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7" r:id="rId2"/>
    <p:sldId id="271" r:id="rId3"/>
    <p:sldId id="258" r:id="rId4"/>
    <p:sldId id="272" r:id="rId5"/>
    <p:sldId id="268" r:id="rId6"/>
    <p:sldId id="261" r:id="rId7"/>
    <p:sldId id="259" r:id="rId8"/>
    <p:sldId id="260" r:id="rId9"/>
    <p:sldId id="262" r:id="rId10"/>
    <p:sldId id="273" r:id="rId11"/>
    <p:sldId id="263" r:id="rId12"/>
    <p:sldId id="264" r:id="rId13"/>
    <p:sldId id="265" r:id="rId14"/>
    <p:sldId id="274" r:id="rId15"/>
    <p:sldId id="266" r:id="rId16"/>
    <p:sldId id="267" r:id="rId17"/>
    <p:sldId id="269" r:id="rId18"/>
    <p:sldId id="270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768" autoAdjust="0"/>
    <p:restoredTop sz="97059" autoAdjust="0"/>
  </p:normalViewPr>
  <p:slideViewPr>
    <p:cSldViewPr>
      <p:cViewPr varScale="1">
        <p:scale>
          <a:sx n="87" d="100"/>
          <a:sy n="87" d="100"/>
        </p:scale>
        <p:origin x="4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Week 2, Lesson 1: "How to Design Universe Programs".</a:t>
            </a:r>
          </a:p>
          <a:p>
            <a:endParaRPr lang="en-US" dirty="0" smtClean="0"/>
          </a:p>
          <a:p>
            <a:r>
              <a:rPr lang="en-US" dirty="0" smtClean="0"/>
              <a:t>In this lesson, you will learn the</a:t>
            </a:r>
            <a:r>
              <a:rPr lang="en-US" baseline="0" dirty="0" smtClean="0"/>
              <a:t> steps in designing universe programs.  You will learn how to decide what data goes into the state of a world, and what does not.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also introduce the concept of a "wish list" to help you organize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2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6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vODwv7iv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ODwv7ivrA?rel=0" TargetMode="External"/><Relationship Id="rId4" Type="http://schemas.openxmlformats.org/officeDocument/2006/relationships/hyperlink" Target="https://www.youtube.com/watch?v=XvODwv7ivr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Draggable</a:t>
            </a:r>
            <a:r>
              <a:rPr lang="en-US" dirty="0" smtClean="0"/>
              <a:t> Cats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smtClean="0"/>
              <a:t>Lesson 3.4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template!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world has some cats in it, then your world function will just call a cat function on each cat.</a:t>
            </a:r>
          </a:p>
          <a:p>
            <a:r>
              <a:rPr lang="en-US" dirty="0" smtClean="0"/>
              <a:t>The structure of your program will follow the structure of your data definitions.</a:t>
            </a:r>
          </a:p>
          <a:p>
            <a:r>
              <a:rPr lang="en-US" dirty="0" smtClean="0"/>
              <a:t>Let's watch this at 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world-after-tick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world-after-tick : World -&gt; 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the world that should follow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given world after a tick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STRATEGY: Use template for World on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(world-after-tick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(if (world-paused?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(make-world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(world-cat1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(world-cat2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false)))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3200400"/>
            <a:ext cx="2667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(world-cat1 w) </a:t>
            </a:r>
            <a:r>
              <a:rPr lang="en-US" dirty="0" smtClean="0">
                <a:solidFill>
                  <a:schemeClr val="tx1"/>
                </a:solidFill>
              </a:rPr>
              <a:t>is a cat, so we just call a cat function on 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14800" y="4114800"/>
            <a:ext cx="19050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cat-after-tick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cat-after-tick : Cat -&gt; Cat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RETURNS: the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state of the given cat after a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tick in an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unpaused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world.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EXAMPLES: 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selected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selected-cat-at-20) = selected-cat-at-20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paused: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unselected-cat-at-20) =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unselected-cat-at-28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STRATEGY: Use template for Cat on c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function definition on next slide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cat-after-tick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(cat-after-tick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(if (cat-selected?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(make-cat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(+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CATSPEED)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(cat-selected? c))))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world-to-scene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world-to-scene follows the same pattern:  the world consists of two cats, so we call two cat functions.</a:t>
            </a:r>
          </a:p>
          <a:p>
            <a:r>
              <a:rPr lang="en-US" dirty="0" smtClean="0"/>
              <a:t>Both cats have to appear in the same scene, so we will have to be a little clever about our cat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9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world-to-scene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world-to-scene : World -&gt; Scene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Scene that portrays the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given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world.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STRATEGY: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 template for World on w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(world-to-scene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(world-cat1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(world-cat2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EMPTY-CANVAS)))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4529" y="3833870"/>
            <a:ext cx="2291509" cy="13440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pieces are cats, so create a </a:t>
            </a:r>
            <a:r>
              <a:rPr lang="en-US" dirty="0" err="1" smtClean="0">
                <a:solidFill>
                  <a:schemeClr val="tx1"/>
                </a:solidFill>
              </a:rPr>
              <a:t>wishlist</a:t>
            </a:r>
            <a:r>
              <a:rPr lang="en-US" dirty="0" smtClean="0">
                <a:solidFill>
                  <a:schemeClr val="tx1"/>
                </a:solidFill>
              </a:rPr>
              <a:t> function to place a cat on a scene </a:t>
            </a:r>
          </a:p>
        </p:txBody>
      </p:sp>
      <p:sp>
        <p:nvSpPr>
          <p:cNvPr id="6" name="Freeform 5"/>
          <p:cNvSpPr/>
          <p:nvPr/>
        </p:nvSpPr>
        <p:spPr>
          <a:xfrm>
            <a:off x="2732183" y="4063023"/>
            <a:ext cx="3492347" cy="453893"/>
          </a:xfrm>
          <a:custGeom>
            <a:avLst/>
            <a:gdLst>
              <a:gd name="connsiteX0" fmla="*/ 3492347 w 3492347"/>
              <a:gd name="connsiteY0" fmla="*/ 453893 h 453893"/>
              <a:gd name="connsiteX1" fmla="*/ 2115239 w 3492347"/>
              <a:gd name="connsiteY1" fmla="*/ 68302 h 453893"/>
              <a:gd name="connsiteX2" fmla="*/ 0 w 3492347"/>
              <a:gd name="connsiteY2" fmla="*/ 2201 h 45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347" h="453893">
                <a:moveTo>
                  <a:pt x="3492347" y="453893"/>
                </a:moveTo>
                <a:cubicBezTo>
                  <a:pt x="3094822" y="298738"/>
                  <a:pt x="2697297" y="143584"/>
                  <a:pt x="2115239" y="68302"/>
                </a:cubicBezTo>
                <a:cubicBezTo>
                  <a:pt x="1533181" y="-6980"/>
                  <a:pt x="766590" y="-2390"/>
                  <a:pt x="0" y="220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place-cat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place-cat : Cat Scene -&gt;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 a scene like the given one, but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the given cat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painted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on it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 :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Use template for Cat on c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(place-cat c 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(place-image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CAT-IMAGE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s))</a:t>
            </a:r>
          </a:p>
        </p:txBody>
      </p:sp>
    </p:spTree>
    <p:extLst>
      <p:ext uri="{BB962C8B-B14F-4D97-AF65-F5344CB8AC3E}">
        <p14:creationId xmlns:p14="http://schemas.microsoft.com/office/powerpoint/2010/main" val="19583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</a:t>
            </a:r>
            <a:r>
              <a:rPr lang="en-US" dirty="0" smtClean="0"/>
              <a:t>you had the opportunity to</a:t>
            </a:r>
          </a:p>
          <a:p>
            <a:pPr lvl="1" fontAlgn="base"/>
            <a:r>
              <a:rPr lang="en-US" dirty="0" smtClean="0"/>
              <a:t>Build a more complex world</a:t>
            </a:r>
            <a:endParaRPr lang="en-US" dirty="0"/>
          </a:p>
          <a:p>
            <a:pPr lvl="1" fontAlgn="base"/>
            <a:r>
              <a:rPr lang="en-US" dirty="0" smtClean="0"/>
              <a:t>Write </a:t>
            </a:r>
            <a:r>
              <a:rPr lang="en-US" dirty="0"/>
              <a:t>more complex data definitions, representing information in appropriate places.</a:t>
            </a:r>
          </a:p>
          <a:p>
            <a:pPr lvl="1" fontAlgn="base"/>
            <a:r>
              <a:rPr lang="en-US" dirty="0"/>
              <a:t>Use structural decomposition to guide the development of programs incorporating multiple data definitions</a:t>
            </a:r>
            <a:r>
              <a:rPr lang="en-US" dirty="0" smtClean="0"/>
              <a:t>.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two-</a:t>
            </a:r>
            <a:r>
              <a:rPr lang="en-US" dirty="0" err="1" smtClean="0"/>
              <a:t>draggable</a:t>
            </a:r>
            <a:r>
              <a:rPr lang="en-US" dirty="0" smtClean="0"/>
              <a:t>-</a:t>
            </a:r>
            <a:r>
              <a:rPr lang="en-US" dirty="0" err="1" smtClean="0"/>
              <a:t>cats.rkt</a:t>
            </a:r>
            <a:r>
              <a:rPr lang="en-US" dirty="0" smtClean="0"/>
              <a:t> and study the code (including the tests!)</a:t>
            </a:r>
          </a:p>
          <a:p>
            <a:r>
              <a:rPr lang="en-US" dirty="0" smtClean="0"/>
              <a:t>If you have questions about this lesson, ask them on the </a:t>
            </a:r>
            <a:r>
              <a:rPr lang="en-US" smtClean="0"/>
              <a:t>Discussion </a:t>
            </a:r>
            <a:r>
              <a:rPr lang="en-US" smtClean="0"/>
              <a:t>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2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and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will learn how to build more complicated worlds with more than one object.</a:t>
            </a:r>
          </a:p>
          <a:p>
            <a:pPr fontAlgn="base"/>
            <a:r>
              <a:rPr lang="en-US" dirty="0"/>
              <a:t>By the end of this lesson you should be able to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</a:t>
            </a:r>
            <a:r>
              <a:rPr lang="en-US" dirty="0" smtClean="0"/>
              <a:t>templates to </a:t>
            </a:r>
            <a:r>
              <a:rPr lang="en-US" dirty="0"/>
              <a:t>guide the development of programs incorporating multiple data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draggable</a:t>
            </a:r>
            <a:r>
              <a:rPr lang="en-US" dirty="0" smtClean="0"/>
              <a:t>-cat, except:</a:t>
            </a:r>
          </a:p>
          <a:p>
            <a:r>
              <a:rPr lang="en-US" dirty="0" smtClean="0"/>
              <a:t>We have 2 cats in the scene</a:t>
            </a:r>
          </a:p>
          <a:p>
            <a:r>
              <a:rPr lang="en-US" dirty="0" smtClean="0"/>
              <a:t>Each cat can be individually selected, as in </a:t>
            </a:r>
            <a:r>
              <a:rPr lang="en-US" dirty="0" err="1" smtClean="0"/>
              <a:t>draggable</a:t>
            </a:r>
            <a:r>
              <a:rPr lang="en-US" dirty="0" smtClean="0"/>
              <a:t>-cat</a:t>
            </a:r>
          </a:p>
          <a:p>
            <a:r>
              <a:rPr lang="en-US" dirty="0" smtClean="0"/>
              <a:t>Space pauses or </a:t>
            </a:r>
            <a:r>
              <a:rPr lang="en-US" dirty="0" err="1" smtClean="0"/>
              <a:t>unpauses</a:t>
            </a:r>
            <a:r>
              <a:rPr lang="en-US" dirty="0" smtClean="0"/>
              <a:t> the entire animation</a:t>
            </a:r>
          </a:p>
          <a:p>
            <a:r>
              <a:rPr lang="en-US" dirty="0" smtClean="0"/>
              <a:t>Demo: two-</a:t>
            </a:r>
            <a:r>
              <a:rPr lang="en-US" dirty="0" err="1" smtClean="0"/>
              <a:t>draggable</a:t>
            </a:r>
            <a:r>
              <a:rPr lang="en-US" dirty="0" smtClean="0"/>
              <a:t>-cats: </a:t>
            </a:r>
            <a:r>
              <a:rPr lang="en-US" dirty="0">
                <a:hlinkClick r:id="rId2"/>
              </a:rPr>
              <a:t>http://www.youtube.com/watch?v=XvODwv7ivrA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</a:t>
            </a:r>
            <a:r>
              <a:rPr lang="en-US" dirty="0" err="1" smtClean="0"/>
              <a:t>draggable</a:t>
            </a:r>
            <a:r>
              <a:rPr lang="en-US" dirty="0" smtClean="0"/>
              <a:t>-cats: demo</a:t>
            </a:r>
            <a:endParaRPr lang="en-US" dirty="0"/>
          </a:p>
        </p:txBody>
      </p:sp>
      <p:pic>
        <p:nvPicPr>
          <p:cNvPr id="4" name="XvODwv7ivr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6800" y="1890713"/>
            <a:ext cx="7010400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5948" y="6303439"/>
            <a:ext cx="70908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I've added a bunch of tests since this video was made.  Study them!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59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has two cats and a paused?</a:t>
            </a:r>
          </a:p>
          <a:p>
            <a:pPr lvl="1"/>
            <a:r>
              <a:rPr lang="en-US" dirty="0" smtClean="0"/>
              <a:t>it is the whole world that is paused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Definitions: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world (cat1 cat2 paused?))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World is a (make-world Cat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cat1 and cat2 are the two cats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paused? describes whether or not the world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;; is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paused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World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(... (world-cat1 w)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world-cat2 w)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world-paused?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cat has x-</a:t>
            </a:r>
            <a:r>
              <a:rPr lang="en-US" dirty="0" err="1" smtClean="0"/>
              <a:t>pos</a:t>
            </a:r>
            <a:r>
              <a:rPr lang="en-US" dirty="0" smtClean="0"/>
              <a:t>, y-</a:t>
            </a:r>
            <a:r>
              <a:rPr lang="en-US" dirty="0" err="1" smtClean="0"/>
              <a:t>pos</a:t>
            </a:r>
            <a:r>
              <a:rPr lang="en-US" dirty="0" smtClean="0"/>
              <a:t>, and selected?</a:t>
            </a:r>
          </a:p>
          <a:p>
            <a:r>
              <a:rPr lang="en-US" dirty="0" smtClean="0"/>
              <a:t>What about paused?</a:t>
            </a:r>
          </a:p>
          <a:p>
            <a:pPr lvl="1"/>
            <a:r>
              <a:rPr lang="en-US" dirty="0" smtClean="0"/>
              <a:t>cats aren't individually paused</a:t>
            </a:r>
          </a:p>
          <a:p>
            <a:pPr lvl="1"/>
            <a:r>
              <a:rPr lang="en-US" dirty="0" smtClean="0"/>
              <a:t>it's the whole thing that is paused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Definitions: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cat (x-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selected?))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Cat is a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make-cat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Boolean)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Interpretation: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give the position of the cat.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selected? describes whether or not the cat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is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selected.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Cat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;(define (cat-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 (... (cat-x-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itchFamily="49" charset="0"/>
                <a:cs typeface="Consolas" pitchFamily="49" charset="0"/>
              </a:rPr>
              <a:t>;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cat-y-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  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cat-selected?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value of the information should be represented by some value of the data</a:t>
            </a:r>
          </a:p>
          <a:p>
            <a:pPr lvl="1"/>
            <a:r>
              <a:rPr lang="en-US" dirty="0" smtClean="0"/>
              <a:t>otherwise, we lose immediately!</a:t>
            </a:r>
          </a:p>
          <a:p>
            <a:r>
              <a:rPr lang="en-US" dirty="0" smtClean="0"/>
              <a:t>Every value of the data should represent some value of the information</a:t>
            </a:r>
          </a:p>
          <a:p>
            <a:pPr lvl="1"/>
            <a:r>
              <a:rPr lang="en-US" dirty="0" smtClean="0"/>
              <a:t>no meaningless or nonsensical combinations</a:t>
            </a:r>
          </a:p>
          <a:p>
            <a:pPr lvl="1"/>
            <a:r>
              <a:rPr lang="en-US" dirty="0" smtClean="0"/>
              <a:t>if each cat had a paused? field, then what does it mean for one cat to be paused and the other not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it possible for one cat to be paused and the other not?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23a9fb2c8bae860a96a2a578d6842fe923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3489</TotalTime>
  <Words>1004</Words>
  <Application>Microsoft Office PowerPoint</Application>
  <PresentationFormat>On-screen Show (4:3)</PresentationFormat>
  <Paragraphs>143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Two Draggable Cats</vt:lpstr>
      <vt:lpstr>Introduction and Learning Objectives</vt:lpstr>
      <vt:lpstr>Requirements</vt:lpstr>
      <vt:lpstr>two-draggable-cats: demo</vt:lpstr>
      <vt:lpstr>Information Analysis</vt:lpstr>
      <vt:lpstr>Data Definitions: World</vt:lpstr>
      <vt:lpstr>Information Analysis</vt:lpstr>
      <vt:lpstr>Data Definitions: Cat</vt:lpstr>
      <vt:lpstr>Data Design Principles</vt:lpstr>
      <vt:lpstr>Follow the template!</vt:lpstr>
      <vt:lpstr>world-after-tick</vt:lpstr>
      <vt:lpstr>cat-after-tick</vt:lpstr>
      <vt:lpstr>cat-after-tick definition</vt:lpstr>
      <vt:lpstr>world-to-scene</vt:lpstr>
      <vt:lpstr>world-to-scene</vt:lpstr>
      <vt:lpstr>place-cat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54</cp:revision>
  <dcterms:created xsi:type="dcterms:W3CDTF">2010-06-24T16:22:15Z</dcterms:created>
  <dcterms:modified xsi:type="dcterms:W3CDTF">2015-08-20T20:19:12Z</dcterms:modified>
</cp:coreProperties>
</file>