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7" r:id="rId2"/>
    <p:sldId id="280" r:id="rId3"/>
    <p:sldId id="281" r:id="rId4"/>
    <p:sldId id="282" r:id="rId5"/>
    <p:sldId id="259" r:id="rId6"/>
    <p:sldId id="260" r:id="rId7"/>
    <p:sldId id="285" r:id="rId8"/>
    <p:sldId id="296" r:id="rId9"/>
    <p:sldId id="286" r:id="rId10"/>
    <p:sldId id="287" r:id="rId11"/>
    <p:sldId id="261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88" r:id="rId22"/>
    <p:sldId id="297" r:id="rId23"/>
    <p:sldId id="272" r:id="rId24"/>
    <p:sldId id="275" r:id="rId25"/>
    <p:sldId id="291" r:id="rId26"/>
    <p:sldId id="298" r:id="rId27"/>
    <p:sldId id="292" r:id="rId28"/>
    <p:sldId id="277" r:id="rId29"/>
    <p:sldId id="299" r:id="rId30"/>
    <p:sldId id="293" r:id="rId31"/>
    <p:sldId id="294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90084" autoAdjust="0"/>
  </p:normalViewPr>
  <p:slideViewPr>
    <p:cSldViewPr>
      <p:cViewPr varScale="1">
        <p:scale>
          <a:sx n="60" d="100"/>
          <a:sy n="60" d="100"/>
        </p:scale>
        <p:origin x="1380" y="24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List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Questions for </a:t>
            </a:r>
            <a:r>
              <a:rPr lang="en-US" dirty="0" err="1"/>
              <a:t>TLState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3218"/>
            <a:ext cx="8686800" cy="4525963"/>
          </a:xfrm>
          <a:ln w="12700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"red")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"yellow")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"green")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447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What's the answer for "red"?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971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What's the answer for "yellow"?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7244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What's the answer for "green"?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57700"/>
            <a:ext cx="5029200" cy="24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questions are the same, no matter what function we are defining.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finish the function definition, all we do is to fill in the blanks with the answers.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334000" y="1905000"/>
            <a:ext cx="9144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943600" y="34290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791200" y="4191000"/>
            <a:ext cx="14478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0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500" y="4529927"/>
            <a:ext cx="3124200" cy="1108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are the template questions for the list template.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questions for </a:t>
            </a:r>
            <a:r>
              <a:rPr lang="en-US" dirty="0" err="1"/>
              <a:t>ListOfX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7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lon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ListOfNumber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lon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572000"/>
            <a:ext cx="2667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list-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dirty="0" err="1">
                <a:solidFill>
                  <a:schemeClr val="tx1"/>
                </a:solidFill>
              </a:rPr>
              <a:t>lon</a:t>
            </a:r>
            <a:r>
              <a:rPr lang="en-US" sz="2000" dirty="0">
                <a:solidFill>
                  <a:schemeClr val="tx1"/>
                </a:solidFill>
              </a:rPr>
              <a:t>-length.  </a:t>
            </a:r>
          </a:p>
        </p:txBody>
      </p:sp>
    </p:spTree>
    <p:extLst>
      <p:ext uri="{BB962C8B-B14F-4D97-AF65-F5344CB8AC3E}">
        <p14:creationId xmlns:p14="http://schemas.microsoft.com/office/powerpoint/2010/main" val="209831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lon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26110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lon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5257800"/>
            <a:ext cx="3733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0644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lon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template for list data.</a:t>
            </a:r>
          </a:p>
          <a:p>
            <a:pPr lvl="0"/>
            <a:r>
              <a:rPr lang="en-US" dirty="0"/>
              <a:t>Use the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LON,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list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ListOfIntegers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(LOI)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LOI)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257800"/>
            <a:ext cx="4876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Observe that this is a legal functional combination of </a:t>
            </a:r>
            <a:r>
              <a:rPr lang="en-US" sz="2000" b="1" dirty="0">
                <a:solidFill>
                  <a:schemeClr val="tx1"/>
                </a:solidFill>
              </a:rPr>
              <a:t>(first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(remove-evens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800600"/>
            <a:ext cx="4343400" cy="1555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version is OK, too.  The template is just a way for you to get started writing your function definition.  It's OK to vary it a little if it leads to more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74443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7037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47825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734864"/>
            <a:ext cx="3810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Again, here's another version of remove-first-even that is acceptable.   It's OK to vary the template, but you'll be less likely to make mistakes if you stick close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5715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The </a:t>
            </a:r>
            <a:r>
              <a:rPr lang="en-US" dirty="0" err="1"/>
              <a:t>ListOfX</a:t>
            </a:r>
            <a:r>
              <a:rPr lang="en-US" dirty="0"/>
              <a:t> Data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ListOfX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ListOfX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038601"/>
            <a:ext cx="4149090" cy="1066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is the data definition for a list of X's</a:t>
            </a:r>
          </a:p>
        </p:txBody>
      </p:sp>
    </p:spTree>
    <p:extLst>
      <p:ext uri="{BB962C8B-B14F-4D97-AF65-F5344CB8AC3E}">
        <p14:creationId xmlns:p14="http://schemas.microsoft.com/office/powerpoint/2010/main" val="249574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 4.3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ListOfX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ListOfX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2819400" y="1600199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WHERE-clauses are satisfied.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716821"/>
            <a:ext cx="44196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is the template for list data. It is just like a template for mixed data, with one change. In the second case, we get to use not just </a:t>
            </a:r>
            <a:r>
              <a:rPr lang="en-US" sz="2000" b="1" dirty="0">
                <a:solidFill>
                  <a:schemeClr val="tx1"/>
                </a:solidFill>
              </a:rPr>
              <a:t>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but </a:t>
            </a:r>
            <a:r>
              <a:rPr lang="en-US" sz="2000" b="1" dirty="0">
                <a:solidFill>
                  <a:schemeClr val="tx1"/>
                </a:solidFill>
              </a:rPr>
              <a:t>(list-</a:t>
            </a:r>
            <a:r>
              <a:rPr lang="en-US" sz="2000" b="1" dirty="0" err="1">
                <a:solidFill>
                  <a:schemeClr val="tx1"/>
                </a:solidFill>
              </a:rPr>
              <a:t>fn</a:t>
            </a:r>
            <a:r>
              <a:rPr lang="en-US" sz="2000" b="1" dirty="0">
                <a:solidFill>
                  <a:schemeClr val="tx1"/>
                </a:solidFill>
              </a:rPr>
              <a:t>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  This important change is shown in red.  </a:t>
            </a:r>
          </a:p>
        </p:txBody>
      </p:sp>
    </p:spTree>
    <p:extLst>
      <p:ext uri="{BB962C8B-B14F-4D97-AF65-F5344CB8AC3E}">
        <p14:creationId xmlns:p14="http://schemas.microsoft.com/office/powerpoint/2010/main" val="170073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data definition leads to self-reference in the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" y="4379042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dirty="0"/>
              <a:t> on it</a:t>
            </a:r>
          </a:p>
        </p:txBody>
      </p:sp>
    </p:spTree>
    <p:extLst>
      <p:ext uri="{BB962C8B-B14F-4D97-AF65-F5344CB8AC3E}">
        <p14:creationId xmlns:p14="http://schemas.microsoft.com/office/powerpoint/2010/main" val="18336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add this to the recipe for writing a template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47466"/>
              </p:ext>
            </p:extLst>
          </p:nvPr>
        </p:nvGraphicFramePr>
        <p:xfrm>
          <a:off x="457200" y="1981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24512"/>
            <a:ext cx="4648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got the list template by following the template recipe and adding one more step.</a:t>
            </a:r>
          </a:p>
        </p:txBody>
      </p:sp>
    </p:spTree>
    <p:extLst>
      <p:ext uri="{BB962C8B-B14F-4D97-AF65-F5344CB8AC3E}">
        <p14:creationId xmlns:p14="http://schemas.microsoft.com/office/powerpoint/2010/main" val="62197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[]))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...]))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/>
              <a:t>ListOfX</a:t>
            </a:r>
            <a:r>
              <a:rPr lang="en-US" sz="2800" dirty="0"/>
              <a:t> -&gt; ??</a:t>
            </a:r>
          </a:p>
          <a:p>
            <a:r>
              <a:rPr lang="en-US" sz="2800" dirty="0"/>
              <a:t>(define (</a:t>
            </a:r>
            <a:r>
              <a:rPr lang="en-US" sz="2800" dirty="0">
                <a:solidFill>
                  <a:srgbClr val="FF0000"/>
                </a:solidFill>
              </a:rPr>
              <a:t>list-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cond</a:t>
            </a:r>
            <a:endParaRPr lang="en-US" sz="2800" dirty="0"/>
          </a:p>
          <a:p>
            <a:r>
              <a:rPr lang="en-US" sz="2800" dirty="0"/>
              <a:t>    [(empty? </a:t>
            </a:r>
            <a:r>
              <a:rPr lang="en-US" sz="2800" dirty="0" err="1"/>
              <a:t>lst</a:t>
            </a:r>
            <a:r>
              <a:rPr lang="en-US" sz="2800" dirty="0"/>
              <a:t>) ...]</a:t>
            </a:r>
          </a:p>
          <a:p>
            <a:r>
              <a:rPr lang="en-US" sz="2800" dirty="0"/>
              <a:t>    [else (... (first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(rest </a:t>
            </a:r>
            <a:r>
              <a:rPr lang="en-US" sz="2800" dirty="0" err="1"/>
              <a:t>lst</a:t>
            </a:r>
            <a:r>
              <a:rPr lang="en-US" sz="2800" dirty="0"/>
              <a:t>))]))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/>
              <a:t>ListOfX</a:t>
            </a:r>
            <a:r>
              <a:rPr lang="en-US" sz="2800" dirty="0"/>
              <a:t> -&gt; ??</a:t>
            </a:r>
          </a:p>
          <a:p>
            <a:r>
              <a:rPr lang="en-US" sz="2800" dirty="0"/>
              <a:t>(define (</a:t>
            </a:r>
            <a:r>
              <a:rPr lang="en-US" sz="2800" dirty="0">
                <a:solidFill>
                  <a:srgbClr val="FF0000"/>
                </a:solidFill>
              </a:rPr>
              <a:t>list-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cond</a:t>
            </a:r>
            <a:endParaRPr lang="en-US" sz="2800" dirty="0"/>
          </a:p>
          <a:p>
            <a:r>
              <a:rPr lang="en-US" sz="2800" dirty="0"/>
              <a:t>    [(empty? </a:t>
            </a:r>
            <a:r>
              <a:rPr lang="en-US" sz="2800" dirty="0" err="1"/>
              <a:t>lst</a:t>
            </a:r>
            <a:r>
              <a:rPr lang="en-US" sz="2800" dirty="0"/>
              <a:t>) ...]</a:t>
            </a:r>
          </a:p>
          <a:p>
            <a:r>
              <a:rPr lang="en-US" sz="2800" dirty="0"/>
              <a:t>    [else (... (first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(</a:t>
            </a:r>
            <a:r>
              <a:rPr lang="en-US" sz="2800" dirty="0">
                <a:solidFill>
                  <a:srgbClr val="FF0000"/>
                </a:solidFill>
              </a:rPr>
              <a:t>list-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(rest </a:t>
            </a:r>
            <a:r>
              <a:rPr lang="en-US" sz="2800" dirty="0" err="1"/>
              <a:t>lst</a:t>
            </a:r>
            <a:r>
              <a:rPr lang="en-US" sz="2800" dirty="0"/>
              <a:t>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see how the four steps in the template recipe show up in the list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tx1"/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tx1"/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tx1"/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4. For recursive data, add a recursive call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333048"/>
            <a:ext cx="3112840" cy="1052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Observe that </a:t>
            </a:r>
            <a:r>
              <a:rPr lang="en-US" sz="1600" b="1" dirty="0"/>
              <a:t>(cons X </a:t>
            </a:r>
            <a:r>
              <a:rPr lang="en-US" sz="1600" b="1" dirty="0" err="1"/>
              <a:t>ListOfX</a:t>
            </a:r>
            <a:r>
              <a:rPr lang="en-US" sz="1600" b="1" dirty="0"/>
              <a:t>) </a:t>
            </a:r>
            <a:r>
              <a:rPr lang="en-US" sz="1600" dirty="0"/>
              <a:t>was a structured value, and that </a:t>
            </a:r>
            <a:r>
              <a:rPr lang="en-US" sz="1600" b="1" dirty="0"/>
              <a:t>(first </a:t>
            </a:r>
            <a:r>
              <a:rPr lang="en-US" sz="1600" b="1" dirty="0" err="1"/>
              <a:t>lst</a:t>
            </a:r>
            <a:r>
              <a:rPr lang="en-US" sz="1600" b="1" dirty="0"/>
              <a:t>) </a:t>
            </a:r>
            <a:r>
              <a:rPr lang="en-US" sz="1600" dirty="0"/>
              <a:t>and </a:t>
            </a:r>
            <a:r>
              <a:rPr lang="en-US" sz="1600" b="1" dirty="0"/>
              <a:t>(rest </a:t>
            </a:r>
            <a:r>
              <a:rPr lang="en-US" sz="1600" b="1" dirty="0" err="1"/>
              <a:t>lst</a:t>
            </a:r>
            <a:r>
              <a:rPr lang="en-US" sz="1600" b="1" dirty="0"/>
              <a:t>) </a:t>
            </a:r>
            <a:r>
              <a:rPr lang="en-US" sz="1600" dirty="0"/>
              <a:t>were the appropriate selector expressions</a:t>
            </a:r>
          </a:p>
        </p:txBody>
      </p:sp>
    </p:spTree>
    <p:extLst>
      <p:ext uri="{BB962C8B-B14F-4D97-AF65-F5344CB8AC3E}">
        <p14:creationId xmlns:p14="http://schemas.microsoft.com/office/powerpoint/2010/main" val="25076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16" grpId="0" animBg="1"/>
      <p:bldP spid="5" grpId="0" animBg="1"/>
      <p:bldP spid="11" grpId="0" animBg="1"/>
      <p:bldP spid="11" grpId="1" animBg="1"/>
      <p:bldP spid="15" grpId="0" animBg="1"/>
      <p:bldP spid="15" grpId="1" animBg="1"/>
      <p:bldP spid="1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when we use a template, all we do is fill in the blanks.</a:t>
            </a:r>
          </a:p>
          <a:p>
            <a:r>
              <a:rPr lang="en-US" dirty="0"/>
              <a:t>For each blank, we had a question to answer:</a:t>
            </a:r>
          </a:p>
          <a:p>
            <a:pPr lvl="1"/>
            <a:r>
              <a:rPr lang="en-US" dirty="0"/>
              <a:t>"What's the answer for a red light?"</a:t>
            </a:r>
          </a:p>
          <a:p>
            <a:pPr lvl="1"/>
            <a:r>
              <a:rPr lang="en-US" dirty="0"/>
              <a:t>"What's the answer for a yellow light?"</a:t>
            </a:r>
          </a:p>
          <a:p>
            <a:pPr lvl="1"/>
            <a:r>
              <a:rPr lang="en-US" dirty="0"/>
              <a:t>"What's the answer for a green light?"</a:t>
            </a:r>
          </a:p>
          <a:p>
            <a:r>
              <a:rPr lang="en-US" dirty="0"/>
              <a:t>The questions are the same, no matter what the function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5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88e803a909feaa554f3ea4c275832e36bc9698d"/>
  <p:tag name="ISPRING_RESOURCE_PATHS_HASH_2" val="32c4153e5d9a12be7a8cf4b227354fb9174d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2783</Words>
  <Application>Microsoft Office PowerPoint</Application>
  <PresentationFormat>On-screen Show (4:3)</PresentationFormat>
  <Paragraphs>379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Using the List Template</vt:lpstr>
      <vt:lpstr>Learning Objectives</vt:lpstr>
      <vt:lpstr>Review: The ListOfX Data Definition</vt:lpstr>
      <vt:lpstr>This definition is self-referential.</vt:lpstr>
      <vt:lpstr>Template for List data</vt:lpstr>
      <vt:lpstr>This template is self-referential</vt:lpstr>
      <vt:lpstr>Let's add this to the recipe for writing a template</vt:lpstr>
      <vt:lpstr>Let's see how the four steps in the template recipe show up in the list template.</vt:lpstr>
      <vt:lpstr>From Template to Function Definition</vt:lpstr>
      <vt:lpstr>Template Questions for TLState</vt:lpstr>
      <vt:lpstr>Template questions for ListOfX</vt:lpstr>
      <vt:lpstr>Let’s do some examples</vt:lpstr>
      <vt:lpstr>Example 1: lon-length</vt:lpstr>
      <vt:lpstr>Example 1: lon-length</vt:lpstr>
      <vt:lpstr>Example 1: lon-length</vt:lpstr>
      <vt:lpstr>The code is self-referential, too</vt:lpstr>
      <vt:lpstr>Example 2: lon-sum</vt:lpstr>
      <vt:lpstr>Example 2: lon-sum</vt:lpstr>
      <vt:lpstr>Watch this work:</vt:lpstr>
      <vt:lpstr>Example 3: double-all</vt:lpstr>
      <vt:lpstr>Example 3: double-all</vt:lpstr>
      <vt:lpstr>Example 4: remove-evens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Example 5: remove-first-even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114</cp:revision>
  <dcterms:created xsi:type="dcterms:W3CDTF">2010-06-24T16:22:15Z</dcterms:created>
  <dcterms:modified xsi:type="dcterms:W3CDTF">2016-08-14T13:53:10Z</dcterms:modified>
</cp:coreProperties>
</file>