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96" r:id="rId2"/>
    <p:sldId id="397" r:id="rId3"/>
    <p:sldId id="408" r:id="rId4"/>
    <p:sldId id="407" r:id="rId5"/>
    <p:sldId id="416" r:id="rId6"/>
    <p:sldId id="398" r:id="rId7"/>
    <p:sldId id="414" r:id="rId8"/>
    <p:sldId id="415" r:id="rId9"/>
    <p:sldId id="400" r:id="rId10"/>
    <p:sldId id="413" r:id="rId11"/>
    <p:sldId id="405" r:id="rId12"/>
    <p:sldId id="404" r:id="rId13"/>
    <p:sldId id="411" r:id="rId14"/>
    <p:sldId id="412" r:id="rId15"/>
  </p:sldIdLst>
  <p:sldSz cx="9144000" cy="6858000" type="screen4x3"/>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60" autoAdjust="0"/>
    <p:restoredTop sz="89647" autoAdjust="0"/>
  </p:normalViewPr>
  <p:slideViewPr>
    <p:cSldViewPr>
      <p:cViewPr varScale="1">
        <p:scale>
          <a:sx n="37" d="100"/>
          <a:sy n="37" d="100"/>
        </p:scale>
        <p:origin x="540" y="24"/>
      </p:cViewPr>
      <p:guideLst>
        <p:guide orient="horz" pos="2160"/>
        <p:guide pos="2880"/>
      </p:guideLst>
    </p:cSldViewPr>
  </p:slideViewPr>
  <p:notesTextViewPr>
    <p:cViewPr>
      <p:scale>
        <a:sx n="100" d="100"/>
        <a:sy n="100" d="100"/>
      </p:scale>
      <p:origin x="0" y="0"/>
    </p:cViewPr>
  </p:notesTextViewPr>
  <p:sorterViewPr>
    <p:cViewPr>
      <p:scale>
        <a:sx n="82" d="100"/>
        <a:sy n="8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8/14/2016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14169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212945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2</a:t>
            </a:fld>
            <a:endParaRPr lang="en-US"/>
          </a:p>
        </p:txBody>
      </p:sp>
    </p:spTree>
    <p:extLst>
      <p:ext uri="{BB962C8B-B14F-4D97-AF65-F5344CB8AC3E}">
        <p14:creationId xmlns:p14="http://schemas.microsoft.com/office/powerpoint/2010/main" val="416775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4173288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3242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13414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900167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92832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75702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06156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31093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3305108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0835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79750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0327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7175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8/14/2016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9169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8/14/2016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1395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9157197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hyperlink" Target="http://pre.plt-scheme.org/docs/html/htdp-langs/cond.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Lists of Structures</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4.3</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10" name="Group 9"/>
          <p:cNvGrpSpPr/>
          <p:nvPr/>
        </p:nvGrpSpPr>
        <p:grpSpPr>
          <a:xfrm>
            <a:off x="120650" y="6314759"/>
            <a:ext cx="8902700" cy="400110"/>
            <a:chOff x="120650" y="6314759"/>
            <a:chExt cx="8902700" cy="400110"/>
          </a:xfrm>
        </p:grpSpPr>
        <p:pic>
          <p:nvPicPr>
            <p:cNvPr id="11" name="Picture 10"/>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2" name="TextBox 11"/>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2512336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template recipe, updated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0248152"/>
              </p:ext>
            </p:extLst>
          </p:nvPr>
        </p:nvGraphicFramePr>
        <p:xfrm>
          <a:off x="457200" y="1524000"/>
          <a:ext cx="8229600" cy="4119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Question</a:t>
                      </a:r>
                    </a:p>
                  </a:txBody>
                  <a:tcPr/>
                </a:tc>
                <a:tc>
                  <a:txBody>
                    <a:bodyPr/>
                    <a:lstStyle/>
                    <a:p>
                      <a:r>
                        <a:rPr lang="en-US" dirty="0"/>
                        <a:t>Answer</a:t>
                      </a:r>
                    </a:p>
                  </a:txBody>
                  <a:tcPr/>
                </a:tc>
                <a:extLst>
                  <a:ext uri="{0D108BD9-81ED-4DB2-BD59-A6C34878D82A}">
                    <a16:rowId xmlns:a16="http://schemas.microsoft.com/office/drawing/2014/main" val="10000"/>
                  </a:ext>
                </a:extLst>
              </a:tr>
              <a:tr h="370840">
                <a:tc>
                  <a:txBody>
                    <a:bodyPr/>
                    <a:lstStyle/>
                    <a:p>
                      <a:r>
                        <a:rPr lang="en-US" dirty="0"/>
                        <a:t>Does the data definition distinguish among different subclasses of data?</a:t>
                      </a:r>
                    </a:p>
                  </a:txBody>
                  <a:tcPr/>
                </a:tc>
                <a:tc>
                  <a:txBody>
                    <a:bodyPr/>
                    <a:lstStyle/>
                    <a:p>
                      <a:r>
                        <a:rPr lang="en-US" dirty="0"/>
                        <a:t>Your template needs as many </a:t>
                      </a:r>
                      <a:r>
                        <a:rPr lang="en-US" dirty="0" err="1">
                          <a:hlinkClick r:id="rId2"/>
                        </a:rPr>
                        <a:t>cond</a:t>
                      </a:r>
                      <a:r>
                        <a:rPr lang="en-US" dirty="0"/>
                        <a:t> clauses as subclasses that the data definition distinguishes.</a:t>
                      </a:r>
                    </a:p>
                  </a:txBody>
                  <a:tcPr/>
                </a:tc>
                <a:extLst>
                  <a:ext uri="{0D108BD9-81ED-4DB2-BD59-A6C34878D82A}">
                    <a16:rowId xmlns:a16="http://schemas.microsoft.com/office/drawing/2014/main" val="10001"/>
                  </a:ext>
                </a:extLst>
              </a:tr>
              <a:tr h="370840">
                <a:tc>
                  <a:txBody>
                    <a:bodyPr/>
                    <a:lstStyle/>
                    <a:p>
                      <a:r>
                        <a:rPr lang="en-US" dirty="0"/>
                        <a:t>How do the subclasses differ from each other?</a:t>
                      </a:r>
                    </a:p>
                  </a:txBody>
                  <a:tcPr/>
                </a:tc>
                <a:tc>
                  <a:txBody>
                    <a:bodyPr/>
                    <a:lstStyle/>
                    <a:p>
                      <a:r>
                        <a:rPr lang="en-US" dirty="0"/>
                        <a:t>Use the differences to formulate a condition per clause.</a:t>
                      </a:r>
                    </a:p>
                  </a:txBody>
                  <a:tcPr/>
                </a:tc>
                <a:extLst>
                  <a:ext uri="{0D108BD9-81ED-4DB2-BD59-A6C34878D82A}">
                    <a16:rowId xmlns:a16="http://schemas.microsoft.com/office/drawing/2014/main" val="10002"/>
                  </a:ext>
                </a:extLst>
              </a:tr>
              <a:tr h="370840">
                <a:tc>
                  <a:txBody>
                    <a:bodyPr/>
                    <a:lstStyle/>
                    <a:p>
                      <a:r>
                        <a:rPr lang="en-US" dirty="0"/>
                        <a:t>Do any of the clauses deal with structured values?</a:t>
                      </a:r>
                    </a:p>
                  </a:txBody>
                  <a:tcPr/>
                </a:tc>
                <a:tc>
                  <a:txBody>
                    <a:bodyPr/>
                    <a:lstStyle/>
                    <a:p>
                      <a:r>
                        <a:rPr lang="en-US" dirty="0"/>
                        <a:t>If so, add appropriate selector expressions to the clause.</a:t>
                      </a:r>
                    </a:p>
                  </a:txBody>
                  <a:tcPr/>
                </a:tc>
                <a:extLst>
                  <a:ext uri="{0D108BD9-81ED-4DB2-BD59-A6C34878D82A}">
                    <a16:rowId xmlns:a16="http://schemas.microsoft.com/office/drawing/2014/main" val="10003"/>
                  </a:ext>
                </a:extLst>
              </a:tr>
              <a:tr h="370840">
                <a:tc>
                  <a:txBody>
                    <a:bodyPr/>
                    <a:lstStyle/>
                    <a:p>
                      <a:r>
                        <a:rPr lang="en-US" dirty="0">
                          <a:solidFill>
                            <a:schemeClr val="tx1"/>
                          </a:solidFill>
                        </a:rPr>
                        <a:t>Does the data definition use self-references?</a:t>
                      </a:r>
                    </a:p>
                  </a:txBody>
                  <a:tcPr/>
                </a:tc>
                <a:tc>
                  <a:txBody>
                    <a:bodyPr/>
                    <a:lstStyle/>
                    <a:p>
                      <a:r>
                        <a:rPr lang="en-US" dirty="0">
                          <a:solidFill>
                            <a:schemeClr val="tx1"/>
                          </a:solidFill>
                        </a:rPr>
                        <a:t>Formulate ``natural recursions'' for the template to represent the self-references of the data definition.</a:t>
                      </a:r>
                    </a:p>
                  </a:txBody>
                  <a:tcPr/>
                </a:tc>
                <a:extLst>
                  <a:ext uri="{0D108BD9-81ED-4DB2-BD59-A6C34878D82A}">
                    <a16:rowId xmlns:a16="http://schemas.microsoft.com/office/drawing/2014/main" val="10004"/>
                  </a:ext>
                </a:extLst>
              </a:tr>
              <a:tr h="370840">
                <a:tc>
                  <a:txBody>
                    <a:bodyPr/>
                    <a:lstStyle/>
                    <a:p>
                      <a:r>
                        <a:rPr lang="en-US" dirty="0">
                          <a:solidFill>
                            <a:srgbClr val="FF0000"/>
                          </a:solidFill>
                        </a:rPr>
                        <a:t>Do any of the fields contain compound</a:t>
                      </a:r>
                      <a:r>
                        <a:rPr lang="en-US" baseline="0" dirty="0">
                          <a:solidFill>
                            <a:srgbClr val="FF0000"/>
                          </a:solidFill>
                        </a:rPr>
                        <a:t> or mixed data?</a:t>
                      </a:r>
                      <a:endParaRPr lang="en-US" dirty="0">
                        <a:solidFill>
                          <a:srgbClr val="FF0000"/>
                        </a:solidFill>
                      </a:endParaRPr>
                    </a:p>
                  </a:txBody>
                  <a:tcPr/>
                </a:tc>
                <a:tc>
                  <a:txBody>
                    <a:bodyPr/>
                    <a:lstStyle/>
                    <a:p>
                      <a:r>
                        <a:rPr lang="en-US" dirty="0">
                          <a:solidFill>
                            <a:srgbClr val="FF0000"/>
                          </a:solidFill>
                        </a:rPr>
                        <a:t>If the value of a field is a foo,</a:t>
                      </a:r>
                      <a:r>
                        <a:rPr lang="en-US" baseline="0" dirty="0">
                          <a:solidFill>
                            <a:srgbClr val="FF0000"/>
                          </a:solidFill>
                        </a:rPr>
                        <a:t> add a call to a foo-</a:t>
                      </a:r>
                      <a:r>
                        <a:rPr lang="en-US" baseline="0" dirty="0" err="1">
                          <a:solidFill>
                            <a:srgbClr val="FF0000"/>
                          </a:solidFill>
                        </a:rPr>
                        <a:t>fn</a:t>
                      </a:r>
                      <a:r>
                        <a:rPr lang="en-US" baseline="0" dirty="0">
                          <a:solidFill>
                            <a:srgbClr val="FF0000"/>
                          </a:solidFill>
                        </a:rPr>
                        <a:t> to use it.</a:t>
                      </a:r>
                      <a:endParaRPr lang="en-US" dirty="0">
                        <a:solidFill>
                          <a:srgbClr val="FF0000"/>
                        </a:solidFill>
                      </a:endParaRPr>
                    </a:p>
                  </a:txBody>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9F4492BD-6A9C-48FC-AC76-0B4FE11194A1}" type="slidenum">
              <a:rPr lang="en-US" smtClean="0"/>
              <a:pPr/>
              <a:t>10</a:t>
            </a:fld>
            <a:endParaRPr lang="en-US"/>
          </a:p>
        </p:txBody>
      </p:sp>
      <p:sp>
        <p:nvSpPr>
          <p:cNvPr id="3" name="Rectangle 2"/>
          <p:cNvSpPr/>
          <p:nvPr/>
        </p:nvSpPr>
        <p:spPr>
          <a:xfrm>
            <a:off x="3124200" y="5791200"/>
            <a:ext cx="5257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Observe that this is just what we did for self-references, because a list is a kind of mixed data. </a:t>
            </a:r>
          </a:p>
        </p:txBody>
      </p:sp>
    </p:spTree>
    <p:extLst>
      <p:ext uri="{BB962C8B-B14F-4D97-AF65-F5344CB8AC3E}">
        <p14:creationId xmlns:p14="http://schemas.microsoft.com/office/powerpoint/2010/main" val="269801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if book-</a:t>
            </a:r>
            <a:r>
              <a:rPr lang="en-US" dirty="0" err="1"/>
              <a:t>fn</a:t>
            </a:r>
            <a:r>
              <a:rPr lang="en-US" dirty="0"/>
              <a:t> is just a selector, you can put it in directly</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 books-authors : LOB -&gt; </a:t>
            </a:r>
            <a:r>
              <a:rPr lang="en-US" sz="2400" b="1" dirty="0" err="1">
                <a:latin typeface="Consolas" pitchFamily="49" charset="0"/>
                <a:cs typeface="Consolas" pitchFamily="49" charset="0"/>
              </a:rPr>
              <a:t>ListOfString</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STRATEGY: Use template for LOB on lob</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books-authors</a:t>
            </a:r>
            <a:r>
              <a:rPr lang="en-US" sz="2400" b="1" dirty="0">
                <a:latin typeface="Consolas" pitchFamily="49" charset="0"/>
                <a:cs typeface="Consolas" pitchFamily="49" charset="0"/>
              </a:rPr>
              <a:t> lob)</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lob)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a:t>
            </a:r>
            <a:r>
              <a:rPr lang="en-US" sz="2400" b="1" dirty="0">
                <a:solidFill>
                  <a:srgbClr val="00B050"/>
                </a:solidFill>
                <a:latin typeface="Consolas" pitchFamily="49" charset="0"/>
                <a:cs typeface="Consolas" pitchFamily="49" charset="0"/>
              </a:rPr>
              <a:t>book-author</a:t>
            </a:r>
            <a:r>
              <a:rPr lang="en-US" sz="2400" b="1" dirty="0">
                <a:latin typeface="Consolas" pitchFamily="49" charset="0"/>
                <a:cs typeface="Consolas" pitchFamily="49" charset="0"/>
              </a:rPr>
              <a:t> (first lob))</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books-authors</a:t>
            </a:r>
            <a:r>
              <a:rPr lang="en-US" sz="2400" b="1" dirty="0">
                <a:latin typeface="Consolas" pitchFamily="49" charset="0"/>
                <a:cs typeface="Consolas" pitchFamily="49" charset="0"/>
              </a:rPr>
              <a:t> (rest lob)))]))</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11</a:t>
            </a:fld>
            <a:endParaRPr lang="en-US"/>
          </a:p>
        </p:txBody>
      </p:sp>
      <p:sp>
        <p:nvSpPr>
          <p:cNvPr id="4" name="Rectangle 3"/>
          <p:cNvSpPr/>
          <p:nvPr/>
        </p:nvSpPr>
        <p:spPr>
          <a:xfrm>
            <a:off x="5638800" y="2667000"/>
            <a:ext cx="2209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solidFill>
              </a:rPr>
              <a:t>book-author</a:t>
            </a:r>
            <a:r>
              <a:rPr lang="en-US" dirty="0">
                <a:solidFill>
                  <a:schemeClr val="tx1"/>
                </a:solidFill>
              </a:rPr>
              <a:t> is certainly a </a:t>
            </a:r>
            <a:r>
              <a:rPr lang="en-US" b="1" dirty="0">
                <a:solidFill>
                  <a:schemeClr val="tx1"/>
                </a:solidFill>
              </a:rPr>
              <a:t>book-</a:t>
            </a:r>
            <a:r>
              <a:rPr lang="en-US" b="1" dirty="0" err="1">
                <a:solidFill>
                  <a:schemeClr val="tx1"/>
                </a:solidFill>
              </a:rPr>
              <a:t>fn</a:t>
            </a:r>
            <a:r>
              <a:rPr lang="en-US" dirty="0">
                <a:solidFill>
                  <a:schemeClr val="tx1"/>
                </a:solidFill>
              </a:rPr>
              <a:t>!</a:t>
            </a:r>
          </a:p>
        </p:txBody>
      </p:sp>
    </p:spTree>
    <p:extLst>
      <p:ext uri="{BB962C8B-B14F-4D97-AF65-F5344CB8AC3E}">
        <p14:creationId xmlns:p14="http://schemas.microsoft.com/office/powerpoint/2010/main" val="1237959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Module Summary: Self-Referential or Recursive Information</a:t>
            </a:r>
          </a:p>
        </p:txBody>
      </p:sp>
      <p:sp>
        <p:nvSpPr>
          <p:cNvPr id="3" name="Content Placeholder 2"/>
          <p:cNvSpPr>
            <a:spLocks noGrp="1"/>
          </p:cNvSpPr>
          <p:nvPr>
            <p:ph idx="1"/>
          </p:nvPr>
        </p:nvSpPr>
        <p:spPr/>
        <p:txBody>
          <a:bodyPr>
            <a:normAutofit lnSpcReduction="10000"/>
          </a:bodyPr>
          <a:lstStyle/>
          <a:p>
            <a:r>
              <a:rPr lang="en-US" dirty="0"/>
              <a:t>Represent arbitrary-sized information using a </a:t>
            </a:r>
            <a:r>
              <a:rPr lang="en-US" i="1" dirty="0">
                <a:solidFill>
                  <a:srgbClr val="FF0000"/>
                </a:solidFill>
              </a:rPr>
              <a:t>self-referential</a:t>
            </a:r>
            <a:r>
              <a:rPr lang="en-US" dirty="0"/>
              <a:t> (or </a:t>
            </a:r>
            <a:r>
              <a:rPr lang="en-US" i="1" dirty="0">
                <a:solidFill>
                  <a:srgbClr val="FF0000"/>
                </a:solidFill>
              </a:rPr>
              <a:t>recursive</a:t>
            </a:r>
            <a:r>
              <a:rPr lang="en-US" dirty="0"/>
              <a:t>) data definition.</a:t>
            </a:r>
          </a:p>
          <a:p>
            <a:r>
              <a:rPr lang="en-US" dirty="0"/>
              <a:t>Self-reference in the data definition leads to self-reference in the template.</a:t>
            </a:r>
          </a:p>
          <a:p>
            <a:r>
              <a:rPr lang="en-US" dirty="0"/>
              <a:t>Self-reference in the template leads to self-reference in the code.</a:t>
            </a:r>
          </a:p>
          <a:p>
            <a:r>
              <a:rPr lang="en-US" dirty="0"/>
              <a:t>Writing functions on this kind of data is easy: just Follow The Recipe!</a:t>
            </a:r>
          </a:p>
          <a:p>
            <a:r>
              <a:rPr lang="en-US" dirty="0"/>
              <a:t>But get the template right!</a:t>
            </a:r>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2462851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At the end of this lesson you should be able to:</a:t>
            </a:r>
          </a:p>
          <a:p>
            <a:pPr lvl="1"/>
            <a:r>
              <a:rPr lang="en-US" dirty="0"/>
              <a:t>write down a template for lists of compound data</a:t>
            </a:r>
          </a:p>
          <a:p>
            <a:pPr lvl="1"/>
            <a:r>
              <a:rPr lang="en-US" dirty="0"/>
              <a:t>use the template to write simple functions on lists of compound data</a:t>
            </a:r>
          </a:p>
          <a:p>
            <a:r>
              <a:rPr lang="en-US" dirty="0"/>
              <a:t>The Guided Practices will give you some exercise in doing this.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13</a:t>
            </a:fld>
            <a:endParaRPr lang="en-US"/>
          </a:p>
        </p:txBody>
      </p:sp>
    </p:spTree>
    <p:extLst>
      <p:ext uri="{BB962C8B-B14F-4D97-AF65-F5344CB8AC3E}">
        <p14:creationId xmlns:p14="http://schemas.microsoft.com/office/powerpoint/2010/main" val="711196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04-2-books.rkt in the Examples file</a:t>
            </a:r>
          </a:p>
          <a:p>
            <a:r>
              <a:rPr lang="en-US" dirty="0"/>
              <a:t>If you have questions about this lesson, ask them on the Discussion Board</a:t>
            </a:r>
          </a:p>
          <a:p>
            <a:r>
              <a:rPr lang="en-US"/>
              <a:t>Do Guided Practice 4.4</a:t>
            </a:r>
            <a:endParaRPr lang="en-US" dirty="0"/>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2521155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Lists of structures occur all the time</a:t>
            </a:r>
          </a:p>
          <a:p>
            <a:r>
              <a:rPr lang="en-US" dirty="0"/>
              <a:t>Programming with these is no different:</a:t>
            </a:r>
          </a:p>
          <a:p>
            <a:pPr lvl="1"/>
            <a:r>
              <a:rPr lang="en-US" dirty="0"/>
              <a:t>write down the data definition, including interpretation and template</a:t>
            </a:r>
          </a:p>
          <a:p>
            <a:pPr lvl="1"/>
            <a:r>
              <a:rPr lang="en-US" dirty="0"/>
              <a:t>Follow the Recipe!</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2509334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you should be able to:</a:t>
            </a:r>
          </a:p>
          <a:p>
            <a:pPr lvl="1"/>
            <a:r>
              <a:rPr lang="en-US" dirty="0"/>
              <a:t>write down a template for lists of compound data</a:t>
            </a:r>
          </a:p>
          <a:p>
            <a:pPr lvl="1"/>
            <a:r>
              <a:rPr lang="en-US" dirty="0"/>
              <a:t>use the template to write simple functions on lists of compound data</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351270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Programming with lists of structures</a:t>
            </a:r>
          </a:p>
        </p:txBody>
      </p:sp>
      <p:sp>
        <p:nvSpPr>
          <p:cNvPr id="3" name="Content Placeholder 2"/>
          <p:cNvSpPr>
            <a:spLocks noGrp="1"/>
          </p:cNvSpPr>
          <p:nvPr>
            <p:ph idx="1"/>
          </p:nvPr>
        </p:nvSpPr>
        <p:spPr/>
        <p:txBody>
          <a:bodyPr/>
          <a:lstStyle/>
          <a:p>
            <a:r>
              <a:rPr lang="en-US" dirty="0"/>
              <a:t>Programming with lists of structures is no different from programming with lists of scalars, except that we make one small change in the recipe for templates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3746742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modeling a bookstore</a:t>
            </a:r>
          </a:p>
        </p:txBody>
      </p:sp>
      <p:sp>
        <p:nvSpPr>
          <p:cNvPr id="3" name="Content Placeholder 2"/>
          <p:cNvSpPr>
            <a:spLocks noGrp="1"/>
          </p:cNvSpPr>
          <p:nvPr>
            <p:ph idx="1"/>
          </p:nvPr>
        </p:nvSpPr>
        <p:spPr/>
        <p:txBody>
          <a:bodyPr/>
          <a:lstStyle/>
          <a:p>
            <a:r>
              <a:rPr lang="en-US" dirty="0"/>
              <a:t>Let's imagine a program to help manage a bookstore.</a:t>
            </a:r>
          </a:p>
          <a:p>
            <a:r>
              <a:rPr lang="en-US" dirty="0"/>
              <a:t>We'd like to know which books sell and when they sold.  </a:t>
            </a:r>
          </a:p>
          <a:p>
            <a:r>
              <a:rPr lang="en-US" dirty="0"/>
              <a:t>To do this we've decided to keep track of the state of the bookstore, which is a date and the inventory of books in stock on that date.</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1155545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Books</a:t>
            </a:r>
          </a:p>
        </p:txBody>
      </p:sp>
      <p:sp>
        <p:nvSpPr>
          <p:cNvPr id="3" name="Slide Number Placeholder 2"/>
          <p:cNvSpPr>
            <a:spLocks noGrp="1"/>
          </p:cNvSpPr>
          <p:nvPr>
            <p:ph type="sldNum" sz="quarter" idx="12"/>
          </p:nvPr>
        </p:nvSpPr>
        <p:spPr/>
        <p:txBody>
          <a:bodyPr/>
          <a:lstStyle/>
          <a:p>
            <a:fld id="{9F4492BD-6A9C-48FC-AC76-0B4FE11194A1}" type="slidenum">
              <a:rPr lang="en-US" smtClean="0"/>
              <a:pPr/>
              <a:t>6</a:t>
            </a:fld>
            <a:endParaRPr lang="en-US"/>
          </a:p>
        </p:txBody>
      </p:sp>
      <p:sp>
        <p:nvSpPr>
          <p:cNvPr id="4" name="TextBox 3"/>
          <p:cNvSpPr txBox="1"/>
          <p:nvPr/>
        </p:nvSpPr>
        <p:spPr>
          <a:xfrm>
            <a:off x="289560" y="1371600"/>
            <a:ext cx="8686800" cy="5324535"/>
          </a:xfrm>
          <a:prstGeom prst="rect">
            <a:avLst/>
          </a:prstGeom>
          <a:noFill/>
        </p:spPr>
        <p:txBody>
          <a:bodyPr wrap="square" rtlCol="0">
            <a:spAutoFit/>
          </a:bodyPr>
          <a:lstStyle/>
          <a:p>
            <a:r>
              <a:rPr lang="en-US" sz="2000" b="1" dirty="0">
                <a:latin typeface="Consolas" pitchFamily="49" charset="0"/>
                <a:cs typeface="Consolas" pitchFamily="49" charset="0"/>
              </a:rPr>
              <a:t>(define-</a:t>
            </a:r>
            <a:r>
              <a:rPr lang="en-US" sz="2000" b="1" dirty="0" err="1">
                <a:latin typeface="Consolas" pitchFamily="49" charset="0"/>
                <a:cs typeface="Consolas" pitchFamily="49" charset="0"/>
              </a:rPr>
              <a:t>struct</a:t>
            </a:r>
            <a:r>
              <a:rPr lang="en-US" sz="2000" b="1" dirty="0">
                <a:latin typeface="Consolas" pitchFamily="49" charset="0"/>
                <a:cs typeface="Consolas" pitchFamily="49" charset="0"/>
              </a:rPr>
              <a:t> book (</a:t>
            </a:r>
            <a:r>
              <a:rPr lang="en-US" sz="2000" b="1" dirty="0" err="1">
                <a:latin typeface="Consolas" pitchFamily="49" charset="0"/>
                <a:cs typeface="Consolas" pitchFamily="49" charset="0"/>
              </a:rPr>
              <a:t>isbn</a:t>
            </a:r>
            <a:r>
              <a:rPr lang="en-US" sz="2000" b="1" dirty="0">
                <a:latin typeface="Consolas" pitchFamily="49" charset="0"/>
                <a:cs typeface="Consolas" pitchFamily="49" charset="0"/>
              </a:rPr>
              <a:t> author title on-hand price))</a:t>
            </a:r>
          </a:p>
          <a:p>
            <a:endParaRPr lang="en-US" sz="2000" b="1" dirty="0">
              <a:latin typeface="Consolas" pitchFamily="49" charset="0"/>
              <a:cs typeface="Consolas" pitchFamily="49" charset="0"/>
            </a:endParaRPr>
          </a:p>
          <a:p>
            <a:r>
              <a:rPr lang="en-US" sz="2000" b="1" dirty="0">
                <a:latin typeface="Consolas" pitchFamily="49" charset="0"/>
                <a:cs typeface="Consolas" pitchFamily="49" charset="0"/>
              </a:rPr>
              <a:t>;; A Book is a </a:t>
            </a:r>
          </a:p>
          <a:p>
            <a:r>
              <a:rPr lang="en-US" sz="2000" b="1" dirty="0">
                <a:latin typeface="Consolas" pitchFamily="49" charset="0"/>
                <a:cs typeface="Consolas" pitchFamily="49" charset="0"/>
              </a:rPr>
              <a:t>;;  (make-book </a:t>
            </a:r>
            <a:r>
              <a:rPr lang="en-US" sz="2000" b="1" dirty="0" err="1">
                <a:latin typeface="Consolas" pitchFamily="49" charset="0"/>
                <a:cs typeface="Consolas" pitchFamily="49" charset="0"/>
              </a:rPr>
              <a:t>NonNegInt</a:t>
            </a:r>
            <a:r>
              <a:rPr lang="en-US" sz="2000" b="1" dirty="0">
                <a:latin typeface="Consolas" pitchFamily="49" charset="0"/>
                <a:cs typeface="Consolas" pitchFamily="49" charset="0"/>
              </a:rPr>
              <a:t> String String </a:t>
            </a:r>
            <a:r>
              <a:rPr lang="en-US" sz="2000" b="1" dirty="0" err="1">
                <a:latin typeface="Consolas" pitchFamily="49" charset="0"/>
                <a:cs typeface="Consolas" pitchFamily="49" charset="0"/>
              </a:rPr>
              <a:t>NonNegInt</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NonNegInt</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Interpretation:</a:t>
            </a:r>
          </a:p>
          <a:p>
            <a:r>
              <a:rPr lang="en-US" sz="2000" b="1" dirty="0">
                <a:latin typeface="Consolas" pitchFamily="49" charset="0"/>
                <a:cs typeface="Consolas" pitchFamily="49" charset="0"/>
              </a:rPr>
              <a:t>;; --</a:t>
            </a:r>
            <a:r>
              <a:rPr lang="en-US" sz="2000" b="1" dirty="0" err="1">
                <a:latin typeface="Consolas" pitchFamily="49" charset="0"/>
                <a:cs typeface="Consolas" pitchFamily="49" charset="0"/>
              </a:rPr>
              <a:t>isbn</a:t>
            </a:r>
            <a:r>
              <a:rPr lang="en-US" sz="2000" b="1" dirty="0">
                <a:latin typeface="Consolas" pitchFamily="49" charset="0"/>
                <a:cs typeface="Consolas" pitchFamily="49" charset="0"/>
              </a:rPr>
              <a:t> is the ISBN of the book</a:t>
            </a:r>
          </a:p>
          <a:p>
            <a:r>
              <a:rPr lang="en-US" sz="2000" b="1" dirty="0">
                <a:latin typeface="Consolas" pitchFamily="49" charset="0"/>
                <a:cs typeface="Consolas" pitchFamily="49" charset="0"/>
              </a:rPr>
              <a:t>;; --author is the author’s name</a:t>
            </a:r>
          </a:p>
          <a:p>
            <a:r>
              <a:rPr lang="en-US" sz="2000" b="1" dirty="0">
                <a:latin typeface="Consolas" pitchFamily="49" charset="0"/>
                <a:cs typeface="Consolas" pitchFamily="49" charset="0"/>
              </a:rPr>
              <a:t>;; --title is the title</a:t>
            </a:r>
          </a:p>
          <a:p>
            <a:r>
              <a:rPr lang="en-US" sz="2000" b="1" dirty="0">
                <a:latin typeface="Consolas" pitchFamily="49" charset="0"/>
                <a:cs typeface="Consolas" pitchFamily="49" charset="0"/>
              </a:rPr>
              <a:t>;; --on-hand is the number of copies on hand</a:t>
            </a:r>
          </a:p>
          <a:p>
            <a:r>
              <a:rPr lang="en-US" sz="2000" b="1" dirty="0">
                <a:latin typeface="Consolas" pitchFamily="49" charset="0"/>
                <a:cs typeface="Consolas" pitchFamily="49" charset="0"/>
              </a:rPr>
              <a:t>;; --price is the price in USD*100</a:t>
            </a:r>
          </a:p>
          <a:p>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book-</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 Book -&gt; ??</a:t>
            </a:r>
          </a:p>
          <a:p>
            <a:pPr>
              <a:buNone/>
            </a:pPr>
            <a:r>
              <a:rPr lang="en-US" sz="2000" b="1" dirty="0">
                <a:latin typeface="Consolas" pitchFamily="49" charset="0"/>
                <a:cs typeface="Consolas" pitchFamily="49" charset="0"/>
              </a:rPr>
              <a:t>;; (define (book-</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b)</a:t>
            </a:r>
          </a:p>
          <a:p>
            <a:pPr>
              <a:buNone/>
            </a:pPr>
            <a:r>
              <a:rPr lang="en-US" sz="2000" b="1" dirty="0">
                <a:latin typeface="Consolas" pitchFamily="49" charset="0"/>
                <a:cs typeface="Consolas" pitchFamily="49" charset="0"/>
              </a:rPr>
              <a:t>;;   (... (book-</a:t>
            </a:r>
            <a:r>
              <a:rPr lang="en-US" sz="2000" b="1" dirty="0" err="1">
                <a:latin typeface="Consolas" pitchFamily="49" charset="0"/>
                <a:cs typeface="Consolas" pitchFamily="49" charset="0"/>
              </a:rPr>
              <a:t>isbn</a:t>
            </a:r>
            <a:r>
              <a:rPr lang="en-US" sz="2000" b="1" dirty="0">
                <a:latin typeface="Consolas" pitchFamily="49" charset="0"/>
                <a:cs typeface="Consolas" pitchFamily="49" charset="0"/>
              </a:rPr>
              <a:t> b) (book-author b) </a:t>
            </a:r>
          </a:p>
          <a:p>
            <a:pPr>
              <a:buNone/>
            </a:pPr>
            <a:r>
              <a:rPr lang="en-US" sz="2000" b="1" dirty="0">
                <a:latin typeface="Consolas" pitchFamily="49" charset="0"/>
                <a:cs typeface="Consolas" pitchFamily="49" charset="0"/>
              </a:rPr>
              <a:t>;;        (book-title b) (book-on-hand b) </a:t>
            </a:r>
          </a:p>
          <a:p>
            <a:pPr>
              <a:buNone/>
            </a:pPr>
            <a:r>
              <a:rPr lang="en-US" sz="2000" b="1" dirty="0">
                <a:latin typeface="Consolas" pitchFamily="49" charset="0"/>
                <a:cs typeface="Consolas" pitchFamily="49" charset="0"/>
              </a:rPr>
              <a:t>;;        (book-price b)))</a:t>
            </a:r>
          </a:p>
          <a:p>
            <a:endParaRPr lang="en-US" sz="2000" b="1" dirty="0">
              <a:latin typeface="Consolas" pitchFamily="49" charset="0"/>
              <a:cs typeface="Consolas" pitchFamily="49" charset="0"/>
            </a:endParaRPr>
          </a:p>
        </p:txBody>
      </p:sp>
      <p:sp>
        <p:nvSpPr>
          <p:cNvPr id="5" name="Rectangle 4"/>
          <p:cNvSpPr/>
          <p:nvPr/>
        </p:nvSpPr>
        <p:spPr>
          <a:xfrm>
            <a:off x="5600363" y="4191000"/>
            <a:ext cx="3413760" cy="1752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 is the data definition for a book in a bookstore, with structure definition, data definition, interpretation, and template.</a:t>
            </a:r>
          </a:p>
        </p:txBody>
      </p:sp>
    </p:spTree>
    <p:extLst>
      <p:ext uri="{BB962C8B-B14F-4D97-AF65-F5344CB8AC3E}">
        <p14:creationId xmlns:p14="http://schemas.microsoft.com/office/powerpoint/2010/main" val="1482377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BookstoreState</a:t>
            </a:r>
            <a:endParaRPr lang="en-US" dirty="0"/>
          </a:p>
        </p:txBody>
      </p:sp>
      <p:sp>
        <p:nvSpPr>
          <p:cNvPr id="5" name="Content Placeholder 4"/>
          <p:cNvSpPr>
            <a:spLocks noGrp="1"/>
          </p:cNvSpPr>
          <p:nvPr>
            <p:ph idx="1"/>
          </p:nvPr>
        </p:nvSpPr>
        <p:spPr/>
        <p:txBody>
          <a:bodyPr>
            <a:normAutofit fontScale="62500" lnSpcReduction="20000"/>
          </a:bodyPr>
          <a:lstStyle/>
          <a:p>
            <a:r>
              <a:rPr lang="en-US" dirty="0"/>
              <a:t>;; A </a:t>
            </a:r>
            <a:r>
              <a:rPr lang="en-US" dirty="0" err="1"/>
              <a:t>BookstoreState</a:t>
            </a:r>
            <a:r>
              <a:rPr lang="en-US" dirty="0"/>
              <a:t> is a </a:t>
            </a:r>
          </a:p>
          <a:p>
            <a:r>
              <a:rPr lang="en-US" dirty="0"/>
              <a:t>;; (make-bookstore-state Date Inventory)</a:t>
            </a:r>
          </a:p>
          <a:p>
            <a:r>
              <a:rPr lang="en-US" dirty="0"/>
              <a:t>(define-</a:t>
            </a:r>
            <a:r>
              <a:rPr lang="en-US" dirty="0" err="1"/>
              <a:t>struct</a:t>
            </a:r>
            <a:r>
              <a:rPr lang="en-US" dirty="0"/>
              <a:t> bookstore-state (date inventory))</a:t>
            </a:r>
          </a:p>
          <a:p>
            <a:r>
              <a:rPr lang="en-US" dirty="0"/>
              <a:t>;; A </a:t>
            </a:r>
            <a:r>
              <a:rPr lang="en-US" dirty="0" err="1"/>
              <a:t>BookstoreState</a:t>
            </a:r>
            <a:r>
              <a:rPr lang="en-US" dirty="0"/>
              <a:t> represents the state of a bookstore</a:t>
            </a:r>
          </a:p>
          <a:p>
            <a:r>
              <a:rPr lang="en-US" dirty="0"/>
              <a:t>;; on a given date.</a:t>
            </a:r>
          </a:p>
          <a:p>
            <a:r>
              <a:rPr lang="en-US" dirty="0"/>
              <a:t>;; -- date is the date being described</a:t>
            </a:r>
          </a:p>
          <a:p>
            <a:r>
              <a:rPr lang="en-US" dirty="0"/>
              <a:t>;; -- inventory is the inventory of books as of 9am on</a:t>
            </a:r>
          </a:p>
          <a:p>
            <a:r>
              <a:rPr lang="en-US" dirty="0"/>
              <a:t>;;    the given date.</a:t>
            </a:r>
          </a:p>
          <a:p>
            <a:endParaRPr lang="en-US" dirty="0"/>
          </a:p>
          <a:p>
            <a:r>
              <a:rPr lang="en-US" dirty="0"/>
              <a:t>;; A Date is a ...</a:t>
            </a:r>
          </a:p>
          <a:p>
            <a:endParaRPr lang="en-US" dirty="0"/>
          </a:p>
          <a:p>
            <a:r>
              <a:rPr lang="en-US" dirty="0"/>
              <a:t>;; An Inventory is a </a:t>
            </a:r>
            <a:r>
              <a:rPr lang="en-US" dirty="0" err="1"/>
              <a:t>ListOfBook</a:t>
            </a:r>
            <a:r>
              <a:rPr lang="en-US" dirty="0"/>
              <a:t>, in </a:t>
            </a:r>
            <a:r>
              <a:rPr lang="en-US" dirty="0">
                <a:solidFill>
                  <a:srgbClr val="FF0000"/>
                </a:solidFill>
              </a:rPr>
              <a:t>ISBN order</a:t>
            </a:r>
          </a:p>
          <a:p>
            <a:endParaRPr lang="en-US" dirty="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
        <p:nvSpPr>
          <p:cNvPr id="8" name="Rectangle 7"/>
          <p:cNvSpPr/>
          <p:nvPr/>
        </p:nvSpPr>
        <p:spPr>
          <a:xfrm>
            <a:off x="457200" y="5319165"/>
            <a:ext cx="4724400" cy="138747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where we specify the order of the books.  It is the </a:t>
            </a:r>
            <a:r>
              <a:rPr lang="en-US" i="1" dirty="0">
                <a:solidFill>
                  <a:schemeClr val="tx1"/>
                </a:solidFill>
              </a:rPr>
              <a:t>user</a:t>
            </a:r>
            <a:r>
              <a:rPr lang="en-US" dirty="0">
                <a:solidFill>
                  <a:schemeClr val="tx1"/>
                </a:solidFill>
              </a:rPr>
              <a:t> of the list who gets to specify the order in which the items appear.  Other functions that use </a:t>
            </a:r>
            <a:r>
              <a:rPr lang="en-US" dirty="0" err="1">
                <a:solidFill>
                  <a:schemeClr val="tx1"/>
                </a:solidFill>
              </a:rPr>
              <a:t>ListOfBook</a:t>
            </a:r>
            <a:r>
              <a:rPr lang="en-US" dirty="0">
                <a:solidFill>
                  <a:schemeClr val="tx1"/>
                </a:solidFill>
              </a:rPr>
              <a:t> might expect the books in some other order. </a:t>
            </a:r>
          </a:p>
        </p:txBody>
      </p:sp>
      <p:sp>
        <p:nvSpPr>
          <p:cNvPr id="9" name="Freeform 8"/>
          <p:cNvSpPr/>
          <p:nvPr/>
        </p:nvSpPr>
        <p:spPr>
          <a:xfrm>
            <a:off x="5186995" y="5284099"/>
            <a:ext cx="1061405" cy="735701"/>
          </a:xfrm>
          <a:custGeom>
            <a:avLst/>
            <a:gdLst>
              <a:gd name="connsiteX0" fmla="*/ 0 w 1303343"/>
              <a:gd name="connsiteY0" fmla="*/ 744467 h 803860"/>
              <a:gd name="connsiteX1" fmla="*/ 1181437 w 1303343"/>
              <a:gd name="connsiteY1" fmla="*/ 728283 h 803860"/>
              <a:gd name="connsiteX2" fmla="*/ 1205713 w 1303343"/>
              <a:gd name="connsiteY2" fmla="*/ 0 h 803860"/>
            </a:gdLst>
            <a:ahLst/>
            <a:cxnLst>
              <a:cxn ang="0">
                <a:pos x="connsiteX0" y="connsiteY0"/>
              </a:cxn>
              <a:cxn ang="0">
                <a:pos x="connsiteX1" y="connsiteY1"/>
              </a:cxn>
              <a:cxn ang="0">
                <a:pos x="connsiteX2" y="connsiteY2"/>
              </a:cxn>
            </a:cxnLst>
            <a:rect l="l" t="t" r="r" b="b"/>
            <a:pathLst>
              <a:path w="1303343" h="803860">
                <a:moveTo>
                  <a:pt x="0" y="744467"/>
                </a:moveTo>
                <a:cubicBezTo>
                  <a:pt x="490242" y="798414"/>
                  <a:pt x="980485" y="852361"/>
                  <a:pt x="1181437" y="728283"/>
                </a:cubicBezTo>
                <a:cubicBezTo>
                  <a:pt x="1382389" y="604205"/>
                  <a:pt x="1294051" y="302102"/>
                  <a:pt x="1205713" y="0"/>
                </a:cubicBezTo>
              </a:path>
            </a:pathLst>
          </a:custGeom>
          <a:noFill/>
          <a:ln>
            <a:solidFill>
              <a:schemeClr val="tx1"/>
            </a:solidFill>
            <a:headEnd type="none" w="med" len="med"/>
            <a:tailEnd type="stealth"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6553200" y="5334000"/>
            <a:ext cx="2438400" cy="685800"/>
          </a:xfrm>
          <a:prstGeom prst="rect">
            <a:avLst/>
          </a:prstGeom>
          <a:solidFill>
            <a:schemeClr val="accent6">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If you don't know what an ISBN is, go look it up.</a:t>
            </a:r>
          </a:p>
        </p:txBody>
      </p:sp>
    </p:spTree>
    <p:extLst>
      <p:ext uri="{BB962C8B-B14F-4D97-AF65-F5344CB8AC3E}">
        <p14:creationId xmlns:p14="http://schemas.microsoft.com/office/powerpoint/2010/main" val="274023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ListOfBook</a:t>
            </a:r>
            <a:endParaRPr lang="en-US" dirty="0"/>
          </a:p>
        </p:txBody>
      </p:sp>
      <p:sp>
        <p:nvSpPr>
          <p:cNvPr id="3" name="Content Placeholder 2"/>
          <p:cNvSpPr>
            <a:spLocks noGrp="1"/>
          </p:cNvSpPr>
          <p:nvPr>
            <p:ph idx="1"/>
          </p:nvPr>
        </p:nvSpPr>
        <p:spPr/>
        <p:txBody>
          <a:bodyPr/>
          <a:lstStyle/>
          <a:p>
            <a:r>
              <a:rPr lang="en-US" dirty="0"/>
              <a:t>;; A </a:t>
            </a:r>
            <a:r>
              <a:rPr lang="en-US" dirty="0" err="1"/>
              <a:t>ListOfBook</a:t>
            </a:r>
            <a:r>
              <a:rPr lang="en-US" dirty="0"/>
              <a:t> one of</a:t>
            </a:r>
          </a:p>
          <a:p>
            <a:r>
              <a:rPr lang="en-US" dirty="0"/>
              <a:t>;; -- empty</a:t>
            </a:r>
          </a:p>
          <a:p>
            <a:r>
              <a:rPr lang="en-US" dirty="0"/>
              <a:t>;; -- (cons Book </a:t>
            </a:r>
            <a:r>
              <a:rPr lang="en-US" dirty="0" err="1"/>
              <a:t>ListOfBook</a:t>
            </a:r>
            <a:r>
              <a:rPr lang="en-US" dirty="0"/>
              <a: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8</a:t>
            </a:fld>
            <a:endParaRPr lang="en-US"/>
          </a:p>
        </p:txBody>
      </p:sp>
      <p:sp>
        <p:nvSpPr>
          <p:cNvPr id="5" name="Rectangle 4"/>
          <p:cNvSpPr/>
          <p:nvPr/>
        </p:nvSpPr>
        <p:spPr>
          <a:xfrm>
            <a:off x="687149" y="4134847"/>
            <a:ext cx="3810000" cy="2586627"/>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Notice that the data definition doesn't say WHICH list of books this is.  It could be all the books in the bookstore, just the paperbacks, the ones that have been ordered in the last 30 days, etc. etc.  In a </a:t>
            </a:r>
            <a:r>
              <a:rPr lang="en-US" dirty="0" err="1">
                <a:solidFill>
                  <a:schemeClr val="tx1"/>
                </a:solidFill>
              </a:rPr>
              <a:t>BookstoreState</a:t>
            </a:r>
            <a:r>
              <a:rPr lang="en-US" dirty="0">
                <a:solidFill>
                  <a:schemeClr val="tx1"/>
                </a:solidFill>
              </a:rPr>
              <a:t>, it is the list of all the books in stock as of 9am on the given state.</a:t>
            </a:r>
          </a:p>
        </p:txBody>
      </p:sp>
      <p:sp>
        <p:nvSpPr>
          <p:cNvPr id="6" name="Rectangle 5"/>
          <p:cNvSpPr/>
          <p:nvPr/>
        </p:nvSpPr>
        <p:spPr>
          <a:xfrm>
            <a:off x="7010400" y="1524000"/>
            <a:ext cx="1828800" cy="2789238"/>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Don't need a separate interpretation for </a:t>
            </a:r>
            <a:r>
              <a:rPr lang="en-US" dirty="0" err="1">
                <a:solidFill>
                  <a:schemeClr val="tx1"/>
                </a:solidFill>
              </a:rPr>
              <a:t>ListOfBook</a:t>
            </a:r>
            <a:r>
              <a:rPr lang="en-US" dirty="0">
                <a:solidFill>
                  <a:schemeClr val="tx1"/>
                </a:solidFill>
              </a:rPr>
              <a:t>– a </a:t>
            </a:r>
            <a:r>
              <a:rPr lang="en-US" dirty="0" err="1">
                <a:solidFill>
                  <a:schemeClr val="tx1"/>
                </a:solidFill>
              </a:rPr>
              <a:t>ListOfBook</a:t>
            </a:r>
            <a:r>
              <a:rPr lang="en-US" dirty="0">
                <a:solidFill>
                  <a:schemeClr val="tx1"/>
                </a:solidFill>
              </a:rPr>
              <a:t> always represents a sequence of books in the standard way.</a:t>
            </a:r>
          </a:p>
        </p:txBody>
      </p:sp>
      <p:sp>
        <p:nvSpPr>
          <p:cNvPr id="7" name="Rectangle 6"/>
          <p:cNvSpPr/>
          <p:nvPr/>
        </p:nvSpPr>
        <p:spPr>
          <a:xfrm>
            <a:off x="4727098" y="4577759"/>
            <a:ext cx="3505200" cy="2133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Also, the data definition doesn't say in which order the books appear in the list.   A user of </a:t>
            </a:r>
            <a:r>
              <a:rPr lang="en-US" dirty="0" err="1">
                <a:solidFill>
                  <a:schemeClr val="tx1"/>
                </a:solidFill>
              </a:rPr>
              <a:t>ListOfBook</a:t>
            </a:r>
            <a:r>
              <a:rPr lang="en-US" dirty="0">
                <a:solidFill>
                  <a:schemeClr val="tx1"/>
                </a:solidFill>
              </a:rPr>
              <a:t> gets to specify the order in which the books appear.  In our example, </a:t>
            </a:r>
            <a:r>
              <a:rPr lang="en-US" dirty="0" err="1">
                <a:solidFill>
                  <a:schemeClr val="tx1"/>
                </a:solidFill>
              </a:rPr>
              <a:t>BookstoreState</a:t>
            </a:r>
            <a:r>
              <a:rPr lang="en-US" dirty="0">
                <a:solidFill>
                  <a:schemeClr val="tx1"/>
                </a:solidFill>
              </a:rPr>
              <a:t> expects the books to appear in ISBN order.</a:t>
            </a:r>
          </a:p>
        </p:txBody>
      </p:sp>
    </p:spTree>
    <p:extLst>
      <p:ext uri="{BB962C8B-B14F-4D97-AF65-F5344CB8AC3E}">
        <p14:creationId xmlns:p14="http://schemas.microsoft.com/office/powerpoint/2010/main" val="2223343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for </a:t>
            </a:r>
            <a:r>
              <a:rPr lang="en-US" dirty="0" err="1"/>
              <a:t>ListofBooks</a:t>
            </a:r>
            <a:endParaRPr lang="en-US" dirty="0"/>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A </a:t>
            </a:r>
            <a:r>
              <a:rPr lang="en-US" sz="2400" b="1" dirty="0" err="1">
                <a:latin typeface="Consolas" pitchFamily="49" charset="0"/>
                <a:cs typeface="Consolas" pitchFamily="49" charset="0"/>
              </a:rPr>
              <a:t>ListOfBooks</a:t>
            </a:r>
            <a:r>
              <a:rPr lang="en-US" sz="2400" b="1" dirty="0">
                <a:latin typeface="Consolas" pitchFamily="49" charset="0"/>
                <a:cs typeface="Consolas" pitchFamily="49" charset="0"/>
              </a:rPr>
              <a:t> (LOB) is either</a:t>
            </a:r>
          </a:p>
          <a:p>
            <a:pPr>
              <a:buNone/>
            </a:pPr>
            <a:r>
              <a:rPr lang="en-US" sz="2400" b="1" dirty="0">
                <a:latin typeface="Consolas" pitchFamily="49" charset="0"/>
                <a:cs typeface="Consolas" pitchFamily="49" charset="0"/>
              </a:rPr>
              <a:t>;; -- empty</a:t>
            </a:r>
          </a:p>
          <a:p>
            <a:pPr>
              <a:buNone/>
            </a:pPr>
            <a:r>
              <a:rPr lang="en-US" sz="2400" b="1" dirty="0">
                <a:latin typeface="Consolas" pitchFamily="49" charset="0"/>
                <a:cs typeface="Consolas" pitchFamily="49" charset="0"/>
              </a:rPr>
              <a:t>;; -- (cons Book LOB)</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lob-fn : LOB -&gt; ??</a:t>
            </a:r>
          </a:p>
          <a:p>
            <a:pPr>
              <a:buNone/>
            </a:pPr>
            <a:r>
              <a:rPr lang="en-US" sz="2400" b="1" dirty="0">
                <a:latin typeface="Consolas" pitchFamily="49" charset="0"/>
                <a:cs typeface="Consolas" pitchFamily="49" charset="0"/>
              </a:rPr>
              <a:t>;; (define (lob-fn lob)</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lob) ...]</a:t>
            </a:r>
          </a:p>
          <a:p>
            <a:pPr>
              <a:buNone/>
            </a:pPr>
            <a:r>
              <a:rPr lang="en-US" sz="2400" b="1" dirty="0">
                <a:latin typeface="Consolas" pitchFamily="49" charset="0"/>
                <a:cs typeface="Consolas" pitchFamily="49" charset="0"/>
              </a:rPr>
              <a:t>;;     [else (...</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book-</a:t>
            </a:r>
            <a:r>
              <a:rPr lang="en-US" sz="2400" b="1" dirty="0" err="1">
                <a:solidFill>
                  <a:srgbClr val="FF0000"/>
                </a:solidFill>
                <a:latin typeface="Consolas" pitchFamily="49" charset="0"/>
                <a:cs typeface="Consolas" pitchFamily="49" charset="0"/>
              </a:rPr>
              <a:t>fn</a:t>
            </a:r>
            <a:r>
              <a:rPr lang="en-US" sz="2400" b="1" dirty="0">
                <a:latin typeface="Consolas" pitchFamily="49" charset="0"/>
                <a:cs typeface="Consolas" pitchFamily="49" charset="0"/>
              </a:rPr>
              <a:t> (first lob))</a:t>
            </a:r>
          </a:p>
          <a:p>
            <a:pPr>
              <a:buNone/>
            </a:pPr>
            <a:r>
              <a:rPr lang="en-US" sz="2400" b="1" dirty="0">
                <a:latin typeface="Consolas" pitchFamily="49" charset="0"/>
                <a:cs typeface="Consolas" pitchFamily="49" charset="0"/>
              </a:rPr>
              <a:t>;;             (lob-fn (rest lob)))]))</a:t>
            </a:r>
          </a:p>
        </p:txBody>
      </p:sp>
      <p:sp>
        <p:nvSpPr>
          <p:cNvPr id="4" name="Slide Number Placeholder 3"/>
          <p:cNvSpPr>
            <a:spLocks noGrp="1"/>
          </p:cNvSpPr>
          <p:nvPr>
            <p:ph type="sldNum" sz="quarter" idx="12"/>
          </p:nvPr>
        </p:nvSpPr>
        <p:spPr/>
        <p:txBody>
          <a:bodyPr/>
          <a:lstStyle/>
          <a:p>
            <a:fld id="{9F4492BD-6A9C-48FC-AC76-0B4FE11194A1}" type="slidenum">
              <a:rPr lang="en-US" smtClean="0"/>
              <a:pPr/>
              <a:t>9</a:t>
            </a:fld>
            <a:endParaRPr lang="en-US"/>
          </a:p>
        </p:txBody>
      </p:sp>
      <p:sp>
        <p:nvSpPr>
          <p:cNvPr id="5" name="TextBox 4"/>
          <p:cNvSpPr txBox="1"/>
          <p:nvPr/>
        </p:nvSpPr>
        <p:spPr>
          <a:xfrm>
            <a:off x="5498593" y="2136338"/>
            <a:ext cx="3657600" cy="2308324"/>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We've inserted  a call to a function here.</a:t>
            </a:r>
          </a:p>
          <a:p>
            <a:endParaRPr lang="en-US" dirty="0"/>
          </a:p>
          <a:p>
            <a:r>
              <a:rPr lang="en-US" dirty="0"/>
              <a:t>(rest lob) is a LOB, so we wrap it in a lob-fn.</a:t>
            </a:r>
          </a:p>
          <a:p>
            <a:endParaRPr lang="en-US" dirty="0"/>
          </a:p>
          <a:p>
            <a:r>
              <a:rPr lang="en-US" dirty="0"/>
              <a:t>Similarly, (first lob) is a Book, so we wrap it in a book-fn.</a:t>
            </a:r>
          </a:p>
        </p:txBody>
      </p:sp>
      <p:sp>
        <p:nvSpPr>
          <p:cNvPr id="9" name="Freeform 8"/>
          <p:cNvSpPr/>
          <p:nvPr/>
        </p:nvSpPr>
        <p:spPr>
          <a:xfrm>
            <a:off x="4011167" y="2522600"/>
            <a:ext cx="2679809" cy="2732152"/>
          </a:xfrm>
          <a:custGeom>
            <a:avLst/>
            <a:gdLst>
              <a:gd name="connsiteX0" fmla="*/ 2743200 w 2743200"/>
              <a:gd name="connsiteY0" fmla="*/ 0 h 2218944"/>
              <a:gd name="connsiteX1" fmla="*/ 1011936 w 2743200"/>
              <a:gd name="connsiteY1" fmla="*/ 377952 h 2218944"/>
              <a:gd name="connsiteX2" fmla="*/ 0 w 2743200"/>
              <a:gd name="connsiteY2" fmla="*/ 2218944 h 2218944"/>
              <a:gd name="connsiteX0" fmla="*/ 2743200 w 2743200"/>
              <a:gd name="connsiteY0" fmla="*/ 0 h 2218944"/>
              <a:gd name="connsiteX1" fmla="*/ 1011936 w 2743200"/>
              <a:gd name="connsiteY1" fmla="*/ 377952 h 2218944"/>
              <a:gd name="connsiteX2" fmla="*/ 0 w 2743200"/>
              <a:gd name="connsiteY2" fmla="*/ 2218944 h 2218944"/>
              <a:gd name="connsiteX0" fmla="*/ 2743200 w 3193238"/>
              <a:gd name="connsiteY0" fmla="*/ 0 h 2218944"/>
              <a:gd name="connsiteX1" fmla="*/ 3131010 w 3193238"/>
              <a:gd name="connsiteY1" fmla="*/ 214565 h 2218944"/>
              <a:gd name="connsiteX2" fmla="*/ 1011936 w 3193238"/>
              <a:gd name="connsiteY2" fmla="*/ 377952 h 2218944"/>
              <a:gd name="connsiteX3" fmla="*/ 0 w 3193238"/>
              <a:gd name="connsiteY3" fmla="*/ 2218944 h 2218944"/>
              <a:gd name="connsiteX0" fmla="*/ 2676032 w 3189312"/>
              <a:gd name="connsiteY0" fmla="*/ 0 h 2245905"/>
              <a:gd name="connsiteX1" fmla="*/ 3131010 w 3189312"/>
              <a:gd name="connsiteY1" fmla="*/ 241526 h 2245905"/>
              <a:gd name="connsiteX2" fmla="*/ 1011936 w 3189312"/>
              <a:gd name="connsiteY2" fmla="*/ 404913 h 2245905"/>
              <a:gd name="connsiteX3" fmla="*/ 0 w 3189312"/>
              <a:gd name="connsiteY3" fmla="*/ 2245905 h 2245905"/>
              <a:gd name="connsiteX0" fmla="*/ 2676032 w 3177639"/>
              <a:gd name="connsiteY0" fmla="*/ 29846 h 2275751"/>
              <a:gd name="connsiteX1" fmla="*/ 3131010 w 3177639"/>
              <a:gd name="connsiteY1" fmla="*/ 271372 h 2275751"/>
              <a:gd name="connsiteX2" fmla="*/ 1011936 w 3177639"/>
              <a:gd name="connsiteY2" fmla="*/ 434759 h 2275751"/>
              <a:gd name="connsiteX3" fmla="*/ 0 w 3177639"/>
              <a:gd name="connsiteY3" fmla="*/ 2275751 h 2275751"/>
            </a:gdLst>
            <a:ahLst/>
            <a:cxnLst>
              <a:cxn ang="0">
                <a:pos x="connsiteX0" y="connsiteY0"/>
              </a:cxn>
              <a:cxn ang="0">
                <a:pos x="connsiteX1" y="connsiteY1"/>
              </a:cxn>
              <a:cxn ang="0">
                <a:pos x="connsiteX2" y="connsiteY2"/>
              </a:cxn>
              <a:cxn ang="0">
                <a:pos x="connsiteX3" y="connsiteY3"/>
              </a:cxn>
            </a:cxnLst>
            <a:rect l="l" t="t" r="r" b="b"/>
            <a:pathLst>
              <a:path w="3177639" h="2275751">
                <a:moveTo>
                  <a:pt x="2676032" y="29846"/>
                </a:moveTo>
                <a:cubicBezTo>
                  <a:pt x="2257704" y="-95036"/>
                  <a:pt x="3419554" y="208380"/>
                  <a:pt x="3131010" y="271372"/>
                </a:cubicBezTo>
                <a:cubicBezTo>
                  <a:pt x="2842466" y="334364"/>
                  <a:pt x="1329071" y="95079"/>
                  <a:pt x="1011936" y="434759"/>
                </a:cubicBezTo>
                <a:cubicBezTo>
                  <a:pt x="554736" y="804583"/>
                  <a:pt x="277368" y="1540167"/>
                  <a:pt x="0" y="2275751"/>
                </a:cubicBezTo>
              </a:path>
            </a:pathLst>
          </a:custGeom>
          <a:noFill/>
          <a:ln w="12700">
            <a:solidFill>
              <a:schemeClr val="tx1"/>
            </a:solidFill>
            <a:headEnd type="oval"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80070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b57314f767b5f4f87daa7c958d3a7ee2c6f35"/>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2928</TotalTime>
  <Words>1096</Words>
  <Application>Microsoft Office PowerPoint</Application>
  <PresentationFormat>On-screen Show (4:3)</PresentationFormat>
  <Paragraphs>136</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CMMI10</vt:lpstr>
      <vt:lpstr>CMR10</vt:lpstr>
      <vt:lpstr>CMSY10ORIG</vt:lpstr>
      <vt:lpstr>Consolas</vt:lpstr>
      <vt:lpstr>Helvetica Neue</vt:lpstr>
      <vt:lpstr>1_Office Theme</vt:lpstr>
      <vt:lpstr>Lists of Structures</vt:lpstr>
      <vt:lpstr>Introduction</vt:lpstr>
      <vt:lpstr>Learning Objectives</vt:lpstr>
      <vt:lpstr>Programming with lists of structures</vt:lpstr>
      <vt:lpstr>Example: modeling a bookstore</vt:lpstr>
      <vt:lpstr>Books</vt:lpstr>
      <vt:lpstr>BookstoreState</vt:lpstr>
      <vt:lpstr>ListOfBook</vt:lpstr>
      <vt:lpstr>Template for ListofBooks</vt:lpstr>
      <vt:lpstr>The template recipe, updated</vt:lpstr>
      <vt:lpstr>Example: if book-fn is just a selector, you can put it in directly</vt:lpstr>
      <vt:lpstr>Module Summary: Self-Referential or Recursive Information</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90</cp:revision>
  <dcterms:created xsi:type="dcterms:W3CDTF">2010-06-24T16:22:15Z</dcterms:created>
  <dcterms:modified xsi:type="dcterms:W3CDTF">2016-08-14T15:45:00Z</dcterms:modified>
</cp:coreProperties>
</file>