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96" r:id="rId2"/>
    <p:sldId id="397" r:id="rId3"/>
    <p:sldId id="408" r:id="rId4"/>
    <p:sldId id="436" r:id="rId5"/>
    <p:sldId id="437" r:id="rId6"/>
    <p:sldId id="438" r:id="rId7"/>
    <p:sldId id="439" r:id="rId8"/>
    <p:sldId id="440" r:id="rId9"/>
    <p:sldId id="441" r:id="rId10"/>
    <p:sldId id="417" r:id="rId11"/>
    <p:sldId id="418" r:id="rId12"/>
    <p:sldId id="443" r:id="rId13"/>
    <p:sldId id="444" r:id="rId14"/>
    <p:sldId id="445" r:id="rId15"/>
    <p:sldId id="419" r:id="rId16"/>
    <p:sldId id="420" r:id="rId17"/>
    <p:sldId id="421" r:id="rId18"/>
    <p:sldId id="422" r:id="rId19"/>
    <p:sldId id="423" r:id="rId20"/>
    <p:sldId id="424" r:id="rId21"/>
    <p:sldId id="411" r:id="rId22"/>
    <p:sldId id="412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89647" autoAdjust="0"/>
  </p:normalViewPr>
  <p:slideViewPr>
    <p:cSldViewPr>
      <p:cViewPr varScale="1">
        <p:scale>
          <a:sx n="72" d="100"/>
          <a:sy n="72" d="100"/>
        </p:scale>
        <p:origin x="1035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-43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5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9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67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3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02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6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9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0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5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7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5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5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Recursive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4.4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233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data definition for the natural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A Natural Number (Nat) is one of </a:t>
            </a:r>
          </a:p>
          <a:p>
            <a:r>
              <a:rPr lang="en-US" dirty="0"/>
              <a:t>;; -- 0</a:t>
            </a:r>
          </a:p>
          <a:p>
            <a:r>
              <a:rPr lang="en-US" dirty="0"/>
              <a:t>;; -- (add1 Nat)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4038600"/>
            <a:ext cx="4343400" cy="20875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Here we use the Racket function </a:t>
            </a:r>
            <a:r>
              <a:rPr lang="en-US" sz="2400" b="1" dirty="0">
                <a:solidFill>
                  <a:schemeClr val="tx1"/>
                </a:solidFill>
              </a:rPr>
              <a:t>add1</a:t>
            </a:r>
            <a:r>
              <a:rPr lang="en-US" sz="2400" dirty="0">
                <a:solidFill>
                  <a:schemeClr val="tx1"/>
                </a:solidFill>
              </a:rPr>
              <a:t>, which adds 1 to its argument.  We'll also use </a:t>
            </a:r>
            <a:r>
              <a:rPr lang="en-US" sz="2400" b="1" dirty="0">
                <a:solidFill>
                  <a:schemeClr val="tx1"/>
                </a:solidFill>
              </a:rPr>
              <a:t>sub1</a:t>
            </a:r>
            <a:r>
              <a:rPr lang="en-US" sz="2400" dirty="0">
                <a:solidFill>
                  <a:schemeClr val="tx1"/>
                </a:solidFill>
              </a:rPr>
              <a:t>, which subtracts 1 from its argument.</a:t>
            </a:r>
          </a:p>
        </p:txBody>
      </p:sp>
    </p:spTree>
    <p:extLst>
      <p:ext uri="{BB962C8B-B14F-4D97-AF65-F5344CB8AC3E}">
        <p14:creationId xmlns:p14="http://schemas.microsoft.com/office/powerpoint/2010/main" val="342949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</a:t>
            </a:r>
          </a:p>
          <a:p>
            <a:r>
              <a:rPr lang="en-US" dirty="0"/>
              <a:t>1  (because 1 = (add1 0))</a:t>
            </a:r>
          </a:p>
          <a:p>
            <a:r>
              <a:rPr lang="en-US" dirty="0"/>
              <a:t>2  (because 2 = (add1 1))</a:t>
            </a:r>
          </a:p>
          <a:p>
            <a:r>
              <a:rPr lang="en-US" dirty="0"/>
              <a:t>3  (because 3 = (add1 2))</a:t>
            </a:r>
          </a:p>
          <a:p>
            <a:r>
              <a:rPr lang="en-US" dirty="0"/>
              <a:t>4  (because 4 = (add1 3))</a:t>
            </a:r>
          </a:p>
          <a:p>
            <a:r>
              <a:rPr lang="en-US" dirty="0"/>
              <a:t>Etc...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this a good data definition?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alternatives </a:t>
            </a:r>
            <a:r>
              <a:rPr lang="en-US" i="1" dirty="0"/>
              <a:t>mutually exclusive?</a:t>
            </a:r>
          </a:p>
          <a:p>
            <a:endParaRPr lang="en-US" i="1" dirty="0"/>
          </a:p>
          <a:p>
            <a:r>
              <a:rPr lang="en-US" dirty="0"/>
              <a:t>Is it easy to tell the alternatives apart?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2209800"/>
            <a:ext cx="2590800" cy="685800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Answer: yes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276600"/>
            <a:ext cx="2819400" cy="762000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Answer: yes, with the predicate </a:t>
            </a:r>
            <a:r>
              <a:rPr lang="en-US" sz="2400" b="1" dirty="0">
                <a:solidFill>
                  <a:schemeClr val="tx1"/>
                </a:solidFill>
              </a:rPr>
              <a:t>zero?</a:t>
            </a:r>
          </a:p>
        </p:txBody>
      </p:sp>
    </p:spTree>
    <p:extLst>
      <p:ext uri="{BB962C8B-B14F-4D97-AF65-F5344CB8AC3E}">
        <p14:creationId xmlns:p14="http://schemas.microsoft.com/office/powerpoint/2010/main" val="3258370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dirty="0"/>
                  <a:t>Is there one and only one way of building any value?</a:t>
                </a:r>
              </a:p>
              <a:p>
                <a:r>
                  <a:rPr lang="en-US" dirty="0"/>
                  <a:t>Answer: Yes.  There's only one way to build the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latin typeface="Consolas" panose="020B0609020204030204" pitchFamily="49" charset="0"/>
                  </a:rPr>
                  <a:t>(add1 (add1 (add1 (add1 ... 0))))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5" t="-1613" r="-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good data definition?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 rot="16200000">
            <a:off x="4114800" y="381000"/>
            <a:ext cx="533400" cy="7543800"/>
          </a:xfrm>
          <a:prstGeom prst="rightBrace">
            <a:avLst>
              <a:gd name="adj1" fmla="val 8333"/>
              <a:gd name="adj2" fmla="val 52556"/>
            </a:avLst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62400" y="3362979"/>
                <a:ext cx="12872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times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362979"/>
                <a:ext cx="1287275" cy="523220"/>
              </a:xfrm>
              <a:prstGeom prst="rect">
                <a:avLst/>
              </a:prstGeom>
              <a:blipFill>
                <a:blip r:embed="rId3"/>
                <a:stretch>
                  <a:fillRect t="-11765" r="-8057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43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good data definition?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 natural number </a:t>
            </a:r>
            <a:r>
              <a:rPr lang="en-US" b="1" dirty="0"/>
              <a:t>x</a:t>
            </a:r>
            <a:r>
              <a:rPr lang="en-US" dirty="0"/>
              <a:t> of the form </a:t>
            </a:r>
            <a:r>
              <a:rPr lang="en-US" b="1" dirty="0"/>
              <a:t>(add1 y)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there's only one possible value of </a:t>
            </a:r>
            <a:r>
              <a:rPr lang="en-US" b="1" dirty="0"/>
              <a:t>y</a:t>
            </a:r>
            <a:r>
              <a:rPr lang="en-US" dirty="0"/>
              <a:t>.  Can we find it?</a:t>
            </a:r>
          </a:p>
          <a:p>
            <a:r>
              <a:rPr lang="en-US" dirty="0"/>
              <a:t>Answer:  sure.  If </a:t>
            </a:r>
            <a:r>
              <a:rPr lang="en-US" b="1" dirty="0"/>
              <a:t>x</a:t>
            </a:r>
            <a:r>
              <a:rPr lang="en-US" dirty="0"/>
              <a:t> = </a:t>
            </a:r>
            <a:r>
              <a:rPr lang="en-US" b="1" dirty="0"/>
              <a:t>(add1 y)</a:t>
            </a:r>
            <a:r>
              <a:rPr lang="en-US" dirty="0"/>
              <a:t>, then </a:t>
            </a:r>
            <a:r>
              <a:rPr lang="en-US" b="1" dirty="0"/>
              <a:t>y</a:t>
            </a:r>
            <a:r>
              <a:rPr lang="en-US" dirty="0"/>
              <a:t> = </a:t>
            </a:r>
            <a:r>
              <a:rPr lang="en-US" b="1" dirty="0"/>
              <a:t>(sub1 x)</a:t>
            </a:r>
            <a:r>
              <a:rPr lang="en-US" dirty="0"/>
              <a:t>.</a:t>
            </a:r>
          </a:p>
          <a:p>
            <a:r>
              <a:rPr lang="en-US" dirty="0"/>
              <a:t>So </a:t>
            </a:r>
            <a:r>
              <a:rPr lang="en-US" b="1" dirty="0"/>
              <a:t>add1</a:t>
            </a:r>
            <a:r>
              <a:rPr lang="en-US" dirty="0"/>
              <a:t> is like a constructor, and </a:t>
            </a:r>
            <a:r>
              <a:rPr lang="en-US" b="1" dirty="0"/>
              <a:t>sub1</a:t>
            </a:r>
            <a:r>
              <a:rPr lang="en-US" dirty="0"/>
              <a:t> is like an observer.</a:t>
            </a:r>
          </a:p>
          <a:p>
            <a:r>
              <a:rPr lang="en-US" dirty="0"/>
              <a:t>This leads us to a template: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/>
              <a:t>;; </a:t>
            </a:r>
            <a:r>
              <a:rPr lang="en-US" dirty="0" err="1"/>
              <a:t>nat-fn</a:t>
            </a:r>
            <a:r>
              <a:rPr lang="en-US" dirty="0"/>
              <a:t> : Nat -&gt; ??</a:t>
            </a:r>
          </a:p>
          <a:p>
            <a:r>
              <a:rPr lang="en-US" dirty="0"/>
              <a:t>(define (</a:t>
            </a:r>
            <a:r>
              <a:rPr lang="en-US" dirty="0" err="1"/>
              <a:t>nat-fn</a:t>
            </a:r>
            <a:r>
              <a:rPr lang="en-US" dirty="0"/>
              <a:t> n)</a:t>
            </a:r>
          </a:p>
          <a:p>
            <a:r>
              <a:rPr lang="en-US" dirty="0"/>
              <a:t> (cond</a:t>
            </a:r>
          </a:p>
          <a:p>
            <a:r>
              <a:rPr lang="en-US" dirty="0"/>
              <a:t>  [(zero? n) ...]</a:t>
            </a:r>
          </a:p>
          <a:p>
            <a:r>
              <a:rPr lang="en-US" dirty="0"/>
              <a:t>  [else (... n (</a:t>
            </a:r>
            <a:r>
              <a:rPr lang="en-US" dirty="0" err="1"/>
              <a:t>nat-fn</a:t>
            </a:r>
            <a:r>
              <a:rPr lang="en-US" dirty="0"/>
              <a:t> (sub1 n)))]))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7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;; double : Nat -&gt; Nat</a:t>
            </a:r>
          </a:p>
          <a:p>
            <a:r>
              <a:rPr lang="en-US" dirty="0"/>
              <a:t>;; strategy: use template for</a:t>
            </a:r>
          </a:p>
          <a:p>
            <a:r>
              <a:rPr lang="en-US" dirty="0"/>
              <a:t>;;   Nat on n</a:t>
            </a:r>
          </a:p>
          <a:p>
            <a:r>
              <a:rPr lang="en-US" dirty="0"/>
              <a:t>(define (double n)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[(zero? n) 0]</a:t>
            </a:r>
          </a:p>
          <a:p>
            <a:r>
              <a:rPr lang="en-US" dirty="0"/>
              <a:t>    [else (+ 2 (double (sub1 n)))]))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0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;; sum : Nat </a:t>
            </a:r>
            <a:r>
              <a:rPr lang="en-US" dirty="0" err="1"/>
              <a:t>Nat</a:t>
            </a:r>
            <a:r>
              <a:rPr lang="en-US" dirty="0"/>
              <a:t> -&gt; Nat</a:t>
            </a:r>
          </a:p>
          <a:p>
            <a:r>
              <a:rPr lang="en-US" dirty="0"/>
              <a:t>;; strategy: use template for</a:t>
            </a:r>
          </a:p>
          <a:p>
            <a:r>
              <a:rPr lang="en-US" dirty="0"/>
              <a:t>;;   Nat on x</a:t>
            </a:r>
          </a:p>
          <a:p>
            <a:r>
              <a:rPr lang="en-US" dirty="0"/>
              <a:t>(define (sum x y)</a:t>
            </a:r>
          </a:p>
          <a:p>
            <a:r>
              <a:rPr lang="en-US" dirty="0"/>
              <a:t> (cond</a:t>
            </a:r>
          </a:p>
          <a:p>
            <a:r>
              <a:rPr lang="en-US" dirty="0"/>
              <a:t>   [(zero? x) y]</a:t>
            </a:r>
          </a:p>
          <a:p>
            <a:r>
              <a:rPr lang="en-US" dirty="0"/>
              <a:t>   [else (add1 (sum (sub1 x) y))]))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0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3 2)</a:t>
            </a:r>
          </a:p>
          <a:p>
            <a:r>
              <a:rPr lang="en-US" dirty="0"/>
              <a:t>= (add1 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2 2))</a:t>
            </a:r>
          </a:p>
          <a:p>
            <a:r>
              <a:rPr lang="en-US" dirty="0"/>
              <a:t>= (add1 (add1 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1 2)))</a:t>
            </a:r>
          </a:p>
          <a:p>
            <a:r>
              <a:rPr lang="en-US" dirty="0"/>
              <a:t>= (add1 (add1 (add1 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0 2))))</a:t>
            </a:r>
          </a:p>
          <a:p>
            <a:r>
              <a:rPr lang="en-US" dirty="0"/>
              <a:t>= (add1 (add1 (add1 2)))</a:t>
            </a:r>
          </a:p>
          <a:p>
            <a:r>
              <a:rPr lang="en-US" dirty="0"/>
              <a:t>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50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;; prod : Nat </a:t>
            </a:r>
            <a:r>
              <a:rPr lang="en-US" dirty="0" err="1"/>
              <a:t>Nat</a:t>
            </a:r>
            <a:r>
              <a:rPr lang="en-US" dirty="0"/>
              <a:t> -&gt; Nat</a:t>
            </a:r>
          </a:p>
          <a:p>
            <a:r>
              <a:rPr lang="en-US" dirty="0"/>
              <a:t>;; strategy: use template for </a:t>
            </a:r>
          </a:p>
          <a:p>
            <a:r>
              <a:rPr lang="en-US" dirty="0"/>
              <a:t>;; Nat on y</a:t>
            </a:r>
          </a:p>
          <a:p>
            <a:r>
              <a:rPr lang="en-US" dirty="0"/>
              <a:t>(define (prod x y)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[(zero? y) 0]</a:t>
            </a:r>
          </a:p>
          <a:p>
            <a:r>
              <a:rPr lang="en-US" dirty="0"/>
              <a:t>    [else </a:t>
            </a:r>
          </a:p>
          <a:p>
            <a:r>
              <a:rPr lang="en-US" dirty="0"/>
              <a:t>      (sum x (prod x (sub1 y)))]))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other recursive data types besides lists</a:t>
            </a:r>
          </a:p>
          <a:p>
            <a:r>
              <a:rPr lang="en-US" dirty="0"/>
              <a:t>Programming with these is no different:</a:t>
            </a:r>
          </a:p>
          <a:p>
            <a:pPr lvl="1"/>
            <a:r>
              <a:rPr lang="en-US" dirty="0"/>
              <a:t>write down the data definition, including interpretation and template</a:t>
            </a:r>
          </a:p>
          <a:p>
            <a:pPr lvl="1"/>
            <a:r>
              <a:rPr lang="en-US" dirty="0"/>
              <a:t>Follow the Recipe!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34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prod</a:t>
            </a:r>
            <a:r>
              <a:rPr lang="en-US" dirty="0"/>
              <a:t> 2 3)</a:t>
            </a:r>
          </a:p>
          <a:p>
            <a:r>
              <a:rPr lang="en-US" dirty="0"/>
              <a:t>= (sum 2 (</a:t>
            </a:r>
            <a:r>
              <a:rPr lang="en-US" dirty="0">
                <a:solidFill>
                  <a:srgbClr val="FF0000"/>
                </a:solidFill>
              </a:rPr>
              <a:t>prod</a:t>
            </a:r>
            <a:r>
              <a:rPr lang="en-US" dirty="0"/>
              <a:t> 2 2))</a:t>
            </a:r>
          </a:p>
          <a:p>
            <a:r>
              <a:rPr lang="en-US" dirty="0"/>
              <a:t>= (sum 2 (sum 2 (</a:t>
            </a:r>
            <a:r>
              <a:rPr lang="en-US" dirty="0">
                <a:solidFill>
                  <a:srgbClr val="FF0000"/>
                </a:solidFill>
              </a:rPr>
              <a:t>prod</a:t>
            </a:r>
            <a:r>
              <a:rPr lang="en-US" dirty="0"/>
              <a:t> 2 1)))</a:t>
            </a:r>
          </a:p>
          <a:p>
            <a:r>
              <a:rPr lang="en-US" dirty="0"/>
              <a:t>= (sum 2 (sum 2 (sum 2 (</a:t>
            </a:r>
            <a:r>
              <a:rPr lang="en-US" dirty="0">
                <a:solidFill>
                  <a:srgbClr val="FF0000"/>
                </a:solidFill>
              </a:rPr>
              <a:t>prod </a:t>
            </a:r>
            <a:r>
              <a:rPr lang="en-US" dirty="0"/>
              <a:t>2 0))))</a:t>
            </a:r>
          </a:p>
          <a:p>
            <a:r>
              <a:rPr lang="en-US" dirty="0"/>
              <a:t>= (+ 2 (+ 2 (+ 2 0)))</a:t>
            </a:r>
          </a:p>
          <a:p>
            <a:r>
              <a:rPr lang="en-US" dirty="0"/>
              <a:t>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50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write down the definition for non-negative integers as a data type</a:t>
            </a:r>
          </a:p>
          <a:p>
            <a:pPr lvl="1"/>
            <a:r>
              <a:rPr lang="en-US" dirty="0"/>
              <a:t>use the template to write simple functions on the non-negative integers and other simple recursive data types.</a:t>
            </a:r>
          </a:p>
          <a:p>
            <a:r>
              <a:rPr lang="en-US" dirty="0"/>
              <a:t>The Guided Practices will give you some exercise in doing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96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04-3-nats.rkt in the Examples file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</a:t>
            </a:r>
            <a:r>
              <a:rPr lang="en-US"/>
              <a:t>Practice 4.4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5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Explain what makes a recursive data definition sensible</a:t>
            </a:r>
          </a:p>
          <a:p>
            <a:pPr lvl="1"/>
            <a:r>
              <a:rPr lang="en-US" dirty="0"/>
              <a:t>Explain how the Natural Numbers definition works</a:t>
            </a:r>
          </a:p>
          <a:p>
            <a:pPr lvl="1"/>
            <a:r>
              <a:rPr lang="en-US" dirty="0"/>
              <a:t>write simple programs using the Natural Numbers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0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What's interesting about lists?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Lists data definitions are the first "interesting" data definitions:</a:t>
            </a:r>
          </a:p>
          <a:p>
            <a:r>
              <a:rPr lang="en-US" dirty="0"/>
              <a:t>They are mixed data</a:t>
            </a:r>
          </a:p>
          <a:p>
            <a:r>
              <a:rPr lang="en-US" dirty="0"/>
              <a:t>They are recursive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3276600"/>
            <a:ext cx="32004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Question: Why did we say "data definitions" instead of data definition?"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Answer: Remember that we have a data definition </a:t>
            </a:r>
            <a:r>
              <a:rPr lang="en-US" b="1" dirty="0" err="1">
                <a:solidFill>
                  <a:schemeClr val="tx1"/>
                </a:solidFill>
              </a:rPr>
              <a:t>ListOfX</a:t>
            </a:r>
            <a:r>
              <a:rPr lang="en-US" dirty="0">
                <a:solidFill>
                  <a:schemeClr val="tx1"/>
                </a:solidFill>
              </a:rPr>
              <a:t> for each </a:t>
            </a:r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314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a good definition for mixed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alternatives are </a:t>
            </a:r>
            <a:r>
              <a:rPr lang="en-US" i="1" dirty="0"/>
              <a:t>mutually-exclusive</a:t>
            </a:r>
          </a:p>
          <a:p>
            <a:r>
              <a:rPr lang="en-US" dirty="0"/>
              <a:t>It is easy to tell the alternatives apart</a:t>
            </a:r>
          </a:p>
          <a:p>
            <a:r>
              <a:rPr lang="en-US" dirty="0"/>
              <a:t>There is one and only one way of building any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4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bad data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Blue number is one 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integer that is a multiple of two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integer that is a multiple of three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81300" y="44196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These categories are not mutually exclusive</a:t>
            </a:r>
          </a:p>
        </p:txBody>
      </p:sp>
    </p:spTree>
    <p:extLst>
      <p:ext uri="{BB962C8B-B14F-4D97-AF65-F5344CB8AC3E}">
        <p14:creationId xmlns:p14="http://schemas.microsoft.com/office/powerpoint/2010/main" val="105497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bad 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Green number is one 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integer that is a product of exactly two prime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any other integer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8600" y="4343400"/>
            <a:ext cx="41910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These categories are mutually exclusive, but it is complicated to distinguish them</a:t>
            </a:r>
          </a:p>
        </p:txBody>
      </p:sp>
    </p:spTree>
    <p:extLst>
      <p:ext uri="{BB962C8B-B14F-4D97-AF65-F5344CB8AC3E}">
        <p14:creationId xmlns:p14="http://schemas.microsoft.com/office/powerpoint/2010/main" val="278060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bad 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Purple number is one 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number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number of the form (+ n1 n2)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3429000"/>
            <a:ext cx="5257800" cy="2057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Just knowing the value of a purple number, like </a:t>
            </a:r>
            <a:r>
              <a:rPr lang="en-US" sz="2400" b="1" dirty="0">
                <a:solidFill>
                  <a:schemeClr val="tx1"/>
                </a:solidFill>
              </a:rPr>
              <a:t>56</a:t>
            </a:r>
            <a:r>
              <a:rPr lang="en-US" sz="2400" dirty="0">
                <a:solidFill>
                  <a:schemeClr val="tx1"/>
                </a:solidFill>
              </a:rPr>
              <a:t>, doesn't tell you how it was constructed as </a:t>
            </a:r>
            <a:r>
              <a:rPr lang="en-US" sz="2400" b="1" dirty="0">
                <a:solidFill>
                  <a:schemeClr val="tx1"/>
                </a:solidFill>
              </a:rPr>
              <a:t>(+ n1 n2) </a:t>
            </a:r>
            <a:r>
              <a:rPr lang="en-US" sz="2400" dirty="0">
                <a:solidFill>
                  <a:schemeClr val="tx1"/>
                </a:solidFill>
              </a:rPr>
              <a:t>.  There are many choices of </a:t>
            </a:r>
            <a:r>
              <a:rPr lang="en-US" sz="2400" b="1" dirty="0">
                <a:solidFill>
                  <a:schemeClr val="tx1"/>
                </a:solidFill>
              </a:rPr>
              <a:t>n1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n2</a:t>
            </a:r>
            <a:r>
              <a:rPr lang="en-US" sz="2400" dirty="0">
                <a:solidFill>
                  <a:schemeClr val="tx1"/>
                </a:solidFill>
              </a:rPr>
              <a:t> that would build </a:t>
            </a:r>
            <a:r>
              <a:rPr lang="en-US" sz="2400" b="1" dirty="0">
                <a:solidFill>
                  <a:schemeClr val="tx1"/>
                </a:solidFill>
              </a:rPr>
              <a:t>56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09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Natural Numbers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natural numbers are the counting numbers:</a:t>
            </a:r>
          </a:p>
          <a:p>
            <a:pPr marL="0" indent="0" algn="ctr">
              <a:buNone/>
            </a:pPr>
            <a:r>
              <a:rPr lang="en-US" dirty="0"/>
              <a:t>0, 1, 2, 3, 4, ... </a:t>
            </a:r>
          </a:p>
          <a:p>
            <a:r>
              <a:rPr lang="en-US" dirty="0"/>
              <a:t>This is just another name for the non-negative integers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12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b57314f767b5f4f87daa7c958d3a7ee2c6f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54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5550</TotalTime>
  <Words>1009</Words>
  <Application>Microsoft Office PowerPoint</Application>
  <PresentationFormat>On-screen Show (4:3)</PresentationFormat>
  <Paragraphs>155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CMMI10</vt:lpstr>
      <vt:lpstr>CMR10</vt:lpstr>
      <vt:lpstr>CMSY10ORIG</vt:lpstr>
      <vt:lpstr>Consolas</vt:lpstr>
      <vt:lpstr>Helvetica Neue</vt:lpstr>
      <vt:lpstr>1_Office Theme</vt:lpstr>
      <vt:lpstr>More Recursive Data Types</vt:lpstr>
      <vt:lpstr>Introduction</vt:lpstr>
      <vt:lpstr>Learning Objectives</vt:lpstr>
      <vt:lpstr>What's interesting about lists?</vt:lpstr>
      <vt:lpstr>What makes a good definition for mixed data?</vt:lpstr>
      <vt:lpstr>Example of a bad data definition</vt:lpstr>
      <vt:lpstr>Example of a bad data definition</vt:lpstr>
      <vt:lpstr>Example of a bad data definition</vt:lpstr>
      <vt:lpstr>The Natural Numbers</vt:lpstr>
      <vt:lpstr>A data definition for the natural numbers</vt:lpstr>
      <vt:lpstr>Examples</vt:lpstr>
      <vt:lpstr>Is this a good data definition?</vt:lpstr>
      <vt:lpstr>Is this a good data definition? (2)</vt:lpstr>
      <vt:lpstr>Is this a good data definition? (3)</vt:lpstr>
      <vt:lpstr>Template</vt:lpstr>
      <vt:lpstr>double</vt:lpstr>
      <vt:lpstr>sum</vt:lpstr>
      <vt:lpstr>Example</vt:lpstr>
      <vt:lpstr>product</vt:lpstr>
      <vt:lpstr>Example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118</cp:revision>
  <dcterms:created xsi:type="dcterms:W3CDTF">2010-06-24T16:22:15Z</dcterms:created>
  <dcterms:modified xsi:type="dcterms:W3CDTF">2016-09-25T21:28:11Z</dcterms:modified>
</cp:coreProperties>
</file>