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396" r:id="rId2"/>
    <p:sldId id="415"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4" r:id="rId19"/>
    <p:sldId id="412" r:id="rId20"/>
    <p:sldId id="41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9647" autoAdjust="0"/>
  </p:normalViewPr>
  <p:slideViewPr>
    <p:cSldViewPr>
      <p:cViewPr varScale="1">
        <p:scale>
          <a:sx n="59" d="100"/>
          <a:sy n="59" d="100"/>
        </p:scale>
        <p:origin x="1410" y="42"/>
      </p:cViewPr>
      <p:guideLst>
        <p:guide orient="horz" pos="2160"/>
        <p:guide pos="2880"/>
      </p:guideLst>
    </p:cSldViewPr>
  </p:slideViewPr>
  <p:notesTextViewPr>
    <p:cViewPr>
      <p:scale>
        <a:sx n="100" d="100"/>
        <a:sy n="100" d="100"/>
      </p:scale>
      <p:origin x="0" y="0"/>
    </p:cViewPr>
  </p:notesTextViewPr>
  <p:sorterViewPr>
    <p:cViewPr>
      <p:scale>
        <a:sx n="82" d="100"/>
        <a:sy n="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724443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3</a:t>
            </a:fld>
            <a:endParaRPr lang="en-US"/>
          </a:p>
        </p:txBody>
      </p:sp>
    </p:spTree>
    <p:extLst>
      <p:ext uri="{BB962C8B-B14F-4D97-AF65-F5344CB8AC3E}">
        <p14:creationId xmlns:p14="http://schemas.microsoft.com/office/powerpoint/2010/main" val="161220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0256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60256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3091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60256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036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8/14/2016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795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8/14/2016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032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8/14/2016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292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7545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407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806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71397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926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850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301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8/14/2016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737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8/14/2016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67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8/14/2016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042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8/14/2016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126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Non-Empty Lists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51233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Questions 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nelist-fn</a:t>
            </a:r>
            <a:r>
              <a:rPr lang="en-US" sz="2000" b="1" dirty="0">
                <a:latin typeface="Consolas"/>
                <a:cs typeface="Consolas"/>
              </a:rPr>
              <a:t> : </a:t>
            </a:r>
            <a:r>
              <a:rPr lang="en-US" sz="2000" b="1" dirty="0" err="1">
                <a:latin typeface="Consolas"/>
                <a:cs typeface="Consolas"/>
              </a:rPr>
              <a:t>NonEmptyListOfX</a:t>
            </a:r>
            <a:r>
              <a:rPr lang="en-US" sz="2000" b="1" dirty="0">
                <a:latin typeface="Consolas"/>
                <a:cs typeface="Consolas"/>
              </a:rPr>
              <a:t> -&gt; ??</a:t>
            </a:r>
          </a:p>
          <a:p>
            <a:pPr marL="0" indent="0">
              <a:buNone/>
            </a:pPr>
            <a:r>
              <a:rPr lang="en-US" sz="2000" b="1" dirty="0">
                <a:latin typeface="Consolas"/>
                <a:cs typeface="Consolas"/>
              </a:rPr>
              <a:t>(define (list-</a:t>
            </a:r>
            <a:r>
              <a:rPr lang="en-US" sz="2000" b="1" dirty="0" err="1">
                <a:latin typeface="Consolas"/>
                <a:cs typeface="Consolas"/>
              </a:rPr>
              <a:t>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(list-</a:t>
            </a:r>
            <a:r>
              <a:rPr lang="en-US" sz="2000" b="1" dirty="0" err="1">
                <a:latin typeface="Consolas"/>
                <a:cs typeface="Consolas"/>
              </a:rPr>
              <a:t>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5638799" y="4439798"/>
            <a:ext cx="2425547" cy="914400"/>
          </a:xfrm>
          <a:prstGeom prst="rect">
            <a:avLst/>
          </a:prstGeom>
          <a:ln>
            <a:tailEnd type="stealth" w="lg" len="lg"/>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the answer for a list of length 1?</a:t>
            </a:r>
          </a:p>
        </p:txBody>
      </p:sp>
      <p:sp>
        <p:nvSpPr>
          <p:cNvPr id="8" name="Rectangle 7"/>
          <p:cNvSpPr/>
          <p:nvPr/>
        </p:nvSpPr>
        <p:spPr>
          <a:xfrm>
            <a:off x="253388" y="4818828"/>
            <a:ext cx="4419600" cy="1295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586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a:t>
            </a:r>
          </a:p>
        </p:txBody>
      </p:sp>
      <p:sp>
        <p:nvSpPr>
          <p:cNvPr id="3" name="Content Placeholder 2"/>
          <p:cNvSpPr>
            <a:spLocks noGrp="1"/>
          </p:cNvSpPr>
          <p:nvPr>
            <p:ph idx="1"/>
          </p:nvPr>
        </p:nvSpPr>
        <p:spPr/>
        <p:txBody>
          <a:bodyPr>
            <a:normAutofit/>
          </a:bodyPr>
          <a:lstStyle/>
          <a:p>
            <a:pPr marL="0" indent="0">
              <a:buNone/>
            </a:pPr>
            <a:r>
              <a:rPr lang="en-US" sz="2000" b="1" dirty="0">
                <a:latin typeface="Consolas" pitchFamily="49" charset="0"/>
                <a:cs typeface="Consolas" pitchFamily="49" charset="0"/>
              </a:rPr>
              <a:t>;; list-max : </a:t>
            </a:r>
            <a:r>
              <a:rPr lang="en-US" sz="2000" b="1" dirty="0" err="1">
                <a:latin typeface="Consolas" pitchFamily="49" charset="0"/>
                <a:cs typeface="Consolas" pitchFamily="49" charset="0"/>
              </a:rPr>
              <a:t>NonEmptyListOfInteger</a:t>
            </a:r>
            <a:r>
              <a:rPr lang="en-US" sz="2000" b="1" dirty="0">
                <a:latin typeface="Consolas" pitchFamily="49" charset="0"/>
                <a:cs typeface="Consolas" pitchFamily="49" charset="0"/>
              </a:rPr>
              <a:t> -&gt; Integer</a:t>
            </a:r>
          </a:p>
          <a:p>
            <a:pPr marL="0" indent="0">
              <a:buNone/>
            </a:pPr>
            <a:r>
              <a:rPr lang="en-US" sz="2000" b="1" dirty="0">
                <a:latin typeface="Consolas" pitchFamily="49" charset="0"/>
                <a:cs typeface="Consolas" pitchFamily="49" charset="0"/>
              </a:rPr>
              <a:t>;; GIVEN: a non-empty list of integers, </a:t>
            </a:r>
          </a:p>
          <a:p>
            <a:pPr marL="0" indent="0">
              <a:buNone/>
            </a:pPr>
            <a:r>
              <a:rPr lang="en-US" sz="2000" b="1" dirty="0">
                <a:latin typeface="Consolas" pitchFamily="49" charset="0"/>
                <a:cs typeface="Consolas" pitchFamily="49" charset="0"/>
              </a:rPr>
              <a:t>;; RETURNS: the largest element of the list</a:t>
            </a:r>
          </a:p>
          <a:p>
            <a:pPr marL="0" indent="0">
              <a:buNone/>
            </a:pPr>
            <a:r>
              <a:rPr lang="en-US" sz="2000" b="1" dirty="0">
                <a:latin typeface="Consolas"/>
                <a:cs typeface="Consolas"/>
              </a:rPr>
              <a:t>(define (list-max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(max</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(list-max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a:p>
            <a:pPr marL="0" indent="0">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371725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4" name="Content Placeholder 2"/>
          <p:cNvSpPr>
            <a:spLocks noGrp="1"/>
          </p:cNvSpPr>
          <p:nvPr>
            <p:ph idx="1"/>
          </p:nvPr>
        </p:nvSpPr>
        <p:spPr/>
        <p:txBody>
          <a:bodyPr>
            <a:normAutofit/>
          </a:bodyPr>
          <a:lstStyle/>
          <a:p>
            <a:pPr>
              <a:buNone/>
            </a:pPr>
            <a:r>
              <a:rPr lang="en-US" sz="2000" b="1" dirty="0" err="1">
                <a:latin typeface="Consolas" pitchFamily="49" charset="0"/>
                <a:cs typeface="Consolas" pitchFamily="49" charset="0"/>
              </a:rPr>
              <a:t>lon-avg</a:t>
            </a:r>
            <a:r>
              <a:rPr lang="en-US" sz="2000" b="1" dirty="0">
                <a:latin typeface="Consolas" pitchFamily="49" charset="0"/>
                <a:cs typeface="Consolas" pitchFamily="49" charset="0"/>
              </a:rPr>
              <a:t> : LON -&gt; Number</a:t>
            </a:r>
          </a:p>
          <a:p>
            <a:pPr>
              <a:buNone/>
            </a:pPr>
            <a:r>
              <a:rPr lang="en-US" sz="2000" b="1" dirty="0">
                <a:latin typeface="Consolas" pitchFamily="49" charset="0"/>
                <a:cs typeface="Consolas" pitchFamily="49" charset="0"/>
              </a:rPr>
              <a:t>Given a non-empty LON, returns its average</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lon-avg</a:t>
            </a:r>
            <a:r>
              <a:rPr lang="en-US" sz="2000" b="1" dirty="0">
                <a:latin typeface="Consolas" pitchFamily="49" charset="0"/>
                <a:cs typeface="Consolas" pitchFamily="49" charset="0"/>
              </a:rPr>
              <a:t> (cons 11 empty)) = 11</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lon-avg</a:t>
            </a:r>
            <a:r>
              <a:rPr lang="en-US" sz="2000" b="1" dirty="0">
                <a:latin typeface="Consolas" pitchFamily="49" charset="0"/>
                <a:cs typeface="Consolas" pitchFamily="49" charset="0"/>
              </a:rPr>
              <a:t> (cons 33 (cons 11 empty))) = 22</a:t>
            </a:r>
          </a:p>
          <a:p>
            <a:pPr>
              <a:buNone/>
            </a:pPr>
            <a:r>
              <a:rPr lang="en-US" sz="2000" b="1" dirty="0">
                <a:latin typeface="Consolas" pitchFamily="49" charset="0"/>
                <a:cs typeface="Consolas" pitchFamily="49" charset="0"/>
              </a:rPr>
              <a:t>(</a:t>
            </a:r>
            <a:r>
              <a:rPr lang="en-US" sz="2000" b="1" dirty="0" err="1">
                <a:latin typeface="Consolas" pitchFamily="49" charset="0"/>
                <a:cs typeface="Consolas" pitchFamily="49" charset="0"/>
              </a:rPr>
              <a:t>lon-avg</a:t>
            </a:r>
            <a:r>
              <a:rPr lang="en-US" sz="2000" b="1" dirty="0">
                <a:latin typeface="Consolas" pitchFamily="49" charset="0"/>
                <a:cs typeface="Consolas" pitchFamily="49" charset="0"/>
              </a:rPr>
              <a:t> (cons 33 (cons 11 (cons 11 empty)))) = 55/3</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49836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lon-avg</a:t>
            </a:r>
            <a:r>
              <a:rPr lang="en-US" sz="2000" b="1" dirty="0">
                <a:latin typeface="Consolas" pitchFamily="49" charset="0"/>
                <a:cs typeface="Consolas" pitchFamily="49" charset="0"/>
              </a:rPr>
              <a:t> : NELON -&gt; Number</a:t>
            </a:r>
          </a:p>
          <a:p>
            <a:pPr>
              <a:buNone/>
            </a:pPr>
            <a:r>
              <a:rPr lang="en-US" sz="2000" b="1" dirty="0">
                <a:latin typeface="Consolas" pitchFamily="49" charset="0"/>
                <a:cs typeface="Consolas" pitchFamily="49" charset="0"/>
              </a:rPr>
              <a:t>;; Given a non-empty LON, returns its average</a:t>
            </a:r>
          </a:p>
          <a:p>
            <a:pPr>
              <a:buNone/>
            </a:pPr>
            <a:r>
              <a:rPr lang="en-US" sz="2000" b="1" dirty="0">
                <a:latin typeface="Consolas" pitchFamily="49" charset="0"/>
                <a:cs typeface="Consolas" pitchFamily="49" charset="0"/>
              </a:rPr>
              <a:t>;; strategy: structural decomposition</a:t>
            </a:r>
          </a:p>
          <a:p>
            <a:pPr marL="0" indent="0">
              <a:buNone/>
            </a:pPr>
            <a:r>
              <a:rPr lang="en-US" sz="2000" b="1" dirty="0">
                <a:latin typeface="Consolas"/>
                <a:cs typeface="Consolas"/>
              </a:rPr>
              <a:t>(define (</a:t>
            </a:r>
            <a:r>
              <a:rPr lang="en-US" sz="2000" b="1" dirty="0" err="1">
                <a:latin typeface="Consolas"/>
                <a:cs typeface="Consolas"/>
              </a:rPr>
              <a:t>lon-avg</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lon-avg</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
        <p:nvSpPr>
          <p:cNvPr id="7" name="Rectangle 6"/>
          <p:cNvSpPr/>
          <p:nvPr/>
        </p:nvSpPr>
        <p:spPr>
          <a:xfrm>
            <a:off x="4267200" y="5042335"/>
            <a:ext cx="4419600" cy="12954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12" name="Freeform 11"/>
          <p:cNvSpPr/>
          <p:nvPr/>
        </p:nvSpPr>
        <p:spPr>
          <a:xfrm>
            <a:off x="2886419" y="3906826"/>
            <a:ext cx="4437045" cy="1138899"/>
          </a:xfrm>
          <a:custGeom>
            <a:avLst/>
            <a:gdLst>
              <a:gd name="connsiteX0" fmla="*/ 3602516 w 4437045"/>
              <a:gd name="connsiteY0" fmla="*/ 1138899 h 1138899"/>
              <a:gd name="connsiteX1" fmla="*/ 4186410 w 4437045"/>
              <a:gd name="connsiteY1" fmla="*/ 103314 h 1138899"/>
              <a:gd name="connsiteX2" fmla="*/ 0 w 4437045"/>
              <a:gd name="connsiteY2" fmla="*/ 92297 h 1138899"/>
            </a:gdLst>
            <a:ahLst/>
            <a:cxnLst>
              <a:cxn ang="0">
                <a:pos x="connsiteX0" y="connsiteY0"/>
              </a:cxn>
              <a:cxn ang="0">
                <a:pos x="connsiteX1" y="connsiteY1"/>
              </a:cxn>
              <a:cxn ang="0">
                <a:pos x="connsiteX2" y="connsiteY2"/>
              </a:cxn>
            </a:cxnLst>
            <a:rect l="l" t="t" r="r" b="b"/>
            <a:pathLst>
              <a:path w="4437045" h="1138899">
                <a:moveTo>
                  <a:pt x="3602516" y="1138899"/>
                </a:moveTo>
                <a:cubicBezTo>
                  <a:pt x="4194672" y="708323"/>
                  <a:pt x="4786829" y="277748"/>
                  <a:pt x="4186410" y="103314"/>
                </a:cubicBezTo>
                <a:cubicBezTo>
                  <a:pt x="3585991" y="-71120"/>
                  <a:pt x="1792995" y="10588"/>
                  <a:pt x="0" y="92297"/>
                </a:cubicBezTo>
              </a:path>
            </a:pathLst>
          </a:custGeom>
          <a:noFill/>
          <a:ln>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8020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    </a:t>
            </a:r>
          </a:p>
        </p:txBody>
      </p:sp>
      <p:sp>
        <p:nvSpPr>
          <p:cNvPr id="3" name="Content Placeholder 2"/>
          <p:cNvSpPr>
            <a:spLocks noGrp="1"/>
          </p:cNvSpPr>
          <p:nvPr>
            <p:ph idx="1"/>
          </p:nvPr>
        </p:nvSpPr>
        <p:spPr>
          <a:xfrm>
            <a:off x="0" y="1600200"/>
            <a:ext cx="9144000" cy="4756150"/>
          </a:xfrm>
        </p:spPr>
        <p:txBody>
          <a:bodyPr>
            <a:normAutofit fontScale="92500" lnSpcReduction="10000"/>
          </a:bodyPr>
          <a:lstStyle/>
          <a:p>
            <a:r>
              <a:rPr lang="en-US" sz="2800" b="1" dirty="0">
                <a:latin typeface="Consolas" pitchFamily="49" charset="0"/>
                <a:cs typeface="Consolas" pitchFamily="49" charset="0"/>
              </a:rPr>
              <a:t>(</a:t>
            </a:r>
            <a:r>
              <a:rPr lang="en-US" sz="2800" b="1" dirty="0" err="1">
                <a:latin typeface="Consolas" pitchFamily="49" charset="0"/>
                <a:cs typeface="Consolas" pitchFamily="49" charset="0"/>
              </a:rPr>
              <a:t>lon-avg</a:t>
            </a:r>
            <a:r>
              <a:rPr lang="en-US" sz="2800" b="1" dirty="0">
                <a:latin typeface="Consolas" pitchFamily="49" charset="0"/>
                <a:cs typeface="Consolas" pitchFamily="49" charset="0"/>
              </a:rPr>
              <a:t> (list 33 11 11)) </a:t>
            </a:r>
            <a:r>
              <a:rPr lang="en-US" dirty="0"/>
              <a:t>= 55/3</a:t>
            </a:r>
            <a:endParaRPr lang="en-US" dirty="0">
              <a:sym typeface="Wingdings" pitchFamily="2" charset="2"/>
            </a:endParaRPr>
          </a:p>
          <a:p>
            <a:pPr marL="0" indent="0">
              <a:buNone/>
            </a:pPr>
            <a:r>
              <a:rPr lang="en-US" dirty="0">
                <a:sym typeface="Wingdings" pitchFamily="2" charset="2"/>
              </a:rPr>
              <a:t>                                                       </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dirty="0">
                <a:sym typeface="Wingdings" pitchFamily="2" charset="2"/>
              </a:rPr>
              <a:t>= 55/3</a:t>
            </a:r>
            <a:endParaRPr lang="en-US" dirty="0"/>
          </a:p>
          <a:p>
            <a:endParaRPr lang="en-US" dirty="0"/>
          </a:p>
          <a:p>
            <a:endParaRPr lang="en-US" dirty="0"/>
          </a:p>
          <a:p>
            <a:endParaRPr lang="en-US" dirty="0"/>
          </a:p>
          <a:p>
            <a:r>
              <a:rPr lang="en-US" sz="2800" b="1" dirty="0">
                <a:latin typeface="Consolas" pitchFamily="49" charset="0"/>
                <a:cs typeface="Consolas" pitchFamily="49" charset="0"/>
              </a:rPr>
              <a:t>(</a:t>
            </a:r>
            <a:r>
              <a:rPr lang="en-US" sz="2800" b="1" dirty="0" err="1">
                <a:latin typeface="Consolas" pitchFamily="49" charset="0"/>
                <a:cs typeface="Consolas" pitchFamily="49" charset="0"/>
              </a:rPr>
              <a:t>lon-avg</a:t>
            </a:r>
            <a:r>
              <a:rPr lang="en-US" sz="2800" b="1" dirty="0">
                <a:latin typeface="Consolas" pitchFamily="49" charset="0"/>
                <a:cs typeface="Consolas" pitchFamily="49" charset="0"/>
              </a:rPr>
              <a:t> (list 33   11))    </a:t>
            </a:r>
            <a:r>
              <a:rPr lang="en-US" dirty="0"/>
              <a:t>= 22</a:t>
            </a:r>
          </a:p>
          <a:p>
            <a:pPr marL="0" indent="0">
              <a:buNone/>
            </a:pPr>
            <a:r>
              <a:rPr lang="en-US" dirty="0">
                <a:sym typeface="Wingdings" pitchFamily="2" charset="2"/>
              </a:rPr>
              <a:t>                                                        </a:t>
            </a:r>
            <a:r>
              <a:rPr lang="en-US" sz="3000" b="1" dirty="0">
                <a:latin typeface="Consolas" pitchFamily="49" charset="0"/>
                <a:cs typeface="Consolas" pitchFamily="49" charset="0"/>
                <a:sym typeface="Wingdings" pitchFamily="2" charset="2"/>
              </a:rPr>
              <a:t>(... 33 11) </a:t>
            </a:r>
            <a:r>
              <a:rPr lang="en-US" sz="3000" dirty="0">
                <a:sym typeface="Wingdings" pitchFamily="2" charset="2"/>
              </a:rPr>
              <a:t>= 22</a:t>
            </a:r>
            <a:endParaRPr lang="en-US" sz="3000" dirty="0"/>
          </a:p>
          <a:p>
            <a:r>
              <a:rPr lang="en-US" dirty="0">
                <a:cs typeface="Consolas" pitchFamily="49" charset="0"/>
              </a:rPr>
              <a:t>Can't have both!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
        <p:nvSpPr>
          <p:cNvPr id="5" name="Down Arrow 4"/>
          <p:cNvSpPr/>
          <p:nvPr/>
        </p:nvSpPr>
        <p:spPr>
          <a:xfrm>
            <a:off x="3687954" y="2208607"/>
            <a:ext cx="1097281" cy="978408"/>
          </a:xfrm>
          <a:prstGeom prst="downArrow">
            <a:avLst>
              <a:gd name="adj1" fmla="val 100000"/>
              <a:gd name="adj2" fmla="val 98562"/>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Left-Right Arrow 10"/>
          <p:cNvSpPr/>
          <p:nvPr/>
        </p:nvSpPr>
        <p:spPr>
          <a:xfrm rot="16200000">
            <a:off x="2176995" y="3133612"/>
            <a:ext cx="2316443"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3961518" y="3290897"/>
            <a:ext cx="550151" cy="492443"/>
          </a:xfrm>
          <a:prstGeom prst="rect">
            <a:avLst/>
          </a:prstGeom>
          <a:noFill/>
        </p:spPr>
        <p:txBody>
          <a:bodyPr wrap="none" rtlCol="0">
            <a:spAutoFit/>
          </a:bodyPr>
          <a:lstStyle/>
          <a:p>
            <a:r>
              <a:rPr lang="en-US" sz="2600" b="1" dirty="0">
                <a:latin typeface="Consolas" pitchFamily="49" charset="0"/>
                <a:cs typeface="Consolas" pitchFamily="49" charset="0"/>
              </a:rPr>
              <a:t>11</a:t>
            </a:r>
          </a:p>
        </p:txBody>
      </p:sp>
      <p:sp>
        <p:nvSpPr>
          <p:cNvPr id="10" name="Left-Right Arrow 9"/>
          <p:cNvSpPr/>
          <p:nvPr/>
        </p:nvSpPr>
        <p:spPr>
          <a:xfrm rot="16200000">
            <a:off x="3915416" y="3970656"/>
            <a:ext cx="642354" cy="452388"/>
          </a:xfrm>
          <a:prstGeom prst="leftRightArrow">
            <a:avLst/>
          </a:prstGeom>
          <a:solidFill>
            <a:schemeClr val="accent2"/>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103587" y="2445153"/>
            <a:ext cx="2970799" cy="182930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Here are two lists. They have the same first element (33), and the average of their rests is the same (11).   But they have different averages.  So there's no way to combine 33 and 11 that will give the right answer for both examples.  So simply using the template can't possibly work.</a:t>
            </a:r>
          </a:p>
        </p:txBody>
      </p:sp>
    </p:spTree>
    <p:extLst>
      <p:ext uri="{BB962C8B-B14F-4D97-AF65-F5344CB8AC3E}">
        <p14:creationId xmlns:p14="http://schemas.microsoft.com/office/powerpoint/2010/main" val="131827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something simpler!</a:t>
            </a:r>
          </a:p>
        </p:txBody>
      </p:sp>
      <p:sp>
        <p:nvSpPr>
          <p:cNvPr id="3" name="Content Placeholder 2"/>
          <p:cNvSpPr>
            <a:spLocks noGrp="1"/>
          </p:cNvSpPr>
          <p:nvPr>
            <p:ph idx="1"/>
          </p:nvPr>
        </p:nvSpPr>
        <p:spPr/>
        <p:txBody>
          <a:bodyPr>
            <a:normAutofit/>
          </a:bodyPr>
          <a:lstStyle/>
          <a:p>
            <a:pPr>
              <a:buNone/>
            </a:pPr>
            <a:r>
              <a:rPr lang="en-US" sz="2000" b="1" dirty="0" err="1">
                <a:latin typeface="Consolas" pitchFamily="49" charset="0"/>
                <a:cs typeface="Consolas" pitchFamily="49" charset="0"/>
              </a:rPr>
              <a:t>lon-avg</a:t>
            </a:r>
            <a:r>
              <a:rPr lang="en-US" sz="2000" b="1" dirty="0">
                <a:latin typeface="Consolas" pitchFamily="49" charset="0"/>
                <a:cs typeface="Consolas" pitchFamily="49" charset="0"/>
              </a:rPr>
              <a:t> : NELON -&gt; Number</a:t>
            </a:r>
          </a:p>
          <a:p>
            <a:pPr>
              <a:buNone/>
            </a:pPr>
            <a:r>
              <a:rPr lang="en-US" sz="2000" b="1" dirty="0">
                <a:latin typeface="Consolas" pitchFamily="49" charset="0"/>
                <a:cs typeface="Consolas" pitchFamily="49" charset="0"/>
              </a:rPr>
              <a:t>Given a non-empty LON, returns its average</a:t>
            </a:r>
          </a:p>
          <a:p>
            <a:pPr>
              <a:buNone/>
            </a:pPr>
            <a:r>
              <a:rPr lang="en-US" sz="2000" b="1" dirty="0">
                <a:latin typeface="Consolas" pitchFamily="49" charset="0"/>
                <a:cs typeface="Consolas" pitchFamily="49" charset="0"/>
              </a:rPr>
              <a:t>Strategy: combine simpler functions</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lon-avg</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-length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
        <p:nvSpPr>
          <p:cNvPr id="5" name="TextBox 4"/>
          <p:cNvSpPr txBox="1"/>
          <p:nvPr/>
        </p:nvSpPr>
        <p:spPr>
          <a:xfrm>
            <a:off x="2438400" y="3733800"/>
            <a:ext cx="4572000" cy="2057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dirty="0"/>
              <a:t>Here we had a problem that could not be solved by blindly following the template. </a:t>
            </a:r>
          </a:p>
          <a:p>
            <a:r>
              <a:rPr lang="en-US" sz="1800" dirty="0"/>
              <a:t>But we could still solve it by dividing it into simpler pieces and combining the answers for the pieces.  Watch out for situations like this!</a:t>
            </a:r>
          </a:p>
        </p:txBody>
      </p:sp>
    </p:spTree>
    <p:extLst>
      <p:ext uri="{BB962C8B-B14F-4D97-AF65-F5344CB8AC3E}">
        <p14:creationId xmlns:p14="http://schemas.microsoft.com/office/powerpoint/2010/main" val="347113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way of defining non-empty lists</a:t>
            </a:r>
          </a:p>
        </p:txBody>
      </p:sp>
      <p:sp>
        <p:nvSpPr>
          <p:cNvPr id="5" name="Content Placeholder 4"/>
          <p:cNvSpPr>
            <a:spLocks noGrp="1"/>
          </p:cNvSpPr>
          <p:nvPr>
            <p:ph idx="1"/>
          </p:nvPr>
        </p:nvSpPr>
        <p:spPr/>
        <p:txBody>
          <a:bodyPr/>
          <a:lstStyle/>
          <a:p>
            <a:r>
              <a:rPr lang="en-US" b="0" dirty="0">
                <a:latin typeface="+mn-lt"/>
              </a:rPr>
              <a:t>Here is another data definition for non-empty lists:</a:t>
            </a:r>
          </a:p>
          <a:p>
            <a:endParaRPr lang="en-US" dirty="0"/>
          </a:p>
          <a:p>
            <a:r>
              <a:rPr lang="en-US" dirty="0"/>
              <a:t>A </a:t>
            </a:r>
            <a:r>
              <a:rPr lang="en-US" dirty="0" err="1"/>
              <a:t>NonEmptyListOfX</a:t>
            </a:r>
            <a:r>
              <a:rPr lang="en-US" dirty="0"/>
              <a:t> is a</a:t>
            </a:r>
          </a:p>
          <a:p>
            <a:r>
              <a:rPr lang="en-US" dirty="0"/>
              <a:t> (cons X </a:t>
            </a:r>
            <a:r>
              <a:rPr lang="en-US" dirty="0" err="1"/>
              <a:t>ListOfX</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419891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When to use this one?</a:t>
            </a:r>
          </a:p>
        </p:txBody>
      </p:sp>
      <p:sp>
        <p:nvSpPr>
          <p:cNvPr id="6" name="Content Placeholder 5"/>
          <p:cNvSpPr>
            <a:spLocks noGrp="1"/>
          </p:cNvSpPr>
          <p:nvPr>
            <p:ph idx="1"/>
          </p:nvPr>
        </p:nvSpPr>
        <p:spPr/>
        <p:txBody>
          <a:bodyPr/>
          <a:lstStyle/>
          <a:p>
            <a:r>
              <a:rPr lang="en-US" dirty="0"/>
              <a:t>Use this one when the first element of the list needs to be treated specially.</a:t>
            </a:r>
          </a:p>
          <a:p>
            <a:r>
              <a:rPr lang="en-US" dirty="0"/>
              <a:t>This one is most often useful with a help function that takes an X and a </a:t>
            </a:r>
            <a:r>
              <a:rPr lang="en-US" dirty="0" err="1"/>
              <a:t>ListOfX's</a:t>
            </a:r>
            <a:r>
              <a:rPr lang="en-US" dirty="0"/>
              <a:t>.</a:t>
            </a:r>
          </a:p>
          <a:p>
            <a:r>
              <a:rPr lang="en-US" dirty="0"/>
              <a:t>We'll see this again in Module 7 when we talk about accumulators and generalizing with </a:t>
            </a:r>
            <a:r>
              <a:rPr lang="en-US" dirty="0" err="1"/>
              <a:t>invarariants</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77822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don't use non-empty lists unless you really need to</a:t>
            </a:r>
          </a:p>
        </p:txBody>
      </p:sp>
      <p:sp>
        <p:nvSpPr>
          <p:cNvPr id="3" name="Content Placeholder 2"/>
          <p:cNvSpPr>
            <a:spLocks noGrp="1"/>
          </p:cNvSpPr>
          <p:nvPr>
            <p:ph idx="1"/>
          </p:nvPr>
        </p:nvSpPr>
        <p:spPr/>
        <p:txBody>
          <a:bodyPr/>
          <a:lstStyle/>
          <a:p>
            <a:r>
              <a:rPr lang="en-US" dirty="0"/>
              <a:t>The vast majority of problems make sense for the empty list.</a:t>
            </a:r>
          </a:p>
          <a:p>
            <a:r>
              <a:rPr lang="en-US" dirty="0"/>
              <a:t>Make your data definitions in the form </a:t>
            </a:r>
            <a:r>
              <a:rPr lang="en-US" dirty="0" err="1"/>
              <a:t>ListOfX</a:t>
            </a:r>
            <a:r>
              <a:rPr lang="en-US" dirty="0"/>
              <a:t> if that make sense (even if the list in the problem never happens to be empty).</a:t>
            </a:r>
          </a:p>
          <a:p>
            <a:r>
              <a:rPr lang="en-US" dirty="0"/>
              <a:t>If you're using a </a:t>
            </a:r>
            <a:r>
              <a:rPr lang="en-US" dirty="0" err="1"/>
              <a:t>NonEmptyListOfX</a:t>
            </a:r>
            <a:r>
              <a:rPr lang="en-US" dirty="0"/>
              <a:t> template, and you have duplicated code, that's a sign that it should be a plain old </a:t>
            </a:r>
            <a:r>
              <a:rPr lang="en-US" dirty="0" err="1"/>
              <a:t>ListOfX</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1168147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 explain the difference between a list of items and a non-empty list of items</a:t>
            </a:r>
          </a:p>
          <a:p>
            <a:r>
              <a:rPr lang="en-US" dirty="0"/>
              <a:t>You should be able to write down the template for a non-empty list and use it.</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413696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r>
              <a:rPr lang="en-US" dirty="0"/>
              <a:t>In this lesson, we'll learn about non-empty lists, another example of recursive data</a:t>
            </a:r>
          </a:p>
          <a:p>
            <a:r>
              <a:rPr lang="en-US" dirty="0"/>
              <a:t>We'll see that there are multiple templates we can use for non-empty lists, much as we saw for Silly Lists.</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189657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Do Problem Set 04</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42593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lists</a:t>
            </a:r>
          </a:p>
        </p:txBody>
      </p:sp>
      <p:sp>
        <p:nvSpPr>
          <p:cNvPr id="3" name="Content Placeholder 2"/>
          <p:cNvSpPr>
            <a:spLocks noGrp="1"/>
          </p:cNvSpPr>
          <p:nvPr>
            <p:ph idx="1"/>
          </p:nvPr>
        </p:nvSpPr>
        <p:spPr/>
        <p:txBody>
          <a:bodyPr/>
          <a:lstStyle/>
          <a:p>
            <a:r>
              <a:rPr lang="en-US" dirty="0"/>
              <a:t>Most computations on lists make sense on empty lists</a:t>
            </a:r>
          </a:p>
          <a:p>
            <a:pPr lvl="1"/>
            <a:r>
              <a:rPr lang="en-US" b="1" dirty="0">
                <a:latin typeface="Consolas" pitchFamily="49" charset="0"/>
                <a:cs typeface="Consolas" pitchFamily="49" charset="0"/>
              </a:rPr>
              <a:t>(sum empty) = 0</a:t>
            </a:r>
          </a:p>
          <a:p>
            <a:pPr lvl="1"/>
            <a:r>
              <a:rPr lang="en-US" b="1" dirty="0">
                <a:latin typeface="Consolas" pitchFamily="49" charset="0"/>
                <a:cs typeface="Consolas" pitchFamily="49" charset="0"/>
              </a:rPr>
              <a:t>(product empty) = 1</a:t>
            </a:r>
          </a:p>
          <a:p>
            <a:pPr lvl="1"/>
            <a:r>
              <a:rPr lang="en-US" b="1" dirty="0">
                <a:latin typeface="Consolas" pitchFamily="49" charset="0"/>
                <a:cs typeface="Consolas" pitchFamily="49" charset="0"/>
              </a:rPr>
              <a:t>(double-all empty) = empty</a:t>
            </a:r>
          </a:p>
          <a:p>
            <a:pPr lvl="1"/>
            <a:r>
              <a:rPr lang="en-US" dirty="0" err="1"/>
              <a:t>etc</a:t>
            </a:r>
            <a:r>
              <a:rPr lang="en-US" dirty="0"/>
              <a:t>, etc.</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183626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Non-empty lists</a:t>
            </a:r>
          </a:p>
        </p:txBody>
      </p:sp>
      <p:sp>
        <p:nvSpPr>
          <p:cNvPr id="3" name="Content Placeholder 2"/>
          <p:cNvSpPr>
            <a:spLocks noGrp="1"/>
          </p:cNvSpPr>
          <p:nvPr>
            <p:ph idx="1"/>
          </p:nvPr>
        </p:nvSpPr>
        <p:spPr/>
        <p:txBody>
          <a:bodyPr/>
          <a:lstStyle/>
          <a:p>
            <a:r>
              <a:rPr lang="en-US" dirty="0"/>
              <a:t>But some computations don't make sense for empty lists</a:t>
            </a:r>
          </a:p>
          <a:p>
            <a:pPr lvl="1"/>
            <a:r>
              <a:rPr lang="en-US" dirty="0"/>
              <a:t>min, max</a:t>
            </a:r>
          </a:p>
          <a:p>
            <a:pPr lvl="1"/>
            <a:r>
              <a:rPr lang="en-US" dirty="0"/>
              <a:t>average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9133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Non-Empty Lists</a:t>
            </a:r>
          </a:p>
        </p:txBody>
      </p:sp>
      <p:sp>
        <p:nvSpPr>
          <p:cNvPr id="5" name="Content Placeholder 4"/>
          <p:cNvSpPr>
            <a:spLocks noGrp="1"/>
          </p:cNvSpPr>
          <p:nvPr>
            <p:ph idx="1"/>
          </p:nvPr>
        </p:nvSpPr>
        <p:spPr/>
        <p:txBody>
          <a:bodyPr/>
          <a:lstStyle/>
          <a:p>
            <a:r>
              <a:rPr lang="en-US" dirty="0"/>
              <a:t>For these problems, the list template doesn't make sense, either.</a:t>
            </a:r>
          </a:p>
          <a:p>
            <a:r>
              <a:rPr lang="en-US" dirty="0"/>
              <a:t>For these problems, we use a different data definition and a different template that is tuned for dealing with lists that are always non-empty.</a:t>
            </a:r>
          </a:p>
        </p:txBody>
      </p:sp>
      <p:sp>
        <p:nvSpPr>
          <p:cNvPr id="2" name="Slide Number Placeholder 1"/>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399232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for Non-Empty List</a:t>
            </a:r>
          </a:p>
        </p:txBody>
      </p:sp>
      <p:sp>
        <p:nvSpPr>
          <p:cNvPr id="3" name="Content Placeholder 2"/>
          <p:cNvSpPr>
            <a:spLocks noGrp="1"/>
          </p:cNvSpPr>
          <p:nvPr>
            <p:ph idx="1"/>
          </p:nvPr>
        </p:nvSpPr>
        <p:spPr/>
        <p:txBody>
          <a:bodyPr>
            <a:normAutofit/>
          </a:bodyPr>
          <a:lstStyle/>
          <a:p>
            <a:pPr marL="0" indent="0">
              <a:buNone/>
            </a:pPr>
            <a:r>
              <a:rPr lang="en-US" sz="2700" b="1" dirty="0">
                <a:latin typeface="Consolas"/>
                <a:cs typeface="Consolas"/>
              </a:rPr>
              <a:t>;; A </a:t>
            </a:r>
            <a:r>
              <a:rPr lang="en-US" sz="2700" b="1" dirty="0" err="1">
                <a:latin typeface="Consolas"/>
                <a:cs typeface="Consolas"/>
              </a:rPr>
              <a:t>NonEmptyListOfSardines</a:t>
            </a:r>
            <a:r>
              <a:rPr lang="en-US" sz="2700" b="1" dirty="0">
                <a:latin typeface="Consolas"/>
                <a:cs typeface="Consolas"/>
              </a:rPr>
              <a:t> is one of</a:t>
            </a:r>
          </a:p>
          <a:p>
            <a:pPr marL="0" indent="0">
              <a:buNone/>
            </a:pPr>
            <a:r>
              <a:rPr lang="en-US" sz="2700" b="1" dirty="0">
                <a:latin typeface="Consolas"/>
                <a:cs typeface="Consolas"/>
              </a:rPr>
              <a:t>;; -- (cons Sardine empty)</a:t>
            </a:r>
          </a:p>
          <a:p>
            <a:pPr marL="0" indent="0">
              <a:buNone/>
            </a:pPr>
            <a:r>
              <a:rPr lang="en-US" sz="2700" b="1" dirty="0">
                <a:latin typeface="Consolas"/>
                <a:cs typeface="Consolas"/>
              </a:rPr>
              <a:t>;; -- (cons Sardine  </a:t>
            </a:r>
          </a:p>
          <a:p>
            <a:pPr marL="0" indent="0">
              <a:buNone/>
            </a:pPr>
            <a:r>
              <a:rPr lang="en-US" sz="2700" b="1" dirty="0">
                <a:latin typeface="Consolas"/>
                <a:cs typeface="Consolas"/>
              </a:rPr>
              <a:t>;;          </a:t>
            </a:r>
            <a:r>
              <a:rPr lang="en-US" sz="2700" b="1" dirty="0" err="1">
                <a:latin typeface="Consolas"/>
                <a:cs typeface="Consolas"/>
              </a:rPr>
              <a:t>NonEmptyListOfSardines</a:t>
            </a:r>
            <a:r>
              <a:rPr lang="en-US" sz="2700" b="1" dirty="0">
                <a:latin typeface="Consolas"/>
                <a:cs typeface="Consolas"/>
              </a:rPr>
              <a:t>)</a:t>
            </a:r>
            <a:r>
              <a:rPr lang="en-US" sz="2700" dirty="0">
                <a:latin typeface="Consolas"/>
                <a:cs typeface="Consolas"/>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6384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rot="20403134">
            <a:off x="2609750" y="2237496"/>
            <a:ext cx="242316" cy="1720184"/>
          </a:xfrm>
          <a:prstGeom prst="upArrow">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Template for Non-Empty List</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nelist-fn</a:t>
            </a:r>
            <a:r>
              <a:rPr lang="en-US" sz="2000" b="1" dirty="0">
                <a:latin typeface="Consolas"/>
                <a:cs typeface="Consolas"/>
              </a:rPr>
              <a:t> : </a:t>
            </a:r>
            <a:r>
              <a:rPr lang="en-US" sz="2000" b="1" dirty="0" err="1">
                <a:latin typeface="Consolas"/>
                <a:cs typeface="Consolas"/>
              </a:rPr>
              <a:t>NonEmptyListOfSardines</a:t>
            </a:r>
            <a:r>
              <a:rPr lang="en-US" sz="2000" b="1" dirty="0">
                <a:latin typeface="Consolas"/>
                <a:cs typeface="Consolas"/>
              </a:rPr>
              <a:t> -&gt; ??</a:t>
            </a:r>
          </a:p>
          <a:p>
            <a:pPr marL="0" indent="0">
              <a:buNone/>
            </a:pPr>
            <a:r>
              <a:rPr lang="en-US" sz="2000" b="1" dirty="0">
                <a:latin typeface="Consolas"/>
                <a:cs typeface="Consolas"/>
              </a:rPr>
              <a:t>(define (</a:t>
            </a:r>
            <a:r>
              <a:rPr lang="en-US" sz="2000" b="1" dirty="0" err="1">
                <a:solidFill>
                  <a:srgbClr val="FF0000"/>
                </a:solidFill>
                <a:latin typeface="Consolas"/>
                <a:cs typeface="Consolas"/>
              </a:rPr>
              <a:t>nelist-fn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solidFill>
                  <a:srgbClr val="FF0000"/>
                </a:solidFill>
                <a:latin typeface="Consolas"/>
                <a:cs typeface="Consolas"/>
              </a:rPr>
              <a:t>nelist-fn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
        <p:nvSpPr>
          <p:cNvPr id="26" name="Rectangle 25"/>
          <p:cNvSpPr/>
          <p:nvPr/>
        </p:nvSpPr>
        <p:spPr>
          <a:xfrm>
            <a:off x="4679224" y="4683842"/>
            <a:ext cx="4105547" cy="1297858"/>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atin typeface="Consolas" pitchFamily="49" charset="0"/>
                <a:cs typeface="Consolas" pitchFamily="49" charset="0"/>
              </a:rPr>
              <a:t>(rest ne-</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r>
              <a:rPr lang="en-US" sz="2400" dirty="0"/>
              <a:t> is a </a:t>
            </a:r>
            <a:r>
              <a:rPr lang="en-US" sz="2400" b="1" dirty="0" err="1">
                <a:latin typeface="Consolas" pitchFamily="49" charset="0"/>
                <a:cs typeface="Consolas" pitchFamily="49" charset="0"/>
              </a:rPr>
              <a:t>NonEmptyListOfSardines</a:t>
            </a:r>
            <a:endParaRPr lang="en-US" sz="2400" b="1" dirty="0">
              <a:latin typeface="Consolas" pitchFamily="49" charset="0"/>
              <a:cs typeface="Consolas" pitchFamily="49" charset="0"/>
            </a:endParaRPr>
          </a:p>
          <a:p>
            <a:pPr algn="ctr"/>
            <a:r>
              <a:rPr lang="en-US" sz="2400" dirty="0"/>
              <a:t>so call </a:t>
            </a:r>
            <a:r>
              <a:rPr lang="en-US" sz="2400" b="1" dirty="0" err="1">
                <a:latin typeface="Consolas" pitchFamily="49" charset="0"/>
                <a:cs typeface="Consolas" pitchFamily="49" charset="0"/>
              </a:rPr>
              <a:t>nelist-fn</a:t>
            </a:r>
            <a:r>
              <a:rPr lang="en-US" sz="2400" dirty="0"/>
              <a:t> on it</a:t>
            </a:r>
          </a:p>
        </p:txBody>
      </p:sp>
    </p:spTree>
    <p:extLst>
      <p:ext uri="{BB962C8B-B14F-4D97-AF65-F5344CB8AC3E}">
        <p14:creationId xmlns:p14="http://schemas.microsoft.com/office/powerpoint/2010/main" val="168717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Questions for Non-Empty Lists</a:t>
            </a:r>
          </a:p>
        </p:txBody>
      </p:sp>
      <p:sp>
        <p:nvSpPr>
          <p:cNvPr id="3" name="Content Placeholder 2"/>
          <p:cNvSpPr>
            <a:spLocks noGrp="1"/>
          </p:cNvSpPr>
          <p:nvPr>
            <p:ph idx="1"/>
          </p:nvPr>
        </p:nvSpPr>
        <p:spPr/>
        <p:txBody>
          <a:bodyPr/>
          <a:lstStyle/>
          <a:p>
            <a:pPr marL="0" indent="0">
              <a:buNone/>
            </a:pPr>
            <a:r>
              <a:rPr lang="en-US" sz="2000" b="1" dirty="0">
                <a:latin typeface="Consolas"/>
                <a:cs typeface="Consolas"/>
              </a:rPr>
              <a:t>;; </a:t>
            </a:r>
            <a:r>
              <a:rPr lang="en-US" sz="2000" b="1" dirty="0" err="1">
                <a:latin typeface="Consolas"/>
                <a:cs typeface="Consolas"/>
              </a:rPr>
              <a:t>nelist-fn</a:t>
            </a:r>
            <a:r>
              <a:rPr lang="en-US" sz="2000" b="1" dirty="0">
                <a:latin typeface="Consolas"/>
                <a:cs typeface="Consolas"/>
              </a:rPr>
              <a:t> : </a:t>
            </a:r>
            <a:r>
              <a:rPr lang="en-US" sz="2000" b="1" dirty="0" err="1">
                <a:latin typeface="Consolas"/>
                <a:cs typeface="Consolas"/>
              </a:rPr>
              <a:t>NonEmptyListOfSardines</a:t>
            </a:r>
            <a:r>
              <a:rPr lang="en-US" sz="2000" b="1" dirty="0">
                <a:latin typeface="Consolas"/>
                <a:cs typeface="Consolas"/>
              </a:rPr>
              <a:t> -&gt; ??</a:t>
            </a:r>
          </a:p>
          <a:p>
            <a:pPr marL="0" indent="0">
              <a:buNone/>
            </a:pPr>
            <a:r>
              <a:rPr lang="en-US" sz="2000" b="1" dirty="0">
                <a:latin typeface="Consolas"/>
                <a:cs typeface="Consolas"/>
              </a:rPr>
              <a:t>(define (list-</a:t>
            </a:r>
            <a:r>
              <a:rPr lang="en-US" sz="2000" b="1" dirty="0" err="1">
                <a:latin typeface="Consolas"/>
                <a:cs typeface="Consolas"/>
              </a:rPr>
              <a:t>fn</a:t>
            </a:r>
            <a:r>
              <a:rPr lang="en-US" sz="2000" b="1" dirty="0">
                <a:latin typeface="Consolas"/>
                <a:cs typeface="Consolas"/>
              </a:rPr>
              <a: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a:t>
            </a:r>
            <a:r>
              <a:rPr lang="en-US" sz="2000" b="1" dirty="0" err="1">
                <a:latin typeface="Consolas"/>
                <a:cs typeface="Consolas"/>
              </a:rPr>
              <a:t>cond</a:t>
            </a:r>
            <a:endParaRPr lang="en-US" sz="2000" b="1" dirty="0">
              <a:latin typeface="Consolas"/>
              <a:cs typeface="Consolas"/>
            </a:endParaRPr>
          </a:p>
          <a:p>
            <a:pPr marL="0" indent="0">
              <a:buNone/>
            </a:pPr>
            <a:r>
              <a:rPr lang="en-US" sz="2000" b="1" dirty="0">
                <a:latin typeface="Consolas"/>
                <a:cs typeface="Consolas"/>
              </a:rPr>
              <a:t>    [(empty? (rest ne-</a:t>
            </a:r>
            <a:r>
              <a:rPr lang="en-US" sz="2000" b="1" dirty="0" err="1">
                <a:latin typeface="Consolas"/>
                <a:cs typeface="Consolas"/>
              </a:rPr>
              <a:t>lst</a:t>
            </a:r>
            <a:r>
              <a:rPr lang="en-US" sz="2000" b="1" dirty="0">
                <a:latin typeface="Consolas"/>
                <a:cs typeface="Consolas"/>
              </a:rPr>
              <a:t>)) (...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[else (...</a:t>
            </a:r>
          </a:p>
          <a:p>
            <a:pPr marL="0" indent="0">
              <a:buNone/>
            </a:pPr>
            <a:r>
              <a:rPr lang="en-US" sz="2000" b="1" dirty="0">
                <a:latin typeface="Consolas"/>
                <a:cs typeface="Consolas"/>
              </a:rPr>
              <a:t>            (first ne-</a:t>
            </a:r>
            <a:r>
              <a:rPr lang="en-US" sz="2000" b="1" dirty="0" err="1">
                <a:latin typeface="Consolas"/>
                <a:cs typeface="Consolas"/>
              </a:rPr>
              <a:t>lst</a:t>
            </a:r>
            <a:r>
              <a:rPr lang="en-US" sz="2000" b="1" dirty="0">
                <a:latin typeface="Consolas"/>
                <a:cs typeface="Consolas"/>
              </a:rPr>
              <a:t>)</a:t>
            </a:r>
          </a:p>
          <a:p>
            <a:pPr marL="0" indent="0">
              <a:buNone/>
            </a:pPr>
            <a:r>
              <a:rPr lang="en-US" sz="2000" b="1" dirty="0">
                <a:latin typeface="Consolas"/>
                <a:cs typeface="Consolas"/>
              </a:rPr>
              <a:t>            (list-</a:t>
            </a:r>
            <a:r>
              <a:rPr lang="en-US" sz="2000" b="1" dirty="0" err="1">
                <a:latin typeface="Consolas"/>
                <a:cs typeface="Consolas"/>
              </a:rPr>
              <a:t>fn</a:t>
            </a:r>
            <a:r>
              <a:rPr lang="en-US" sz="2000" b="1" dirty="0">
                <a:latin typeface="Consolas"/>
                <a:cs typeface="Consolas"/>
              </a:rPr>
              <a:t> (rest ne-</a:t>
            </a:r>
            <a:r>
              <a:rPr lang="en-US" sz="2000" b="1" dirty="0" err="1">
                <a:latin typeface="Consolas"/>
                <a:cs typeface="Consolas"/>
              </a:rPr>
              <a:t>lst</a:t>
            </a:r>
            <a:r>
              <a:rPr lang="en-US" sz="2000" b="1" dirty="0">
                <a:latin typeface="Consolas"/>
                <a:cs typeface="Consolas"/>
              </a:rPr>
              <a:t>)))]))</a:t>
            </a:r>
            <a:r>
              <a:rPr lang="en-US" sz="2000" dirty="0">
                <a:latin typeface="Consolas"/>
                <a:cs typeface="Consolas"/>
              </a:rPr>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
        <p:nvSpPr>
          <p:cNvPr id="6" name="Rectangle 5"/>
          <p:cNvSpPr/>
          <p:nvPr/>
        </p:nvSpPr>
        <p:spPr>
          <a:xfrm>
            <a:off x="5638799" y="4439798"/>
            <a:ext cx="2425547" cy="914400"/>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What is the answer for a list of length 1?</a:t>
            </a:r>
          </a:p>
        </p:txBody>
      </p:sp>
      <p:sp>
        <p:nvSpPr>
          <p:cNvPr id="8" name="Rectangle 7"/>
          <p:cNvSpPr/>
          <p:nvPr/>
        </p:nvSpPr>
        <p:spPr>
          <a:xfrm>
            <a:off x="253388" y="4818828"/>
            <a:ext cx="4419600" cy="1295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we knew the answer for the rest of the list, and we knew the first of the list, how could we combine them to get the answer for the whole list?</a:t>
            </a:r>
          </a:p>
        </p:txBody>
      </p:sp>
      <p:sp>
        <p:nvSpPr>
          <p:cNvPr id="9" name="Freeform 8"/>
          <p:cNvSpPr/>
          <p:nvPr/>
        </p:nvSpPr>
        <p:spPr>
          <a:xfrm>
            <a:off x="5255046" y="3084723"/>
            <a:ext cx="1758812" cy="1366091"/>
          </a:xfrm>
          <a:custGeom>
            <a:avLst/>
            <a:gdLst>
              <a:gd name="connsiteX0" fmla="*/ 1410159 w 1758812"/>
              <a:gd name="connsiteY0" fmla="*/ 1366091 h 1366091"/>
              <a:gd name="connsiteX1" fmla="*/ 1663547 w 1758812"/>
              <a:gd name="connsiteY1" fmla="*/ 705079 h 1366091"/>
              <a:gd name="connsiteX2" fmla="*/ 0 w 1758812"/>
              <a:gd name="connsiteY2" fmla="*/ 0 h 1366091"/>
            </a:gdLst>
            <a:ahLst/>
            <a:cxnLst>
              <a:cxn ang="0">
                <a:pos x="connsiteX0" y="connsiteY0"/>
              </a:cxn>
              <a:cxn ang="0">
                <a:pos x="connsiteX1" y="connsiteY1"/>
              </a:cxn>
              <a:cxn ang="0">
                <a:pos x="connsiteX2" y="connsiteY2"/>
              </a:cxn>
            </a:cxnLst>
            <a:rect l="l" t="t" r="r" b="b"/>
            <a:pathLst>
              <a:path w="1758812" h="1366091">
                <a:moveTo>
                  <a:pt x="1410159" y="1366091"/>
                </a:moveTo>
                <a:cubicBezTo>
                  <a:pt x="1654366" y="1149426"/>
                  <a:pt x="1898574" y="932761"/>
                  <a:pt x="1663547" y="705079"/>
                </a:cubicBezTo>
                <a:cubicBezTo>
                  <a:pt x="1428520" y="477397"/>
                  <a:pt x="714260" y="238698"/>
                  <a:pt x="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reeform 9"/>
          <p:cNvSpPr/>
          <p:nvPr/>
        </p:nvSpPr>
        <p:spPr>
          <a:xfrm>
            <a:off x="1253120" y="3459296"/>
            <a:ext cx="961270" cy="1355075"/>
          </a:xfrm>
          <a:custGeom>
            <a:avLst/>
            <a:gdLst>
              <a:gd name="connsiteX0" fmla="*/ 278225 w 961270"/>
              <a:gd name="connsiteY0" fmla="*/ 1355075 h 1355075"/>
              <a:gd name="connsiteX1" fmla="*/ 35853 w 961270"/>
              <a:gd name="connsiteY1" fmla="*/ 738131 h 1355075"/>
              <a:gd name="connsiteX2" fmla="*/ 961270 w 961270"/>
              <a:gd name="connsiteY2" fmla="*/ 0 h 1355075"/>
            </a:gdLst>
            <a:ahLst/>
            <a:cxnLst>
              <a:cxn ang="0">
                <a:pos x="connsiteX0" y="connsiteY0"/>
              </a:cxn>
              <a:cxn ang="0">
                <a:pos x="connsiteX1" y="connsiteY1"/>
              </a:cxn>
              <a:cxn ang="0">
                <a:pos x="connsiteX2" y="connsiteY2"/>
              </a:cxn>
            </a:cxnLst>
            <a:rect l="l" t="t" r="r" b="b"/>
            <a:pathLst>
              <a:path w="961270" h="1355075">
                <a:moveTo>
                  <a:pt x="278225" y="1355075"/>
                </a:moveTo>
                <a:cubicBezTo>
                  <a:pt x="100118" y="1159526"/>
                  <a:pt x="-77988" y="963977"/>
                  <a:pt x="35853" y="738131"/>
                </a:cubicBezTo>
                <a:cubicBezTo>
                  <a:pt x="149694" y="512285"/>
                  <a:pt x="555482" y="256142"/>
                  <a:pt x="961270" y="0"/>
                </a:cubicBezTo>
              </a:path>
            </a:pathLst>
          </a:custGeom>
          <a:noFill/>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4976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Non-Empty Lists: The General Pattern</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NonEmptyListOfX</a:t>
            </a:r>
            <a:r>
              <a:rPr lang="en-US" sz="2400" b="1" dirty="0">
                <a:latin typeface="Consolas" pitchFamily="49" charset="0"/>
                <a:cs typeface="Consolas" pitchFamily="49" charset="0"/>
              </a:rPr>
              <a:t> is one of</a:t>
            </a:r>
          </a:p>
          <a:p>
            <a:pPr>
              <a:buNone/>
            </a:pPr>
            <a:r>
              <a:rPr lang="en-US" sz="2400" b="1" dirty="0">
                <a:latin typeface="Consolas" pitchFamily="49" charset="0"/>
                <a:cs typeface="Consolas" pitchFamily="49" charset="0"/>
              </a:rPr>
              <a:t>-- (cons X empty)   </a:t>
            </a:r>
          </a:p>
          <a:p>
            <a:pPr>
              <a:buNone/>
            </a:pPr>
            <a:r>
              <a:rPr lang="en-US" sz="2400" b="1" dirty="0">
                <a:latin typeface="Consolas" pitchFamily="49" charset="0"/>
                <a:cs typeface="Consolas" pitchFamily="49" charset="0"/>
              </a:rPr>
              <a:t>-- (cons X </a:t>
            </a:r>
            <a:r>
              <a:rPr lang="en-US" sz="2400" b="1" dirty="0" err="1">
                <a:latin typeface="Consolas" pitchFamily="49" charset="0"/>
                <a:cs typeface="Consolas" pitchFamily="49" charset="0"/>
              </a:rPr>
              <a:t>NonEmptyListOfX</a:t>
            </a:r>
            <a:r>
              <a:rPr lang="en-US" sz="2400" b="1" dirty="0">
                <a:latin typeface="Consolas" pitchFamily="49" charset="0"/>
                <a:cs typeface="Consolas" pitchFamily="49" charset="0"/>
              </a:rPr>
              <a:t>)</a:t>
            </a:r>
          </a:p>
          <a:p>
            <a:pPr>
              <a:buNone/>
            </a:pPr>
            <a:r>
              <a:rPr lang="en-US" sz="18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
        <p:nvSpPr>
          <p:cNvPr id="5" name="Rectangle 4"/>
          <p:cNvSpPr/>
          <p:nvPr/>
        </p:nvSpPr>
        <p:spPr>
          <a:xfrm>
            <a:off x="3124200" y="3200400"/>
            <a:ext cx="4495800" cy="1752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your assignments, you don't need to write down a separate interpretation for </a:t>
            </a:r>
            <a:r>
              <a:rPr lang="en-US" dirty="0" err="1">
                <a:solidFill>
                  <a:schemeClr val="tx1"/>
                </a:solidFill>
              </a:rPr>
              <a:t>NonEmptyListofX</a:t>
            </a:r>
            <a:r>
              <a:rPr lang="en-US" dirty="0">
                <a:solidFill>
                  <a:schemeClr val="tx1"/>
                </a:solidFill>
              </a:rPr>
              <a:t>; a </a:t>
            </a:r>
            <a:r>
              <a:rPr lang="en-US" dirty="0" err="1">
                <a:solidFill>
                  <a:schemeClr val="tx1"/>
                </a:solidFill>
              </a:rPr>
              <a:t>NonEmptyListofX</a:t>
            </a:r>
            <a:r>
              <a:rPr lang="en-US" dirty="0">
                <a:solidFill>
                  <a:schemeClr val="tx1"/>
                </a:solidFill>
              </a:rPr>
              <a:t> always represents a non-empty sequence of X's in the standard way.</a:t>
            </a:r>
          </a:p>
        </p:txBody>
      </p:sp>
    </p:spTree>
    <p:extLst>
      <p:ext uri="{BB962C8B-B14F-4D97-AF65-F5344CB8AC3E}">
        <p14:creationId xmlns:p14="http://schemas.microsoft.com/office/powerpoint/2010/main" val="11005995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1348</TotalTime>
  <Words>1141</Words>
  <Application>Microsoft Office PowerPoint</Application>
  <PresentationFormat>On-screen Show (4:3)</PresentationFormat>
  <Paragraphs>156</Paragraphs>
  <Slides>20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CMMI10</vt:lpstr>
      <vt:lpstr>CMR10</vt:lpstr>
      <vt:lpstr>CMSY10ORIG</vt:lpstr>
      <vt:lpstr>Consolas</vt:lpstr>
      <vt:lpstr>Courier New</vt:lpstr>
      <vt:lpstr>Helvetica Neue</vt:lpstr>
      <vt:lpstr>Wingdings</vt:lpstr>
      <vt:lpstr>1_Office Theme</vt:lpstr>
      <vt:lpstr>Non-Empty Lists</vt:lpstr>
      <vt:lpstr>Lesson Introduction</vt:lpstr>
      <vt:lpstr>Empty lists</vt:lpstr>
      <vt:lpstr>Non-empty lists</vt:lpstr>
      <vt:lpstr>Non-Empty Lists</vt:lpstr>
      <vt:lpstr>Data Definition for Non-Empty List</vt:lpstr>
      <vt:lpstr>Template for Non-Empty List</vt:lpstr>
      <vt:lpstr>Template Questions for Non-Empty Lists</vt:lpstr>
      <vt:lpstr>Non-Empty Lists: The General Pattern</vt:lpstr>
      <vt:lpstr>Template Questions for Non-Empty Lists</vt:lpstr>
      <vt:lpstr>Example: max</vt:lpstr>
      <vt:lpstr>Example: average</vt:lpstr>
      <vt:lpstr>Example: average</vt:lpstr>
      <vt:lpstr>Oops...    </vt:lpstr>
      <vt:lpstr>Try something simpler!</vt:lpstr>
      <vt:lpstr>Another way of defining non-empty lists</vt:lpstr>
      <vt:lpstr>When to use this one?</vt:lpstr>
      <vt:lpstr>Remember, don't use non-empty lists unless you really need to</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71</cp:revision>
  <dcterms:created xsi:type="dcterms:W3CDTF">2010-06-24T16:22:15Z</dcterms:created>
  <dcterms:modified xsi:type="dcterms:W3CDTF">2016-08-14T21:18:13Z</dcterms:modified>
</cp:coreProperties>
</file>