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96" r:id="rId2"/>
    <p:sldId id="397" r:id="rId3"/>
    <p:sldId id="408" r:id="rId4"/>
    <p:sldId id="436" r:id="rId5"/>
    <p:sldId id="437" r:id="rId6"/>
    <p:sldId id="438" r:id="rId7"/>
    <p:sldId id="448" r:id="rId8"/>
    <p:sldId id="439" r:id="rId9"/>
    <p:sldId id="440" r:id="rId10"/>
    <p:sldId id="441" r:id="rId11"/>
    <p:sldId id="445" r:id="rId12"/>
    <p:sldId id="446" r:id="rId13"/>
    <p:sldId id="447" r:id="rId14"/>
    <p:sldId id="442" r:id="rId15"/>
    <p:sldId id="443" r:id="rId16"/>
    <p:sldId id="444" r:id="rId17"/>
    <p:sldId id="449" r:id="rId18"/>
    <p:sldId id="451" r:id="rId19"/>
    <p:sldId id="453" r:id="rId20"/>
    <p:sldId id="454" r:id="rId21"/>
    <p:sldId id="455" r:id="rId22"/>
    <p:sldId id="456" r:id="rId23"/>
    <p:sldId id="411" r:id="rId24"/>
    <p:sldId id="41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59" d="100"/>
          <a:sy n="59" d="100"/>
        </p:scale>
        <p:origin x="14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3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Recursive Functions Halt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one will also work for any non-negative integer 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recursive call, the value of the first argument decreases, so eventually it reaches 0.</a:t>
            </a:r>
          </a:p>
          <a:p>
            <a:r>
              <a:rPr lang="en-US" dirty="0"/>
              <a:t>The value of x is a quantity that decreases at every recursive call.</a:t>
            </a:r>
          </a:p>
          <a:p>
            <a:r>
              <a:rPr lang="en-US" dirty="0"/>
              <a:t>So this example is consistent with our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;; foo : NonNegReal -&gt; NonNegInt</a:t>
            </a:r>
          </a:p>
          <a:p>
            <a:r>
              <a:rPr lang="pt-BR" dirty="0"/>
              <a:t>(define (foo n)</a:t>
            </a:r>
          </a:p>
          <a:p>
            <a:r>
              <a:rPr lang="pt-BR" dirty="0"/>
              <a:t>  (cond</a:t>
            </a:r>
          </a:p>
          <a:p>
            <a:r>
              <a:rPr lang="pt-BR" dirty="0"/>
              <a:t>    [(zero? n) 0]</a:t>
            </a:r>
          </a:p>
          <a:p>
            <a:r>
              <a:rPr lang="pt-BR" dirty="0"/>
              <a:t>    [else (+ 1 (foo (* n 0.1)))]))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4876800"/>
            <a:ext cx="3733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silly function, so we won't write out the rest of the purpose statement.</a:t>
            </a:r>
          </a:p>
        </p:txBody>
      </p:sp>
    </p:spTree>
    <p:extLst>
      <p:ext uri="{BB962C8B-B14F-4D97-AF65-F5344CB8AC3E}">
        <p14:creationId xmlns:p14="http://schemas.microsoft.com/office/powerpoint/2010/main" val="128937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(foo 3)</a:t>
            </a:r>
          </a:p>
          <a:p>
            <a:r>
              <a:rPr lang="en-US" dirty="0"/>
              <a:t>= (+ 1 (foo 0.3))</a:t>
            </a:r>
          </a:p>
          <a:p>
            <a:r>
              <a:rPr lang="en-US" dirty="0"/>
              <a:t>= (+ 1 (+ 1 (foo 0.03)))</a:t>
            </a:r>
          </a:p>
          <a:p>
            <a:r>
              <a:rPr lang="en-US" dirty="0"/>
              <a:t>= (+ 1 (+ 1 (+ 1 (foo 0.003))))</a:t>
            </a:r>
          </a:p>
          <a:p>
            <a:r>
              <a:rPr lang="en-US" dirty="0"/>
              <a:t>=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4419600"/>
            <a:ext cx="4267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Oops!  The argument is never equal to 0, so the function never halts.</a:t>
            </a:r>
          </a:p>
        </p:txBody>
      </p:sp>
    </p:spTree>
    <p:extLst>
      <p:ext uri="{BB962C8B-B14F-4D97-AF65-F5344CB8AC3E}">
        <p14:creationId xmlns:p14="http://schemas.microsoft.com/office/powerpoint/2010/main" val="6330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can refine our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find a </a:t>
            </a:r>
            <a:r>
              <a:rPr lang="en-US" dirty="0">
                <a:solidFill>
                  <a:srgbClr val="FF0000"/>
                </a:solidFill>
              </a:rPr>
              <a:t>integer-valued</a:t>
            </a:r>
            <a:r>
              <a:rPr lang="en-US" dirty="0"/>
              <a:t> quantity that decreases at every recursive call to our function, then the function always halts.</a:t>
            </a:r>
          </a:p>
          <a:p>
            <a:endParaRPr lang="en-US" dirty="0"/>
          </a:p>
          <a:p>
            <a:r>
              <a:rPr lang="en-US" dirty="0"/>
              <a:t>All our examples are consistent with this hypothesis.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try another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;; sum2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strike="sngStrike" dirty="0"/>
              <a:t>;; strategy: use template for</a:t>
            </a:r>
          </a:p>
          <a:p>
            <a:r>
              <a:rPr lang="en-US" strike="sngStrike" dirty="0"/>
              <a:t>;;   </a:t>
            </a:r>
            <a:r>
              <a:rPr lang="en-US" strike="sngStrike" dirty="0" err="1"/>
              <a:t>NonNegInt</a:t>
            </a:r>
            <a:r>
              <a:rPr lang="en-US" strike="sngStrike" dirty="0"/>
              <a:t> on x</a:t>
            </a:r>
          </a:p>
          <a:p>
            <a:r>
              <a:rPr lang="en-US" dirty="0"/>
              <a:t>(define (sum2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(sum2 (- x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) y))])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3505200"/>
            <a:ext cx="3048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we had used the template incorrectly, and written this program instead?</a:t>
            </a:r>
          </a:p>
        </p:txBody>
      </p:sp>
    </p:spTree>
    <p:extLst>
      <p:ext uri="{BB962C8B-B14F-4D97-AF65-F5344CB8AC3E}">
        <p14:creationId xmlns:p14="http://schemas.microsoft.com/office/powerpoint/2010/main" val="33409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still works for even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4 3)</a:t>
            </a:r>
          </a:p>
          <a:p>
            <a:r>
              <a:rPr lang="en-US" dirty="0"/>
              <a:t>=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2 3))</a:t>
            </a:r>
          </a:p>
          <a:p>
            <a:r>
              <a:rPr lang="en-US" dirty="0"/>
              <a:t>=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0 3)))</a:t>
            </a:r>
          </a:p>
          <a:p>
            <a:r>
              <a:rPr lang="en-US" dirty="0"/>
              <a:t>= (+ 2 (+ 2 3))</a:t>
            </a:r>
          </a:p>
          <a:p>
            <a:r>
              <a:rPr lang="en-US" dirty="0"/>
              <a:t>=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watch what happens when x is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3 3)</a:t>
            </a:r>
          </a:p>
          <a:p>
            <a:r>
              <a:rPr lang="en-US" dirty="0"/>
              <a:t>=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1 3))</a:t>
            </a:r>
          </a:p>
          <a:p>
            <a:r>
              <a:rPr lang="en-US" dirty="0"/>
              <a:t>=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-1 3)))</a:t>
            </a:r>
          </a:p>
          <a:p>
            <a:r>
              <a:rPr lang="en-US" dirty="0"/>
              <a:t>= (+ 2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-3 3))))</a:t>
            </a:r>
          </a:p>
          <a:p>
            <a:r>
              <a:rPr lang="en-US" dirty="0"/>
              <a:t>= (+ 2 (+ 2 (+ 2 (+ 2 (</a:t>
            </a:r>
            <a:r>
              <a:rPr lang="en-US" dirty="0">
                <a:solidFill>
                  <a:srgbClr val="FF0000"/>
                </a:solidFill>
              </a:rPr>
              <a:t>sum2</a:t>
            </a:r>
            <a:r>
              <a:rPr lang="en-US" dirty="0"/>
              <a:t> -5 3)))))</a:t>
            </a:r>
          </a:p>
          <a:p>
            <a:r>
              <a:rPr lang="en-US" dirty="0"/>
              <a:t>= 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952999"/>
            <a:ext cx="4724400" cy="1355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Oops!  The value of x went negative without being 0. This goes into an infinite loop! </a:t>
            </a:r>
          </a:p>
        </p:txBody>
      </p:sp>
    </p:spTree>
    <p:extLst>
      <p:ext uri="{BB962C8B-B14F-4D97-AF65-F5344CB8AC3E}">
        <p14:creationId xmlns:p14="http://schemas.microsoft.com/office/powerpoint/2010/main" val="361093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refine our hypothesis again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Hypothesis: If we can find a </a:t>
                </a:r>
                <a:r>
                  <a:rPr lang="en-US" dirty="0">
                    <a:solidFill>
                      <a:srgbClr val="FF0000"/>
                    </a:solidFill>
                  </a:rPr>
                  <a:t>non-negative,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integer-valued</a:t>
                </a:r>
                <a:r>
                  <a:rPr lang="en-US" dirty="0"/>
                  <a:t> quantity that decreases at every recursive call to our function, then the function always halts.</a:t>
                </a:r>
              </a:p>
              <a:p>
                <a:r>
                  <a:rPr lang="en-US" dirty="0"/>
                  <a:t>This statement is actually true.   If the value of our quantity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our function can't possibly recur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times: you can't decrease the value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more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without it becoming negative.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0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that function.</a:t>
            </a:r>
          </a:p>
          <a:p>
            <a:r>
              <a:rPr lang="en-US" dirty="0"/>
              <a:t>This is something you have probably not seen before, so you'll need to pay careful attention.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(length </a:t>
            </a:r>
            <a:r>
              <a:rPr lang="en-US" b="1" dirty="0" err="1"/>
              <a:t>lst</a:t>
            </a:r>
            <a:r>
              <a:rPr lang="en-US" b="1" dirty="0"/>
              <a:t>) </a:t>
            </a:r>
            <a:r>
              <a:rPr lang="en-US" dirty="0"/>
              <a:t>is a halting measure for </a:t>
            </a:r>
            <a:r>
              <a:rPr lang="en-US" b="1" dirty="0" err="1"/>
              <a:t>lon</a:t>
            </a:r>
            <a:r>
              <a:rPr lang="en-US" b="1" dirty="0"/>
              <a:t>-sum</a:t>
            </a:r>
            <a:endParaRPr lang="en-US" dirty="0"/>
          </a:p>
          <a:p>
            <a:r>
              <a:rPr lang="en-US" dirty="0"/>
              <a:t>the value of </a:t>
            </a:r>
            <a:r>
              <a:rPr lang="en-US" b="1" dirty="0"/>
              <a:t>x</a:t>
            </a:r>
            <a:r>
              <a:rPr lang="en-US" dirty="0"/>
              <a:t> is a halting measure for </a:t>
            </a:r>
            <a:r>
              <a:rPr lang="en-US" b="1" dirty="0"/>
              <a:t>sum</a:t>
            </a:r>
            <a:endParaRPr lang="en-US" dirty="0"/>
          </a:p>
          <a:p>
            <a:r>
              <a:rPr lang="en-US" dirty="0"/>
              <a:t>the value of </a:t>
            </a:r>
            <a:r>
              <a:rPr lang="en-US" b="1" dirty="0"/>
              <a:t>y</a:t>
            </a:r>
            <a:r>
              <a:rPr lang="en-US" dirty="0"/>
              <a:t> is a halting measure for </a:t>
            </a:r>
            <a:r>
              <a:rPr lang="en-US" b="1" dirty="0"/>
              <a:t>prod</a:t>
            </a:r>
            <a:r>
              <a:rPr lang="en-US" dirty="0"/>
              <a:t> (Lesson 4.4).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our functions so far always terminated.</a:t>
            </a:r>
          </a:p>
          <a:p>
            <a:r>
              <a:rPr lang="en-US" dirty="0"/>
              <a:t>But recursive functions need not terminate!</a:t>
            </a:r>
          </a:p>
          <a:p>
            <a:r>
              <a:rPr lang="en-US" dirty="0"/>
              <a:t>In this lesson, we'll study a property that guarantees that a function always halts.</a:t>
            </a:r>
          </a:p>
          <a:p>
            <a:r>
              <a:rPr lang="en-US" dirty="0"/>
              <a:t>This property is called "having a halting measure"</a:t>
            </a:r>
          </a:p>
          <a:p>
            <a:r>
              <a:rPr lang="en-US" dirty="0"/>
              <a:t>We'll see how to document the halting measure for your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function may have more than one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quantities are halting measures for </a:t>
            </a:r>
            <a:r>
              <a:rPr lang="en-US" b="1" dirty="0"/>
              <a:t>sum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of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the value of x+4</a:t>
            </a:r>
          </a:p>
          <a:p>
            <a:pPr lvl="1"/>
            <a:r>
              <a:rPr lang="en-US" dirty="0"/>
              <a:t>the value of 2*x</a:t>
            </a:r>
          </a:p>
          <a:p>
            <a:r>
              <a:rPr lang="en-US" dirty="0"/>
              <a:t>The following quantities are </a:t>
            </a:r>
            <a:r>
              <a:rPr lang="en-US" i="1" dirty="0"/>
              <a:t>not</a:t>
            </a:r>
            <a:r>
              <a:rPr lang="en-US" dirty="0"/>
              <a:t> halting measures for </a:t>
            </a:r>
            <a:r>
              <a:rPr lang="en-US" b="1" dirty="0"/>
              <a:t>sum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of y</a:t>
            </a:r>
          </a:p>
          <a:p>
            <a:pPr lvl="1"/>
            <a:r>
              <a:rPr lang="en-US" dirty="0"/>
              <a:t>the value of -2*x</a:t>
            </a:r>
          </a:p>
          <a:p>
            <a:r>
              <a:rPr lang="en-US" dirty="0"/>
              <a:t>But usually there's one "obvious" halting measure, like the ones on the preceding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/>
              <a:t>Don't get confused: "Termination Argument" vs. "Termination Condition"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0"/>
                <a:ext cx="8229600" cy="38401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"termination condition" is the condition under which the function halts immediately, </a:t>
                </a:r>
                <a:r>
                  <a:rPr lang="en-US" dirty="0" err="1"/>
                  <a:t>eg</a:t>
                </a:r>
                <a:r>
                  <a:rPr lang="en-US" dirty="0"/>
                  <a:t> "the function halts when x reaches 0"</a:t>
                </a:r>
              </a:p>
              <a:p>
                <a:r>
                  <a:rPr lang="en-US" dirty="0"/>
                  <a:t>The "termination argument" is an argument to show that the function always eventually reaches the termination condition.</a:t>
                </a:r>
              </a:p>
              <a:p>
                <a:r>
                  <a:rPr lang="en-US" dirty="0"/>
                  <a:t>The termination argument is your answer to the question: "Why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〈</m:t>
                    </m:r>
                  </m:oMath>
                </a14:m>
                <a:r>
                  <a:rPr lang="en-US" dirty="0"/>
                  <a:t>the thing you claim is the halting measure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really a halting measure?"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0"/>
                <a:ext cx="8229600" cy="3840163"/>
              </a:xfrm>
              <a:blipFill>
                <a:blip r:embed="rId2"/>
                <a:stretch>
                  <a:fillRect l="-1481" t="-412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Measure is a new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will ask you to specify a halting measure for every recursive function you write.</a:t>
            </a:r>
          </a:p>
          <a:p>
            <a:r>
              <a:rPr lang="en-US" dirty="0"/>
              <a:t>This is usually easy, </a:t>
            </a:r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HALTING MEASURE: the length of </a:t>
            </a:r>
            <a:r>
              <a:rPr lang="en-US" sz="2400" b="1" dirty="0" err="1">
                <a:latin typeface="Consolas" panose="020B0609020204030204" pitchFamily="49" charset="0"/>
              </a:rPr>
              <a:t>lst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3200" dirty="0"/>
              <a:t>or the like. </a:t>
            </a:r>
          </a:p>
          <a:p>
            <a:pPr marL="457200" indent="-457200"/>
            <a:r>
              <a:rPr lang="en-US" dirty="0"/>
              <a:t>When you follow the template, it will almost always be a quantity associated with the template variable.</a:t>
            </a:r>
          </a:p>
          <a:p>
            <a:pPr marL="457200" indent="-457200"/>
            <a:r>
              <a:rPr lang="en-US" dirty="0"/>
              <a:t>The TA may ask you to explain why the thing you called the halting measure really is a halting measure for your function.</a:t>
            </a:r>
          </a:p>
          <a:p>
            <a:pPr marL="0" indent="0">
              <a:buNone/>
            </a:pPr>
            <a:r>
              <a:rPr lang="en-US" sz="2400" b="1" dirty="0"/>
              <a:t>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Identify the halting measure for functions that follow a template</a:t>
            </a:r>
          </a:p>
          <a:p>
            <a:pPr lvl="1"/>
            <a:r>
              <a:rPr lang="en-US" dirty="0"/>
              <a:t>Document the halting measure for such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04-XXX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4.4++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4724400"/>
            <a:ext cx="3048000" cy="9144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GPs: take some from Lesson 8.2, add some for lists.</a:t>
            </a:r>
          </a:p>
        </p:txBody>
      </p:sp>
    </p:spTree>
    <p:extLst>
      <p:ext uri="{BB962C8B-B14F-4D97-AF65-F5344CB8AC3E}">
        <p14:creationId xmlns:p14="http://schemas.microsoft.com/office/powerpoint/2010/main" val="25211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Identify the halting measure for functions that follow a template</a:t>
            </a:r>
          </a:p>
          <a:p>
            <a:pPr lvl="1"/>
            <a:r>
              <a:rPr lang="en-US" dirty="0"/>
              <a:t>Document the halting measure for such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 err="1"/>
              <a:t>lon</a:t>
            </a:r>
            <a:r>
              <a:rPr lang="en-US" b="1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453" y="16381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Clearly, this function will halt for any LON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Because at every step it works on a shorter and shorter list, so eventually it reaches </a:t>
            </a:r>
            <a:r>
              <a:rPr lang="en-US" b="1" dirty="0"/>
              <a:t>empty? </a:t>
            </a:r>
            <a:r>
              <a:rPr lang="en-US" dirty="0"/>
              <a:t>and the function halts.</a:t>
            </a:r>
          </a:p>
          <a:p>
            <a:r>
              <a:rPr lang="en-US" dirty="0"/>
              <a:t>In other words, </a:t>
            </a:r>
            <a:r>
              <a:rPr lang="en-US" b="1" dirty="0"/>
              <a:t>(length </a:t>
            </a:r>
            <a:r>
              <a:rPr lang="en-US" b="1" dirty="0" err="1"/>
              <a:t>lst</a:t>
            </a:r>
            <a:r>
              <a:rPr lang="en-US" b="1" dirty="0"/>
              <a:t>) </a:t>
            </a:r>
            <a:r>
              <a:rPr lang="en-US" dirty="0"/>
              <a:t>is a quantity that decreases at every recursive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here's a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find a quantity that decreases at every recursive call to our function, then the function always halts.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b="1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;; sum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on x</a:t>
            </a:r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(+ 1 (sum (- x 1) y))])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3 2)</a:t>
            </a:r>
          </a:p>
          <a:p>
            <a:r>
              <a:rPr lang="en-US" dirty="0"/>
              <a:t>=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2 2))</a:t>
            </a:r>
          </a:p>
          <a:p>
            <a:r>
              <a:rPr lang="en-US" dirty="0"/>
              <a:t>=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1 2)))</a:t>
            </a:r>
          </a:p>
          <a:p>
            <a:r>
              <a:rPr lang="en-US" dirty="0"/>
              <a:t>= (+ 1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0 2))))</a:t>
            </a:r>
          </a:p>
          <a:p>
            <a:r>
              <a:rPr lang="en-US" dirty="0"/>
              <a:t>= (+ 1 (+ 1 (+ 1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1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b57314f767b5f4f87daa7c958d3a7ee2c6f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1315</Words>
  <Application>Microsoft Office PowerPoint</Application>
  <PresentationFormat>On-screen Show (4:3)</PresentationFormat>
  <Paragraphs>168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Why Recursive Functions Halt</vt:lpstr>
      <vt:lpstr>Introduction</vt:lpstr>
      <vt:lpstr>Learning Objectives</vt:lpstr>
      <vt:lpstr>Remember lon-sum</vt:lpstr>
      <vt:lpstr>Watch this work:</vt:lpstr>
      <vt:lpstr>Clearly, this function will halt for any LON </vt:lpstr>
      <vt:lpstr>So here's a hypothesis</vt:lpstr>
      <vt:lpstr>Another example: sum</vt:lpstr>
      <vt:lpstr>Example</vt:lpstr>
      <vt:lpstr>This one will also work for any non-negative integer x</vt:lpstr>
      <vt:lpstr>Let's look at another example</vt:lpstr>
      <vt:lpstr>PowerPoint Presentation</vt:lpstr>
      <vt:lpstr>So we can refine our hypothesis</vt:lpstr>
      <vt:lpstr>Let's try another example</vt:lpstr>
      <vt:lpstr>It still works for even x</vt:lpstr>
      <vt:lpstr>But watch what happens when x is odd</vt:lpstr>
      <vt:lpstr>So let's refine our hypothesis again</vt:lpstr>
      <vt:lpstr>Halting Measure</vt:lpstr>
      <vt:lpstr>Examples</vt:lpstr>
      <vt:lpstr>A function may have more than one halting measure</vt:lpstr>
      <vt:lpstr>Don't get confused: "Termination Argument" vs. "Termination Condition"</vt:lpstr>
      <vt:lpstr>The Halting Measure is a new deliverable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110</cp:revision>
  <dcterms:created xsi:type="dcterms:W3CDTF">2010-06-24T16:22:15Z</dcterms:created>
  <dcterms:modified xsi:type="dcterms:W3CDTF">2016-08-18T02:47:05Z</dcterms:modified>
</cp:coreProperties>
</file>