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71" r:id="rId5"/>
    <p:sldId id="270" r:id="rId6"/>
    <p:sldId id="261" r:id="rId7"/>
    <p:sldId id="263" r:id="rId8"/>
    <p:sldId id="264" r:id="rId9"/>
    <p:sldId id="266" r:id="rId10"/>
    <p:sldId id="267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6A4"/>
    <a:srgbClr val="DB589D"/>
    <a:srgbClr val="FDADAB"/>
    <a:srgbClr val="FF9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9"/>
    <p:restoredTop sz="95970"/>
  </p:normalViewPr>
  <p:slideViewPr>
    <p:cSldViewPr>
      <p:cViewPr varScale="1">
        <p:scale>
          <a:sx n="175" d="100"/>
          <a:sy n="175" d="100"/>
        </p:scale>
        <p:origin x="49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6CE10F88-E4CF-F243-9511-EC957561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0473" y="459462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3C76A593-95DF-8542-A49A-F7FB7398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7473" y="459462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6DDBBD0E-A4A1-6A4F-BEB9-18E35CE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6473" y="459462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432048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="0" i="0">
                <a:latin typeface="Eurostile" panose="020B0504020202050204" pitchFamily="34" charset="0"/>
                <a:ea typeface="Microsoft YaHei Light" panose="020B0503020204020204" pitchFamily="34" charset="-122"/>
              </a:defRPr>
            </a:lvl1pPr>
            <a:lvl2pPr>
              <a:defRPr sz="1800" b="0" i="0">
                <a:latin typeface="Eurostile" panose="020B0504020202050204" pitchFamily="34" charset="0"/>
                <a:ea typeface="Microsoft YaHei Light" panose="020B0503020204020204" pitchFamily="34" charset="-122"/>
              </a:defRPr>
            </a:lvl2pPr>
            <a:lvl3pPr>
              <a:defRPr sz="1600" b="0" i="0">
                <a:latin typeface="Eurostile" panose="020B0504020202050204" pitchFamily="34" charset="0"/>
                <a:ea typeface="Microsoft YaHei Light" panose="020B0503020204020204" pitchFamily="34" charset="-122"/>
              </a:defRPr>
            </a:lvl3pPr>
            <a:lvl4pPr>
              <a:defRPr sz="1400" b="0" i="0">
                <a:latin typeface="Eurostile" panose="020B0504020202050204" pitchFamily="34" charset="0"/>
                <a:ea typeface="Microsoft YaHei Light" panose="020B0503020204020204" pitchFamily="34" charset="-122"/>
              </a:defRPr>
            </a:lvl4pPr>
            <a:lvl5pPr>
              <a:defRPr sz="1400" b="0" i="0">
                <a:latin typeface="Eurostile" panose="020B0504020202050204" pitchFamily="34" charset="0"/>
                <a:ea typeface="Microsoft YaHei Light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0473" y="459462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07473" y="459462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36473" y="459462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8AD31C-7392-FA44-A1C0-8304F60DE7BC}"/>
              </a:ext>
            </a:extLst>
          </p:cNvPr>
          <p:cNvSpPr/>
          <p:nvPr/>
        </p:nvSpPr>
        <p:spPr>
          <a:xfrm>
            <a:off x="971600" y="1347614"/>
            <a:ext cx="1584176" cy="33123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D0D8F-6D85-D648-8415-9755DF4B1A44}"/>
              </a:ext>
            </a:extLst>
          </p:cNvPr>
          <p:cNvSpPr/>
          <p:nvPr/>
        </p:nvSpPr>
        <p:spPr>
          <a:xfrm>
            <a:off x="5076056" y="1419622"/>
            <a:ext cx="2592288" cy="3312368"/>
          </a:xfrm>
          <a:prstGeom prst="rect">
            <a:avLst/>
          </a:prstGeom>
          <a:solidFill>
            <a:srgbClr val="F9C6A4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4289448-1CF8-9B4E-91CF-EC92D972E308}"/>
              </a:ext>
            </a:extLst>
          </p:cNvPr>
          <p:cNvCxnSpPr>
            <a:cxnSpLocks/>
          </p:cNvCxnSpPr>
          <p:nvPr/>
        </p:nvCxnSpPr>
        <p:spPr>
          <a:xfrm>
            <a:off x="2634306" y="1707654"/>
            <a:ext cx="2441750" cy="1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A7927EE-886F-614E-9090-773634653A4A}"/>
              </a:ext>
            </a:extLst>
          </p:cNvPr>
          <p:cNvCxnSpPr>
            <a:cxnSpLocks/>
          </p:cNvCxnSpPr>
          <p:nvPr/>
        </p:nvCxnSpPr>
        <p:spPr>
          <a:xfrm flipH="1">
            <a:off x="2555776" y="3867894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标题 1">
            <a:extLst>
              <a:ext uri="{FF2B5EF4-FFF2-40B4-BE49-F238E27FC236}">
                <a16:creationId xmlns:a16="http://schemas.microsoft.com/office/drawing/2014/main" id="{1DA5821F-E0FB-F348-9CC1-6B9A3210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483518"/>
            <a:ext cx="8229600" cy="432048"/>
          </a:xfrm>
        </p:spPr>
        <p:txBody>
          <a:bodyPr/>
          <a:lstStyle/>
          <a:p>
            <a:pPr algn="ctr"/>
            <a:r>
              <a:rPr kumimoji="1" lang="en-US" altLang="zh-CN" dirty="0"/>
              <a:t>Web</a:t>
            </a:r>
            <a:r>
              <a:rPr kumimoji="1" lang="zh-CN" altLang="en-US" dirty="0"/>
              <a:t>项目的工作流程</a:t>
            </a:r>
            <a:br>
              <a:rPr kumimoji="1"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3F8ED1-CB95-AB49-A7D6-0D26B8E5EFC7}"/>
              </a:ext>
            </a:extLst>
          </p:cNvPr>
          <p:cNvSpPr txBox="1"/>
          <p:nvPr/>
        </p:nvSpPr>
        <p:spPr>
          <a:xfrm>
            <a:off x="1318573" y="987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528E01-E966-B246-9395-962FAC6C1C2B}"/>
              </a:ext>
            </a:extLst>
          </p:cNvPr>
          <p:cNvSpPr txBox="1"/>
          <p:nvPr/>
        </p:nvSpPr>
        <p:spPr>
          <a:xfrm>
            <a:off x="5855077" y="9782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DBE3D7-50F3-3A4C-A57D-B5D3A54ADD6E}"/>
              </a:ext>
            </a:extLst>
          </p:cNvPr>
          <p:cNvSpPr/>
          <p:nvPr/>
        </p:nvSpPr>
        <p:spPr>
          <a:xfrm>
            <a:off x="1115616" y="1635646"/>
            <a:ext cx="1237203" cy="432048"/>
          </a:xfrm>
          <a:prstGeom prst="rect">
            <a:avLst/>
          </a:prstGeom>
          <a:solidFill>
            <a:schemeClr val="accent4"/>
          </a:soli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  <a:r>
              <a:rPr kumimoji="1" lang="zh-CN" altLang="en-US" dirty="0"/>
              <a:t>浏览器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DC0432-D847-DA4F-8F2F-E09F1EDFE307}"/>
              </a:ext>
            </a:extLst>
          </p:cNvPr>
          <p:cNvSpPr/>
          <p:nvPr/>
        </p:nvSpPr>
        <p:spPr>
          <a:xfrm>
            <a:off x="1115616" y="2139702"/>
            <a:ext cx="1237203" cy="648072"/>
          </a:xfrm>
          <a:prstGeom prst="rect">
            <a:avLst/>
          </a:prstGeom>
          <a:solidFill>
            <a:schemeClr val="accent4"/>
          </a:soli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移动</a:t>
            </a:r>
            <a:r>
              <a:rPr kumimoji="1" lang="en-US" altLang="zh-CN" dirty="0"/>
              <a:t>app</a:t>
            </a:r>
          </a:p>
          <a:p>
            <a:pPr algn="ctr"/>
            <a:r>
              <a:rPr kumimoji="1" lang="zh-CN" altLang="en-US" dirty="0"/>
              <a:t>爬虫</a:t>
            </a:r>
            <a:endParaRPr kumimoji="1" lang="en-US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20DEC10-D9F1-DC46-96C9-B8709FB4CCE1}"/>
              </a:ext>
            </a:extLst>
          </p:cNvPr>
          <p:cNvSpPr/>
          <p:nvPr/>
        </p:nvSpPr>
        <p:spPr>
          <a:xfrm>
            <a:off x="5495037" y="1995686"/>
            <a:ext cx="1669251" cy="2880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接收请求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E4FB31F-CEDC-8F40-B44B-D70F3A1839B4}"/>
              </a:ext>
            </a:extLst>
          </p:cNvPr>
          <p:cNvCxnSpPr>
            <a:cxnSpLocks/>
          </p:cNvCxnSpPr>
          <p:nvPr/>
        </p:nvCxnSpPr>
        <p:spPr>
          <a:xfrm>
            <a:off x="6300192" y="228371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7576FC2-2C04-DB4A-BAC7-18727A24ADDE}"/>
              </a:ext>
            </a:extLst>
          </p:cNvPr>
          <p:cNvSpPr txBox="1"/>
          <p:nvPr/>
        </p:nvSpPr>
        <p:spPr>
          <a:xfrm>
            <a:off x="2642300" y="1059582"/>
            <a:ext cx="243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request</a:t>
            </a:r>
          </a:p>
          <a:p>
            <a:pPr algn="ctr"/>
            <a:r>
              <a:rPr kumimoji="1" lang="zh-CN" altLang="en-US" dirty="0"/>
              <a:t>发送网络请求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C7C728-D029-5F49-B6B6-63109D1C1786}"/>
              </a:ext>
            </a:extLst>
          </p:cNvPr>
          <p:cNvSpPr txBox="1"/>
          <p:nvPr/>
        </p:nvSpPr>
        <p:spPr>
          <a:xfrm>
            <a:off x="3002340" y="32215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response</a:t>
            </a:r>
          </a:p>
          <a:p>
            <a:pPr algn="ctr"/>
            <a:r>
              <a:rPr kumimoji="1" lang="zh-CN" altLang="en-US" dirty="0"/>
              <a:t>返回响应对象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5543726-28C7-FF4E-AC8F-8A24F8B63A72}"/>
              </a:ext>
            </a:extLst>
          </p:cNvPr>
          <p:cNvSpPr/>
          <p:nvPr/>
        </p:nvSpPr>
        <p:spPr>
          <a:xfrm>
            <a:off x="5508104" y="2715766"/>
            <a:ext cx="1669251" cy="2880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解析请求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FA622F-BEA5-0C4F-9A12-770C38C36AD3}"/>
              </a:ext>
            </a:extLst>
          </p:cNvPr>
          <p:cNvSpPr/>
          <p:nvPr/>
        </p:nvSpPr>
        <p:spPr>
          <a:xfrm>
            <a:off x="5521171" y="3363838"/>
            <a:ext cx="1669251" cy="2880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处理业务逻辑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4559EF5-827E-174D-AA64-86F2230AD0F5}"/>
              </a:ext>
            </a:extLst>
          </p:cNvPr>
          <p:cNvSpPr/>
          <p:nvPr/>
        </p:nvSpPr>
        <p:spPr>
          <a:xfrm>
            <a:off x="5567045" y="4011910"/>
            <a:ext cx="1669251" cy="2880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返回响应对象 </a:t>
            </a: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B9A07342-1392-EE49-9E16-54250F0F45E4}"/>
              </a:ext>
            </a:extLst>
          </p:cNvPr>
          <p:cNvCxnSpPr>
            <a:cxnSpLocks/>
          </p:cNvCxnSpPr>
          <p:nvPr/>
        </p:nvCxnSpPr>
        <p:spPr>
          <a:xfrm>
            <a:off x="6300192" y="300379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520E304-5A0E-3442-BE34-2CFE235AD1D0}"/>
              </a:ext>
            </a:extLst>
          </p:cNvPr>
          <p:cNvCxnSpPr>
            <a:cxnSpLocks/>
          </p:cNvCxnSpPr>
          <p:nvPr/>
        </p:nvCxnSpPr>
        <p:spPr>
          <a:xfrm>
            <a:off x="6300192" y="365187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F22F89F-D2B4-5346-B573-9C6EC9CC17E6}"/>
              </a:ext>
            </a:extLst>
          </p:cNvPr>
          <p:cNvSpPr txBox="1"/>
          <p:nvPr/>
        </p:nvSpPr>
        <p:spPr>
          <a:xfrm>
            <a:off x="5716515" y="1554346"/>
            <a:ext cx="115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WSGI</a:t>
            </a:r>
            <a:r>
              <a:rPr kumimoji="1" lang="zh-CN" altLang="en-US" dirty="0"/>
              <a:t>协议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4299A03-9A3F-0440-88C1-84F0956F929C}"/>
              </a:ext>
            </a:extLst>
          </p:cNvPr>
          <p:cNvSpPr/>
          <p:nvPr/>
        </p:nvSpPr>
        <p:spPr>
          <a:xfrm>
            <a:off x="1115616" y="3435846"/>
            <a:ext cx="1237203" cy="648072"/>
          </a:xfrm>
          <a:prstGeom prst="rect">
            <a:avLst/>
          </a:prstGeom>
          <a:solidFill>
            <a:schemeClr val="accent4"/>
          </a:soli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渲染页面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展示数据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19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17DF0E6-E04E-684E-99D3-80DD568775E6}"/>
              </a:ext>
            </a:extLst>
          </p:cNvPr>
          <p:cNvSpPr/>
          <p:nvPr/>
        </p:nvSpPr>
        <p:spPr>
          <a:xfrm>
            <a:off x="35496" y="1347613"/>
            <a:ext cx="1584176" cy="2880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 sz="12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退出银行账号前</a:t>
            </a:r>
            <a:endParaRPr kumimoji="1" lang="en-US" altLang="zh-CN" sz="120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200">
                <a:solidFill>
                  <a:srgbClr val="FF0000"/>
                </a:solidFill>
                <a:latin typeface="Eurostile" panose="020B0504020202050204" pitchFamily="34" charset="0"/>
                <a:ea typeface="Microsoft YaHei" panose="020B0503020204020204" pitchFamily="34" charset="-122"/>
              </a:rPr>
              <a:t>cookie</a:t>
            </a:r>
            <a:r>
              <a:rPr kumimoji="1" lang="zh-CN" altLang="en-US" sz="12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仍然存在</a:t>
            </a:r>
            <a:endParaRPr kumimoji="1" lang="en-US" altLang="zh-CN" sz="120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访问钓鱼浏览器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686C8E0-0138-844B-8A74-3242E8683B9E}"/>
              </a:ext>
            </a:extLst>
          </p:cNvPr>
          <p:cNvGrpSpPr/>
          <p:nvPr/>
        </p:nvGrpSpPr>
        <p:grpSpPr>
          <a:xfrm>
            <a:off x="143508" y="1491629"/>
            <a:ext cx="1368152" cy="1224136"/>
            <a:chOff x="1979712" y="1491630"/>
            <a:chExt cx="1368152" cy="12241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754B579-C284-B54B-909B-5F01617905D0}"/>
                </a:ext>
              </a:extLst>
            </p:cNvPr>
            <p:cNvSpPr/>
            <p:nvPr/>
          </p:nvSpPr>
          <p:spPr>
            <a:xfrm>
              <a:off x="1979712" y="1491630"/>
              <a:ext cx="1368152" cy="1224136"/>
            </a:xfrm>
            <a:prstGeom prst="rect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10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D4CDEF-851D-AE41-8B8F-A382696C383D}"/>
                </a:ext>
              </a:extLst>
            </p:cNvPr>
            <p:cNvSpPr/>
            <p:nvPr/>
          </p:nvSpPr>
          <p:spPr>
            <a:xfrm>
              <a:off x="2123728" y="163564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对方账号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95316E-0C60-FE49-B928-B0EEAB948D44}"/>
                </a:ext>
              </a:extLst>
            </p:cNvPr>
            <p:cNvSpPr/>
            <p:nvPr/>
          </p:nvSpPr>
          <p:spPr>
            <a:xfrm>
              <a:off x="2131966" y="2006349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转账金额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6F23445-7343-4D41-9FAD-15485F2ACB03}"/>
                </a:ext>
              </a:extLst>
            </p:cNvPr>
            <p:cNvSpPr/>
            <p:nvPr/>
          </p:nvSpPr>
          <p:spPr>
            <a:xfrm>
              <a:off x="2123728" y="235572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转账按钮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48D0D8F-6D85-D648-8415-9755DF4B1A44}"/>
              </a:ext>
            </a:extLst>
          </p:cNvPr>
          <p:cNvSpPr/>
          <p:nvPr/>
        </p:nvSpPr>
        <p:spPr>
          <a:xfrm>
            <a:off x="3491880" y="1347614"/>
            <a:ext cx="1152128" cy="2880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银行服务器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4289448-1CF8-9B4E-91CF-EC92D972E308}"/>
              </a:ext>
            </a:extLst>
          </p:cNvPr>
          <p:cNvCxnSpPr>
            <a:cxnSpLocks/>
          </p:cNvCxnSpPr>
          <p:nvPr/>
        </p:nvCxnSpPr>
        <p:spPr>
          <a:xfrm flipV="1">
            <a:off x="611560" y="2643757"/>
            <a:ext cx="3671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6CEA859-E5BD-F947-A1D3-CB38F6F8D6D1}"/>
              </a:ext>
            </a:extLst>
          </p:cNvPr>
          <p:cNvSpPr txBox="1"/>
          <p:nvPr/>
        </p:nvSpPr>
        <p:spPr>
          <a:xfrm>
            <a:off x="1619672" y="1635646"/>
            <a:ext cx="2587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①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用户转账 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POST</a:t>
            </a:r>
          </a:p>
          <a:p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Cookie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中的 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token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 还是能带上</a:t>
            </a:r>
            <a:endParaRPr kumimoji="1" lang="en-US" altLang="zh-CN" sz="1200" dirty="0">
              <a:latin typeface="Eurostile" panose="020B0504020202050204" pitchFamily="34" charset="0"/>
              <a:ea typeface="Microsoft YaHei Light" panose="020B0502040204020203" pitchFamily="34" charset="-122"/>
            </a:endParaRPr>
          </a:p>
          <a:p>
            <a:r>
              <a:rPr kumimoji="1" lang="zh-CN" altLang="en-US" sz="1200" dirty="0">
                <a:solidFill>
                  <a:srgbClr val="FF0000"/>
                </a:solidFill>
                <a:latin typeface="Eurostile" panose="020B0504020202050204" pitchFamily="34" charset="0"/>
                <a:ea typeface="Microsoft YaHei Light" panose="020B0502040204020203" pitchFamily="34" charset="-122"/>
              </a:rPr>
              <a:t>但是表单 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中没有 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token,</a:t>
            </a:r>
          </a:p>
          <a:p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而且钓鱼网站不能获取我们的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cookie</a:t>
            </a:r>
          </a:p>
          <a:p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原因：网站的同源策略</a:t>
            </a:r>
            <a:endParaRPr kumimoji="1" lang="en-US" altLang="zh-CN" sz="1200" dirty="0">
              <a:latin typeface="Eurostile" panose="020B0504020202050204" pitchFamily="34" charset="0"/>
              <a:ea typeface="Microsoft YaHei Light" panose="020B0502040204020203" pitchFamily="34" charset="-122"/>
            </a:endParaRPr>
          </a:p>
          <a:p>
            <a:endParaRPr kumimoji="1" lang="zh-CN" altLang="en-US" sz="1200" dirty="0">
              <a:latin typeface="Eurostile" panose="020B0504020202050204" pitchFamily="34" charset="0"/>
              <a:ea typeface="Microsoft YaHei Light" panose="020B0502040204020203" pitchFamily="34" charset="-122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A7927EE-886F-614E-9090-773634653A4A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3255827"/>
            <a:ext cx="3714738" cy="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35A1806-A4D8-8E4A-9B38-7FED459AEE51}"/>
              </a:ext>
            </a:extLst>
          </p:cNvPr>
          <p:cNvSpPr txBox="1"/>
          <p:nvPr/>
        </p:nvSpPr>
        <p:spPr>
          <a:xfrm>
            <a:off x="1763688" y="298776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④</a:t>
            </a:r>
            <a:r>
              <a:rPr kumimoji="1" lang="zh-CN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非法请求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DA5821F-E0FB-F348-9CC1-6B9A3210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432048"/>
          </a:xfrm>
        </p:spPr>
        <p:txBody>
          <a:bodyPr/>
          <a:lstStyle/>
          <a:p>
            <a:r>
              <a:rPr kumimoji="1" lang="zh-CN" altLang="en-US" dirty="0"/>
              <a:t>钓鱼网站的操作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9BD3855-B9F0-2B4C-BEB1-11C8C3AA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61" y="3075806"/>
            <a:ext cx="5175531" cy="1224136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4D8FDCC4-4137-DA48-B6FF-DC15C61AB581}"/>
              </a:ext>
            </a:extLst>
          </p:cNvPr>
          <p:cNvSpPr/>
          <p:nvPr/>
        </p:nvSpPr>
        <p:spPr>
          <a:xfrm>
            <a:off x="4716016" y="1203598"/>
            <a:ext cx="5040560" cy="176902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2BDC7C-1D2F-B54D-8007-F559913A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47" y="1347614"/>
            <a:ext cx="4975629" cy="13951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AE657F9-0FCD-4543-AD66-A383E8A0A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764" y="339502"/>
            <a:ext cx="4665563" cy="8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7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C6D14-58DC-A045-A05E-0C35C17D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MVC</a:t>
            </a:r>
            <a:r>
              <a:rPr kumimoji="1" lang="zh-CN" altLang="en-US" dirty="0"/>
              <a:t>设计模式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52755BD-6865-B94C-8B27-5954822FE5EB}"/>
              </a:ext>
            </a:extLst>
          </p:cNvPr>
          <p:cNvSpPr/>
          <p:nvPr/>
        </p:nvSpPr>
        <p:spPr>
          <a:xfrm>
            <a:off x="1763688" y="3075806"/>
            <a:ext cx="1584176" cy="12961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0CC3D74-EE2E-2944-952E-5EFC50F10A39}"/>
              </a:ext>
            </a:extLst>
          </p:cNvPr>
          <p:cNvSpPr/>
          <p:nvPr/>
        </p:nvSpPr>
        <p:spPr>
          <a:xfrm>
            <a:off x="3347864" y="1059582"/>
            <a:ext cx="1584176" cy="12961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263D64-445C-894E-B103-FFE65F1A2E38}"/>
              </a:ext>
            </a:extLst>
          </p:cNvPr>
          <p:cNvSpPr/>
          <p:nvPr/>
        </p:nvSpPr>
        <p:spPr>
          <a:xfrm>
            <a:off x="5220072" y="3032663"/>
            <a:ext cx="1584176" cy="1296144"/>
          </a:xfrm>
          <a:prstGeom prst="ellipse">
            <a:avLst/>
          </a:prstGeom>
          <a:solidFill>
            <a:srgbClr val="DB589D"/>
          </a:soli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AEB09D-8184-6C4F-A6EF-8A32EF606570}"/>
              </a:ext>
            </a:extLst>
          </p:cNvPr>
          <p:cNvSpPr txBox="1"/>
          <p:nvPr/>
        </p:nvSpPr>
        <p:spPr>
          <a:xfrm>
            <a:off x="5615256" y="3003798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D9ACF-AA4D-1144-9504-7894EDFDA020}"/>
              </a:ext>
            </a:extLst>
          </p:cNvPr>
          <p:cNvSpPr txBox="1"/>
          <p:nvPr/>
        </p:nvSpPr>
        <p:spPr>
          <a:xfrm>
            <a:off x="3599032" y="1131590"/>
            <a:ext cx="154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Controller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31272D-E483-9B4F-9EEE-BD5F9102D140}"/>
              </a:ext>
            </a:extLst>
          </p:cNvPr>
          <p:cNvSpPr txBox="1"/>
          <p:nvPr/>
        </p:nvSpPr>
        <p:spPr>
          <a:xfrm>
            <a:off x="2195736" y="3077547"/>
            <a:ext cx="64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View</a:t>
            </a:r>
          </a:p>
          <a:p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67CA77-BE79-6F43-AEA5-446B0F43DDC3}"/>
              </a:ext>
            </a:extLst>
          </p:cNvPr>
          <p:cNvSpPr txBox="1"/>
          <p:nvPr/>
        </p:nvSpPr>
        <p:spPr>
          <a:xfrm>
            <a:off x="5508104" y="3373130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数据模型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6DA0BA-35CB-1049-BFE5-0F014DECC049}"/>
              </a:ext>
            </a:extLst>
          </p:cNvPr>
          <p:cNvSpPr txBox="1"/>
          <p:nvPr/>
        </p:nvSpPr>
        <p:spPr>
          <a:xfrm>
            <a:off x="5364088" y="378659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数据库交互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1A9F77-DC4A-F14E-80DC-AB05D0377EC3}"/>
              </a:ext>
            </a:extLst>
          </p:cNvPr>
          <p:cNvSpPr txBox="1"/>
          <p:nvPr/>
        </p:nvSpPr>
        <p:spPr>
          <a:xfrm>
            <a:off x="3549648" y="1491630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接受请求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0331CB-ABA2-3643-96F9-8A9C54672AA9}"/>
              </a:ext>
            </a:extLst>
          </p:cNvPr>
          <p:cNvSpPr txBox="1"/>
          <p:nvPr/>
        </p:nvSpPr>
        <p:spPr>
          <a:xfrm>
            <a:off x="3535408" y="1684723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处理请求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2FF6B8-35AD-FB48-B35B-27846C00B787}"/>
              </a:ext>
            </a:extLst>
          </p:cNvPr>
          <p:cNvSpPr txBox="1"/>
          <p:nvPr/>
        </p:nvSpPr>
        <p:spPr>
          <a:xfrm>
            <a:off x="3535408" y="1851670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业务逻辑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A29926-8A97-E841-944E-9F2CA4A1112B}"/>
              </a:ext>
            </a:extLst>
          </p:cNvPr>
          <p:cNvSpPr txBox="1"/>
          <p:nvPr/>
        </p:nvSpPr>
        <p:spPr>
          <a:xfrm>
            <a:off x="3535408" y="2006719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返回数据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B58308-787B-0D43-B710-F7F66D4EF403}"/>
              </a:ext>
            </a:extLst>
          </p:cNvPr>
          <p:cNvSpPr txBox="1"/>
          <p:nvPr/>
        </p:nvSpPr>
        <p:spPr>
          <a:xfrm>
            <a:off x="1979712" y="3590895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展示数据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8F46DC9-3DC1-5249-BA86-80005FC40C43}"/>
              </a:ext>
            </a:extLst>
          </p:cNvPr>
          <p:cNvCxnSpPr/>
          <p:nvPr/>
        </p:nvCxnSpPr>
        <p:spPr>
          <a:xfrm flipV="1">
            <a:off x="2627784" y="2128669"/>
            <a:ext cx="792088" cy="875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A5810B4-CC53-DC41-9779-4A0B5C2D05A3}"/>
              </a:ext>
            </a:extLst>
          </p:cNvPr>
          <p:cNvCxnSpPr>
            <a:cxnSpLocks/>
          </p:cNvCxnSpPr>
          <p:nvPr/>
        </p:nvCxnSpPr>
        <p:spPr>
          <a:xfrm flipH="1">
            <a:off x="2831686" y="2258747"/>
            <a:ext cx="815233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E7063C5-A628-6B4E-8CE4-D04F40A93B43}"/>
              </a:ext>
            </a:extLst>
          </p:cNvPr>
          <p:cNvSpPr txBox="1"/>
          <p:nvPr/>
        </p:nvSpPr>
        <p:spPr>
          <a:xfrm>
            <a:off x="2123728" y="2283718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request</a:t>
            </a:r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D52F52-AA70-2C47-BE97-51DF6809DF1C}"/>
              </a:ext>
            </a:extLst>
          </p:cNvPr>
          <p:cNvSpPr txBox="1"/>
          <p:nvPr/>
        </p:nvSpPr>
        <p:spPr>
          <a:xfrm>
            <a:off x="3031352" y="2582783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response</a:t>
            </a:r>
            <a:endParaRPr kumimoji="1" lang="zh-CN" altLang="en-US" sz="12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F92407B-CB82-2740-9A6B-61006E11C759}"/>
              </a:ext>
            </a:extLst>
          </p:cNvPr>
          <p:cNvCxnSpPr>
            <a:cxnSpLocks/>
          </p:cNvCxnSpPr>
          <p:nvPr/>
        </p:nvCxnSpPr>
        <p:spPr>
          <a:xfrm flipH="1" flipV="1">
            <a:off x="4679929" y="2288706"/>
            <a:ext cx="857546" cy="763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0F7BAB55-C2A0-6A4E-9D75-8847F1AE1812}"/>
              </a:ext>
            </a:extLst>
          </p:cNvPr>
          <p:cNvCxnSpPr>
            <a:cxnSpLocks/>
          </p:cNvCxnSpPr>
          <p:nvPr/>
        </p:nvCxnSpPr>
        <p:spPr>
          <a:xfrm>
            <a:off x="4892678" y="2091722"/>
            <a:ext cx="862429" cy="783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4E90BCF-8E2E-B346-BD5B-964FDD8D230E}"/>
              </a:ext>
            </a:extLst>
          </p:cNvPr>
          <p:cNvSpPr txBox="1"/>
          <p:nvPr/>
        </p:nvSpPr>
        <p:spPr>
          <a:xfrm>
            <a:off x="4255488" y="2715766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47FDDD8-7283-764B-9F7A-8838A6041A4D}"/>
              </a:ext>
            </a:extLst>
          </p:cNvPr>
          <p:cNvSpPr txBox="1"/>
          <p:nvPr/>
        </p:nvSpPr>
        <p:spPr>
          <a:xfrm>
            <a:off x="4903560" y="2139702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57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C6D14-58DC-A045-A05E-0C35C17D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MVT</a:t>
            </a:r>
            <a:r>
              <a:rPr kumimoji="1" lang="zh-CN" altLang="en-US" dirty="0"/>
              <a:t>设计模式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52755BD-6865-B94C-8B27-5954822FE5EB}"/>
              </a:ext>
            </a:extLst>
          </p:cNvPr>
          <p:cNvSpPr/>
          <p:nvPr/>
        </p:nvSpPr>
        <p:spPr>
          <a:xfrm>
            <a:off x="1763688" y="3075806"/>
            <a:ext cx="1584176" cy="12961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0CC3D74-EE2E-2944-952E-5EFC50F10A39}"/>
              </a:ext>
            </a:extLst>
          </p:cNvPr>
          <p:cNvSpPr/>
          <p:nvPr/>
        </p:nvSpPr>
        <p:spPr>
          <a:xfrm>
            <a:off x="3347864" y="1059582"/>
            <a:ext cx="1584176" cy="12961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263D64-445C-894E-B103-FFE65F1A2E38}"/>
              </a:ext>
            </a:extLst>
          </p:cNvPr>
          <p:cNvSpPr/>
          <p:nvPr/>
        </p:nvSpPr>
        <p:spPr>
          <a:xfrm>
            <a:off x="5220072" y="3032663"/>
            <a:ext cx="1584176" cy="1296144"/>
          </a:xfrm>
          <a:prstGeom prst="ellipse">
            <a:avLst/>
          </a:prstGeom>
          <a:solidFill>
            <a:srgbClr val="DB589D"/>
          </a:soli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AEB09D-8184-6C4F-A6EF-8A32EF606570}"/>
              </a:ext>
            </a:extLst>
          </p:cNvPr>
          <p:cNvSpPr txBox="1"/>
          <p:nvPr/>
        </p:nvSpPr>
        <p:spPr>
          <a:xfrm>
            <a:off x="5615256" y="3003798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D9ACF-AA4D-1144-9504-7894EDFDA020}"/>
              </a:ext>
            </a:extLst>
          </p:cNvPr>
          <p:cNvSpPr txBox="1"/>
          <p:nvPr/>
        </p:nvSpPr>
        <p:spPr>
          <a:xfrm>
            <a:off x="3383008" y="1122298"/>
            <a:ext cx="154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dirty="0"/>
              <a:t>View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31272D-E483-9B4F-9EEE-BD5F9102D140}"/>
              </a:ext>
            </a:extLst>
          </p:cNvPr>
          <p:cNvSpPr txBox="1"/>
          <p:nvPr/>
        </p:nvSpPr>
        <p:spPr>
          <a:xfrm>
            <a:off x="2051720" y="3149555"/>
            <a:ext cx="10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Template</a:t>
            </a:r>
          </a:p>
          <a:p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67CA77-BE79-6F43-AEA5-446B0F43DDC3}"/>
              </a:ext>
            </a:extLst>
          </p:cNvPr>
          <p:cNvSpPr txBox="1"/>
          <p:nvPr/>
        </p:nvSpPr>
        <p:spPr>
          <a:xfrm>
            <a:off x="5479624" y="3518887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数据模型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6DA0BA-35CB-1049-BFE5-0F014DECC049}"/>
              </a:ext>
            </a:extLst>
          </p:cNvPr>
          <p:cNvSpPr txBox="1"/>
          <p:nvPr/>
        </p:nvSpPr>
        <p:spPr>
          <a:xfrm>
            <a:off x="5364088" y="378659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数据库交互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1A9F77-DC4A-F14E-80DC-AB05D0377EC3}"/>
              </a:ext>
            </a:extLst>
          </p:cNvPr>
          <p:cNvSpPr txBox="1"/>
          <p:nvPr/>
        </p:nvSpPr>
        <p:spPr>
          <a:xfrm>
            <a:off x="3549648" y="1491630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接受请求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0331CB-ABA2-3643-96F9-8A9C54672AA9}"/>
              </a:ext>
            </a:extLst>
          </p:cNvPr>
          <p:cNvSpPr txBox="1"/>
          <p:nvPr/>
        </p:nvSpPr>
        <p:spPr>
          <a:xfrm>
            <a:off x="3535408" y="1684723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处理请求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2FF6B8-35AD-FB48-B35B-27846C00B787}"/>
              </a:ext>
            </a:extLst>
          </p:cNvPr>
          <p:cNvSpPr txBox="1"/>
          <p:nvPr/>
        </p:nvSpPr>
        <p:spPr>
          <a:xfrm>
            <a:off x="3535408" y="1851670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业务逻辑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A29926-8A97-E841-944E-9F2CA4A1112B}"/>
              </a:ext>
            </a:extLst>
          </p:cNvPr>
          <p:cNvSpPr txBox="1"/>
          <p:nvPr/>
        </p:nvSpPr>
        <p:spPr>
          <a:xfrm>
            <a:off x="3535408" y="2006719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返回数据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B58308-787B-0D43-B710-F7F66D4EF403}"/>
              </a:ext>
            </a:extLst>
          </p:cNvPr>
          <p:cNvSpPr txBox="1"/>
          <p:nvPr/>
        </p:nvSpPr>
        <p:spPr>
          <a:xfrm>
            <a:off x="1979712" y="3590895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/>
              <a:t>展示数据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8F46DC9-3DC1-5249-BA86-80005FC40C43}"/>
              </a:ext>
            </a:extLst>
          </p:cNvPr>
          <p:cNvCxnSpPr/>
          <p:nvPr/>
        </p:nvCxnSpPr>
        <p:spPr>
          <a:xfrm flipV="1">
            <a:off x="2627784" y="2128669"/>
            <a:ext cx="792088" cy="875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A5810B4-CC53-DC41-9779-4A0B5C2D05A3}"/>
              </a:ext>
            </a:extLst>
          </p:cNvPr>
          <p:cNvCxnSpPr>
            <a:cxnSpLocks/>
          </p:cNvCxnSpPr>
          <p:nvPr/>
        </p:nvCxnSpPr>
        <p:spPr>
          <a:xfrm flipH="1">
            <a:off x="2831686" y="2258747"/>
            <a:ext cx="815233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E7063C5-A628-6B4E-8CE4-D04F40A93B43}"/>
              </a:ext>
            </a:extLst>
          </p:cNvPr>
          <p:cNvSpPr txBox="1"/>
          <p:nvPr/>
        </p:nvSpPr>
        <p:spPr>
          <a:xfrm>
            <a:off x="2123728" y="2283718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request</a:t>
            </a:r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D52F52-AA70-2C47-BE97-51DF6809DF1C}"/>
              </a:ext>
            </a:extLst>
          </p:cNvPr>
          <p:cNvSpPr txBox="1"/>
          <p:nvPr/>
        </p:nvSpPr>
        <p:spPr>
          <a:xfrm>
            <a:off x="3031352" y="2582783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response</a:t>
            </a:r>
            <a:endParaRPr kumimoji="1" lang="zh-CN" altLang="en-US" sz="12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F92407B-CB82-2740-9A6B-61006E11C759}"/>
              </a:ext>
            </a:extLst>
          </p:cNvPr>
          <p:cNvCxnSpPr>
            <a:cxnSpLocks/>
          </p:cNvCxnSpPr>
          <p:nvPr/>
        </p:nvCxnSpPr>
        <p:spPr>
          <a:xfrm flipH="1" flipV="1">
            <a:off x="4679929" y="2288706"/>
            <a:ext cx="857546" cy="763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0F7BAB55-C2A0-6A4E-9D75-8847F1AE1812}"/>
              </a:ext>
            </a:extLst>
          </p:cNvPr>
          <p:cNvCxnSpPr>
            <a:cxnSpLocks/>
          </p:cNvCxnSpPr>
          <p:nvPr/>
        </p:nvCxnSpPr>
        <p:spPr>
          <a:xfrm>
            <a:off x="4892678" y="2091722"/>
            <a:ext cx="862429" cy="783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4E90BCF-8E2E-B346-BD5B-964FDD8D230E}"/>
              </a:ext>
            </a:extLst>
          </p:cNvPr>
          <p:cNvSpPr txBox="1"/>
          <p:nvPr/>
        </p:nvSpPr>
        <p:spPr>
          <a:xfrm>
            <a:off x="4255488" y="2715766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47FDDD8-7283-764B-9F7A-8838A6041A4D}"/>
              </a:ext>
            </a:extLst>
          </p:cNvPr>
          <p:cNvSpPr txBox="1"/>
          <p:nvPr/>
        </p:nvSpPr>
        <p:spPr>
          <a:xfrm>
            <a:off x="4903560" y="2139702"/>
            <a:ext cx="11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5C0340-7DDF-5640-AEA2-F412C4251B6E}"/>
              </a:ext>
            </a:extLst>
          </p:cNvPr>
          <p:cNvSpPr txBox="1"/>
          <p:nvPr/>
        </p:nvSpPr>
        <p:spPr>
          <a:xfrm>
            <a:off x="6516216" y="915566"/>
            <a:ext cx="2052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zh-CN" altLang="en-US" dirty="0"/>
              <a:t>  </a:t>
            </a:r>
            <a:r>
              <a:rPr kumimoji="1" lang="en-US" altLang="zh-CN" dirty="0"/>
              <a:t>--</a:t>
            </a:r>
            <a:r>
              <a:rPr kumimoji="1" lang="zh-CN" altLang="en-US" dirty="0"/>
              <a:t>数据模型</a:t>
            </a:r>
            <a:r>
              <a:rPr kumimoji="1" lang="en-US" altLang="zh-CN" dirty="0"/>
              <a:t>--</a:t>
            </a:r>
            <a:r>
              <a:rPr kumimoji="1" lang="zh-CN" altLang="en-US" dirty="0"/>
              <a:t>  </a:t>
            </a:r>
            <a:r>
              <a:rPr kumimoji="1" lang="en-US" altLang="zh-CN" dirty="0"/>
              <a:t>M</a:t>
            </a:r>
          </a:p>
          <a:p>
            <a:r>
              <a:rPr kumimoji="1" lang="en-US" altLang="zh-CN" dirty="0"/>
              <a:t>V</a:t>
            </a:r>
            <a:r>
              <a:rPr kumimoji="1" lang="zh-CN" altLang="en-US" dirty="0"/>
              <a:t>   </a:t>
            </a:r>
            <a:r>
              <a:rPr kumimoji="1" lang="en-US" altLang="zh-CN" dirty="0"/>
              <a:t>--</a:t>
            </a:r>
            <a:r>
              <a:rPr kumimoji="1" lang="zh-CN" altLang="en-US" dirty="0"/>
              <a:t>展示数据</a:t>
            </a:r>
            <a:r>
              <a:rPr kumimoji="1" lang="en-US" altLang="zh-CN" dirty="0"/>
              <a:t>--</a:t>
            </a:r>
            <a:r>
              <a:rPr kumimoji="1" lang="zh-CN" altLang="en-US" dirty="0"/>
              <a:t>   </a:t>
            </a:r>
            <a:r>
              <a:rPr kumimoji="1" lang="en-US" altLang="zh-CN" dirty="0"/>
              <a:t>T</a:t>
            </a:r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   </a:t>
            </a:r>
            <a:r>
              <a:rPr kumimoji="1" lang="en-US" altLang="zh-CN" dirty="0"/>
              <a:t>--</a:t>
            </a:r>
            <a:r>
              <a:rPr kumimoji="1" lang="zh-CN" altLang="en-US" dirty="0"/>
              <a:t>逻辑处理</a:t>
            </a:r>
            <a:r>
              <a:rPr kumimoji="1" lang="en-US" altLang="zh-CN" dirty="0"/>
              <a:t>--</a:t>
            </a:r>
            <a:r>
              <a:rPr kumimoji="1" lang="zh-CN" altLang="en-US" dirty="0"/>
              <a:t>   </a:t>
            </a:r>
            <a:r>
              <a:rPr kumimoji="1" lang="en-US" altLang="zh-CN" dirty="0"/>
              <a:t>V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514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8AD31C-7392-FA44-A1C0-8304F60DE7BC}"/>
              </a:ext>
            </a:extLst>
          </p:cNvPr>
          <p:cNvSpPr/>
          <p:nvPr/>
        </p:nvSpPr>
        <p:spPr>
          <a:xfrm>
            <a:off x="395536" y="1347614"/>
            <a:ext cx="1584176" cy="33123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D0D8F-6D85-D648-8415-9755DF4B1A44}"/>
              </a:ext>
            </a:extLst>
          </p:cNvPr>
          <p:cNvSpPr/>
          <p:nvPr/>
        </p:nvSpPr>
        <p:spPr>
          <a:xfrm>
            <a:off x="3707904" y="1347614"/>
            <a:ext cx="5328592" cy="3312368"/>
          </a:xfrm>
          <a:prstGeom prst="rect">
            <a:avLst/>
          </a:prstGeom>
          <a:solidFill>
            <a:srgbClr val="F9C6A4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4289448-1CF8-9B4E-91CF-EC92D972E308}"/>
              </a:ext>
            </a:extLst>
          </p:cNvPr>
          <p:cNvCxnSpPr>
            <a:cxnSpLocks/>
          </p:cNvCxnSpPr>
          <p:nvPr/>
        </p:nvCxnSpPr>
        <p:spPr>
          <a:xfrm>
            <a:off x="2058242" y="1707654"/>
            <a:ext cx="1649662" cy="18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A7927EE-886F-614E-9090-773634653A4A}"/>
              </a:ext>
            </a:extLst>
          </p:cNvPr>
          <p:cNvCxnSpPr>
            <a:cxnSpLocks/>
          </p:cNvCxnSpPr>
          <p:nvPr/>
        </p:nvCxnSpPr>
        <p:spPr>
          <a:xfrm flipH="1">
            <a:off x="1979712" y="3363838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标题 1">
            <a:extLst>
              <a:ext uri="{FF2B5EF4-FFF2-40B4-BE49-F238E27FC236}">
                <a16:creationId xmlns:a16="http://schemas.microsoft.com/office/drawing/2014/main" id="{1DA5821F-E0FB-F348-9CC1-6B9A3210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432048"/>
          </a:xfrm>
        </p:spPr>
        <p:txBody>
          <a:bodyPr/>
          <a:lstStyle/>
          <a:p>
            <a:pPr algn="ctr"/>
            <a:r>
              <a:rPr kumimoji="1" lang="en-US" altLang="zh-CN" dirty="0"/>
              <a:t>Django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MVT</a:t>
            </a:r>
            <a:r>
              <a:rPr kumimoji="1" lang="zh-CN" altLang="en-US" dirty="0"/>
              <a:t>的详情流程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3F8ED1-CB95-AB49-A7D6-0D26B8E5EFC7}"/>
              </a:ext>
            </a:extLst>
          </p:cNvPr>
          <p:cNvSpPr txBox="1"/>
          <p:nvPr/>
        </p:nvSpPr>
        <p:spPr>
          <a:xfrm>
            <a:off x="742509" y="987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528E01-E966-B246-9395-962FAC6C1C2B}"/>
              </a:ext>
            </a:extLst>
          </p:cNvPr>
          <p:cNvSpPr txBox="1"/>
          <p:nvPr/>
        </p:nvSpPr>
        <p:spPr>
          <a:xfrm>
            <a:off x="5999093" y="9782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DBE3D7-50F3-3A4C-A57D-B5D3A54ADD6E}"/>
              </a:ext>
            </a:extLst>
          </p:cNvPr>
          <p:cNvSpPr/>
          <p:nvPr/>
        </p:nvSpPr>
        <p:spPr>
          <a:xfrm>
            <a:off x="539552" y="1635646"/>
            <a:ext cx="1237203" cy="432048"/>
          </a:xfrm>
          <a:prstGeom prst="rect">
            <a:avLst/>
          </a:prstGeom>
          <a:solidFill>
            <a:schemeClr val="accent4"/>
          </a:soli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发送请求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DC0432-D847-DA4F-8F2F-E09F1EDFE307}"/>
              </a:ext>
            </a:extLst>
          </p:cNvPr>
          <p:cNvSpPr/>
          <p:nvPr/>
        </p:nvSpPr>
        <p:spPr>
          <a:xfrm>
            <a:off x="539552" y="3147814"/>
            <a:ext cx="1237203" cy="1152128"/>
          </a:xfrm>
          <a:prstGeom prst="rect">
            <a:avLst/>
          </a:prstGeom>
          <a:solidFill>
            <a:schemeClr val="accent4"/>
          </a:soli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接受请求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渲染</a:t>
            </a:r>
            <a:r>
              <a:rPr kumimoji="1" lang="en-US" altLang="zh-CN" dirty="0"/>
              <a:t>Html</a:t>
            </a:r>
          </a:p>
          <a:p>
            <a:pPr algn="ctr"/>
            <a:r>
              <a:rPr kumimoji="1" lang="en-US" altLang="zh-CN" dirty="0" err="1"/>
              <a:t>css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JS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F75702-9F42-5A4C-931E-CFF0B96A6B03}"/>
              </a:ext>
            </a:extLst>
          </p:cNvPr>
          <p:cNvSpPr/>
          <p:nvPr/>
        </p:nvSpPr>
        <p:spPr>
          <a:xfrm>
            <a:off x="3982869" y="1563638"/>
            <a:ext cx="1885275" cy="50405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根据路由查找视图函数</a:t>
            </a:r>
            <a:r>
              <a:rPr kumimoji="1" lang="en-US" altLang="zh-CN" dirty="0"/>
              <a:t>view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08CE877-B4CB-8C4C-BBE0-098B845BF015}"/>
              </a:ext>
            </a:extLst>
          </p:cNvPr>
          <p:cNvCxnSpPr>
            <a:cxnSpLocks/>
          </p:cNvCxnSpPr>
          <p:nvPr/>
        </p:nvCxnSpPr>
        <p:spPr>
          <a:xfrm>
            <a:off x="5364088" y="2090968"/>
            <a:ext cx="0" cy="397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20DEC10-D9F1-DC46-96C9-B8709FB4CCE1}"/>
              </a:ext>
            </a:extLst>
          </p:cNvPr>
          <p:cNvSpPr/>
          <p:nvPr/>
        </p:nvSpPr>
        <p:spPr>
          <a:xfrm>
            <a:off x="4630941" y="2499742"/>
            <a:ext cx="1669251" cy="5040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View</a:t>
            </a:r>
          </a:p>
          <a:p>
            <a:pPr algn="ctr"/>
            <a:r>
              <a:rPr kumimoji="1" lang="zh-CN" altLang="en-US" dirty="0"/>
              <a:t>接收 处理 返回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0487F04-11DE-434F-AE1A-75FF0357F76A}"/>
              </a:ext>
            </a:extLst>
          </p:cNvPr>
          <p:cNvSpPr/>
          <p:nvPr/>
        </p:nvSpPr>
        <p:spPr>
          <a:xfrm>
            <a:off x="6948264" y="2211710"/>
            <a:ext cx="1669251" cy="79208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Model</a:t>
            </a:r>
          </a:p>
          <a:p>
            <a:pPr algn="ctr"/>
            <a:r>
              <a:rPr kumimoji="1" lang="zh-CN" altLang="en-US" dirty="0"/>
              <a:t>数据库交互</a:t>
            </a:r>
            <a:endParaRPr kumimoji="1" lang="en-US" altLang="zh-CN" dirty="0"/>
          </a:p>
        </p:txBody>
      </p:sp>
      <p:sp>
        <p:nvSpPr>
          <p:cNvPr id="29" name="罐形 28">
            <a:extLst>
              <a:ext uri="{FF2B5EF4-FFF2-40B4-BE49-F238E27FC236}">
                <a16:creationId xmlns:a16="http://schemas.microsoft.com/office/drawing/2014/main" id="{8758064A-2C73-2E4B-8327-167CB6918E59}"/>
              </a:ext>
            </a:extLst>
          </p:cNvPr>
          <p:cNvSpPr/>
          <p:nvPr/>
        </p:nvSpPr>
        <p:spPr>
          <a:xfrm>
            <a:off x="7452320" y="3651870"/>
            <a:ext cx="914400" cy="1000128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关系型数据库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B2F7A3-282F-0643-8C5F-2944396DAD6B}"/>
              </a:ext>
            </a:extLst>
          </p:cNvPr>
          <p:cNvSpPr/>
          <p:nvPr/>
        </p:nvSpPr>
        <p:spPr>
          <a:xfrm>
            <a:off x="4644008" y="3579862"/>
            <a:ext cx="1669251" cy="936104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Template</a:t>
            </a:r>
          </a:p>
          <a:p>
            <a:pPr algn="ctr"/>
            <a:r>
              <a:rPr kumimoji="1" lang="zh-CN" altLang="en-US" dirty="0"/>
              <a:t>编写模板语言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编写</a:t>
            </a:r>
            <a:r>
              <a:rPr kumimoji="1" lang="en-US" altLang="zh-CN" dirty="0"/>
              <a:t>html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E4FB31F-CEDC-8F40-B44B-D70F3A1839B4}"/>
              </a:ext>
            </a:extLst>
          </p:cNvPr>
          <p:cNvCxnSpPr>
            <a:cxnSpLocks/>
          </p:cNvCxnSpPr>
          <p:nvPr/>
        </p:nvCxnSpPr>
        <p:spPr>
          <a:xfrm flipV="1">
            <a:off x="5148064" y="3041499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93BA2E6-D9CF-4D4E-95C8-32827202FF08}"/>
              </a:ext>
            </a:extLst>
          </p:cNvPr>
          <p:cNvCxnSpPr>
            <a:cxnSpLocks/>
          </p:cNvCxnSpPr>
          <p:nvPr/>
        </p:nvCxnSpPr>
        <p:spPr>
          <a:xfrm>
            <a:off x="5796136" y="3075806"/>
            <a:ext cx="0" cy="397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87E4F35-4935-7F41-B5E8-3082A7AFC167}"/>
              </a:ext>
            </a:extLst>
          </p:cNvPr>
          <p:cNvCxnSpPr>
            <a:cxnSpLocks/>
          </p:cNvCxnSpPr>
          <p:nvPr/>
        </p:nvCxnSpPr>
        <p:spPr>
          <a:xfrm>
            <a:off x="6300192" y="257175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AA69052B-C874-9847-B472-1FD24708A6E6}"/>
              </a:ext>
            </a:extLst>
          </p:cNvPr>
          <p:cNvCxnSpPr>
            <a:cxnSpLocks/>
          </p:cNvCxnSpPr>
          <p:nvPr/>
        </p:nvCxnSpPr>
        <p:spPr>
          <a:xfrm flipH="1">
            <a:off x="6300192" y="285978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5402823-1110-2F44-9FD8-2B14F553D004}"/>
              </a:ext>
            </a:extLst>
          </p:cNvPr>
          <p:cNvCxnSpPr>
            <a:cxnSpLocks/>
          </p:cNvCxnSpPr>
          <p:nvPr/>
        </p:nvCxnSpPr>
        <p:spPr>
          <a:xfrm>
            <a:off x="8100392" y="307580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8300122-43BE-DA48-83A6-087DE5356BEF}"/>
              </a:ext>
            </a:extLst>
          </p:cNvPr>
          <p:cNvCxnSpPr>
            <a:cxnSpLocks/>
          </p:cNvCxnSpPr>
          <p:nvPr/>
        </p:nvCxnSpPr>
        <p:spPr>
          <a:xfrm flipV="1">
            <a:off x="7596336" y="3075806"/>
            <a:ext cx="0" cy="541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7576FC2-2C04-DB4A-BAC7-18727A24ADDE}"/>
              </a:ext>
            </a:extLst>
          </p:cNvPr>
          <p:cNvSpPr txBox="1"/>
          <p:nvPr/>
        </p:nvSpPr>
        <p:spPr>
          <a:xfrm>
            <a:off x="2339752" y="1410330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request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C7C728-D029-5F49-B6B6-63109D1C1786}"/>
              </a:ext>
            </a:extLst>
          </p:cNvPr>
          <p:cNvSpPr txBox="1"/>
          <p:nvPr/>
        </p:nvSpPr>
        <p:spPr>
          <a:xfrm>
            <a:off x="2411760" y="2994506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response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8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8AD31C-7392-FA44-A1C0-8304F60DE7BC}"/>
              </a:ext>
            </a:extLst>
          </p:cNvPr>
          <p:cNvSpPr/>
          <p:nvPr/>
        </p:nvSpPr>
        <p:spPr>
          <a:xfrm>
            <a:off x="395536" y="1347614"/>
            <a:ext cx="1584176" cy="2880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D0D8F-6D85-D648-8415-9755DF4B1A44}"/>
              </a:ext>
            </a:extLst>
          </p:cNvPr>
          <p:cNvSpPr/>
          <p:nvPr/>
        </p:nvSpPr>
        <p:spPr>
          <a:xfrm>
            <a:off x="3923928" y="1347614"/>
            <a:ext cx="1584176" cy="2880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银行服务器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3E167E-B390-0D47-A037-848B911D3B52}"/>
              </a:ext>
            </a:extLst>
          </p:cNvPr>
          <p:cNvGrpSpPr/>
          <p:nvPr/>
        </p:nvGrpSpPr>
        <p:grpSpPr>
          <a:xfrm>
            <a:off x="503548" y="1491630"/>
            <a:ext cx="1368152" cy="1224136"/>
            <a:chOff x="1979712" y="1491630"/>
            <a:chExt cx="1368152" cy="12241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70ACF0-BD48-2545-B5B4-B84F58B21503}"/>
                </a:ext>
              </a:extLst>
            </p:cNvPr>
            <p:cNvSpPr/>
            <p:nvPr/>
          </p:nvSpPr>
          <p:spPr>
            <a:xfrm>
              <a:off x="1979712" y="1491630"/>
              <a:ext cx="1368152" cy="1224136"/>
            </a:xfrm>
            <a:prstGeom prst="rect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10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B52E2-2DEF-D64F-837E-0AB258409702}"/>
                </a:ext>
              </a:extLst>
            </p:cNvPr>
            <p:cNvSpPr/>
            <p:nvPr/>
          </p:nvSpPr>
          <p:spPr>
            <a:xfrm>
              <a:off x="2123728" y="163564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用户名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B3E679-DC71-4F49-B3B9-3B1256454D2D}"/>
                </a:ext>
              </a:extLst>
            </p:cNvPr>
            <p:cNvSpPr/>
            <p:nvPr/>
          </p:nvSpPr>
          <p:spPr>
            <a:xfrm>
              <a:off x="2131966" y="2006349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密码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12DE85-6604-7A4B-ACD6-E254177D27F5}"/>
                </a:ext>
              </a:extLst>
            </p:cNvPr>
            <p:cNvSpPr/>
            <p:nvPr/>
          </p:nvSpPr>
          <p:spPr>
            <a:xfrm>
              <a:off x="2123728" y="235572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登录按钮</a:t>
              </a:r>
            </a:p>
          </p:txBody>
        </p:sp>
      </p:grp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4289448-1CF8-9B4E-91CF-EC92D972E30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27684" y="2463738"/>
            <a:ext cx="3996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F2500846-1DB2-CD41-AC01-B62E8902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1059582"/>
            <a:ext cx="3979863" cy="27963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6CEA859-E5BD-F947-A1D3-CB38F6F8D6D1}"/>
              </a:ext>
            </a:extLst>
          </p:cNvPr>
          <p:cNvSpPr txBox="1"/>
          <p:nvPr/>
        </p:nvSpPr>
        <p:spPr>
          <a:xfrm>
            <a:off x="2452324" y="221171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①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用户登录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A7927EE-886F-614E-9090-773634653A4A}"/>
              </a:ext>
            </a:extLst>
          </p:cNvPr>
          <p:cNvCxnSpPr/>
          <p:nvPr/>
        </p:nvCxnSpPr>
        <p:spPr>
          <a:xfrm flipH="1">
            <a:off x="1979712" y="3363838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35A1806-A4D8-8E4A-9B38-7FED459AEE51}"/>
              </a:ext>
            </a:extLst>
          </p:cNvPr>
          <p:cNvSpPr txBox="1"/>
          <p:nvPr/>
        </p:nvSpPr>
        <p:spPr>
          <a:xfrm>
            <a:off x="2172776" y="290217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②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服务器返回 </a:t>
            </a:r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cookie</a:t>
            </a:r>
          </a:p>
          <a:p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以便用户访问其他页面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DA5821F-E0FB-F348-9CC1-6B9A3210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432048"/>
          </a:xfrm>
        </p:spPr>
        <p:txBody>
          <a:bodyPr/>
          <a:lstStyle/>
          <a:p>
            <a:r>
              <a:rPr kumimoji="1" lang="zh-CN" altLang="en-US"/>
              <a:t>第 </a:t>
            </a:r>
            <a:r>
              <a:rPr kumimoji="1" lang="en-US" altLang="zh-CN"/>
              <a:t>1</a:t>
            </a:r>
            <a:r>
              <a:rPr kumimoji="1" lang="zh-CN" altLang="en-US"/>
              <a:t> 步：用户登录</a:t>
            </a:r>
          </a:p>
        </p:txBody>
      </p:sp>
    </p:spTree>
    <p:extLst>
      <p:ext uri="{BB962C8B-B14F-4D97-AF65-F5344CB8AC3E}">
        <p14:creationId xmlns:p14="http://schemas.microsoft.com/office/powerpoint/2010/main" val="111652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8AD31C-7392-FA44-A1C0-8304F60DE7BC}"/>
              </a:ext>
            </a:extLst>
          </p:cNvPr>
          <p:cNvSpPr/>
          <p:nvPr/>
        </p:nvSpPr>
        <p:spPr>
          <a:xfrm>
            <a:off x="107504" y="1347614"/>
            <a:ext cx="1296144" cy="2880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D0D8F-6D85-D648-8415-9755DF4B1A44}"/>
              </a:ext>
            </a:extLst>
          </p:cNvPr>
          <p:cNvSpPr/>
          <p:nvPr/>
        </p:nvSpPr>
        <p:spPr>
          <a:xfrm>
            <a:off x="2771800" y="1347614"/>
            <a:ext cx="1296144" cy="2880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银行服务器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3E167E-B390-0D47-A037-848B911D3B52}"/>
              </a:ext>
            </a:extLst>
          </p:cNvPr>
          <p:cNvGrpSpPr/>
          <p:nvPr/>
        </p:nvGrpSpPr>
        <p:grpSpPr>
          <a:xfrm>
            <a:off x="143508" y="1491630"/>
            <a:ext cx="1188132" cy="1224136"/>
            <a:chOff x="1979712" y="1491630"/>
            <a:chExt cx="1368152" cy="12241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70ACF0-BD48-2545-B5B4-B84F58B21503}"/>
                </a:ext>
              </a:extLst>
            </p:cNvPr>
            <p:cNvSpPr/>
            <p:nvPr/>
          </p:nvSpPr>
          <p:spPr>
            <a:xfrm>
              <a:off x="1979712" y="1491630"/>
              <a:ext cx="1368152" cy="1224136"/>
            </a:xfrm>
            <a:prstGeom prst="rect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10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B52E2-2DEF-D64F-837E-0AB258409702}"/>
                </a:ext>
              </a:extLst>
            </p:cNvPr>
            <p:cNvSpPr/>
            <p:nvPr/>
          </p:nvSpPr>
          <p:spPr>
            <a:xfrm>
              <a:off x="2104089" y="163564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对方账号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B3E679-DC71-4F49-B3B9-3B1256454D2D}"/>
                </a:ext>
              </a:extLst>
            </p:cNvPr>
            <p:cNvSpPr/>
            <p:nvPr/>
          </p:nvSpPr>
          <p:spPr>
            <a:xfrm>
              <a:off x="2131966" y="2006349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转账金额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12DE85-6604-7A4B-ACD6-E254177D27F5}"/>
                </a:ext>
              </a:extLst>
            </p:cNvPr>
            <p:cNvSpPr/>
            <p:nvPr/>
          </p:nvSpPr>
          <p:spPr>
            <a:xfrm>
              <a:off x="2123728" y="235572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转账按钮</a:t>
              </a:r>
            </a:p>
          </p:txBody>
        </p:sp>
      </p:grp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4289448-1CF8-9B4E-91CF-EC92D972E308}"/>
              </a:ext>
            </a:extLst>
          </p:cNvPr>
          <p:cNvCxnSpPr>
            <a:cxnSpLocks/>
          </p:cNvCxnSpPr>
          <p:nvPr/>
        </p:nvCxnSpPr>
        <p:spPr>
          <a:xfrm>
            <a:off x="1206574" y="2427734"/>
            <a:ext cx="2141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6CEA859-E5BD-F947-A1D3-CB38F6F8D6D1}"/>
              </a:ext>
            </a:extLst>
          </p:cNvPr>
          <p:cNvSpPr txBox="1"/>
          <p:nvPr/>
        </p:nvSpPr>
        <p:spPr>
          <a:xfrm>
            <a:off x="1403648" y="221089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①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用户转账 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POST</a:t>
            </a:r>
            <a:endParaRPr kumimoji="1" lang="zh-CN" altLang="en-US" sz="1200" dirty="0">
              <a:latin typeface="Eurostile" panose="020B0504020202050204" pitchFamily="34" charset="0"/>
              <a:ea typeface="Microsoft YaHei Light" panose="020B0502040204020203" pitchFamily="34" charset="-122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A7927EE-886F-614E-9090-773634653A4A}"/>
              </a:ext>
            </a:extLst>
          </p:cNvPr>
          <p:cNvCxnSpPr/>
          <p:nvPr/>
        </p:nvCxnSpPr>
        <p:spPr>
          <a:xfrm flipH="1">
            <a:off x="1403648" y="3363838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35A1806-A4D8-8E4A-9B38-7FED459AEE51}"/>
              </a:ext>
            </a:extLst>
          </p:cNvPr>
          <p:cNvSpPr txBox="1"/>
          <p:nvPr/>
        </p:nvSpPr>
        <p:spPr>
          <a:xfrm>
            <a:off x="1403648" y="3092991"/>
            <a:ext cx="2089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④</a:t>
            </a:r>
            <a:r>
              <a:rPr kumimoji="1" lang="zh-CN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转账页面或转账成功信息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DA5821F-E0FB-F348-9CC1-6B9A3210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432048"/>
          </a:xfrm>
        </p:spPr>
        <p:txBody>
          <a:bodyPr/>
          <a:lstStyle/>
          <a:p>
            <a:r>
              <a:rPr kumimoji="1" lang="zh-CN" altLang="en-US" dirty="0"/>
              <a:t>第 </a:t>
            </a:r>
            <a:r>
              <a:rPr kumimoji="1" lang="en-US" altLang="zh-CN" dirty="0"/>
              <a:t>2</a:t>
            </a:r>
            <a:r>
              <a:rPr kumimoji="1" lang="zh-CN" altLang="en-US" dirty="0"/>
              <a:t> 步：用户转账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DA42E1-1CA7-374E-A918-90182E3678B8}"/>
              </a:ext>
            </a:extLst>
          </p:cNvPr>
          <p:cNvGrpSpPr/>
          <p:nvPr/>
        </p:nvGrpSpPr>
        <p:grpSpPr>
          <a:xfrm>
            <a:off x="4211960" y="1419622"/>
            <a:ext cx="5256584" cy="3312368"/>
            <a:chOff x="5724128" y="2222373"/>
            <a:chExt cx="3330643" cy="207647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0C6F12C-47CC-8B45-B360-3DE74424D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4128" y="2222373"/>
              <a:ext cx="2956322" cy="982394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E0DECA3-A22A-6D45-A07E-0A02DEF79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7192" y="3300321"/>
              <a:ext cx="3137579" cy="998529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CBB5C87-3020-F145-8053-5EE3439E11EA}"/>
              </a:ext>
            </a:extLst>
          </p:cNvPr>
          <p:cNvSpPr txBox="1"/>
          <p:nvPr/>
        </p:nvSpPr>
        <p:spPr>
          <a:xfrm>
            <a:off x="4067944" y="-20538"/>
            <a:ext cx="36215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②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判断用户是否登录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</a:t>
            </a:r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cookies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 中没有用户名，返回首页</a:t>
            </a:r>
            <a:endParaRPr kumimoji="1" lang="en-US" altLang="zh-CN" sz="1200" dirty="0">
              <a:latin typeface="Eurostile" panose="020B0504020202050204" pitchFamily="34" charset="0"/>
              <a:ea typeface="Microsoft YaHei Light" panose="020B0502040204020203" pitchFamily="34" charset="-122"/>
            </a:endParaRPr>
          </a:p>
          <a:p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</a:t>
            </a:r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cookies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 中有用户名，继续</a:t>
            </a:r>
            <a:endParaRPr kumimoji="1" lang="en-US" altLang="zh-CN" sz="1200" dirty="0">
              <a:latin typeface="Eurostile" panose="020B0504020202050204" pitchFamily="34" charset="0"/>
              <a:ea typeface="Microsoft YaHei Light" panose="020B0502040204020203" pitchFamily="34" charset="-122"/>
            </a:endParaRPr>
          </a:p>
          <a:p>
            <a:endParaRPr kumimoji="1" lang="en-US" altLang="zh-CN" sz="1200" dirty="0">
              <a:latin typeface="Eurostile" panose="020B0504020202050204" pitchFamily="34" charset="0"/>
              <a:ea typeface="Microsoft YaHei Light" panose="020B0502040204020203" pitchFamily="34" charset="-122"/>
            </a:endParaRPr>
          </a:p>
          <a:p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③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 判断是否转账</a:t>
            </a:r>
            <a:endParaRPr kumimoji="1" lang="en-US" altLang="zh-CN" sz="1200" dirty="0">
              <a:latin typeface="Eurostile" panose="020B0504020202050204" pitchFamily="34" charset="0"/>
              <a:ea typeface="Microsoft YaHei Light" panose="020B0502040204020203" pitchFamily="34" charset="-122"/>
            </a:endParaRPr>
          </a:p>
          <a:p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</a:t>
            </a:r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如果是 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POST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 请求，转账并返回</a:t>
            </a:r>
            <a:endParaRPr kumimoji="1" lang="en-US" altLang="zh-CN" sz="1200" dirty="0">
              <a:latin typeface="Eurostile" panose="020B0504020202050204" pitchFamily="34" charset="0"/>
              <a:ea typeface="Microsoft YaHei Light" panose="020B0502040204020203" pitchFamily="34" charset="-122"/>
            </a:endParaRPr>
          </a:p>
          <a:p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</a:t>
            </a:r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如果不是 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POST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 请求，显示转账页面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,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停止转账 </a:t>
            </a:r>
          </a:p>
        </p:txBody>
      </p:sp>
    </p:spTree>
    <p:extLst>
      <p:ext uri="{BB962C8B-B14F-4D97-AF65-F5344CB8AC3E}">
        <p14:creationId xmlns:p14="http://schemas.microsoft.com/office/powerpoint/2010/main" val="317572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8AD31C-7392-FA44-A1C0-8304F60DE7BC}"/>
              </a:ext>
            </a:extLst>
          </p:cNvPr>
          <p:cNvSpPr/>
          <p:nvPr/>
        </p:nvSpPr>
        <p:spPr>
          <a:xfrm>
            <a:off x="35496" y="1347614"/>
            <a:ext cx="1584176" cy="2736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退出银行账号前</a:t>
            </a:r>
            <a:endParaRPr kumimoji="1"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200" dirty="0">
                <a:solidFill>
                  <a:srgbClr val="FF0000"/>
                </a:solidFill>
                <a:latin typeface="Eurostile" panose="020B0504020202050204" pitchFamily="34" charset="0"/>
                <a:ea typeface="Microsoft YaHei" panose="020B0503020204020204" pitchFamily="34" charset="-122"/>
              </a:rPr>
              <a:t>cookie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仍然存在</a:t>
            </a:r>
            <a:endParaRPr kumimoji="1"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访问钓鱼浏览器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D0D8F-6D85-D648-8415-9755DF4B1A44}"/>
              </a:ext>
            </a:extLst>
          </p:cNvPr>
          <p:cNvSpPr/>
          <p:nvPr/>
        </p:nvSpPr>
        <p:spPr>
          <a:xfrm>
            <a:off x="3131840" y="1347614"/>
            <a:ext cx="1584176" cy="2664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银行服务器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3E167E-B390-0D47-A037-848B911D3B52}"/>
              </a:ext>
            </a:extLst>
          </p:cNvPr>
          <p:cNvGrpSpPr/>
          <p:nvPr/>
        </p:nvGrpSpPr>
        <p:grpSpPr>
          <a:xfrm>
            <a:off x="143508" y="1491630"/>
            <a:ext cx="1368152" cy="1224136"/>
            <a:chOff x="1979712" y="1491630"/>
            <a:chExt cx="1368152" cy="12241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70ACF0-BD48-2545-B5B4-B84F58B21503}"/>
                </a:ext>
              </a:extLst>
            </p:cNvPr>
            <p:cNvSpPr/>
            <p:nvPr/>
          </p:nvSpPr>
          <p:spPr>
            <a:xfrm>
              <a:off x="1979712" y="1491630"/>
              <a:ext cx="1368152" cy="1224136"/>
            </a:xfrm>
            <a:prstGeom prst="rect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10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B52E2-2DEF-D64F-837E-0AB258409702}"/>
                </a:ext>
              </a:extLst>
            </p:cNvPr>
            <p:cNvSpPr/>
            <p:nvPr/>
          </p:nvSpPr>
          <p:spPr>
            <a:xfrm>
              <a:off x="2123728" y="163564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对方账号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B3E679-DC71-4F49-B3B9-3B1256454D2D}"/>
                </a:ext>
              </a:extLst>
            </p:cNvPr>
            <p:cNvSpPr/>
            <p:nvPr/>
          </p:nvSpPr>
          <p:spPr>
            <a:xfrm>
              <a:off x="2131966" y="2006349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转账金额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12DE85-6604-7A4B-ACD6-E254177D27F5}"/>
                </a:ext>
              </a:extLst>
            </p:cNvPr>
            <p:cNvSpPr/>
            <p:nvPr/>
          </p:nvSpPr>
          <p:spPr>
            <a:xfrm>
              <a:off x="2123728" y="235572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领取优惠券</a:t>
              </a:r>
            </a:p>
          </p:txBody>
        </p:sp>
      </p:grp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4289448-1CF8-9B4E-91CF-EC92D972E30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367644" y="2427734"/>
            <a:ext cx="3276364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6CEA859-E5BD-F947-A1D3-CB38F6F8D6D1}"/>
              </a:ext>
            </a:extLst>
          </p:cNvPr>
          <p:cNvSpPr txBox="1"/>
          <p:nvPr/>
        </p:nvSpPr>
        <p:spPr>
          <a:xfrm>
            <a:off x="1877482" y="221022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①</a:t>
            </a:r>
            <a:r>
              <a:rPr kumimoji="1" lang="zh-CN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用户转账 </a:t>
            </a:r>
            <a:r>
              <a:rPr kumimoji="1" lang="en-US" altLang="zh-CN" sz="1200">
                <a:latin typeface="Eurostile" panose="020B0504020202050204" pitchFamily="34" charset="0"/>
                <a:ea typeface="Microsoft YaHei Light" panose="020B0502040204020203" pitchFamily="34" charset="-122"/>
              </a:rPr>
              <a:t>POST</a:t>
            </a:r>
            <a:endParaRPr kumimoji="1" lang="zh-CN" altLang="en-US" sz="1200">
              <a:latin typeface="Eurostile" panose="020B0504020202050204" pitchFamily="34" charset="0"/>
              <a:ea typeface="Microsoft YaHei Light" panose="020B0502040204020203" pitchFamily="34" charset="-122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A7927EE-886F-614E-9090-773634653A4A}"/>
              </a:ext>
            </a:extLst>
          </p:cNvPr>
          <p:cNvCxnSpPr/>
          <p:nvPr/>
        </p:nvCxnSpPr>
        <p:spPr>
          <a:xfrm flipH="1">
            <a:off x="1331640" y="3363838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35A1806-A4D8-8E4A-9B38-7FED459AEE51}"/>
              </a:ext>
            </a:extLst>
          </p:cNvPr>
          <p:cNvSpPr txBox="1"/>
          <p:nvPr/>
        </p:nvSpPr>
        <p:spPr>
          <a:xfrm>
            <a:off x="1619672" y="3078493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④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转账成功信息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DA5821F-E0FB-F348-9CC1-6B9A3210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432048"/>
          </a:xfrm>
        </p:spPr>
        <p:txBody>
          <a:bodyPr/>
          <a:lstStyle/>
          <a:p>
            <a:r>
              <a:rPr kumimoji="1" lang="zh-CN" altLang="en-US" dirty="0"/>
              <a:t>钓鱼网站的操作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DA42E1-1CA7-374E-A918-90182E3678B8}"/>
              </a:ext>
            </a:extLst>
          </p:cNvPr>
          <p:cNvGrpSpPr/>
          <p:nvPr/>
        </p:nvGrpSpPr>
        <p:grpSpPr>
          <a:xfrm>
            <a:off x="4860032" y="1779662"/>
            <a:ext cx="4896544" cy="2952328"/>
            <a:chOff x="5724128" y="2222373"/>
            <a:chExt cx="3330643" cy="207647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0C6F12C-47CC-8B45-B360-3DE74424D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4128" y="2222373"/>
              <a:ext cx="2956322" cy="982394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E0DECA3-A22A-6D45-A07E-0A02DEF79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7192" y="3300321"/>
              <a:ext cx="3137579" cy="998529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3D95DB4-21DC-B04E-B8ED-A85988744EDD}"/>
              </a:ext>
            </a:extLst>
          </p:cNvPr>
          <p:cNvSpPr/>
          <p:nvPr/>
        </p:nvSpPr>
        <p:spPr>
          <a:xfrm>
            <a:off x="5004048" y="2210229"/>
            <a:ext cx="3735806" cy="5055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DE2D0C-A32D-3D4A-86F5-7F981C43A64A}"/>
              </a:ext>
            </a:extLst>
          </p:cNvPr>
          <p:cNvSpPr txBox="1"/>
          <p:nvPr/>
        </p:nvSpPr>
        <p:spPr>
          <a:xfrm>
            <a:off x="5787822" y="1203598"/>
            <a:ext cx="2896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由于用户没有退出登录，</a:t>
            </a:r>
            <a:r>
              <a:rPr kumimoji="1" lang="en-US" altLang="zh-CN" sz="1100" dirty="0">
                <a:solidFill>
                  <a:srgbClr val="FF0000"/>
                </a:solidFill>
                <a:latin typeface="Eurostile" panose="020B0504020202050204" pitchFamily="34" charset="0"/>
                <a:ea typeface="Microsoft YaHei Light" panose="020B0502040204020203" pitchFamily="34" charset="-122"/>
              </a:rPr>
              <a:t>cookie</a:t>
            </a:r>
            <a:r>
              <a:rPr kumimoji="1" lang="zh-CN" altLang="en-US" sz="11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仍然存在，</a:t>
            </a:r>
            <a:endParaRPr kumimoji="1" lang="en-US" altLang="zh-CN" sz="1100" dirty="0">
              <a:solidFill>
                <a:srgbClr val="FF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zh-CN" altLang="en-US" sz="11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会绕过原有的用户登录判断，直接转账。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BB7E9E4-7548-B44A-9BA4-07F428CB5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869" y="325827"/>
            <a:ext cx="4823044" cy="878932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DEF444E-8636-5C4E-862D-F62FC73145A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236296" y="1634485"/>
            <a:ext cx="216024" cy="577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8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17DF0E6-E04E-684E-99D3-80DD568775E6}"/>
              </a:ext>
            </a:extLst>
          </p:cNvPr>
          <p:cNvSpPr/>
          <p:nvPr/>
        </p:nvSpPr>
        <p:spPr>
          <a:xfrm>
            <a:off x="-36512" y="1347613"/>
            <a:ext cx="1584176" cy="2880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686C8E0-0138-844B-8A74-3242E8683B9E}"/>
              </a:ext>
            </a:extLst>
          </p:cNvPr>
          <p:cNvGrpSpPr/>
          <p:nvPr/>
        </p:nvGrpSpPr>
        <p:grpSpPr>
          <a:xfrm>
            <a:off x="71500" y="1491629"/>
            <a:ext cx="1368152" cy="1224136"/>
            <a:chOff x="1979712" y="1491630"/>
            <a:chExt cx="1368152" cy="12241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754B579-C284-B54B-909B-5F01617905D0}"/>
                </a:ext>
              </a:extLst>
            </p:cNvPr>
            <p:cNvSpPr/>
            <p:nvPr/>
          </p:nvSpPr>
          <p:spPr>
            <a:xfrm>
              <a:off x="1979712" y="1491630"/>
              <a:ext cx="1368152" cy="1224136"/>
            </a:xfrm>
            <a:prstGeom prst="rect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10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D4CDEF-851D-AE41-8B8F-A382696C383D}"/>
                </a:ext>
              </a:extLst>
            </p:cNvPr>
            <p:cNvSpPr/>
            <p:nvPr/>
          </p:nvSpPr>
          <p:spPr>
            <a:xfrm>
              <a:off x="2123728" y="163564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对方账号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95316E-0C60-FE49-B928-B0EEAB948D44}"/>
                </a:ext>
              </a:extLst>
            </p:cNvPr>
            <p:cNvSpPr/>
            <p:nvPr/>
          </p:nvSpPr>
          <p:spPr>
            <a:xfrm>
              <a:off x="2131966" y="2006349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转账金额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6F23445-7343-4D41-9FAD-15485F2ACB03}"/>
                </a:ext>
              </a:extLst>
            </p:cNvPr>
            <p:cNvSpPr/>
            <p:nvPr/>
          </p:nvSpPr>
          <p:spPr>
            <a:xfrm>
              <a:off x="2123728" y="235572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转账按钮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48D0D8F-6D85-D648-8415-9755DF4B1A44}"/>
              </a:ext>
            </a:extLst>
          </p:cNvPr>
          <p:cNvSpPr/>
          <p:nvPr/>
        </p:nvSpPr>
        <p:spPr>
          <a:xfrm>
            <a:off x="2627784" y="1347614"/>
            <a:ext cx="1584176" cy="28803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银行服务器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4289448-1CF8-9B4E-91CF-EC92D972E308}"/>
              </a:ext>
            </a:extLst>
          </p:cNvPr>
          <p:cNvCxnSpPr>
            <a:cxnSpLocks/>
          </p:cNvCxnSpPr>
          <p:nvPr/>
        </p:nvCxnSpPr>
        <p:spPr>
          <a:xfrm>
            <a:off x="1043608" y="2463738"/>
            <a:ext cx="3276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6CEA859-E5BD-F947-A1D3-CB38F6F8D6D1}"/>
              </a:ext>
            </a:extLst>
          </p:cNvPr>
          <p:cNvSpPr txBox="1"/>
          <p:nvPr/>
        </p:nvSpPr>
        <p:spPr>
          <a:xfrm>
            <a:off x="1519898" y="2194029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①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访问转账页面</a:t>
            </a:r>
            <a:endParaRPr kumimoji="1" lang="zh-CN" altLang="en-US" sz="1200" dirty="0">
              <a:latin typeface="Eurostile" panose="020B0504020202050204" pitchFamily="34" charset="0"/>
              <a:ea typeface="Microsoft YaHei Light" panose="020B0502040204020203" pitchFamily="34" charset="-122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A7927EE-886F-614E-9090-773634653A4A}"/>
              </a:ext>
            </a:extLst>
          </p:cNvPr>
          <p:cNvCxnSpPr>
            <a:cxnSpLocks/>
          </p:cNvCxnSpPr>
          <p:nvPr/>
        </p:nvCxnSpPr>
        <p:spPr>
          <a:xfrm flipH="1">
            <a:off x="755576" y="3759882"/>
            <a:ext cx="321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35A1806-A4D8-8E4A-9B38-7FED459AEE51}"/>
              </a:ext>
            </a:extLst>
          </p:cNvPr>
          <p:cNvSpPr txBox="1"/>
          <p:nvPr/>
        </p:nvSpPr>
        <p:spPr>
          <a:xfrm>
            <a:off x="1519898" y="3472492"/>
            <a:ext cx="2406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④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返回带 </a:t>
            </a:r>
            <a:r>
              <a:rPr kumimoji="1" lang="en-US" altLang="zh-CN" sz="1200" dirty="0" err="1">
                <a:latin typeface="Eurostile" panose="020B0504020202050204" pitchFamily="34" charset="0"/>
                <a:ea typeface="Microsoft YaHei Light" panose="020B0502040204020203" pitchFamily="34" charset="-122"/>
              </a:rPr>
              <a:t>csrf_token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的转账页面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DA5821F-E0FB-F348-9CC1-6B9A3210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432048"/>
          </a:xfrm>
        </p:spPr>
        <p:txBody>
          <a:bodyPr/>
          <a:lstStyle/>
          <a:p>
            <a:r>
              <a:rPr kumimoji="1" lang="en-US" altLang="zh-CN" dirty="0">
                <a:latin typeface="Eurostile" panose="020B0504020202050204" pitchFamily="34" charset="0"/>
              </a:rPr>
              <a:t>CSRF</a:t>
            </a:r>
            <a:r>
              <a:rPr kumimoji="1" lang="zh-CN" altLang="en-US" dirty="0">
                <a:latin typeface="Eurostile" panose="020B0504020202050204" pitchFamily="34" charset="0"/>
              </a:rPr>
              <a:t> </a:t>
            </a:r>
            <a:r>
              <a:rPr kumimoji="1" lang="en-US" altLang="zh-CN" dirty="0">
                <a:latin typeface="Eurostile" panose="020B0504020202050204" pitchFamily="34" charset="0"/>
              </a:rPr>
              <a:t>1</a:t>
            </a:r>
            <a:r>
              <a:rPr kumimoji="1" lang="zh-CN" altLang="en-US" dirty="0"/>
              <a:t>：访问转账页面时增加 </a:t>
            </a:r>
            <a:r>
              <a:rPr kumimoji="1" lang="en-US" altLang="zh-CN" dirty="0" err="1">
                <a:latin typeface="Eurostile" panose="020B0504020202050204" pitchFamily="34" charset="0"/>
              </a:rPr>
              <a:t>csrf_Token</a:t>
            </a:r>
            <a:r>
              <a:rPr kumimoji="1" lang="en-US" altLang="zh-CN" dirty="0">
                <a:latin typeface="Eurostile" panose="020B0504020202050204" pitchFamily="34" charset="0"/>
              </a:rPr>
              <a:t>:</a:t>
            </a:r>
            <a:endParaRPr kumimoji="1" lang="zh-CN" altLang="en-US" dirty="0">
              <a:latin typeface="Eurostile" panose="020B050402020205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9BD3855-B9F0-2B4C-BEB1-11C8C3AA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347614"/>
            <a:ext cx="5523398" cy="180019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4D8FDCC4-4137-DA48-B6FF-DC15C61AB581}"/>
              </a:ext>
            </a:extLst>
          </p:cNvPr>
          <p:cNvSpPr/>
          <p:nvPr/>
        </p:nvSpPr>
        <p:spPr>
          <a:xfrm>
            <a:off x="4427984" y="1851670"/>
            <a:ext cx="5616624" cy="1152128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0072" y="3507854"/>
            <a:ext cx="296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1</a:t>
            </a:r>
            <a:r>
              <a:rPr kumimoji="1" lang="en-US" altLang="zh-CN" dirty="0"/>
              <a:t>.</a:t>
            </a:r>
            <a:r>
              <a:rPr kumimoji="1" lang="zh-CN" altLang="en-US" dirty="0"/>
              <a:t>在模板中返回了</a:t>
            </a:r>
            <a:r>
              <a:rPr kumimoji="1" lang="en-US" altLang="zh-CN" dirty="0" err="1"/>
              <a:t>csrf_token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1321" y="4002618"/>
            <a:ext cx="312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cookie</a:t>
            </a:r>
            <a:r>
              <a:rPr kumimoji="1" lang="zh-CN" altLang="en-US" dirty="0"/>
              <a:t>中设置了</a:t>
            </a:r>
            <a:r>
              <a:rPr kumimoji="1" lang="en-US" altLang="zh-CN" dirty="0" err="1"/>
              <a:t>csrf_token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67214-E0C4-1747-A99B-8B8C614BB8EB}"/>
              </a:ext>
            </a:extLst>
          </p:cNvPr>
          <p:cNvSpPr txBox="1"/>
          <p:nvPr/>
        </p:nvSpPr>
        <p:spPr>
          <a:xfrm>
            <a:off x="6517678" y="7150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访问令牌</a:t>
            </a:r>
          </a:p>
        </p:txBody>
      </p:sp>
    </p:spTree>
    <p:extLst>
      <p:ext uri="{BB962C8B-B14F-4D97-AF65-F5344CB8AC3E}">
        <p14:creationId xmlns:p14="http://schemas.microsoft.com/office/powerpoint/2010/main" val="38952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17DF0E6-E04E-684E-99D3-80DD568775E6}"/>
              </a:ext>
            </a:extLst>
          </p:cNvPr>
          <p:cNvSpPr/>
          <p:nvPr/>
        </p:nvSpPr>
        <p:spPr>
          <a:xfrm>
            <a:off x="-108520" y="1347613"/>
            <a:ext cx="1584176" cy="2880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686C8E0-0138-844B-8A74-3242E8683B9E}"/>
              </a:ext>
            </a:extLst>
          </p:cNvPr>
          <p:cNvGrpSpPr/>
          <p:nvPr/>
        </p:nvGrpSpPr>
        <p:grpSpPr>
          <a:xfrm>
            <a:off x="-508" y="1491629"/>
            <a:ext cx="1368152" cy="1224136"/>
            <a:chOff x="1979712" y="1491630"/>
            <a:chExt cx="1368152" cy="12241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754B579-C284-B54B-909B-5F01617905D0}"/>
                </a:ext>
              </a:extLst>
            </p:cNvPr>
            <p:cNvSpPr/>
            <p:nvPr/>
          </p:nvSpPr>
          <p:spPr>
            <a:xfrm>
              <a:off x="1979712" y="1491630"/>
              <a:ext cx="1368152" cy="1224136"/>
            </a:xfrm>
            <a:prstGeom prst="rect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10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D4CDEF-851D-AE41-8B8F-A382696C383D}"/>
                </a:ext>
              </a:extLst>
            </p:cNvPr>
            <p:cNvSpPr/>
            <p:nvPr/>
          </p:nvSpPr>
          <p:spPr>
            <a:xfrm>
              <a:off x="2123728" y="163564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对方账号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95316E-0C60-FE49-B928-B0EEAB948D44}"/>
                </a:ext>
              </a:extLst>
            </p:cNvPr>
            <p:cNvSpPr/>
            <p:nvPr/>
          </p:nvSpPr>
          <p:spPr>
            <a:xfrm>
              <a:off x="2131966" y="2006349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转账金额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6F23445-7343-4D41-9FAD-15485F2ACB03}"/>
                </a:ext>
              </a:extLst>
            </p:cNvPr>
            <p:cNvSpPr/>
            <p:nvPr/>
          </p:nvSpPr>
          <p:spPr>
            <a:xfrm>
              <a:off x="2123728" y="2355726"/>
              <a:ext cx="1080120" cy="2160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转账按钮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48D0D8F-6D85-D648-8415-9755DF4B1A44}"/>
              </a:ext>
            </a:extLst>
          </p:cNvPr>
          <p:cNvSpPr/>
          <p:nvPr/>
        </p:nvSpPr>
        <p:spPr>
          <a:xfrm>
            <a:off x="2555776" y="1347614"/>
            <a:ext cx="1584176" cy="28803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银行服务器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4289448-1CF8-9B4E-91CF-EC92D972E308}"/>
              </a:ext>
            </a:extLst>
          </p:cNvPr>
          <p:cNvCxnSpPr>
            <a:cxnSpLocks/>
          </p:cNvCxnSpPr>
          <p:nvPr/>
        </p:nvCxnSpPr>
        <p:spPr>
          <a:xfrm flipV="1">
            <a:off x="1187624" y="2463737"/>
            <a:ext cx="3671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6CEA859-E5BD-F947-A1D3-CB38F6F8D6D1}"/>
              </a:ext>
            </a:extLst>
          </p:cNvPr>
          <p:cNvSpPr txBox="1"/>
          <p:nvPr/>
        </p:nvSpPr>
        <p:spPr>
          <a:xfrm>
            <a:off x="1323486" y="2194029"/>
            <a:ext cx="3536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①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用户转账 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POST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，检查</a:t>
            </a:r>
            <a:r>
              <a:rPr kumimoji="1" lang="zh-CN" altLang="en-US" sz="1200" dirty="0">
                <a:solidFill>
                  <a:srgbClr val="FF0000"/>
                </a:solidFill>
                <a:latin typeface="Eurostile" panose="020B0504020202050204" pitchFamily="34" charset="0"/>
                <a:ea typeface="Microsoft YaHei Light" panose="020B0502040204020203" pitchFamily="34" charset="-122"/>
              </a:rPr>
              <a:t>表单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和 </a:t>
            </a:r>
            <a:r>
              <a:rPr kumimoji="1" lang="en-US" altLang="zh-CN" sz="1200" dirty="0">
                <a:solidFill>
                  <a:srgbClr val="FF0000"/>
                </a:solidFill>
                <a:latin typeface="Eurostile" panose="020B0504020202050204" pitchFamily="34" charset="0"/>
                <a:ea typeface="Microsoft YaHei Light" panose="020B0502040204020203" pitchFamily="34" charset="-122"/>
              </a:rPr>
              <a:t>cookie</a:t>
            </a:r>
            <a:r>
              <a:rPr kumimoji="1" lang="zh-CN" altLang="en-US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 中的  </a:t>
            </a:r>
            <a:r>
              <a:rPr kumimoji="1" lang="en-US" altLang="zh-CN" sz="1200" dirty="0">
                <a:latin typeface="Eurostile" panose="020B0504020202050204" pitchFamily="34" charset="0"/>
                <a:ea typeface="Microsoft YaHei Light" panose="020B0502040204020203" pitchFamily="34" charset="-122"/>
              </a:rPr>
              <a:t>token</a:t>
            </a:r>
            <a:endParaRPr kumimoji="1" lang="zh-CN" altLang="en-US" sz="1200" dirty="0">
              <a:latin typeface="Eurostile" panose="020B0504020202050204" pitchFamily="34" charset="0"/>
              <a:ea typeface="Microsoft YaHei Light" panose="020B0502040204020203" pitchFamily="34" charset="-122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A7927EE-886F-614E-9090-773634653A4A}"/>
              </a:ext>
            </a:extLst>
          </p:cNvPr>
          <p:cNvCxnSpPr>
            <a:cxnSpLocks/>
          </p:cNvCxnSpPr>
          <p:nvPr/>
        </p:nvCxnSpPr>
        <p:spPr>
          <a:xfrm flipH="1" flipV="1">
            <a:off x="395536" y="3255827"/>
            <a:ext cx="3714738" cy="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35A1806-A4D8-8E4A-9B38-7FED459AEE51}"/>
              </a:ext>
            </a:extLst>
          </p:cNvPr>
          <p:cNvSpPr txBox="1"/>
          <p:nvPr/>
        </p:nvSpPr>
        <p:spPr>
          <a:xfrm>
            <a:off x="1397580" y="2987760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④</a:t>
            </a:r>
            <a:r>
              <a:rPr kumimoji="1" lang="zh-CN" altLang="en-US" sz="12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转账成功信息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DA5821F-E0FB-F348-9CC1-6B9A3210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432048"/>
          </a:xfrm>
        </p:spPr>
        <p:txBody>
          <a:bodyPr/>
          <a:lstStyle/>
          <a:p>
            <a:r>
              <a:rPr kumimoji="1" lang="en-US" altLang="zh-CN">
                <a:latin typeface="Eurostile" panose="020B0504020202050204" pitchFamily="34" charset="0"/>
              </a:rPr>
              <a:t>CSRF</a:t>
            </a:r>
            <a:r>
              <a:rPr kumimoji="1" lang="zh-CN" altLang="en-US">
                <a:latin typeface="Eurostile" panose="020B0504020202050204" pitchFamily="34" charset="0"/>
              </a:rPr>
              <a:t> </a:t>
            </a:r>
            <a:r>
              <a:rPr kumimoji="1" lang="en-US" altLang="zh-CN">
                <a:latin typeface="Eurostile" panose="020B0504020202050204" pitchFamily="34" charset="0"/>
              </a:rPr>
              <a:t>2</a:t>
            </a:r>
            <a:r>
              <a:rPr kumimoji="1" lang="zh-CN" altLang="en-US"/>
              <a:t>：转账时增加 </a:t>
            </a:r>
            <a:r>
              <a:rPr kumimoji="1" lang="en-US" altLang="zh-CN"/>
              <a:t>csrf_Token</a:t>
            </a:r>
            <a:r>
              <a:rPr kumimoji="1" lang="zh-CN" altLang="en-US"/>
              <a:t> 的双重判断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C6F12C-47CC-8B45-B360-3DE74424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987574"/>
            <a:ext cx="2956322" cy="9823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BD3855-B9F0-2B4C-BEB1-11C8C3AAC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867894"/>
            <a:ext cx="3969898" cy="938975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4D8FDCC4-4137-DA48-B6FF-DC15C61AB581}"/>
              </a:ext>
            </a:extLst>
          </p:cNvPr>
          <p:cNvSpPr/>
          <p:nvPr/>
        </p:nvSpPr>
        <p:spPr>
          <a:xfrm>
            <a:off x="5255038" y="2324639"/>
            <a:ext cx="2736000" cy="792000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2BDC7C-1D2F-B54D-8007-F559913A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139702"/>
            <a:ext cx="513629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9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10254</TotalTime>
  <Words>450</Words>
  <Application>Microsoft Macintosh PowerPoint</Application>
  <PresentationFormat>全屏显示(16:9)</PresentationFormat>
  <Paragraphs>139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Microsoft YaHei</vt:lpstr>
      <vt:lpstr>Microsoft YaHei Light</vt:lpstr>
      <vt:lpstr>Arial</vt:lpstr>
      <vt:lpstr>Calibri</vt:lpstr>
      <vt:lpstr>Eurostile</vt:lpstr>
      <vt:lpstr>Office 主题</vt:lpstr>
      <vt:lpstr>Web项目的工作流程  </vt:lpstr>
      <vt:lpstr>MVC设计模式</vt:lpstr>
      <vt:lpstr>MVT设计模式</vt:lpstr>
      <vt:lpstr>Django的MVT的详情流程 </vt:lpstr>
      <vt:lpstr>第 1 步：用户登录</vt:lpstr>
      <vt:lpstr>第 2 步：用户转账</vt:lpstr>
      <vt:lpstr>钓鱼网站的操作</vt:lpstr>
      <vt:lpstr>CSRF 1：访问转账页面时增加 csrf_Token:</vt:lpstr>
      <vt:lpstr>CSRF 2：转账时增加 csrf_Token 的双重判断</vt:lpstr>
      <vt:lpstr>钓鱼网站的操作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177</cp:revision>
  <dcterms:created xsi:type="dcterms:W3CDTF">2015-06-29T07:19:00Z</dcterms:created>
  <dcterms:modified xsi:type="dcterms:W3CDTF">2019-05-06T12:43:34Z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