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6" r:id="rId2"/>
    <p:sldId id="257" r:id="rId3"/>
    <p:sldId id="286" r:id="rId4"/>
    <p:sldId id="287" r:id="rId5"/>
    <p:sldId id="289" r:id="rId6"/>
    <p:sldId id="288" r:id="rId7"/>
    <p:sldId id="258" r:id="rId8"/>
    <p:sldId id="269" r:id="rId9"/>
    <p:sldId id="281" r:id="rId10"/>
    <p:sldId id="259" r:id="rId11"/>
    <p:sldId id="28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V" id="{D39EFAED-DED1-5F4F-B415-4310A9DC6B89}">
          <p14:sldIdLst>
            <p14:sldId id="266"/>
            <p14:sldId id="257"/>
            <p14:sldId id="286"/>
            <p14:sldId id="287"/>
            <p14:sldId id="289"/>
            <p14:sldId id="288"/>
            <p14:sldId id="258"/>
            <p14:sldId id="269"/>
            <p14:sldId id="281"/>
            <p14:sldId id="259"/>
            <p14:sldId id="28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浩然" initials="浩然" lastIdx="1" clrIdx="0">
    <p:extLst>
      <p:ext uri="{19B8F6BF-5375-455C-9EA6-DF929625EA0E}">
        <p15:presenceInfo xmlns:p15="http://schemas.microsoft.com/office/powerpoint/2012/main" userId="95f690dc08c096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40" autoAdjust="0"/>
    <p:restoredTop sz="87735" autoAdjust="0"/>
  </p:normalViewPr>
  <p:slideViewPr>
    <p:cSldViewPr snapToGrid="0">
      <p:cViewPr varScale="1">
        <p:scale>
          <a:sx n="75" d="100"/>
          <a:sy n="75" d="100"/>
        </p:scale>
        <p:origin x="8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4F514-DCD9-844C-909B-73E7E04AFD7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9CB49-E9A8-8048-976F-774AEA0B4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4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9CB49-E9A8-8048-976F-774AEA0B40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53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9CB49-E9A8-8048-976F-774AEA0B40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14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9CB49-E9A8-8048-976F-774AEA0B40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79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9CB49-E9A8-8048-976F-774AEA0B40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46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9CB49-E9A8-8048-976F-774AEA0B40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69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9CB49-E9A8-8048-976F-774AEA0B40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98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9CB49-E9A8-8048-976F-774AEA0B40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96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9CB49-E9A8-8048-976F-774AEA0B40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97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9CB49-E9A8-8048-976F-774AEA0B40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68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9CB49-E9A8-8048-976F-774AEA0B40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68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Therefore, we use the the most simple planner called RVO planner, with the most commonly used simulator to see whether there is such a gap and how big is this gap. </a:t>
            </a:r>
          </a:p>
          <a:p>
            <a:endParaRPr lang="en-US" dirty="0"/>
          </a:p>
          <a:p>
            <a:r>
              <a:rPr lang="en-US" dirty="0"/>
              <a:t>We evaluated 8 different prediction models using Carla based simulator including both data driven and rule based predictor on 5 real world adapted maps from London </a:t>
            </a:r>
            <a:r>
              <a:rPr lang="en-US" dirty="0" err="1"/>
              <a:t>india</a:t>
            </a:r>
            <a:r>
              <a:rPr lang="en-US" dirty="0"/>
              <a:t>, and </a:t>
            </a:r>
            <a:r>
              <a:rPr lang="en-US" dirty="0" err="1"/>
              <a:t>china</a:t>
            </a:r>
            <a:r>
              <a:rPr lang="en-US" dirty="0"/>
              <a:t>. We measure the driving performance using there major criteria.</a:t>
            </a:r>
          </a:p>
          <a:p>
            <a:r>
              <a:rPr lang="en-US" dirty="0"/>
              <a:t>First, safety, which corresponds to collision rate. Efficiency, the average of  speed of the agent, comfort, the change of the acceleration of the agent. </a:t>
            </a:r>
          </a:p>
          <a:p>
            <a:endParaRPr lang="en-US" dirty="0"/>
          </a:p>
          <a:p>
            <a:r>
              <a:rPr lang="en-US" dirty="0"/>
              <a:t>The black line indicates the expectation, we assume the better the prediction results and the better the driving performance. However, this is not entirely true.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9CB49-E9A8-8048-976F-774AEA0B40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47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dynamics gap arises from the fact that the behavior of the autonomous vehicle, also known as the ego-agent, changes with different trajectory predictors. In real-world scenarios, the ego-agent utilizes trajectory predictions to determine its actions. However, different trajectory predictions result in varied behaviors of the ego-agent, which, in turn, influence the future behaviors of other road users, leading to different dynamics within the environment. This directly affects the prediction results as other agents behave differently. Consequently, there exists a disparity between the dynamics represented in the dataset and the actual driving scenario when assessing a specific trajectory predictor.</a:t>
            </a:r>
          </a:p>
          <a:p>
            <a:endParaRPr lang="en-US" dirty="0"/>
          </a:p>
          <a:p>
            <a:r>
              <a:rPr lang="en-US" dirty="0"/>
              <a:t>In addition, different from our notion of computational efficiency of the predictor. There is no clear threshold to say whether a predictor is fast enough, instead, the trade-off between the speed and accuracy of the planner is crucial. For an anytime sampling based planner, which is relatively slow, constant velocity tends to be the optimal considering trade-off.</a:t>
            </a:r>
          </a:p>
          <a:p>
            <a:endParaRPr lang="en-US" dirty="0"/>
          </a:p>
          <a:p>
            <a:r>
              <a:rPr lang="en-US" dirty="0"/>
              <a:t>Given these results, we definitely want a interactive realistic platform to evaluate our prediction models. However, first, we can’t afford run the simulator to evaluate the predictor </a:t>
            </a:r>
            <a:r>
              <a:rPr lang="en-US" dirty="0" err="1"/>
              <a:t>everytime</a:t>
            </a:r>
            <a:r>
              <a:rPr lang="en-US" dirty="0"/>
              <a:t>. Second, the dynamics in the simulator still have a gap with the real world dynamics. Thus, we want a more general solution, affordable solution to </a:t>
            </a:r>
            <a:r>
              <a:rPr lang="en-US"/>
              <a:t>the problem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9CB49-E9A8-8048-976F-774AEA0B40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5A87-C72A-9C04-E1C7-2FA313EBE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267E6-0AE8-7C91-8A92-37800097B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EBDA5-1C7E-3793-BC51-9D7B4F5B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0024-FD82-1D41-B903-C223017CC27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F2653-FDC5-96ED-EE86-E0137DEA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7647F-0A29-4D32-A516-C4461BE2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D246-B032-2E4F-A623-E75607E0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FEDA-147B-2F4F-5402-51478A26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805CF-80E2-C483-2859-E5E38673D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80E4-5246-5E6D-8045-CBC04998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0024-FD82-1D41-B903-C223017CC27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EE32-E904-7808-91BE-8E1869C7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5597F-085E-7F0C-0EA3-CB116824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D246-B032-2E4F-A623-E75607E0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D6D47-6A84-9B58-4558-DF3D22A69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82BB0-74BF-EE28-7A05-345C722E2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3A856-EDFC-6977-1A10-825079F4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0024-FD82-1D41-B903-C223017CC27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351E8-A0E2-B117-D28D-E6A4EDCD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E644B-1B51-1097-06E9-A6B676A2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D246-B032-2E4F-A623-E75607E0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9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1188-878E-26DB-2A5C-AF3C8967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72BE1-E86F-2907-AB5A-335A8ED33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5CCF3-2C20-1C82-A81F-B2654736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0024-FD82-1D41-B903-C223017CC27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6A44F-97E1-068E-9DDF-C2F8D1B5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01A2-A34C-2B2B-F5C7-C319EC6E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D246-B032-2E4F-A623-E75607E0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3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2477-41F8-A449-0943-202D4C90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486AF-1BFD-5CED-372D-03F88AD2F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3051E-FF86-0F53-0B21-5E87A74D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0024-FD82-1D41-B903-C223017CC27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BF10C-5DD7-91F3-57E5-7E9D8249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3217A-5FD5-0ECE-6623-A749C541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D246-B032-2E4F-A623-E75607E0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7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0482-B971-F99E-C429-ACDE5674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2560B-951F-9B40-2057-2DD3CC97D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AAE7F-0441-E0B3-CFCD-A4590F62E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12326-CF8B-E197-2DAF-6E544587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0024-FD82-1D41-B903-C223017CC27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76FCF-CCC1-585C-7324-416DEA9F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80A05-8677-1DEF-B765-D0EE8BED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D246-B032-2E4F-A623-E75607E0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9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8BB5-DC73-BF24-10A2-44832AE9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A939C-73B2-E4FE-9642-5826D95C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E50F7-E314-19CA-F1FC-C9A79CF79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11FEA-29DF-9987-6AFB-8763E72D5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DE4E7-B0E1-3EB9-E5BE-D35644758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5646D-92AC-4E0D-914F-5024762A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0024-FD82-1D41-B903-C223017CC27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FE0DF-A212-08D6-7FD8-88E4E2BC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40708-0F2C-9B57-C918-A0C1EF6E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D246-B032-2E4F-A623-E75607E0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3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ACFE-621C-C467-C661-2DA207C5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6AE3A-A951-B102-9A99-F1FBAF64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0024-FD82-1D41-B903-C223017CC27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A1EA9-E4B5-B2D1-5B57-FD59BAB0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3210F-9EE1-79F7-6C70-A922362D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D246-B032-2E4F-A623-E75607E0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8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C02E7-F56E-062B-8C2D-7BE979CE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0024-FD82-1D41-B903-C223017CC27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B700F-2A97-66EE-DC0F-04DE8F22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CDE79-7C16-5F21-1CD2-A59701FD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D246-B032-2E4F-A623-E75607E0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464B-839C-51D7-2572-D2FB06197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B2C05-76D3-DB5D-8925-A357C544F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08A52-0E85-F1D0-5507-90453C0A5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7984C-885D-9848-500F-E068D968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0024-FD82-1D41-B903-C223017CC27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A3B9-3F55-D7BD-C711-D8EAEC36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8EF40-B4A4-BA63-8608-5844C095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D246-B032-2E4F-A623-E75607E0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2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8D30-E662-A86F-A858-2CE8B1336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4EA77-E68D-59AB-F0E9-6694FAF3C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5C6D8-B2D8-92D9-C814-2F657A711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437E4-8031-78AD-7B48-A69CC8CF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0024-FD82-1D41-B903-C223017CC27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1E063-216A-D8F1-9E8F-512F1D0C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B36E0-C230-359B-CE37-C0E0410F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D246-B032-2E4F-A623-E75607E0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5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254728-D958-11E4-6A1C-4D4E44B0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62C49-F5B2-298B-A2D5-68535FB10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2DB6A-8403-A9AE-147D-77E1A5E22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F0024-FD82-1D41-B903-C223017CC27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96D14-3C44-937B-46B4-31A4A31BD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25470-C066-906B-8F31-EDB6E07A8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DD246-B032-2E4F-A623-E75607E0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1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0.png"/><Relationship Id="rId3" Type="http://schemas.openxmlformats.org/officeDocument/2006/relationships/image" Target="../media/image2.png"/><Relationship Id="rId7" Type="http://schemas.openxmlformats.org/officeDocument/2006/relationships/image" Target="../media/image150.png"/><Relationship Id="rId17" Type="http://schemas.openxmlformats.org/officeDocument/2006/relationships/image" Target="../media/image16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1.png"/><Relationship Id="rId15" Type="http://schemas.openxmlformats.org/officeDocument/2006/relationships/image" Target="../media/image120.png"/><Relationship Id="rId4" Type="http://schemas.openxmlformats.org/officeDocument/2006/relationships/image" Target="../media/image1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0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9533-AFBF-559E-E5D3-9482131E4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09B7-7E6B-063C-ABE3-4F70496A6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42" y="4257947"/>
            <a:ext cx="4361308" cy="3392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</a:rPr>
              <a:t>) Interactive 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</a:rPr>
              <a:t>State </a:t>
            </a:r>
            <a:r>
              <a:rPr lang="en-SG" sz="1800" dirty="0">
                <a:solidFill>
                  <a:srgbClr val="000000"/>
                </a:solidFill>
              </a:rPr>
              <a:t>P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</a:rPr>
              <a:t>rediction</a:t>
            </a:r>
            <a:endParaRPr lang="en-US" sz="1800" dirty="0"/>
          </a:p>
        </p:txBody>
      </p:sp>
      <p:pic>
        <p:nvPicPr>
          <p:cNvPr id="1028" name="Picture 4" descr="Sensors | Free Full-Text | Road-Aware Trajectory Prediction for Autonomous  Driving on Highways">
            <a:extLst>
              <a:ext uri="{FF2B5EF4-FFF2-40B4-BE49-F238E27FC236}">
                <a16:creationId xmlns:a16="http://schemas.microsoft.com/office/drawing/2014/main" id="{8B9FAA90-867E-2612-7915-FBC5A200F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96" y="2033375"/>
            <a:ext cx="4555401" cy="186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A168D6-6447-63FD-ABC0-7CCBC7B98359}"/>
              </a:ext>
            </a:extLst>
          </p:cNvPr>
          <p:cNvSpPr txBox="1"/>
          <p:nvPr/>
        </p:nvSpPr>
        <p:spPr>
          <a:xfrm>
            <a:off x="6643992" y="4257947"/>
            <a:ext cx="518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</a:t>
            </a:r>
            <a:r>
              <a:rPr lang="en-US" altLang="zh-CN" dirty="0"/>
              <a:t>State Prediction Evaluation for Downstream Tasks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3AFCD-8CB6-B9FD-FF1F-9E6C5A4331E0}"/>
              </a:ext>
            </a:extLst>
          </p:cNvPr>
          <p:cNvSpPr txBox="1"/>
          <p:nvPr/>
        </p:nvSpPr>
        <p:spPr>
          <a:xfrm>
            <a:off x="1064642" y="4821207"/>
            <a:ext cx="69120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Vehicle State Prediction during Lane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Pedestrian Intention Recognition &amp; Trajectory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Urban Road Mixed </a:t>
            </a:r>
            <a:r>
              <a:rPr lang="en-US" sz="1600" dirty="0"/>
              <a:t>Prediction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E9E46E0-D3F1-137F-0C33-866FC79C3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906" y="2334432"/>
            <a:ext cx="4702486" cy="184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51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7FB7A632-36A4-E97F-7BA8-F8C6C07DE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537" y="3798083"/>
            <a:ext cx="6805814" cy="266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FCE6F-7027-63CD-6869-16552AB7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b="0" i="0" u="none" strike="noStrike" dirty="0">
                <a:solidFill>
                  <a:srgbClr val="000000"/>
                </a:solidFill>
                <a:effectLst/>
              </a:rPr>
              <a:t>State </a:t>
            </a:r>
            <a:r>
              <a:rPr lang="en-SG" sz="3200" dirty="0">
                <a:solidFill>
                  <a:srgbClr val="000000"/>
                </a:solidFill>
              </a:rPr>
              <a:t>P</a:t>
            </a:r>
            <a:r>
              <a:rPr lang="en-SG" sz="3200" b="0" i="0" u="none" strike="noStrike" dirty="0">
                <a:solidFill>
                  <a:srgbClr val="000000"/>
                </a:solidFill>
                <a:effectLst/>
              </a:rPr>
              <a:t>rediction for Sequential </a:t>
            </a:r>
            <a:r>
              <a:rPr lang="en-SG" sz="3200" dirty="0">
                <a:solidFill>
                  <a:srgbClr val="000000"/>
                </a:solidFill>
              </a:rPr>
              <a:t>D</a:t>
            </a:r>
            <a:r>
              <a:rPr lang="en-SG" sz="3200" b="0" i="0" u="none" strike="noStrike" dirty="0">
                <a:solidFill>
                  <a:srgbClr val="000000"/>
                </a:solidFill>
                <a:effectLst/>
              </a:rPr>
              <a:t>ecision </a:t>
            </a:r>
            <a:r>
              <a:rPr lang="en-SG" sz="3200" dirty="0">
                <a:solidFill>
                  <a:srgbClr val="000000"/>
                </a:solidFill>
              </a:rPr>
              <a:t>M</a:t>
            </a:r>
            <a:r>
              <a:rPr lang="en-SG" sz="3200" b="0" i="0" u="none" strike="noStrike" dirty="0">
                <a:solidFill>
                  <a:srgbClr val="000000"/>
                </a:solidFill>
                <a:effectLst/>
              </a:rPr>
              <a:t>aking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88309-D736-6C4E-A752-F0B52FEFA3BC}"/>
              </a:ext>
            </a:extLst>
          </p:cNvPr>
          <p:cNvSpPr txBox="1">
            <a:spLocks/>
          </p:cNvSpPr>
          <p:nvPr/>
        </p:nvSpPr>
        <p:spPr>
          <a:xfrm>
            <a:off x="838200" y="6518754"/>
            <a:ext cx="8839200" cy="339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[5] </a:t>
            </a:r>
            <a:r>
              <a:rPr lang="en-SG" sz="1600" b="0" i="0" u="none" strike="noStrike" dirty="0">
                <a:solidFill>
                  <a:srgbClr val="000000"/>
                </a:solidFill>
                <a:effectLst/>
              </a:rPr>
              <a:t>On the Evaluation of State </a:t>
            </a:r>
            <a:r>
              <a:rPr lang="en-SG" sz="1600" dirty="0">
                <a:solidFill>
                  <a:srgbClr val="000000"/>
                </a:solidFill>
              </a:rPr>
              <a:t>P</a:t>
            </a:r>
            <a:r>
              <a:rPr lang="en-SG" sz="1600" b="0" i="0" u="none" strike="noStrike" dirty="0">
                <a:solidFill>
                  <a:srgbClr val="000000"/>
                </a:solidFill>
                <a:effectLst/>
              </a:rPr>
              <a:t>rediction for Sequential </a:t>
            </a:r>
            <a:r>
              <a:rPr lang="en-SG" sz="1600" dirty="0">
                <a:solidFill>
                  <a:srgbClr val="000000"/>
                </a:solidFill>
              </a:rPr>
              <a:t>D</a:t>
            </a:r>
            <a:r>
              <a:rPr lang="en-SG" sz="1600" b="0" i="0" u="none" strike="noStrike" dirty="0">
                <a:solidFill>
                  <a:srgbClr val="000000"/>
                </a:solidFill>
                <a:effectLst/>
              </a:rPr>
              <a:t>ecision </a:t>
            </a:r>
            <a:r>
              <a:rPr lang="en-SG" sz="1600" dirty="0">
                <a:solidFill>
                  <a:srgbClr val="000000"/>
                </a:solidFill>
              </a:rPr>
              <a:t>M</a:t>
            </a:r>
            <a:r>
              <a:rPr lang="en-SG" sz="1600" b="0" i="0" u="none" strike="noStrike" dirty="0">
                <a:solidFill>
                  <a:srgbClr val="000000"/>
                </a:solidFill>
                <a:effectLst/>
              </a:rPr>
              <a:t>aking</a:t>
            </a:r>
            <a:r>
              <a:rPr lang="en-SG" sz="1600" b="0" i="1" u="none" strike="noStrike" dirty="0">
                <a:solidFill>
                  <a:srgbClr val="000000"/>
                </a:solidFill>
                <a:effectLst/>
              </a:rPr>
              <a:t>, Ongoing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9A415-9E5D-046D-51E4-F54F745AF8C1}"/>
              </a:ext>
            </a:extLst>
          </p:cNvPr>
          <p:cNvSpPr txBox="1"/>
          <p:nvPr/>
        </p:nvSpPr>
        <p:spPr>
          <a:xfrm>
            <a:off x="838200" y="1690688"/>
            <a:ext cx="2720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An MDP Formulation</a:t>
            </a:r>
            <a:r>
              <a:rPr lang="en-US" sz="22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E7B813-D09A-25BF-9169-35B90F483EBC}"/>
                  </a:ext>
                </a:extLst>
              </p:cNvPr>
              <p:cNvSpPr txBox="1"/>
              <p:nvPr/>
            </p:nvSpPr>
            <p:spPr>
              <a:xfrm>
                <a:off x="3244262" y="1736989"/>
                <a:ext cx="2394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E7B813-D09A-25BF-9169-35B90F483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262" y="1736989"/>
                <a:ext cx="2394538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98EE5F-DE0E-36D7-C466-D9D4F8E8C5F5}"/>
                  </a:ext>
                </a:extLst>
              </p:cNvPr>
              <p:cNvSpPr txBox="1"/>
              <p:nvPr/>
            </p:nvSpPr>
            <p:spPr>
              <a:xfrm>
                <a:off x="838200" y="2278048"/>
                <a:ext cx="7003071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US" alt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𝒔</m:t>
                    </m:r>
                    <m:r>
                      <a:rPr kumimoji="0" lang="en-US" alt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={</m:t>
                    </m:r>
                    <m:sSub>
                      <m:sSubPr>
                        <m:ctrlPr>
                          <a:rPr kumimoji="0" lang="en-US" altLang="en-US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US" altLang="en-US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</m:t>
                        </m:r>
                      </m:e>
                      <m:sub>
                        <m:r>
                          <a:rPr kumimoji="0" lang="en-US" altLang="en-US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𝒆𝒈𝒐</m:t>
                        </m:r>
                      </m:sub>
                    </m:sSub>
                    <m:r>
                      <a:rPr kumimoji="0" lang="en-US" alt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kumimoji="0" lang="en-US" altLang="en-US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US" altLang="en-US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</m:t>
                        </m:r>
                      </m:e>
                      <m:sub>
                        <m:r>
                          <a:rPr kumimoji="0" lang="en-US" altLang="en-US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𝒆𝒙𝒐</m:t>
                        </m:r>
                      </m:sub>
                    </m:sSub>
                    <m:r>
                      <a:rPr kumimoji="0" lang="en-US" alt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}∈</m:t>
                    </m:r>
                    <m:r>
                      <a:rPr kumimoji="0" lang="en-US" alt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𝑺</m:t>
                    </m:r>
                  </m:oMath>
                </a14:m>
                <a:r>
                  <a:rPr kumimoji="0" lang="en-US" altLang="en-US" sz="18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: states of all</a:t>
                </a:r>
                <a:r>
                  <a:rPr kumimoji="0" lang="en-US" altLang="en-US" sz="1800" b="0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 agents including historical information </a:t>
                </a:r>
                <a:endParaRPr lang="en-US" altLang="en-US" sz="1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98EE5F-DE0E-36D7-C466-D9D4F8E8C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78048"/>
                <a:ext cx="7003071" cy="391902"/>
              </a:xfrm>
              <a:prstGeom prst="rect">
                <a:avLst/>
              </a:prstGeom>
              <a:blipFill>
                <a:blip r:embed="rId5"/>
                <a:stretch>
                  <a:fillRect t="-6250" r="-362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672592-48CC-13F9-B3AB-264336B443AD}"/>
                  </a:ext>
                </a:extLst>
              </p:cNvPr>
              <p:cNvSpPr txBox="1"/>
              <p:nvPr/>
            </p:nvSpPr>
            <p:spPr>
              <a:xfrm>
                <a:off x="7799965" y="2187271"/>
                <a:ext cx="3280835" cy="464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alt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alt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: Prediction of </a:t>
                </a:r>
                <a:r>
                  <a:rPr lang="en-US" altLang="en-US" dirty="0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exo</a:t>
                </a:r>
                <a:r>
                  <a:rPr lang="en-US" alt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-agents</a:t>
                </a:r>
                <a:endParaRPr lang="en-US" altLang="en-US" i="1" dirty="0">
                  <a:solidFill>
                    <a:srgbClr val="00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672592-48CC-13F9-B3AB-264336B44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965" y="2187271"/>
                <a:ext cx="3280835" cy="464679"/>
              </a:xfrm>
              <a:prstGeom prst="rect">
                <a:avLst/>
              </a:prstGeom>
              <a:blipFill>
                <a:blip r:embed="rId6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A5670A6-F03B-7330-C060-6B5B149D57AB}"/>
              </a:ext>
            </a:extLst>
          </p:cNvPr>
          <p:cNvSpPr txBox="1"/>
          <p:nvPr/>
        </p:nvSpPr>
        <p:spPr>
          <a:xfrm>
            <a:off x="5638800" y="288471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65E787-653D-2645-7018-67036C3B1B63}"/>
                  </a:ext>
                </a:extLst>
              </p:cNvPr>
              <p:cNvSpPr txBox="1"/>
              <p:nvPr/>
            </p:nvSpPr>
            <p:spPr>
              <a:xfrm>
                <a:off x="838200" y="2716694"/>
                <a:ext cx="55713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US" alt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𝝅</m:t>
                    </m:r>
                  </m:oMath>
                </a14:m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: The predictor</a:t>
                </a:r>
                <a:r>
                  <a:rPr kumimoji="0" lang="en-US" altLang="en-US" sz="1800" b="0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 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predict all</a:t>
                </a:r>
                <a:r>
                  <a:rPr kumimoji="0" lang="en-US" altLang="en-US" sz="1800" b="0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 </a:t>
                </a:r>
                <a:r>
                  <a:rPr kumimoji="0" lang="en-US" altLang="en-US" sz="1800" b="0" i="0" u="none" strike="noStrike" cap="none" normalizeH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exo</a:t>
                </a:r>
                <a:r>
                  <a:rPr kumimoji="0" lang="en-US" altLang="en-US" sz="1800" b="0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-agents future trajectory.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  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65E787-653D-2645-7018-67036C3B1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16694"/>
                <a:ext cx="5571333" cy="523220"/>
              </a:xfrm>
              <a:prstGeom prst="rect">
                <a:avLst/>
              </a:prstGeom>
              <a:blipFill>
                <a:blip r:embed="rId7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DD4B928F-7985-1B46-0582-4D6CC0278572}"/>
              </a:ext>
            </a:extLst>
          </p:cNvPr>
          <p:cNvGrpSpPr/>
          <p:nvPr/>
        </p:nvGrpSpPr>
        <p:grpSpPr>
          <a:xfrm>
            <a:off x="7597476" y="3139469"/>
            <a:ext cx="947056" cy="1433984"/>
            <a:chOff x="7070355" y="3113075"/>
            <a:chExt cx="947056" cy="14339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7493A57-EFA2-D1BC-25DF-F718D94465DD}"/>
                </a:ext>
              </a:extLst>
            </p:cNvPr>
            <p:cNvSpPr/>
            <p:nvPr/>
          </p:nvSpPr>
          <p:spPr>
            <a:xfrm>
              <a:off x="7070355" y="3600003"/>
              <a:ext cx="947056" cy="947056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958B086-E62C-FD61-CD86-065D80F41A77}"/>
                    </a:ext>
                  </a:extLst>
                </p:cNvPr>
                <p:cNvSpPr txBox="1"/>
                <p:nvPr/>
              </p:nvSpPr>
              <p:spPr>
                <a:xfrm>
                  <a:off x="7272844" y="3113075"/>
                  <a:ext cx="625633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958B086-E62C-FD61-CD86-065D80F41A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2844" y="3113075"/>
                  <a:ext cx="625633" cy="523220"/>
                </a:xfrm>
                <a:prstGeom prst="rect">
                  <a:avLst/>
                </a:prstGeom>
                <a:blipFill>
                  <a:blip r:embed="rId15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B4D6EE7-5EA1-6958-B2EE-EE65F5FA783C}"/>
              </a:ext>
            </a:extLst>
          </p:cNvPr>
          <p:cNvGrpSpPr/>
          <p:nvPr/>
        </p:nvGrpSpPr>
        <p:grpSpPr>
          <a:xfrm>
            <a:off x="4874433" y="3976751"/>
            <a:ext cx="947056" cy="1599047"/>
            <a:chOff x="3788229" y="4193463"/>
            <a:chExt cx="947056" cy="159904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44BFB1-7560-C21A-88C6-74BCC803842E}"/>
                </a:ext>
              </a:extLst>
            </p:cNvPr>
            <p:cNvSpPr/>
            <p:nvPr/>
          </p:nvSpPr>
          <p:spPr>
            <a:xfrm>
              <a:off x="3788229" y="4193463"/>
              <a:ext cx="947056" cy="947056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0B611E4-D38B-5A4F-4DF3-160C752FDCE6}"/>
                    </a:ext>
                  </a:extLst>
                </p:cNvPr>
                <p:cNvSpPr txBox="1"/>
                <p:nvPr/>
              </p:nvSpPr>
              <p:spPr>
                <a:xfrm>
                  <a:off x="3981171" y="5269290"/>
                  <a:ext cx="625633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0B611E4-D38B-5A4F-4DF3-160C752FD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1171" y="5269290"/>
                  <a:ext cx="62563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B252F4-6C2F-A00E-B0E0-F2348F9CBC9A}"/>
                  </a:ext>
                </a:extLst>
              </p:cNvPr>
              <p:cNvSpPr txBox="1"/>
              <p:nvPr/>
            </p:nvSpPr>
            <p:spPr>
              <a:xfrm>
                <a:off x="6409533" y="2709221"/>
                <a:ext cx="55871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US" alt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𝑹</m:t>
                    </m:r>
                  </m:oMath>
                </a14:m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: The reward function,</a:t>
                </a:r>
                <a:r>
                  <a:rPr lang="en-US" alt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the average prediction accuracy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  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B252F4-6C2F-A00E-B0E0-F2348F9CB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33" y="2709221"/>
                <a:ext cx="5587171" cy="523220"/>
              </a:xfrm>
              <a:prstGeom prst="rect">
                <a:avLst/>
              </a:prstGeom>
              <a:blipFill>
                <a:blip r:embed="rId17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30D030-350D-B7EF-EBC0-1CA8F2CF3A9B}"/>
                  </a:ext>
                </a:extLst>
              </p:cNvPr>
              <p:cNvSpPr txBox="1"/>
              <p:nvPr/>
            </p:nvSpPr>
            <p:spPr>
              <a:xfrm>
                <a:off x="1274746" y="5601382"/>
                <a:ext cx="6947581" cy="411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𝑒𝑥𝑜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𝑒𝑔𝑜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: Transition Function.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30D030-350D-B7EF-EBC0-1CA8F2CF3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746" y="5601382"/>
                <a:ext cx="6947581" cy="411651"/>
              </a:xfrm>
              <a:prstGeom prst="rect">
                <a:avLst/>
              </a:prstGeom>
              <a:blipFill>
                <a:blip r:embed="rId18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26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CE6F-7027-63CD-6869-16552AB7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b="0" i="0" u="none" strike="noStrike" dirty="0">
                <a:solidFill>
                  <a:srgbClr val="000000"/>
                </a:solidFill>
                <a:effectLst/>
              </a:rPr>
              <a:t>State </a:t>
            </a:r>
            <a:r>
              <a:rPr lang="en-SG" sz="3200" dirty="0">
                <a:solidFill>
                  <a:srgbClr val="000000"/>
                </a:solidFill>
              </a:rPr>
              <a:t>P</a:t>
            </a:r>
            <a:r>
              <a:rPr lang="en-SG" sz="3200" b="0" i="0" u="none" strike="noStrike" dirty="0">
                <a:solidFill>
                  <a:srgbClr val="000000"/>
                </a:solidFill>
                <a:effectLst/>
              </a:rPr>
              <a:t>rediction for Sequential </a:t>
            </a:r>
            <a:r>
              <a:rPr lang="en-SG" sz="3200" dirty="0">
                <a:solidFill>
                  <a:srgbClr val="000000"/>
                </a:solidFill>
              </a:rPr>
              <a:t>D</a:t>
            </a:r>
            <a:r>
              <a:rPr lang="en-SG" sz="3200" b="0" i="0" u="none" strike="noStrike" dirty="0">
                <a:solidFill>
                  <a:srgbClr val="000000"/>
                </a:solidFill>
                <a:effectLst/>
              </a:rPr>
              <a:t>ecision </a:t>
            </a:r>
            <a:r>
              <a:rPr lang="en-SG" sz="3200" dirty="0">
                <a:solidFill>
                  <a:srgbClr val="000000"/>
                </a:solidFill>
              </a:rPr>
              <a:t>M</a:t>
            </a:r>
            <a:r>
              <a:rPr lang="en-SG" sz="3200" b="0" i="0" u="none" strike="noStrike" dirty="0">
                <a:solidFill>
                  <a:srgbClr val="000000"/>
                </a:solidFill>
                <a:effectLst/>
              </a:rPr>
              <a:t>aking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88309-D736-6C4E-A752-F0B52FEFA3BC}"/>
              </a:ext>
            </a:extLst>
          </p:cNvPr>
          <p:cNvSpPr txBox="1">
            <a:spLocks/>
          </p:cNvSpPr>
          <p:nvPr/>
        </p:nvSpPr>
        <p:spPr>
          <a:xfrm>
            <a:off x="838200" y="6518754"/>
            <a:ext cx="8839200" cy="339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[5] </a:t>
            </a:r>
            <a:r>
              <a:rPr lang="en-SG" sz="1600" b="0" i="0" u="none" strike="noStrike" dirty="0">
                <a:solidFill>
                  <a:srgbClr val="000000"/>
                </a:solidFill>
                <a:effectLst/>
              </a:rPr>
              <a:t>On the Evaluation of State </a:t>
            </a:r>
            <a:r>
              <a:rPr lang="en-SG" sz="1600" dirty="0">
                <a:solidFill>
                  <a:srgbClr val="000000"/>
                </a:solidFill>
              </a:rPr>
              <a:t>P</a:t>
            </a:r>
            <a:r>
              <a:rPr lang="en-SG" sz="1600" b="0" i="0" u="none" strike="noStrike" dirty="0">
                <a:solidFill>
                  <a:srgbClr val="000000"/>
                </a:solidFill>
                <a:effectLst/>
              </a:rPr>
              <a:t>rediction for Sequential </a:t>
            </a:r>
            <a:r>
              <a:rPr lang="en-SG" sz="1600" dirty="0">
                <a:solidFill>
                  <a:srgbClr val="000000"/>
                </a:solidFill>
              </a:rPr>
              <a:t>D</a:t>
            </a:r>
            <a:r>
              <a:rPr lang="en-SG" sz="1600" b="0" i="0" u="none" strike="noStrike" dirty="0">
                <a:solidFill>
                  <a:srgbClr val="000000"/>
                </a:solidFill>
                <a:effectLst/>
              </a:rPr>
              <a:t>ecision </a:t>
            </a:r>
            <a:r>
              <a:rPr lang="en-SG" sz="1600" dirty="0">
                <a:solidFill>
                  <a:srgbClr val="000000"/>
                </a:solidFill>
              </a:rPr>
              <a:t>M</a:t>
            </a:r>
            <a:r>
              <a:rPr lang="en-SG" sz="1600" b="0" i="0" u="none" strike="noStrike" dirty="0">
                <a:solidFill>
                  <a:srgbClr val="000000"/>
                </a:solidFill>
                <a:effectLst/>
              </a:rPr>
              <a:t>aking</a:t>
            </a:r>
            <a:r>
              <a:rPr lang="en-SG" sz="1600" b="0" i="1" u="none" strike="noStrike" dirty="0">
                <a:solidFill>
                  <a:srgbClr val="000000"/>
                </a:solidFill>
                <a:effectLst/>
              </a:rPr>
              <a:t>, Ongoing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endParaRPr lang="en-US" sz="16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21C408-276A-4EF6-F886-0CC0CE8EBEA5}"/>
              </a:ext>
            </a:extLst>
          </p:cNvPr>
          <p:cNvGrpSpPr/>
          <p:nvPr/>
        </p:nvGrpSpPr>
        <p:grpSpPr>
          <a:xfrm>
            <a:off x="7121973" y="4476658"/>
            <a:ext cx="3649340" cy="1768829"/>
            <a:chOff x="8542660" y="5089171"/>
            <a:chExt cx="3649340" cy="1768829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7FB7A632-36A4-E97F-7BA8-F8C6C07DE8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2660" y="5427725"/>
              <a:ext cx="3649340" cy="143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D4B928F-7985-1B46-0582-4D6CC0278572}"/>
                </a:ext>
              </a:extLst>
            </p:cNvPr>
            <p:cNvGrpSpPr/>
            <p:nvPr/>
          </p:nvGrpSpPr>
          <p:grpSpPr>
            <a:xfrm>
              <a:off x="10124424" y="5089171"/>
              <a:ext cx="390936" cy="696132"/>
              <a:chOff x="7070355" y="2860654"/>
              <a:chExt cx="947056" cy="168640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7493A57-EFA2-D1BC-25DF-F718D94465DD}"/>
                  </a:ext>
                </a:extLst>
              </p:cNvPr>
              <p:cNvSpPr/>
              <p:nvPr/>
            </p:nvSpPr>
            <p:spPr>
              <a:xfrm>
                <a:off x="7070355" y="3600003"/>
                <a:ext cx="947056" cy="947056"/>
              </a:xfrm>
              <a:prstGeom prst="ellipse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958B086-E62C-FD61-CD86-065D80F41A77}"/>
                      </a:ext>
                    </a:extLst>
                  </p:cNvPr>
                  <p:cNvSpPr txBox="1"/>
                  <p:nvPr/>
                </p:nvSpPr>
                <p:spPr>
                  <a:xfrm>
                    <a:off x="7149703" y="2860654"/>
                    <a:ext cx="625634" cy="82015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958B086-E62C-FD61-CD86-065D80F41A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9703" y="2860654"/>
                    <a:ext cx="625634" cy="820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7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B4D6EE7-5EA1-6958-B2EE-EE65F5FA783C}"/>
                </a:ext>
              </a:extLst>
            </p:cNvPr>
            <p:cNvGrpSpPr/>
            <p:nvPr/>
          </p:nvGrpSpPr>
          <p:grpSpPr>
            <a:xfrm>
              <a:off x="8642472" y="5539040"/>
              <a:ext cx="473283" cy="811837"/>
              <a:chOff x="3788229" y="4193463"/>
              <a:chExt cx="947056" cy="1624516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E44BFB1-7560-C21A-88C6-74BCC803842E}"/>
                  </a:ext>
                </a:extLst>
              </p:cNvPr>
              <p:cNvSpPr/>
              <p:nvPr/>
            </p:nvSpPr>
            <p:spPr>
              <a:xfrm>
                <a:off x="3788229" y="4193463"/>
                <a:ext cx="947056" cy="947056"/>
              </a:xfrm>
              <a:prstGeom prst="ellipse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0B611E4-D38B-5A4F-4DF3-160C752FDCE6}"/>
                      </a:ext>
                    </a:extLst>
                  </p:cNvPr>
                  <p:cNvSpPr txBox="1"/>
                  <p:nvPr/>
                </p:nvSpPr>
                <p:spPr>
                  <a:xfrm>
                    <a:off x="3948938" y="5140520"/>
                    <a:ext cx="625634" cy="67745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0B611E4-D38B-5A4F-4DF3-160C752FDC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8938" y="5140520"/>
                    <a:ext cx="625634" cy="6774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D8F5A9B-12B8-BDEB-B916-401CD3800082}"/>
              </a:ext>
            </a:extLst>
          </p:cNvPr>
          <p:cNvGrpSpPr/>
          <p:nvPr/>
        </p:nvGrpSpPr>
        <p:grpSpPr>
          <a:xfrm>
            <a:off x="881427" y="1547177"/>
            <a:ext cx="5001444" cy="747192"/>
            <a:chOff x="881427" y="1547177"/>
            <a:chExt cx="5001444" cy="7471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0B60F08-05C5-9D47-4A93-B26E0DD2474F}"/>
                    </a:ext>
                  </a:extLst>
                </p:cNvPr>
                <p:cNvSpPr txBox="1"/>
                <p:nvPr/>
              </p:nvSpPr>
              <p:spPr>
                <a:xfrm>
                  <a:off x="1999566" y="1547177"/>
                  <a:ext cx="3883305" cy="7471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   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0B60F08-05C5-9D47-4A93-B26E0DD24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9566" y="1547177"/>
                  <a:ext cx="3883305" cy="747192"/>
                </a:xfrm>
                <a:prstGeom prst="rect">
                  <a:avLst/>
                </a:prstGeom>
                <a:blipFill>
                  <a:blip r:embed="rId6"/>
                  <a:stretch>
                    <a:fillRect t="-145000" b="-2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2A6E29-B89B-27DB-435C-27DD9F9A7E9B}"/>
                </a:ext>
              </a:extLst>
            </p:cNvPr>
            <p:cNvSpPr txBox="1"/>
            <p:nvPr/>
          </p:nvSpPr>
          <p:spPr>
            <a:xfrm>
              <a:off x="881427" y="1716782"/>
              <a:ext cx="1259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800" b="1" i="0" u="none" strike="noStrike" dirty="0">
                  <a:solidFill>
                    <a:srgbClr val="000000"/>
                  </a:solidFill>
                  <a:effectLst/>
                </a:rPr>
                <a:t>Objective: 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16435D-34A0-07F1-5DEF-45B7BDF9420A}"/>
              </a:ext>
            </a:extLst>
          </p:cNvPr>
          <p:cNvGrpSpPr/>
          <p:nvPr/>
        </p:nvGrpSpPr>
        <p:grpSpPr>
          <a:xfrm>
            <a:off x="1232533" y="2750062"/>
            <a:ext cx="3622999" cy="1083271"/>
            <a:chOff x="1232533" y="2750062"/>
            <a:chExt cx="3622999" cy="108327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5670A6-F03B-7330-C060-6B5B149D57AB}"/>
                </a:ext>
              </a:extLst>
            </p:cNvPr>
            <p:cNvSpPr txBox="1"/>
            <p:nvPr/>
          </p:nvSpPr>
          <p:spPr>
            <a:xfrm>
              <a:off x="4119282" y="3028474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D1A68A-FD7F-D013-517A-AA04D63968DF}"/>
                </a:ext>
              </a:extLst>
            </p:cNvPr>
            <p:cNvSpPr txBox="1"/>
            <p:nvPr/>
          </p:nvSpPr>
          <p:spPr>
            <a:xfrm>
              <a:off x="1358194" y="2750062"/>
              <a:ext cx="33716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800" b="1" i="0" u="none" strike="noStrike" dirty="0">
                  <a:solidFill>
                    <a:srgbClr val="000000"/>
                  </a:solidFill>
                  <a:effectLst/>
                </a:rPr>
                <a:t>Solution 1: Evaluation on dataset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8718A1E-D5F7-C6FF-8707-34E1740CB2CE}"/>
                    </a:ext>
                  </a:extLst>
                </p:cNvPr>
                <p:cNvSpPr txBox="1"/>
                <p:nvPr/>
              </p:nvSpPr>
              <p:spPr>
                <a:xfrm>
                  <a:off x="1232533" y="3086141"/>
                  <a:ext cx="3622999" cy="7471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   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8718A1E-D5F7-C6FF-8707-34E1740CB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2533" y="3086141"/>
                  <a:ext cx="3622999" cy="747192"/>
                </a:xfrm>
                <a:prstGeom prst="rect">
                  <a:avLst/>
                </a:prstGeom>
                <a:blipFill>
                  <a:blip r:embed="rId7"/>
                  <a:stretch>
                    <a:fillRect t="-143333" b="-20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259C28B-F1C7-6ABE-D4C1-0553D37CA979}"/>
              </a:ext>
            </a:extLst>
          </p:cNvPr>
          <p:cNvGrpSpPr/>
          <p:nvPr/>
        </p:nvGrpSpPr>
        <p:grpSpPr>
          <a:xfrm>
            <a:off x="7106098" y="2750062"/>
            <a:ext cx="3627962" cy="1083271"/>
            <a:chOff x="7106098" y="2750062"/>
            <a:chExt cx="3627962" cy="108327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4232D8-9C34-956E-1ABC-2B4140962304}"/>
                </a:ext>
              </a:extLst>
            </p:cNvPr>
            <p:cNvSpPr txBox="1"/>
            <p:nvPr/>
          </p:nvSpPr>
          <p:spPr>
            <a:xfrm>
              <a:off x="7107754" y="2750062"/>
              <a:ext cx="36263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800" b="1" i="0" u="none" strike="noStrike" dirty="0">
                  <a:solidFill>
                    <a:srgbClr val="000000"/>
                  </a:solidFill>
                  <a:effectLst/>
                </a:rPr>
                <a:t>Solution 2: Evaluation on Simulation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40BF236-AAA8-AAE0-CE30-67E1545DC22B}"/>
                    </a:ext>
                  </a:extLst>
                </p:cNvPr>
                <p:cNvSpPr txBox="1"/>
                <p:nvPr/>
              </p:nvSpPr>
              <p:spPr>
                <a:xfrm>
                  <a:off x="7106098" y="3086141"/>
                  <a:ext cx="3622999" cy="7471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    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40BF236-AAA8-AAE0-CE30-67E1545DC2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6098" y="3086141"/>
                  <a:ext cx="3622999" cy="747192"/>
                </a:xfrm>
                <a:prstGeom prst="rect">
                  <a:avLst/>
                </a:prstGeom>
                <a:blipFill>
                  <a:blip r:embed="rId8"/>
                  <a:stretch>
                    <a:fillRect t="-143333" b="-20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520161-1534-51F2-53BA-AE29E47F7C7F}"/>
              </a:ext>
            </a:extLst>
          </p:cNvPr>
          <p:cNvGrpSpPr/>
          <p:nvPr/>
        </p:nvGrpSpPr>
        <p:grpSpPr>
          <a:xfrm>
            <a:off x="838200" y="4236203"/>
            <a:ext cx="4818308" cy="1639226"/>
            <a:chOff x="838200" y="4236203"/>
            <a:chExt cx="4818308" cy="163922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38FAD8-431A-5D7F-D7C0-1D0F73664F99}"/>
                </a:ext>
              </a:extLst>
            </p:cNvPr>
            <p:cNvSpPr txBox="1"/>
            <p:nvPr/>
          </p:nvSpPr>
          <p:spPr>
            <a:xfrm>
              <a:off x="951638" y="4236203"/>
              <a:ext cx="46137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800" b="1" i="0" u="none" strike="noStrike" dirty="0">
                  <a:solidFill>
                    <a:srgbClr val="000000"/>
                  </a:solidFill>
                  <a:effectLst/>
                </a:rPr>
                <a:t>Evaluation by Scenario Replication on Datasets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9E00EA4-2866-8157-D536-4DA77D8AEA7C}"/>
                    </a:ext>
                  </a:extLst>
                </p:cNvPr>
                <p:cNvSpPr txBox="1"/>
                <p:nvPr/>
              </p:nvSpPr>
              <p:spPr>
                <a:xfrm>
                  <a:off x="1447030" y="4644248"/>
                  <a:ext cx="3622999" cy="7471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9E00EA4-2866-8157-D536-4DA77D8AE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030" y="4644248"/>
                  <a:ext cx="3622999" cy="747192"/>
                </a:xfrm>
                <a:prstGeom prst="rect">
                  <a:avLst/>
                </a:prstGeom>
                <a:blipFill>
                  <a:blip r:embed="rId9"/>
                  <a:stretch>
                    <a:fillRect t="-145000" b="-2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2423DC3-E0CB-B7FA-2C80-635908919C45}"/>
                    </a:ext>
                  </a:extLst>
                </p:cNvPr>
                <p:cNvSpPr txBox="1"/>
                <p:nvPr/>
              </p:nvSpPr>
              <p:spPr>
                <a:xfrm>
                  <a:off x="838200" y="5559317"/>
                  <a:ext cx="4818308" cy="3161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2423DC3-E0CB-B7FA-2C80-635908919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5559317"/>
                  <a:ext cx="4818308" cy="316112"/>
                </a:xfrm>
                <a:prstGeom prst="rect">
                  <a:avLst/>
                </a:prstGeom>
                <a:blipFill>
                  <a:blip r:embed="rId10"/>
                  <a:stretch>
                    <a:fillRect t="-15385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444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64FC454-99D9-A24C-9216-965309BD854C}"/>
              </a:ext>
            </a:extLst>
          </p:cNvPr>
          <p:cNvGrpSpPr/>
          <p:nvPr/>
        </p:nvGrpSpPr>
        <p:grpSpPr>
          <a:xfrm>
            <a:off x="9207858" y="2736185"/>
            <a:ext cx="2308655" cy="2308655"/>
            <a:chOff x="3312354" y="2274667"/>
            <a:chExt cx="2308655" cy="230865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268D5F-7ADB-FFBC-A8E4-6375420F1C83}"/>
                </a:ext>
              </a:extLst>
            </p:cNvPr>
            <p:cNvSpPr/>
            <p:nvPr/>
          </p:nvSpPr>
          <p:spPr>
            <a:xfrm>
              <a:off x="3312354" y="2274667"/>
              <a:ext cx="2308655" cy="230865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5504A3-2C93-DE9C-A840-7EEC50B8B81C}"/>
                </a:ext>
              </a:extLst>
            </p:cNvPr>
            <p:cNvSpPr txBox="1"/>
            <p:nvPr/>
          </p:nvSpPr>
          <p:spPr>
            <a:xfrm>
              <a:off x="3886873" y="2397153"/>
              <a:ext cx="1159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Evaluation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461476-C8A7-1FFC-FD9B-17306D27FA09}"/>
              </a:ext>
            </a:extLst>
          </p:cNvPr>
          <p:cNvGrpSpPr/>
          <p:nvPr/>
        </p:nvGrpSpPr>
        <p:grpSpPr>
          <a:xfrm>
            <a:off x="3655213" y="2736185"/>
            <a:ext cx="2308655" cy="2308655"/>
            <a:chOff x="3312354" y="2274667"/>
            <a:chExt cx="2308655" cy="23086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E7C70F4-A86C-D350-70C9-4E50ADDBBF2A}"/>
                </a:ext>
              </a:extLst>
            </p:cNvPr>
            <p:cNvSpPr/>
            <p:nvPr/>
          </p:nvSpPr>
          <p:spPr>
            <a:xfrm>
              <a:off x="3312354" y="2274667"/>
              <a:ext cx="2308655" cy="230865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2828F5-D3B8-6CAC-160A-B390F049EF2F}"/>
                </a:ext>
              </a:extLst>
            </p:cNvPr>
            <p:cNvSpPr txBox="1"/>
            <p:nvPr/>
          </p:nvSpPr>
          <p:spPr>
            <a:xfrm>
              <a:off x="3886873" y="2397153"/>
              <a:ext cx="1159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Evaluation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57DFD5-3980-6C78-E606-F89158F0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3287" cy="1325563"/>
          </a:xfrm>
        </p:spPr>
        <p:txBody>
          <a:bodyPr>
            <a:normAutofit/>
          </a:bodyPr>
          <a:lstStyle/>
          <a:p>
            <a:r>
              <a:rPr lang="en-SG" sz="3200" b="0" i="0" u="none" strike="noStrike" dirty="0">
                <a:solidFill>
                  <a:srgbClr val="000000"/>
                </a:solidFill>
                <a:effectLst/>
              </a:rPr>
              <a:t>State </a:t>
            </a:r>
            <a:r>
              <a:rPr lang="en-SG" sz="3200" dirty="0">
                <a:solidFill>
                  <a:srgbClr val="000000"/>
                </a:solidFill>
              </a:rPr>
              <a:t>P</a:t>
            </a:r>
            <a:r>
              <a:rPr lang="en-SG" sz="3200" b="0" i="0" u="none" strike="noStrike" dirty="0">
                <a:solidFill>
                  <a:srgbClr val="000000"/>
                </a:solidFill>
                <a:effectLst/>
              </a:rPr>
              <a:t>rediction for Sequential </a:t>
            </a:r>
            <a:r>
              <a:rPr lang="en-SG" sz="3200" dirty="0">
                <a:solidFill>
                  <a:srgbClr val="000000"/>
                </a:solidFill>
              </a:rPr>
              <a:t>D</a:t>
            </a:r>
            <a:r>
              <a:rPr lang="en-SG" sz="3200" b="0" i="0" u="none" strike="noStrike" dirty="0">
                <a:solidFill>
                  <a:srgbClr val="000000"/>
                </a:solidFill>
                <a:effectLst/>
              </a:rPr>
              <a:t>ecision </a:t>
            </a:r>
            <a:r>
              <a:rPr lang="en-SG" sz="3200" dirty="0">
                <a:solidFill>
                  <a:srgbClr val="000000"/>
                </a:solidFill>
              </a:rPr>
              <a:t>M</a:t>
            </a:r>
            <a:r>
              <a:rPr lang="en-SG" sz="3200" b="0" i="0" u="none" strike="noStrike" dirty="0">
                <a:solidFill>
                  <a:srgbClr val="000000"/>
                </a:solidFill>
                <a:effectLst/>
              </a:rPr>
              <a:t>aking</a:t>
            </a:r>
            <a:endParaRPr lang="en-US" sz="32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240BF4C-AA91-AB63-95C2-7CCE4B26B990}"/>
              </a:ext>
            </a:extLst>
          </p:cNvPr>
          <p:cNvSpPr/>
          <p:nvPr/>
        </p:nvSpPr>
        <p:spPr>
          <a:xfrm>
            <a:off x="1197697" y="3403122"/>
            <a:ext cx="1578634" cy="9747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Perception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3A505D2-AC3D-83CA-E183-2285EBCB9F58}"/>
              </a:ext>
            </a:extLst>
          </p:cNvPr>
          <p:cNvSpPr/>
          <p:nvPr/>
        </p:nvSpPr>
        <p:spPr>
          <a:xfrm>
            <a:off x="3989421" y="3403122"/>
            <a:ext cx="1578634" cy="9747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46503EB-6586-78A7-153F-6FA64F9BDD05}"/>
              </a:ext>
            </a:extLst>
          </p:cNvPr>
          <p:cNvSpPr/>
          <p:nvPr/>
        </p:nvSpPr>
        <p:spPr>
          <a:xfrm>
            <a:off x="6781145" y="3403122"/>
            <a:ext cx="1578634" cy="9747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DF9D34B-B6D4-FFB9-2231-D0666B1D69EA}"/>
              </a:ext>
            </a:extLst>
          </p:cNvPr>
          <p:cNvSpPr/>
          <p:nvPr/>
        </p:nvSpPr>
        <p:spPr>
          <a:xfrm>
            <a:off x="9572869" y="3403122"/>
            <a:ext cx="1578634" cy="97478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465167-BFC3-A961-443A-C0C279CC436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76331" y="3890515"/>
            <a:ext cx="1213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9EC47C-61EB-D8D4-967E-823AD1F0A2E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568055" y="3890515"/>
            <a:ext cx="1213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BDEDE8-B91B-FA94-A796-0285D16C67C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359779" y="3890515"/>
            <a:ext cx="1213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491F7D-D78B-91ED-E220-B18B5CE417D6}"/>
              </a:ext>
            </a:extLst>
          </p:cNvPr>
          <p:cNvSpPr txBox="1"/>
          <p:nvPr/>
        </p:nvSpPr>
        <p:spPr>
          <a:xfrm>
            <a:off x="6753185" y="2479792"/>
            <a:ext cx="16882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A*</a:t>
            </a:r>
          </a:p>
          <a:p>
            <a:pPr algn="ctr"/>
            <a:r>
              <a:rPr lang="en-US" dirty="0"/>
              <a:t>RVO</a:t>
            </a:r>
          </a:p>
          <a:p>
            <a:pPr algn="ctr"/>
            <a:r>
              <a:rPr lang="en-US" dirty="0"/>
              <a:t>POMDP Planner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F701-61DB-A444-775E-AAC4F033A1CF}"/>
              </a:ext>
            </a:extLst>
          </p:cNvPr>
          <p:cNvSpPr txBox="1">
            <a:spLocks/>
          </p:cNvSpPr>
          <p:nvPr/>
        </p:nvSpPr>
        <p:spPr>
          <a:xfrm>
            <a:off x="838200" y="6518754"/>
            <a:ext cx="8839200" cy="339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[5] </a:t>
            </a:r>
            <a:r>
              <a:rPr lang="en-SG" sz="1600" b="0" i="0" u="none" strike="noStrike" dirty="0">
                <a:solidFill>
                  <a:srgbClr val="000000"/>
                </a:solidFill>
                <a:effectLst/>
              </a:rPr>
              <a:t>On the Evaluation of State </a:t>
            </a:r>
            <a:r>
              <a:rPr lang="en-SG" sz="1600" dirty="0">
                <a:solidFill>
                  <a:srgbClr val="000000"/>
                </a:solidFill>
              </a:rPr>
              <a:t>P</a:t>
            </a:r>
            <a:r>
              <a:rPr lang="en-SG" sz="1600" b="0" i="0" u="none" strike="noStrike" dirty="0">
                <a:solidFill>
                  <a:srgbClr val="000000"/>
                </a:solidFill>
                <a:effectLst/>
              </a:rPr>
              <a:t>rediction for Sequential </a:t>
            </a:r>
            <a:r>
              <a:rPr lang="en-SG" sz="1600" dirty="0">
                <a:solidFill>
                  <a:srgbClr val="000000"/>
                </a:solidFill>
              </a:rPr>
              <a:t>D</a:t>
            </a:r>
            <a:r>
              <a:rPr lang="en-SG" sz="1600" b="0" i="0" u="none" strike="noStrike" dirty="0">
                <a:solidFill>
                  <a:srgbClr val="000000"/>
                </a:solidFill>
                <a:effectLst/>
              </a:rPr>
              <a:t>ecision </a:t>
            </a:r>
            <a:r>
              <a:rPr lang="en-SG" sz="1600" dirty="0">
                <a:solidFill>
                  <a:srgbClr val="000000"/>
                </a:solidFill>
              </a:rPr>
              <a:t>M</a:t>
            </a:r>
            <a:r>
              <a:rPr lang="en-SG" sz="1600" b="0" i="0" u="none" strike="noStrike" dirty="0">
                <a:solidFill>
                  <a:srgbClr val="000000"/>
                </a:solidFill>
                <a:effectLst/>
              </a:rPr>
              <a:t>aking</a:t>
            </a:r>
            <a:r>
              <a:rPr lang="en-SG" sz="1600" b="0" i="1" u="none" strike="noStrike" dirty="0">
                <a:solidFill>
                  <a:srgbClr val="000000"/>
                </a:solidFill>
                <a:effectLst/>
              </a:rPr>
              <a:t>, Ongoing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2FAB77-F09D-C18A-1E96-1F9E92ED6767}"/>
              </a:ext>
            </a:extLst>
          </p:cNvPr>
          <p:cNvSpPr txBox="1"/>
          <p:nvPr/>
        </p:nvSpPr>
        <p:spPr>
          <a:xfrm>
            <a:off x="838199" y="1653291"/>
            <a:ext cx="2880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 MDP Formulation: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16369A-3065-80A7-F1C4-0A3BF9F27306}"/>
              </a:ext>
            </a:extLst>
          </p:cNvPr>
          <p:cNvGrpSpPr/>
          <p:nvPr/>
        </p:nvGrpSpPr>
        <p:grpSpPr>
          <a:xfrm>
            <a:off x="5540095" y="3734187"/>
            <a:ext cx="4032774" cy="7856"/>
            <a:chOff x="5511066" y="3272672"/>
            <a:chExt cx="4032774" cy="7856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C8DF7BC-57B2-8EE4-024A-5B166E6B2DDF}"/>
                </a:ext>
              </a:extLst>
            </p:cNvPr>
            <p:cNvCxnSpPr/>
            <p:nvPr/>
          </p:nvCxnSpPr>
          <p:spPr>
            <a:xfrm flipH="1">
              <a:off x="8330750" y="3280528"/>
              <a:ext cx="121309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164DA2C-B832-FB40-9CF7-0EC1F3C835CF}"/>
                </a:ext>
              </a:extLst>
            </p:cNvPr>
            <p:cNvCxnSpPr/>
            <p:nvPr/>
          </p:nvCxnSpPr>
          <p:spPr>
            <a:xfrm flipH="1">
              <a:off x="5511066" y="3272672"/>
              <a:ext cx="121309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633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 0 L -0.45547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5D94-8729-F33E-49AD-C072E71A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65" y="1365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Vehicle State Prediction during Lane Changes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B7932E-45FB-550C-7B0E-1CED082FCB58}"/>
              </a:ext>
            </a:extLst>
          </p:cNvPr>
          <p:cNvSpPr txBox="1">
            <a:spLocks/>
          </p:cNvSpPr>
          <p:nvPr/>
        </p:nvSpPr>
        <p:spPr>
          <a:xfrm>
            <a:off x="838200" y="1455878"/>
            <a:ext cx="4659422" cy="189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en-US" sz="1600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DFD7AF-84BB-CB26-BA3F-FBFB5850A54F}"/>
              </a:ext>
            </a:extLst>
          </p:cNvPr>
          <p:cNvSpPr txBox="1">
            <a:spLocks/>
          </p:cNvSpPr>
          <p:nvPr/>
        </p:nvSpPr>
        <p:spPr>
          <a:xfrm>
            <a:off x="5735012" y="1725296"/>
            <a:ext cx="4940030" cy="1629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Encoder-Decoder Structure</a:t>
            </a:r>
          </a:p>
          <a:p>
            <a:r>
              <a:rPr lang="en-SG" sz="1800" dirty="0"/>
              <a:t>Safety Field for information Integration</a:t>
            </a:r>
          </a:p>
          <a:p>
            <a:r>
              <a:rPr lang="en-SG" sz="1800" dirty="0"/>
              <a:t>Strong Adaptability 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8ACB1E4-37A9-D3F4-6C0B-0766F5DA1C10}"/>
              </a:ext>
            </a:extLst>
          </p:cNvPr>
          <p:cNvGrpSpPr/>
          <p:nvPr/>
        </p:nvGrpSpPr>
        <p:grpSpPr>
          <a:xfrm>
            <a:off x="376538" y="1455878"/>
            <a:ext cx="5121084" cy="4932399"/>
            <a:chOff x="6582558" y="1560476"/>
            <a:chExt cx="5121084" cy="4932399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3344B061-969D-2B32-E206-54A55B5B20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0106"/>
            <a:stretch/>
          </p:blipFill>
          <p:spPr>
            <a:xfrm>
              <a:off x="6582558" y="1560476"/>
              <a:ext cx="5121084" cy="4932399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0E359D55-E61D-B735-64AF-36C33839EB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9676"/>
            <a:stretch/>
          </p:blipFill>
          <p:spPr>
            <a:xfrm>
              <a:off x="7022085" y="4476278"/>
              <a:ext cx="2008702" cy="1512793"/>
            </a:xfrm>
            <a:prstGeom prst="rect">
              <a:avLst/>
            </a:prstGeom>
          </p:spPr>
        </p:pic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E0C0E247-9A95-88C5-8D9A-7198EAEA9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4615" y="4679062"/>
            <a:ext cx="4149243" cy="149130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8B60AF74-512B-7456-BAE3-AF1DE3E9FB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4615" y="3528750"/>
            <a:ext cx="4201253" cy="1491306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DC5720B-F200-E15E-22C8-97A993FE7CCC}"/>
              </a:ext>
            </a:extLst>
          </p:cNvPr>
          <p:cNvSpPr txBox="1">
            <a:spLocks/>
          </p:cNvSpPr>
          <p:nvPr/>
        </p:nvSpPr>
        <p:spPr>
          <a:xfrm>
            <a:off x="5986413" y="4137001"/>
            <a:ext cx="1576729" cy="374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Same num. </a:t>
            </a:r>
          </a:p>
          <a:p>
            <a:pPr marL="0" indent="0">
              <a:buNone/>
            </a:pPr>
            <a:r>
              <a:rPr lang="en-US" sz="1800" dirty="0"/>
              <a:t>of Lanes</a:t>
            </a:r>
            <a:endParaRPr lang="en-SG" sz="180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A9727C1A-ABC5-416C-6BBE-0BE2A3F3D88B}"/>
              </a:ext>
            </a:extLst>
          </p:cNvPr>
          <p:cNvSpPr txBox="1">
            <a:spLocks/>
          </p:cNvSpPr>
          <p:nvPr/>
        </p:nvSpPr>
        <p:spPr>
          <a:xfrm>
            <a:off x="5997657" y="5220644"/>
            <a:ext cx="1576729" cy="374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Diff. num. </a:t>
            </a:r>
          </a:p>
          <a:p>
            <a:pPr marL="0" indent="0">
              <a:buNone/>
            </a:pPr>
            <a:r>
              <a:rPr lang="en-US" sz="1800" dirty="0"/>
              <a:t>of Lanes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72606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5D94-8729-F33E-49AD-C072E71A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65" y="1365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Pedestrian Intention Recognition &amp; Trajectory Prediction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BD5052-6ED2-473F-6CF1-89BDC3EFF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801" y="1462100"/>
            <a:ext cx="5977134" cy="196690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04D66732-0046-B8D7-303A-7D335291E097}"/>
              </a:ext>
            </a:extLst>
          </p:cNvPr>
          <p:cNvGrpSpPr/>
          <p:nvPr/>
        </p:nvGrpSpPr>
        <p:grpSpPr>
          <a:xfrm>
            <a:off x="1344961" y="3957782"/>
            <a:ext cx="9698206" cy="1904288"/>
            <a:chOff x="1344961" y="3957782"/>
            <a:chExt cx="9698206" cy="190428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24501CA-5C93-8C05-8CB8-76B2AF050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4498" y="3957782"/>
              <a:ext cx="3156148" cy="188950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9CD067B-E9E3-2326-3B77-B04E35D66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55709" y="4917319"/>
              <a:ext cx="2687458" cy="609283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7CAFA56-78B3-3C10-2E83-7E1AC9055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7368" y="4130675"/>
              <a:ext cx="2624140" cy="623888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CC4445F-E9B8-9930-27B5-13BE26F58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44961" y="3972569"/>
              <a:ext cx="2399550" cy="1889501"/>
            </a:xfrm>
            <a:prstGeom prst="rect">
              <a:avLst/>
            </a:prstGeom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BD69417-30FD-89AC-692B-850791DAF172}"/>
              </a:ext>
            </a:extLst>
          </p:cNvPr>
          <p:cNvSpPr txBox="1">
            <a:spLocks/>
          </p:cNvSpPr>
          <p:nvPr/>
        </p:nvSpPr>
        <p:spPr>
          <a:xfrm>
            <a:off x="816065" y="1807798"/>
            <a:ext cx="4940030" cy="1629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altLang="zh-CN" sz="1800" dirty="0"/>
              <a:t>M</a:t>
            </a:r>
            <a:r>
              <a:rPr lang="en-US" altLang="zh-CN" sz="1800" dirty="0" err="1"/>
              <a:t>achine</a:t>
            </a:r>
            <a:r>
              <a:rPr lang="en-US" altLang="zh-CN" sz="1800" dirty="0"/>
              <a:t> Learning</a:t>
            </a:r>
            <a:endParaRPr lang="en-US" sz="1800" dirty="0"/>
          </a:p>
          <a:p>
            <a:r>
              <a:rPr lang="en-SG" sz="1800" dirty="0"/>
              <a:t>Comprehensive System</a:t>
            </a:r>
          </a:p>
          <a:p>
            <a:r>
              <a:rPr lang="en-SG" sz="1800" dirty="0"/>
              <a:t>B</a:t>
            </a:r>
            <a:r>
              <a:rPr lang="en-US" altLang="zh-CN" sz="1800" dirty="0" err="1"/>
              <a:t>ehavior</a:t>
            </a:r>
            <a:r>
              <a:rPr lang="en-US" altLang="zh-CN" sz="1800" dirty="0"/>
              <a:t> &amp; Intention based </a:t>
            </a:r>
            <a:r>
              <a:rPr lang="en-SG" sz="1800" dirty="0"/>
              <a:t>P</a:t>
            </a:r>
            <a:r>
              <a:rPr lang="en-US" altLang="zh-CN" sz="1800" dirty="0"/>
              <a:t>article Filter </a:t>
            </a:r>
            <a:endParaRPr lang="en-SG" sz="18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7F5008F-7C78-39D4-AFD4-371A807DC7CC}"/>
              </a:ext>
            </a:extLst>
          </p:cNvPr>
          <p:cNvSpPr txBox="1">
            <a:spLocks/>
          </p:cNvSpPr>
          <p:nvPr/>
        </p:nvSpPr>
        <p:spPr>
          <a:xfrm>
            <a:off x="816064" y="6242882"/>
            <a:ext cx="10515599" cy="339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[1]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Crossing-Road Pedestrian Trajectory Prediction Based on Intention and Behavior Identification</a:t>
            </a:r>
            <a:r>
              <a:rPr lang="en-SG" sz="1600" b="0" i="1" u="none" strike="noStrike" dirty="0">
                <a:solidFill>
                  <a:srgbClr val="000000"/>
                </a:solidFill>
                <a:effectLst/>
              </a:rPr>
              <a:t>, IEEE ITSC, 2020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  <a:endParaRPr lang="en-US" sz="1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DC9F4D8-D3E8-C93A-74BF-41A11DD0EB35}"/>
              </a:ext>
            </a:extLst>
          </p:cNvPr>
          <p:cNvSpPr txBox="1">
            <a:spLocks/>
          </p:cNvSpPr>
          <p:nvPr/>
        </p:nvSpPr>
        <p:spPr>
          <a:xfrm>
            <a:off x="816064" y="6554937"/>
            <a:ext cx="10515599" cy="339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[2]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Roadside pedestrian motion prediction using Bayesian methods and particle filter</a:t>
            </a:r>
            <a:r>
              <a:rPr lang="en-SG" sz="1600" b="0" i="1" u="none" strike="noStrike" dirty="0">
                <a:solidFill>
                  <a:srgbClr val="000000"/>
                </a:solidFill>
                <a:effectLst/>
              </a:rPr>
              <a:t>, IET ITS, 2021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120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5D94-8729-F33E-49AD-C072E71A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65" y="1365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Pedestrian Intention Recognition &amp; Trajectory Prediction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0D4014A-BBE5-1F61-7458-2D9FB360E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64" y="1620561"/>
            <a:ext cx="5401945" cy="428309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D2AFC95-4C40-EE32-5291-D9C22AFE85B5}"/>
              </a:ext>
            </a:extLst>
          </p:cNvPr>
          <p:cNvSpPr txBox="1"/>
          <p:nvPr/>
        </p:nvSpPr>
        <p:spPr>
          <a:xfrm>
            <a:off x="6485343" y="1590778"/>
            <a:ext cx="278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Theory of planned behavior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AB18157-93FB-7D57-9303-9991C1E0DB86}"/>
              </a:ext>
            </a:extLst>
          </p:cNvPr>
          <p:cNvSpPr txBox="1">
            <a:spLocks/>
          </p:cNvSpPr>
          <p:nvPr/>
        </p:nvSpPr>
        <p:spPr>
          <a:xfrm>
            <a:off x="816064" y="6554937"/>
            <a:ext cx="10515599" cy="339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[3]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Applying the Extended Theory of Planned Behavior to Pedestrian Intention Estimation</a:t>
            </a:r>
            <a:r>
              <a:rPr lang="en-SG" sz="1600" b="0" i="1" u="none" strike="noStrike" dirty="0">
                <a:solidFill>
                  <a:srgbClr val="000000"/>
                </a:solidFill>
                <a:effectLst/>
              </a:rPr>
              <a:t>, IEEE IV, 2021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  <a:endParaRPr 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EA30D62-E16D-DD71-77D3-88ABF5DFAC5B}"/>
              </a:ext>
            </a:extLst>
          </p:cNvPr>
          <p:cNvSpPr txBox="1"/>
          <p:nvPr/>
        </p:nvSpPr>
        <p:spPr>
          <a:xfrm>
            <a:off x="6878319" y="1976561"/>
            <a:ext cx="3142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Attitude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Subjective Norms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Perceived Behavioral Control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ED011F8-F084-3749-14C6-273F147D7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972" y="4365391"/>
            <a:ext cx="3932030" cy="142317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6C9BA53F-48D6-6FDB-F115-2C5D2AD3C06F}"/>
              </a:ext>
            </a:extLst>
          </p:cNvPr>
          <p:cNvSpPr txBox="1"/>
          <p:nvPr/>
        </p:nvSpPr>
        <p:spPr>
          <a:xfrm>
            <a:off x="6485343" y="3938676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Results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2E019E5-81D6-7F77-66C2-CF45EA18D3C4}"/>
              </a:ext>
            </a:extLst>
          </p:cNvPr>
          <p:cNvSpPr txBox="1"/>
          <p:nvPr/>
        </p:nvSpPr>
        <p:spPr>
          <a:xfrm>
            <a:off x="6485343" y="2998895"/>
            <a:ext cx="158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26115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5D94-8729-F33E-49AD-C072E71A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65" y="1365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Urban Road Mixed Prediction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9FD619-DC1C-E739-1546-68A1AE83F3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26" b="9430"/>
          <a:stretch/>
        </p:blipFill>
        <p:spPr>
          <a:xfrm>
            <a:off x="746082" y="1671857"/>
            <a:ext cx="7122160" cy="249275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ECC2C4B-65DD-B69F-CC0B-9DB67A2879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6308"/>
          <a:stretch/>
        </p:blipFill>
        <p:spPr bwMode="auto">
          <a:xfrm>
            <a:off x="8364981" y="1850256"/>
            <a:ext cx="1511384" cy="1055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21E8ECB-E114-A3BA-ADC8-CCFEBD8A90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09" t="2527" r="-309" b="6148"/>
          <a:stretch/>
        </p:blipFill>
        <p:spPr bwMode="auto">
          <a:xfrm>
            <a:off x="9977777" y="1877262"/>
            <a:ext cx="1511384" cy="10555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4B4F822B-D486-2F3F-643F-9A2F0ACEAE05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4857741" y="4127253"/>
            <a:ext cx="653368" cy="278394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189B3C0E-708C-4E36-2B67-2AA8F24239B9}"/>
              </a:ext>
            </a:extLst>
          </p:cNvPr>
          <p:cNvSpPr/>
          <p:nvPr/>
        </p:nvSpPr>
        <p:spPr>
          <a:xfrm>
            <a:off x="5323622" y="4364534"/>
            <a:ext cx="1422401" cy="457200"/>
          </a:xfrm>
          <a:prstGeom prst="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Road to Road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A7B4A2AE-7F5B-3E93-5796-CA638E8594D9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6746023" y="3939765"/>
            <a:ext cx="168645" cy="653369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BCA0B3BD-0B63-3DD0-2F47-50C5F5DD8DFA}"/>
              </a:ext>
            </a:extLst>
          </p:cNvPr>
          <p:cNvSpPr/>
          <p:nvPr/>
        </p:nvSpPr>
        <p:spPr>
          <a:xfrm>
            <a:off x="8833618" y="3158571"/>
            <a:ext cx="2288317" cy="457200"/>
          </a:xfrm>
          <a:prstGeom prst="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Diversity Loss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0BD4166-FE2C-6A75-8220-80533ECDB3EC}"/>
              </a:ext>
            </a:extLst>
          </p:cNvPr>
          <p:cNvSpPr/>
          <p:nvPr/>
        </p:nvSpPr>
        <p:spPr>
          <a:xfrm>
            <a:off x="8833618" y="1194283"/>
            <a:ext cx="2288317" cy="457200"/>
          </a:xfrm>
          <a:prstGeom prst="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AS-NMS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41EEA1-F28E-949E-9E30-3A10859F2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9960" y="5062273"/>
            <a:ext cx="3915634" cy="77543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B879187-47A9-61D6-6547-26CB42AB3FDE}"/>
              </a:ext>
            </a:extLst>
          </p:cNvPr>
          <p:cNvSpPr/>
          <p:nvPr/>
        </p:nvSpPr>
        <p:spPr>
          <a:xfrm>
            <a:off x="8846965" y="4593134"/>
            <a:ext cx="2288317" cy="457200"/>
          </a:xfrm>
          <a:prstGeom prst="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Multi-Task Learning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02262CB-194D-3DC5-1997-2AD97AB9AA0E}"/>
                  </a:ext>
                </a:extLst>
              </p:cNvPr>
              <p:cNvSpPr txBox="1"/>
              <p:nvPr/>
            </p:nvSpPr>
            <p:spPr>
              <a:xfrm>
                <a:off x="8230278" y="3927789"/>
                <a:ext cx="3494996" cy="447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𝑑𝑖𝑣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𝑓𝑝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𝑓𝑝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02262CB-194D-3DC5-1997-2AD97AB9A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278" y="3927789"/>
                <a:ext cx="3494996" cy="447495"/>
              </a:xfrm>
              <a:prstGeom prst="rect">
                <a:avLst/>
              </a:prstGeom>
              <a:blipFill>
                <a:blip r:embed="rId6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5C13A3E9-CD26-BC61-57BC-BD21594062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2000" y="5468369"/>
            <a:ext cx="262594" cy="20550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28F8B34-7259-0ACD-ED64-F13536E11E97}"/>
              </a:ext>
            </a:extLst>
          </p:cNvPr>
          <p:cNvSpPr txBox="1"/>
          <p:nvPr/>
        </p:nvSpPr>
        <p:spPr>
          <a:xfrm>
            <a:off x="746082" y="5449991"/>
            <a:ext cx="372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Rank 7</a:t>
            </a:r>
            <a:r>
              <a:rPr lang="en-US" altLang="zh-CN" baseline="30000" dirty="0"/>
              <a:t>th</a:t>
            </a:r>
            <a:r>
              <a:rPr lang="en-US" altLang="zh-CN" dirty="0"/>
              <a:t>  in </a:t>
            </a:r>
            <a:r>
              <a:rPr lang="en-US" altLang="zh-CN" dirty="0" err="1"/>
              <a:t>Argoverse</a:t>
            </a:r>
            <a:r>
              <a:rPr lang="en-US" altLang="zh-CN" dirty="0"/>
              <a:t> Competition</a:t>
            </a:r>
          </a:p>
        </p:txBody>
      </p:sp>
    </p:spTree>
    <p:extLst>
      <p:ext uri="{BB962C8B-B14F-4D97-AF65-F5344CB8AC3E}">
        <p14:creationId xmlns:p14="http://schemas.microsoft.com/office/powerpoint/2010/main" val="42133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9533-AFBF-559E-E5D3-9482131E4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09B7-7E6B-063C-ABE3-4F70496A6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42" y="4257947"/>
            <a:ext cx="4361308" cy="3392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</a:rPr>
              <a:t>) Interactive 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</a:rPr>
              <a:t>State </a:t>
            </a:r>
            <a:r>
              <a:rPr lang="en-SG" sz="1800" dirty="0">
                <a:solidFill>
                  <a:srgbClr val="000000"/>
                </a:solidFill>
              </a:rPr>
              <a:t>P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</a:rPr>
              <a:t>rediction</a:t>
            </a:r>
            <a:endParaRPr lang="en-US" sz="1800" dirty="0"/>
          </a:p>
        </p:txBody>
      </p:sp>
      <p:pic>
        <p:nvPicPr>
          <p:cNvPr id="1028" name="Picture 4" descr="Sensors | Free Full-Text | Road-Aware Trajectory Prediction for Autonomous  Driving on Highways">
            <a:extLst>
              <a:ext uri="{FF2B5EF4-FFF2-40B4-BE49-F238E27FC236}">
                <a16:creationId xmlns:a16="http://schemas.microsoft.com/office/drawing/2014/main" id="{8B9FAA90-867E-2612-7915-FBC5A200F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96" y="2033375"/>
            <a:ext cx="4555401" cy="186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A168D6-6447-63FD-ABC0-7CCBC7B98359}"/>
              </a:ext>
            </a:extLst>
          </p:cNvPr>
          <p:cNvSpPr txBox="1"/>
          <p:nvPr/>
        </p:nvSpPr>
        <p:spPr>
          <a:xfrm>
            <a:off x="6643992" y="4257947"/>
            <a:ext cx="518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</a:t>
            </a:r>
            <a:r>
              <a:rPr lang="en-US" altLang="zh-CN" dirty="0"/>
              <a:t>State Prediction Evaluation for Downstream Tasks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3AFCD-8CB6-B9FD-FF1F-9E6C5A4331E0}"/>
              </a:ext>
            </a:extLst>
          </p:cNvPr>
          <p:cNvSpPr txBox="1"/>
          <p:nvPr/>
        </p:nvSpPr>
        <p:spPr>
          <a:xfrm>
            <a:off x="6643992" y="4707763"/>
            <a:ext cx="6912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Rethinking State Prediction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altLang="zh-CN" sz="1600" dirty="0">
                <a:solidFill>
                  <a:srgbClr val="000000"/>
                </a:solidFill>
              </a:rPr>
              <a:t>State Prediction for Sequential Decision Making</a:t>
            </a:r>
            <a:endParaRPr lang="en-US" sz="160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E9E46E0-D3F1-137F-0C33-866FC79C3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906" y="2334432"/>
            <a:ext cx="4702486" cy="184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96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52E5-C292-6266-EEFF-964544CC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Rethinking State Prediction Evaluation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0C81E3-A707-C916-226D-C1C8157A4859}"/>
              </a:ext>
            </a:extLst>
          </p:cNvPr>
          <p:cNvGrpSpPr/>
          <p:nvPr/>
        </p:nvGrpSpPr>
        <p:grpSpPr>
          <a:xfrm>
            <a:off x="1399344" y="2487922"/>
            <a:ext cx="9393311" cy="2308655"/>
            <a:chOff x="1519317" y="1430534"/>
            <a:chExt cx="9393311" cy="230865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CCB442D-31EC-B851-8081-B5F10D907A84}"/>
                </a:ext>
              </a:extLst>
            </p:cNvPr>
            <p:cNvGrpSpPr/>
            <p:nvPr/>
          </p:nvGrpSpPr>
          <p:grpSpPr>
            <a:xfrm>
              <a:off x="8603973" y="1430534"/>
              <a:ext cx="2308655" cy="2308655"/>
              <a:chOff x="3312354" y="2206508"/>
              <a:chExt cx="2308655" cy="230865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3CFCD4A-9AF9-5A65-72E9-5A9AF0469C5C}"/>
                  </a:ext>
                </a:extLst>
              </p:cNvPr>
              <p:cNvSpPr/>
              <p:nvPr/>
            </p:nvSpPr>
            <p:spPr>
              <a:xfrm>
                <a:off x="3312354" y="2206508"/>
                <a:ext cx="2308655" cy="230865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416179A-1DBA-3E53-1B4E-EB3006E8529A}"/>
                  </a:ext>
                </a:extLst>
              </p:cNvPr>
              <p:cNvSpPr txBox="1"/>
              <p:nvPr/>
            </p:nvSpPr>
            <p:spPr>
              <a:xfrm>
                <a:off x="3886873" y="2397153"/>
                <a:ext cx="1159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Evaluation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D5A49B8-258A-3CD1-5C2D-93D4CD68A3A7}"/>
                </a:ext>
              </a:extLst>
            </p:cNvPr>
            <p:cNvGrpSpPr/>
            <p:nvPr/>
          </p:nvGrpSpPr>
          <p:grpSpPr>
            <a:xfrm>
              <a:off x="1519317" y="1541917"/>
              <a:ext cx="8993356" cy="2085891"/>
              <a:chOff x="838200" y="1850460"/>
              <a:chExt cx="9953806" cy="2308655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F449C35-81FB-212F-F222-B4B4521F1934}"/>
                  </a:ext>
                </a:extLst>
              </p:cNvPr>
              <p:cNvGrpSpPr/>
              <p:nvPr/>
            </p:nvGrpSpPr>
            <p:grpSpPr>
              <a:xfrm>
                <a:off x="3264914" y="1850460"/>
                <a:ext cx="2308655" cy="2308655"/>
                <a:chOff x="3312354" y="2274667"/>
                <a:chExt cx="2308655" cy="2308655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75913FF-D912-CF4A-1231-3B78E7B5F3FB}"/>
                    </a:ext>
                  </a:extLst>
                </p:cNvPr>
                <p:cNvSpPr/>
                <p:nvPr/>
              </p:nvSpPr>
              <p:spPr>
                <a:xfrm>
                  <a:off x="3312354" y="2274667"/>
                  <a:ext cx="2308655" cy="2308655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3468347-514D-E006-8FE5-5FA7D989FDB0}"/>
                    </a:ext>
                  </a:extLst>
                </p:cNvPr>
                <p:cNvSpPr txBox="1"/>
                <p:nvPr/>
              </p:nvSpPr>
              <p:spPr>
                <a:xfrm>
                  <a:off x="3886873" y="2397153"/>
                  <a:ext cx="1159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Evaluation</a:t>
                  </a:r>
                </a:p>
              </p:txBody>
            </p:sp>
          </p:grpSp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B607ACC-3FC4-8C6A-4BC0-0DA66BD7EE5E}"/>
                  </a:ext>
                </a:extLst>
              </p:cNvPr>
              <p:cNvSpPr/>
              <p:nvPr/>
            </p:nvSpPr>
            <p:spPr>
              <a:xfrm>
                <a:off x="838200" y="2517396"/>
                <a:ext cx="1578634" cy="974785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Perception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FC939EE5-EB77-4881-89E5-EF634F19D426}"/>
                  </a:ext>
                </a:extLst>
              </p:cNvPr>
              <p:cNvSpPr/>
              <p:nvPr/>
            </p:nvSpPr>
            <p:spPr>
              <a:xfrm>
                <a:off x="3629924" y="2517396"/>
                <a:ext cx="1578634" cy="97478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Prediction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87688B8-BDFA-DA6B-7ABD-91B74A549F97}"/>
                  </a:ext>
                </a:extLst>
              </p:cNvPr>
              <p:cNvSpPr/>
              <p:nvPr/>
            </p:nvSpPr>
            <p:spPr>
              <a:xfrm>
                <a:off x="6421648" y="2517396"/>
                <a:ext cx="1578634" cy="9747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Planning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56EE0C1-5CEF-B61F-16D4-A50CB7C3F82F}"/>
                  </a:ext>
                </a:extLst>
              </p:cNvPr>
              <p:cNvSpPr/>
              <p:nvPr/>
            </p:nvSpPr>
            <p:spPr>
              <a:xfrm>
                <a:off x="9213372" y="2517396"/>
                <a:ext cx="1578634" cy="97478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Control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8BE5444F-73BF-C38C-BE54-D90CAC419F0C}"/>
                  </a:ext>
                </a:extLst>
              </p:cNvPr>
              <p:cNvCxnSpPr>
                <a:stCxn id="4" idx="3"/>
                <a:endCxn id="6" idx="1"/>
              </p:cNvCxnSpPr>
              <p:nvPr/>
            </p:nvCxnSpPr>
            <p:spPr>
              <a:xfrm>
                <a:off x="2416834" y="3004789"/>
                <a:ext cx="12130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09E596EF-C3BF-4484-77EC-2E71094EE3B5}"/>
                  </a:ext>
                </a:extLst>
              </p:cNvPr>
              <p:cNvCxnSpPr>
                <a:cxnSpLocks/>
                <a:stCxn id="6" idx="3"/>
                <a:endCxn id="7" idx="1"/>
              </p:cNvCxnSpPr>
              <p:nvPr/>
            </p:nvCxnSpPr>
            <p:spPr>
              <a:xfrm>
                <a:off x="5208558" y="3004789"/>
                <a:ext cx="12130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DC2BCCC-BD6B-A7BA-8144-C0EDF71F67D1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8000282" y="3004789"/>
                <a:ext cx="12130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E928792-17F6-4EB6-C996-BA0E4DB3FE7A}"/>
              </a:ext>
            </a:extLst>
          </p:cNvPr>
          <p:cNvSpPr txBox="1"/>
          <p:nvPr/>
        </p:nvSpPr>
        <p:spPr>
          <a:xfrm>
            <a:off x="849472" y="1795219"/>
            <a:ext cx="19761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AV Architecture</a:t>
            </a:r>
          </a:p>
        </p:txBody>
      </p:sp>
      <p:sp>
        <p:nvSpPr>
          <p:cNvPr id="39" name="U-Turn Arrow 38">
            <a:extLst>
              <a:ext uri="{FF2B5EF4-FFF2-40B4-BE49-F238E27FC236}">
                <a16:creationId xmlns:a16="http://schemas.microsoft.com/office/drawing/2014/main" id="{A0667282-3CF8-5325-7EF0-F82C9EC37D61}"/>
              </a:ext>
            </a:extLst>
          </p:cNvPr>
          <p:cNvSpPr/>
          <p:nvPr/>
        </p:nvSpPr>
        <p:spPr>
          <a:xfrm flipV="1">
            <a:off x="4634846" y="4685195"/>
            <a:ext cx="5150177" cy="1361717"/>
          </a:xfrm>
          <a:prstGeom prst="uturnArrow">
            <a:avLst>
              <a:gd name="adj1" fmla="val 1119"/>
              <a:gd name="adj2" fmla="val 3851"/>
              <a:gd name="adj3" fmla="val 6882"/>
              <a:gd name="adj4" fmla="val 50000"/>
              <a:gd name="adj5" fmla="val 9100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9D2B80-ECC6-9F47-08D2-FBF189EF30FB}"/>
              </a:ext>
            </a:extLst>
          </p:cNvPr>
          <p:cNvSpPr txBox="1"/>
          <p:nvPr/>
        </p:nvSpPr>
        <p:spPr>
          <a:xfrm>
            <a:off x="1059552" y="4743865"/>
            <a:ext cx="3666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Displacement Error (ADE)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Displacement Error (ADE)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14D3E0-5440-4886-FB8F-B0C8531B81D1}"/>
              </a:ext>
            </a:extLst>
          </p:cNvPr>
          <p:cNvSpPr txBox="1"/>
          <p:nvPr/>
        </p:nvSpPr>
        <p:spPr>
          <a:xfrm>
            <a:off x="9995942" y="4691893"/>
            <a:ext cx="1359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Safety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Comfort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E01189E-5B65-B49F-F7A4-19C6942BAD36}"/>
              </a:ext>
            </a:extLst>
          </p:cNvPr>
          <p:cNvSpPr/>
          <p:nvPr/>
        </p:nvSpPr>
        <p:spPr>
          <a:xfrm>
            <a:off x="6896100" y="5816600"/>
            <a:ext cx="558800" cy="46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D3993A-D60F-5F0F-BC38-06607C1AFDFC}"/>
              </a:ext>
            </a:extLst>
          </p:cNvPr>
          <p:cNvSpPr txBox="1"/>
          <p:nvPr/>
        </p:nvSpPr>
        <p:spPr>
          <a:xfrm>
            <a:off x="5889579" y="5702816"/>
            <a:ext cx="266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Planning-aware Evaluation</a:t>
            </a:r>
          </a:p>
        </p:txBody>
      </p:sp>
    </p:spTree>
    <p:extLst>
      <p:ext uri="{BB962C8B-B14F-4D97-AF65-F5344CB8AC3E}">
        <p14:creationId xmlns:p14="http://schemas.microsoft.com/office/powerpoint/2010/main" val="325137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0AB6-2DF4-7243-E139-552BC7BC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Rethinking State Prediction Evaluation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0D15B1-3C08-3DC6-9A11-B341E4B7B76F}"/>
              </a:ext>
            </a:extLst>
          </p:cNvPr>
          <p:cNvSpPr txBox="1">
            <a:spLocks/>
          </p:cNvSpPr>
          <p:nvPr/>
        </p:nvSpPr>
        <p:spPr>
          <a:xfrm>
            <a:off x="838200" y="6565889"/>
            <a:ext cx="8839200" cy="339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[4] </a:t>
            </a:r>
            <a:r>
              <a:rPr lang="en-SG" sz="1600" b="0" i="0" u="none" strike="noStrike" dirty="0">
                <a:solidFill>
                  <a:srgbClr val="000000"/>
                </a:solidFill>
                <a:effectLst/>
              </a:rPr>
              <a:t>What Truly Matters in Trajectory Prediction for Autonomous Driving</a:t>
            </a:r>
            <a:r>
              <a:rPr lang="en-SG" sz="1600" b="0" i="1" u="none" strike="noStrike" dirty="0">
                <a:solidFill>
                  <a:srgbClr val="000000"/>
                </a:solidFill>
                <a:effectLst/>
              </a:rPr>
              <a:t>, Preprint, 2023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EEF4E2-F62C-1C40-3304-1DF7901118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37" t="36008" r="20234" b="46255"/>
          <a:stretch/>
        </p:blipFill>
        <p:spPr>
          <a:xfrm>
            <a:off x="4693693" y="1970899"/>
            <a:ext cx="6660107" cy="3357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635953-2169-E130-2F14-199301E53861}"/>
              </a:ext>
            </a:extLst>
          </p:cNvPr>
          <p:cNvSpPr txBox="1"/>
          <p:nvPr/>
        </p:nvSpPr>
        <p:spPr>
          <a:xfrm>
            <a:off x="4693694" y="5328543"/>
            <a:ext cx="7251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*</a:t>
            </a:r>
            <a:r>
              <a:rPr lang="en-US" sz="1200" dirty="0"/>
              <a:t>Results obtained using SUMMIT simulator, GAMMA dynamic model and RVO Planner, 5 different world maps.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0EE918-9D66-4B0D-C2DB-E88062BFDE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63" t="37788" r="65887" b="47100"/>
          <a:stretch/>
        </p:blipFill>
        <p:spPr>
          <a:xfrm>
            <a:off x="592676" y="1341783"/>
            <a:ext cx="3913336" cy="52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0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94F727-064B-8915-7B8E-E113FD2B5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369" y="1107691"/>
            <a:ext cx="5614035" cy="31578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F70AB6-2DF4-7243-E139-552BC7BC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Rethinking State Prediction Evaluation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0D15B1-3C08-3DC6-9A11-B341E4B7B76F}"/>
              </a:ext>
            </a:extLst>
          </p:cNvPr>
          <p:cNvSpPr txBox="1">
            <a:spLocks/>
          </p:cNvSpPr>
          <p:nvPr/>
        </p:nvSpPr>
        <p:spPr>
          <a:xfrm>
            <a:off x="838200" y="6518754"/>
            <a:ext cx="8839200" cy="339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[4] </a:t>
            </a:r>
            <a:r>
              <a:rPr lang="en-SG" sz="1600" b="0" i="0" u="none" strike="noStrike" dirty="0">
                <a:solidFill>
                  <a:srgbClr val="000000"/>
                </a:solidFill>
                <a:effectLst/>
              </a:rPr>
              <a:t>What Truly Matters in Trajectory Prediction for Autonomous Driving</a:t>
            </a:r>
            <a:r>
              <a:rPr lang="en-SG" sz="1600" b="0" i="1" u="none" strike="noStrike" dirty="0">
                <a:solidFill>
                  <a:srgbClr val="000000"/>
                </a:solidFill>
                <a:effectLst/>
              </a:rPr>
              <a:t>, Preprint, 2023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92370E-BA9D-EAD0-D7CD-CAD0AA1A5EA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617200" cy="861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Dynamics Gap.</a:t>
            </a:r>
          </a:p>
          <a:p>
            <a:r>
              <a:rPr lang="en-SG" sz="2000" dirty="0"/>
              <a:t>Computational Efficiency.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445770-6C8F-8B30-11FD-FA0059A65D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19" t="45483" r="20767" b="39764"/>
          <a:stretch/>
        </p:blipFill>
        <p:spPr>
          <a:xfrm>
            <a:off x="5413014" y="4065695"/>
            <a:ext cx="6740744" cy="2166040"/>
          </a:xfrm>
          <a:prstGeom prst="rect">
            <a:avLst/>
          </a:prstGeom>
        </p:spPr>
      </p:pic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80035793-D256-15C5-49BC-24CD9C571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073" y="4055951"/>
            <a:ext cx="4374713" cy="18887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A97920-B810-F1D0-FE2F-8DE6B7CA60F6}"/>
              </a:ext>
            </a:extLst>
          </p:cNvPr>
          <p:cNvSpPr txBox="1"/>
          <p:nvPr/>
        </p:nvSpPr>
        <p:spPr>
          <a:xfrm>
            <a:off x="2696066" y="5944716"/>
            <a:ext cx="169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DESPOT Planner</a:t>
            </a:r>
          </a:p>
        </p:txBody>
      </p:sp>
    </p:spTree>
    <p:extLst>
      <p:ext uri="{BB962C8B-B14F-4D97-AF65-F5344CB8AC3E}">
        <p14:creationId xmlns:p14="http://schemas.microsoft.com/office/powerpoint/2010/main" val="106870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5803</TotalTime>
  <Words>879</Words>
  <Application>Microsoft Office PowerPoint</Application>
  <PresentationFormat>宽屏</PresentationFormat>
  <Paragraphs>121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微软雅黑</vt:lpstr>
      <vt:lpstr>Arial</vt:lpstr>
      <vt:lpstr>Calibri</vt:lpstr>
      <vt:lpstr>Calibri Light</vt:lpstr>
      <vt:lpstr>Cambria Math</vt:lpstr>
      <vt:lpstr>Office Theme</vt:lpstr>
      <vt:lpstr>Research Projects</vt:lpstr>
      <vt:lpstr>Vehicle State Prediction during Lane Changes</vt:lpstr>
      <vt:lpstr>Pedestrian Intention Recognition &amp; Trajectory Prediction</vt:lpstr>
      <vt:lpstr>Pedestrian Intention Recognition &amp; Trajectory Prediction</vt:lpstr>
      <vt:lpstr>Urban Road Mixed Prediction</vt:lpstr>
      <vt:lpstr>Research Projects</vt:lpstr>
      <vt:lpstr>Rethinking State Prediction Evaluation</vt:lpstr>
      <vt:lpstr>Rethinking State Prediction Evaluation</vt:lpstr>
      <vt:lpstr>Rethinking State Prediction Evaluation</vt:lpstr>
      <vt:lpstr>State Prediction for Sequential Decision Making</vt:lpstr>
      <vt:lpstr>State Prediction for Sequential Decision Making</vt:lpstr>
      <vt:lpstr>State Prediction for Sequential Decision Making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Projects</dc:title>
  <dc:creator>Yu Cunjun</dc:creator>
  <cp:lastModifiedBy>浩然</cp:lastModifiedBy>
  <cp:revision>25</cp:revision>
  <dcterms:created xsi:type="dcterms:W3CDTF">2023-07-31T06:32:18Z</dcterms:created>
  <dcterms:modified xsi:type="dcterms:W3CDTF">2023-08-14T17:39:18Z</dcterms:modified>
</cp:coreProperties>
</file>