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E9"/>
    <a:srgbClr val="FF0000"/>
    <a:srgbClr val="E9F7FF"/>
    <a:srgbClr val="007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E390-AC13-E698-86F2-E0111CCA4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8B68D-F526-DBA1-03F1-D5FA38178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9139-F615-F00D-F576-52252917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C371E-D8AB-D029-B089-AD19D5D6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67AD-5DD0-EA96-95BB-6E8A3E97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36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4B57-E059-8B3F-0E1B-0E613B0B7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FF8F9-4937-3B65-619C-0E92DE42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7D28A-7915-6784-CEF1-26B376A0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3BAF-A0B8-BADF-0100-6F3FE19C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0B13-1062-BDF6-EB55-49E7FBCE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580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A24B4-9D55-AECC-443C-9CC8FD955A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D85F3-AFF4-9E4A-9E6C-AC2FCF541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A806-4BD5-8A41-F7DD-78CDF90E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DF049-01AD-74B1-6B70-C88698F7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0785D-8DBE-9B01-2441-9666C62D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723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1157-912B-9246-113F-04ADA95F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7CE5A-2416-9372-B819-3C917DC1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9FDA8-43C9-8053-6951-A9578C697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43EA0-D72E-225D-D66F-1B14C1A5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BFF6-C111-0A65-8A41-52320637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958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D9E0-AAD0-4683-3F65-CCDD7937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D3CDC-37A7-AC7E-E719-CB7CFAFFF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3E69F-9362-5EC9-C84F-B39B71F3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F8B72-86E0-D1B5-3794-85F97B41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7834-B4BD-726D-6A20-77820F6E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843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121-E0C1-DDFE-8DB9-17A77AB1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B4F1-D4CF-8B2B-DDD6-6B1496066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8A584-2528-21F1-CBE9-45989657A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B3B7A-BD29-8648-15CC-052A6BCA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60D6A5-6117-C325-5910-E7ADD659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4FD7F-530F-23E0-5B58-4B8F429D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710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D5D64-2CB4-20FC-BA62-49DEE43E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5C0E-C78D-9F82-14E0-7B8823CF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EB358-B286-BAFE-BD2D-BA65AEEB4D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BFDB00-9EA9-6FA6-ADA3-DBC43E40B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DA897-2C5E-38D9-8979-5C77BB420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7FF6E3-7233-A69B-5455-032F6BC0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74016-B716-CB0A-BB53-AB240A1F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598AD-869F-830C-CC8A-B7051351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838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1BA1-DCAC-5D74-004C-EA108AB02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3A746-F197-3948-6AB3-DB49BE2A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EC984-7F59-E6B0-AA94-8A809B6F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0B689-C839-1441-4F58-017FA1E7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75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F3757-197B-D08F-96DA-E17369E9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DD96C-95D7-F377-1B83-FFD72496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73445-5BEF-5EAF-15F8-A60A2650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154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3AFF-C772-DE98-E574-76304629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0275-490F-71F8-A072-205D94B8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DE535-A5F2-E139-DCA9-B1E26F934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B08FE-D9AD-069A-F3F8-62A4C637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059B-CA96-9C48-BCDA-8A3C083C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F9D94-EF6F-8080-2D34-631A3036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33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B81E-40CC-30DF-8E2B-CDE685E0A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990B4-059C-90FE-7BD9-26FD07793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80394-6EC0-8B22-F5FC-3C3527487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54CC2-91DF-F36C-7D05-A1AA6BE8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15167-7309-C017-DCD3-38B54FF9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2DA39-3B76-2368-2BF3-15C7FECC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558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951064-8321-96E4-A7AD-8E0B3972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F7CBE-0A7F-1BF0-D91F-6FEADEFC1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CA00-AEE4-BD24-F4EC-EF3CEED91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33BC1-3F53-4EA7-8BA3-40957301C3C8}" type="datetimeFigureOut">
              <a:rPr lang="LID4096" smtClean="0"/>
              <a:t>02/18/2025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8F971-2619-2954-E3B4-47F240E7E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BA908-8BB6-C44B-C92F-82EB2D492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CE2C1-D32B-46B4-86E9-08C4F125CCE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93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Rectangle 1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40601-3C84-19CF-304E-D70CD2493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0"/>
            <a:ext cx="10399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6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724CE9-F082-1D65-4159-F3AB3B488802}"/>
              </a:ext>
            </a:extLst>
          </p:cNvPr>
          <p:cNvSpPr/>
          <p:nvPr/>
        </p:nvSpPr>
        <p:spPr>
          <a:xfrm>
            <a:off x="2244296" y="824652"/>
            <a:ext cx="3241964" cy="692728"/>
          </a:xfrm>
          <a:prstGeom prst="roundRect">
            <a:avLst/>
          </a:prstGeom>
          <a:solidFill>
            <a:srgbClr val="E9F7FF"/>
          </a:solidFill>
          <a:ln>
            <a:solidFill>
              <a:srgbClr val="007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病史</a:t>
            </a:r>
            <a:b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（例如：神经系统缺损、癌症病史、创伤）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B03050-A197-635C-2046-4E3DA728C758}"/>
              </a:ext>
            </a:extLst>
          </p:cNvPr>
          <p:cNvSpPr/>
          <p:nvPr/>
        </p:nvSpPr>
        <p:spPr>
          <a:xfrm>
            <a:off x="8191771" y="824652"/>
            <a:ext cx="3241964" cy="692728"/>
          </a:xfrm>
          <a:prstGeom prst="roundRect">
            <a:avLst/>
          </a:prstGeom>
          <a:solidFill>
            <a:srgbClr val="FFE9E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排除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 red flag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阳性 </a:t>
            </a:r>
            <a:r>
              <a:rPr lang="en-US" altLang="zh-CN" sz="1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→ 立即转诊至专科医生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AF1204-5BE2-6A45-AC6C-3E039433ED0C}"/>
              </a:ext>
            </a:extLst>
          </p:cNvPr>
          <p:cNvSpPr/>
          <p:nvPr/>
        </p:nvSpPr>
        <p:spPr>
          <a:xfrm>
            <a:off x="2244296" y="2119474"/>
            <a:ext cx="3241964" cy="692728"/>
          </a:xfrm>
          <a:prstGeom prst="roundRect">
            <a:avLst/>
          </a:prstGeom>
          <a:solidFill>
            <a:srgbClr val="E9F7FF"/>
          </a:solidFill>
          <a:ln>
            <a:solidFill>
              <a:srgbClr val="007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查体</a:t>
            </a:r>
            <a:b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（例如：机械性疼痛特征、正常神经检查）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A3D61C-4104-71D9-2CC4-6105E26954A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865278" y="1517380"/>
            <a:ext cx="0" cy="6020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D21456-7D59-0AEC-1420-714255A769D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86260" y="1171016"/>
            <a:ext cx="2705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BCB4C6-4A44-D7F5-10B4-70251A94B3CC}"/>
              </a:ext>
            </a:extLst>
          </p:cNvPr>
          <p:cNvSpPr/>
          <p:nvPr/>
        </p:nvSpPr>
        <p:spPr>
          <a:xfrm>
            <a:off x="4171420" y="3384205"/>
            <a:ext cx="3241964" cy="692728"/>
          </a:xfrm>
          <a:prstGeom prst="roundRect">
            <a:avLst/>
          </a:prstGeom>
          <a:solidFill>
            <a:srgbClr val="E9F7FF"/>
          </a:solidFill>
          <a:ln>
            <a:solidFill>
              <a:srgbClr val="007B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en-US" altLang="zh-CN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影像学检查（可选）</a:t>
            </a:r>
            <a:b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（仅在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red flag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阳性或保守治疗失败时进行）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A62FCD5-B8C7-BAA8-CC3C-8251CD678516}"/>
              </a:ext>
            </a:extLst>
          </p:cNvPr>
          <p:cNvSpPr/>
          <p:nvPr/>
        </p:nvSpPr>
        <p:spPr>
          <a:xfrm>
            <a:off x="8191771" y="2119474"/>
            <a:ext cx="3241964" cy="692728"/>
          </a:xfrm>
          <a:prstGeom prst="roundRect">
            <a:avLst/>
          </a:prstGeom>
          <a:solidFill>
            <a:srgbClr val="FFE9E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排除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：发现神经症状                  → 安排影像检查并转诊专科医生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9B43DA-78F6-321E-AB3F-264321DE5208}"/>
              </a:ext>
            </a:extLst>
          </p:cNvPr>
          <p:cNvSpPr/>
          <p:nvPr/>
        </p:nvSpPr>
        <p:spPr>
          <a:xfrm>
            <a:off x="2244296" y="4698911"/>
            <a:ext cx="3241964" cy="692728"/>
          </a:xfrm>
          <a:prstGeom prst="roundRect">
            <a:avLst/>
          </a:prstGeom>
          <a:solidFill>
            <a:srgbClr val="E9F7FF"/>
          </a:solidFill>
          <a:ln>
            <a:solidFill>
              <a:srgbClr val="007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最终诊断：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非特异性腰痛（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NSLBP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br>
              <a:rPr lang="zh-CN" altLang="en-US" sz="14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符合研究招募条件，并下载</a:t>
            </a:r>
            <a:r>
              <a:rPr lang="en-US" altLang="zh-CN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AlignPro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应用程序 （既往确诊）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7E2E1C3-D463-E2A9-8753-9A037AC5F735}"/>
              </a:ext>
            </a:extLst>
          </p:cNvPr>
          <p:cNvSpPr/>
          <p:nvPr/>
        </p:nvSpPr>
        <p:spPr>
          <a:xfrm>
            <a:off x="8191771" y="3379101"/>
            <a:ext cx="3241964" cy="692728"/>
          </a:xfrm>
          <a:prstGeom prst="roundRect">
            <a:avLst/>
          </a:prstGeom>
          <a:solidFill>
            <a:srgbClr val="FFE9E9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750"/>
              </a:spcBef>
              <a:spcAft>
                <a:spcPts val="750"/>
              </a:spcAft>
            </a:pPr>
            <a:r>
              <a:rPr lang="zh-CN" altLang="en-US" sz="1400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排除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：发现结构性病变            → 排除非特异性腰痛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BD1B05C-79D0-8332-D53B-B7CC3A41BBBB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3865278" y="2812202"/>
            <a:ext cx="0" cy="1886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27B247-C509-2260-717C-5D02E4742B33}"/>
              </a:ext>
            </a:extLst>
          </p:cNvPr>
          <p:cNvCxnSpPr>
            <a:endCxn id="17" idx="1"/>
          </p:cNvCxnSpPr>
          <p:nvPr/>
        </p:nvCxnSpPr>
        <p:spPr>
          <a:xfrm>
            <a:off x="3865278" y="3725465"/>
            <a:ext cx="306142" cy="510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0DE5271-ECA6-654F-824F-F315A9DBBC1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486260" y="2465838"/>
            <a:ext cx="27055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5759FDD-CEA9-D216-05EF-1FC4579C7A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7413384" y="3725465"/>
            <a:ext cx="7783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15B8BA5-5146-64E5-47A7-29B0353632D3}"/>
              </a:ext>
            </a:extLst>
          </p:cNvPr>
          <p:cNvSpPr/>
          <p:nvPr/>
        </p:nvSpPr>
        <p:spPr>
          <a:xfrm>
            <a:off x="2244296" y="5883952"/>
            <a:ext cx="3241964" cy="692728"/>
          </a:xfrm>
          <a:prstGeom prst="roundRect">
            <a:avLst/>
          </a:prstGeom>
          <a:solidFill>
            <a:srgbClr val="E9F7FF"/>
          </a:solidFill>
          <a:ln>
            <a:solidFill>
              <a:srgbClr val="007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数字化随访</a:t>
            </a:r>
            <a:r>
              <a:rPr lang="zh-CN" altLang="en-US" sz="14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4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指导患者进行适当的运动，改善疼痛并提高功能。</a:t>
            </a:r>
            <a:endParaRPr lang="LID4096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150B0E0-46D2-A901-6D0F-04F7E8FBADC3}"/>
              </a:ext>
            </a:extLst>
          </p:cNvPr>
          <p:cNvCxnSpPr>
            <a:cxnSpLocks/>
            <a:stCxn id="23" idx="2"/>
            <a:endCxn id="67" idx="0"/>
          </p:cNvCxnSpPr>
          <p:nvPr/>
        </p:nvCxnSpPr>
        <p:spPr>
          <a:xfrm>
            <a:off x="3865278" y="5391639"/>
            <a:ext cx="0" cy="49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BEE92FC-01D4-726B-CD4E-D810325C53E6}"/>
              </a:ext>
            </a:extLst>
          </p:cNvPr>
          <p:cNvSpPr txBox="1"/>
          <p:nvPr/>
        </p:nvSpPr>
        <p:spPr>
          <a:xfrm>
            <a:off x="609600" y="393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门诊患者招募流程图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2109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DFA0E-AEE9-161C-4E4F-8662EDDD6E57}"/>
              </a:ext>
            </a:extLst>
          </p:cNvPr>
          <p:cNvSpPr txBox="1"/>
          <p:nvPr/>
        </p:nvSpPr>
        <p:spPr>
          <a:xfrm>
            <a:off x="609600" y="1512363"/>
            <a:ext cx="43753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/>
              <a:t>危险信号</a:t>
            </a:r>
            <a:r>
              <a:rPr lang="en-US" altLang="zh-CN" dirty="0"/>
              <a:t>(red flag)</a:t>
            </a:r>
            <a:r>
              <a:rPr lang="zh-CN" altLang="en-US" dirty="0"/>
              <a:t>问卷 （如果患者选择，需要给医生进行高亮提示）</a:t>
            </a:r>
          </a:p>
          <a:p>
            <a:pPr rtl="0"/>
            <a:endParaRPr lang="zh-CN" altLang="en-US" dirty="0"/>
          </a:p>
          <a:p>
            <a:pPr rtl="0"/>
            <a:r>
              <a:rPr lang="zh-CN" altLang="en-US" dirty="0"/>
              <a:t>你在过去三个月内有以下哪些病史</a:t>
            </a:r>
            <a:r>
              <a:rPr lang="en-US" altLang="zh-CN" dirty="0"/>
              <a:t>?</a:t>
            </a:r>
          </a:p>
          <a:p>
            <a:pPr rtl="0"/>
            <a:r>
              <a:rPr lang="en-US" altLang="zh-CN" dirty="0"/>
              <a:t>☐ </a:t>
            </a:r>
            <a:r>
              <a:rPr lang="zh-CN" altLang="en-US" dirty="0"/>
              <a:t>无</a:t>
            </a:r>
            <a:endParaRPr lang="en-US" altLang="zh-CN" dirty="0"/>
          </a:p>
          <a:p>
            <a:r>
              <a:rPr lang="zh-CN" altLang="en-US" dirty="0"/>
              <a:t>☐</a:t>
            </a:r>
            <a:r>
              <a:rPr lang="en-US" altLang="zh-CN" dirty="0"/>
              <a:t> </a:t>
            </a:r>
            <a:r>
              <a:rPr lang="zh-CN" altLang="en-US" dirty="0"/>
              <a:t>下肢疼痛</a:t>
            </a:r>
            <a:r>
              <a:rPr lang="en-US" altLang="zh-CN" dirty="0"/>
              <a:t>/</a:t>
            </a:r>
            <a:r>
              <a:rPr lang="zh-CN" altLang="en-US" dirty="0"/>
              <a:t>麻木</a:t>
            </a:r>
            <a:br>
              <a:rPr lang="zh-CN" altLang="en-US" dirty="0"/>
            </a:br>
            <a:r>
              <a:rPr lang="zh-CN" altLang="en-US" dirty="0"/>
              <a:t>☐ 脊柱创伤</a:t>
            </a:r>
            <a:br>
              <a:rPr lang="zh-CN" altLang="en-US" dirty="0"/>
            </a:br>
            <a:r>
              <a:rPr lang="zh-CN" altLang="en-US" dirty="0"/>
              <a:t>☐ 骨质疏松</a:t>
            </a:r>
            <a:br>
              <a:rPr lang="zh-CN" altLang="en-US" dirty="0"/>
            </a:br>
            <a:r>
              <a:rPr lang="zh-CN" altLang="en-US" dirty="0"/>
              <a:t>☐ 静脉药物注射</a:t>
            </a:r>
            <a:br>
              <a:rPr lang="zh-CN" altLang="en-US" dirty="0"/>
            </a:br>
            <a:r>
              <a:rPr lang="zh-CN" altLang="en-US" dirty="0"/>
              <a:t>☐ 脊柱手术</a:t>
            </a:r>
            <a:br>
              <a:rPr lang="zh-CN" altLang="en-US" dirty="0"/>
            </a:br>
            <a:r>
              <a:rPr lang="zh-CN" altLang="en-US" dirty="0"/>
              <a:t>☐ 发热症状</a:t>
            </a:r>
            <a:br>
              <a:rPr lang="zh-CN" altLang="en-US" dirty="0"/>
            </a:br>
            <a:r>
              <a:rPr lang="zh-CN" altLang="en-US" dirty="0"/>
              <a:t>☐ 体重减轻</a:t>
            </a:r>
            <a:br>
              <a:rPr lang="zh-CN" altLang="en-US" dirty="0"/>
            </a:br>
            <a:r>
              <a:rPr lang="zh-CN" altLang="en-US" dirty="0"/>
              <a:t>☐ 排尿失禁</a:t>
            </a:r>
            <a:br>
              <a:rPr lang="zh-CN" altLang="en-US" dirty="0"/>
            </a:br>
            <a:r>
              <a:rPr lang="zh-CN" altLang="en-US" dirty="0"/>
              <a:t>☐ 下肢无力</a:t>
            </a:r>
            <a:endParaRPr lang="en-US" altLang="zh-CN" dirty="0"/>
          </a:p>
          <a:p>
            <a:pPr rtl="0"/>
            <a:endParaRPr lang="en-US" altLang="zh-CN" dirty="0"/>
          </a:p>
          <a:p>
            <a:pPr rtl="0"/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27F674-3A50-C61E-D9F2-009DE079E59E}"/>
              </a:ext>
            </a:extLst>
          </p:cNvPr>
          <p:cNvSpPr txBox="1"/>
          <p:nvPr/>
        </p:nvSpPr>
        <p:spPr>
          <a:xfrm>
            <a:off x="609600" y="39363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en-US" altLang="zh-CN" sz="1800" b="1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1800" b="1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en-US" altLang="zh-CN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Red flag</a:t>
            </a:r>
            <a:r>
              <a:rPr lang="zh-CN" altLang="en-US" sz="1800" b="0" i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筛查</a:t>
            </a:r>
            <a:br>
              <a:rPr lang="zh-CN" altLang="en-US" sz="1800">
                <a:latin typeface="SimSun" panose="02010600030101010101" pitchFamily="2" charset="-122"/>
                <a:ea typeface="SimSun" panose="02010600030101010101" pitchFamily="2" charset="-122"/>
              </a:rPr>
            </a:br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5FBA588-321B-44C0-50D5-F1C366788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704" y="1560619"/>
            <a:ext cx="7823296" cy="331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5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C55C3B-07C4-3319-BF4D-938089FBE324}"/>
              </a:ext>
            </a:extLst>
          </p:cNvPr>
          <p:cNvSpPr txBox="1"/>
          <p:nvPr/>
        </p:nvSpPr>
        <p:spPr>
          <a:xfrm>
            <a:off x="609600" y="3936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步骤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altLang="en-US" sz="1800" b="1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：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 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AlignPro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腰痛查体表</a:t>
            </a:r>
            <a:endParaRPr lang="LID4096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8FC21-4EC0-9915-9390-F1856A721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914941"/>
              </p:ext>
            </p:extLst>
          </p:nvPr>
        </p:nvGraphicFramePr>
        <p:xfrm>
          <a:off x="353961" y="1008771"/>
          <a:ext cx="8155216" cy="5293706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926872">
                  <a:extLst>
                    <a:ext uri="{9D8B030D-6E8A-4147-A177-3AD203B41FA5}">
                      <a16:colId xmlns:a16="http://schemas.microsoft.com/office/drawing/2014/main" val="2792853772"/>
                    </a:ext>
                  </a:extLst>
                </a:gridCol>
                <a:gridCol w="1509398">
                  <a:extLst>
                    <a:ext uri="{9D8B030D-6E8A-4147-A177-3AD203B41FA5}">
                      <a16:colId xmlns:a16="http://schemas.microsoft.com/office/drawing/2014/main" val="787122410"/>
                    </a:ext>
                  </a:extLst>
                </a:gridCol>
                <a:gridCol w="2344347">
                  <a:extLst>
                    <a:ext uri="{9D8B030D-6E8A-4147-A177-3AD203B41FA5}">
                      <a16:colId xmlns:a16="http://schemas.microsoft.com/office/drawing/2014/main" val="2941611231"/>
                    </a:ext>
                  </a:extLst>
                </a:gridCol>
                <a:gridCol w="1249420">
                  <a:extLst>
                    <a:ext uri="{9D8B030D-6E8A-4147-A177-3AD203B41FA5}">
                      <a16:colId xmlns:a16="http://schemas.microsoft.com/office/drawing/2014/main" val="3439573143"/>
                    </a:ext>
                  </a:extLst>
                </a:gridCol>
                <a:gridCol w="1125179">
                  <a:extLst>
                    <a:ext uri="{9D8B030D-6E8A-4147-A177-3AD203B41FA5}">
                      <a16:colId xmlns:a16="http://schemas.microsoft.com/office/drawing/2014/main" val="1509052983"/>
                    </a:ext>
                  </a:extLst>
                </a:gridCol>
              </a:tblGrid>
              <a:tr h="318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 dirty="0">
                          <a:effectLst/>
                        </a:rPr>
                        <a:t>步骤</a:t>
                      </a:r>
                      <a:endParaRPr lang="ja-JP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>
                          <a:effectLst/>
                        </a:rPr>
                        <a:t>项目</a:t>
                      </a:r>
                      <a:endParaRPr lang="ja-JP" alt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>
                          <a:effectLst/>
                        </a:rPr>
                        <a:t>阳性</a:t>
                      </a:r>
                      <a:r>
                        <a:rPr lang="en-US" altLang="ja-JP" sz="1100" kern="100">
                          <a:effectLst/>
                        </a:rPr>
                        <a:t>/</a:t>
                      </a:r>
                      <a:r>
                        <a:rPr lang="ja-JP" altLang="en-US" sz="1100" kern="100">
                          <a:effectLst/>
                        </a:rPr>
                        <a:t>阴性</a:t>
                      </a:r>
                      <a:endParaRPr lang="ja-JP" alt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>
                          <a:effectLst/>
                        </a:rPr>
                        <a:t>如果阳性，位置</a:t>
                      </a:r>
                      <a:endParaRPr lang="zh-CN" alt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3251985586"/>
                  </a:ext>
                </a:extLst>
              </a:tr>
              <a:tr h="330796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视诊</a:t>
                      </a:r>
                      <a:endParaRPr lang="zh-CN" alt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（从前面、后面和侧面站立观察体态）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>
                          <a:effectLst/>
                        </a:rPr>
                        <a:t>姿势不对称</a:t>
                      </a:r>
                      <a:endParaRPr lang="ja-JP" alt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zh-CN" altLang="en-US" sz="1400" kern="100" dirty="0">
                          <a:effectLst/>
                          <a:latin typeface="Aptos" panose="020B0004020202020204" pitchFamily="34" charset="0"/>
                        </a:rPr>
                        <a:t>列表</a:t>
                      </a:r>
                      <a:r>
                        <a:rPr lang="en-US" altLang="zh-CN" sz="1400" kern="100" dirty="0">
                          <a:effectLst/>
                          <a:latin typeface="Aptos" panose="020B0004020202020204" pitchFamily="34" charset="0"/>
                        </a:rPr>
                        <a:t>/</a:t>
                      </a:r>
                      <a:r>
                        <a:rPr lang="zh-CN" altLang="en-US" sz="1400" kern="100" dirty="0">
                          <a:effectLst/>
                          <a:latin typeface="Aptos" panose="020B0004020202020204" pitchFamily="34" charset="0"/>
                        </a:rPr>
                        <a:t>图</a:t>
                      </a: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2516286874"/>
                  </a:ext>
                </a:extLst>
              </a:tr>
              <a:tr h="724927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脊柱弯曲</a:t>
                      </a:r>
                      <a:endParaRPr lang="zh-CN" alt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如：脊柱侧弯或驼背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1299236449"/>
                  </a:ext>
                </a:extLst>
              </a:tr>
              <a:tr h="33079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>
                          <a:effectLst/>
                        </a:rPr>
                        <a:t>皮肤异常</a:t>
                      </a:r>
                      <a:endParaRPr lang="ja-JP" alt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590113531"/>
                  </a:ext>
                </a:extLst>
              </a:tr>
              <a:tr h="318226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 dirty="0">
                          <a:effectLst/>
                        </a:rPr>
                        <a:t>触诊</a:t>
                      </a:r>
                      <a:endParaRPr lang="ja-JP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脊柱、椎旁和软组织压痛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2415273905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椎体棘突压痛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1072504259"/>
                  </a:ext>
                </a:extLst>
              </a:tr>
              <a:tr h="312725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运动</a:t>
                      </a:r>
                      <a:endParaRPr lang="zh-CN" alt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（观察步态</a:t>
                      </a:r>
                      <a:r>
                        <a:rPr lang="en-US" altLang="zh-CN" sz="1100" kern="100" dirty="0">
                          <a:effectLst/>
                        </a:rPr>
                        <a:t>/</a:t>
                      </a:r>
                      <a:r>
                        <a:rPr lang="zh-CN" altLang="en-US" sz="1100" kern="100" dirty="0">
                          <a:effectLst/>
                        </a:rPr>
                        <a:t>行走或前屈</a:t>
                      </a:r>
                      <a:r>
                        <a:rPr lang="en-US" altLang="zh-CN" sz="1100" kern="100" dirty="0">
                          <a:effectLst/>
                        </a:rPr>
                        <a:t>/</a:t>
                      </a:r>
                      <a:r>
                        <a:rPr lang="zh-CN" altLang="en-US" sz="1100" kern="100" dirty="0">
                          <a:effectLst/>
                        </a:rPr>
                        <a:t>后伸）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运动时活动度限制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3048222549"/>
                  </a:ext>
                </a:extLst>
              </a:tr>
              <a:tr h="412202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ja-JP" altLang="en-US" sz="1100" kern="100" dirty="0">
                          <a:effectLst/>
                        </a:rPr>
                        <a:t>运动时疼痛</a:t>
                      </a:r>
                      <a:endParaRPr lang="ja-JP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2118433769"/>
                  </a:ext>
                </a:extLst>
              </a:tr>
              <a:tr h="318226">
                <a:tc rowSpan="7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神经功能检查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肌力下降（肌力下降为阳性，或按分级记录）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踝背伸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2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1469836677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踝跖屈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628448126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拇趾背伸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400" kern="10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572166212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>
                          <a:effectLst/>
                        </a:rPr>
                        <a:t>感觉 </a:t>
                      </a:r>
                      <a:r>
                        <a:rPr lang="en-US" altLang="zh-CN" sz="1100" kern="100" dirty="0">
                          <a:effectLst/>
                        </a:rPr>
                        <a:t>(</a:t>
                      </a:r>
                      <a:r>
                        <a:rPr lang="zh-CN" altLang="en-US" sz="1100" kern="100" dirty="0">
                          <a:effectLst/>
                          <a:latin typeface="Aptos" panose="020B0004020202020204" pitchFamily="34" charset="0"/>
                        </a:rPr>
                        <a:t>脚背 脚底 胫前</a:t>
                      </a:r>
                      <a:r>
                        <a:rPr lang="en-US" altLang="zh-CN" sz="1100" kern="100" dirty="0">
                          <a:effectLst/>
                        </a:rPr>
                        <a:t>)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感觉减退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2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3355887001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感觉过敏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2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4108840089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100" kern="100" dirty="0">
                          <a:effectLst/>
                        </a:rPr>
                        <a:t>反射 </a:t>
                      </a:r>
                      <a:r>
                        <a:rPr lang="en-US" altLang="zh-CN" sz="1100" kern="100" dirty="0">
                          <a:effectLst/>
                        </a:rPr>
                        <a:t>(</a:t>
                      </a:r>
                      <a:r>
                        <a:rPr lang="zh-CN" altLang="en-US" sz="1100" kern="100" dirty="0">
                          <a:effectLst/>
                          <a:latin typeface="Aptos" panose="020B0004020202020204" pitchFamily="34" charset="0"/>
                        </a:rPr>
                        <a:t>反射减弱</a:t>
                      </a:r>
                      <a:r>
                        <a:rPr lang="en-US" altLang="zh-CN" sz="1100" kern="100" dirty="0">
                          <a:effectLst/>
                          <a:latin typeface="Aptos" panose="020B0004020202020204" pitchFamily="34" charset="0"/>
                        </a:rPr>
                        <a:t>/</a:t>
                      </a:r>
                      <a:r>
                        <a:rPr lang="zh-CN" altLang="en-US" sz="1100" kern="100" dirty="0">
                          <a:effectLst/>
                          <a:latin typeface="Aptos" panose="020B0004020202020204" pitchFamily="34" charset="0"/>
                        </a:rPr>
                        <a:t>不对称</a:t>
                      </a:r>
                      <a:r>
                        <a:rPr lang="en-US" altLang="zh-CN" sz="1100" kern="100" dirty="0">
                          <a:effectLst/>
                        </a:rPr>
                        <a:t>)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膝反射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2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218102804"/>
                  </a:ext>
                </a:extLst>
              </a:tr>
              <a:tr h="318226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zh-CN" altLang="en-US" sz="1100" kern="100" dirty="0">
                          <a:effectLst/>
                        </a:rPr>
                        <a:t>踝反射</a:t>
                      </a:r>
                      <a:endParaRPr lang="zh-CN" altLang="en-US" sz="1400" kern="100" dirty="0">
                        <a:effectLst/>
                        <a:latin typeface="Aptos" panose="020B0004020202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zh-Hans-HK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42872" marR="42872" marT="0" marB="0"/>
                </a:tc>
                <a:extLst>
                  <a:ext uri="{0D108BD9-81ED-4DB2-BD59-A6C34878D82A}">
                    <a16:rowId xmlns:a16="http://schemas.microsoft.com/office/drawing/2014/main" val="2187498346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CC9F8C72-8B21-38DB-E11F-6B1BC4C44D74}"/>
              </a:ext>
            </a:extLst>
          </p:cNvPr>
          <p:cNvSpPr/>
          <p:nvPr/>
        </p:nvSpPr>
        <p:spPr>
          <a:xfrm>
            <a:off x="8509179" y="4098824"/>
            <a:ext cx="351183" cy="220365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sz="28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EAC0E-E741-B07C-3DC1-68D3CEBC70DF}"/>
              </a:ext>
            </a:extLst>
          </p:cNvPr>
          <p:cNvSpPr txBox="1"/>
          <p:nvPr/>
        </p:nvSpPr>
        <p:spPr>
          <a:xfrm>
            <a:off x="8860362" y="4896424"/>
            <a:ext cx="28492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任意环节阳性，查体表提交后，</a:t>
            </a:r>
            <a:r>
              <a:rPr lang="en-US" altLang="zh-CN" sz="1400" dirty="0">
                <a:solidFill>
                  <a:srgbClr val="FF0000"/>
                </a:solidFill>
              </a:rPr>
              <a:t>app</a:t>
            </a:r>
            <a:r>
              <a:rPr lang="zh-CN" altLang="en-US" sz="1400" dirty="0">
                <a:solidFill>
                  <a:srgbClr val="FF0000"/>
                </a:solidFill>
              </a:rPr>
              <a:t>页面显示</a:t>
            </a:r>
            <a:r>
              <a:rPr lang="en-US" altLang="zh-CN" sz="1400" dirty="0">
                <a:solidFill>
                  <a:srgbClr val="FF0000"/>
                </a:solidFill>
              </a:rPr>
              <a:t> “</a:t>
            </a:r>
            <a:r>
              <a:rPr lang="zh-CN" altLang="en-US" sz="1400" dirty="0">
                <a:solidFill>
                  <a:srgbClr val="FF0000"/>
                </a:solidFill>
              </a:rPr>
              <a:t>考虑影像学检查</a:t>
            </a:r>
            <a:r>
              <a:rPr lang="en-US" altLang="zh-CN" sz="1400" dirty="0">
                <a:solidFill>
                  <a:srgbClr val="FF0000"/>
                </a:solidFill>
              </a:rPr>
              <a:t>”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同时排除患者招募</a:t>
            </a:r>
          </a:p>
        </p:txBody>
      </p:sp>
    </p:spTree>
    <p:extLst>
      <p:ext uri="{BB962C8B-B14F-4D97-AF65-F5344CB8AC3E}">
        <p14:creationId xmlns:p14="http://schemas.microsoft.com/office/powerpoint/2010/main" val="2414598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566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SimSun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 Wu</dc:creator>
  <cp:lastModifiedBy>Hao Wu</cp:lastModifiedBy>
  <cp:revision>3</cp:revision>
  <dcterms:created xsi:type="dcterms:W3CDTF">2025-02-11T08:25:40Z</dcterms:created>
  <dcterms:modified xsi:type="dcterms:W3CDTF">2025-02-18T02:43:53Z</dcterms:modified>
</cp:coreProperties>
</file>