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1" r:id="rId9"/>
    <p:sldId id="262" r:id="rId10"/>
    <p:sldId id="263" r:id="rId11"/>
    <p:sldId id="269" r:id="rId12"/>
    <p:sldId id="268" r:id="rId13"/>
    <p:sldId id="267" r:id="rId14"/>
    <p:sldId id="266" r:id="rId15"/>
    <p:sldId id="265" r:id="rId16"/>
    <p:sldId id="26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90322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5920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12503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90930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346375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13827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5888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418034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69512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312402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13B8B8-88D2-4405-A86B-E2F4B85586C2}"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138208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3B8B8-88D2-4405-A86B-E2F4B85586C2}" type="datetimeFigureOut">
              <a:rPr lang="zh-CN" altLang="en-US" smtClean="0"/>
              <a:t>2019/1/6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47941-2C0D-4771-A8C6-3A47D0FBA925}" type="slidenum">
              <a:rPr lang="zh-CN" altLang="en-US" smtClean="0"/>
              <a:t>‹#›</a:t>
            </a:fld>
            <a:endParaRPr lang="zh-CN" altLang="en-US"/>
          </a:p>
        </p:txBody>
      </p:sp>
    </p:spTree>
    <p:extLst>
      <p:ext uri="{BB962C8B-B14F-4D97-AF65-F5344CB8AC3E}">
        <p14:creationId xmlns:p14="http://schemas.microsoft.com/office/powerpoint/2010/main" val="355476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网络安全入侵检测综述</a:t>
            </a:r>
            <a:br>
              <a:rPr lang="zh-CN" altLang="zh-CN" dirty="0"/>
            </a:br>
            <a:endParaRPr lang="zh-CN" altLang="en-US" dirty="0"/>
          </a:p>
        </p:txBody>
      </p:sp>
    </p:spTree>
    <p:extLst>
      <p:ext uri="{BB962C8B-B14F-4D97-AF65-F5344CB8AC3E}">
        <p14:creationId xmlns:p14="http://schemas.microsoft.com/office/powerpoint/2010/main" val="100760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基于状态迁移分析的误用入侵检测方法</a:t>
            </a:r>
            <a:br>
              <a:rPr lang="zh-CN" altLang="zh-CN" dirty="0"/>
            </a:br>
            <a:endParaRPr lang="zh-CN" altLang="en-US" dirty="0"/>
          </a:p>
        </p:txBody>
      </p:sp>
      <p:sp>
        <p:nvSpPr>
          <p:cNvPr id="3" name="内容占位符 2"/>
          <p:cNvSpPr>
            <a:spLocks noGrp="1"/>
          </p:cNvSpPr>
          <p:nvPr>
            <p:ph idx="1"/>
          </p:nvPr>
        </p:nvSpPr>
        <p:spPr>
          <a:xfrm>
            <a:off x="838200" y="1825625"/>
            <a:ext cx="10515600" cy="4701784"/>
          </a:xfrm>
        </p:spPr>
        <p:txBody>
          <a:bodyPr>
            <a:normAutofit/>
          </a:bodyPr>
          <a:lstStyle/>
          <a:p>
            <a:r>
              <a:rPr lang="zh-CN" altLang="zh-CN" dirty="0"/>
              <a:t>状态迁移分析方法将攻击表示成一系列被监控的系统状态迁移，攻击模式的状态对应于系统状态，并具有迁移到另外状态的条件断言，通过弧将连续的状态连接起来以表示状态改变所需要的事件，允许事件类型被植入到模型并且无须同审计记录</a:t>
            </a:r>
            <a:r>
              <a:rPr lang="zh-CN" altLang="zh-CN" dirty="0" smtClean="0"/>
              <a:t>一一对应</a:t>
            </a:r>
            <a:r>
              <a:rPr lang="zh-CN" altLang="en-US" dirty="0" smtClean="0"/>
              <a:t>。</a:t>
            </a:r>
            <a:endParaRPr lang="en-US" altLang="zh-CN" dirty="0" smtClean="0"/>
          </a:p>
          <a:p>
            <a:r>
              <a:rPr lang="zh-CN" altLang="zh-CN" dirty="0" smtClean="0"/>
              <a:t>采用</a:t>
            </a:r>
            <a:r>
              <a:rPr lang="zh-CN" altLang="zh-CN" dirty="0"/>
              <a:t>这种方法的系统包括</a:t>
            </a:r>
            <a:r>
              <a:rPr lang="en-US" altLang="zh-CN" dirty="0"/>
              <a:t>STAT(state transition analysis </a:t>
            </a:r>
            <a:r>
              <a:rPr lang="en-US" altLang="zh-CN" dirty="0" err="1"/>
              <a:t>techique</a:t>
            </a:r>
            <a:r>
              <a:rPr lang="en-US" altLang="zh-CN" dirty="0"/>
              <a:t> ) [ 12 ]</a:t>
            </a:r>
            <a:r>
              <a:rPr lang="zh-CN" altLang="zh-CN" dirty="0"/>
              <a:t>和</a:t>
            </a:r>
            <a:r>
              <a:rPr lang="en-US" altLang="zh-CN" dirty="0"/>
              <a:t>USTAT (state transition analysis tool for UNIX )</a:t>
            </a:r>
            <a:r>
              <a:rPr lang="zh-CN" altLang="zh-CN" dirty="0"/>
              <a:t>。攻击模式只能说明事件序列，因此不适合描述更复杂的事件。而且，除了通过植入模型的原始断言，没有通用的方法来剪除部分攻击匹配。</a:t>
            </a:r>
          </a:p>
          <a:p>
            <a:endParaRPr lang="zh-CN" altLang="en-US" dirty="0"/>
          </a:p>
        </p:txBody>
      </p:sp>
    </p:spTree>
    <p:extLst>
      <p:ext uri="{BB962C8B-B14F-4D97-AF65-F5344CB8AC3E}">
        <p14:creationId xmlns:p14="http://schemas.microsoft.com/office/powerpoint/2010/main" val="171928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基于键盘监控的误用入侵检测方法</a:t>
            </a:r>
            <a:br>
              <a:rPr lang="zh-CN" altLang="zh-CN" dirty="0" smtClean="0"/>
            </a:br>
            <a:endParaRPr lang="zh-CN" altLang="en-US" dirty="0"/>
          </a:p>
        </p:txBody>
      </p:sp>
      <p:sp>
        <p:nvSpPr>
          <p:cNvPr id="3" name="内容占位符 2"/>
          <p:cNvSpPr>
            <a:spLocks noGrp="1"/>
          </p:cNvSpPr>
          <p:nvPr>
            <p:ph idx="1"/>
          </p:nvPr>
        </p:nvSpPr>
        <p:spPr/>
        <p:txBody>
          <a:bodyPr/>
          <a:lstStyle/>
          <a:p>
            <a:r>
              <a:rPr lang="zh-CN" altLang="zh-CN" dirty="0" smtClean="0"/>
              <a:t>基于键盘监控的误用入侵检测方法假设入侵对应特定的击键序列模式，然后监测用户击键模式，并将这一模式与入侵模式匹配以此就能检测入侵。</a:t>
            </a:r>
            <a:endParaRPr lang="en-US" altLang="zh-CN" dirty="0" smtClean="0"/>
          </a:p>
          <a:p>
            <a:r>
              <a:rPr lang="zh-CN" altLang="zh-CN" dirty="0" smtClean="0"/>
              <a:t>这种方法的不利之处是，在没有操作系统支持的情况下，缺少捕获用户击键的可靠方法，存在无数击键方式表示同一种攻击。</a:t>
            </a:r>
            <a:endParaRPr lang="en-US" altLang="zh-CN" dirty="0" smtClean="0"/>
          </a:p>
          <a:p>
            <a:r>
              <a:rPr lang="zh-CN" altLang="zh-CN" dirty="0" smtClean="0"/>
              <a:t>而且，没有击键语义分析。用户使用别名命令很容易欺骗这种技术。例如，用户注册的</a:t>
            </a:r>
            <a:r>
              <a:rPr lang="en-US" altLang="zh-CN" dirty="0" smtClean="0"/>
              <a:t> SHELL </a:t>
            </a:r>
            <a:r>
              <a:rPr lang="zh-CN" altLang="zh-CN" dirty="0" smtClean="0"/>
              <a:t>提供了简写命令序列工具， 可以产生所谓的别名，类似宏定义，因为这种技术仅仅分析击键，所以不能够检测到恶意程序执行结果的自动攻击。</a:t>
            </a:r>
          </a:p>
          <a:p>
            <a:endParaRPr lang="zh-CN" altLang="en-US" dirty="0"/>
          </a:p>
        </p:txBody>
      </p:sp>
    </p:spTree>
    <p:extLst>
      <p:ext uri="{BB962C8B-B14F-4D97-AF65-F5344CB8AC3E}">
        <p14:creationId xmlns:p14="http://schemas.microsoft.com/office/powerpoint/2010/main" val="730893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x-none" altLang="zh-CN" b="1" dirty="0"/>
              <a:t>入侵检测系统的体系结构</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x-none" altLang="zh-CN" dirty="0"/>
              <a:t>入侵检测系统的体系结构大致可以分为基于主机型 (Host-Based)、网络型 ( Network-Based)和主体型( Agent-Based) 3种</a:t>
            </a:r>
            <a:r>
              <a:rPr lang="zh-CN" altLang="zh-CN" dirty="0"/>
              <a:t>。</a:t>
            </a:r>
          </a:p>
          <a:p>
            <a:r>
              <a:rPr lang="zh-CN" altLang="zh-CN" dirty="0"/>
              <a:t>基于主机入侵检测系统为早期的入侵检测系统结构，其检测的目标主要是主机系统和系统本地用户，检测原理是根据主机的审计数据和系统的日志发现可疑事件</a:t>
            </a:r>
            <a:r>
              <a:rPr lang="zh-CN" altLang="zh-CN" dirty="0" smtClean="0"/>
              <a:t>。</a:t>
            </a:r>
            <a:endParaRPr lang="en-US" altLang="zh-CN" dirty="0" smtClean="0"/>
          </a:p>
          <a:p>
            <a:r>
              <a:rPr lang="zh-CN" altLang="zh-CN" dirty="0" smtClean="0"/>
              <a:t>检测</a:t>
            </a:r>
            <a:r>
              <a:rPr lang="zh-CN" altLang="zh-CN" dirty="0"/>
              <a:t>系统可以运行在被检测的主机或单独的主机上，这种类型系统依赖于审计数据或系统日志的准确性和完整性以及安全事件的定义。若入侵者设法逃避审计或进行合作入侵，则基于主机的检测系统就暴露出其弱点，特别是在现在的网络环境下，单独地依靠主机审计信息进行入侵检测难以适应网络安全的需求</a:t>
            </a:r>
            <a:r>
              <a:rPr lang="zh-CN" altLang="zh-CN" dirty="0" smtClean="0"/>
              <a:t>。</a:t>
            </a:r>
            <a:endParaRPr lang="zh-CN" altLang="en-US" dirty="0"/>
          </a:p>
        </p:txBody>
      </p:sp>
    </p:spTree>
    <p:extLst>
      <p:ext uri="{BB962C8B-B14F-4D97-AF65-F5344CB8AC3E}">
        <p14:creationId xmlns:p14="http://schemas.microsoft.com/office/powerpoint/2010/main" val="51655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8302"/>
            <a:ext cx="10515600" cy="5698661"/>
          </a:xfrm>
        </p:spPr>
        <p:txBody>
          <a:bodyPr/>
          <a:lstStyle/>
          <a:p>
            <a:r>
              <a:rPr lang="zh-CN" altLang="zh-CN" dirty="0"/>
              <a:t>作为一个可用的入侵检测系统，应该聚币的性能指标有：</a:t>
            </a:r>
          </a:p>
          <a:p>
            <a:r>
              <a:rPr lang="x-none" altLang="zh-CN" dirty="0"/>
              <a:t>( 1) </a:t>
            </a:r>
            <a:r>
              <a:rPr lang="zh-CN" altLang="zh-CN" dirty="0"/>
              <a:t>可靠性，系统具有容错能力和可连续运行；</a:t>
            </a:r>
          </a:p>
          <a:p>
            <a:r>
              <a:rPr lang="x-none" altLang="zh-CN" dirty="0"/>
              <a:t>( 2) </a:t>
            </a:r>
            <a:r>
              <a:rPr lang="zh-CN" altLang="zh-CN" dirty="0"/>
              <a:t>可用性，系统开销要最小</a:t>
            </a:r>
            <a:r>
              <a:rPr lang="x-none" altLang="zh-CN" dirty="0"/>
              <a:t> , </a:t>
            </a:r>
            <a:r>
              <a:rPr lang="zh-CN" altLang="zh-CN" dirty="0"/>
              <a:t>不会严重降低网络系统性能；</a:t>
            </a:r>
          </a:p>
          <a:p>
            <a:r>
              <a:rPr lang="x-none" altLang="zh-CN" dirty="0"/>
              <a:t>( 3) </a:t>
            </a:r>
            <a:r>
              <a:rPr lang="zh-CN" altLang="zh-CN" dirty="0"/>
              <a:t>可测试，通过攻击可以检测系统运行；</a:t>
            </a:r>
          </a:p>
          <a:p>
            <a:r>
              <a:rPr lang="x-none" altLang="zh-CN" dirty="0"/>
              <a:t>( 4) </a:t>
            </a:r>
            <a:r>
              <a:rPr lang="zh-CN" altLang="zh-CN" dirty="0"/>
              <a:t>适应性，对系统来说必须是易于开发的，可添加新的功能</a:t>
            </a:r>
            <a:r>
              <a:rPr lang="x-none" altLang="zh-CN" dirty="0"/>
              <a:t> ,</a:t>
            </a:r>
            <a:r>
              <a:rPr lang="zh-CN" altLang="zh-CN" dirty="0"/>
              <a:t>能随时适应系统环境的改变；</a:t>
            </a:r>
          </a:p>
          <a:p>
            <a:r>
              <a:rPr lang="x-none" altLang="zh-CN" dirty="0"/>
              <a:t>( 5) </a:t>
            </a:r>
            <a:r>
              <a:rPr lang="zh-CN" altLang="zh-CN" dirty="0"/>
              <a:t>实时性，系统能尽快地察觉入侵企图以便制止和限制破坏；</a:t>
            </a:r>
          </a:p>
          <a:p>
            <a:r>
              <a:rPr lang="x-none" altLang="zh-CN" dirty="0"/>
              <a:t>( 6) </a:t>
            </a:r>
            <a:r>
              <a:rPr lang="zh-CN" altLang="zh-CN" dirty="0"/>
              <a:t>准确性，检测系统具有低的误警率和漏警率</a:t>
            </a:r>
            <a:r>
              <a:rPr lang="x-none" altLang="zh-CN" dirty="0"/>
              <a:t>;</a:t>
            </a:r>
            <a:endParaRPr lang="zh-CN" altLang="zh-CN" dirty="0"/>
          </a:p>
          <a:p>
            <a:r>
              <a:rPr lang="x-none" altLang="zh-CN" dirty="0"/>
              <a:t>( 7) </a:t>
            </a:r>
            <a:r>
              <a:rPr lang="zh-CN" altLang="zh-CN" dirty="0"/>
              <a:t>安全性，检测系统必须难于被欺骗和能够保护自身安全；</a:t>
            </a:r>
          </a:p>
          <a:p>
            <a:endParaRPr lang="zh-CN" altLang="en-US" dirty="0"/>
          </a:p>
        </p:txBody>
      </p:sp>
    </p:spTree>
    <p:extLst>
      <p:ext uri="{BB962C8B-B14F-4D97-AF65-F5344CB8AC3E}">
        <p14:creationId xmlns:p14="http://schemas.microsoft.com/office/powerpoint/2010/main" val="312507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总结和未来研究方向</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x-none" altLang="zh-CN" dirty="0"/>
              <a:t>本文就入侵检测的必要性、异常和误用检测的主要方法、入侵检测系统的结构等作了分析和概括</a:t>
            </a:r>
            <a:r>
              <a:rPr lang="zh-CN" altLang="zh-CN" dirty="0"/>
              <a:t>。 </a:t>
            </a:r>
            <a:endParaRPr lang="en-US" altLang="zh-CN" smtClean="0"/>
          </a:p>
          <a:p>
            <a:r>
              <a:rPr lang="x-none" altLang="zh-CN" smtClean="0"/>
              <a:t>随着网络入侵技术的不断发展</a:t>
            </a:r>
            <a:r>
              <a:rPr lang="zh-CN" altLang="zh-CN" dirty="0"/>
              <a:t>，</a:t>
            </a:r>
            <a:r>
              <a:rPr lang="x-none" altLang="zh-CN" dirty="0"/>
              <a:t>入侵的行为表现出不确定性、复杂性、多样性等特点</a:t>
            </a:r>
            <a:r>
              <a:rPr lang="zh-CN" altLang="zh-CN" dirty="0"/>
              <a:t>，</a:t>
            </a:r>
            <a:r>
              <a:rPr lang="x-none" altLang="zh-CN" dirty="0"/>
              <a:t>入侵检测面临许多有待解决的关键问题</a:t>
            </a:r>
            <a:r>
              <a:rPr lang="zh-CN" altLang="zh-CN" dirty="0"/>
              <a:t>：</a:t>
            </a:r>
            <a:r>
              <a:rPr lang="x-none" altLang="zh-CN" dirty="0"/>
              <a:t>如高效率的检测算法、入侵模式确认、入侵实时监测、入侵描述语言、检测数据标准化、高速网络中的入侵检测、</a:t>
            </a:r>
            <a:r>
              <a:rPr lang="en-US" altLang="zh-CN" dirty="0"/>
              <a:t> IDS</a:t>
            </a:r>
            <a:r>
              <a:rPr lang="x-none" altLang="zh-CN" dirty="0"/>
              <a:t>评估、</a:t>
            </a:r>
            <a:r>
              <a:rPr lang="en-US" altLang="zh-CN" dirty="0"/>
              <a:t>IDS</a:t>
            </a:r>
            <a:r>
              <a:rPr lang="x-none" altLang="zh-CN" dirty="0"/>
              <a:t>与其他系统的协同工作等一系列问题都有待进一步研究和实现</a:t>
            </a:r>
            <a:r>
              <a:rPr lang="zh-CN" altLang="zh-CN" dirty="0"/>
              <a:t>。</a:t>
            </a:r>
            <a:endParaRPr lang="zh-CN" altLang="en-US" dirty="0"/>
          </a:p>
        </p:txBody>
      </p:sp>
    </p:spTree>
    <p:extLst>
      <p:ext uri="{BB962C8B-B14F-4D97-AF65-F5344CB8AC3E}">
        <p14:creationId xmlns:p14="http://schemas.microsoft.com/office/powerpoint/2010/main" val="375942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2636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736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smtClean="0"/>
              <a:t>1.</a:t>
            </a:r>
            <a:r>
              <a:rPr lang="x-none" altLang="zh-CN" b="1" dirty="0" smtClean="0"/>
              <a:t>入侵检测的必要性</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en-US" altLang="zh-CN" dirty="0" smtClean="0"/>
              <a:t>      </a:t>
            </a:r>
            <a:r>
              <a:rPr lang="zh-CN" altLang="zh-CN" dirty="0" smtClean="0"/>
              <a:t>一</a:t>
            </a:r>
            <a:r>
              <a:rPr lang="zh-CN" altLang="zh-CN" dirty="0"/>
              <a:t>个安全系统至少应该满足用户系统的保密性、完整性及可用性要求。但是，随着网络连接的迅速扩展。特别是</a:t>
            </a:r>
            <a:r>
              <a:rPr lang="en-US" altLang="zh-CN" dirty="0"/>
              <a:t>Internet</a:t>
            </a:r>
            <a:r>
              <a:rPr lang="zh-CN" altLang="zh-CN" dirty="0"/>
              <a:t>大范围的开放以及金融领域网络的接入，越来越多的系统遭到入侵攻击的威胁。这些威胁大多是通过挖掘操作系统和应用服务程序的弱点或者缺陷</a:t>
            </a:r>
            <a:r>
              <a:rPr lang="en-US" altLang="zh-CN" dirty="0"/>
              <a:t> </a:t>
            </a:r>
            <a:r>
              <a:rPr lang="zh-CN" altLang="zh-CN" dirty="0" smtClean="0"/>
              <a:t>来</a:t>
            </a:r>
            <a:r>
              <a:rPr lang="zh-CN" altLang="zh-CN" dirty="0"/>
              <a:t>实现</a:t>
            </a:r>
            <a:r>
              <a:rPr lang="zh-CN" altLang="zh-CN" dirty="0" smtClean="0"/>
              <a:t>的</a:t>
            </a:r>
            <a:r>
              <a:rPr lang="zh-CN" altLang="en-US" dirty="0" smtClean="0"/>
              <a:t>。</a:t>
            </a:r>
            <a:endParaRPr lang="en-US" altLang="zh-CN" dirty="0" smtClean="0"/>
          </a:p>
          <a:p>
            <a:r>
              <a:rPr lang="en-US" altLang="zh-CN" dirty="0" smtClean="0"/>
              <a:t>     </a:t>
            </a:r>
            <a:r>
              <a:rPr lang="zh-CN" altLang="zh-CN" dirty="0" smtClean="0"/>
              <a:t>对付</a:t>
            </a:r>
            <a:r>
              <a:rPr lang="zh-CN" altLang="zh-CN" dirty="0"/>
              <a:t>破坏系统企图的理想方法是建立一个完全安全系统。但这样的话，就要求所有的用户能识别和认证自己。还要采用各种各样的加密技术和强访问控制策略来保护数据，而从实际上看这根本是不可能的：首先，在实践当中，建立完全安全系统根本是不可能的。</a:t>
            </a:r>
            <a:endParaRPr lang="zh-CN" altLang="en-US" dirty="0"/>
          </a:p>
        </p:txBody>
      </p:sp>
    </p:spTree>
    <p:extLst>
      <p:ext uri="{BB962C8B-B14F-4D97-AF65-F5344CB8AC3E}">
        <p14:creationId xmlns:p14="http://schemas.microsoft.com/office/powerpoint/2010/main" val="231683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smtClean="0"/>
              <a:t>2.</a:t>
            </a:r>
            <a:r>
              <a:rPr lang="x-none" altLang="zh-CN" b="1" dirty="0" smtClean="0"/>
              <a:t>入侵检测的</a:t>
            </a:r>
            <a:r>
              <a:rPr lang="zh-CN" altLang="zh-CN" b="1" dirty="0"/>
              <a:t>定义和分类</a:t>
            </a:r>
            <a:br>
              <a:rPr lang="zh-CN" altLang="zh-CN" b="1"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入侵是指有关试图破坏资源的完整性、机密性及可用性的活动集合。可从分类角度指出入侵包括尝试性闯入、伪装攻击、安全控制系统渗透、</a:t>
            </a:r>
            <a:r>
              <a:rPr lang="zh-CN" altLang="zh-CN" dirty="0" smtClean="0"/>
              <a:t>泄漏、</a:t>
            </a:r>
            <a:r>
              <a:rPr lang="zh-CN" altLang="zh-CN" dirty="0"/>
              <a:t>拒绝服务、恶意使用</a:t>
            </a:r>
            <a:r>
              <a:rPr lang="en-US" altLang="zh-CN" dirty="0"/>
              <a:t> 6</a:t>
            </a:r>
            <a:r>
              <a:rPr lang="zh-CN" altLang="zh-CN" dirty="0"/>
              <a:t>种类型</a:t>
            </a:r>
            <a:r>
              <a:rPr lang="zh-CN" altLang="zh-CN" dirty="0" smtClean="0"/>
              <a:t>。</a:t>
            </a:r>
            <a:endParaRPr lang="en-US" altLang="zh-CN" dirty="0" smtClean="0"/>
          </a:p>
          <a:p>
            <a:endParaRPr lang="en-US" altLang="zh-CN" dirty="0" smtClean="0"/>
          </a:p>
          <a:p>
            <a:r>
              <a:rPr lang="zh-CN" altLang="zh-CN" dirty="0"/>
              <a:t>入侵检测技术主要分成两大类型：异常入侵检测和误用入侵检测。第一种是指能够根据异常行为和使用计算机资源情况检测出来的入侵</a:t>
            </a:r>
            <a:r>
              <a:rPr lang="zh-CN" altLang="zh-CN" dirty="0" smtClean="0"/>
              <a:t>。</a:t>
            </a:r>
            <a:endParaRPr lang="en-US" altLang="zh-CN" dirty="0" smtClean="0"/>
          </a:p>
          <a:p>
            <a:endParaRPr lang="en-US" altLang="zh-CN" dirty="0" smtClean="0"/>
          </a:p>
          <a:p>
            <a:r>
              <a:rPr lang="zh-CN" altLang="zh-CN" dirty="0"/>
              <a:t>误用入侵检测是指利用已知系统和应用软件的弱点攻击模式来检测</a:t>
            </a:r>
            <a:r>
              <a:rPr lang="zh-CN" altLang="zh-CN" dirty="0" smtClean="0"/>
              <a:t>入侵</a:t>
            </a:r>
            <a:r>
              <a:rPr lang="zh-CN" altLang="en-US" dirty="0" smtClean="0"/>
              <a:t>。</a:t>
            </a:r>
            <a:endParaRPr lang="zh-CN" altLang="en-US" dirty="0"/>
          </a:p>
        </p:txBody>
      </p:sp>
    </p:spTree>
    <p:extLst>
      <p:ext uri="{BB962C8B-B14F-4D97-AF65-F5344CB8AC3E}">
        <p14:creationId xmlns:p14="http://schemas.microsoft.com/office/powerpoint/2010/main" val="140335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3.</a:t>
            </a:r>
            <a:r>
              <a:rPr lang="x-none" altLang="zh-CN" b="1" dirty="0"/>
              <a:t> 入侵检测</a:t>
            </a:r>
            <a:r>
              <a:rPr lang="zh-CN" altLang="zh-CN" b="1" dirty="0"/>
              <a:t>的方法</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smtClean="0"/>
              <a:t>异常</a:t>
            </a:r>
            <a:r>
              <a:rPr lang="zh-CN" altLang="zh-CN" dirty="0"/>
              <a:t>入侵检测的主要前提条件是将入侵性活动作为异常活动的子集。理想状况是异常活动集与入侵性活动集等同。这样，若能检测所有的异常活动，则可检测所有的入侵性活动。但是，入侵性活动并不总是与异常活动相符合。这种活动存在</a:t>
            </a:r>
            <a:r>
              <a:rPr lang="en-US" altLang="zh-CN" dirty="0"/>
              <a:t>4</a:t>
            </a:r>
            <a:r>
              <a:rPr lang="zh-CN" altLang="zh-CN" dirty="0"/>
              <a:t>种可能性</a:t>
            </a:r>
            <a:r>
              <a:rPr lang="zh-CN" altLang="zh-CN" dirty="0" smtClean="0"/>
              <a:t>：</a:t>
            </a:r>
            <a:endParaRPr lang="en-US" altLang="zh-CN" dirty="0" smtClean="0"/>
          </a:p>
          <a:p>
            <a:r>
              <a:rPr lang="en-US" altLang="zh-CN" dirty="0" smtClean="0"/>
              <a:t>( </a:t>
            </a:r>
            <a:r>
              <a:rPr lang="en-US" altLang="zh-CN" dirty="0"/>
              <a:t>1)</a:t>
            </a:r>
            <a:r>
              <a:rPr lang="zh-CN" altLang="zh-CN" dirty="0"/>
              <a:t>入侵性而非异常</a:t>
            </a:r>
            <a:r>
              <a:rPr lang="en-US" altLang="zh-CN" dirty="0" smtClean="0"/>
              <a:t>;</a:t>
            </a:r>
          </a:p>
          <a:p>
            <a:r>
              <a:rPr lang="en-US" altLang="zh-CN" dirty="0" smtClean="0"/>
              <a:t>( </a:t>
            </a:r>
            <a:r>
              <a:rPr lang="en-US" altLang="zh-CN" dirty="0"/>
              <a:t>2)</a:t>
            </a:r>
            <a:r>
              <a:rPr lang="zh-CN" altLang="zh-CN" dirty="0"/>
              <a:t>非入侵性且异常</a:t>
            </a:r>
            <a:r>
              <a:rPr lang="en-US" altLang="zh-CN" dirty="0" smtClean="0"/>
              <a:t>;</a:t>
            </a:r>
          </a:p>
          <a:p>
            <a:r>
              <a:rPr lang="en-US" altLang="zh-CN" dirty="0" smtClean="0"/>
              <a:t>(</a:t>
            </a:r>
            <a:r>
              <a:rPr lang="en-US" altLang="zh-CN" dirty="0"/>
              <a:t>3) </a:t>
            </a:r>
            <a:r>
              <a:rPr lang="zh-CN" altLang="zh-CN" dirty="0"/>
              <a:t>非入侵性且非异常</a:t>
            </a:r>
            <a:r>
              <a:rPr lang="en-US" altLang="zh-CN" dirty="0"/>
              <a:t>; </a:t>
            </a:r>
            <a:endParaRPr lang="en-US" altLang="zh-CN" dirty="0" smtClean="0"/>
          </a:p>
          <a:p>
            <a:r>
              <a:rPr lang="en-US" altLang="zh-CN" dirty="0" smtClean="0"/>
              <a:t>(</a:t>
            </a:r>
            <a:r>
              <a:rPr lang="en-US" altLang="zh-CN" dirty="0"/>
              <a:t>4) </a:t>
            </a:r>
            <a:r>
              <a:rPr lang="zh-CN" altLang="zh-CN" dirty="0"/>
              <a:t>入侵且异常</a:t>
            </a:r>
            <a:r>
              <a:rPr lang="en-US" altLang="zh-CN" dirty="0" smtClean="0"/>
              <a:t>;</a:t>
            </a:r>
            <a:endParaRPr lang="zh-CN" altLang="en-US" dirty="0"/>
          </a:p>
        </p:txBody>
      </p:sp>
    </p:spTree>
    <p:extLst>
      <p:ext uri="{BB962C8B-B14F-4D97-AF65-F5344CB8AC3E}">
        <p14:creationId xmlns:p14="http://schemas.microsoft.com/office/powerpoint/2010/main" val="230664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6437"/>
            <a:ext cx="10515600" cy="5670526"/>
          </a:xfrm>
        </p:spPr>
        <p:txBody>
          <a:bodyPr/>
          <a:lstStyle/>
          <a:p>
            <a:r>
              <a:rPr lang="zh-CN" altLang="zh-CN" dirty="0" smtClean="0"/>
              <a:t>异常入侵要解决的问题就是构造异常活动集并从中发现入侵性活动子集。</a:t>
            </a:r>
            <a:endParaRPr lang="zh-CN" altLang="en-US" dirty="0" smtClean="0"/>
          </a:p>
          <a:p>
            <a:r>
              <a:rPr lang="zh-CN" altLang="zh-CN" dirty="0"/>
              <a:t>异常入侵检测方法依赖于异常模型的建立，不同模型构成不同的检测方法。异常检测是通过观测到的一组测量值偏离度来预测用户行为的变化，然后作出决策判断的检测技术。</a:t>
            </a:r>
          </a:p>
          <a:p>
            <a:r>
              <a:rPr lang="zh-CN" altLang="zh-CN" dirty="0"/>
              <a:t>常见的有以下</a:t>
            </a:r>
            <a:r>
              <a:rPr lang="zh-CN" altLang="zh-CN" dirty="0" smtClean="0"/>
              <a:t>检测</a:t>
            </a:r>
            <a:r>
              <a:rPr lang="zh-CN" altLang="zh-CN" dirty="0"/>
              <a:t>方法</a:t>
            </a:r>
            <a:r>
              <a:rPr lang="zh-CN" altLang="zh-CN" dirty="0" smtClean="0"/>
              <a:t>。</a:t>
            </a:r>
            <a:endParaRPr lang="en-US" altLang="zh-CN" dirty="0"/>
          </a:p>
          <a:p>
            <a:r>
              <a:rPr lang="zh-CN" altLang="zh-CN" dirty="0" smtClean="0"/>
              <a:t>基于数据采掘的异常检测方法</a:t>
            </a:r>
            <a:endParaRPr lang="en-US" altLang="zh-CN" dirty="0" smtClean="0"/>
          </a:p>
          <a:p>
            <a:r>
              <a:rPr lang="zh-CN" altLang="en-US" dirty="0" smtClean="0"/>
              <a:t>基于贝叶斯网络的异常检测方法</a:t>
            </a:r>
          </a:p>
          <a:p>
            <a:r>
              <a:rPr lang="zh-CN" altLang="en-US" dirty="0" smtClean="0"/>
              <a:t>基于数据采掘的异常检测方法</a:t>
            </a:r>
            <a:endParaRPr lang="en-US" altLang="zh-CN" dirty="0" smtClean="0"/>
          </a:p>
          <a:p>
            <a:r>
              <a:rPr lang="zh-CN" altLang="zh-CN" dirty="0"/>
              <a:t>统计异常检测</a:t>
            </a:r>
            <a:r>
              <a:rPr lang="zh-CN" altLang="zh-CN" dirty="0" smtClean="0"/>
              <a:t>方法</a:t>
            </a:r>
            <a:endParaRPr lang="en-US" altLang="zh-CN" dirty="0" smtClean="0"/>
          </a:p>
          <a:p>
            <a:r>
              <a:rPr lang="zh-CN" altLang="zh-CN" dirty="0"/>
              <a:t>基于机器学习的异常检测方法</a:t>
            </a:r>
            <a:endParaRPr lang="zh-CN" altLang="en-US" dirty="0" smtClean="0"/>
          </a:p>
          <a:p>
            <a:endParaRPr lang="zh-CN" altLang="zh-CN" dirty="0" smtClean="0"/>
          </a:p>
          <a:p>
            <a:endParaRPr lang="zh-CN" altLang="en-US" dirty="0"/>
          </a:p>
        </p:txBody>
      </p:sp>
    </p:spTree>
    <p:extLst>
      <p:ext uri="{BB962C8B-B14F-4D97-AF65-F5344CB8AC3E}">
        <p14:creationId xmlns:p14="http://schemas.microsoft.com/office/powerpoint/2010/main" val="239347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基于数据采掘的异常检测方法</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38200" y="1825625"/>
            <a:ext cx="10515600" cy="4786190"/>
          </a:xfrm>
        </p:spPr>
        <p:txBody>
          <a:bodyPr>
            <a:normAutofit lnSpcReduction="10000"/>
          </a:bodyPr>
          <a:lstStyle/>
          <a:p>
            <a:r>
              <a:rPr lang="zh-CN" altLang="zh-CN" dirty="0"/>
              <a:t>计算机联网导致大量审计记录，而且审计记录大多是以文件形式存放</a:t>
            </a:r>
            <a:r>
              <a:rPr lang="en-US" altLang="zh-CN" dirty="0"/>
              <a:t> (</a:t>
            </a:r>
            <a:r>
              <a:rPr lang="zh-CN" altLang="zh-CN" dirty="0"/>
              <a:t>如</a:t>
            </a:r>
            <a:r>
              <a:rPr lang="en-US" altLang="zh-CN" dirty="0"/>
              <a:t> UNIX</a:t>
            </a:r>
            <a:r>
              <a:rPr lang="zh-CN" altLang="zh-CN" dirty="0"/>
              <a:t>系统</a:t>
            </a:r>
            <a:r>
              <a:rPr lang="en-US" altLang="zh-CN" dirty="0" err="1"/>
              <a:t>Sulog</a:t>
            </a:r>
            <a:r>
              <a:rPr lang="en-US" altLang="zh-CN" dirty="0"/>
              <a:t>)</a:t>
            </a:r>
            <a:r>
              <a:rPr lang="zh-CN" altLang="zh-CN" dirty="0"/>
              <a:t>，若单独依靠手工方法去发现记录中的异常现象是不够的，往往是操作不便。不容易找出审计记录间的相互关系</a:t>
            </a:r>
            <a:r>
              <a:rPr lang="en-US" altLang="zh-CN" dirty="0" err="1"/>
              <a:t>WenkeLee</a:t>
            </a:r>
            <a:r>
              <a:rPr lang="en-US" altLang="zh-CN" dirty="0"/>
              <a:t> </a:t>
            </a:r>
            <a:r>
              <a:rPr lang="zh-CN" altLang="zh-CN" dirty="0"/>
              <a:t>和</a:t>
            </a:r>
            <a:r>
              <a:rPr lang="en-US" altLang="zh-CN" dirty="0"/>
              <a:t>Salvatore J </a:t>
            </a:r>
            <a:r>
              <a:rPr lang="en-US" altLang="zh-CN" dirty="0" err="1"/>
              <a:t>stolfo</a:t>
            </a:r>
            <a:r>
              <a:rPr lang="en-US" altLang="zh-CN" dirty="0"/>
              <a:t> </a:t>
            </a:r>
            <a:r>
              <a:rPr lang="zh-CN" altLang="zh-CN" dirty="0"/>
              <a:t>将数据采掘技术应用到入侵检测研究领域中，从审计数据或数据流中提取感兴趣的知识</a:t>
            </a:r>
            <a:r>
              <a:rPr lang="zh-CN" altLang="zh-CN" dirty="0" smtClean="0"/>
              <a:t>。</a:t>
            </a:r>
            <a:endParaRPr lang="en-US" altLang="zh-CN" dirty="0" smtClean="0"/>
          </a:p>
          <a:p>
            <a:r>
              <a:rPr lang="zh-CN" altLang="zh-CN" dirty="0" smtClean="0"/>
              <a:t>这些</a:t>
            </a:r>
            <a:r>
              <a:rPr lang="zh-CN" altLang="zh-CN" dirty="0"/>
              <a:t>知识是隐含的、事先未知的、潜在的有用信息，提取的知识表示为概念、规则、规律、模式等形式，并可用这些知识去检测异常入侵和已知的入侵</a:t>
            </a:r>
            <a:r>
              <a:rPr lang="zh-CN" altLang="zh-CN" dirty="0" smtClean="0"/>
              <a:t>。</a:t>
            </a:r>
            <a:endParaRPr lang="en-US" altLang="zh-CN" dirty="0" smtClean="0"/>
          </a:p>
          <a:p>
            <a:r>
              <a:rPr lang="zh-CN" altLang="zh-CN" dirty="0" smtClean="0"/>
              <a:t>基于</a:t>
            </a:r>
            <a:r>
              <a:rPr lang="zh-CN" altLang="zh-CN" dirty="0"/>
              <a:t>数据采掘的异常检测方法目前已有现成的</a:t>
            </a:r>
            <a:r>
              <a:rPr lang="en-US" altLang="zh-CN" dirty="0"/>
              <a:t>KDD</a:t>
            </a:r>
            <a:r>
              <a:rPr lang="zh-CN" altLang="zh-CN" dirty="0"/>
              <a:t>算法可以借用，这种方法的优点是可适应处理大量数据的情况。但是，对于实时入侵检测则还存在问题。需要开发出有效的数据采掘算法和相适应的体系。</a:t>
            </a:r>
            <a:endParaRPr lang="zh-CN" altLang="en-US" dirty="0"/>
          </a:p>
        </p:txBody>
      </p:sp>
    </p:spTree>
    <p:extLst>
      <p:ext uri="{BB962C8B-B14F-4D97-AF65-F5344CB8AC3E}">
        <p14:creationId xmlns:p14="http://schemas.microsoft.com/office/powerpoint/2010/main" val="39045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72832"/>
          </a:xfrm>
        </p:spPr>
        <p:txBody>
          <a:bodyPr/>
          <a:lstStyle/>
          <a:p>
            <a:r>
              <a:rPr lang="zh-CN" altLang="zh-CN" dirty="0"/>
              <a:t>基于特征选择异常检测方法</a:t>
            </a:r>
            <a:endParaRPr lang="zh-CN" altLang="en-US" dirty="0"/>
          </a:p>
        </p:txBody>
      </p:sp>
      <p:sp>
        <p:nvSpPr>
          <p:cNvPr id="3" name="内容占位符 2"/>
          <p:cNvSpPr>
            <a:spLocks noGrp="1"/>
          </p:cNvSpPr>
          <p:nvPr>
            <p:ph idx="1"/>
          </p:nvPr>
        </p:nvSpPr>
        <p:spPr>
          <a:xfrm>
            <a:off x="838200" y="1237958"/>
            <a:ext cx="10515600" cy="5725550"/>
          </a:xfrm>
        </p:spPr>
        <p:txBody>
          <a:bodyPr>
            <a:normAutofit lnSpcReduction="10000"/>
          </a:bodyPr>
          <a:lstStyle/>
          <a:p>
            <a:r>
              <a:rPr lang="en-US" altLang="zh-CN" dirty="0" smtClean="0"/>
              <a:t> 	</a:t>
            </a:r>
            <a:r>
              <a:rPr lang="zh-CN" altLang="zh-CN" dirty="0"/>
              <a:t>基于特征选择异常检测方法是通过从一组度量中挑选能检测出入侵的度量构成子集来准确地预测或分类，已检测到的入侵异常入侵检测的问题是在异常活动和入侵活动之间难于作出判断。判断符合实际的度量是复杂的，因为能否合适地选择度量子集依赖于检测到的入侵类型。一个度量集对所有的各种各样的入侵类型不可能是足够的，预先确定特定的度量来检测入侵可能会错过单独的特别环境下的入侵，最理想的检测入侵度量集必须动态地决策判断以获得最好的效果。假设与入侵潜在相关的度量有 </a:t>
            </a:r>
            <a:r>
              <a:rPr lang="en-US" altLang="zh-CN" i="1" dirty="0"/>
              <a:t>n </a:t>
            </a:r>
            <a:r>
              <a:rPr lang="zh-CN" altLang="zh-CN" dirty="0"/>
              <a:t>个，则这</a:t>
            </a:r>
            <a:r>
              <a:rPr lang="en-US" altLang="zh-CN" i="1" dirty="0"/>
              <a:t>n </a:t>
            </a:r>
            <a:r>
              <a:rPr lang="zh-CN" altLang="zh-CN" dirty="0"/>
              <a:t>个度量所构成的子集数是</a:t>
            </a:r>
            <a:r>
              <a:rPr lang="en-US" altLang="zh-CN" dirty="0"/>
              <a:t>2</a:t>
            </a:r>
            <a:r>
              <a:rPr lang="en-US" altLang="zh-CN" i="1" dirty="0"/>
              <a:t>n </a:t>
            </a:r>
            <a:r>
              <a:rPr lang="zh-CN" altLang="zh-CN" dirty="0"/>
              <a:t>个</a:t>
            </a:r>
            <a:r>
              <a:rPr lang="zh-CN" altLang="zh-CN" dirty="0" smtClean="0"/>
              <a:t>。</a:t>
            </a:r>
            <a:endParaRPr lang="en-US" altLang="zh-CN" dirty="0" smtClean="0"/>
          </a:p>
          <a:p>
            <a:r>
              <a:rPr lang="zh-CN" altLang="zh-CN" dirty="0" smtClean="0"/>
              <a:t>由于</a:t>
            </a:r>
            <a:r>
              <a:rPr lang="zh-CN" altLang="zh-CN" dirty="0"/>
              <a:t>搜索空间与度量数是级数关系，所以穷尽寻找最理想的度量子集的开销不是有效的。</a:t>
            </a:r>
            <a:r>
              <a:rPr lang="en-US" altLang="zh-CN" dirty="0" err="1"/>
              <a:t>Maccabe</a:t>
            </a:r>
            <a:r>
              <a:rPr lang="zh-CN" altLang="zh-CN" dirty="0"/>
              <a:t>提出用遗传方法来搜索整个度量子空间以寻找正确的度量子集。其方法是使用学习分类器方案生成遗传交叉算子和基因突变算子。除去降低预测入侵的度量子集，而采用遗传算子产生更强的度量子集取代。这种方法与较高的预测度量子集相结合，允许搜索的空间大小比其他启发式搜索技术更有效。</a:t>
            </a:r>
          </a:p>
          <a:p>
            <a:endParaRPr lang="zh-CN" altLang="en-US" dirty="0"/>
          </a:p>
        </p:txBody>
      </p:sp>
    </p:spTree>
    <p:extLst>
      <p:ext uri="{BB962C8B-B14F-4D97-AF65-F5344CB8AC3E}">
        <p14:creationId xmlns:p14="http://schemas.microsoft.com/office/powerpoint/2010/main" val="5304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误用入侵检测技术</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误用入侵检测的主要假设是具有能够被精确地按某种方式编码的攻击，并可以通过捕获攻击及重新整理</a:t>
            </a:r>
            <a:r>
              <a:rPr lang="zh-CN" altLang="zh-CN" dirty="0" smtClean="0"/>
              <a:t>。</a:t>
            </a:r>
            <a:endParaRPr lang="en-US" altLang="zh-CN" dirty="0" smtClean="0"/>
          </a:p>
          <a:p>
            <a:r>
              <a:rPr lang="zh-CN" altLang="zh-CN" dirty="0" smtClean="0"/>
              <a:t>确认</a:t>
            </a:r>
            <a:r>
              <a:rPr lang="zh-CN" altLang="zh-CN" dirty="0"/>
              <a:t>入侵活动是基于同一弱点进行攻击的入侵方法的变种，误用入侵检测指的是通过按预先定义好的入侵模式，以及观察到入侵发生的情况进行模式匹配来检测</a:t>
            </a:r>
            <a:r>
              <a:rPr lang="en-US" altLang="zh-CN" dirty="0"/>
              <a:t>.</a:t>
            </a:r>
            <a:r>
              <a:rPr lang="zh-CN" altLang="zh-CN" dirty="0"/>
              <a:t>，入侵模式说明了那些导致安全突破或其他误用的事件中的特征、条件、排列和关系</a:t>
            </a:r>
            <a:r>
              <a:rPr lang="zh-CN" altLang="zh-CN" dirty="0" smtClean="0"/>
              <a:t>。</a:t>
            </a:r>
            <a:endParaRPr lang="en-US" altLang="zh-CN" dirty="0" smtClean="0"/>
          </a:p>
          <a:p>
            <a:r>
              <a:rPr lang="zh-CN" altLang="zh-CN" dirty="0" smtClean="0"/>
              <a:t>一</a:t>
            </a:r>
            <a:r>
              <a:rPr lang="zh-CN" altLang="zh-CN" dirty="0"/>
              <a:t>个不完整的模式可能表明存在入侵的企图，模式构造有多种方式，下面来分析各种各样的误用检测方法。</a:t>
            </a:r>
          </a:p>
          <a:p>
            <a:endParaRPr lang="zh-CN" altLang="en-US" dirty="0"/>
          </a:p>
        </p:txBody>
      </p:sp>
    </p:spTree>
    <p:extLst>
      <p:ext uri="{BB962C8B-B14F-4D97-AF65-F5344CB8AC3E}">
        <p14:creationId xmlns:p14="http://schemas.microsoft.com/office/powerpoint/2010/main" val="22404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4133" y="520505"/>
            <a:ext cx="10515600" cy="6008151"/>
          </a:xfrm>
        </p:spPr>
        <p:txBody>
          <a:bodyPr>
            <a:normAutofit fontScale="92500" lnSpcReduction="10000"/>
          </a:bodyPr>
          <a:lstStyle/>
          <a:p>
            <a:r>
              <a:rPr lang="zh-CN" altLang="zh-CN" dirty="0"/>
              <a:t>基于条件概率的误用入侵检测</a:t>
            </a:r>
            <a:r>
              <a:rPr lang="zh-CN" altLang="zh-CN" dirty="0" smtClean="0"/>
              <a:t>方法</a:t>
            </a:r>
            <a:endParaRPr lang="en-US" altLang="zh-CN" dirty="0" smtClean="0"/>
          </a:p>
          <a:p>
            <a:r>
              <a:rPr lang="zh-CN" altLang="zh-CN" dirty="0"/>
              <a:t>基于条件概率的误用入侵检测方法将入侵方式对应于一个事件序列</a:t>
            </a:r>
            <a:r>
              <a:rPr lang="en-US" altLang="zh-CN" dirty="0"/>
              <a:t>  ,</a:t>
            </a:r>
            <a:r>
              <a:rPr lang="zh-CN" altLang="zh-CN" dirty="0"/>
              <a:t>然后通过观测到事件发生的情况来推测入侵出现</a:t>
            </a:r>
            <a:r>
              <a:rPr lang="en-US" altLang="zh-CN" dirty="0"/>
              <a:t>[ 11] . </a:t>
            </a:r>
            <a:r>
              <a:rPr lang="zh-CN" altLang="zh-CN" dirty="0"/>
              <a:t>这种方法的依据是外部事件序列</a:t>
            </a:r>
            <a:r>
              <a:rPr lang="en-US" altLang="zh-CN" dirty="0"/>
              <a:t> ,</a:t>
            </a:r>
            <a:r>
              <a:rPr lang="zh-CN" altLang="zh-CN" dirty="0"/>
              <a:t>根据贝叶斯定理进行推理检测入侵</a:t>
            </a:r>
            <a:r>
              <a:rPr lang="en-US" altLang="zh-CN" dirty="0"/>
              <a:t>. </a:t>
            </a:r>
            <a:r>
              <a:rPr lang="zh-CN" altLang="zh-CN" dirty="0"/>
              <a:t>令</a:t>
            </a:r>
            <a:r>
              <a:rPr lang="en-US" altLang="zh-CN" dirty="0"/>
              <a:t> ES </a:t>
            </a:r>
            <a:r>
              <a:rPr lang="zh-CN" altLang="zh-CN" dirty="0"/>
              <a:t>表示事件序列</a:t>
            </a:r>
            <a:r>
              <a:rPr lang="en-US" altLang="zh-CN" dirty="0"/>
              <a:t> , </a:t>
            </a:r>
            <a:r>
              <a:rPr lang="zh-CN" altLang="zh-CN" dirty="0"/>
              <a:t>先验概率为</a:t>
            </a:r>
            <a:r>
              <a:rPr lang="en-US" altLang="zh-CN" dirty="0"/>
              <a:t>  P ( </a:t>
            </a:r>
            <a:r>
              <a:rPr lang="en-US" altLang="zh-CN" dirty="0" err="1"/>
              <a:t>Int</a:t>
            </a:r>
            <a:r>
              <a:rPr lang="en-US" altLang="zh-CN" dirty="0"/>
              <a:t> </a:t>
            </a:r>
            <a:r>
              <a:rPr lang="en-US" altLang="zh-CN" dirty="0" err="1"/>
              <a:t>rusion</a:t>
            </a:r>
            <a:r>
              <a:rPr lang="en-US" altLang="zh-CN" dirty="0"/>
              <a:t>) ,</a:t>
            </a:r>
            <a:r>
              <a:rPr lang="zh-CN" altLang="zh-CN" dirty="0"/>
              <a:t>后验概率为</a:t>
            </a:r>
            <a:r>
              <a:rPr lang="en-US" altLang="zh-CN" dirty="0"/>
              <a:t>  P ( </a:t>
            </a:r>
            <a:r>
              <a:rPr lang="en-US" altLang="zh-CN" dirty="0" err="1"/>
              <a:t>ES|Int</a:t>
            </a:r>
            <a:r>
              <a:rPr lang="en-US" altLang="zh-CN" dirty="0"/>
              <a:t> </a:t>
            </a:r>
            <a:r>
              <a:rPr lang="en-US" altLang="zh-CN" dirty="0" err="1"/>
              <a:t>rusio</a:t>
            </a:r>
            <a:r>
              <a:rPr lang="en-US" altLang="zh-CN" dirty="0"/>
              <a:t> n) ,</a:t>
            </a:r>
            <a:r>
              <a:rPr lang="zh-CN" altLang="zh-CN" dirty="0"/>
              <a:t>事件出现的概率为</a:t>
            </a:r>
            <a:r>
              <a:rPr lang="en-US" altLang="zh-CN" dirty="0"/>
              <a:t>  P ( ES ) ,</a:t>
            </a:r>
            <a:r>
              <a:rPr lang="zh-CN" altLang="zh-CN" dirty="0"/>
              <a:t>则</a:t>
            </a:r>
          </a:p>
          <a:p>
            <a:r>
              <a:rPr lang="en-US" altLang="zh-CN" dirty="0"/>
              <a:t>P ( </a:t>
            </a:r>
            <a:r>
              <a:rPr lang="en-US" altLang="zh-CN" dirty="0" err="1"/>
              <a:t>Int</a:t>
            </a:r>
            <a:r>
              <a:rPr lang="en-US" altLang="zh-CN" dirty="0"/>
              <a:t> </a:t>
            </a:r>
            <a:r>
              <a:rPr lang="en-US" altLang="zh-CN" dirty="0" err="1"/>
              <a:t>rusion|E</a:t>
            </a:r>
            <a:r>
              <a:rPr lang="en-US" altLang="zh-CN" dirty="0"/>
              <a:t> S) =  P ( E </a:t>
            </a:r>
            <a:r>
              <a:rPr lang="en-US" altLang="zh-CN" dirty="0" err="1"/>
              <a:t>S|Intrusio</a:t>
            </a:r>
            <a:r>
              <a:rPr lang="en-US" altLang="zh-CN" dirty="0"/>
              <a:t> n) P ( </a:t>
            </a:r>
            <a:r>
              <a:rPr lang="en-US" altLang="zh-CN" dirty="0" err="1"/>
              <a:t>Int</a:t>
            </a:r>
            <a:r>
              <a:rPr lang="en-US" altLang="zh-CN" dirty="0"/>
              <a:t> </a:t>
            </a:r>
            <a:r>
              <a:rPr lang="en-US" altLang="zh-CN" dirty="0" err="1"/>
              <a:t>rusion</a:t>
            </a:r>
            <a:r>
              <a:rPr lang="en-US" altLang="zh-CN" dirty="0" smtClean="0"/>
              <a:t>)</a:t>
            </a:r>
            <a:r>
              <a:rPr lang="zh-CN" altLang="en-US" dirty="0" smtClean="0"/>
              <a:t>*</a:t>
            </a:r>
            <a:r>
              <a:rPr lang="en-US" altLang="zh-CN" dirty="0" smtClean="0"/>
              <a:t>P</a:t>
            </a:r>
            <a:r>
              <a:rPr lang="en-US" altLang="zh-CN" dirty="0"/>
              <a:t>( ES )</a:t>
            </a:r>
            <a:endParaRPr lang="zh-CN" altLang="zh-CN" dirty="0"/>
          </a:p>
          <a:p>
            <a:r>
              <a:rPr lang="zh-CN" altLang="zh-CN" dirty="0"/>
              <a:t>由于通常情况下网络安全专家可以给出先验概率</a:t>
            </a:r>
            <a:r>
              <a:rPr lang="en-US" altLang="zh-CN" dirty="0"/>
              <a:t>  P ( Intrusion)</a:t>
            </a:r>
            <a:r>
              <a:rPr lang="zh-CN" altLang="zh-CN" dirty="0"/>
              <a:t>，对入侵报告数据统计处理得出</a:t>
            </a:r>
          </a:p>
          <a:p>
            <a:r>
              <a:rPr lang="en-US" altLang="zh-CN" dirty="0"/>
              <a:t>P ( </a:t>
            </a:r>
            <a:r>
              <a:rPr lang="en-US" altLang="zh-CN" dirty="0" err="1"/>
              <a:t>ES|Intrusion</a:t>
            </a:r>
            <a:r>
              <a:rPr lang="en-US" altLang="zh-CN" dirty="0"/>
              <a:t>)</a:t>
            </a:r>
            <a:r>
              <a:rPr lang="zh-CN" altLang="zh-CN" dirty="0"/>
              <a:t>和</a:t>
            </a:r>
            <a:r>
              <a:rPr lang="en-US" altLang="zh-CN" dirty="0"/>
              <a:t>P( </a:t>
            </a:r>
            <a:r>
              <a:rPr lang="en-US" altLang="zh-CN" dirty="0" err="1"/>
              <a:t>ES|Intrusion</a:t>
            </a:r>
            <a:r>
              <a:rPr lang="en-US" altLang="zh-CN" dirty="0"/>
              <a:t>)</a:t>
            </a:r>
            <a:r>
              <a:rPr lang="zh-CN" altLang="zh-CN" dirty="0"/>
              <a:t>，于是可以计算出</a:t>
            </a:r>
          </a:p>
          <a:p>
            <a:r>
              <a:rPr lang="en-US" altLang="zh-CN" dirty="0"/>
              <a:t>P ( ES )= ( ( P ( </a:t>
            </a:r>
            <a:r>
              <a:rPr lang="en-US" altLang="zh-CN" dirty="0" err="1"/>
              <a:t>ES|Intr</a:t>
            </a:r>
            <a:r>
              <a:rPr lang="en-US" altLang="zh-CN" dirty="0"/>
              <a:t> </a:t>
            </a:r>
            <a:r>
              <a:rPr lang="en-US" altLang="zh-CN" dirty="0" err="1"/>
              <a:t>usion</a:t>
            </a:r>
            <a:r>
              <a:rPr lang="en-US" altLang="zh-CN" dirty="0"/>
              <a:t>)- P ( </a:t>
            </a:r>
            <a:r>
              <a:rPr lang="en-US" altLang="zh-CN" dirty="0" err="1"/>
              <a:t>ES|Intr</a:t>
            </a:r>
            <a:r>
              <a:rPr lang="en-US" altLang="zh-CN" dirty="0"/>
              <a:t> </a:t>
            </a:r>
            <a:r>
              <a:rPr lang="en-US" altLang="zh-CN" dirty="0" err="1"/>
              <a:t>usion</a:t>
            </a:r>
            <a:r>
              <a:rPr lang="en-US" altLang="zh-CN" dirty="0"/>
              <a:t>)) P ( </a:t>
            </a:r>
            <a:r>
              <a:rPr lang="en-US" altLang="zh-CN" dirty="0" err="1"/>
              <a:t>Intr</a:t>
            </a:r>
            <a:r>
              <a:rPr lang="en-US" altLang="zh-CN" dirty="0"/>
              <a:t> </a:t>
            </a:r>
            <a:r>
              <a:rPr lang="en-US" altLang="zh-CN" dirty="0" err="1"/>
              <a:t>usio</a:t>
            </a:r>
            <a:r>
              <a:rPr lang="en-US" altLang="zh-CN" dirty="0"/>
              <a:t> n)+ P ( </a:t>
            </a:r>
            <a:r>
              <a:rPr lang="en-US" altLang="zh-CN" dirty="0" err="1"/>
              <a:t>ES|Intr</a:t>
            </a:r>
            <a:r>
              <a:rPr lang="en-US" altLang="zh-CN" dirty="0"/>
              <a:t> </a:t>
            </a:r>
            <a:r>
              <a:rPr lang="en-US" altLang="zh-CN" dirty="0" err="1"/>
              <a:t>usio</a:t>
            </a:r>
            <a:r>
              <a:rPr lang="en-US" altLang="zh-CN" dirty="0"/>
              <a:t> n)</a:t>
            </a:r>
            <a:r>
              <a:rPr lang="zh-CN" altLang="zh-CN" dirty="0"/>
              <a:t>，</a:t>
            </a:r>
          </a:p>
          <a:p>
            <a:r>
              <a:rPr lang="zh-CN" altLang="zh-CN" dirty="0"/>
              <a:t>故可以通过事件序列的观测，推算出</a:t>
            </a:r>
            <a:r>
              <a:rPr lang="en-US" altLang="zh-CN" dirty="0"/>
              <a:t>P ( </a:t>
            </a:r>
            <a:r>
              <a:rPr lang="en-US" altLang="zh-CN" dirty="0" err="1"/>
              <a:t>Intrusio</a:t>
            </a:r>
            <a:r>
              <a:rPr lang="en-US" altLang="zh-CN" dirty="0"/>
              <a:t> </a:t>
            </a:r>
            <a:r>
              <a:rPr lang="en-US" altLang="zh-CN" dirty="0" err="1"/>
              <a:t>n|ES</a:t>
            </a:r>
            <a:r>
              <a:rPr lang="en-US" altLang="zh-CN" dirty="0"/>
              <a:t> )</a:t>
            </a:r>
            <a:r>
              <a:rPr lang="zh-CN" altLang="zh-CN" dirty="0"/>
              <a:t>基于条件概率的误用入侵检测方法是在概率理论基础上的一个普遍方法，它是对贝叶斯方法的改进，其缺点是先验概率难以给出，而且事件的独立性难以满足。</a:t>
            </a:r>
          </a:p>
          <a:p>
            <a:endParaRPr lang="en-US" altLang="zh-CN" dirty="0"/>
          </a:p>
          <a:p>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val="662495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1601</Words>
  <Application>Microsoft Office PowerPoint</Application>
  <PresentationFormat>宽屏</PresentationFormat>
  <Paragraphs>66</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网络安全入侵检测综述 </vt:lpstr>
      <vt:lpstr>1.入侵检测的必要性 </vt:lpstr>
      <vt:lpstr>2.入侵检测的定义和分类 </vt:lpstr>
      <vt:lpstr>3. 入侵检测的方法 </vt:lpstr>
      <vt:lpstr>PowerPoint 演示文稿</vt:lpstr>
      <vt:lpstr>基于数据采掘的异常检测方法 </vt:lpstr>
      <vt:lpstr>基于特征选择异常检测方法</vt:lpstr>
      <vt:lpstr>误用入侵检测技术 </vt:lpstr>
      <vt:lpstr>PowerPoint 演示文稿</vt:lpstr>
      <vt:lpstr>基于状态迁移分析的误用入侵检测方法 </vt:lpstr>
      <vt:lpstr>基于键盘监控的误用入侵检测方法 </vt:lpstr>
      <vt:lpstr>入侵检测系统的体系结构 </vt:lpstr>
      <vt:lpstr>PowerPoint 演示文稿</vt:lpstr>
      <vt:lpstr>总结和未来研究方向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网络安全入侵检测综述 </dc:title>
  <dc:creator>Windows 用户</dc:creator>
  <cp:lastModifiedBy>Windows 用户</cp:lastModifiedBy>
  <cp:revision>2</cp:revision>
  <dcterms:created xsi:type="dcterms:W3CDTF">2019-01-06T15:25:36Z</dcterms:created>
  <dcterms:modified xsi:type="dcterms:W3CDTF">2019-01-06T15:31:37Z</dcterms:modified>
</cp:coreProperties>
</file>