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4" r:id="rId2"/>
    <p:sldId id="264" r:id="rId3"/>
    <p:sldId id="528" r:id="rId4"/>
    <p:sldId id="334" r:id="rId5"/>
    <p:sldId id="524" r:id="rId6"/>
    <p:sldId id="409" r:id="rId7"/>
    <p:sldId id="525" r:id="rId8"/>
    <p:sldId id="530" r:id="rId9"/>
    <p:sldId id="529" r:id="rId10"/>
    <p:sldId id="532" r:id="rId11"/>
    <p:sldId id="526" r:id="rId12"/>
    <p:sldId id="527" r:id="rId13"/>
    <p:sldId id="535" r:id="rId14"/>
    <p:sldId id="531" r:id="rId15"/>
    <p:sldId id="511" r:id="rId16"/>
    <p:sldId id="538" r:id="rId17"/>
    <p:sldId id="533" r:id="rId18"/>
    <p:sldId id="534" r:id="rId19"/>
    <p:sldId id="537" r:id="rId20"/>
    <p:sldId id="536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82" d="100"/>
          <a:sy n="82" d="100"/>
        </p:scale>
        <p:origin x="108" y="3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28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43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76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62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57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983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52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95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84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88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76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37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99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93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16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5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51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6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3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445931" y="1324499"/>
            <a:ext cx="5086509" cy="959219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 :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Model-View-Controller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开发的标准设计模型。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1EA8A6DC-08B2-4509-AD36-012FCA9BD1A5}"/>
              </a:ext>
            </a:extLst>
          </p:cNvPr>
          <p:cNvSpPr/>
          <p:nvPr/>
        </p:nvSpPr>
        <p:spPr bwMode="auto">
          <a:xfrm>
            <a:off x="3445931" y="2670257"/>
            <a:ext cx="5086509" cy="959219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MVT:  (Model-View-Template)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基于传统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465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EA0486-16E2-4606-B1C9-E8030D840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699542"/>
            <a:ext cx="5215066" cy="2818954"/>
          </a:xfrm>
          <a:prstGeom prst="rect">
            <a:avLst/>
          </a:prstGeom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8C9789BA-4700-4EB7-875F-F5F588E9816D}"/>
              </a:ext>
            </a:extLst>
          </p:cNvPr>
          <p:cNvSpPr/>
          <p:nvPr/>
        </p:nvSpPr>
        <p:spPr bwMode="auto">
          <a:xfrm>
            <a:off x="2953852" y="3848839"/>
            <a:ext cx="5990475" cy="126290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全拼为</a:t>
            </a: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Controller: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用于接收请求，处理业务逻辑，与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交互，返回结果。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全拼为</a:t>
            </a: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Model: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主要封装对数据库层的访问，对数据库中的数据进行增、删、改、查操作。</a:t>
            </a:r>
          </a:p>
          <a:p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全拼为</a:t>
            </a: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View: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用于封装结果，生成页面展示的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</a:p>
        </p:txBody>
      </p:sp>
      <p:sp>
        <p:nvSpPr>
          <p:cNvPr id="2" name="圆柱形 1">
            <a:extLst>
              <a:ext uri="{FF2B5EF4-FFF2-40B4-BE49-F238E27FC236}">
                <a16:creationId xmlns:a16="http://schemas.microsoft.com/office/drawing/2014/main" id="{D7AC39B0-D83F-4B56-BF5A-DFF99C241749}"/>
              </a:ext>
            </a:extLst>
          </p:cNvPr>
          <p:cNvSpPr/>
          <p:nvPr/>
        </p:nvSpPr>
        <p:spPr>
          <a:xfrm>
            <a:off x="8346906" y="1513956"/>
            <a:ext cx="68356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74B6110-7B63-476C-A38C-24D580DF392C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8028384" y="1946004"/>
            <a:ext cx="318522" cy="4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EB08A8-86FD-470D-8EE7-423E26FD8922}"/>
              </a:ext>
            </a:extLst>
          </p:cNvPr>
          <p:cNvCxnSpPr>
            <a:stCxn id="3" idx="3"/>
          </p:cNvCxnSpPr>
          <p:nvPr/>
        </p:nvCxnSpPr>
        <p:spPr>
          <a:xfrm flipH="1">
            <a:off x="7956376" y="2109019"/>
            <a:ext cx="390530" cy="3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F511541-9074-4BED-9ABC-6C854F7EF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699542"/>
            <a:ext cx="4392488" cy="3297550"/>
          </a:xfrm>
          <a:prstGeom prst="rect">
            <a:avLst/>
          </a:prstGeom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92FA3D32-00C1-4194-8E2B-75D4831C7A84}"/>
              </a:ext>
            </a:extLst>
          </p:cNvPr>
          <p:cNvSpPr/>
          <p:nvPr/>
        </p:nvSpPr>
        <p:spPr bwMode="auto">
          <a:xfrm>
            <a:off x="2627784" y="4155926"/>
            <a:ext cx="6460559" cy="88381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全拼为</a:t>
            </a: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Model: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功能相同，负责和数据库交互，进行数据处理。</a:t>
            </a:r>
          </a:p>
          <a:p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全拼为</a:t>
            </a: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功能相同，接收请求，进行业务处理，返回应答。</a:t>
            </a:r>
          </a:p>
          <a:p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全拼为</a:t>
            </a: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功能相同，负责封装构造要返回的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96856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三种场景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995936" y="1779662"/>
            <a:ext cx="3672408" cy="53614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返回存纯文本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1EA8A6DC-08B2-4509-AD36-012FCA9BD1A5}"/>
              </a:ext>
            </a:extLst>
          </p:cNvPr>
          <p:cNvSpPr/>
          <p:nvPr/>
        </p:nvSpPr>
        <p:spPr bwMode="auto">
          <a:xfrm>
            <a:off x="3995936" y="2729621"/>
            <a:ext cx="3672408" cy="53614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返回一个静态页面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D5CE43CF-A7F0-494E-9CEB-ADA05E523C68}"/>
              </a:ext>
            </a:extLst>
          </p:cNvPr>
          <p:cNvSpPr/>
          <p:nvPr/>
        </p:nvSpPr>
        <p:spPr bwMode="auto">
          <a:xfrm>
            <a:off x="3995936" y="3743839"/>
            <a:ext cx="3672408" cy="53614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返回一个动态页面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9742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环境部署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5" y="195486"/>
            <a:ext cx="352839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8F664948-9218-47FE-A680-CF27C527EF89}"/>
              </a:ext>
            </a:extLst>
          </p:cNvPr>
          <p:cNvSpPr/>
          <p:nvPr/>
        </p:nvSpPr>
        <p:spPr bwMode="auto">
          <a:xfrm>
            <a:off x="3347864" y="2092140"/>
            <a:ext cx="5086509" cy="959219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在默认情况下，安装完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后并没有安装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包，需要手工安装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449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5" y="195486"/>
            <a:ext cx="352839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版本和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ACEA759-A846-41DC-8850-025B39012B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5856" y="1696809"/>
          <a:ext cx="5184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85">
                  <a:extLst>
                    <a:ext uri="{9D8B030D-6E8A-4147-A177-3AD203B41FA5}">
                      <a16:colId xmlns:a16="http://schemas.microsoft.com/office/drawing/2014/main" val="3198658815"/>
                    </a:ext>
                  </a:extLst>
                </a:gridCol>
                <a:gridCol w="3472691">
                  <a:extLst>
                    <a:ext uri="{9D8B030D-6E8A-4147-A177-3AD203B41FA5}">
                      <a16:colId xmlns:a16="http://schemas.microsoft.com/office/drawing/2014/main" val="491241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Django </a:t>
                      </a:r>
                      <a:r>
                        <a:rPr lang="zh-CN" altLang="en-US" dirty="0"/>
                        <a:t>版本</a:t>
                      </a:r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版本</a:t>
                      </a:r>
                    </a:p>
                  </a:txBody>
                  <a:tcP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46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2.7, 3.2, 3.3,3.4,3.5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5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1.9, 1.10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2.7, 3.4, 3.5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2.7, 3.4, 3.5,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9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2.0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3.5, 3.6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4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2.1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3.5, 3.6, 3.7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14452"/>
                  </a:ext>
                </a:extLst>
              </a:tr>
            </a:tbl>
          </a:graphicData>
        </a:graphic>
      </p:graphicFrame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445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查看版本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445931" y="1324499"/>
            <a:ext cx="5086509" cy="959219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print(sys.verison)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1EA8A6DC-08B2-4509-AD36-012FCA9BD1A5}"/>
              </a:ext>
            </a:extLst>
          </p:cNvPr>
          <p:cNvSpPr/>
          <p:nvPr/>
        </p:nvSpPr>
        <p:spPr bwMode="auto">
          <a:xfrm>
            <a:off x="3419872" y="2708729"/>
            <a:ext cx="5086509" cy="959219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</a:rPr>
              <a:t>&gt;&gt;&gt; print(</a:t>
            </a:r>
            <a:r>
              <a:rPr lang="en-US" altLang="zh-CN" sz="2400" dirty="0" err="1">
                <a:solidFill>
                  <a:srgbClr val="00B0F0"/>
                </a:solidFill>
              </a:rPr>
              <a:t>django.__version</a:t>
            </a:r>
            <a:r>
              <a:rPr lang="en-US" altLang="zh-CN" sz="2400" dirty="0">
                <a:solidFill>
                  <a:srgbClr val="00B0F0"/>
                </a:solidFill>
              </a:rPr>
              <a:t>__)</a:t>
            </a:r>
          </a:p>
        </p:txBody>
      </p:sp>
    </p:spTree>
    <p:extLst>
      <p:ext uri="{BB962C8B-B14F-4D97-AF65-F5344CB8AC3E}">
        <p14:creationId xmlns:p14="http://schemas.microsoft.com/office/powerpoint/2010/main" val="2629795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417262" y="1527634"/>
            <a:ext cx="5086509" cy="23042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包管理工具，提供对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查找、下载、安装、卸载的功能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  </a:t>
            </a:r>
            <a:r>
              <a:rPr lang="en-US" altLang="zh-CN" dirty="0">
                <a:solidFill>
                  <a:srgbClr val="00B0F0"/>
                </a:solidFill>
              </a:rPr>
              <a:t>pip search Django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 </a:t>
            </a:r>
            <a:r>
              <a:rPr lang="en-US" altLang="zh-CN" dirty="0">
                <a:solidFill>
                  <a:srgbClr val="00B0F0"/>
                </a:solidFill>
              </a:rPr>
              <a:t>pip install Django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  </a:t>
            </a:r>
            <a:r>
              <a:rPr lang="en-US" altLang="zh-CN" dirty="0">
                <a:solidFill>
                  <a:srgbClr val="00B0F0"/>
                </a:solidFill>
              </a:rPr>
              <a:t>pip show Django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卸载  </a:t>
            </a:r>
            <a:r>
              <a:rPr lang="en-US" altLang="zh-CN" dirty="0">
                <a:solidFill>
                  <a:srgbClr val="00B0F0"/>
                </a:solidFill>
              </a:rPr>
              <a:t>pip uninstall  Django</a:t>
            </a:r>
          </a:p>
          <a:p>
            <a:endParaRPr lang="en-US" altLang="zh-CN" sz="1600" dirty="0">
              <a:solidFill>
                <a:srgbClr val="00B0F0"/>
              </a:solidFill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908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升级报错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347864" y="1527634"/>
            <a:ext cx="5086509" cy="23042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</a:p>
          <a:p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&gt;&gt;&gt;pip install –upgrade pip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&gt;&gt;&gt;python –m </a:t>
            </a:r>
            <a:r>
              <a:rPr lang="en-US" altLang="zh-CN" sz="1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ensurepip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修复模式升级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&gt;&gt;&gt;python –m pip install –upgrade pip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B0F0"/>
              </a:solidFill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53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MVT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GB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ango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环境部署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F966EF69-DFF0-41EA-8C61-1E3B8D86DC70}"/>
              </a:ext>
            </a:extLst>
          </p:cNvPr>
          <p:cNvGrpSpPr/>
          <p:nvPr/>
        </p:nvGrpSpPr>
        <p:grpSpPr>
          <a:xfrm>
            <a:off x="2339753" y="3147814"/>
            <a:ext cx="894259" cy="523220"/>
            <a:chOff x="2215144" y="927951"/>
            <a:chExt cx="1244730" cy="959254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432A76BD-2F59-455F-AB88-32779D44FD34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7" name="文本框 9">
              <a:extLst>
                <a:ext uri="{FF2B5EF4-FFF2-40B4-BE49-F238E27FC236}">
                  <a16:creationId xmlns:a16="http://schemas.microsoft.com/office/drawing/2014/main" id="{94564707-F80C-4652-AFC9-EAF75D61FD66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9BB3FB-B4C8-48CC-93B7-138CA74319F0}"/>
              </a:ext>
            </a:extLst>
          </p:cNvPr>
          <p:cNvGrpSpPr/>
          <p:nvPr/>
        </p:nvGrpSpPr>
        <p:grpSpPr>
          <a:xfrm>
            <a:off x="3019006" y="3161125"/>
            <a:ext cx="3857250" cy="459690"/>
            <a:chOff x="4315150" y="953426"/>
            <a:chExt cx="3857250" cy="5400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BCD3E31-047A-4688-B401-58AF4C2E0CC8}"/>
                </a:ext>
              </a:extLst>
            </p:cNvPr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虚拟环境部署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43B19987-BF22-433D-976F-99A8843FAD3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9404832-859C-4379-85C5-DC72953BDC89}"/>
              </a:ext>
            </a:extLst>
          </p:cNvPr>
          <p:cNvGrpSpPr/>
          <p:nvPr/>
        </p:nvGrpSpPr>
        <p:grpSpPr>
          <a:xfrm>
            <a:off x="2339753" y="3723878"/>
            <a:ext cx="894259" cy="523220"/>
            <a:chOff x="2215144" y="927951"/>
            <a:chExt cx="1244730" cy="959254"/>
          </a:xfrm>
        </p:grpSpPr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D4F323FC-2F7C-4F3C-A940-4246678A691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83EDBD72-F6EF-4E94-96B4-64C7A18C2192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8A7347B-0407-46A6-84C6-F1B6DC657B22}"/>
              </a:ext>
            </a:extLst>
          </p:cNvPr>
          <p:cNvGrpSpPr/>
          <p:nvPr/>
        </p:nvGrpSpPr>
        <p:grpSpPr>
          <a:xfrm>
            <a:off x="3019006" y="3730533"/>
            <a:ext cx="3857250" cy="459690"/>
            <a:chOff x="4315150" y="953426"/>
            <a:chExt cx="3857250" cy="54005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FE18FDB-D47D-498C-AA61-78BDC4B97D04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结构介绍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F5F80E1D-74F5-4C60-A413-F17ED91AC30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445931" y="1324499"/>
            <a:ext cx="5086509" cy="67118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安装最新版本的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</a:p>
          <a:p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pip install django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1EA8A6DC-08B2-4509-AD36-012FCA9BD1A5}"/>
              </a:ext>
            </a:extLst>
          </p:cNvPr>
          <p:cNvSpPr/>
          <p:nvPr/>
        </p:nvSpPr>
        <p:spPr bwMode="auto">
          <a:xfrm>
            <a:off x="3445931" y="2139702"/>
            <a:ext cx="5086509" cy="67118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安装指定版本的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&gt;&gt;&gt; pip install django==1.10.3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4531A34C-8651-4E34-B433-5EC28A64E86E}"/>
              </a:ext>
            </a:extLst>
          </p:cNvPr>
          <p:cNvSpPr/>
          <p:nvPr/>
        </p:nvSpPr>
        <p:spPr bwMode="auto">
          <a:xfrm>
            <a:off x="3455984" y="2954905"/>
            <a:ext cx="5086509" cy="67118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查看当前安装的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</a:t>
            </a:r>
          </a:p>
          <a:p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pip show django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0007FD9B-1DAF-48F3-A2D0-CF45A781E39F}"/>
              </a:ext>
            </a:extLst>
          </p:cNvPr>
          <p:cNvSpPr/>
          <p:nvPr/>
        </p:nvSpPr>
        <p:spPr bwMode="auto">
          <a:xfrm>
            <a:off x="3455984" y="3770108"/>
            <a:ext cx="5086509" cy="67118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&gt;&gt;&gt; pip uninstall django</a:t>
            </a:r>
          </a:p>
        </p:txBody>
      </p:sp>
    </p:spTree>
    <p:extLst>
      <p:ext uri="{BB962C8B-B14F-4D97-AF65-F5344CB8AC3E}">
        <p14:creationId xmlns:p14="http://schemas.microsoft.com/office/powerpoint/2010/main" val="3010756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虚拟环境部署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0081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虚拟环境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8F664948-9218-47FE-A680-CF27C527EF89}"/>
              </a:ext>
            </a:extLst>
          </p:cNvPr>
          <p:cNvSpPr/>
          <p:nvPr/>
        </p:nvSpPr>
        <p:spPr bwMode="auto">
          <a:xfrm>
            <a:off x="3337847" y="1419622"/>
            <a:ext cx="5086509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在一台计算机上只能安装一个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13">
            <a:extLst>
              <a:ext uri="{FF2B5EF4-FFF2-40B4-BE49-F238E27FC236}">
                <a16:creationId xmlns:a16="http://schemas.microsoft.com/office/drawing/2014/main" id="{755F6518-C6EB-4251-8497-D620EE19337B}"/>
              </a:ext>
            </a:extLst>
          </p:cNvPr>
          <p:cNvSpPr/>
          <p:nvPr/>
        </p:nvSpPr>
        <p:spPr bwMode="auto">
          <a:xfrm>
            <a:off x="3337847" y="2571750"/>
            <a:ext cx="5086509" cy="151216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如果现在开发两个项目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2.1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1.11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那怎么办？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19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187220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部署两个虚拟环境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8F664948-9218-47FE-A680-CF27C527EF89}"/>
              </a:ext>
            </a:extLst>
          </p:cNvPr>
          <p:cNvSpPr/>
          <p:nvPr/>
        </p:nvSpPr>
        <p:spPr bwMode="auto">
          <a:xfrm>
            <a:off x="3347864" y="2211710"/>
            <a:ext cx="5086509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在一台计算机上可以通过虚拟环境实现多个版本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448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9B9C3A-2E95-4C1A-82ED-D4337BA43DB2}"/>
              </a:ext>
            </a:extLst>
          </p:cNvPr>
          <p:cNvSpPr/>
          <p:nvPr/>
        </p:nvSpPr>
        <p:spPr>
          <a:xfrm>
            <a:off x="3133167" y="1419622"/>
            <a:ext cx="2590961" cy="3168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187220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部署两个虚拟环境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13">
            <a:extLst>
              <a:ext uri="{FF2B5EF4-FFF2-40B4-BE49-F238E27FC236}">
                <a16:creationId xmlns:a16="http://schemas.microsoft.com/office/drawing/2014/main" id="{3BA274F2-25A3-4AE0-9D40-2CF5ED7C2D4B}"/>
              </a:ext>
            </a:extLst>
          </p:cNvPr>
          <p:cNvSpPr/>
          <p:nvPr/>
        </p:nvSpPr>
        <p:spPr bwMode="auto">
          <a:xfrm>
            <a:off x="3484040" y="1739798"/>
            <a:ext cx="1872207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ENV01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E93C53-8F7A-4A19-B955-A6CABD2E85E4}"/>
              </a:ext>
            </a:extLst>
          </p:cNvPr>
          <p:cNvSpPr/>
          <p:nvPr/>
        </p:nvSpPr>
        <p:spPr>
          <a:xfrm>
            <a:off x="5907049" y="1419622"/>
            <a:ext cx="2590961" cy="3168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D4F54433-12DA-4702-8DC4-1FE2B7079246}"/>
              </a:ext>
            </a:extLst>
          </p:cNvPr>
          <p:cNvSpPr/>
          <p:nvPr/>
        </p:nvSpPr>
        <p:spPr bwMode="auto">
          <a:xfrm>
            <a:off x="6228185" y="1739798"/>
            <a:ext cx="1872207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ENV02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FD801952-7E9E-4DB3-A3E7-ADAC89AAAEA8}"/>
              </a:ext>
            </a:extLst>
          </p:cNvPr>
          <p:cNvSpPr/>
          <p:nvPr/>
        </p:nvSpPr>
        <p:spPr bwMode="auto">
          <a:xfrm>
            <a:off x="3468488" y="2580497"/>
            <a:ext cx="1872207" cy="576064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3.6</a:t>
            </a: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E70AEDB9-E189-4346-9E54-6B582A706457}"/>
              </a:ext>
            </a:extLst>
          </p:cNvPr>
          <p:cNvSpPr/>
          <p:nvPr/>
        </p:nvSpPr>
        <p:spPr bwMode="auto">
          <a:xfrm>
            <a:off x="3468488" y="3416796"/>
            <a:ext cx="1872207" cy="576064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2.1</a:t>
            </a: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2BF90741-320C-46F0-A207-20404CC6868E}"/>
              </a:ext>
            </a:extLst>
          </p:cNvPr>
          <p:cNvSpPr/>
          <p:nvPr/>
        </p:nvSpPr>
        <p:spPr bwMode="auto">
          <a:xfrm>
            <a:off x="6226859" y="2580497"/>
            <a:ext cx="1872207" cy="576064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3.6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53F7F455-FF2B-4B83-B977-DFB36082210E}"/>
              </a:ext>
            </a:extLst>
          </p:cNvPr>
          <p:cNvSpPr/>
          <p:nvPr/>
        </p:nvSpPr>
        <p:spPr bwMode="auto">
          <a:xfrm>
            <a:off x="6226859" y="3416796"/>
            <a:ext cx="1872207" cy="576064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1.11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58E312-5051-4151-9641-08467364651C}"/>
              </a:ext>
            </a:extLst>
          </p:cNvPr>
          <p:cNvSpPr/>
          <p:nvPr/>
        </p:nvSpPr>
        <p:spPr>
          <a:xfrm>
            <a:off x="3707904" y="987574"/>
            <a:ext cx="1368152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虚拟环境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0D82D5-EFE2-4601-8AF1-77E790CB3A2D}"/>
              </a:ext>
            </a:extLst>
          </p:cNvPr>
          <p:cNvSpPr/>
          <p:nvPr/>
        </p:nvSpPr>
        <p:spPr>
          <a:xfrm>
            <a:off x="6478886" y="987574"/>
            <a:ext cx="1368152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虚拟环境</a:t>
            </a:r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5159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46085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虚拟环境步骤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01—Windows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13">
            <a:extLst>
              <a:ext uri="{FF2B5EF4-FFF2-40B4-BE49-F238E27FC236}">
                <a16:creationId xmlns:a16="http://schemas.microsoft.com/office/drawing/2014/main" id="{6D1EE3B5-DB4B-448E-94FD-80EE4BBF7651}"/>
              </a:ext>
            </a:extLst>
          </p:cNvPr>
          <p:cNvSpPr/>
          <p:nvPr/>
        </p:nvSpPr>
        <p:spPr bwMode="auto">
          <a:xfrm>
            <a:off x="3347864" y="2355726"/>
            <a:ext cx="5184576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virtualenv virtualenvwrapper-win</a:t>
            </a:r>
          </a:p>
        </p:txBody>
      </p:sp>
      <p:sp>
        <p:nvSpPr>
          <p:cNvPr id="16" name="圆角矩形 13">
            <a:extLst>
              <a:ext uri="{FF2B5EF4-FFF2-40B4-BE49-F238E27FC236}">
                <a16:creationId xmlns:a16="http://schemas.microsoft.com/office/drawing/2014/main" id="{BB7B3B90-9A28-4CF4-810A-3E2DBA86EC38}"/>
              </a:ext>
            </a:extLst>
          </p:cNvPr>
          <p:cNvSpPr/>
          <p:nvPr/>
        </p:nvSpPr>
        <p:spPr bwMode="auto">
          <a:xfrm>
            <a:off x="3347864" y="1776281"/>
            <a:ext cx="1872207" cy="37947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安装虚拟环境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3">
            <a:extLst>
              <a:ext uri="{FF2B5EF4-FFF2-40B4-BE49-F238E27FC236}">
                <a16:creationId xmlns:a16="http://schemas.microsoft.com/office/drawing/2014/main" id="{BA510330-AA03-4E26-875C-A314BB689494}"/>
              </a:ext>
            </a:extLst>
          </p:cNvPr>
          <p:cNvSpPr/>
          <p:nvPr/>
        </p:nvSpPr>
        <p:spPr bwMode="auto">
          <a:xfrm>
            <a:off x="3362272" y="3435846"/>
            <a:ext cx="5184576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virtualenvwrapper-win</a:t>
            </a:r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EB469DE8-F5E2-465E-AF88-B535E80D538B}"/>
              </a:ext>
            </a:extLst>
          </p:cNvPr>
          <p:cNvSpPr/>
          <p:nvPr/>
        </p:nvSpPr>
        <p:spPr bwMode="auto">
          <a:xfrm>
            <a:off x="5323006" y="2981961"/>
            <a:ext cx="864096" cy="37947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1946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46085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虚拟环境步骤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02—Windows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圆角矩形 13">
            <a:extLst>
              <a:ext uri="{FF2B5EF4-FFF2-40B4-BE49-F238E27FC236}">
                <a16:creationId xmlns:a16="http://schemas.microsoft.com/office/drawing/2014/main" id="{BB7B3B90-9A28-4CF4-810A-3E2DBA86EC38}"/>
              </a:ext>
            </a:extLst>
          </p:cNvPr>
          <p:cNvSpPr/>
          <p:nvPr/>
        </p:nvSpPr>
        <p:spPr bwMode="auto">
          <a:xfrm>
            <a:off x="3203848" y="843558"/>
            <a:ext cx="2736304" cy="37947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设置存储环境存储的位置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6386C7-5776-44F5-AE8A-DD4EA3781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419622"/>
            <a:ext cx="4248472" cy="32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39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46085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虚拟环境步骤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03—Windows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圆角矩形 13">
            <a:extLst>
              <a:ext uri="{FF2B5EF4-FFF2-40B4-BE49-F238E27FC236}">
                <a16:creationId xmlns:a16="http://schemas.microsoft.com/office/drawing/2014/main" id="{BB7B3B90-9A28-4CF4-810A-3E2DBA86EC38}"/>
              </a:ext>
            </a:extLst>
          </p:cNvPr>
          <p:cNvSpPr/>
          <p:nvPr/>
        </p:nvSpPr>
        <p:spPr bwMode="auto">
          <a:xfrm>
            <a:off x="3275856" y="1221660"/>
            <a:ext cx="2736304" cy="37947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创建虚拟环境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00386920-CAB4-4055-8412-FE22DC52C660}"/>
              </a:ext>
            </a:extLst>
          </p:cNvPr>
          <p:cNvSpPr/>
          <p:nvPr/>
        </p:nvSpPr>
        <p:spPr bwMode="auto">
          <a:xfrm>
            <a:off x="3530242" y="1634271"/>
            <a:ext cx="5184576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mkvirtualenv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B07426A5-D8DB-4E5A-952D-74123938293B}"/>
              </a:ext>
            </a:extLst>
          </p:cNvPr>
          <p:cNvSpPr/>
          <p:nvPr/>
        </p:nvSpPr>
        <p:spPr bwMode="auto">
          <a:xfrm>
            <a:off x="3280392" y="2179383"/>
            <a:ext cx="2736304" cy="37947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进入虚拟环境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9BE72D04-D790-4E27-81F6-D928FC04E437}"/>
              </a:ext>
            </a:extLst>
          </p:cNvPr>
          <p:cNvSpPr/>
          <p:nvPr/>
        </p:nvSpPr>
        <p:spPr bwMode="auto">
          <a:xfrm>
            <a:off x="3524218" y="2591994"/>
            <a:ext cx="5184576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workon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80D43F32-9790-444C-B180-A092F78F784E}"/>
              </a:ext>
            </a:extLst>
          </p:cNvPr>
          <p:cNvSpPr/>
          <p:nvPr/>
        </p:nvSpPr>
        <p:spPr bwMode="auto">
          <a:xfrm>
            <a:off x="3307576" y="3151105"/>
            <a:ext cx="2736304" cy="379478"/>
          </a:xfrm>
          <a:prstGeom prst="roundRect">
            <a:avLst>
              <a:gd name="adj" fmla="val 9314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退出虚拟环境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ADA930B3-6D6D-49A7-909F-BC7F784D5A34}"/>
              </a:ext>
            </a:extLst>
          </p:cNvPr>
          <p:cNvSpPr/>
          <p:nvPr/>
        </p:nvSpPr>
        <p:spPr bwMode="auto">
          <a:xfrm>
            <a:off x="3551402" y="3563716"/>
            <a:ext cx="5184576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deactivate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9258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46085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虚拟环境步骤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04—Windows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00386920-CAB4-4055-8412-FE22DC52C660}"/>
              </a:ext>
            </a:extLst>
          </p:cNvPr>
          <p:cNvSpPr/>
          <p:nvPr/>
        </p:nvSpPr>
        <p:spPr bwMode="auto">
          <a:xfrm>
            <a:off x="3779912" y="2355726"/>
            <a:ext cx="4176464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使用虚拟环境创建项目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9677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创建第一个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46085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00386920-CAB4-4055-8412-FE22DC52C660}"/>
              </a:ext>
            </a:extLst>
          </p:cNvPr>
          <p:cNvSpPr/>
          <p:nvPr/>
        </p:nvSpPr>
        <p:spPr bwMode="auto">
          <a:xfrm>
            <a:off x="3779912" y="3003798"/>
            <a:ext cx="4176464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使用命令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13">
            <a:extLst>
              <a:ext uri="{FF2B5EF4-FFF2-40B4-BE49-F238E27FC236}">
                <a16:creationId xmlns:a16="http://schemas.microsoft.com/office/drawing/2014/main" id="{C128B41F-760C-41D0-81CA-474D20DBF941}"/>
              </a:ext>
            </a:extLst>
          </p:cNvPr>
          <p:cNvSpPr/>
          <p:nvPr/>
        </p:nvSpPr>
        <p:spPr bwMode="auto">
          <a:xfrm>
            <a:off x="3779912" y="2067694"/>
            <a:ext cx="4176464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使用界面创建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609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创建第一个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17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46085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项目和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00386920-CAB4-4055-8412-FE22DC52C660}"/>
              </a:ext>
            </a:extLst>
          </p:cNvPr>
          <p:cNvSpPr/>
          <p:nvPr/>
        </p:nvSpPr>
        <p:spPr bwMode="auto">
          <a:xfrm>
            <a:off x="3779912" y="2931790"/>
            <a:ext cx="3528392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---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容器中的一个模块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13">
            <a:extLst>
              <a:ext uri="{FF2B5EF4-FFF2-40B4-BE49-F238E27FC236}">
                <a16:creationId xmlns:a16="http://schemas.microsoft.com/office/drawing/2014/main" id="{C128B41F-760C-41D0-81CA-474D20DBF941}"/>
              </a:ext>
            </a:extLst>
          </p:cNvPr>
          <p:cNvSpPr/>
          <p:nvPr/>
        </p:nvSpPr>
        <p:spPr bwMode="auto">
          <a:xfrm>
            <a:off x="3779912" y="1635646"/>
            <a:ext cx="3528392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一个容器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3611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46085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F94FC94F-989A-4E50-8F05-0465A9A5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00386920-CAB4-4055-8412-FE22DC52C660}"/>
              </a:ext>
            </a:extLst>
          </p:cNvPr>
          <p:cNvSpPr/>
          <p:nvPr/>
        </p:nvSpPr>
        <p:spPr bwMode="auto">
          <a:xfrm>
            <a:off x="3779912" y="2931790"/>
            <a:ext cx="4680520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django-admin.py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startapp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app_name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13">
            <a:extLst>
              <a:ext uri="{FF2B5EF4-FFF2-40B4-BE49-F238E27FC236}">
                <a16:creationId xmlns:a16="http://schemas.microsoft.com/office/drawing/2014/main" id="{C128B41F-760C-41D0-81CA-474D20DBF941}"/>
              </a:ext>
            </a:extLst>
          </p:cNvPr>
          <p:cNvSpPr/>
          <p:nvPr/>
        </p:nvSpPr>
        <p:spPr bwMode="auto">
          <a:xfrm>
            <a:off x="3779912" y="2067694"/>
            <a:ext cx="4680520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manage.py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startapp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app_name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6906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9412" y="2859782"/>
            <a:ext cx="2149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0DABCB-19F6-4FB2-AB38-E3F311913706}"/>
              </a:ext>
            </a:extLst>
          </p:cNvPr>
          <p:cNvCxnSpPr>
            <a:cxnSpLocks/>
          </p:cNvCxnSpPr>
          <p:nvPr/>
        </p:nvCxnSpPr>
        <p:spPr>
          <a:xfrm>
            <a:off x="2555776" y="2643758"/>
            <a:ext cx="3960440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python logo 的图像结果">
            <a:extLst>
              <a:ext uri="{FF2B5EF4-FFF2-40B4-BE49-F238E27FC236}">
                <a16:creationId xmlns:a16="http://schemas.microsoft.com/office/drawing/2014/main" id="{BC586975-8CA8-4D8A-B58C-F337EAB6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89274"/>
            <a:ext cx="2304256" cy="68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3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1521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531913" y="1347614"/>
            <a:ext cx="1676146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控制台应用程序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命令行的工具 的图像结果">
            <a:extLst>
              <a:ext uri="{FF2B5EF4-FFF2-40B4-BE49-F238E27FC236}">
                <a16:creationId xmlns:a16="http://schemas.microsoft.com/office/drawing/2014/main" id="{748BBF5B-C1FE-4452-8472-92506AB5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17" y="843558"/>
            <a:ext cx="2140278" cy="126536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13">
            <a:extLst>
              <a:ext uri="{FF2B5EF4-FFF2-40B4-BE49-F238E27FC236}">
                <a16:creationId xmlns:a16="http://schemas.microsoft.com/office/drawing/2014/main" id="{9F50DBD5-E6AE-4628-91F9-B899F69EAB8E}"/>
              </a:ext>
            </a:extLst>
          </p:cNvPr>
          <p:cNvSpPr/>
          <p:nvPr/>
        </p:nvSpPr>
        <p:spPr bwMode="auto">
          <a:xfrm>
            <a:off x="3540587" y="2571210"/>
            <a:ext cx="1676146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窗体应用程序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302E5B-90F6-4B9C-9BC3-9A9093CA7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018" y="2283718"/>
            <a:ext cx="2140278" cy="120331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531659" y="3985774"/>
            <a:ext cx="1676146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FEE338-07D6-4F11-95C2-53FA1D752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017" y="3643654"/>
            <a:ext cx="2140278" cy="12852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9628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0162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851920" y="771550"/>
            <a:ext cx="2501478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6BFC5670-C502-42B3-8F87-99551A4E28C9}"/>
              </a:ext>
            </a:extLst>
          </p:cNvPr>
          <p:cNvSpPr/>
          <p:nvPr/>
        </p:nvSpPr>
        <p:spPr bwMode="auto">
          <a:xfrm>
            <a:off x="3858017" y="1383618"/>
            <a:ext cx="2501478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4277444D-084E-4880-9810-B6D771BC0A27}"/>
              </a:ext>
            </a:extLst>
          </p:cNvPr>
          <p:cNvSpPr/>
          <p:nvPr/>
        </p:nvSpPr>
        <p:spPr bwMode="auto">
          <a:xfrm>
            <a:off x="3851920" y="2016524"/>
            <a:ext cx="2501478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业务逻辑处理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64EC9C41-4C45-42C1-81ED-D03C890ED448}"/>
              </a:ext>
            </a:extLst>
          </p:cNvPr>
          <p:cNvSpPr/>
          <p:nvPr/>
        </p:nvSpPr>
        <p:spPr bwMode="auto">
          <a:xfrm>
            <a:off x="3858017" y="2628592"/>
            <a:ext cx="2501478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数据库的访问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74C26FD0-10FA-44DC-9A35-FD161191B533}"/>
              </a:ext>
            </a:extLst>
          </p:cNvPr>
          <p:cNvSpPr/>
          <p:nvPr/>
        </p:nvSpPr>
        <p:spPr bwMode="auto">
          <a:xfrm>
            <a:off x="3861614" y="3261498"/>
            <a:ext cx="2501478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页面加载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800BC2C2-3A95-4964-A8DF-C911FE2510AC}"/>
              </a:ext>
            </a:extLst>
          </p:cNvPr>
          <p:cNvSpPr/>
          <p:nvPr/>
        </p:nvSpPr>
        <p:spPr bwMode="auto">
          <a:xfrm>
            <a:off x="3867711" y="3873566"/>
            <a:ext cx="2501478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填充页面的数据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AC255888-C8FE-47EB-915D-EC6291B37384}"/>
              </a:ext>
            </a:extLst>
          </p:cNvPr>
          <p:cNvSpPr/>
          <p:nvPr/>
        </p:nvSpPr>
        <p:spPr bwMode="auto">
          <a:xfrm>
            <a:off x="3861614" y="4493519"/>
            <a:ext cx="2501478" cy="50405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517358" y="1203598"/>
            <a:ext cx="5040560" cy="89618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开发复杂的工作，需要把工作模块化。实现相应工作运行独立性和层次性。这个就是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框架作用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1EA8A6DC-08B2-4509-AD36-012FCA9BD1A5}"/>
              </a:ext>
            </a:extLst>
          </p:cNvPr>
          <p:cNvSpPr/>
          <p:nvPr/>
        </p:nvSpPr>
        <p:spPr bwMode="auto">
          <a:xfrm>
            <a:off x="3517939" y="2251633"/>
            <a:ext cx="5040560" cy="89618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全名是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View Controller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开发的通用标准，实现了业务逻辑、数据、界面的分离。目前所有的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框架都遵循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1108281A-62A9-4809-85C5-5C6EDE7286D0}"/>
              </a:ext>
            </a:extLst>
          </p:cNvPr>
          <p:cNvSpPr/>
          <p:nvPr/>
        </p:nvSpPr>
        <p:spPr bwMode="auto">
          <a:xfrm>
            <a:off x="3517358" y="3299668"/>
            <a:ext cx="5040560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平台最流行的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8707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1183414" y="2467657"/>
            <a:ext cx="3142293" cy="53614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1EA8A6DC-08B2-4509-AD36-012FCA9BD1A5}"/>
              </a:ext>
            </a:extLst>
          </p:cNvPr>
          <p:cNvSpPr/>
          <p:nvPr/>
        </p:nvSpPr>
        <p:spPr bwMode="auto">
          <a:xfrm>
            <a:off x="1187624" y="831382"/>
            <a:ext cx="3142293" cy="53614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697E8D-9950-42FB-A688-D60117E9781C}"/>
              </a:ext>
            </a:extLst>
          </p:cNvPr>
          <p:cNvSpPr/>
          <p:nvPr/>
        </p:nvSpPr>
        <p:spPr>
          <a:xfrm>
            <a:off x="1539642" y="1428950"/>
            <a:ext cx="7199167" cy="9124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：轻量级</a:t>
            </a:r>
            <a:r>
              <a:rPr lang="en-US" altLang="zh-CN" sz="1200" dirty="0"/>
              <a:t>web</a:t>
            </a:r>
            <a:r>
              <a:rPr lang="zh-CN" altLang="en-US" sz="1200" dirty="0"/>
              <a:t>框架，只有一个内核，默认依赖两个外部库：</a:t>
            </a:r>
            <a:r>
              <a:rPr lang="en-US" altLang="zh-CN" sz="1200" dirty="0"/>
              <a:t>Jinja2 </a:t>
            </a:r>
            <a:r>
              <a:rPr lang="zh-CN" altLang="en-US" sz="1200" dirty="0"/>
              <a:t>模板引擎和 </a:t>
            </a:r>
            <a:r>
              <a:rPr lang="en-US" altLang="zh-CN" sz="1200" dirty="0"/>
              <a:t>Werkzeug WSGI </a:t>
            </a:r>
            <a:r>
              <a:rPr lang="zh-CN" altLang="en-US" sz="1200" dirty="0"/>
              <a:t>工具集，自由，灵活，可扩展性强，开发者可以根据需求自己造轮子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：适用于做小型网站以及</a:t>
            </a:r>
            <a:r>
              <a:rPr lang="en-US" altLang="zh-CN" sz="1200" dirty="0"/>
              <a:t>web</a:t>
            </a:r>
            <a:r>
              <a:rPr lang="zh-CN" altLang="en-US" sz="1200" dirty="0"/>
              <a:t>服务的</a:t>
            </a:r>
            <a:r>
              <a:rPr lang="en-US" altLang="zh-CN" sz="1200" dirty="0"/>
              <a:t>API</a:t>
            </a:r>
            <a:r>
              <a:rPr lang="zh-CN" altLang="en-US" sz="1200" dirty="0"/>
              <a:t>，开发大型网站无压力，架构需自行设计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：与关系型数据库结合不弱于</a:t>
            </a:r>
            <a:r>
              <a:rPr lang="en-US" altLang="zh-CN" sz="1200" dirty="0"/>
              <a:t>Django</a:t>
            </a:r>
            <a:r>
              <a:rPr lang="zh-CN" altLang="en-US" sz="1200" dirty="0"/>
              <a:t>，而与非关系型数据库的结合远远优于</a:t>
            </a:r>
            <a:r>
              <a:rPr lang="en-US" altLang="zh-CN" sz="1200" dirty="0"/>
              <a:t>Django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0B6AB1-CDD8-41E8-9842-6A980E4344C1}"/>
              </a:ext>
            </a:extLst>
          </p:cNvPr>
          <p:cNvSpPr/>
          <p:nvPr/>
        </p:nvSpPr>
        <p:spPr>
          <a:xfrm>
            <a:off x="1539641" y="3075806"/>
            <a:ext cx="7199168" cy="13245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：重量级</a:t>
            </a:r>
            <a:r>
              <a:rPr lang="en-US" altLang="zh-CN" sz="1200" dirty="0"/>
              <a:t>web</a:t>
            </a:r>
            <a:r>
              <a:rPr lang="zh-CN" altLang="en-US" sz="1200" dirty="0"/>
              <a:t>框架</a:t>
            </a:r>
            <a:r>
              <a:rPr lang="en-US" altLang="zh-CN" sz="1200" dirty="0"/>
              <a:t>,</a:t>
            </a:r>
            <a:r>
              <a:rPr lang="zh-CN" altLang="en-US" sz="1200" dirty="0"/>
              <a:t>功能齐全，提供一站式解决的思路，能让开发者不用在选择应用上花费大量时间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：自带</a:t>
            </a:r>
            <a:r>
              <a:rPr lang="en-US" altLang="zh-CN" sz="1200" dirty="0" err="1"/>
              <a:t>ORM</a:t>
            </a:r>
            <a:r>
              <a:rPr lang="en-US" altLang="zh-CN" sz="1200" dirty="0"/>
              <a:t>(Object-Relational Mapping )</a:t>
            </a:r>
            <a:r>
              <a:rPr lang="zh-CN" altLang="en-US" sz="1200" dirty="0"/>
              <a:t>和模板引擎，支持</a:t>
            </a:r>
            <a:r>
              <a:rPr lang="en-US" altLang="zh-CN" sz="1200" dirty="0" err="1"/>
              <a:t>JinJa</a:t>
            </a:r>
            <a:r>
              <a:rPr lang="zh-CN" altLang="en-US" sz="1200" dirty="0"/>
              <a:t>等非官方模板引擎，灵活度不高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：自带</a:t>
            </a:r>
            <a:r>
              <a:rPr lang="en-US" altLang="zh-CN" sz="1200" dirty="0" err="1"/>
              <a:t>ORM</a:t>
            </a:r>
            <a:r>
              <a:rPr lang="zh-CN" altLang="en-US" sz="1200" dirty="0"/>
              <a:t>使</a:t>
            </a:r>
            <a:r>
              <a:rPr lang="en-US" altLang="zh-CN" sz="1200" dirty="0"/>
              <a:t>Django</a:t>
            </a:r>
            <a:r>
              <a:rPr lang="zh-CN" altLang="en-US" sz="1200" dirty="0"/>
              <a:t>和关系型数据库耦合度过高，如果要使用非关系型数据库，需要使用第三方库</a:t>
            </a:r>
            <a:endParaRPr lang="en-US" altLang="zh-CN" sz="1200" dirty="0"/>
          </a:p>
          <a:p>
            <a:r>
              <a:rPr lang="en-US" altLang="zh-CN" sz="1200" dirty="0"/>
              <a:t>4</a:t>
            </a:r>
            <a:r>
              <a:rPr lang="zh-CN" altLang="en-US" sz="1200" dirty="0"/>
              <a:t>：自带数据库管理</a:t>
            </a:r>
            <a:r>
              <a:rPr lang="en-US" altLang="zh-CN" sz="1200" dirty="0"/>
              <a:t>app</a:t>
            </a:r>
          </a:p>
          <a:p>
            <a:r>
              <a:rPr lang="en-US" altLang="zh-CN" sz="1200" dirty="0"/>
              <a:t>5</a:t>
            </a:r>
            <a:r>
              <a:rPr lang="zh-CN" altLang="en-US" sz="1200" dirty="0"/>
              <a:t>：成熟、稳定、开发效率高、相对于</a:t>
            </a:r>
            <a:r>
              <a:rPr lang="en-US" altLang="zh-CN" sz="1200" dirty="0"/>
              <a:t>Flask</a:t>
            </a:r>
            <a:r>
              <a:rPr lang="zh-CN" altLang="en-US" sz="1200" dirty="0"/>
              <a:t>，</a:t>
            </a:r>
            <a:r>
              <a:rPr lang="en-US" altLang="zh-CN" sz="1200" dirty="0"/>
              <a:t>Django</a:t>
            </a:r>
            <a:r>
              <a:rPr lang="zh-CN" altLang="en-US" sz="1200" dirty="0"/>
              <a:t>的整体封闭性比较好，适合做企业级网站的开发</a:t>
            </a:r>
            <a:endParaRPr lang="en-US" altLang="zh-CN" sz="1200" dirty="0"/>
          </a:p>
          <a:p>
            <a:r>
              <a:rPr lang="en-US" altLang="zh-CN" sz="1200" dirty="0"/>
              <a:t>6</a:t>
            </a:r>
            <a:r>
              <a:rPr lang="zh-CN" altLang="en-US" sz="1200" dirty="0"/>
              <a:t>：</a:t>
            </a:r>
            <a:r>
              <a:rPr lang="en-US" altLang="zh-CN" sz="1200" dirty="0"/>
              <a:t>python web</a:t>
            </a:r>
            <a:r>
              <a:rPr lang="zh-CN" altLang="en-US" sz="1200" dirty="0"/>
              <a:t>框架的先驱，第三方库丰富</a:t>
            </a:r>
            <a:endParaRPr lang="en-US" altLang="zh-CN" sz="1200" dirty="0"/>
          </a:p>
          <a:p>
            <a:r>
              <a:rPr lang="en-US" altLang="zh-CN" sz="1200" dirty="0"/>
              <a:t>7</a:t>
            </a:r>
            <a:r>
              <a:rPr lang="zh-CN" altLang="en-US" sz="1200" dirty="0"/>
              <a:t>：上手容易，开发文档详细、完善、资料丰富</a:t>
            </a:r>
          </a:p>
        </p:txBody>
      </p:sp>
    </p:spTree>
    <p:extLst>
      <p:ext uri="{BB962C8B-B14F-4D97-AF65-F5344CB8AC3E}">
        <p14:creationId xmlns:p14="http://schemas.microsoft.com/office/powerpoint/2010/main" val="40750411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MVT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16816</TotalTime>
  <Words>2424</Words>
  <Application>Microsoft Office PowerPoint</Application>
  <PresentationFormat>全屏显示(16:9)</PresentationFormat>
  <Paragraphs>279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370</cp:revision>
  <dcterms:created xsi:type="dcterms:W3CDTF">2015-12-11T17:46:17Z</dcterms:created>
  <dcterms:modified xsi:type="dcterms:W3CDTF">2018-12-10T16:57:37Z</dcterms:modified>
</cp:coreProperties>
</file>