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4" r:id="rId2"/>
    <p:sldId id="528" r:id="rId3"/>
    <p:sldId id="264" r:id="rId4"/>
    <p:sldId id="567" r:id="rId5"/>
    <p:sldId id="556" r:id="rId6"/>
    <p:sldId id="557" r:id="rId7"/>
    <p:sldId id="566" r:id="rId8"/>
    <p:sldId id="409" r:id="rId9"/>
    <p:sldId id="554" r:id="rId10"/>
    <p:sldId id="555" r:id="rId11"/>
    <p:sldId id="394" r:id="rId12"/>
    <p:sldId id="407" r:id="rId13"/>
    <p:sldId id="552" r:id="rId14"/>
    <p:sldId id="560" r:id="rId15"/>
    <p:sldId id="561" r:id="rId16"/>
    <p:sldId id="562" r:id="rId17"/>
    <p:sldId id="563" r:id="rId18"/>
    <p:sldId id="564" r:id="rId19"/>
    <p:sldId id="565" r:id="rId20"/>
    <p:sldId id="568" r:id="rId21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13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16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27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976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02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02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00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62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4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8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4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54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1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1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40060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数据库开发之原生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1368152" cy="417052"/>
            <a:chOff x="2587088" y="2511511"/>
            <a:chExt cx="136815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136815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7363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数据 卡通图 的图像结果">
            <a:extLst>
              <a:ext uri="{FF2B5EF4-FFF2-40B4-BE49-F238E27FC236}">
                <a16:creationId xmlns:a16="http://schemas.microsoft.com/office/drawing/2014/main" id="{429ECBF5-3692-42C1-88CC-4BC839A3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771550"/>
            <a:ext cx="4320480" cy="408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8492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数据库是存储数据的核心</a:t>
            </a:r>
          </a:p>
        </p:txBody>
      </p:sp>
      <p:pic>
        <p:nvPicPr>
          <p:cNvPr id="2050" name="Picture 2" descr="关系型数据库   的图像结果">
            <a:extLst>
              <a:ext uri="{FF2B5EF4-FFF2-40B4-BE49-F238E27FC236}">
                <a16:creationId xmlns:a16="http://schemas.microsoft.com/office/drawing/2014/main" id="{CC9F7B57-DD02-4720-BA82-8F47AD43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15566"/>
            <a:ext cx="3384376" cy="365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807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32403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数据库是存储数据的核心理由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4F00C75-9A3A-4EB2-8C8D-9D0456A86A56}"/>
              </a:ext>
            </a:extLst>
          </p:cNvPr>
          <p:cNvSpPr/>
          <p:nvPr/>
        </p:nvSpPr>
        <p:spPr bwMode="auto">
          <a:xfrm>
            <a:off x="2267744" y="1347614"/>
            <a:ext cx="3816424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大容量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0FA64037-21D9-4854-BB54-7D9E6B26FE49}"/>
              </a:ext>
            </a:extLst>
          </p:cNvPr>
          <p:cNvSpPr/>
          <p:nvPr/>
        </p:nvSpPr>
        <p:spPr bwMode="auto">
          <a:xfrm>
            <a:off x="2282480" y="2892916"/>
            <a:ext cx="3816424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9359DE47-9910-4364-8C68-4AE3988D97EE}"/>
              </a:ext>
            </a:extLst>
          </p:cNvPr>
          <p:cNvSpPr/>
          <p:nvPr/>
        </p:nvSpPr>
        <p:spPr bwMode="auto">
          <a:xfrm>
            <a:off x="2282480" y="2120265"/>
            <a:ext cx="3816424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快检索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C336CD69-BF28-42DA-84C2-C6E46992B62D}"/>
              </a:ext>
            </a:extLst>
          </p:cNvPr>
          <p:cNvSpPr/>
          <p:nvPr/>
        </p:nvSpPr>
        <p:spPr bwMode="auto">
          <a:xfrm>
            <a:off x="2266873" y="3665567"/>
            <a:ext cx="3816424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易维护</a:t>
            </a:r>
          </a:p>
        </p:txBody>
      </p:sp>
    </p:spTree>
    <p:extLst>
      <p:ext uri="{BB962C8B-B14F-4D97-AF65-F5344CB8AC3E}">
        <p14:creationId xmlns:p14="http://schemas.microsoft.com/office/powerpoint/2010/main" val="13232361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常见的数据库产品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16424" cy="417052"/>
            <a:chOff x="2587088" y="2511511"/>
            <a:chExt cx="3816424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16424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9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数据库两大阵营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707904" y="1779662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A79D692C-1F8E-41AD-AF51-FC3DA153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84CE119B-923A-4A57-8BB2-D464CAFB4BFB}"/>
              </a:ext>
            </a:extLst>
          </p:cNvPr>
          <p:cNvSpPr/>
          <p:nvPr/>
        </p:nvSpPr>
        <p:spPr bwMode="auto">
          <a:xfrm>
            <a:off x="3779912" y="2931790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非关系型数据库</a:t>
            </a:r>
          </a:p>
        </p:txBody>
      </p:sp>
    </p:spTree>
    <p:extLst>
      <p:ext uri="{BB962C8B-B14F-4D97-AF65-F5344CB8AC3E}">
        <p14:creationId xmlns:p14="http://schemas.microsoft.com/office/powerpoint/2010/main" val="40380596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635896" y="1042446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基于二维表格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A79D692C-1F8E-41AD-AF51-FC3DA153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84CE119B-923A-4A57-8BB2-D464CAFB4BFB}"/>
              </a:ext>
            </a:extLst>
          </p:cNvPr>
          <p:cNvSpPr/>
          <p:nvPr/>
        </p:nvSpPr>
        <p:spPr bwMode="auto">
          <a:xfrm>
            <a:off x="3707904" y="4011910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可以通过标准的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对数据库进行增删查改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A8E336-D43C-455A-8DC3-044F2603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294" y="1861175"/>
            <a:ext cx="5219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83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3568" y="195486"/>
            <a:ext cx="27363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常见的关系型数据库产品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A79D692C-1F8E-41AD-AF51-FC3DA153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mysql çå¾åç»æ">
            <a:extLst>
              <a:ext uri="{FF2B5EF4-FFF2-40B4-BE49-F238E27FC236}">
                <a16:creationId xmlns:a16="http://schemas.microsoft.com/office/drawing/2014/main" id="{5135AE27-A51C-454C-94BD-CAB1E31A2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87574"/>
            <a:ext cx="28575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æ¥çæºå¾å">
            <a:extLst>
              <a:ext uri="{FF2B5EF4-FFF2-40B4-BE49-F238E27FC236}">
                <a16:creationId xmlns:a16="http://schemas.microsoft.com/office/drawing/2014/main" id="{B7053157-D508-4540-88D1-55599112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55726"/>
            <a:ext cx="2857500" cy="156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æ¥çæºå¾å">
            <a:extLst>
              <a:ext uri="{FF2B5EF4-FFF2-40B4-BE49-F238E27FC236}">
                <a16:creationId xmlns:a16="http://schemas.microsoft.com/office/drawing/2014/main" id="{8F1708CA-2582-44CC-9E91-B1938F6A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80302"/>
            <a:ext cx="2986016" cy="7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3">
            <a:extLst>
              <a:ext uri="{FF2B5EF4-FFF2-40B4-BE49-F238E27FC236}">
                <a16:creationId xmlns:a16="http://schemas.microsoft.com/office/drawing/2014/main" id="{26C64542-D728-4F6F-BC90-EF28EFBE45D2}"/>
              </a:ext>
            </a:extLst>
          </p:cNvPr>
          <p:cNvSpPr/>
          <p:nvPr/>
        </p:nvSpPr>
        <p:spPr bwMode="auto">
          <a:xfrm>
            <a:off x="6803558" y="1080037"/>
            <a:ext cx="1921396" cy="1129151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装机量最大，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开源，简单易用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1D48BD53-B499-407C-BD49-1CB2FB426AF9}"/>
              </a:ext>
            </a:extLst>
          </p:cNvPr>
          <p:cNvSpPr/>
          <p:nvPr/>
        </p:nvSpPr>
        <p:spPr bwMode="auto">
          <a:xfrm>
            <a:off x="6804248" y="2643757"/>
            <a:ext cx="1921396" cy="1058013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做的最专业的关系型数据库</a:t>
            </a: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F1ADD03F-1766-4251-8671-E0479DA60CCC}"/>
              </a:ext>
            </a:extLst>
          </p:cNvPr>
          <p:cNvSpPr/>
          <p:nvPr/>
        </p:nvSpPr>
        <p:spPr bwMode="auto">
          <a:xfrm>
            <a:off x="6804248" y="3890871"/>
            <a:ext cx="1921396" cy="1129151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微软出品，走微软产品体系的企业使用较多</a:t>
            </a:r>
          </a:p>
        </p:txBody>
      </p:sp>
    </p:spTree>
    <p:extLst>
      <p:ext uri="{BB962C8B-B14F-4D97-AF65-F5344CB8AC3E}">
        <p14:creationId xmlns:p14="http://schemas.microsoft.com/office/powerpoint/2010/main" val="16540368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非关系型数据库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819110" y="2171416"/>
            <a:ext cx="4464496" cy="1161986"/>
          </a:xfrm>
          <a:prstGeom prst="roundRect">
            <a:avLst>
              <a:gd name="adj" fmla="val 58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/>
              <a:t> </a:t>
            </a:r>
            <a:r>
              <a:rPr lang="zh-CN" altLang="en-US" sz="1400" dirty="0"/>
              <a:t>指的是非关系型数据库，而不是“</a:t>
            </a:r>
            <a:r>
              <a:rPr lang="en-US" altLang="zh-CN" sz="1400" dirty="0"/>
              <a:t>No SQL”</a:t>
            </a:r>
            <a:r>
              <a:rPr lang="zh-CN" altLang="en-US" sz="1400" dirty="0"/>
              <a:t>的意思，因此，</a:t>
            </a:r>
            <a:r>
              <a:rPr lang="en-US" altLang="zh-CN" sz="1400" dirty="0"/>
              <a:t>NoSQL</a:t>
            </a:r>
            <a:r>
              <a:rPr lang="zh-CN" altLang="en-US" sz="1400" dirty="0"/>
              <a:t>的产生并不是要彻底地否定非关系型数据库，而是作为传统关系型数据库的一个有效补充。</a:t>
            </a:r>
            <a:r>
              <a:rPr lang="en-US" altLang="zh-CN" sz="1400" dirty="0"/>
              <a:t>NOSQL</a:t>
            </a:r>
            <a:r>
              <a:rPr lang="zh-CN" altLang="en-US" sz="1400" dirty="0"/>
              <a:t>数据库在特定的场景下可以发挥出难以想象的高效率和高性能</a:t>
            </a:r>
            <a:r>
              <a:rPr lang="zh-CN" altLang="en-US" dirty="0"/>
              <a:t>。 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A79D692C-1F8E-41AD-AF51-FC3DA153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84CE119B-923A-4A57-8BB2-D464CAFB4BFB}"/>
              </a:ext>
            </a:extLst>
          </p:cNvPr>
          <p:cNvSpPr/>
          <p:nvPr/>
        </p:nvSpPr>
        <p:spPr bwMode="auto">
          <a:xfrm>
            <a:off x="3788296" y="4182749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基本存储格式：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714456-43E3-42CE-8DA8-42689AF24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23" y="3481850"/>
            <a:ext cx="6410325" cy="552450"/>
          </a:xfrm>
          <a:prstGeom prst="rect">
            <a:avLst/>
          </a:prstGeom>
        </p:spPr>
      </p:pic>
      <p:sp>
        <p:nvSpPr>
          <p:cNvPr id="8" name="圆角矩形 3">
            <a:extLst>
              <a:ext uri="{FF2B5EF4-FFF2-40B4-BE49-F238E27FC236}">
                <a16:creationId xmlns:a16="http://schemas.microsoft.com/office/drawing/2014/main" id="{31036A0E-E222-43CD-B073-23EA7E89EE9C}"/>
              </a:ext>
            </a:extLst>
          </p:cNvPr>
          <p:cNvSpPr/>
          <p:nvPr/>
        </p:nvSpPr>
        <p:spPr bwMode="auto">
          <a:xfrm>
            <a:off x="3788296" y="1109200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No-SQL [ not only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5374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常见分类及产品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A79D692C-1F8E-41AD-AF51-FC3DA153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3">
            <a:extLst>
              <a:ext uri="{FF2B5EF4-FFF2-40B4-BE49-F238E27FC236}">
                <a16:creationId xmlns:a16="http://schemas.microsoft.com/office/drawing/2014/main" id="{31036A0E-E222-43CD-B073-23EA7E89EE9C}"/>
              </a:ext>
            </a:extLst>
          </p:cNvPr>
          <p:cNvSpPr/>
          <p:nvPr/>
        </p:nvSpPr>
        <p:spPr bwMode="auto">
          <a:xfrm>
            <a:off x="3090228" y="1315970"/>
            <a:ext cx="2592288" cy="432048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存储数据库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FB56E485-3E28-4920-9B5F-31A723754A98}"/>
              </a:ext>
            </a:extLst>
          </p:cNvPr>
          <p:cNvSpPr/>
          <p:nvPr/>
        </p:nvSpPr>
        <p:spPr bwMode="auto">
          <a:xfrm>
            <a:off x="5796136" y="1135950"/>
            <a:ext cx="2952328" cy="79208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200" dirty="0"/>
              <a:t>典型产品：</a:t>
            </a:r>
            <a:r>
              <a:rPr lang="en-US" altLang="zh-CN" sz="1200" dirty="0"/>
              <a:t>Memcached</a:t>
            </a:r>
            <a:r>
              <a:rPr lang="zh-CN" altLang="en-US" sz="1200" dirty="0"/>
              <a:t>、</a:t>
            </a:r>
            <a:r>
              <a:rPr lang="en-US" altLang="zh-CN" sz="1200" dirty="0"/>
              <a:t>Redis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MemcacheDB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BerkeleyDB</a:t>
            </a:r>
            <a:r>
              <a:rPr lang="en-US" altLang="zh-CN" sz="1200" dirty="0"/>
              <a:t> 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FB0978F0-91AE-4647-A78A-3E351E25D835}"/>
              </a:ext>
            </a:extLst>
          </p:cNvPr>
          <p:cNvSpPr/>
          <p:nvPr/>
        </p:nvSpPr>
        <p:spPr bwMode="auto">
          <a:xfrm>
            <a:off x="3084784" y="2247714"/>
            <a:ext cx="2592288" cy="432048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列存储数据库</a:t>
            </a: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093DC229-4BB2-4279-AF1B-042E32943769}"/>
              </a:ext>
            </a:extLst>
          </p:cNvPr>
          <p:cNvSpPr/>
          <p:nvPr/>
        </p:nvSpPr>
        <p:spPr bwMode="auto">
          <a:xfrm>
            <a:off x="5790692" y="2067694"/>
            <a:ext cx="2952328" cy="79208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200" dirty="0"/>
              <a:t>典型产品：</a:t>
            </a:r>
            <a:r>
              <a:rPr lang="en-US" altLang="zh-CN" sz="1200" dirty="0" err="1"/>
              <a:t>Cassandra,HBase</a:t>
            </a:r>
            <a:r>
              <a:rPr lang="en-US" altLang="zh-CN" dirty="0"/>
              <a:t> </a:t>
            </a:r>
            <a:r>
              <a:rPr lang="en-US" altLang="zh-CN" sz="1200" dirty="0"/>
              <a:t> 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0A0CD11F-31FD-4718-8225-7A16A92F752C}"/>
              </a:ext>
            </a:extLst>
          </p:cNvPr>
          <p:cNvSpPr/>
          <p:nvPr/>
        </p:nvSpPr>
        <p:spPr bwMode="auto">
          <a:xfrm>
            <a:off x="3084784" y="3179459"/>
            <a:ext cx="2592288" cy="432048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面向文档数据库</a:t>
            </a: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2E7BD509-8BB7-4052-A882-2D0F080E01B9}"/>
              </a:ext>
            </a:extLst>
          </p:cNvPr>
          <p:cNvSpPr/>
          <p:nvPr/>
        </p:nvSpPr>
        <p:spPr bwMode="auto">
          <a:xfrm>
            <a:off x="5830779" y="3035084"/>
            <a:ext cx="2952328" cy="79208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200" dirty="0"/>
              <a:t>典型产品：</a:t>
            </a:r>
            <a:r>
              <a:rPr lang="en-US" altLang="zh-CN" sz="1200" dirty="0" err="1"/>
              <a:t>MorgoDB</a:t>
            </a:r>
            <a:r>
              <a:rPr lang="zh-CN" altLang="en-US" sz="1200" dirty="0"/>
              <a:t>、</a:t>
            </a:r>
            <a:r>
              <a:rPr lang="en-US" altLang="zh-CN" sz="1200" dirty="0"/>
              <a:t>CouchDB  </a:t>
            </a:r>
            <a:r>
              <a:rPr lang="en-US" altLang="zh-CN" sz="1000" dirty="0"/>
              <a:t> 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C8ED71F6-50FB-4CF2-B7C8-761ACF6FF09F}"/>
              </a:ext>
            </a:extLst>
          </p:cNvPr>
          <p:cNvSpPr/>
          <p:nvPr/>
        </p:nvSpPr>
        <p:spPr bwMode="auto">
          <a:xfrm>
            <a:off x="3090228" y="4119922"/>
            <a:ext cx="2592288" cy="432048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图形数据库</a:t>
            </a: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3324F715-B445-4B09-9B5D-9EFE9161A82D}"/>
              </a:ext>
            </a:extLst>
          </p:cNvPr>
          <p:cNvSpPr/>
          <p:nvPr/>
        </p:nvSpPr>
        <p:spPr bwMode="auto">
          <a:xfrm>
            <a:off x="5796136" y="3939902"/>
            <a:ext cx="2952328" cy="79208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200" dirty="0"/>
              <a:t>典型产品：</a:t>
            </a:r>
            <a:r>
              <a:rPr lang="en-US" altLang="zh-CN" sz="1200" dirty="0" err="1"/>
              <a:t>Neo4J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InfoGrid</a:t>
            </a:r>
            <a:r>
              <a:rPr lang="en-US" altLang="zh-CN" sz="1200" dirty="0"/>
              <a:t>,   </a:t>
            </a:r>
            <a:r>
              <a:rPr lang="en-US" altLang="zh-CN" sz="1000" dirty="0"/>
              <a:t> 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8743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常见分类及产品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ADE60FB-57BD-4C0D-B171-BE77F0B92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56170"/>
              </p:ext>
            </p:extLst>
          </p:nvPr>
        </p:nvGraphicFramePr>
        <p:xfrm>
          <a:off x="1043609" y="1200150"/>
          <a:ext cx="7848872" cy="3346113"/>
        </p:xfrm>
        <a:graphic>
          <a:graphicData uri="http://schemas.openxmlformats.org/drawingml/2006/table">
            <a:tbl>
              <a:tblPr/>
              <a:tblGrid>
                <a:gridCol w="1512167">
                  <a:extLst>
                    <a:ext uri="{9D8B030D-6E8A-4147-A177-3AD203B41FA5}">
                      <a16:colId xmlns:a16="http://schemas.microsoft.com/office/drawing/2014/main" val="49374631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42559476"/>
                    </a:ext>
                  </a:extLst>
                </a:gridCol>
                <a:gridCol w="1160791">
                  <a:extLst>
                    <a:ext uri="{9D8B030D-6E8A-4147-A177-3AD203B41FA5}">
                      <a16:colId xmlns:a16="http://schemas.microsoft.com/office/drawing/2014/main" val="3385433788"/>
                    </a:ext>
                  </a:extLst>
                </a:gridCol>
                <a:gridCol w="1109442">
                  <a:extLst>
                    <a:ext uri="{9D8B030D-6E8A-4147-A177-3AD203B41FA5}">
                      <a16:colId xmlns:a16="http://schemas.microsoft.com/office/drawing/2014/main" val="1875517491"/>
                    </a:ext>
                  </a:extLst>
                </a:gridCol>
                <a:gridCol w="1341262">
                  <a:extLst>
                    <a:ext uri="{9D8B030D-6E8A-4147-A177-3AD203B41FA5}">
                      <a16:colId xmlns:a16="http://schemas.microsoft.com/office/drawing/2014/main" val="408450191"/>
                    </a:ext>
                  </a:extLst>
                </a:gridCol>
                <a:gridCol w="1573082">
                  <a:extLst>
                    <a:ext uri="{9D8B030D-6E8A-4147-A177-3AD203B41FA5}">
                      <a16:colId xmlns:a16="http://schemas.microsoft.com/office/drawing/2014/main" val="2011355350"/>
                    </a:ext>
                  </a:extLst>
                </a:gridCol>
              </a:tblGrid>
              <a:tr h="20156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分类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Examples</a:t>
                      </a:r>
                      <a:r>
                        <a:rPr lang="zh-CN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举例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典型应用场景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数据模型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优点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缺点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44077"/>
                  </a:ext>
                </a:extLst>
              </a:tr>
              <a:tr h="719428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键值（</a:t>
                      </a:r>
                      <a:r>
                        <a:rPr lang="en-US" sz="11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key-value）</a:t>
                      </a:r>
                      <a:endParaRPr lang="en-US" sz="1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16910" marR="16910" marT="3382" marB="33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Tokyo Cabinet/Tyrant, Redis, Voldemort, Oracle </a:t>
                      </a:r>
                      <a:r>
                        <a:rPr lang="en-US" sz="900" dirty="0" err="1">
                          <a:effectLst/>
                        </a:rPr>
                        <a:t>BDB</a:t>
                      </a:r>
                      <a:endParaRPr lang="en-US" sz="900" dirty="0">
                        <a:effectLst/>
                      </a:endParaRP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内容缓存，主要用于处理大量数据的高访问负载，也用于一些日志系统等等。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Key </a:t>
                      </a:r>
                      <a:r>
                        <a:rPr lang="zh-CN" altLang="en-US" sz="900">
                          <a:effectLst/>
                        </a:rPr>
                        <a:t>指向 </a:t>
                      </a:r>
                      <a:r>
                        <a:rPr lang="en-US" sz="900">
                          <a:effectLst/>
                        </a:rPr>
                        <a:t>Value </a:t>
                      </a:r>
                      <a:r>
                        <a:rPr lang="zh-CN" altLang="en-US" sz="900">
                          <a:effectLst/>
                        </a:rPr>
                        <a:t>的键值对，通常用</a:t>
                      </a:r>
                      <a:r>
                        <a:rPr lang="en-US" sz="900">
                          <a:effectLst/>
                        </a:rPr>
                        <a:t>hash table</a:t>
                      </a:r>
                      <a:r>
                        <a:rPr lang="zh-CN" altLang="en-US" sz="900">
                          <a:effectLst/>
                        </a:rPr>
                        <a:t>来实现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</a:rPr>
                        <a:t>查找速度快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</a:rPr>
                        <a:t>数据无结构化，通常只被当作字符串或者二进制数据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21731"/>
                  </a:ext>
                </a:extLst>
              </a:tr>
              <a:tr h="785954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列存储数据库</a:t>
                      </a:r>
                      <a:endParaRPr lang="zh-CN" altLang="en-US" sz="11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16910" marR="16910" marT="3382" marB="33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Cassandra, HBase, </a:t>
                      </a:r>
                      <a:r>
                        <a:rPr lang="en-US" sz="900" dirty="0" err="1">
                          <a:effectLst/>
                        </a:rPr>
                        <a:t>Riak</a:t>
                      </a:r>
                      <a:endParaRPr lang="en-US" sz="900" dirty="0">
                        <a:effectLst/>
                      </a:endParaRP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分布式的文件系统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</a:rPr>
                        <a:t>以列簇式存储，将同一列数据存在一起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</a:rPr>
                        <a:t>查找速度快，可扩展性强，更容易进行分布式扩展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</a:rPr>
                        <a:t>功能相对局限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75250"/>
                  </a:ext>
                </a:extLst>
              </a:tr>
              <a:tr h="932052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文档型数据库</a:t>
                      </a:r>
                      <a:endParaRPr lang="zh-CN" altLang="en-US" sz="11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16910" marR="16910" marT="3382" marB="33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CouchDB, MongoDb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Web</a:t>
                      </a:r>
                      <a:r>
                        <a:rPr lang="zh-CN" altLang="en-US" sz="900" dirty="0">
                          <a:effectLst/>
                        </a:rPr>
                        <a:t>应用（与</a:t>
                      </a:r>
                      <a:r>
                        <a:rPr lang="en-US" sz="900" dirty="0">
                          <a:effectLst/>
                        </a:rPr>
                        <a:t>Key-Value</a:t>
                      </a:r>
                      <a:r>
                        <a:rPr lang="zh-CN" altLang="en-US" sz="900" dirty="0">
                          <a:effectLst/>
                        </a:rPr>
                        <a:t>类似，</a:t>
                      </a:r>
                      <a:r>
                        <a:rPr lang="en-US" sz="900" dirty="0">
                          <a:effectLst/>
                        </a:rPr>
                        <a:t>Value</a:t>
                      </a:r>
                      <a:r>
                        <a:rPr lang="zh-CN" altLang="en-US" sz="900" dirty="0">
                          <a:effectLst/>
                        </a:rPr>
                        <a:t>是结构化的，不同的是数据库能够了解</a:t>
                      </a:r>
                      <a:r>
                        <a:rPr lang="en-US" sz="900" dirty="0">
                          <a:effectLst/>
                        </a:rPr>
                        <a:t>Value</a:t>
                      </a:r>
                      <a:r>
                        <a:rPr lang="zh-CN" altLang="en-US" sz="900" dirty="0">
                          <a:effectLst/>
                        </a:rPr>
                        <a:t>的内容）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>
                          <a:effectLst/>
                        </a:rPr>
                        <a:t>Key-Value</a:t>
                      </a:r>
                      <a:r>
                        <a:rPr lang="zh-CN" altLang="en-US" sz="900" dirty="0">
                          <a:effectLst/>
                        </a:rPr>
                        <a:t>对应的键值对，</a:t>
                      </a:r>
                      <a:r>
                        <a:rPr lang="en-US" altLang="zh-CN" sz="900" dirty="0">
                          <a:effectLst/>
                        </a:rPr>
                        <a:t>Value</a:t>
                      </a:r>
                      <a:r>
                        <a:rPr lang="zh-CN" altLang="en-US" sz="900" dirty="0">
                          <a:effectLst/>
                        </a:rPr>
                        <a:t>为结构化数据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</a:rPr>
                        <a:t>数据结构要求不严格，表结构可变，不需要像关系型数据库一样需要预先定义表结构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</a:rPr>
                        <a:t>查询性能不高，而且缺乏统一的查询语法。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55903"/>
                  </a:ext>
                </a:extLst>
              </a:tr>
              <a:tr h="688555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图形</a:t>
                      </a:r>
                      <a:r>
                        <a:rPr lang="en-US" altLang="zh-CN" sz="11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1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Graph)</a:t>
                      </a:r>
                      <a:r>
                        <a:rPr lang="zh-CN" altLang="en-US" sz="11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数据库</a:t>
                      </a:r>
                      <a:endParaRPr lang="zh-CN" altLang="en-US" sz="1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16910" marR="16910" marT="3382" marB="33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Neo4J, InfoGrid, Infinite Graph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社交网络，推荐系统等。专注于构建关系图谱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</a:rPr>
                        <a:t>图结构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</a:rPr>
                        <a:t>利用图结构相关算法。比如最短路径寻址，</a:t>
                      </a:r>
                      <a:r>
                        <a:rPr lang="en-US" altLang="zh-CN" sz="900">
                          <a:effectLst/>
                        </a:rPr>
                        <a:t>N</a:t>
                      </a:r>
                      <a:r>
                        <a:rPr lang="zh-CN" altLang="en-US" sz="900">
                          <a:effectLst/>
                        </a:rPr>
                        <a:t>度关系查找等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</a:rPr>
                        <a:t>很多时候需要对整个图做计算才能得出需要的信息，而且这种结构不太好做分布式的集群方案。</a:t>
                      </a:r>
                    </a:p>
                  </a:txBody>
                  <a:tcPr marL="16910" marR="16910" marT="3382" marB="338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0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429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本次课程使用</a:t>
            </a:r>
          </a:p>
        </p:txBody>
      </p:sp>
      <p:pic>
        <p:nvPicPr>
          <p:cNvPr id="4" name="Picture 2" descr="mysql çå¾åç»æ">
            <a:extLst>
              <a:ext uri="{FF2B5EF4-FFF2-40B4-BE49-F238E27FC236}">
                <a16:creationId xmlns:a16="http://schemas.microsoft.com/office/drawing/2014/main" id="{9A2E19F6-4C6C-4D51-B495-81E66F18B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91630"/>
            <a:ext cx="4536504" cy="23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57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引入数据库开发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数据是核心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常见的数据库产品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引入数据库开发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7920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imgsa.baidu.com/timg?image&amp;quality=80&amp;size=b9999_10000&amp;sec=1547644666078&amp;di=97433d410c1c0d0bb34a10b4d9704bd7&amp;imgtype=0&amp;src=http%3A%2F%2Fpic.51yuansu.com%2Fpic3%2Fcover%2F01%2F73%2F13%2F596012c13fd19_610.jpg">
            <a:extLst>
              <a:ext uri="{FF2B5EF4-FFF2-40B4-BE49-F238E27FC236}">
                <a16:creationId xmlns:a16="http://schemas.microsoft.com/office/drawing/2014/main" id="{9712756A-1C2B-4329-8B66-0EFB1EAC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03598"/>
            <a:ext cx="2294384" cy="22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æ¥çæºå¾å">
            <a:extLst>
              <a:ext uri="{FF2B5EF4-FFF2-40B4-BE49-F238E27FC236}">
                <a16:creationId xmlns:a16="http://schemas.microsoft.com/office/drawing/2014/main" id="{AD4366CD-533B-4D04-AC42-DC5B9A2C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723878"/>
            <a:ext cx="2494638" cy="128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8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2D7D0300-5ABF-4009-A002-CC0E9E58A320}"/>
              </a:ext>
            </a:extLst>
          </p:cNvPr>
          <p:cNvSpPr/>
          <p:nvPr/>
        </p:nvSpPr>
        <p:spPr bwMode="auto">
          <a:xfrm>
            <a:off x="3203848" y="1131590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对数据库基本操作：增删改查</a:t>
            </a:r>
          </a:p>
        </p:txBody>
      </p:sp>
      <p:pic>
        <p:nvPicPr>
          <p:cNvPr id="6" name="Picture 4" descr="https://timgsa.baidu.com/timg?image&amp;quality=80&amp;size=b9999_10000&amp;sec=1547644666078&amp;di=97433d410c1c0d0bb34a10b4d9704bd7&amp;imgtype=0&amp;src=http%3A%2F%2Fpic.51yuansu.com%2Fpic3%2Fcover%2F01%2F73%2F13%2F596012c13fd19_610.jpg">
            <a:extLst>
              <a:ext uri="{FF2B5EF4-FFF2-40B4-BE49-F238E27FC236}">
                <a16:creationId xmlns:a16="http://schemas.microsoft.com/office/drawing/2014/main" id="{D64C7E2A-5E61-478C-8183-FFCC1FF2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55726"/>
            <a:ext cx="1798468" cy="179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3">
            <a:extLst>
              <a:ext uri="{FF2B5EF4-FFF2-40B4-BE49-F238E27FC236}">
                <a16:creationId xmlns:a16="http://schemas.microsoft.com/office/drawing/2014/main" id="{B1DC851F-BE55-4621-AC5F-51ADB5C957B9}"/>
              </a:ext>
            </a:extLst>
          </p:cNvPr>
          <p:cNvSpPr/>
          <p:nvPr/>
        </p:nvSpPr>
        <p:spPr bwMode="auto">
          <a:xfrm>
            <a:off x="3203848" y="1978550"/>
            <a:ext cx="3484984" cy="37717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Insert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7ABD51C5-20F4-426C-8253-7A39A9322822}"/>
              </a:ext>
            </a:extLst>
          </p:cNvPr>
          <p:cNvSpPr/>
          <p:nvPr/>
        </p:nvSpPr>
        <p:spPr bwMode="auto">
          <a:xfrm>
            <a:off x="3203848" y="2491174"/>
            <a:ext cx="3484984" cy="37717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delete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B52AB4A3-D9C2-4A9D-AAD6-638106BAA031}"/>
              </a:ext>
            </a:extLst>
          </p:cNvPr>
          <p:cNvSpPr/>
          <p:nvPr/>
        </p:nvSpPr>
        <p:spPr bwMode="auto">
          <a:xfrm>
            <a:off x="3203848" y="3003798"/>
            <a:ext cx="3484984" cy="37717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update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60193BA6-9878-4265-82C6-426A031B14F8}"/>
              </a:ext>
            </a:extLst>
          </p:cNvPr>
          <p:cNvSpPr/>
          <p:nvPr/>
        </p:nvSpPr>
        <p:spPr bwMode="auto">
          <a:xfrm>
            <a:off x="3203848" y="3516422"/>
            <a:ext cx="3484984" cy="37717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select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587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数据是核心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7363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111D31-6E79-40EB-84D2-4E76527F1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203598"/>
            <a:ext cx="4392488" cy="32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7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779912" y="1851670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数据是核心</a:t>
            </a: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BB4301AC-DFA3-455B-A78C-6BA4DFC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1870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23444</TotalTime>
  <Words>1536</Words>
  <Application>Microsoft Office PowerPoint</Application>
  <PresentationFormat>全屏显示(16:9)</PresentationFormat>
  <Paragraphs>182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391</cp:revision>
  <dcterms:created xsi:type="dcterms:W3CDTF">2015-12-11T17:46:17Z</dcterms:created>
  <dcterms:modified xsi:type="dcterms:W3CDTF">2019-01-17T04:26:27Z</dcterms:modified>
</cp:coreProperties>
</file>