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28" r:id="rId2"/>
    <p:sldId id="264" r:id="rId3"/>
    <p:sldId id="567" r:id="rId4"/>
    <p:sldId id="556" r:id="rId5"/>
    <p:sldId id="569" r:id="rId6"/>
    <p:sldId id="586" r:id="rId7"/>
    <p:sldId id="575" r:id="rId8"/>
    <p:sldId id="573" r:id="rId9"/>
    <p:sldId id="590" r:id="rId10"/>
    <p:sldId id="557" r:id="rId11"/>
    <p:sldId id="574" r:id="rId12"/>
    <p:sldId id="587" r:id="rId13"/>
    <p:sldId id="588" r:id="rId14"/>
    <p:sldId id="589" r:id="rId15"/>
    <p:sldId id="566" r:id="rId16"/>
    <p:sldId id="578" r:id="rId17"/>
    <p:sldId id="576" r:id="rId18"/>
    <p:sldId id="554" r:id="rId19"/>
    <p:sldId id="591" r:id="rId20"/>
    <p:sldId id="592" r:id="rId21"/>
    <p:sldId id="593" r:id="rId22"/>
    <p:sldId id="594" r:id="rId23"/>
    <p:sldId id="581" r:id="rId24"/>
    <p:sldId id="582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54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9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6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3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09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17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39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6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9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77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853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2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93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6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6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8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9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4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pic>
        <p:nvPicPr>
          <p:cNvPr id="1026" name="Picture 2" descr="https://upload-images.jianshu.io/upload_images/12275941-3324422b9ea05692.png?imageMogr2/auto-orient/strip%7CimageView2/2/w/1240">
            <a:extLst>
              <a:ext uri="{FF2B5EF4-FFF2-40B4-BE49-F238E27FC236}">
                <a16:creationId xmlns:a16="http://schemas.microsoft.com/office/drawing/2014/main" id="{687A55E3-9BFF-4769-BE11-E74EF4FB2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9582"/>
            <a:ext cx="4886300" cy="35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87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68B79A-7C4A-4A12-806E-9EADB8DF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0360"/>
              </p:ext>
            </p:extLst>
          </p:nvPr>
        </p:nvGraphicFramePr>
        <p:xfrm>
          <a:off x="3275856" y="1140051"/>
          <a:ext cx="5296662" cy="33940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82777">
                  <a:extLst>
                    <a:ext uri="{9D8B030D-6E8A-4147-A177-3AD203B41FA5}">
                      <a16:colId xmlns:a16="http://schemas.microsoft.com/office/drawing/2014/main" val="3247912574"/>
                    </a:ext>
                  </a:extLst>
                </a:gridCol>
                <a:gridCol w="882777">
                  <a:extLst>
                    <a:ext uri="{9D8B030D-6E8A-4147-A177-3AD203B41FA5}">
                      <a16:colId xmlns:a16="http://schemas.microsoft.com/office/drawing/2014/main" val="4054548870"/>
                    </a:ext>
                  </a:extLst>
                </a:gridCol>
                <a:gridCol w="882777">
                  <a:extLst>
                    <a:ext uri="{9D8B030D-6E8A-4147-A177-3AD203B41FA5}">
                      <a16:colId xmlns:a16="http://schemas.microsoft.com/office/drawing/2014/main" val="2988433569"/>
                    </a:ext>
                  </a:extLst>
                </a:gridCol>
                <a:gridCol w="882777">
                  <a:extLst>
                    <a:ext uri="{9D8B030D-6E8A-4147-A177-3AD203B41FA5}">
                      <a16:colId xmlns:a16="http://schemas.microsoft.com/office/drawing/2014/main" val="2895258913"/>
                    </a:ext>
                  </a:extLst>
                </a:gridCol>
                <a:gridCol w="882777">
                  <a:extLst>
                    <a:ext uri="{9D8B030D-6E8A-4147-A177-3AD203B41FA5}">
                      <a16:colId xmlns:a16="http://schemas.microsoft.com/office/drawing/2014/main" val="727635736"/>
                    </a:ext>
                  </a:extLst>
                </a:gridCol>
                <a:gridCol w="882777">
                  <a:extLst>
                    <a:ext uri="{9D8B030D-6E8A-4147-A177-3AD203B41FA5}">
                      <a16:colId xmlns:a16="http://schemas.microsoft.com/office/drawing/2014/main" val="1854783864"/>
                    </a:ext>
                  </a:extLst>
                </a:gridCol>
              </a:tblGrid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58663" marR="58663" marT="33522" marB="33522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solidFill>
                            <a:schemeClr val="bg1"/>
                          </a:solidFill>
                          <a:effectLst/>
                        </a:rPr>
                        <a:t>字节数</a:t>
                      </a:r>
                    </a:p>
                  </a:txBody>
                  <a:tcPr marL="58663" marR="58663" marT="33522" marB="33522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solidFill>
                            <a:schemeClr val="bg1"/>
                          </a:solidFill>
                          <a:effectLst/>
                        </a:rPr>
                        <a:t>带符号最小值</a:t>
                      </a:r>
                    </a:p>
                  </a:txBody>
                  <a:tcPr marL="58663" marR="58663" marT="33522" marB="33522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solidFill>
                            <a:schemeClr val="bg1"/>
                          </a:solidFill>
                          <a:effectLst/>
                        </a:rPr>
                        <a:t>带符号最大值</a:t>
                      </a:r>
                    </a:p>
                  </a:txBody>
                  <a:tcPr marL="58663" marR="58663" marT="33522" marB="33522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solidFill>
                            <a:schemeClr val="bg1"/>
                          </a:solidFill>
                          <a:effectLst/>
                        </a:rPr>
                        <a:t>不带符号最小值</a:t>
                      </a:r>
                    </a:p>
                  </a:txBody>
                  <a:tcPr marL="58663" marR="58663" marT="33522" marB="33522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chemeClr val="bg1"/>
                          </a:solidFill>
                          <a:effectLst/>
                        </a:rPr>
                        <a:t>不带符号最大值</a:t>
                      </a:r>
                    </a:p>
                  </a:txBody>
                  <a:tcPr marL="58663" marR="58663" marT="33522" marB="33522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31044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</a:rPr>
                        <a:t>TINYINT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8663" marR="58663" marT="33522" marB="33522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1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-128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127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0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255</a:t>
                      </a:r>
                    </a:p>
                  </a:txBody>
                  <a:tcPr marL="58663" marR="58663" marT="33522" marB="33522" anchor="ctr"/>
                </a:tc>
                <a:extLst>
                  <a:ext uri="{0D108BD9-81ED-4DB2-BD59-A6C34878D82A}">
                    <a16:rowId xmlns:a16="http://schemas.microsoft.com/office/drawing/2014/main" val="1178995711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</a:rPr>
                        <a:t>SMALLINT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8663" marR="58663" marT="33522" marB="33522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2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-32768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32767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65535</a:t>
                      </a:r>
                    </a:p>
                  </a:txBody>
                  <a:tcPr marL="58663" marR="58663" marT="33522" marB="33522" anchor="ctr"/>
                </a:tc>
                <a:extLst>
                  <a:ext uri="{0D108BD9-81ED-4DB2-BD59-A6C34878D82A}">
                    <a16:rowId xmlns:a16="http://schemas.microsoft.com/office/drawing/2014/main" val="228269787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</a:rPr>
                        <a:t>MEDIUMINT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8663" marR="58663" marT="33522" marB="33522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3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-8388608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8388607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0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16777215</a:t>
                      </a:r>
                    </a:p>
                  </a:txBody>
                  <a:tcPr marL="58663" marR="58663" marT="33522" marB="33522" anchor="ctr"/>
                </a:tc>
                <a:extLst>
                  <a:ext uri="{0D108BD9-81ED-4DB2-BD59-A6C34878D82A}">
                    <a16:rowId xmlns:a16="http://schemas.microsoft.com/office/drawing/2014/main" val="3236596185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58663" marR="58663" marT="33522" marB="33522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4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-2147483648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2147483647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0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4294967295</a:t>
                      </a:r>
                    </a:p>
                  </a:txBody>
                  <a:tcPr marL="58663" marR="58663" marT="33522" marB="33522" anchor="ctr"/>
                </a:tc>
                <a:extLst>
                  <a:ext uri="{0D108BD9-81ED-4DB2-BD59-A6C34878D82A}">
                    <a16:rowId xmlns:a16="http://schemas.microsoft.com/office/drawing/2014/main" val="2059794146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</a:rPr>
                        <a:t>BIGINT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8663" marR="58663" marT="33522" marB="33522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8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-9223372036854775808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9223372036854775807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58663" marR="58663" marT="33522" marB="33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</a:rPr>
                        <a:t>18446744073709551616</a:t>
                      </a:r>
                    </a:p>
                  </a:txBody>
                  <a:tcPr marL="58663" marR="58663" marT="33522" marB="33522" anchor="ctr"/>
                </a:tc>
                <a:extLst>
                  <a:ext uri="{0D108BD9-81ED-4DB2-BD59-A6C34878D82A}">
                    <a16:rowId xmlns:a16="http://schemas.microsoft.com/office/drawing/2014/main" val="234865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51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C89029-45CF-4586-9062-39C4AA3B5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06302"/>
              </p:ext>
            </p:extLst>
          </p:nvPr>
        </p:nvGraphicFramePr>
        <p:xfrm>
          <a:off x="2843808" y="1809750"/>
          <a:ext cx="6192688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28206">
                  <a:extLst>
                    <a:ext uri="{9D8B030D-6E8A-4147-A177-3AD203B41FA5}">
                      <a16:colId xmlns:a16="http://schemas.microsoft.com/office/drawing/2014/main" val="2540391532"/>
                    </a:ext>
                  </a:extLst>
                </a:gridCol>
                <a:gridCol w="4464482">
                  <a:extLst>
                    <a:ext uri="{9D8B030D-6E8A-4147-A177-3AD203B41FA5}">
                      <a16:colId xmlns:a16="http://schemas.microsoft.com/office/drawing/2014/main" val="539112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3350" marR="13335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含义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3350" marR="13335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2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float(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m,d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3350" marR="133350" marT="76200" marB="7620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单精度浮点型    </a:t>
                      </a:r>
                      <a:r>
                        <a:rPr lang="en-US" altLang="zh-CN" sz="1400" dirty="0">
                          <a:effectLst/>
                        </a:rPr>
                        <a:t>8</a:t>
                      </a:r>
                      <a:r>
                        <a:rPr lang="zh-CN" altLang="en-US" sz="1400" dirty="0">
                          <a:effectLst/>
                        </a:rPr>
                        <a:t>位精度</a:t>
                      </a:r>
                      <a:r>
                        <a:rPr lang="en-US" altLang="zh-CN" sz="1400" dirty="0">
                          <a:effectLst/>
                        </a:rPr>
                        <a:t>(4</a:t>
                      </a:r>
                      <a:r>
                        <a:rPr lang="zh-CN" altLang="en-US" sz="1400" dirty="0">
                          <a:effectLst/>
                        </a:rPr>
                        <a:t>字节</a:t>
                      </a:r>
                      <a:r>
                        <a:rPr lang="en-US" altLang="zh-CN" sz="1400" dirty="0">
                          <a:effectLst/>
                        </a:rPr>
                        <a:t>)     m</a:t>
                      </a:r>
                      <a:r>
                        <a:rPr lang="zh-CN" altLang="en-US" sz="1400" dirty="0">
                          <a:effectLst/>
                        </a:rPr>
                        <a:t>总个数，</a:t>
                      </a:r>
                      <a:r>
                        <a:rPr lang="en-US" altLang="zh-CN" sz="1400" dirty="0">
                          <a:effectLst/>
                        </a:rPr>
                        <a:t>d</a:t>
                      </a:r>
                      <a:r>
                        <a:rPr lang="zh-CN" altLang="en-US" sz="1400" dirty="0">
                          <a:effectLst/>
                        </a:rPr>
                        <a:t>小数位</a:t>
                      </a:r>
                      <a:endParaRPr lang="zh-CN" altLang="en-US" sz="1400" dirty="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370506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double(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m,d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3350" marR="133350" marT="76200" marB="7620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双精度浮点型    </a:t>
                      </a:r>
                      <a:r>
                        <a:rPr lang="en-US" altLang="zh-CN" sz="1400" dirty="0">
                          <a:effectLst/>
                        </a:rPr>
                        <a:t>16</a:t>
                      </a:r>
                      <a:r>
                        <a:rPr lang="zh-CN" altLang="en-US" sz="1400" dirty="0">
                          <a:effectLst/>
                        </a:rPr>
                        <a:t>位精度</a:t>
                      </a:r>
                      <a:r>
                        <a:rPr lang="en-US" altLang="zh-CN" sz="1400" dirty="0">
                          <a:effectLst/>
                        </a:rPr>
                        <a:t>(8</a:t>
                      </a:r>
                      <a:r>
                        <a:rPr lang="zh-CN" altLang="en-US" sz="1400" dirty="0">
                          <a:effectLst/>
                        </a:rPr>
                        <a:t>字节</a:t>
                      </a:r>
                      <a:r>
                        <a:rPr lang="en-US" altLang="zh-CN" sz="1400" dirty="0">
                          <a:effectLst/>
                        </a:rPr>
                        <a:t>)    m</a:t>
                      </a:r>
                      <a:r>
                        <a:rPr lang="zh-CN" altLang="en-US" sz="1400" dirty="0">
                          <a:effectLst/>
                        </a:rPr>
                        <a:t>总个数，</a:t>
                      </a:r>
                      <a:r>
                        <a:rPr lang="en-US" altLang="zh-CN" sz="1400" dirty="0">
                          <a:effectLst/>
                        </a:rPr>
                        <a:t>d</a:t>
                      </a:r>
                      <a:r>
                        <a:rPr lang="zh-CN" altLang="en-US" sz="1400" dirty="0">
                          <a:effectLst/>
                        </a:rPr>
                        <a:t>小数位</a:t>
                      </a:r>
                      <a:endParaRPr lang="zh-CN" altLang="en-US" sz="1400" dirty="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152606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53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1E1B72-29B0-4C88-810F-63D9DBC7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21855"/>
              </p:ext>
            </p:extLst>
          </p:nvPr>
        </p:nvGraphicFramePr>
        <p:xfrm>
          <a:off x="3059832" y="1131590"/>
          <a:ext cx="5361312" cy="33940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0328">
                  <a:extLst>
                    <a:ext uri="{9D8B030D-6E8A-4147-A177-3AD203B41FA5}">
                      <a16:colId xmlns:a16="http://schemas.microsoft.com/office/drawing/2014/main" val="732100210"/>
                    </a:ext>
                  </a:extLst>
                </a:gridCol>
                <a:gridCol w="996646">
                  <a:extLst>
                    <a:ext uri="{9D8B030D-6E8A-4147-A177-3AD203B41FA5}">
                      <a16:colId xmlns:a16="http://schemas.microsoft.com/office/drawing/2014/main" val="70053534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91699101"/>
                    </a:ext>
                  </a:extLst>
                </a:gridCol>
                <a:gridCol w="1872210">
                  <a:extLst>
                    <a:ext uri="{9D8B030D-6E8A-4147-A177-3AD203B41FA5}">
                      <a16:colId xmlns:a16="http://schemas.microsoft.com/office/drawing/2014/main" val="3770518251"/>
                    </a:ext>
                  </a:extLst>
                </a:gridCol>
              </a:tblGrid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</a:p>
                  </a:txBody>
                  <a:tcPr marL="47140" marR="47140" marT="26937" marB="2693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</a:p>
                  </a:txBody>
                  <a:tcPr marL="47140" marR="47140" marT="26937" marB="2693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 marL="47140" marR="47140" marT="26937" marB="2693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47140" marR="47140" marT="26937" marB="2693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41352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</a:p>
                  </a:txBody>
                  <a:tcPr marL="47140" marR="47140" marT="26937" marB="2693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effectLst/>
                        </a:rPr>
                        <a:t>3</a:t>
                      </a: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effectLst/>
                        </a:rPr>
                        <a:t>yyyy</a:t>
                      </a:r>
                      <a:r>
                        <a:rPr lang="en-US" sz="1050" dirty="0">
                          <a:effectLst/>
                        </a:rPr>
                        <a:t>-MM-dd</a:t>
                      </a: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</a:rPr>
                        <a:t>存储日期值</a:t>
                      </a:r>
                    </a:p>
                  </a:txBody>
                  <a:tcPr marL="47140" marR="47140" marT="26937" marB="26937" anchor="ctr"/>
                </a:tc>
                <a:extLst>
                  <a:ext uri="{0D108BD9-81ED-4DB2-BD59-A6C34878D82A}">
                    <a16:rowId xmlns:a16="http://schemas.microsoft.com/office/drawing/2014/main" val="3080321372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</a:p>
                  </a:txBody>
                  <a:tcPr marL="47140" marR="47140" marT="26937" marB="2693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</a:rPr>
                        <a:t>3</a:t>
                      </a: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effectLst/>
                        </a:rPr>
                        <a:t>HH:mm:ss</a:t>
                      </a:r>
                      <a:endParaRPr lang="en-US" sz="1050" dirty="0">
                        <a:effectLst/>
                      </a:endParaRP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</a:rPr>
                        <a:t>存储时分秒</a:t>
                      </a:r>
                    </a:p>
                  </a:txBody>
                  <a:tcPr marL="47140" marR="47140" marT="26937" marB="26937" anchor="ctr"/>
                </a:tc>
                <a:extLst>
                  <a:ext uri="{0D108BD9-81ED-4DB2-BD59-A6C34878D82A}">
                    <a16:rowId xmlns:a16="http://schemas.microsoft.com/office/drawing/2014/main" val="504972324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</a:p>
                  </a:txBody>
                  <a:tcPr marL="47140" marR="47140" marT="26937" marB="2693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</a:rPr>
                        <a:t>1</a:t>
                      </a: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effectLst/>
                        </a:rPr>
                        <a:t>yyyy</a:t>
                      </a:r>
                      <a:endParaRPr lang="en-US" sz="1050" dirty="0">
                        <a:effectLst/>
                      </a:endParaRP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</a:rPr>
                        <a:t>存储年</a:t>
                      </a:r>
                    </a:p>
                  </a:txBody>
                  <a:tcPr marL="47140" marR="47140" marT="26937" marB="26937" anchor="ctr"/>
                </a:tc>
                <a:extLst>
                  <a:ext uri="{0D108BD9-81ED-4DB2-BD59-A6C34878D82A}">
                    <a16:rowId xmlns:a16="http://schemas.microsoft.com/office/drawing/2014/main" val="2520704772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47140" marR="47140" marT="26937" marB="2693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</a:rPr>
                        <a:t>8</a:t>
                      </a: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effectLst/>
                        </a:rPr>
                        <a:t>yyyy</a:t>
                      </a:r>
                      <a:r>
                        <a:rPr lang="en-US" sz="1050" dirty="0">
                          <a:effectLst/>
                        </a:rPr>
                        <a:t>-MM-dd </a:t>
                      </a:r>
                      <a:r>
                        <a:rPr lang="en-US" sz="1050" dirty="0" err="1">
                          <a:effectLst/>
                        </a:rPr>
                        <a:t>HH:mm:ss</a:t>
                      </a:r>
                      <a:endParaRPr lang="en-US" sz="1050" dirty="0">
                        <a:effectLst/>
                      </a:endParaRP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</a:rPr>
                        <a:t>存储日期</a:t>
                      </a:r>
                      <a:r>
                        <a:rPr lang="en-US" altLang="zh-CN" sz="1050" dirty="0">
                          <a:effectLst/>
                        </a:rPr>
                        <a:t>+</a:t>
                      </a:r>
                      <a:r>
                        <a:rPr lang="zh-CN" altLang="en-US" sz="1050" dirty="0">
                          <a:effectLst/>
                        </a:rPr>
                        <a:t>时间</a:t>
                      </a:r>
                    </a:p>
                  </a:txBody>
                  <a:tcPr marL="47140" marR="47140" marT="26937" marB="26937" anchor="ctr"/>
                </a:tc>
                <a:extLst>
                  <a:ext uri="{0D108BD9-81ED-4DB2-BD59-A6C34878D82A}">
                    <a16:rowId xmlns:a16="http://schemas.microsoft.com/office/drawing/2014/main" val="3091391556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47140" marR="47140" marT="26937" marB="2693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</a:rPr>
                        <a:t>4</a:t>
                      </a: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effectLst/>
                        </a:rPr>
                        <a:t>yyyy</a:t>
                      </a:r>
                      <a:r>
                        <a:rPr lang="en-US" sz="1050" dirty="0">
                          <a:effectLst/>
                        </a:rPr>
                        <a:t>-MM-dd </a:t>
                      </a:r>
                      <a:r>
                        <a:rPr lang="en-US" sz="1050" dirty="0" err="1">
                          <a:effectLst/>
                        </a:rPr>
                        <a:t>HH:mm:ss</a:t>
                      </a:r>
                      <a:endParaRPr lang="en-US" sz="1050" dirty="0">
                        <a:effectLst/>
                      </a:endParaRPr>
                    </a:p>
                  </a:txBody>
                  <a:tcPr marL="47140" marR="47140" marT="26937" marB="269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</a:rPr>
                        <a:t>存储日期</a:t>
                      </a:r>
                      <a:r>
                        <a:rPr lang="en-US" altLang="zh-CN" sz="1050" dirty="0">
                          <a:effectLst/>
                        </a:rPr>
                        <a:t>+</a:t>
                      </a:r>
                      <a:r>
                        <a:rPr lang="zh-CN" altLang="en-US" sz="1050" dirty="0">
                          <a:effectLst/>
                        </a:rPr>
                        <a:t>时间，可作时间戳</a:t>
                      </a:r>
                    </a:p>
                  </a:txBody>
                  <a:tcPr marL="47140" marR="47140" marT="26937" marB="26937" anchor="ctr"/>
                </a:tc>
                <a:extLst>
                  <a:ext uri="{0D108BD9-81ED-4DB2-BD59-A6C34878D82A}">
                    <a16:rowId xmlns:a16="http://schemas.microsoft.com/office/drawing/2014/main" val="54343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418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9BA230-DB44-4598-BA81-B9A6F6D5C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34098"/>
              </p:ext>
            </p:extLst>
          </p:nvPr>
        </p:nvGraphicFramePr>
        <p:xfrm>
          <a:off x="3275856" y="1347614"/>
          <a:ext cx="5423248" cy="30848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09821">
                  <a:extLst>
                    <a:ext uri="{9D8B030D-6E8A-4147-A177-3AD203B41FA5}">
                      <a16:colId xmlns:a16="http://schemas.microsoft.com/office/drawing/2014/main" val="3812149453"/>
                    </a:ext>
                  </a:extLst>
                </a:gridCol>
                <a:gridCol w="3913427">
                  <a:extLst>
                    <a:ext uri="{9D8B030D-6E8A-4147-A177-3AD203B41FA5}">
                      <a16:colId xmlns:a16="http://schemas.microsoft.com/office/drawing/2014/main" val="36198681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  <a:endParaRPr lang="zh-CN" altLang="en-US" sz="14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</a:rPr>
                        <a:t>含义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38555"/>
                  </a:ext>
                </a:extLst>
              </a:tr>
              <a:tr h="38355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char(n)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固定长度，最多</a:t>
                      </a:r>
                      <a:r>
                        <a:rPr lang="en-US" altLang="zh-CN" sz="1200">
                          <a:effectLst/>
                        </a:rPr>
                        <a:t>255</a:t>
                      </a:r>
                      <a:r>
                        <a:rPr lang="zh-CN" altLang="en-US" sz="1200">
                          <a:effectLst/>
                        </a:rPr>
                        <a:t>个字符</a:t>
                      </a:r>
                      <a:endParaRPr lang="zh-CN" altLang="en-US" sz="120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/>
                </a:tc>
                <a:extLst>
                  <a:ext uri="{0D108BD9-81ED-4DB2-BD59-A6C34878D82A}">
                    <a16:rowId xmlns:a16="http://schemas.microsoft.com/office/drawing/2014/main" val="543910481"/>
                  </a:ext>
                </a:extLst>
              </a:tr>
              <a:tr h="38355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varchar(n)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固变长度，最多</a:t>
                      </a:r>
                      <a:r>
                        <a:rPr lang="en-US" altLang="zh-CN" sz="1200" dirty="0">
                          <a:effectLst/>
                        </a:rPr>
                        <a:t>65535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/>
                </a:tc>
                <a:extLst>
                  <a:ext uri="{0D108BD9-81ED-4DB2-BD59-A6C34878D82A}">
                    <a16:rowId xmlns:a16="http://schemas.microsoft.com/office/drawing/2014/main" val="1551063010"/>
                  </a:ext>
                </a:extLst>
              </a:tr>
              <a:tr h="383558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tinytext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可变长度，最多</a:t>
                      </a:r>
                      <a:r>
                        <a:rPr lang="en-US" altLang="zh-CN" sz="1200" dirty="0">
                          <a:effectLst/>
                        </a:rPr>
                        <a:t>255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/>
                </a:tc>
                <a:extLst>
                  <a:ext uri="{0D108BD9-81ED-4DB2-BD59-A6C34878D82A}">
                    <a16:rowId xmlns:a16="http://schemas.microsoft.com/office/drawing/2014/main" val="1809262223"/>
                  </a:ext>
                </a:extLst>
              </a:tr>
              <a:tr h="38355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text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可变长度，最多</a:t>
                      </a:r>
                      <a:r>
                        <a:rPr lang="en-US" altLang="zh-CN" sz="1200" dirty="0">
                          <a:effectLst/>
                        </a:rPr>
                        <a:t>65535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/>
                </a:tc>
                <a:extLst>
                  <a:ext uri="{0D108BD9-81ED-4DB2-BD59-A6C34878D82A}">
                    <a16:rowId xmlns:a16="http://schemas.microsoft.com/office/drawing/2014/main" val="3540191814"/>
                  </a:ext>
                </a:extLst>
              </a:tr>
              <a:tr h="6301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mediumtext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可变长度，最多</a:t>
                      </a:r>
                      <a:r>
                        <a:rPr lang="en-US" altLang="zh-CN" sz="1200">
                          <a:effectLst/>
                        </a:rPr>
                        <a:t>2</a:t>
                      </a:r>
                      <a:r>
                        <a:rPr lang="zh-CN" altLang="en-US" sz="1200">
                          <a:effectLst/>
                        </a:rPr>
                        <a:t>的</a:t>
                      </a:r>
                      <a:r>
                        <a:rPr lang="en-US" altLang="zh-CN" sz="1200">
                          <a:effectLst/>
                        </a:rPr>
                        <a:t>24</a:t>
                      </a:r>
                      <a:r>
                        <a:rPr lang="zh-CN" altLang="en-US" sz="1200">
                          <a:effectLst/>
                        </a:rPr>
                        <a:t>次方</a:t>
                      </a:r>
                      <a:r>
                        <a:rPr lang="en-US" altLang="zh-CN" sz="1200">
                          <a:effectLst/>
                        </a:rPr>
                        <a:t>-1</a:t>
                      </a:r>
                      <a:r>
                        <a:rPr lang="zh-CN" altLang="en-US" sz="1200">
                          <a:effectLst/>
                        </a:rPr>
                        <a:t>个字符</a:t>
                      </a:r>
                      <a:endParaRPr lang="zh-CN" altLang="en-US" sz="120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/>
                </a:tc>
                <a:extLst>
                  <a:ext uri="{0D108BD9-81ED-4DB2-BD59-A6C34878D82A}">
                    <a16:rowId xmlns:a16="http://schemas.microsoft.com/office/drawing/2014/main" val="1216722214"/>
                  </a:ext>
                </a:extLst>
              </a:tr>
              <a:tr h="383558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longtext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可变长度，最多</a:t>
                      </a:r>
                      <a:r>
                        <a:rPr lang="en-US" altLang="zh-CN" sz="1200" dirty="0">
                          <a:effectLst/>
                        </a:rPr>
                        <a:t>2</a:t>
                      </a:r>
                      <a:r>
                        <a:rPr lang="zh-CN" altLang="en-US" sz="1200" dirty="0">
                          <a:effectLst/>
                        </a:rPr>
                        <a:t>的</a:t>
                      </a:r>
                      <a:r>
                        <a:rPr lang="en-US" altLang="zh-CN" sz="1200" dirty="0">
                          <a:effectLst/>
                        </a:rPr>
                        <a:t>32</a:t>
                      </a:r>
                      <a:r>
                        <a:rPr lang="zh-CN" altLang="en-US" sz="1200" dirty="0">
                          <a:effectLst/>
                        </a:rPr>
                        <a:t>次方</a:t>
                      </a:r>
                      <a:r>
                        <a:rPr lang="en-US" altLang="zh-CN" sz="1200" dirty="0">
                          <a:effectLst/>
                        </a:rPr>
                        <a:t>-1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solidFill>
                          <a:srgbClr val="5E5E5E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8009" marR="128009" marT="73148" marB="73148" anchor="ctr"/>
                </a:tc>
                <a:extLst>
                  <a:ext uri="{0D108BD9-81ED-4DB2-BD59-A6C34878D82A}">
                    <a16:rowId xmlns:a16="http://schemas.microsoft.com/office/drawing/2014/main" val="180457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911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表的基本操作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F71AF969-8EB6-46FE-A6B1-44663B50A546}"/>
              </a:ext>
            </a:extLst>
          </p:cNvPr>
          <p:cNvSpPr/>
          <p:nvPr/>
        </p:nvSpPr>
        <p:spPr bwMode="auto">
          <a:xfrm>
            <a:off x="3131840" y="2211710"/>
            <a:ext cx="5184576" cy="57606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演示：增删改查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67CEF660-394E-4AF3-B530-6DD559EF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297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—Primary key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主键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203848" y="1779662"/>
            <a:ext cx="554461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主键： 用来表示某个字段的唯一，并且不能为空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3">
            <a:extLst>
              <a:ext uri="{FF2B5EF4-FFF2-40B4-BE49-F238E27FC236}">
                <a16:creationId xmlns:a16="http://schemas.microsoft.com/office/drawing/2014/main" id="{D9BB9827-6F29-4DD6-B96A-7D1D72F8838B}"/>
              </a:ext>
            </a:extLst>
          </p:cNvPr>
          <p:cNvSpPr/>
          <p:nvPr/>
        </p:nvSpPr>
        <p:spPr bwMode="auto">
          <a:xfrm>
            <a:off x="3203848" y="2621323"/>
            <a:ext cx="554461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一个表只能创建一个主键</a:t>
            </a:r>
          </a:p>
        </p:txBody>
      </p:sp>
    </p:spTree>
    <p:extLst>
      <p:ext uri="{BB962C8B-B14F-4D97-AF65-F5344CB8AC3E}">
        <p14:creationId xmlns:p14="http://schemas.microsoft.com/office/powerpoint/2010/main" val="36401870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—Unique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创建数据库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表的基本操作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7782C3-D8D9-432F-BC20-BE3B108496FF}"/>
              </a:ext>
            </a:extLst>
          </p:cNvPr>
          <p:cNvGrpSpPr/>
          <p:nvPr/>
        </p:nvGrpSpPr>
        <p:grpSpPr>
          <a:xfrm>
            <a:off x="2339753" y="3134528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D1D892B4-732E-471D-9DA4-65AC660546FA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D32C4F97-B5A9-434D-8493-AFCAD2CEE65D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0B1F2F-A93F-4FE3-AEA4-C172F343C9A2}"/>
              </a:ext>
            </a:extLst>
          </p:cNvPr>
          <p:cNvGrpSpPr/>
          <p:nvPr/>
        </p:nvGrpSpPr>
        <p:grpSpPr>
          <a:xfrm>
            <a:off x="3019006" y="3147839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EB7B2C-9805-4EF4-A297-9EF666A1E7D4}"/>
                </a:ext>
              </a:extLst>
            </p:cNvPr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C17ECD3-6636-48B6-A481-3DECAB16BE8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FB4E35-32E9-4B8A-A272-44DB79D7D452}"/>
              </a:ext>
            </a:extLst>
          </p:cNvPr>
          <p:cNvGrpSpPr/>
          <p:nvPr/>
        </p:nvGrpSpPr>
        <p:grpSpPr>
          <a:xfrm>
            <a:off x="2339753" y="3710592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143FB45B-BFB4-4CA6-AE76-148F12EDE2C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1FB043D6-3A44-4E99-B7F2-12BEFC3887C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79D2A0-DE5B-4F71-9400-A4257E4EDF27}"/>
              </a:ext>
            </a:extLst>
          </p:cNvPr>
          <p:cNvGrpSpPr/>
          <p:nvPr/>
        </p:nvGrpSpPr>
        <p:grpSpPr>
          <a:xfrm>
            <a:off x="3019006" y="3717247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5F459A-B723-410D-AEF4-2C742D395348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唯一键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0B9D0B5C-24EE-4D60-9C35-4569543A7AD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5F97BEF-CD70-4AF5-8D42-44359F661659}"/>
              </a:ext>
            </a:extLst>
          </p:cNvPr>
          <p:cNvGrpSpPr/>
          <p:nvPr/>
        </p:nvGrpSpPr>
        <p:grpSpPr>
          <a:xfrm>
            <a:off x="2339752" y="4295953"/>
            <a:ext cx="894259" cy="523220"/>
            <a:chOff x="2215144" y="927951"/>
            <a:chExt cx="1244730" cy="959254"/>
          </a:xfrm>
        </p:grpSpPr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BFECD80C-AA9F-42B2-906E-FE2348C9123D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9" name="文本框 9">
              <a:extLst>
                <a:ext uri="{FF2B5EF4-FFF2-40B4-BE49-F238E27FC236}">
                  <a16:creationId xmlns:a16="http://schemas.microsoft.com/office/drawing/2014/main" id="{A0A3A196-37BA-42B3-9657-06EDB31FDBCB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4C84660-6F5A-470A-A943-8094879E761D}"/>
              </a:ext>
            </a:extLst>
          </p:cNvPr>
          <p:cNvGrpSpPr/>
          <p:nvPr/>
        </p:nvGrpSpPr>
        <p:grpSpPr>
          <a:xfrm>
            <a:off x="3019005" y="4302608"/>
            <a:ext cx="3857250" cy="459690"/>
            <a:chOff x="4315150" y="953426"/>
            <a:chExt cx="3857250" cy="54005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FBE5A5-1A9C-4395-8F04-1DCAF0D42176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外键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780483B6-030E-4993-9100-74B1423F55E0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203848" y="2374594"/>
            <a:ext cx="554461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唯一键：用来表示某一个字段的值唯一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946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—Foreign key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203848" y="2374594"/>
            <a:ext cx="554461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外键：用来保证数据的完整性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1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创建表最佳实践 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79912" y="185167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85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7F0B6126-3DD4-46A8-AC23-B95AD870F0F4}"/>
              </a:ext>
            </a:extLst>
          </p:cNvPr>
          <p:cNvSpPr/>
          <p:nvPr/>
        </p:nvSpPr>
        <p:spPr bwMode="auto">
          <a:xfrm>
            <a:off x="3347864" y="1779662"/>
            <a:ext cx="518457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TestDB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6BE23957-3173-4C9F-9254-76DCA1B9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圆角矩形 3">
            <a:extLst>
              <a:ext uri="{FF2B5EF4-FFF2-40B4-BE49-F238E27FC236}">
                <a16:creationId xmlns:a16="http://schemas.microsoft.com/office/drawing/2014/main" id="{9B7A9D91-8C45-44BA-8871-856D2FE98953}"/>
              </a:ext>
            </a:extLst>
          </p:cNvPr>
          <p:cNvSpPr/>
          <p:nvPr/>
        </p:nvSpPr>
        <p:spPr bwMode="auto">
          <a:xfrm>
            <a:off x="3347864" y="2787774"/>
            <a:ext cx="518457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if not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exsits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TestDB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78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修改数据库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707904" y="2266582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Database TestDB charset set utf8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627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707904" y="2266582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TestDB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63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491880" y="2266582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045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25392</TotalTime>
  <Words>2265</Words>
  <Application>Microsoft Office PowerPoint</Application>
  <PresentationFormat>全屏显示(16:9)</PresentationFormat>
  <Paragraphs>286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426</cp:revision>
  <dcterms:created xsi:type="dcterms:W3CDTF">2015-12-11T17:46:17Z</dcterms:created>
  <dcterms:modified xsi:type="dcterms:W3CDTF">2019-01-18T13:17:59Z</dcterms:modified>
</cp:coreProperties>
</file>