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28" r:id="rId2"/>
    <p:sldId id="264" r:id="rId3"/>
    <p:sldId id="567" r:id="rId4"/>
    <p:sldId id="344" r:id="rId5"/>
    <p:sldId id="426" r:id="rId6"/>
    <p:sldId id="438" r:id="rId7"/>
    <p:sldId id="458" r:id="rId8"/>
    <p:sldId id="595" r:id="rId9"/>
    <p:sldId id="425" r:id="rId10"/>
    <p:sldId id="575" r:id="rId11"/>
    <p:sldId id="441" r:id="rId12"/>
    <p:sldId id="596" r:id="rId13"/>
    <p:sldId id="464" r:id="rId14"/>
    <p:sldId id="440" r:id="rId15"/>
    <p:sldId id="597" r:id="rId16"/>
    <p:sldId id="442" r:id="rId17"/>
    <p:sldId id="462" r:id="rId18"/>
    <p:sldId id="598" r:id="rId19"/>
    <p:sldId id="443" r:id="rId20"/>
    <p:sldId id="444" r:id="rId21"/>
    <p:sldId id="599" r:id="rId22"/>
    <p:sldId id="422" r:id="rId23"/>
    <p:sldId id="473" r:id="rId24"/>
    <p:sldId id="419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8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4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9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3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47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0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38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29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28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3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8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8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3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查询知识储备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查询基础练习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2915816" y="1851670"/>
            <a:ext cx="5170935" cy="129614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查询出姓名为“陈鹏”的学号、手机号码和邮箱地址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查询出姓名不是“陈鹏”的学生的所有信息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查询出学生年龄介于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间的学生学号和姓名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查询哪些学生没有填写“性别”信息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099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查询出“陈鹏”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,”Alice”,”Bob”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的学号，年龄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查询基础练习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9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1911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1C97F0F0-B3FA-4F6B-9E86-115787B8D279}"/>
              </a:ext>
            </a:extLst>
          </p:cNvPr>
          <p:cNvSpPr/>
          <p:nvPr/>
        </p:nvSpPr>
        <p:spPr bwMode="auto">
          <a:xfrm>
            <a:off x="3243638" y="2067694"/>
            <a:ext cx="5184576" cy="128983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=,!=,&gt;,&lt;,&gt;=,&lt;=,&lt;&gt;,!&gt;,!&lt;</a:t>
            </a:r>
          </a:p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, NOT</a:t>
            </a:r>
          </a:p>
          <a:p>
            <a:pPr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特殊运算符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Between--And--, In, Like</a:t>
            </a:r>
          </a:p>
        </p:txBody>
      </p:sp>
    </p:spTree>
    <p:extLst>
      <p:ext uri="{BB962C8B-B14F-4D97-AF65-F5344CB8AC3E}">
        <p14:creationId xmlns:p14="http://schemas.microsoft.com/office/powerpoint/2010/main" val="3882293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647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4">
            <a:extLst>
              <a:ext uri="{FF2B5EF4-FFF2-40B4-BE49-F238E27FC236}">
                <a16:creationId xmlns:a16="http://schemas.microsoft.com/office/drawing/2014/main" id="{AD40C691-645D-46CD-8963-39E5FA0DF2C9}"/>
              </a:ext>
            </a:extLst>
          </p:cNvPr>
          <p:cNvSpPr/>
          <p:nvPr/>
        </p:nvSpPr>
        <p:spPr bwMode="auto">
          <a:xfrm>
            <a:off x="1907704" y="1707654"/>
            <a:ext cx="6950907" cy="169358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查询出所有姓“陈”的学生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查询出手机号码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开头，倒数第四位为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查询出借过书的同学的学号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表按照年龄升序排序，如果年龄一样，女生排在男生前面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</a:p>
        </p:txBody>
      </p:sp>
    </p:spTree>
    <p:extLst>
      <p:ext uri="{BB962C8B-B14F-4D97-AF65-F5344CB8AC3E}">
        <p14:creationId xmlns:p14="http://schemas.microsoft.com/office/powerpoint/2010/main" val="294868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F94938B-FAEB-45D9-9928-93CF1CE87041}"/>
              </a:ext>
            </a:extLst>
          </p:cNvPr>
          <p:cNvSpPr/>
          <p:nvPr/>
        </p:nvSpPr>
        <p:spPr bwMode="auto">
          <a:xfrm>
            <a:off x="3635896" y="1635646"/>
            <a:ext cx="4086200" cy="172819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求所选记录行数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求所选记录的平均值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为所选记录求和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求所选记录的最大值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099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求所选记录的最小值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DA5C028A-8683-40C6-9E12-EE6B9D0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20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647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4">
            <a:extLst>
              <a:ext uri="{FF2B5EF4-FFF2-40B4-BE49-F238E27FC236}">
                <a16:creationId xmlns:a16="http://schemas.microsoft.com/office/drawing/2014/main" id="{AD40C691-645D-46CD-8963-39E5FA0DF2C9}"/>
              </a:ext>
            </a:extLst>
          </p:cNvPr>
          <p:cNvSpPr/>
          <p:nvPr/>
        </p:nvSpPr>
        <p:spPr bwMode="auto">
          <a:xfrm>
            <a:off x="1907704" y="2139702"/>
            <a:ext cx="6950907" cy="126153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查询出年龄最大的学生的学号和姓名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(max)</a:t>
            </a: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查询出男生的平均年龄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查询出有多少位学生借书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查询出计算机类的图书总共有多少本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738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3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什么是分组？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E2F265A1-0D1C-43C6-937A-14F8136B46F6}"/>
              </a:ext>
            </a:extLst>
          </p:cNvPr>
          <p:cNvSpPr/>
          <p:nvPr/>
        </p:nvSpPr>
        <p:spPr bwMode="auto">
          <a:xfrm>
            <a:off x="3563888" y="1852661"/>
            <a:ext cx="5148959" cy="153785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Group By”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从字面意义上理解就是根据“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By”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指定的规则对数据进行分组，所谓的分组就是将一个“数据集划分成若干个“小区域”，然后针对若干个“小区域”进行数据处理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pic>
        <p:nvPicPr>
          <p:cNvPr id="11" name="Picture 4" descr="讲课 的图像结果">
            <a:extLst>
              <a:ext uri="{FF2B5EF4-FFF2-40B4-BE49-F238E27FC236}">
                <a16:creationId xmlns:a16="http://schemas.microsoft.com/office/drawing/2014/main" id="{8DEFC1D4-5E23-442F-A763-BA9B430A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07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查询基础练习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聚合函数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7782C3-D8D9-432F-BC20-BE3B108496FF}"/>
              </a:ext>
            </a:extLst>
          </p:cNvPr>
          <p:cNvGrpSpPr/>
          <p:nvPr/>
        </p:nvGrpSpPr>
        <p:grpSpPr>
          <a:xfrm>
            <a:off x="2339753" y="3134528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1D892B4-732E-471D-9DA4-65AC660546F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D32C4F97-B5A9-434D-8493-AFCAD2CEE65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0B1F2F-A93F-4FE3-AEA4-C172F343C9A2}"/>
              </a:ext>
            </a:extLst>
          </p:cNvPr>
          <p:cNvGrpSpPr/>
          <p:nvPr/>
        </p:nvGrpSpPr>
        <p:grpSpPr>
          <a:xfrm>
            <a:off x="3019006" y="3147839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EB7B2C-9805-4EF4-A297-9EF666A1E7D4}"/>
                </a:ext>
              </a:extLst>
            </p:cNvPr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分组查询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C17ECD3-6636-48B6-A481-3DECAB16BE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FB4E35-32E9-4B8A-A272-44DB79D7D452}"/>
              </a:ext>
            </a:extLst>
          </p:cNvPr>
          <p:cNvGrpSpPr/>
          <p:nvPr/>
        </p:nvGrpSpPr>
        <p:grpSpPr>
          <a:xfrm>
            <a:off x="2339753" y="3710592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43FB45B-BFB4-4CA6-AE76-148F12EDE2C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1FB043D6-3A44-4E99-B7F2-12BEFC3887C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79D2A0-DE5B-4F71-9400-A4257E4EDF27}"/>
              </a:ext>
            </a:extLst>
          </p:cNvPr>
          <p:cNvGrpSpPr/>
          <p:nvPr/>
        </p:nvGrpSpPr>
        <p:grpSpPr>
          <a:xfrm>
            <a:off x="3019006" y="3717247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F459A-B723-410D-AEF4-2C742D395348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B9D0B5C-24EE-4D60-9C35-4569543A7AD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5F97BEF-CD70-4AF5-8D42-44359F661659}"/>
              </a:ext>
            </a:extLst>
          </p:cNvPr>
          <p:cNvGrpSpPr/>
          <p:nvPr/>
        </p:nvGrpSpPr>
        <p:grpSpPr>
          <a:xfrm>
            <a:off x="2339752" y="4295953"/>
            <a:ext cx="894259" cy="523220"/>
            <a:chOff x="2215144" y="927951"/>
            <a:chExt cx="1244730" cy="959254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BFECD80C-AA9F-42B2-906E-FE2348C9123D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9" name="文本框 9">
              <a:extLst>
                <a:ext uri="{FF2B5EF4-FFF2-40B4-BE49-F238E27FC236}">
                  <a16:creationId xmlns:a16="http://schemas.microsoft.com/office/drawing/2014/main" id="{A0A3A196-37BA-42B3-9657-06EDB31FDBCB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4C84660-6F5A-470A-A943-8094879E761D}"/>
              </a:ext>
            </a:extLst>
          </p:cNvPr>
          <p:cNvGrpSpPr/>
          <p:nvPr/>
        </p:nvGrpSpPr>
        <p:grpSpPr>
          <a:xfrm>
            <a:off x="3019005" y="4302608"/>
            <a:ext cx="3857250" cy="459690"/>
            <a:chOff x="4315150" y="953426"/>
            <a:chExt cx="3857250" cy="54005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FBE5A5-1A9C-4395-8F04-1DCAF0D42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连接查询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780483B6-030E-4993-9100-74B1423F55E0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2" descr="操作 的图像结果">
            <a:extLst>
              <a:ext uri="{FF2B5EF4-FFF2-40B4-BE49-F238E27FC236}">
                <a16:creationId xmlns:a16="http://schemas.microsoft.com/office/drawing/2014/main" id="{489A6F9D-CB4D-430B-BBA6-B056D44C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AD0D97E3-B85A-440D-B92B-6D9AB55FB012}"/>
              </a:ext>
            </a:extLst>
          </p:cNvPr>
          <p:cNvSpPr/>
          <p:nvPr/>
        </p:nvSpPr>
        <p:spPr bwMode="auto">
          <a:xfrm>
            <a:off x="3340641" y="1419622"/>
            <a:ext cx="4968552" cy="17002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统计出男女生的人数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统计出每一类书中的最高的价格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查询出借的最多的书的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FontTx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统计出借书多于两本的学生姓名以及数量，按照数量的降序排列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807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关于嵌套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225C0B15-2D14-4796-8FEF-28167206A131}"/>
              </a:ext>
            </a:extLst>
          </p:cNvPr>
          <p:cNvSpPr/>
          <p:nvPr/>
        </p:nvSpPr>
        <p:spPr bwMode="auto">
          <a:xfrm>
            <a:off x="868940" y="1491629"/>
            <a:ext cx="7328003" cy="90867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一个查询语句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(select-from-where)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查询语句块可以嵌套在另外一个查询块的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子句中，称为嵌套查询。其中外层查询也称为父查询，内层查询也称子查询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CDCC6997-CED7-45DB-9FCB-499E0B645A11}"/>
              </a:ext>
            </a:extLst>
          </p:cNvPr>
          <p:cNvSpPr/>
          <p:nvPr/>
        </p:nvSpPr>
        <p:spPr bwMode="auto">
          <a:xfrm>
            <a:off x="868940" y="2499742"/>
            <a:ext cx="7328003" cy="53483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嵌套查询的工作方式是：先处理内查询，由内向外处理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B35C6E6D-B5AD-45DF-9089-BCBF98932230}"/>
              </a:ext>
            </a:extLst>
          </p:cNvPr>
          <p:cNvSpPr/>
          <p:nvPr/>
        </p:nvSpPr>
        <p:spPr bwMode="auto">
          <a:xfrm>
            <a:off x="868940" y="3140750"/>
            <a:ext cx="7328003" cy="53483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嵌套查询最多可以嵌套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911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BBBDD2F7-B85B-47E8-9E93-CAD701D1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5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4">
            <a:extLst>
              <a:ext uri="{FF2B5EF4-FFF2-40B4-BE49-F238E27FC236}">
                <a16:creationId xmlns:a16="http://schemas.microsoft.com/office/drawing/2014/main" id="{45CC531C-AD5E-4040-B41C-DAAC9801A4D0}"/>
              </a:ext>
            </a:extLst>
          </p:cNvPr>
          <p:cNvSpPr/>
          <p:nvPr/>
        </p:nvSpPr>
        <p:spPr bwMode="auto">
          <a:xfrm>
            <a:off x="2987824" y="1851670"/>
            <a:ext cx="4934933" cy="116745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查询出陈鹏借了哪些书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查询出借的最多的那本书的作者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查询出计算机书中借的最多的那本书的作者的电话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914099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统计出被借过超过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本（包含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本）的书的名称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嵌套查询连接运算符</a:t>
            </a: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1A4F0EC6-7EC2-4FE3-B94F-C201298CADF7}"/>
              </a:ext>
            </a:extLst>
          </p:cNvPr>
          <p:cNvSpPr/>
          <p:nvPr/>
        </p:nvSpPr>
        <p:spPr bwMode="auto">
          <a:xfrm>
            <a:off x="884393" y="1010885"/>
            <a:ext cx="3255560" cy="408737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/ Exists / Any / Some / All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D2902B9F-A447-4E42-936D-1F0B1ACCC942}"/>
              </a:ext>
            </a:extLst>
          </p:cNvPr>
          <p:cNvSpPr/>
          <p:nvPr/>
        </p:nvSpPr>
        <p:spPr bwMode="auto">
          <a:xfrm>
            <a:off x="1835696" y="1779662"/>
            <a:ext cx="3456384" cy="38037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Any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Some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一样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57BA695-E1B3-46FA-BB02-4FE1510B8108}"/>
              </a:ext>
            </a:extLst>
          </p:cNvPr>
          <p:cNvSpPr/>
          <p:nvPr/>
        </p:nvSpPr>
        <p:spPr bwMode="auto">
          <a:xfrm>
            <a:off x="1835696" y="2325185"/>
            <a:ext cx="3456384" cy="3952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=Any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一样 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7F1B83AE-5745-43F9-A1D2-D557D096506D}"/>
              </a:ext>
            </a:extLst>
          </p:cNvPr>
          <p:cNvSpPr/>
          <p:nvPr/>
        </p:nvSpPr>
        <p:spPr bwMode="auto">
          <a:xfrm>
            <a:off x="1835696" y="2889120"/>
            <a:ext cx="3456384" cy="3952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In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 需要返回具体的值，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Exist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返回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False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或者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Ture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EF7796A0-3F06-4DDC-B286-602AA69A4E6B}"/>
              </a:ext>
            </a:extLst>
          </p:cNvPr>
          <p:cNvSpPr/>
          <p:nvPr/>
        </p:nvSpPr>
        <p:spPr bwMode="auto">
          <a:xfrm>
            <a:off x="1835696" y="3453055"/>
            <a:ext cx="3456384" cy="3952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Any / All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73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21713" y="195486"/>
            <a:ext cx="1330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E961B8-A654-4B1C-BA04-36FFEDED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15566"/>
            <a:ext cx="7948349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3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查询语句的发展史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CB1EFED-FA66-48A7-82ED-2C4906207519}"/>
              </a:ext>
            </a:extLst>
          </p:cNvPr>
          <p:cNvSpPr/>
          <p:nvPr/>
        </p:nvSpPr>
        <p:spPr bwMode="auto">
          <a:xfrm>
            <a:off x="755576" y="1766953"/>
            <a:ext cx="7820808" cy="160959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lvl="0" defTabSz="914099"/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在70年代初，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埃德加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弗兰克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科德（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Edgar Frank Codd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首先提出了关系模型。70年代中期，IBM公司在研制 SYSTEM R关系数据库管理系统中研制了SQL语言，最早的SQL语言(叫SEQUEL2)是在1976 年 11 月的IBM Journal of R&amp;D上公布的。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099"/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099"/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1979年ORACLE公司首先提供商用的SQL，IBM公司在DB2 和SQL/DS数据库系统中也实现了SQL。 </a:t>
            </a:r>
            <a:b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1986年10月，美国ANSI采用SQL作为关系数据库管理系统的标准语言(ANSI X3. 135-1986)，后为国际标准化组织(ISO)采纳为国际标准。 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921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标准发展史 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3329510" y="1793497"/>
            <a:ext cx="5472608" cy="180019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 X3.135-1986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9075:1986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SQL-86 </a:t>
            </a: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 X3.135-1989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9075:1989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SQL-89 </a:t>
            </a: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 X3.135-1992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9075:1992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SQL-92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9075:1999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SQL:1999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SQL:2003</a:t>
            </a: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9075:2008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SQL:2008</a:t>
            </a:r>
          </a:p>
          <a:p>
            <a:pPr marL="171450" indent="-171450" defTabSz="914099"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ISO/IEC 9075:2011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SQL:2011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84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220194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查询基本架构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A91FC1D9-2AC0-41E1-A9B5-20C6915A1B2F}"/>
              </a:ext>
            </a:extLst>
          </p:cNvPr>
          <p:cNvSpPr/>
          <p:nvPr/>
        </p:nvSpPr>
        <p:spPr bwMode="auto">
          <a:xfrm>
            <a:off x="3131840" y="2076101"/>
            <a:ext cx="5760640" cy="123499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查询什么，列筛选， 其中*表示所有列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在哪些表查询，主要连接要查询的表名称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Where----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满足什么条件，行筛选</a:t>
            </a:r>
          </a:p>
        </p:txBody>
      </p:sp>
    </p:spTree>
    <p:extLst>
      <p:ext uri="{BB962C8B-B14F-4D97-AF65-F5344CB8AC3E}">
        <p14:creationId xmlns:p14="http://schemas.microsoft.com/office/powerpoint/2010/main" val="1042531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示例数据库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---Library DB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02D7D0-DC07-402A-AA90-86DB88EAD25D}"/>
              </a:ext>
            </a:extLst>
          </p:cNvPr>
          <p:cNvSpPr/>
          <p:nvPr/>
        </p:nvSpPr>
        <p:spPr bwMode="auto">
          <a:xfrm>
            <a:off x="1050648" y="2406386"/>
            <a:ext cx="2347179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学号，姓名，年龄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性别，手机号码，邮箱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F27937-B7AA-49EA-AB77-4F4918BB1638}"/>
              </a:ext>
            </a:extLst>
          </p:cNvPr>
          <p:cNvSpPr/>
          <p:nvPr/>
        </p:nvSpPr>
        <p:spPr bwMode="auto">
          <a:xfrm>
            <a:off x="1050648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F8230F0F-8010-497D-86BA-F8BE5A2B0278}"/>
              </a:ext>
            </a:extLst>
          </p:cNvPr>
          <p:cNvSpPr/>
          <p:nvPr/>
        </p:nvSpPr>
        <p:spPr bwMode="auto">
          <a:xfrm>
            <a:off x="4424230" y="2406386"/>
            <a:ext cx="3181915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书号，书名，类别，作者，出版社，价格，入库量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0DFDBB-069B-4B3F-BDEB-C23B20ED7317}"/>
              </a:ext>
            </a:extLst>
          </p:cNvPr>
          <p:cNvSpPr/>
          <p:nvPr/>
        </p:nvSpPr>
        <p:spPr bwMode="auto">
          <a:xfrm>
            <a:off x="4424230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BBCF981A-81A4-40AF-8991-D2895B9CE829}"/>
              </a:ext>
            </a:extLst>
          </p:cNvPr>
          <p:cNvSpPr/>
          <p:nvPr/>
        </p:nvSpPr>
        <p:spPr bwMode="auto">
          <a:xfrm>
            <a:off x="3397828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9CEC74-874F-4AC9-B405-7539B007C5FC}"/>
              </a:ext>
            </a:extLst>
          </p:cNvPr>
          <p:cNvSpPr/>
          <p:nvPr/>
        </p:nvSpPr>
        <p:spPr bwMode="auto">
          <a:xfrm>
            <a:off x="3397827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BookType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F6EDAA01-5DC6-4A4F-9708-15CB6B2ACF70}"/>
              </a:ext>
            </a:extLst>
          </p:cNvPr>
          <p:cNvSpPr/>
          <p:nvPr/>
        </p:nvSpPr>
        <p:spPr bwMode="auto">
          <a:xfrm>
            <a:off x="5088083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编号，名称，地址，电话，所在城市等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A4C59F-8AD4-453C-A532-997BC0E16019}"/>
              </a:ext>
            </a:extLst>
          </p:cNvPr>
          <p:cNvSpPr/>
          <p:nvPr/>
        </p:nvSpPr>
        <p:spPr bwMode="auto">
          <a:xfrm>
            <a:off x="5088082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Press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AEB9D82B-92EC-4B52-A19F-5D011E60D16A}"/>
              </a:ext>
            </a:extLst>
          </p:cNvPr>
          <p:cNvSpPr/>
          <p:nvPr/>
        </p:nvSpPr>
        <p:spPr bwMode="auto">
          <a:xfrm>
            <a:off x="6778337" y="3967990"/>
            <a:ext cx="1381990" cy="1093875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编号，姓名，地址，电话，所在城市等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ECA4B3-40C9-49C3-996D-8768879DA08A}"/>
              </a:ext>
            </a:extLst>
          </p:cNvPr>
          <p:cNvSpPr/>
          <p:nvPr/>
        </p:nvSpPr>
        <p:spPr bwMode="auto">
          <a:xfrm>
            <a:off x="6778337" y="3635481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CDF35D7D-889E-411E-B394-FDD3FE8A2EB7}"/>
              </a:ext>
            </a:extLst>
          </p:cNvPr>
          <p:cNvSpPr/>
          <p:nvPr/>
        </p:nvSpPr>
        <p:spPr bwMode="auto">
          <a:xfrm>
            <a:off x="2833273" y="1104059"/>
            <a:ext cx="2254810" cy="681167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，学号，书号，结束时间，归还时间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E82BE-6B7D-4798-A4ED-A083439D347F}"/>
              </a:ext>
            </a:extLst>
          </p:cNvPr>
          <p:cNvSpPr/>
          <p:nvPr/>
        </p:nvSpPr>
        <p:spPr bwMode="auto">
          <a:xfrm>
            <a:off x="2833272" y="771550"/>
            <a:ext cx="1590958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BorrowBook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E911886-A230-4155-ADD5-A071E011D431}"/>
              </a:ext>
            </a:extLst>
          </p:cNvPr>
          <p:cNvCxnSpPr>
            <a:stCxn id="7" idx="0"/>
          </p:cNvCxnSpPr>
          <p:nvPr/>
        </p:nvCxnSpPr>
        <p:spPr>
          <a:xfrm flipV="1">
            <a:off x="2224238" y="1785226"/>
            <a:ext cx="1173589" cy="6211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00B2B33-55A6-445F-871E-3F61A1DC6EE2}"/>
              </a:ext>
            </a:extLst>
          </p:cNvPr>
          <p:cNvCxnSpPr/>
          <p:nvPr/>
        </p:nvCxnSpPr>
        <p:spPr>
          <a:xfrm>
            <a:off x="5088082" y="1752392"/>
            <a:ext cx="1219200" cy="6701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A7431B-0659-4E5B-92EE-8600242D0F01}"/>
              </a:ext>
            </a:extLst>
          </p:cNvPr>
          <p:cNvCxnSpPr>
            <a:endCxn id="16" idx="0"/>
          </p:cNvCxnSpPr>
          <p:nvPr/>
        </p:nvCxnSpPr>
        <p:spPr>
          <a:xfrm>
            <a:off x="6859732" y="3163524"/>
            <a:ext cx="573233" cy="4719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33C75D-4A73-45C3-B3E5-2AFA40A1175A}"/>
              </a:ext>
            </a:extLst>
          </p:cNvPr>
          <p:cNvCxnSpPr/>
          <p:nvPr/>
        </p:nvCxnSpPr>
        <p:spPr>
          <a:xfrm flipV="1">
            <a:off x="4088823" y="3186114"/>
            <a:ext cx="759128" cy="4948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740303-A5F9-4A1A-97F3-8A5D75340112}"/>
              </a:ext>
            </a:extLst>
          </p:cNvPr>
          <p:cNvCxnSpPr/>
          <p:nvPr/>
        </p:nvCxnSpPr>
        <p:spPr>
          <a:xfrm>
            <a:off x="5779078" y="3160450"/>
            <a:ext cx="0" cy="485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6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25926</TotalTime>
  <Words>2479</Words>
  <Application>Microsoft Office PowerPoint</Application>
  <PresentationFormat>全屏显示(16:9)</PresentationFormat>
  <Paragraphs>246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441</cp:revision>
  <dcterms:created xsi:type="dcterms:W3CDTF">2015-12-11T17:46:17Z</dcterms:created>
  <dcterms:modified xsi:type="dcterms:W3CDTF">2019-01-26T01:29:24Z</dcterms:modified>
</cp:coreProperties>
</file>