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0" r:id="rId4"/>
    <p:sldId id="321" r:id="rId5"/>
    <p:sldId id="322" r:id="rId6"/>
    <p:sldId id="323" r:id="rId7"/>
    <p:sldId id="327" r:id="rId8"/>
    <p:sldId id="306" r:id="rId9"/>
    <p:sldId id="257" r:id="rId10"/>
    <p:sldId id="305" r:id="rId11"/>
    <p:sldId id="326" r:id="rId12"/>
    <p:sldId id="316" r:id="rId13"/>
    <p:sldId id="308" r:id="rId14"/>
    <p:sldId id="312" r:id="rId15"/>
    <p:sldId id="332" r:id="rId16"/>
    <p:sldId id="259" r:id="rId17"/>
    <p:sldId id="313" r:id="rId18"/>
    <p:sldId id="330" r:id="rId19"/>
    <p:sldId id="331" r:id="rId20"/>
    <p:sldId id="333" r:id="rId21"/>
    <p:sldId id="334" r:id="rId22"/>
    <p:sldId id="314" r:id="rId23"/>
    <p:sldId id="310" r:id="rId24"/>
    <p:sldId id="311" r:id="rId25"/>
    <p:sldId id="335" r:id="rId26"/>
    <p:sldId id="336" r:id="rId27"/>
    <p:sldId id="337" r:id="rId28"/>
    <p:sldId id="278" r:id="rId29"/>
    <p:sldId id="339" r:id="rId30"/>
    <p:sldId id="340" r:id="rId31"/>
    <p:sldId id="338" r:id="rId32"/>
    <p:sldId id="341" r:id="rId33"/>
    <p:sldId id="315" r:id="rId34"/>
    <p:sldId id="279" r:id="rId35"/>
    <p:sldId id="281" r:id="rId36"/>
    <p:sldId id="283" r:id="rId37"/>
    <p:sldId id="280" r:id="rId38"/>
    <p:sldId id="276" r:id="rId39"/>
    <p:sldId id="286" r:id="rId40"/>
    <p:sldId id="288" r:id="rId41"/>
    <p:sldId id="289" r:id="rId42"/>
    <p:sldId id="290" r:id="rId43"/>
    <p:sldId id="291" r:id="rId44"/>
    <p:sldId id="342" r:id="rId45"/>
    <p:sldId id="293" r:id="rId46"/>
    <p:sldId id="32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4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1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3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0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E081-D072-4C88-8FC8-6767D0A8CBFD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AB87-7AEF-465D-856F-B7FA2491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2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ROOT GUI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3220" y="2624266"/>
            <a:ext cx="6126178" cy="106954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基于 </a:t>
            </a:r>
            <a:r>
              <a:rPr lang="en-US" altLang="zh-CN" dirty="0"/>
              <a:t>Xclass95 </a:t>
            </a:r>
            <a:r>
              <a:rPr lang="zh-CN" altLang="en-US" dirty="0"/>
              <a:t>（</a:t>
            </a:r>
            <a:r>
              <a:rPr lang="en-US" altLang="zh-CN" dirty="0"/>
              <a:t>Win95-looking GUI toolkit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signal/slot</a:t>
            </a:r>
            <a:r>
              <a:rPr lang="zh-CN" altLang="en-US" dirty="0" smtClean="0"/>
              <a:t> </a:t>
            </a:r>
            <a:r>
              <a:rPr lang="zh-CN" altLang="en-US" dirty="0"/>
              <a:t>通信机制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264182" y="4668835"/>
            <a:ext cx="3558012" cy="108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吴鸿毅</a:t>
            </a:r>
            <a:endParaRPr lang="en-US" altLang="zh-CN" dirty="0" smtClean="0"/>
          </a:p>
          <a:p>
            <a:r>
              <a:rPr lang="en-US" altLang="zh-CN" dirty="0" smtClean="0"/>
              <a:t>wuhongyi@qq.com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6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147" y="482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Horizontal  &amp;&amp; Vertical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2431" y="1545835"/>
            <a:ext cx="3811508" cy="3243451"/>
            <a:chOff x="72431" y="1545835"/>
            <a:chExt cx="3811508" cy="3243451"/>
          </a:xfrm>
        </p:grpSpPr>
        <p:sp>
          <p:nvSpPr>
            <p:cNvPr id="4" name="矩形 3"/>
            <p:cNvSpPr/>
            <p:nvPr/>
          </p:nvSpPr>
          <p:spPr>
            <a:xfrm>
              <a:off x="217286" y="1819747"/>
              <a:ext cx="3422210" cy="769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Vertical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15780" y="2759794"/>
              <a:ext cx="3422210" cy="769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Vertical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4835" y="3746631"/>
              <a:ext cx="3422210" cy="769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Vertical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2431" y="1545835"/>
              <a:ext cx="3811508" cy="324345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14942" y="1294649"/>
            <a:ext cx="6221231" cy="1249378"/>
            <a:chOff x="4814942" y="2209046"/>
            <a:chExt cx="6221231" cy="1249378"/>
          </a:xfrm>
        </p:grpSpPr>
        <p:sp>
          <p:nvSpPr>
            <p:cNvPr id="7" name="矩形 6"/>
            <p:cNvSpPr/>
            <p:nvPr/>
          </p:nvSpPr>
          <p:spPr>
            <a:xfrm>
              <a:off x="5059382" y="2415757"/>
              <a:ext cx="1685447" cy="7695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Horizontal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067738" y="2414252"/>
              <a:ext cx="1685447" cy="7695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Horizontal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077613" y="2423306"/>
              <a:ext cx="1685447" cy="7695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Horizontal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14942" y="2209046"/>
              <a:ext cx="6221231" cy="124937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74036" y="3248691"/>
            <a:ext cx="1294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Vertical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Horizontal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Vertical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Vertical</a:t>
            </a:r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065012" y="2862923"/>
            <a:ext cx="6391745" cy="2808080"/>
            <a:chOff x="4065012" y="3248691"/>
            <a:chExt cx="6391745" cy="2808080"/>
          </a:xfrm>
        </p:grpSpPr>
        <p:sp>
          <p:nvSpPr>
            <p:cNvPr id="12" name="矩形 11"/>
            <p:cNvSpPr/>
            <p:nvPr/>
          </p:nvSpPr>
          <p:spPr>
            <a:xfrm>
              <a:off x="4065012" y="3248691"/>
              <a:ext cx="6391745" cy="2808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35526" y="3458427"/>
              <a:ext cx="5948118" cy="149382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23460" y="5016427"/>
              <a:ext cx="5960184" cy="9384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79966" y="3612336"/>
              <a:ext cx="934012" cy="1231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73516" y="3619883"/>
              <a:ext cx="3271314" cy="1231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41748" y="3619127"/>
              <a:ext cx="934012" cy="12312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17267" y="3746631"/>
              <a:ext cx="651850" cy="38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633872" y="4351705"/>
              <a:ext cx="651850" cy="38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810809" y="3772286"/>
              <a:ext cx="2952945" cy="38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800249" y="4332085"/>
              <a:ext cx="2960481" cy="38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14916" y="5186363"/>
            <a:ext cx="15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-&gt; child    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000375" y="5843588"/>
            <a:ext cx="919162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FF00"/>
                </a:solidFill>
              </a:rPr>
              <a:t>ClassChild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B050"/>
                </a:solidFill>
              </a:rPr>
              <a:t>*</a:t>
            </a:r>
            <a:r>
              <a:rPr lang="en-US" altLang="zh-CN" sz="2400" dirty="0" smtClean="0">
                <a:solidFill>
                  <a:srgbClr val="FF66CC"/>
                </a:solidFill>
              </a:rPr>
              <a:t>child </a:t>
            </a:r>
            <a:r>
              <a:rPr lang="en-US" altLang="zh-CN" sz="2400" dirty="0" smtClean="0">
                <a:solidFill>
                  <a:srgbClr val="00B050"/>
                </a:solidFill>
              </a:rPr>
              <a:t>=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ClassChild</a:t>
            </a:r>
            <a:r>
              <a:rPr lang="en-US" altLang="zh-CN" sz="2400" dirty="0" smtClean="0">
                <a:solidFill>
                  <a:srgbClr val="00B050"/>
                </a:solidFill>
              </a:rPr>
              <a:t>(parent,1,1,options);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p</a:t>
            </a:r>
            <a:r>
              <a:rPr lang="en-US" altLang="zh-CN" sz="2400" dirty="0" smtClean="0">
                <a:solidFill>
                  <a:srgbClr val="00B050"/>
                </a:solidFill>
              </a:rPr>
              <a:t>arent-&gt;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AddFrame</a:t>
            </a:r>
            <a:r>
              <a:rPr lang="en-US" altLang="zh-CN" sz="2400" dirty="0" smtClean="0">
                <a:solidFill>
                  <a:srgbClr val="00B050"/>
                </a:solidFill>
              </a:rPr>
              <a:t>(child , </a:t>
            </a:r>
            <a:r>
              <a:rPr lang="en-US" altLang="zh-CN" sz="2400" dirty="0" smtClean="0">
                <a:solidFill>
                  <a:srgbClr val="FF0000"/>
                </a:solidFill>
              </a:rPr>
              <a:t>new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TGLayoutHints</a:t>
            </a:r>
            <a:r>
              <a:rPr lang="en-US" altLang="zh-CN" sz="2400" dirty="0" smtClean="0">
                <a:solidFill>
                  <a:srgbClr val="00B050"/>
                </a:solidFill>
              </a:rPr>
              <a:t>(kLHintsNormal,0,0,0,0));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31" y="2906720"/>
            <a:ext cx="1090938" cy="1836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335" y="452172"/>
            <a:ext cx="2897499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3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53" y="1"/>
            <a:ext cx="761094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1021" y="365326"/>
            <a:ext cx="5959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Frames  option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861" y="897564"/>
            <a:ext cx="480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//---- types of frames (and borders)</a:t>
            </a:r>
          </a:p>
          <a:p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EFrameType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kChildFrame</a:t>
            </a:r>
            <a:r>
              <a:rPr lang="en-US" altLang="zh-CN" dirty="0"/>
              <a:t>      = 0,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kMainFrame</a:t>
            </a:r>
            <a:r>
              <a:rPr lang="en-US" altLang="zh-CN" dirty="0"/>
              <a:t>       = BIT(0),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kVerticalFrame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 = BIT(1),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kHorizontalFrame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BIT(2),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kSunkenFrame</a:t>
            </a:r>
            <a:r>
              <a:rPr lang="en-US" altLang="zh-CN" dirty="0"/>
              <a:t>     = BIT(3),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kRaisedFrame</a:t>
            </a:r>
            <a:r>
              <a:rPr lang="en-US" altLang="zh-CN" dirty="0"/>
              <a:t>     = BIT(4),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kDoubleBorder</a:t>
            </a:r>
            <a:r>
              <a:rPr lang="en-US" altLang="zh-CN" dirty="0"/>
              <a:t>    = BIT(5),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/>
              <a:t>kFitWidth</a:t>
            </a: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= BIT(6),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kFixedWidth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    = BIT(7),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kFitHeight</a:t>
            </a:r>
            <a:r>
              <a:rPr lang="en-US" altLang="zh-CN" dirty="0"/>
              <a:t>       = BIT(8),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kFixedHeight</a:t>
            </a:r>
            <a:r>
              <a:rPr lang="en-US" altLang="zh-CN" dirty="0"/>
              <a:t>     = BIT(9),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kFixedSize</a:t>
            </a:r>
            <a:r>
              <a:rPr lang="en-US" altLang="zh-CN" dirty="0"/>
              <a:t>       = (</a:t>
            </a:r>
            <a:r>
              <a:rPr lang="en-US" altLang="zh-CN" dirty="0" err="1"/>
              <a:t>kFixedWidth</a:t>
            </a:r>
            <a:r>
              <a:rPr lang="en-US" altLang="zh-CN" dirty="0"/>
              <a:t> | </a:t>
            </a:r>
            <a:r>
              <a:rPr lang="en-US" altLang="zh-CN" dirty="0" err="1"/>
              <a:t>kFixedHeight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kOwnBackground</a:t>
            </a:r>
            <a:r>
              <a:rPr lang="en-US" altLang="zh-CN" dirty="0"/>
              <a:t>   = BIT(10),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kTransientFrame</a:t>
            </a:r>
            <a:r>
              <a:rPr lang="en-US" altLang="zh-CN" dirty="0"/>
              <a:t>  = BIT(11),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kTempFrame</a:t>
            </a:r>
            <a:r>
              <a:rPr lang="en-US" altLang="zh-CN" dirty="0"/>
              <a:t>       = BIT(12),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kMdiMainFrame</a:t>
            </a:r>
            <a:r>
              <a:rPr lang="en-US" altLang="zh-CN" dirty="0"/>
              <a:t>    = BIT(13),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kMdiFrame</a:t>
            </a:r>
            <a:r>
              <a:rPr lang="en-US" altLang="zh-CN" dirty="0"/>
              <a:t>        = BIT(14)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4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820" y="-1"/>
            <a:ext cx="900518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0367" y="742950"/>
            <a:ext cx="32977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//---- layout hints</a:t>
            </a:r>
          </a:p>
          <a:p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ELayoutHints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kLHintsNoHints</a:t>
            </a:r>
            <a:r>
              <a:rPr lang="en-US" altLang="zh-CN" dirty="0"/>
              <a:t> = 0,</a:t>
            </a:r>
          </a:p>
          <a:p>
            <a:r>
              <a:rPr lang="en-US" altLang="zh-CN" dirty="0"/>
              <a:t>   </a:t>
            </a:r>
            <a:r>
              <a:rPr lang="en-US" altLang="zh-CN" b="1" dirty="0" err="1"/>
              <a:t>kLHintsLeft</a:t>
            </a:r>
            <a:r>
              <a:rPr lang="en-US" altLang="zh-CN" dirty="0"/>
              <a:t>    = BIT(0),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kLHintsCenterX</a:t>
            </a:r>
            <a:r>
              <a:rPr lang="en-US" altLang="zh-CN" dirty="0"/>
              <a:t> = BIT(1),</a:t>
            </a:r>
          </a:p>
          <a:p>
            <a:r>
              <a:rPr lang="en-US" altLang="zh-CN" dirty="0"/>
              <a:t>  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kLHintsRight</a:t>
            </a:r>
            <a:r>
              <a:rPr lang="en-US" altLang="zh-CN" dirty="0"/>
              <a:t>   = BIT(2),</a:t>
            </a:r>
          </a:p>
          <a:p>
            <a:r>
              <a:rPr lang="en-US" altLang="zh-CN" dirty="0"/>
              <a:t>   </a:t>
            </a:r>
            <a:r>
              <a:rPr lang="en-US" altLang="zh-CN" b="1" dirty="0" err="1"/>
              <a:t>kLHintsTop</a:t>
            </a:r>
            <a:r>
              <a:rPr lang="en-US" altLang="zh-CN" dirty="0"/>
              <a:t>     = BIT(3),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kLHintsCenterY</a:t>
            </a:r>
            <a:r>
              <a:rPr lang="en-US" altLang="zh-CN" dirty="0"/>
              <a:t> = BIT(4),</a:t>
            </a:r>
          </a:p>
          <a:p>
            <a:r>
              <a:rPr lang="en-US" altLang="zh-CN" dirty="0"/>
              <a:t>  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kLHintsBottom</a:t>
            </a:r>
            <a:r>
              <a:rPr lang="en-US" altLang="zh-CN" dirty="0"/>
              <a:t>  = BIT(5),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kLHintsExpandX</a:t>
            </a:r>
            <a:r>
              <a:rPr lang="en-US" altLang="zh-CN" dirty="0"/>
              <a:t> = BIT(6),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kLHintsExpandY</a:t>
            </a:r>
            <a:r>
              <a:rPr lang="en-US" altLang="zh-CN" dirty="0"/>
              <a:t> = BIT(7),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kLHintsNormal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= (</a:t>
            </a:r>
            <a:r>
              <a:rPr lang="en-US" altLang="zh-CN" dirty="0" err="1"/>
              <a:t>kLHintsLeft</a:t>
            </a:r>
            <a:r>
              <a:rPr lang="en-US" altLang="zh-CN" dirty="0"/>
              <a:t> | </a:t>
            </a:r>
            <a:r>
              <a:rPr lang="en-US" altLang="zh-CN" dirty="0" err="1"/>
              <a:t>kLHintsTop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// bits 8-11 used by </a:t>
            </a:r>
            <a:r>
              <a:rPr lang="en-US" altLang="zh-CN" dirty="0" err="1"/>
              <a:t>ETableLayoutHints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5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93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TGLabel.h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463" y="1722073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0083" y="1733041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TGLabel</a:t>
            </a:r>
            <a:endParaRPr lang="en-US" altLang="zh-CN" dirty="0" smtClean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485627" y="2129479"/>
            <a:ext cx="424456" cy="1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738" y="1401607"/>
            <a:ext cx="8172261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3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TGMenu.h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5833" y="4398469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8645" y="3360746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TGPopupMenu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472406" y="5271025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TGMenuTitle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418076" y="1512331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TGMenuBar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548" y="2450456"/>
            <a:ext cx="2961991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TGHorizontalFrame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7" idx="1"/>
          </p:cNvCxnSpPr>
          <p:nvPr/>
        </p:nvCxnSpPr>
        <p:spPr>
          <a:xfrm flipV="1">
            <a:off x="2969539" y="1919737"/>
            <a:ext cx="1448537" cy="9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7" idx="2"/>
          </p:cNvCxnSpPr>
          <p:nvPr/>
        </p:nvCxnSpPr>
        <p:spPr>
          <a:xfrm flipH="1" flipV="1">
            <a:off x="5427538" y="2327143"/>
            <a:ext cx="10569" cy="1033603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878997" y="4805875"/>
            <a:ext cx="1593409" cy="87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5" idx="1"/>
          </p:cNvCxnSpPr>
          <p:nvPr/>
        </p:nvCxnSpPr>
        <p:spPr>
          <a:xfrm flipV="1">
            <a:off x="2878997" y="3768152"/>
            <a:ext cx="1549648" cy="103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5" idx="2"/>
          </p:cNvCxnSpPr>
          <p:nvPr/>
        </p:nvCxnSpPr>
        <p:spPr>
          <a:xfrm flipH="1" flipV="1">
            <a:off x="5438107" y="4175558"/>
            <a:ext cx="43761" cy="10954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87198" y="3364876"/>
            <a:ext cx="1638696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TGSplitButton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1"/>
            <a:endCxn id="5" idx="3"/>
          </p:cNvCxnSpPr>
          <p:nvPr/>
        </p:nvCxnSpPr>
        <p:spPr>
          <a:xfrm flipH="1" flipV="1">
            <a:off x="6447568" y="3768152"/>
            <a:ext cx="1039630" cy="41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512" y="757372"/>
            <a:ext cx="3452159" cy="54106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9125894" y="5849746"/>
            <a:ext cx="2879001" cy="7140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定义好 </a:t>
            </a:r>
            <a:r>
              <a:rPr lang="en-US" altLang="zh-CN" dirty="0" smtClean="0"/>
              <a:t>Signal/slot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8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TGButton.h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2732637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7314" y="3312059"/>
            <a:ext cx="1801644" cy="11422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TGButton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-10559" y="3871862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7985" y="1415761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TGTextButton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按钮上有文字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155533" y="2636467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TGPictureButton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按钮是图片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55534" y="3731937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TGCheckButton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多选按钮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63085" y="4871165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TGRadioButton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单选按钮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92420" y="1401790"/>
            <a:ext cx="1890667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TGSplitButton</a:t>
            </a:r>
            <a:endParaRPr lang="en-US" altLang="zh-CN" dirty="0" smtClean="0"/>
          </a:p>
        </p:txBody>
      </p: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 flipV="1">
            <a:off x="3548958" y="1823167"/>
            <a:ext cx="599027" cy="206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>
          <a:xfrm flipV="1">
            <a:off x="3548958" y="3043873"/>
            <a:ext cx="606575" cy="83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9" idx="1"/>
          </p:cNvCxnSpPr>
          <p:nvPr/>
        </p:nvCxnSpPr>
        <p:spPr>
          <a:xfrm>
            <a:off x="3548958" y="3883182"/>
            <a:ext cx="606576" cy="2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10" idx="1"/>
          </p:cNvCxnSpPr>
          <p:nvPr/>
        </p:nvCxnSpPr>
        <p:spPr>
          <a:xfrm>
            <a:off x="3548958" y="3883182"/>
            <a:ext cx="614127" cy="13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27554" y="143344"/>
            <a:ext cx="1991763" cy="8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TGPopupMenu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2"/>
            <a:endCxn id="11" idx="0"/>
          </p:cNvCxnSpPr>
          <p:nvPr/>
        </p:nvCxnSpPr>
        <p:spPr>
          <a:xfrm>
            <a:off x="7523436" y="1023040"/>
            <a:ext cx="14318" cy="3787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1" idx="1"/>
          </p:cNvCxnSpPr>
          <p:nvPr/>
        </p:nvCxnSpPr>
        <p:spPr>
          <a:xfrm flipV="1">
            <a:off x="6166908" y="1809196"/>
            <a:ext cx="425512" cy="1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3"/>
            <a:endCxn id="5" idx="1"/>
          </p:cNvCxnSpPr>
          <p:nvPr/>
        </p:nvCxnSpPr>
        <p:spPr>
          <a:xfrm>
            <a:off x="1213165" y="3140043"/>
            <a:ext cx="534149" cy="7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5" idx="1"/>
          </p:cNvCxnSpPr>
          <p:nvPr/>
        </p:nvCxnSpPr>
        <p:spPr>
          <a:xfrm flipV="1">
            <a:off x="1202605" y="3883182"/>
            <a:ext cx="544709" cy="3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655270" y="1762400"/>
            <a:ext cx="1991763" cy="8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TGButtonGroup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2"/>
            <a:endCxn id="5" idx="0"/>
          </p:cNvCxnSpPr>
          <p:nvPr/>
        </p:nvCxnSpPr>
        <p:spPr>
          <a:xfrm flipH="1">
            <a:off x="2648136" y="2642096"/>
            <a:ext cx="3016" cy="66996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096" y="5060881"/>
            <a:ext cx="5682558" cy="177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TGTextButton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初始化有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的点击只执行该</a:t>
            </a:r>
            <a:r>
              <a:rPr lang="en-US" altLang="zh-CN" dirty="0" err="1" smtClean="0"/>
              <a:t>cmd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Clicked()/Pressed() </a:t>
            </a:r>
            <a:r>
              <a:rPr lang="zh-CN" altLang="en-US" dirty="0"/>
              <a:t>能够</a:t>
            </a:r>
            <a:r>
              <a:rPr lang="en-US" altLang="zh-CN" dirty="0"/>
              <a:t>Connect</a:t>
            </a:r>
          </a:p>
          <a:p>
            <a:endParaRPr lang="en-US" altLang="zh-CN" dirty="0"/>
          </a:p>
          <a:p>
            <a:r>
              <a:rPr lang="en-US" altLang="zh-CN" dirty="0" smtClean="0"/>
              <a:t>Clicked</a:t>
            </a:r>
            <a:r>
              <a:rPr lang="en-US" altLang="zh-CN" dirty="0"/>
              <a:t>()</a:t>
            </a:r>
            <a:r>
              <a:rPr lang="zh-CN" altLang="en-US" dirty="0"/>
              <a:t>能够发送</a:t>
            </a:r>
            <a:r>
              <a:rPr lang="en-US" altLang="zh-CN" dirty="0" err="1" smtClean="0"/>
              <a:t>ProcessMessage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51" y="2618386"/>
            <a:ext cx="2933954" cy="8230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33" y="5096999"/>
            <a:ext cx="3970364" cy="579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271" y="908495"/>
            <a:ext cx="2240737" cy="5563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052" y="3451279"/>
            <a:ext cx="1394581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TGTextEntry.h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2732637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7314" y="3312059"/>
            <a:ext cx="1801644" cy="11422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TGTextEntry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-10559" y="3871862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213165" y="3140043"/>
            <a:ext cx="534149" cy="7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 flipV="1">
            <a:off x="1202605" y="3883182"/>
            <a:ext cx="544709" cy="3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53" y="5766478"/>
            <a:ext cx="7163421" cy="11735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26" y="479218"/>
            <a:ext cx="7331075" cy="1097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77" y="4924412"/>
            <a:ext cx="10188823" cy="7392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719" y="2084326"/>
            <a:ext cx="578408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TGNumberEntry.h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84585" y="3044169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TGNumberEntry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-10559" y="3048007"/>
            <a:ext cx="2074750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" y="1851434"/>
            <a:ext cx="2058149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6" idx="3"/>
            <a:endCxn id="4" idx="1"/>
          </p:cNvCxnSpPr>
          <p:nvPr/>
        </p:nvCxnSpPr>
        <p:spPr>
          <a:xfrm>
            <a:off x="2064190" y="2258840"/>
            <a:ext cx="1120395" cy="11927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3"/>
            <a:endCxn id="4" idx="1"/>
          </p:cNvCxnSpPr>
          <p:nvPr/>
        </p:nvCxnSpPr>
        <p:spPr>
          <a:xfrm flipV="1">
            <a:off x="2064191" y="3451575"/>
            <a:ext cx="1120394" cy="38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2065" y="4685165"/>
            <a:ext cx="2076256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TGNumberFormat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4517" y="5824390"/>
            <a:ext cx="2068708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TGTextEntry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84585" y="5180772"/>
            <a:ext cx="2173322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TGNumberEntryField</a:t>
            </a:r>
            <a:endParaRPr lang="en-US" altLang="zh-CN" dirty="0" smtClean="0"/>
          </a:p>
        </p:txBody>
      </p:sp>
      <p:cxnSp>
        <p:nvCxnSpPr>
          <p:cNvPr id="13" name="直接连接符 12"/>
          <p:cNvCxnSpPr>
            <a:stCxn id="9" idx="3"/>
            <a:endCxn id="4" idx="1"/>
          </p:cNvCxnSpPr>
          <p:nvPr/>
        </p:nvCxnSpPr>
        <p:spPr>
          <a:xfrm flipV="1">
            <a:off x="2064191" y="3451575"/>
            <a:ext cx="1120394" cy="16409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3"/>
            <a:endCxn id="11" idx="1"/>
          </p:cNvCxnSpPr>
          <p:nvPr/>
        </p:nvCxnSpPr>
        <p:spPr>
          <a:xfrm>
            <a:off x="2064191" y="5092571"/>
            <a:ext cx="1120394" cy="49560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11" idx="1"/>
          </p:cNvCxnSpPr>
          <p:nvPr/>
        </p:nvCxnSpPr>
        <p:spPr>
          <a:xfrm flipV="1">
            <a:off x="2064191" y="5588178"/>
            <a:ext cx="1120394" cy="6436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27" y="1027906"/>
            <a:ext cx="3033023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50"/>
            <a:ext cx="5921253" cy="1798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2073926"/>
            <a:ext cx="5875529" cy="4046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816" y="2559948"/>
            <a:ext cx="6058425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                   </a:t>
            </a:r>
            <a:r>
              <a:rPr lang="zh-CN" altLang="en-US" sz="6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核心内容</a:t>
            </a:r>
            <a:endParaRPr lang="zh-CN" altLang="en-US" sz="6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Event handling by </a:t>
            </a:r>
            <a:r>
              <a:rPr lang="en-US" altLang="zh-CN" b="1" dirty="0">
                <a:solidFill>
                  <a:srgbClr val="00B050"/>
                </a:solidFill>
              </a:rPr>
              <a:t>signals/slots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0070C0"/>
                </a:solidFill>
              </a:rPr>
              <a:t>messaging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/>
              <a:t>in response to actions </a:t>
            </a:r>
            <a:r>
              <a:rPr lang="en-US" altLang="zh-CN" b="1" dirty="0">
                <a:solidFill>
                  <a:srgbClr val="0070C0"/>
                </a:solidFill>
              </a:rPr>
              <a:t>widgets send messages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00B050"/>
                </a:solidFill>
              </a:rPr>
              <a:t>emit signals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associated </a:t>
            </a:r>
            <a:r>
              <a:rPr lang="en-US" altLang="zh-CN" dirty="0"/>
              <a:t>frames </a:t>
            </a:r>
            <a:r>
              <a:rPr lang="en-US" altLang="zh-CN" b="1" dirty="0">
                <a:solidFill>
                  <a:srgbClr val="0070C0"/>
                </a:solidFill>
              </a:rPr>
              <a:t>process these messages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b="1" dirty="0">
                <a:solidFill>
                  <a:srgbClr val="00B050"/>
                </a:solidFill>
              </a:rPr>
              <a:t>the slot methods connected to the signals are executed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91" y="4994333"/>
            <a:ext cx="10515600" cy="106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https://root.cern.ch/how/how-use-signalslot-communication-mechanism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7667" y="4327561"/>
            <a:ext cx="10515600" cy="767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/>
              <a:t>Features of the ROOT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11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TGListBox.h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8566" y="3063484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TGListBox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-10560" y="3871862"/>
            <a:ext cx="295293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" y="2267890"/>
            <a:ext cx="295293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6" idx="3"/>
            <a:endCxn id="4" idx="1"/>
          </p:cNvCxnSpPr>
          <p:nvPr/>
        </p:nvCxnSpPr>
        <p:spPr>
          <a:xfrm>
            <a:off x="2958976" y="2675296"/>
            <a:ext cx="609590" cy="7955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4" idx="1"/>
          </p:cNvCxnSpPr>
          <p:nvPr/>
        </p:nvCxnSpPr>
        <p:spPr>
          <a:xfrm flipV="1">
            <a:off x="2942375" y="3470890"/>
            <a:ext cx="626191" cy="8083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19" y="4695727"/>
            <a:ext cx="535732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TGComboBox.h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8566" y="2529336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TGComb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Box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-10560" y="3337714"/>
            <a:ext cx="295293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" y="1733742"/>
            <a:ext cx="295293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6" idx="3"/>
            <a:endCxn id="4" idx="1"/>
          </p:cNvCxnSpPr>
          <p:nvPr/>
        </p:nvCxnSpPr>
        <p:spPr>
          <a:xfrm>
            <a:off x="2958976" y="2141148"/>
            <a:ext cx="609590" cy="7955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3"/>
            <a:endCxn id="4" idx="1"/>
          </p:cNvCxnSpPr>
          <p:nvPr/>
        </p:nvCxnSpPr>
        <p:spPr>
          <a:xfrm flipV="1">
            <a:off x="2942375" y="2936742"/>
            <a:ext cx="626191" cy="8083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92414" y="1401778"/>
            <a:ext cx="2506319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TGLineStyleComboBox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99961" y="2522902"/>
            <a:ext cx="2506319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TGLineWidthComboBox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99961" y="3672683"/>
            <a:ext cx="2506319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TGFontTypeComboBox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3"/>
            <a:endCxn id="14" idx="1"/>
          </p:cNvCxnSpPr>
          <p:nvPr/>
        </p:nvCxnSpPr>
        <p:spPr>
          <a:xfrm flipV="1">
            <a:off x="5587489" y="1809184"/>
            <a:ext cx="1004925" cy="11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15" idx="1"/>
          </p:cNvCxnSpPr>
          <p:nvPr/>
        </p:nvCxnSpPr>
        <p:spPr>
          <a:xfrm flipV="1">
            <a:off x="5587489" y="2930308"/>
            <a:ext cx="1012472" cy="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6" idx="1"/>
          </p:cNvCxnSpPr>
          <p:nvPr/>
        </p:nvCxnSpPr>
        <p:spPr>
          <a:xfrm>
            <a:off x="5587489" y="2936742"/>
            <a:ext cx="1012472" cy="11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7" y="4602285"/>
            <a:ext cx="465622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TGSlider.h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1935937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7314" y="2515359"/>
            <a:ext cx="1801644" cy="11422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TGSlider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-10559" y="3075162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55533" y="1839767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TGVSlider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155534" y="3464624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TGHSlider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3548958" y="2247173"/>
            <a:ext cx="606575" cy="83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3548958" y="3086482"/>
            <a:ext cx="606576" cy="7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213165" y="2343343"/>
            <a:ext cx="534149" cy="7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 flipV="1">
            <a:off x="1202605" y="3086482"/>
            <a:ext cx="544709" cy="3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7" y="4657578"/>
            <a:ext cx="646994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0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TGDoubleSlider.h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2053632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7314" y="2633054"/>
            <a:ext cx="1801644" cy="11422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TGDoubleSlider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-10559" y="3192857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55533" y="1957462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TGDoubleVSlider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155534" y="3582319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TGDoubleHSlider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3548958" y="2364868"/>
            <a:ext cx="606575" cy="83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3548958" y="3204177"/>
            <a:ext cx="606576" cy="7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213165" y="2461038"/>
            <a:ext cx="534149" cy="7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 flipV="1">
            <a:off x="1202605" y="3204177"/>
            <a:ext cx="544709" cy="3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47" y="4945214"/>
            <a:ext cx="695766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TGTripleSlider.h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3838" y="2652973"/>
            <a:ext cx="2018923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TGDoubleVSlider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73838" y="4223233"/>
            <a:ext cx="2018923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TGDoubleHSlider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077078" y="2652973"/>
            <a:ext cx="2018922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TGTripleVSlider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077077" y="4223233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TGTripleHSlider</a:t>
            </a:r>
            <a:endParaRPr lang="en-US" altLang="zh-CN" dirty="0" smtClean="0"/>
          </a:p>
        </p:txBody>
      </p:sp>
      <p:cxnSp>
        <p:nvCxnSpPr>
          <p:cNvPr id="19" name="直接箭头连接符 18"/>
          <p:cNvCxnSpPr>
            <a:stCxn id="4" idx="3"/>
            <a:endCxn id="6" idx="1"/>
          </p:cNvCxnSpPr>
          <p:nvPr/>
        </p:nvCxnSpPr>
        <p:spPr>
          <a:xfrm>
            <a:off x="3092761" y="3060379"/>
            <a:ext cx="984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7" idx="1"/>
          </p:cNvCxnSpPr>
          <p:nvPr/>
        </p:nvCxnSpPr>
        <p:spPr>
          <a:xfrm>
            <a:off x="3092761" y="4630639"/>
            <a:ext cx="984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06" y="5671262"/>
            <a:ext cx="6363251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TGProgressBar.h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89" y="4472733"/>
            <a:ext cx="9876376" cy="2385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2732637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46491" y="2568920"/>
            <a:ext cx="1801644" cy="11422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TGProgressBar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155533" y="2111369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TGHProgressBar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155534" y="3206839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TGVProgressBar</a:t>
            </a:r>
            <a:endParaRPr lang="en-US" altLang="zh-CN" dirty="0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748135" y="2518775"/>
            <a:ext cx="407398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3748135" y="3140043"/>
            <a:ext cx="407399" cy="47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1213165" y="3140043"/>
            <a:ext cx="733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TGStatusBar.h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89" y="4662399"/>
            <a:ext cx="7864522" cy="2019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579" y="1768900"/>
            <a:ext cx="2018923" cy="81481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TGHorizontalFrame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550937" y="1768900"/>
            <a:ext cx="2506319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TGStatusBar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2375502" y="2176306"/>
            <a:ext cx="117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52862" y="3098647"/>
            <a:ext cx="2506319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TGStatusBarPart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0"/>
            <a:endCxn id="6" idx="2"/>
          </p:cNvCxnSpPr>
          <p:nvPr/>
        </p:nvCxnSpPr>
        <p:spPr>
          <a:xfrm flipH="1" flipV="1">
            <a:off x="4804097" y="2583712"/>
            <a:ext cx="1925" cy="51493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0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TGSplitter.h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86" y="4076459"/>
            <a:ext cx="7087214" cy="27815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108" y="1990249"/>
            <a:ext cx="150287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3237" y="1990249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TGSplitter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827004" y="1515353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TGHSplitter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37570" y="2593519"/>
            <a:ext cx="2008358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TGVSplitter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84068" y="2584466"/>
            <a:ext cx="1848409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TGVFileSplitter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1520983" y="2397655"/>
            <a:ext cx="55225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3"/>
            <a:endCxn id="9" idx="1"/>
          </p:cNvCxnSpPr>
          <p:nvPr/>
        </p:nvCxnSpPr>
        <p:spPr>
          <a:xfrm flipV="1">
            <a:off x="6845928" y="2991872"/>
            <a:ext cx="1038140" cy="905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 flipV="1">
            <a:off x="4093669" y="1922759"/>
            <a:ext cx="733335" cy="4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4093669" y="2397655"/>
            <a:ext cx="743901" cy="6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5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TGTab.h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8714" y="2605017"/>
            <a:ext cx="150287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1157" y="3814274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0718" y="3012423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TGTab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 flipV="1">
            <a:off x="2761589" y="3419829"/>
            <a:ext cx="1929129" cy="80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2761589" y="3012423"/>
            <a:ext cx="1929129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07612" y="5351952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9771" y="5345405"/>
            <a:ext cx="1872014" cy="8073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TGTabElement</a:t>
            </a:r>
            <a:endParaRPr lang="en-US" altLang="zh-CN" dirty="0" smtClean="0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 flipV="1">
            <a:off x="2720776" y="5749096"/>
            <a:ext cx="1268995" cy="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35781" y="1615736"/>
            <a:ext cx="1602640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TGTabLayout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07415" y="1609189"/>
            <a:ext cx="2249005" cy="8073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TGLayoutManager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 flipV="1">
            <a:off x="2738421" y="2012880"/>
            <a:ext cx="1268994" cy="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589" y="3189380"/>
            <a:ext cx="4747671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4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TGCanvas.h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847" y="4045264"/>
            <a:ext cx="2018923" cy="81481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550937" y="3452843"/>
            <a:ext cx="2506319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TGContainer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2420770" y="3860249"/>
            <a:ext cx="1130167" cy="5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9709" y="4827652"/>
            <a:ext cx="2506319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TGViewPort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8150" y="2068487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99574" y="2043210"/>
            <a:ext cx="2018923" cy="814812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TGCanvas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flipV="1">
            <a:off x="2031314" y="2450616"/>
            <a:ext cx="1768260" cy="2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>
            <a:off x="2420770" y="4452670"/>
            <a:ext cx="1118939" cy="7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5" idx="2"/>
          </p:cNvCxnSpPr>
          <p:nvPr/>
        </p:nvCxnSpPr>
        <p:spPr>
          <a:xfrm flipV="1">
            <a:off x="4792869" y="4267655"/>
            <a:ext cx="11228" cy="5599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5" idx="0"/>
          </p:cNvCxnSpPr>
          <p:nvPr/>
        </p:nvCxnSpPr>
        <p:spPr>
          <a:xfrm flipH="1">
            <a:off x="4804097" y="2858022"/>
            <a:ext cx="4939" cy="5948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0945" y="2060854"/>
            <a:ext cx="3526844" cy="81481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TGContainerKeyboardTimer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7068965" y="3406787"/>
            <a:ext cx="3526844" cy="81481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TGContainerScrollTimer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7059340" y="4802448"/>
            <a:ext cx="3526844" cy="81481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TGListView</a:t>
            </a:r>
            <a:endParaRPr lang="en-US" altLang="zh-CN" dirty="0" smtClean="0"/>
          </a:p>
        </p:txBody>
      </p:sp>
      <p:cxnSp>
        <p:nvCxnSpPr>
          <p:cNvPr id="22" name="直接箭头连接符 21"/>
          <p:cNvCxnSpPr>
            <a:stCxn id="18" idx="1"/>
            <a:endCxn id="5" idx="3"/>
          </p:cNvCxnSpPr>
          <p:nvPr/>
        </p:nvCxnSpPr>
        <p:spPr>
          <a:xfrm flipH="1">
            <a:off x="6057256" y="2468260"/>
            <a:ext cx="1003689" cy="13919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1"/>
            <a:endCxn id="5" idx="3"/>
          </p:cNvCxnSpPr>
          <p:nvPr/>
        </p:nvCxnSpPr>
        <p:spPr>
          <a:xfrm flipH="1">
            <a:off x="6057256" y="3814193"/>
            <a:ext cx="1011709" cy="46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1"/>
            <a:endCxn id="5" idx="3"/>
          </p:cNvCxnSpPr>
          <p:nvPr/>
        </p:nvCxnSpPr>
        <p:spPr>
          <a:xfrm flipH="1" flipV="1">
            <a:off x="6057256" y="3860249"/>
            <a:ext cx="1002084" cy="134960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的信号与槽机制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270"/>
            <a:ext cx="10515600" cy="55135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signal/slot</a:t>
            </a:r>
            <a:r>
              <a:rPr lang="zh-CN" altLang="en-US" dirty="0"/>
              <a:t>是</a:t>
            </a:r>
            <a:r>
              <a:rPr lang="en-US" altLang="zh-CN" dirty="0" err="1"/>
              <a:t>Qt</a:t>
            </a:r>
            <a:r>
              <a:rPr lang="zh-CN" altLang="en-US" dirty="0"/>
              <a:t>对象以及其派生类对象之间的一种高效通信接口，它是</a:t>
            </a:r>
            <a:r>
              <a:rPr lang="en-US" altLang="zh-CN" dirty="0" err="1"/>
              <a:t>Qt</a:t>
            </a:r>
            <a:r>
              <a:rPr lang="zh-CN" altLang="en-US" dirty="0"/>
              <a:t>的核心特性，也是区别与其他工具包的重要地方</a:t>
            </a:r>
            <a:r>
              <a:rPr lang="zh-CN" altLang="en-US" dirty="0" smtClean="0"/>
              <a:t>。信号和槽是 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自行定义的一种通信机制，它</a:t>
            </a:r>
            <a:r>
              <a:rPr lang="zh-CN" altLang="en-US" dirty="0"/>
              <a:t>完全独立于标准的</a:t>
            </a:r>
            <a:r>
              <a:rPr lang="en-US" altLang="zh-CN" dirty="0"/>
              <a:t>C/C++</a:t>
            </a:r>
            <a:r>
              <a:rPr lang="zh-CN" altLang="en-US" dirty="0"/>
              <a:t>语言，</a:t>
            </a:r>
            <a:r>
              <a:rPr lang="zh-CN" altLang="en-US" dirty="0" smtClean="0"/>
              <a:t>因此要正确</a:t>
            </a:r>
            <a:r>
              <a:rPr lang="zh-CN" altLang="en-US" dirty="0"/>
              <a:t>的处理好信号和槽，必须借助于一个成为</a:t>
            </a:r>
            <a:r>
              <a:rPr lang="en-US" altLang="zh-CN" dirty="0"/>
              <a:t>MOC</a:t>
            </a:r>
            <a:r>
              <a:rPr lang="zh-CN" altLang="en-US" dirty="0"/>
              <a:t>（</a:t>
            </a:r>
            <a:r>
              <a:rPr lang="en-US" altLang="zh-CN" dirty="0"/>
              <a:t>Meta Object Compiler</a:t>
            </a:r>
            <a:r>
              <a:rPr lang="zh-CN" altLang="en-US" dirty="0"/>
              <a:t>）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Qt</a:t>
            </a:r>
            <a:r>
              <a:rPr lang="zh-CN" altLang="en-US" dirty="0"/>
              <a:t>工具，该工具是一个</a:t>
            </a:r>
            <a:r>
              <a:rPr lang="en-US" altLang="zh-CN" dirty="0"/>
              <a:t>C++</a:t>
            </a:r>
            <a:r>
              <a:rPr lang="zh-CN" altLang="en-US" dirty="0"/>
              <a:t>预处理程序，能为高层次的事件处理自动生成所需要的附加代码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/>
              <a:t>所有从 </a:t>
            </a:r>
            <a:r>
              <a:rPr lang="en-US" altLang="zh-CN" dirty="0" err="1"/>
              <a:t>QObject</a:t>
            </a:r>
            <a:r>
              <a:rPr lang="en-US" altLang="zh-CN" dirty="0"/>
              <a:t> </a:t>
            </a:r>
            <a:r>
              <a:rPr lang="zh-CN" altLang="en-US" dirty="0"/>
              <a:t>或其子类 </a:t>
            </a:r>
            <a:r>
              <a:rPr lang="en-US" altLang="zh-CN" dirty="0"/>
              <a:t>( </a:t>
            </a:r>
            <a:r>
              <a:rPr lang="zh-CN" altLang="en-US" dirty="0"/>
              <a:t>例如 </a:t>
            </a:r>
            <a:r>
              <a:rPr lang="en-US" altLang="zh-CN" dirty="0" err="1"/>
              <a:t>Qwidget</a:t>
            </a:r>
            <a:r>
              <a:rPr lang="en-US" altLang="zh-CN" dirty="0"/>
              <a:t>) </a:t>
            </a:r>
            <a:r>
              <a:rPr lang="zh-CN" altLang="en-US" dirty="0"/>
              <a:t>派生的类都能够包含信号和槽。当对象改变其状态时，信号就由该对象发射 </a:t>
            </a:r>
            <a:r>
              <a:rPr lang="en-US" altLang="zh-CN" dirty="0"/>
              <a:t>(emit) </a:t>
            </a:r>
            <a:r>
              <a:rPr lang="zh-CN" altLang="en-US" dirty="0"/>
              <a:t>出去，这就是对象所要做的全部事情，它不知道另一端是谁在接收这个信号。这就是真正的信息封装，它确保对象被当作一个真正的软件组件来使用。槽用于接收信号，但它们是普通的对象成员函数。一个槽并不知道是否有任何信号与自己相连接。而且，对象并不了解具体的通信机制。</a:t>
            </a:r>
          </a:p>
          <a:p>
            <a:pPr fontAlgn="base"/>
            <a:r>
              <a:rPr lang="zh-CN" altLang="en-US" dirty="0"/>
              <a:t>你可以将很多信号与单个的槽进行连接，也可以将单个的信号与很多的槽进行连接，甚至于将一个信号与另外一个信号相连接也是可能的，这时无论第一个信号什么时候发射系统都将立刻发射第二个信号。总之，信号与槽构造了一个强大的部件编程机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832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TRootEmbeddedCanvas.h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6834" y="2840620"/>
            <a:ext cx="2685367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TRootEmbeddedCanvas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96306" y="3778745"/>
            <a:ext cx="2961991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TGCanvas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 flipV="1">
            <a:off x="3258297" y="3248026"/>
            <a:ext cx="1448537" cy="9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5449" y="2429603"/>
            <a:ext cx="2961991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TRootEmbeddedContainer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4" idx="1"/>
          </p:cNvCxnSpPr>
          <p:nvPr/>
        </p:nvCxnSpPr>
        <p:spPr>
          <a:xfrm>
            <a:off x="3237440" y="2837009"/>
            <a:ext cx="1469394" cy="411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959567"/>
            <a:ext cx="7362825" cy="29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0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3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TGSpeedo.h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8599" y="2325236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25912" y="2732642"/>
            <a:ext cx="1801644" cy="11422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TGSpeedo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768039" y="3464461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1991763" y="2732642"/>
            <a:ext cx="534149" cy="57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9" idx="1"/>
          </p:cNvCxnSpPr>
          <p:nvPr/>
        </p:nvCxnSpPr>
        <p:spPr>
          <a:xfrm flipV="1">
            <a:off x="1981203" y="3303765"/>
            <a:ext cx="544709" cy="5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96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TGScrollBar.h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3608538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7314" y="4187960"/>
            <a:ext cx="1801644" cy="11422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TGScrollBar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-10559" y="4747763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55533" y="3512368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TGVScrollBar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155534" y="5137225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TGHScrollBar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3548958" y="3919774"/>
            <a:ext cx="606575" cy="83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3548958" y="4759083"/>
            <a:ext cx="606576" cy="7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213165" y="4015944"/>
            <a:ext cx="534149" cy="7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 flipV="1">
            <a:off x="1202605" y="4759083"/>
            <a:ext cx="544709" cy="3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64962" y="2415941"/>
            <a:ext cx="2258397" cy="7950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TGScrollBarElement</a:t>
            </a:r>
            <a:endParaRPr lang="en-US" altLang="zh-CN" dirty="0" smtClean="0"/>
          </a:p>
        </p:txBody>
      </p:sp>
      <p:cxnSp>
        <p:nvCxnSpPr>
          <p:cNvPr id="15" name="直接箭头连接符 14"/>
          <p:cNvCxnSpPr>
            <a:stCxn id="4" idx="3"/>
            <a:endCxn id="13" idx="1"/>
          </p:cNvCxnSpPr>
          <p:nvPr/>
        </p:nvCxnSpPr>
        <p:spPr>
          <a:xfrm flipV="1">
            <a:off x="1213165" y="2813490"/>
            <a:ext cx="551797" cy="120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6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TGPicture.h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TGIcon.h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4363" y="3583657"/>
            <a:ext cx="1502875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TGPicture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493" y="3580944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TRefCnt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-19620" y="5408198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TObject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7" idx="3"/>
            <a:endCxn id="4" idx="1"/>
          </p:cNvCxnSpPr>
          <p:nvPr/>
        </p:nvCxnSpPr>
        <p:spPr>
          <a:xfrm>
            <a:off x="1575368" y="3988350"/>
            <a:ext cx="1268995" cy="27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  <a:endCxn id="4" idx="1"/>
          </p:cNvCxnSpPr>
          <p:nvPr/>
        </p:nvCxnSpPr>
        <p:spPr>
          <a:xfrm flipV="1">
            <a:off x="1483255" y="3991063"/>
            <a:ext cx="1361108" cy="18245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85585" y="5408198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TGPicturePool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11" idx="1"/>
          </p:cNvCxnSpPr>
          <p:nvPr/>
        </p:nvCxnSpPr>
        <p:spPr>
          <a:xfrm flipV="1">
            <a:off x="1474341" y="5815604"/>
            <a:ext cx="1111244" cy="27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81670" y="3583657"/>
            <a:ext cx="2020432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TGSelectedPicture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4" idx="3"/>
            <a:endCxn id="14" idx="1"/>
          </p:cNvCxnSpPr>
          <p:nvPr/>
        </p:nvCxnSpPr>
        <p:spPr>
          <a:xfrm>
            <a:off x="4347238" y="3991063"/>
            <a:ext cx="1034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0"/>
            <a:endCxn id="4" idx="2"/>
          </p:cNvCxnSpPr>
          <p:nvPr/>
        </p:nvCxnSpPr>
        <p:spPr>
          <a:xfrm flipV="1">
            <a:off x="3595801" y="4398469"/>
            <a:ext cx="0" cy="10097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2204" y="2406615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844363" y="2400068"/>
            <a:ext cx="1502875" cy="8073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TGIcon</a:t>
            </a:r>
            <a:endParaRPr lang="en-US" altLang="zh-CN" dirty="0" smtClean="0"/>
          </a:p>
        </p:txBody>
      </p:sp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 flipV="1">
            <a:off x="1575368" y="2803759"/>
            <a:ext cx="1268995" cy="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63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TGTable.h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TGSimpleTable.h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8566" y="3063484"/>
            <a:ext cx="2018923" cy="8148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TGTable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-10560" y="3871862"/>
            <a:ext cx="295293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" y="2267890"/>
            <a:ext cx="295293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6" idx="3"/>
            <a:endCxn id="4" idx="1"/>
          </p:cNvCxnSpPr>
          <p:nvPr/>
        </p:nvCxnSpPr>
        <p:spPr>
          <a:xfrm>
            <a:off x="2958976" y="2675296"/>
            <a:ext cx="609590" cy="7955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3"/>
            <a:endCxn id="4" idx="1"/>
          </p:cNvCxnSpPr>
          <p:nvPr/>
        </p:nvCxnSpPr>
        <p:spPr>
          <a:xfrm flipV="1">
            <a:off x="2942375" y="3470890"/>
            <a:ext cx="626191" cy="8083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717656" y="3038954"/>
            <a:ext cx="2506319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TGSimpleTable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9" idx="1"/>
          </p:cNvCxnSpPr>
          <p:nvPr/>
        </p:nvCxnSpPr>
        <p:spPr>
          <a:xfrm flipV="1">
            <a:off x="5587489" y="3446360"/>
            <a:ext cx="1130167" cy="2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TGImageMap.h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9790" y="5023535"/>
            <a:ext cx="1502875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TGImageMap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9620" y="3232885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TObject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85585" y="3232885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TGRegion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1474341" y="3640291"/>
            <a:ext cx="1111244" cy="27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1"/>
          </p:cNvCxnSpPr>
          <p:nvPr/>
        </p:nvCxnSpPr>
        <p:spPr>
          <a:xfrm flipV="1">
            <a:off x="4620552" y="3629062"/>
            <a:ext cx="1197523" cy="125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18075" y="3221656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TGRegionWithId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93078" y="5023535"/>
            <a:ext cx="2018923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TGPictureButton</a:t>
            </a:r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12" idx="3"/>
            <a:endCxn id="4" idx="1"/>
          </p:cNvCxnSpPr>
          <p:nvPr/>
        </p:nvCxnSpPr>
        <p:spPr>
          <a:xfrm>
            <a:off x="3412001" y="5430941"/>
            <a:ext cx="134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70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TGTextViewStream.h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124" y="4179846"/>
            <a:ext cx="2901918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TGTextViewostream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385" y="2183730"/>
            <a:ext cx="1655914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streambuf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39589" y="2183730"/>
            <a:ext cx="2467677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TGTextViewStreamBuf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790299" y="2591136"/>
            <a:ext cx="94929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665" y="4994658"/>
            <a:ext cx="2018923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TGTextView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8" idx="3"/>
            <a:endCxn id="4" idx="1"/>
          </p:cNvCxnSpPr>
          <p:nvPr/>
        </p:nvCxnSpPr>
        <p:spPr>
          <a:xfrm flipV="1">
            <a:off x="2035588" y="4587252"/>
            <a:ext cx="1251536" cy="8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9674" y="3530422"/>
            <a:ext cx="1655914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ostream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2" idx="3"/>
            <a:endCxn id="4" idx="1"/>
          </p:cNvCxnSpPr>
          <p:nvPr/>
        </p:nvCxnSpPr>
        <p:spPr>
          <a:xfrm>
            <a:off x="2035588" y="3937828"/>
            <a:ext cx="1251536" cy="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1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TGView.h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7964" y="2277758"/>
            <a:ext cx="150287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0407" y="3487015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8094" y="2069146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TGView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 flipV="1">
            <a:off x="2780839" y="2476552"/>
            <a:ext cx="1977255" cy="141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56487" y="3742340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TGViewFrame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10" idx="1"/>
          </p:cNvCxnSpPr>
          <p:nvPr/>
        </p:nvCxnSpPr>
        <p:spPr>
          <a:xfrm>
            <a:off x="2780839" y="3894421"/>
            <a:ext cx="1975648" cy="25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 flipV="1">
            <a:off x="2780839" y="2476552"/>
            <a:ext cx="1977255" cy="20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0"/>
            <a:endCxn id="6" idx="2"/>
          </p:cNvCxnSpPr>
          <p:nvPr/>
        </p:nvCxnSpPr>
        <p:spPr>
          <a:xfrm flipV="1">
            <a:off x="5765949" y="2883958"/>
            <a:ext cx="1607" cy="858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34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TGListView.h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847" y="2129834"/>
            <a:ext cx="2018923" cy="8148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TGCanvas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550937" y="2105304"/>
            <a:ext cx="2506319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TGListView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2420770" y="2512710"/>
            <a:ext cx="1130167" cy="2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2018" y="3608272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7223" y="3608272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TGLVEntry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 flipV="1">
            <a:off x="1945979" y="4015678"/>
            <a:ext cx="1111244" cy="27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1163" y="4732825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TGContainer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36368" y="4732825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TGLVContainer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11" idx="1"/>
          </p:cNvCxnSpPr>
          <p:nvPr/>
        </p:nvCxnSpPr>
        <p:spPr>
          <a:xfrm flipV="1">
            <a:off x="1925124" y="5140231"/>
            <a:ext cx="1111244" cy="27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8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当某个信号对其客户或所有者发生的内部状态发生改变，信号被一个对象发射。只有 定义过这个信号的类及其派生类能够发射这个信号。当一个信号被发射时，与其相关联的槽将被立刻执行，就象一个正常的函数调用一样。</a:t>
            </a:r>
            <a:r>
              <a:rPr lang="zh-CN" altLang="en-US" b="1" dirty="0">
                <a:solidFill>
                  <a:srgbClr val="FF0000"/>
                </a:solidFill>
              </a:rPr>
              <a:t>信号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b="1" dirty="0">
                <a:solidFill>
                  <a:srgbClr val="FF0000"/>
                </a:solidFill>
              </a:rPr>
              <a:t>槽机制完全独立于任何 </a:t>
            </a:r>
            <a:r>
              <a:rPr lang="en-US" altLang="zh-CN" b="1" dirty="0">
                <a:solidFill>
                  <a:srgbClr val="FF0000"/>
                </a:solidFill>
              </a:rPr>
              <a:t>GUI </a:t>
            </a:r>
            <a:r>
              <a:rPr lang="zh-CN" altLang="en-US" b="1" dirty="0">
                <a:solidFill>
                  <a:srgbClr val="FF0000"/>
                </a:solidFill>
              </a:rPr>
              <a:t>事件循环。</a:t>
            </a:r>
            <a:r>
              <a:rPr lang="zh-CN" altLang="en-US" dirty="0"/>
              <a:t>只有当所有的槽返回以后发射函数（</a:t>
            </a:r>
            <a:r>
              <a:rPr lang="en-US" altLang="zh-CN" dirty="0"/>
              <a:t>emit</a:t>
            </a:r>
            <a:r>
              <a:rPr lang="zh-CN" altLang="en-US" dirty="0"/>
              <a:t>）才返回。 </a:t>
            </a:r>
            <a:r>
              <a:rPr lang="zh-CN" altLang="en-US" b="1" i="1" dirty="0"/>
              <a:t>如果存在多个槽与某个信号相关联，那么，当这个信号被发射时，这些槽将会一个接一个地 执行，但是它们执行的顺序将会是随机的、不确定的，我们不能人为地指定哪个先执行、哪 个后执行。</a:t>
            </a:r>
          </a:p>
        </p:txBody>
      </p:sp>
    </p:spTree>
    <p:extLst>
      <p:ext uri="{BB962C8B-B14F-4D97-AF65-F5344CB8AC3E}">
        <p14:creationId xmlns:p14="http://schemas.microsoft.com/office/powerpoint/2010/main" val="196649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TGListTree.h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847" y="2129834"/>
            <a:ext cx="2018923" cy="8148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TGContainer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550937" y="2105304"/>
            <a:ext cx="2506319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TGListTree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2420770" y="2512710"/>
            <a:ext cx="1130167" cy="2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9638" y="3866890"/>
            <a:ext cx="1989607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TGListTreeItem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89475" y="3866890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TGListTreeItemStd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7" idx="3"/>
            <a:endCxn id="8" idx="1"/>
          </p:cNvCxnSpPr>
          <p:nvPr/>
        </p:nvCxnSpPr>
        <p:spPr>
          <a:xfrm>
            <a:off x="5799245" y="4274296"/>
            <a:ext cx="119023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>
            <a:off x="4804097" y="2920116"/>
            <a:ext cx="345" cy="94677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9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TGColorSelect.h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1157" y="2774745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90718" y="1982518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TG16ColorSelector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2761589" y="2389924"/>
            <a:ext cx="1929129" cy="79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07612" y="5351952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3166" y="5345405"/>
            <a:ext cx="1872014" cy="8073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TGColorFrame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 flipV="1">
            <a:off x="2720776" y="5749096"/>
            <a:ext cx="1952390" cy="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98741" y="3357327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TGColorPopup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2175" y="4361308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TGCheckButton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98737" y="4310231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TGColorSelect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10" idx="1"/>
          </p:cNvCxnSpPr>
          <p:nvPr/>
        </p:nvCxnSpPr>
        <p:spPr>
          <a:xfrm>
            <a:off x="2761589" y="3182151"/>
            <a:ext cx="1937152" cy="58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12" idx="1"/>
          </p:cNvCxnSpPr>
          <p:nvPr/>
        </p:nvCxnSpPr>
        <p:spPr>
          <a:xfrm flipV="1">
            <a:off x="2692607" y="4717637"/>
            <a:ext cx="2006130" cy="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46" y="0"/>
            <a:ext cx="3158454" cy="30108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93" y="3389769"/>
            <a:ext cx="3655907" cy="34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22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TGColorDialog.h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396" y="3608538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2836" y="4747763"/>
            <a:ext cx="1213164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TGWidget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41133" y="3329487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TGColorPick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241134" y="4954344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TGColorPalette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01847" y="2168338"/>
            <a:ext cx="2018923" cy="8148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3249155" y="2142158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TGColorDialog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flipV="1">
            <a:off x="2420770" y="2549564"/>
            <a:ext cx="828385" cy="2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1896560" y="3736893"/>
            <a:ext cx="1344573" cy="27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 flipV="1">
            <a:off x="1886000" y="3736893"/>
            <a:ext cx="1355133" cy="14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>
            <a:off x="1896560" y="4015944"/>
            <a:ext cx="1344574" cy="13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7" idx="1"/>
          </p:cNvCxnSpPr>
          <p:nvPr/>
        </p:nvCxnSpPr>
        <p:spPr>
          <a:xfrm>
            <a:off x="1886000" y="5155169"/>
            <a:ext cx="1355134" cy="2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79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TGClient.h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4363" y="3583657"/>
            <a:ext cx="1502875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TGPicture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594364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TObject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4487333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TQObject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3"/>
            <a:endCxn id="4" idx="1"/>
          </p:cNvCxnSpPr>
          <p:nvPr/>
        </p:nvCxnSpPr>
        <p:spPr>
          <a:xfrm>
            <a:off x="1502875" y="3001770"/>
            <a:ext cx="1341488" cy="98929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4" idx="1"/>
          </p:cNvCxnSpPr>
          <p:nvPr/>
        </p:nvCxnSpPr>
        <p:spPr>
          <a:xfrm flipV="1">
            <a:off x="1502874" y="3991063"/>
            <a:ext cx="1341489" cy="9036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585585" y="5408198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TGCocoa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0"/>
            <a:endCxn id="4" idx="2"/>
          </p:cNvCxnSpPr>
          <p:nvPr/>
        </p:nvCxnSpPr>
        <p:spPr>
          <a:xfrm flipV="1">
            <a:off x="3595801" y="4398469"/>
            <a:ext cx="0" cy="10097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58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4" y="1863630"/>
            <a:ext cx="6561389" cy="4054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40" y="3070532"/>
            <a:ext cx="5997460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90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 </a:t>
            </a:r>
            <a:r>
              <a:rPr lang="en-US" altLang="zh-CN" dirty="0" err="1" smtClean="0"/>
              <a:t>guitest.C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51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878"/>
            <a:ext cx="5678103" cy="667993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TGButton.h</a:t>
            </a:r>
            <a:endParaRPr lang="en-US" altLang="zh-CN" dirty="0" smtClean="0"/>
          </a:p>
          <a:p>
            <a:r>
              <a:rPr lang="en-US" altLang="zh-CN" dirty="0" err="1" smtClean="0"/>
              <a:t>TGCanvas.h</a:t>
            </a:r>
            <a:endParaRPr lang="en-US" altLang="zh-CN" dirty="0"/>
          </a:p>
          <a:p>
            <a:r>
              <a:rPr lang="en-US" altLang="zh-CN" dirty="0" err="1" smtClean="0"/>
              <a:t>TGClient.h</a:t>
            </a:r>
            <a:endParaRPr lang="en-US" altLang="zh-CN" dirty="0" smtClean="0"/>
          </a:p>
          <a:p>
            <a:r>
              <a:rPr lang="en-US" altLang="zh-CN" dirty="0" err="1" smtClean="0"/>
              <a:t>TGColorDialog.h</a:t>
            </a:r>
            <a:endParaRPr lang="en-US" altLang="zh-CN" dirty="0" smtClean="0"/>
          </a:p>
          <a:p>
            <a:r>
              <a:rPr lang="en-US" altLang="zh-CN" dirty="0" err="1" smtClean="0"/>
              <a:t>TGColorSelect.h</a:t>
            </a:r>
            <a:endParaRPr lang="en-US" altLang="zh-CN" dirty="0" smtClean="0"/>
          </a:p>
          <a:p>
            <a:r>
              <a:rPr lang="en-US" altLang="zh-CN" dirty="0" err="1" smtClean="0"/>
              <a:t>TGComboBox.h</a:t>
            </a:r>
            <a:endParaRPr lang="en-US" altLang="zh-CN" dirty="0" smtClean="0"/>
          </a:p>
          <a:p>
            <a:r>
              <a:rPr lang="en-US" altLang="zh-CN" dirty="0" err="1" smtClean="0"/>
              <a:t>TGDoubleSlider.h</a:t>
            </a:r>
            <a:endParaRPr lang="en-US" altLang="zh-CN" dirty="0" smtClean="0"/>
          </a:p>
          <a:p>
            <a:r>
              <a:rPr lang="en-US" altLang="zh-CN" dirty="0" err="1" smtClean="0"/>
              <a:t>TGFrame.h</a:t>
            </a:r>
            <a:endParaRPr lang="en-US" altLang="zh-CN" dirty="0" smtClean="0"/>
          </a:p>
          <a:p>
            <a:r>
              <a:rPr lang="en-US" altLang="zh-CN" dirty="0" err="1" smtClean="0"/>
              <a:t>TGImageMap.h</a:t>
            </a:r>
            <a:endParaRPr lang="en-US" altLang="zh-CN" dirty="0" smtClean="0"/>
          </a:p>
          <a:p>
            <a:r>
              <a:rPr lang="en-US" altLang="zh-CN" dirty="0" err="1" smtClean="0"/>
              <a:t>TGLabel.h</a:t>
            </a:r>
            <a:endParaRPr lang="en-US" altLang="zh-CN" dirty="0" smtClean="0"/>
          </a:p>
          <a:p>
            <a:r>
              <a:rPr lang="en-US" altLang="zh-CN" dirty="0" err="1" smtClean="0"/>
              <a:t>TGListBox.h</a:t>
            </a:r>
            <a:endParaRPr lang="en-US" altLang="zh-CN" dirty="0" smtClean="0"/>
          </a:p>
          <a:p>
            <a:r>
              <a:rPr lang="en-US" altLang="zh-CN" dirty="0" err="1" smtClean="0"/>
              <a:t>TGListTree.h</a:t>
            </a:r>
            <a:endParaRPr lang="en-US" altLang="zh-CN" dirty="0" smtClean="0"/>
          </a:p>
          <a:p>
            <a:r>
              <a:rPr lang="en-US" altLang="zh-CN" dirty="0" err="1" smtClean="0"/>
              <a:t>TGListView.h</a:t>
            </a:r>
            <a:endParaRPr lang="en-US" altLang="zh-CN" dirty="0" smtClean="0"/>
          </a:p>
          <a:p>
            <a:r>
              <a:rPr lang="en-US" altLang="zh-CN" dirty="0" err="1" smtClean="0"/>
              <a:t>TGMenu.h</a:t>
            </a:r>
            <a:endParaRPr lang="en-US" altLang="zh-CN" dirty="0" smtClean="0"/>
          </a:p>
          <a:p>
            <a:r>
              <a:rPr lang="en-US" altLang="zh-CN" dirty="0" err="1" smtClean="0"/>
              <a:t>TGNumberEntry.h</a:t>
            </a:r>
            <a:endParaRPr lang="en-US" altLang="zh-CN" dirty="0" smtClean="0"/>
          </a:p>
          <a:p>
            <a:r>
              <a:rPr lang="en-US" altLang="zh-CN" dirty="0" err="1" smtClean="0"/>
              <a:t>TGPicture.h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TGIcon.h</a:t>
            </a:r>
            <a:endParaRPr lang="en-US" altLang="zh-CN" dirty="0" smtClean="0"/>
          </a:p>
          <a:p>
            <a:r>
              <a:rPr lang="en-US" altLang="zh-CN" dirty="0" err="1" smtClean="0"/>
              <a:t>TGScrollBar.h</a:t>
            </a:r>
            <a:endParaRPr lang="en-US" altLang="zh-CN" dirty="0" smtClean="0"/>
          </a:p>
          <a:p>
            <a:r>
              <a:rPr lang="en-US" altLang="zh-CN" dirty="0" err="1" smtClean="0"/>
              <a:t>TGSlider.h</a:t>
            </a:r>
            <a:endParaRPr lang="en-US" altLang="zh-CN" dirty="0" smtClean="0"/>
          </a:p>
          <a:p>
            <a:r>
              <a:rPr lang="en-US" altLang="zh-CN" dirty="0" err="1" smtClean="0"/>
              <a:t>TGTab.h</a:t>
            </a:r>
            <a:endParaRPr lang="en-US" altLang="zh-CN" dirty="0" smtClean="0"/>
          </a:p>
          <a:p>
            <a:r>
              <a:rPr lang="en-US" altLang="zh-CN" dirty="0" err="1" smtClean="0"/>
              <a:t>TGTable.h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TGSimpleTable.h</a:t>
            </a:r>
            <a:endParaRPr lang="en-US" altLang="zh-CN" dirty="0" smtClean="0"/>
          </a:p>
          <a:p>
            <a:r>
              <a:rPr lang="en-US" altLang="zh-CN" dirty="0" err="1" smtClean="0"/>
              <a:t>TGTextEntry.h</a:t>
            </a:r>
            <a:endParaRPr lang="en-US" altLang="zh-CN" dirty="0"/>
          </a:p>
          <a:p>
            <a:r>
              <a:rPr lang="en-US" altLang="zh-CN" dirty="0" err="1" smtClean="0"/>
              <a:t>TGTextViewStream.h</a:t>
            </a:r>
            <a:endParaRPr lang="en-US" altLang="zh-CN" dirty="0"/>
          </a:p>
          <a:p>
            <a:r>
              <a:rPr lang="en-US" altLang="zh-CN" dirty="0" err="1" smtClean="0"/>
              <a:t>TGTripleSlider.h</a:t>
            </a:r>
            <a:endParaRPr lang="en-US" altLang="zh-CN" dirty="0" smtClean="0"/>
          </a:p>
          <a:p>
            <a:r>
              <a:rPr lang="en-US" altLang="zh-CN" dirty="0" err="1" smtClean="0"/>
              <a:t>TGView.h</a:t>
            </a:r>
            <a:endParaRPr lang="en-US" altLang="zh-CN" dirty="0" smtClean="0"/>
          </a:p>
          <a:p>
            <a:r>
              <a:rPr lang="en-US" altLang="zh-CN" dirty="0" err="1" smtClean="0"/>
              <a:t>TRootEmbeddedCanvas.h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320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zh-CN" altLang="en-US" dirty="0"/>
              <a:t>槽是普通的 </a:t>
            </a:r>
            <a:r>
              <a:rPr lang="en-US" altLang="zh-CN" dirty="0"/>
              <a:t>C++ </a:t>
            </a:r>
            <a:r>
              <a:rPr lang="zh-CN" altLang="en-US" dirty="0"/>
              <a:t>成员函数，可以被正常调用，它们唯一的特殊性就是很多信号可以与其相关联。当与其关联的信号被发射时，这个槽就会被调用。槽可以有参数，但槽的参数不能有缺省值。</a:t>
            </a:r>
          </a:p>
          <a:p>
            <a:pPr fontAlgn="base"/>
            <a:r>
              <a:rPr lang="zh-CN" altLang="en-US" dirty="0"/>
              <a:t>既然槽是普通的成员函数，因此与其它的函数一样，它们也有存取权限。槽的存取权限决定了谁能够与其相关联。同普通的 </a:t>
            </a:r>
            <a:r>
              <a:rPr lang="en-US" altLang="zh-CN" dirty="0"/>
              <a:t>C++ </a:t>
            </a:r>
            <a:r>
              <a:rPr lang="zh-CN" altLang="en-US" dirty="0"/>
              <a:t>成员函数一样，槽函数也分为三种类型，即 </a:t>
            </a:r>
            <a:r>
              <a:rPr lang="en-US" altLang="zh-CN" dirty="0"/>
              <a:t>public slots</a:t>
            </a:r>
            <a:r>
              <a:rPr lang="zh-CN" altLang="en-US" dirty="0"/>
              <a:t>、</a:t>
            </a:r>
            <a:r>
              <a:rPr lang="en-US" altLang="zh-CN" dirty="0"/>
              <a:t>private slots </a:t>
            </a:r>
            <a:r>
              <a:rPr lang="zh-CN" altLang="en-US" dirty="0"/>
              <a:t>和 </a:t>
            </a:r>
            <a:r>
              <a:rPr lang="en-US" altLang="zh-CN" dirty="0"/>
              <a:t>protected slots</a:t>
            </a:r>
            <a:r>
              <a:rPr lang="zh-CN" altLang="en-US" dirty="0"/>
              <a:t>。</a:t>
            </a:r>
          </a:p>
          <a:p>
            <a:pPr fontAlgn="base"/>
            <a:r>
              <a:rPr lang="en-US" altLang="zh-CN" dirty="0"/>
              <a:t>public slots</a:t>
            </a:r>
            <a:r>
              <a:rPr lang="zh-CN" altLang="en-US" dirty="0"/>
              <a:t>：在这个区内声明的槽意味着任何对象都可将信号与之相连接。这对于组件编程非常有用，你可以创建彼此互不了解的对象，将它们的信号与槽进行连接以便信息能够正确的传递。</a:t>
            </a:r>
          </a:p>
          <a:p>
            <a:pPr fontAlgn="base"/>
            <a:r>
              <a:rPr lang="en-US" altLang="zh-CN" dirty="0"/>
              <a:t>protected slots</a:t>
            </a:r>
            <a:r>
              <a:rPr lang="zh-CN" altLang="en-US" dirty="0"/>
              <a:t>：在这个区内声明的槽意味着当前类及其子类可以将信号与之相连接。这适用于那些槽，它们是类实现的一部分，但是其界面接口却面向外部。</a:t>
            </a:r>
          </a:p>
          <a:p>
            <a:pPr fontAlgn="base"/>
            <a:r>
              <a:rPr lang="en-US" altLang="zh-CN" dirty="0"/>
              <a:t>private slots</a:t>
            </a:r>
            <a:r>
              <a:rPr lang="zh-CN" altLang="en-US" dirty="0"/>
              <a:t>：在这个区内声明的槽意味着只有类自己可以将信号与之相连接。这适用于联系非常紧密的类。</a:t>
            </a:r>
          </a:p>
          <a:p>
            <a:pPr fontAlgn="base"/>
            <a:r>
              <a:rPr lang="zh-CN" altLang="en-US" dirty="0"/>
              <a:t>槽也能够声明为虚函数，这也是非常有用的。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3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19560" cy="46562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65" y="1278143"/>
            <a:ext cx="5029636" cy="32768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962" y="4753069"/>
            <a:ext cx="11660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benefit from this mechanism your classes must inherit from </a:t>
            </a:r>
            <a:r>
              <a:rPr lang="en-US" altLang="zh-CN" dirty="0" err="1"/>
              <a:t>TQObject</a:t>
            </a:r>
            <a:r>
              <a:rPr lang="en-US" altLang="zh-CN" dirty="0"/>
              <a:t> or otherwise the class definition must start</a:t>
            </a:r>
          </a:p>
          <a:p>
            <a:r>
              <a:rPr lang="en-US" altLang="zh-CN" dirty="0"/>
              <a:t>with RQ_OBJECT("</a:t>
            </a:r>
            <a:r>
              <a:rPr lang="en-US" altLang="zh-CN" dirty="0" err="1"/>
              <a:t>ClassName</a:t>
            </a:r>
            <a:r>
              <a:rPr lang="en-US" altLang="zh-CN" dirty="0"/>
              <a:t>")macro. This macro allows the signals/slots communication mechanism to be applied</a:t>
            </a:r>
          </a:p>
          <a:p>
            <a:r>
              <a:rPr lang="en-US" altLang="zh-CN" dirty="0"/>
              <a:t>between compiled and interpreted classes in an interactive ROOT session without having the class derive from </a:t>
            </a:r>
            <a:r>
              <a:rPr lang="en-US" altLang="zh-CN" dirty="0" err="1"/>
              <a:t>TQObject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Every signal method declaration is followed by a comment "*SIGNAL*". Only instances of a class that defines a signal</a:t>
            </a:r>
          </a:p>
          <a:p>
            <a:r>
              <a:rPr lang="en-US" altLang="zh-CN" dirty="0"/>
              <a:t>or instances of its subclasses can emit the signal.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65" y="267140"/>
            <a:ext cx="7680741" cy="64775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22798" y="6125148"/>
            <a:ext cx="5232903" cy="6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更多详细内容可见说明书</a:t>
            </a:r>
            <a:r>
              <a:rPr lang="en-US" altLang="zh-CN" dirty="0" smtClean="0"/>
              <a:t>25.7</a:t>
            </a:r>
            <a:r>
              <a:rPr lang="zh-CN" altLang="en-US" dirty="0" smtClean="0"/>
              <a:t>章节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1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4644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signal/slot </a:t>
            </a:r>
            <a:r>
              <a:rPr lang="zh-CN" altLang="en-US" dirty="0" smtClean="0"/>
              <a:t>需要将 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函数关联即可。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message </a:t>
            </a:r>
            <a:r>
              <a:rPr lang="zh-CN" altLang="en-US" dirty="0" smtClean="0"/>
              <a:t>需要将该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与要接收信息的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关联，然后在该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ProcessMessage</a:t>
            </a:r>
            <a:r>
              <a:rPr lang="zh-CN" altLang="en-US" dirty="0" smtClean="0"/>
              <a:t>函数中定义响应动作。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7285" y="4220420"/>
            <a:ext cx="2925775" cy="2637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rgbClr val="FF0000"/>
                </a:solidFill>
              </a:rPr>
              <a:t>TGWidget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i="1" dirty="0" smtClean="0"/>
          </a:p>
          <a:p>
            <a:pPr algn="ctr"/>
            <a:r>
              <a:rPr lang="zh-CN" altLang="en-US" dirty="0" smtClean="0"/>
              <a:t>继承</a:t>
            </a:r>
            <a:r>
              <a:rPr lang="en-US" altLang="zh-CN" dirty="0" err="1" smtClean="0"/>
              <a:t>TGWidget</a:t>
            </a:r>
            <a:r>
              <a:rPr lang="zh-CN" altLang="en-US" dirty="0" smtClean="0"/>
              <a:t>的类均需调用</a:t>
            </a:r>
            <a:r>
              <a:rPr lang="en-US" altLang="zh-CN" dirty="0" smtClean="0"/>
              <a:t>Associate(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TGWindow</a:t>
            </a:r>
            <a:r>
              <a:rPr lang="en-US" altLang="zh-CN" dirty="0" smtClean="0"/>
              <a:t> *w);</a:t>
            </a:r>
            <a:r>
              <a:rPr lang="zh-CN" altLang="en-US" dirty="0" smtClean="0"/>
              <a:t>才能使该对象参与</a:t>
            </a:r>
            <a:r>
              <a:rPr lang="en-US" altLang="zh-CN" dirty="0" err="1" smtClean="0"/>
              <a:t>ProcessMessage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106" y="4220420"/>
            <a:ext cx="2925775" cy="2637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rgbClr val="FF0000"/>
                </a:solidFill>
              </a:rPr>
              <a:t>TGFrame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i="1" dirty="0" smtClean="0"/>
          </a:p>
          <a:p>
            <a:pPr algn="ctr"/>
            <a:r>
              <a:rPr lang="zh-CN" altLang="en-US" dirty="0" smtClean="0"/>
              <a:t>继承</a:t>
            </a:r>
            <a:r>
              <a:rPr lang="en-US" altLang="zh-CN" dirty="0" err="1" smtClean="0"/>
              <a:t>TGFrame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TQObject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的类包含</a:t>
            </a:r>
            <a:r>
              <a:rPr lang="en-US" altLang="zh-CN" dirty="0" smtClean="0"/>
              <a:t>signal/slot </a:t>
            </a:r>
            <a:r>
              <a:rPr lang="zh-CN" altLang="en-US" dirty="0" smtClean="0"/>
              <a:t>可</a:t>
            </a:r>
            <a:r>
              <a:rPr lang="en-US" altLang="zh-CN" dirty="0" smtClean="0"/>
              <a:t>Connect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8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9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TGFrame.h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1101" y="3583657"/>
            <a:ext cx="1502875" cy="814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TGFrame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6230" y="3583657"/>
            <a:ext cx="2020432" cy="8148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TGCompositeFrame</a:t>
            </a:r>
            <a:endParaRPr lang="en-US" altLang="zh-CN" dirty="0" smtClean="0"/>
          </a:p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Default Vertical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9538" y="3108761"/>
            <a:ext cx="2018923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TGGroupFrame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04340" y="1917830"/>
            <a:ext cx="1890667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TGTransientFrame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27259" y="1926883"/>
            <a:ext cx="1981202" cy="814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TGMainFrame</a:t>
            </a:r>
            <a:endParaRPr lang="en-US" altLang="zh-CN" dirty="0" smtClean="0"/>
          </a:p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Default Vertical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0104" y="4186927"/>
            <a:ext cx="2008358" cy="814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TGHorizontalFrame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0104" y="5341646"/>
            <a:ext cx="2008357" cy="8336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TGVerticalFrame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46602" y="4177874"/>
            <a:ext cx="1848409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TGHeaderFrame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3"/>
            <a:endCxn id="5" idx="1"/>
          </p:cNvCxnSpPr>
          <p:nvPr/>
        </p:nvCxnSpPr>
        <p:spPr>
          <a:xfrm>
            <a:off x="3213976" y="3991063"/>
            <a:ext cx="55225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3"/>
            <a:endCxn id="7" idx="1"/>
          </p:cNvCxnSpPr>
          <p:nvPr/>
        </p:nvCxnSpPr>
        <p:spPr>
          <a:xfrm flipV="1">
            <a:off x="9308461" y="2325236"/>
            <a:ext cx="995879" cy="905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  <a:endCxn id="11" idx="1"/>
          </p:cNvCxnSpPr>
          <p:nvPr/>
        </p:nvCxnSpPr>
        <p:spPr>
          <a:xfrm flipV="1">
            <a:off x="9308462" y="4585280"/>
            <a:ext cx="1038140" cy="905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8" idx="1"/>
          </p:cNvCxnSpPr>
          <p:nvPr/>
        </p:nvCxnSpPr>
        <p:spPr>
          <a:xfrm flipV="1">
            <a:off x="5786662" y="2334289"/>
            <a:ext cx="1540597" cy="165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6" idx="1"/>
          </p:cNvCxnSpPr>
          <p:nvPr/>
        </p:nvCxnSpPr>
        <p:spPr>
          <a:xfrm flipV="1">
            <a:off x="5786662" y="3516167"/>
            <a:ext cx="1502876" cy="4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9" idx="1"/>
          </p:cNvCxnSpPr>
          <p:nvPr/>
        </p:nvCxnSpPr>
        <p:spPr>
          <a:xfrm>
            <a:off x="5786662" y="3991063"/>
            <a:ext cx="1513442" cy="6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10" idx="1"/>
          </p:cNvCxnSpPr>
          <p:nvPr/>
        </p:nvCxnSpPr>
        <p:spPr>
          <a:xfrm>
            <a:off x="5786662" y="3991063"/>
            <a:ext cx="1513442" cy="17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19619" y="2414254"/>
            <a:ext cx="1502875" cy="814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TGWindow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12072" y="4667053"/>
            <a:ext cx="1502875" cy="8148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TQObject</a:t>
            </a:r>
            <a:endParaRPr lang="en-US" altLang="zh-CN" dirty="0" smtClean="0"/>
          </a:p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Signal/Slot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8" idx="3"/>
            <a:endCxn id="4" idx="1"/>
          </p:cNvCxnSpPr>
          <p:nvPr/>
        </p:nvCxnSpPr>
        <p:spPr>
          <a:xfrm>
            <a:off x="1483256" y="2821660"/>
            <a:ext cx="227845" cy="11694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3"/>
            <a:endCxn id="4" idx="1"/>
          </p:cNvCxnSpPr>
          <p:nvPr/>
        </p:nvCxnSpPr>
        <p:spPr>
          <a:xfrm flipV="1">
            <a:off x="1490803" y="3991063"/>
            <a:ext cx="220298" cy="10833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21840" y="2358553"/>
            <a:ext cx="315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composite frame has in addition to a </a:t>
            </a:r>
            <a:r>
              <a:rPr lang="en-US" altLang="zh-CN" dirty="0" err="1" smtClean="0"/>
              <a:t>TGFrame</a:t>
            </a:r>
            <a:r>
              <a:rPr lang="en-US" altLang="zh-CN" dirty="0" smtClean="0"/>
              <a:t> also a layout manager and a list if child frames.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11101" y="4667053"/>
            <a:ext cx="344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Position &amp; dimension fields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An ‘option’ attribute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generic event handler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generic layout mechanism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generic border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097448" y="268434"/>
            <a:ext cx="7979875" cy="1098644"/>
          </a:xfrm>
        </p:spPr>
        <p:txBody>
          <a:bodyPr/>
          <a:lstStyle/>
          <a:p>
            <a:r>
              <a:rPr lang="en-US" altLang="zh-CN" dirty="0" err="1" smtClean="0"/>
              <a:t>TGMainFrame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缺省是</a:t>
            </a:r>
            <a:r>
              <a:rPr lang="en-US" altLang="zh-CN" dirty="0" smtClean="0"/>
              <a:t>Vertical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err="1" smtClean="0"/>
              <a:t>TGCompositeFrame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可以改变其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指定的布局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19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1412</Words>
  <Application>Microsoft Office PowerPoint</Application>
  <PresentationFormat>宽屏</PresentationFormat>
  <Paragraphs>318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宋体</vt:lpstr>
      <vt:lpstr>Arial</vt:lpstr>
      <vt:lpstr>Calibri</vt:lpstr>
      <vt:lpstr>Calibri Light</vt:lpstr>
      <vt:lpstr>Wingdings</vt:lpstr>
      <vt:lpstr>Office 主题</vt:lpstr>
      <vt:lpstr>ROOT GUI </vt:lpstr>
      <vt:lpstr>Event Handle                   核心内容</vt:lpstr>
      <vt:lpstr>Qt的信号与槽机制</vt:lpstr>
      <vt:lpstr>信号</vt:lpstr>
      <vt:lpstr>槽</vt:lpstr>
      <vt:lpstr>PowerPoint 演示文稿</vt:lpstr>
      <vt:lpstr> signal/slot 需要将 signal函数 与 slot函数关联即可。 message 需要将该widget与要接收信息的frame关联，然后在该frame中ProcessMessage函数中定义响应动作。 </vt:lpstr>
      <vt:lpstr>PowerPoint 演示文稿</vt:lpstr>
      <vt:lpstr>TGFrame.h</vt:lpstr>
      <vt:lpstr>Horizontal  &amp;&amp; Vertical</vt:lpstr>
      <vt:lpstr>PowerPoint 演示文稿</vt:lpstr>
      <vt:lpstr>PowerPoint 演示文稿</vt:lpstr>
      <vt:lpstr>PowerPoint 演示文稿</vt:lpstr>
      <vt:lpstr>TGLabel.h</vt:lpstr>
      <vt:lpstr>TGMenu.h</vt:lpstr>
      <vt:lpstr>TGButton.h</vt:lpstr>
      <vt:lpstr>TGTextEntry.h</vt:lpstr>
      <vt:lpstr>TGNumberEntry.h</vt:lpstr>
      <vt:lpstr>PowerPoint 演示文稿</vt:lpstr>
      <vt:lpstr>TGListBox.h</vt:lpstr>
      <vt:lpstr>TGComboBox.h</vt:lpstr>
      <vt:lpstr>TGSlider.h</vt:lpstr>
      <vt:lpstr>TGDoubleSlider.h</vt:lpstr>
      <vt:lpstr>TGTripleSlider.h</vt:lpstr>
      <vt:lpstr>TGProgressBar.h</vt:lpstr>
      <vt:lpstr>TGStatusBar.h</vt:lpstr>
      <vt:lpstr>TGSplitter.h</vt:lpstr>
      <vt:lpstr>TGTab.h</vt:lpstr>
      <vt:lpstr>TGCanvas.h</vt:lpstr>
      <vt:lpstr>TRootEmbeddedCanvas.h</vt:lpstr>
      <vt:lpstr>PowerPoint 演示文稿</vt:lpstr>
      <vt:lpstr>TGSpeedo.h</vt:lpstr>
      <vt:lpstr>TGScrollBar.h</vt:lpstr>
      <vt:lpstr>TGPicture.h &amp;&amp; TGIcon.h</vt:lpstr>
      <vt:lpstr>TGTable.h &amp;&amp; TGSimpleTable.h</vt:lpstr>
      <vt:lpstr>TGImageMap.h</vt:lpstr>
      <vt:lpstr>TGTextViewStream.h</vt:lpstr>
      <vt:lpstr>TGView.h</vt:lpstr>
      <vt:lpstr>TGListView.h</vt:lpstr>
      <vt:lpstr>TGListTree.h</vt:lpstr>
      <vt:lpstr>TGColorSelect.h</vt:lpstr>
      <vt:lpstr>TGColorDialog.h</vt:lpstr>
      <vt:lpstr>TGClient.h</vt:lpstr>
      <vt:lpstr>PowerPoint 演示文稿</vt:lpstr>
      <vt:lpstr>参考：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wuhongyi</dc:creator>
  <cp:lastModifiedBy>wuhongyi</cp:lastModifiedBy>
  <cp:revision>137</cp:revision>
  <dcterms:created xsi:type="dcterms:W3CDTF">2016-11-08T01:08:29Z</dcterms:created>
  <dcterms:modified xsi:type="dcterms:W3CDTF">2016-11-15T00:33:55Z</dcterms:modified>
</cp:coreProperties>
</file>