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9" r:id="rId2"/>
    <p:sldId id="258" r:id="rId3"/>
    <p:sldId id="262" r:id="rId4"/>
    <p:sldId id="274" r:id="rId5"/>
    <p:sldId id="278" r:id="rId6"/>
    <p:sldId id="273" r:id="rId7"/>
    <p:sldId id="289" r:id="rId8"/>
    <p:sldId id="263" r:id="rId9"/>
    <p:sldId id="279" r:id="rId10"/>
    <p:sldId id="267" r:id="rId11"/>
    <p:sldId id="272" r:id="rId12"/>
    <p:sldId id="271" r:id="rId13"/>
    <p:sldId id="269" r:id="rId14"/>
    <p:sldId id="270" r:id="rId15"/>
    <p:sldId id="264" r:id="rId16"/>
    <p:sldId id="284" r:id="rId17"/>
    <p:sldId id="296" r:id="rId18"/>
    <p:sldId id="297" r:id="rId19"/>
    <p:sldId id="298" r:id="rId20"/>
    <p:sldId id="294" r:id="rId21"/>
    <p:sldId id="281" r:id="rId22"/>
    <p:sldId id="283" r:id="rId23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70C0"/>
    <a:srgbClr val="5B9BD5"/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9224D-B373-4EDF-912F-C34440F52B5F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99F8E-F542-4D95-B9CD-FE5FD9E55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4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BEE6F6B-FA1C-47F1-956D-7D63D6FEB949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E7EFD19-82AB-461D-A88E-D2142DAE2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1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239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73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59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54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09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2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4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4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52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0663" y="387350"/>
            <a:ext cx="2587625" cy="1939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5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715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38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79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67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7C1-39DE-4885-B9B8-20C29B8903F3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FED0A-00A5-4468-901B-E68507AE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7C1-39DE-4885-B9B8-20C29B8903F3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FED0A-00A5-4468-901B-E68507AE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7C1-39DE-4885-B9B8-20C29B8903F3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FED0A-00A5-4468-901B-E68507AE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0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7C1-39DE-4885-B9B8-20C29B8903F3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FED0A-00A5-4468-901B-E68507AE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7C1-39DE-4885-B9B8-20C29B8903F3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FED0A-00A5-4468-901B-E68507AE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4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7C1-39DE-4885-B9B8-20C29B8903F3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FED0A-00A5-4468-901B-E68507AE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7C1-39DE-4885-B9B8-20C29B8903F3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FED0A-00A5-4468-901B-E68507AE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9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7C1-39DE-4885-B9B8-20C29B8903F3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FED0A-00A5-4468-901B-E68507AE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7C1-39DE-4885-B9B8-20C29B8903F3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FED0A-00A5-4468-901B-E68507AE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6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7C1-39DE-4885-B9B8-20C29B8903F3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FED0A-00A5-4468-901B-E68507AE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6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7C1-39DE-4885-B9B8-20C29B8903F3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FED0A-00A5-4468-901B-E68507AE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667C1-39DE-4885-B9B8-20C29B8903F3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FED0A-00A5-4468-901B-E68507AE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7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132207" y="2771351"/>
            <a:ext cx="4909418" cy="3229258"/>
          </a:xfrm>
          <a:custGeom>
            <a:avLst/>
            <a:gdLst>
              <a:gd name="connsiteX0" fmla="*/ 3452105 w 6903869"/>
              <a:gd name="connsiteY0" fmla="*/ 0 h 4541144"/>
              <a:gd name="connsiteX1" fmla="*/ 6903869 w 6903869"/>
              <a:gd name="connsiteY1" fmla="*/ 4541144 h 4541144"/>
              <a:gd name="connsiteX2" fmla="*/ 0 w 6903869"/>
              <a:gd name="connsiteY2" fmla="*/ 4541144 h 454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3869" h="4541144">
                <a:moveTo>
                  <a:pt x="3452105" y="0"/>
                </a:moveTo>
                <a:lnTo>
                  <a:pt x="6903869" y="4541144"/>
                </a:lnTo>
                <a:lnTo>
                  <a:pt x="0" y="4541144"/>
                </a:lnTo>
                <a:close/>
              </a:path>
            </a:pathLst>
          </a:custGeom>
          <a:blipFill dpi="0" rotWithShape="1">
            <a:blip r:embed="rId3" cstate="screen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280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0" y="857391"/>
            <a:ext cx="3673274" cy="4832085"/>
          </a:xfrm>
          <a:custGeom>
            <a:avLst/>
            <a:gdLst>
              <a:gd name="T0" fmla="*/ 0 w 2314"/>
              <a:gd name="T1" fmla="*/ 0 h 3044"/>
              <a:gd name="T2" fmla="*/ 2314 w 2314"/>
              <a:gd name="T3" fmla="*/ 0 h 3044"/>
              <a:gd name="T4" fmla="*/ 0 w 2314"/>
              <a:gd name="T5" fmla="*/ 3044 h 3044"/>
              <a:gd name="T6" fmla="*/ 0 w 2314"/>
              <a:gd name="T7" fmla="*/ 0 h 3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14" h="3044">
                <a:moveTo>
                  <a:pt x="0" y="0"/>
                </a:moveTo>
                <a:lnTo>
                  <a:pt x="2314" y="0"/>
                </a:lnTo>
                <a:lnTo>
                  <a:pt x="0" y="3044"/>
                </a:lnTo>
                <a:lnTo>
                  <a:pt x="0" y="0"/>
                </a:lnTo>
                <a:close/>
              </a:path>
            </a:pathLst>
          </a:custGeom>
          <a:solidFill>
            <a:srgbClr val="5ED1E5">
              <a:alpha val="8902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 sz="128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1" y="857391"/>
            <a:ext cx="2187455" cy="2876392"/>
          </a:xfrm>
          <a:custGeom>
            <a:avLst/>
            <a:gdLst>
              <a:gd name="T0" fmla="*/ 0 w 1378"/>
              <a:gd name="T1" fmla="*/ 0 h 1812"/>
              <a:gd name="T2" fmla="*/ 1378 w 1378"/>
              <a:gd name="T3" fmla="*/ 0 h 1812"/>
              <a:gd name="T4" fmla="*/ 0 w 1378"/>
              <a:gd name="T5" fmla="*/ 1812 h 1812"/>
              <a:gd name="T6" fmla="*/ 0 w 1378"/>
              <a:gd name="T7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8" h="1812">
                <a:moveTo>
                  <a:pt x="0" y="0"/>
                </a:moveTo>
                <a:lnTo>
                  <a:pt x="1378" y="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5" cstate="screen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 sz="1280"/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3260038" y="1546533"/>
            <a:ext cx="5416826" cy="157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12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管理学中的数</a:t>
            </a:r>
            <a:r>
              <a:rPr lang="zh-CN" altLang="en-US" sz="512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据科学</a:t>
            </a:r>
            <a:endParaRPr lang="zh-CN" altLang="en-US" sz="384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4632414" y="4168779"/>
            <a:ext cx="4044450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10, 2020</a:t>
            </a:r>
          </a:p>
          <a:p>
            <a:pPr algn="ctr">
              <a:buNone/>
            </a:pPr>
            <a:r>
              <a:rPr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Xiang Wu</a:t>
            </a:r>
            <a:endParaRPr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3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686857" y="1320405"/>
            <a:ext cx="3943121" cy="4745426"/>
          </a:xfrm>
          <a:prstGeom prst="roundRect">
            <a:avLst>
              <a:gd name="adj" fmla="val 11779"/>
            </a:avLst>
          </a:prstGeom>
          <a:gradFill flip="none" rotWithShape="1">
            <a:gsLst>
              <a:gs pos="0">
                <a:srgbClr val="5B9BD5">
                  <a:tint val="66000"/>
                  <a:satMod val="160000"/>
                </a:srgbClr>
              </a:gs>
              <a:gs pos="50000">
                <a:srgbClr val="5B9BD5">
                  <a:tint val="44500"/>
                  <a:satMod val="160000"/>
                </a:srgbClr>
              </a:gs>
              <a:gs pos="100000">
                <a:srgbClr val="5B9BD5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750922" y="1308295"/>
            <a:ext cx="3943121" cy="4785325"/>
          </a:xfrm>
          <a:prstGeom prst="roundRect">
            <a:avLst>
              <a:gd name="adj" fmla="val 11779"/>
            </a:avLst>
          </a:prstGeom>
          <a:gradFill flip="none" rotWithShape="1">
            <a:gsLst>
              <a:gs pos="0">
                <a:srgbClr val="ED7D31">
                  <a:tint val="66000"/>
                  <a:satMod val="160000"/>
                </a:srgbClr>
              </a:gs>
              <a:gs pos="50000">
                <a:srgbClr val="ED7D31">
                  <a:tint val="44500"/>
                  <a:satMod val="160000"/>
                </a:srgbClr>
              </a:gs>
              <a:gs pos="100000">
                <a:srgbClr val="ED7D31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577991" y="3906352"/>
            <a:ext cx="3967732" cy="2082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295" y="6198805"/>
            <a:ext cx="7988017" cy="366126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样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本选择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题：是否特定种类的家庭更愿意与公司合作？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804223" y="4557746"/>
            <a:ext cx="3608652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家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庭消费数据：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万个家庭（美国），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5400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个家庭（中国），手持式扫描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器数据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零售商：产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品代码扫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描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店内人工数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据采集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6"/>
          <p:cNvSpPr txBox="1"/>
          <p:nvPr/>
        </p:nvSpPr>
        <p:spPr>
          <a:xfrm>
            <a:off x="1390634" y="4071256"/>
            <a:ext cx="23083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Nielsen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零售业数据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548718" y="586816"/>
            <a:ext cx="781250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早</a:t>
            </a:r>
            <a:r>
              <a:rPr lang="zh-CN" altLang="en-US" sz="32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期实践（</a:t>
            </a:r>
            <a:r>
              <a:rPr lang="en-US" altLang="zh-CN" sz="32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1980-2000</a:t>
            </a:r>
            <a:r>
              <a:rPr lang="zh-CN" altLang="en-US" sz="32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zh-CN" altLang="en-US" sz="3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40" y="1629340"/>
            <a:ext cx="3290193" cy="2194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6" y="1629340"/>
            <a:ext cx="3446585" cy="2194560"/>
          </a:xfrm>
          <a:prstGeom prst="rect">
            <a:avLst/>
          </a:prstGeom>
        </p:spPr>
      </p:pic>
      <p:sp>
        <p:nvSpPr>
          <p:cNvPr id="13" name="TextBox 16"/>
          <p:cNvSpPr txBox="1"/>
          <p:nvPr/>
        </p:nvSpPr>
        <p:spPr>
          <a:xfrm>
            <a:off x="5457844" y="4086483"/>
            <a:ext cx="23083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Nielsen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视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率数据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128489" y="4573851"/>
            <a:ext cx="3227507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择家庭进行合作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机顶盒回路数据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(Return Path Data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 +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计量仪测量技术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90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805004" y="1131597"/>
            <a:ext cx="4011003" cy="3927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产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品评论：早期研究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847438" y="1734078"/>
            <a:ext cx="3805115" cy="16158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Floyd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et al. (2014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整理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了在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线产品评论如何影响销售量的计量经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济论文，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最后得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到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26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篇论文，其时间跨度为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2004-2013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年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主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要采用简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单的评论数量、评论极性（亦即正面评论、负面评论）来刻画产品评论数据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26436" y="2016797"/>
            <a:ext cx="3277164" cy="6569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6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56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548718" y="556038"/>
            <a:ext cx="781250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互联</a:t>
            </a:r>
            <a:r>
              <a:rPr lang="zh-CN" altLang="en-US" sz="32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</a:t>
            </a:r>
            <a:r>
              <a:rPr lang="zh-CN" altLang="en-US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时代（</a:t>
            </a:r>
            <a:r>
              <a:rPr lang="en-US" altLang="zh-CN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2000-</a:t>
            </a:r>
            <a:r>
              <a:rPr lang="zh-CN" altLang="en-US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r>
              <a:rPr lang="en-US" altLang="zh-CN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UGC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" y="2082066"/>
            <a:ext cx="4207168" cy="21945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05005" y="3711347"/>
            <a:ext cx="4011003" cy="3927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产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品评论：近期研究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47438" y="4313828"/>
            <a:ext cx="4011003" cy="93102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Archak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et al. (2011)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通过文本挖掘，从产品属性层面（而非产品层面）的评论分析，考虑了产品评论对销售量的影响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7106" y="5490001"/>
            <a:ext cx="85289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Archak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Nikolay,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Anindya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Ghose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and Panagiotis G.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Ipeirotis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"Deriving the pricing power of product features by mining consumer reviews."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Management science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 57.8 (2011): 1485-1509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[2] Floyd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Kristopher, et al. "How online product reviews affect retail sales: A meta-analysis." 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Retailing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90.2 (2014): 217-232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46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48718" y="586816"/>
            <a:ext cx="781250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互联</a:t>
            </a:r>
            <a:r>
              <a:rPr lang="zh-CN" altLang="en-US" sz="32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网时代（</a:t>
            </a:r>
            <a:r>
              <a:rPr lang="en-US" altLang="zh-CN" sz="32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2010-</a:t>
            </a:r>
            <a:r>
              <a:rPr lang="zh-CN" altLang="en-US" sz="32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）点击流数据</a:t>
            </a:r>
            <a:endParaRPr lang="zh-CN" altLang="en-US" sz="3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2" y="2054223"/>
            <a:ext cx="3988190" cy="219456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08112" y="5192970"/>
            <a:ext cx="82576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] Huang,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Tingliang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and Jan A. Van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Mieghem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"The promise of strategic customer behavior: On the value of click tracking." 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Production and Operations Management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22.3 (2013): 489-502.</a:t>
            </a:r>
            <a:endParaRPr lang="en-US" sz="1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[2] Huang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Tingliang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and Jan A. Van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Mieghem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"Clickstream data and inventory management: Model and empirical analysis."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Production and Operations Management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 23.3 (2014): 333-347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[3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]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Oestreicher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-Singer, Gal, et al. "The network value of products." 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Marketing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77.3 (2013): 1-14.</a:t>
            </a:r>
            <a:endParaRPr 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4646718" y="1313676"/>
            <a:ext cx="4011003" cy="3927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点击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流数据与运作管理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77014" y="1851882"/>
            <a:ext cx="4011003" cy="93102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Amazon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的预判发货计划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Huang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&amp; Van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Mieghem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(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2013; 2014)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考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虑了如何利用点击流数据，改善企业运作管理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4728" y="2858540"/>
            <a:ext cx="4011003" cy="3927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点击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流数据与产品价值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4969" y="3414226"/>
            <a:ext cx="4202752" cy="16158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Oestreicher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-Singer et al. (2013)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考虑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消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费者可以在相似的产品之间跳转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，浏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览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产品可以带来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B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产品的销售量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。由此区分产品的内在价值与外向价值。畅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销产品的实际价值被高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估（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0%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的外向价值），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而非畅销产品的实际价值被低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估（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0%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的外向价值）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8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6"/>
          <p:cNvSpPr txBox="1"/>
          <p:nvPr/>
        </p:nvSpPr>
        <p:spPr>
          <a:xfrm>
            <a:off x="804223" y="4071256"/>
            <a:ext cx="28725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 </a:t>
            </a:r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Nilson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咨询公司扫描数据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548718" y="556038"/>
            <a:ext cx="781250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社交网络</a:t>
            </a:r>
            <a:r>
              <a:rPr lang="zh-CN" altLang="en-US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时代（</a:t>
            </a:r>
            <a:r>
              <a:rPr lang="en-US" altLang="zh-CN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2010-</a:t>
            </a:r>
            <a:r>
              <a:rPr lang="zh-CN" altLang="en-US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5" y="1705554"/>
            <a:ext cx="4198290" cy="292608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767237" y="1566078"/>
            <a:ext cx="4011003" cy="3927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社交网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络与产品选择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641648" y="2476068"/>
            <a:ext cx="4136592" cy="226215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Wang et al. (2013)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考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虑社交网络对消费者产品选择的影响，发现对于科技产品，专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家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的影响力更大；对于时尚产品，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人缘更好者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影响力更大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Yang &amp; Allenby (2003)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使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用住在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122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个不同邮政编码街区的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857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个消费者的汽车购买数据，估计空间计量经济学模型，发现社交网络对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消费偏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好有显著影响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8112" y="5491149"/>
            <a:ext cx="82576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] Wang, Jing,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Anocha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Aribarg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and Yves F.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Atchadé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"Modeling choice interdependence in a social network." 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Marketing Science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32.6 (2013): 977-997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[2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] Yang,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Sha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and Greg M. Allenby. "Modeling interdependent consumer preferences." 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Marketing Research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40.3 (2003): 282-294.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495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48718" y="586816"/>
            <a:ext cx="781250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物联网</a:t>
            </a:r>
            <a:r>
              <a:rPr lang="zh-CN" altLang="en-US" sz="32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时代（</a:t>
            </a:r>
            <a:r>
              <a:rPr lang="en-US" altLang="zh-CN" sz="32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2015-</a:t>
            </a:r>
            <a:r>
              <a:rPr lang="zh-CN" altLang="en-US" sz="32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zh-CN" altLang="en-US" sz="3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0" y="1671249"/>
            <a:ext cx="4276706" cy="3200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190" y="1324963"/>
            <a:ext cx="3386938" cy="36576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687073" y="5359447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实时感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知数据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多源数据融合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0" y="3084581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0" y="4117093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327449" y="2910129"/>
            <a:ext cx="2437720" cy="348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99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3</a:t>
            </a:r>
          </a:p>
        </p:txBody>
      </p:sp>
      <p:sp>
        <p:nvSpPr>
          <p:cNvPr id="8" name="MH_Entry_1"/>
          <p:cNvSpPr/>
          <p:nvPr>
            <p:custDataLst>
              <p:tags r:id="rId5"/>
            </p:custDataLst>
          </p:nvPr>
        </p:nvSpPr>
        <p:spPr>
          <a:xfrm>
            <a:off x="2057368" y="3491084"/>
            <a:ext cx="5029264" cy="39395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56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学科基</a:t>
            </a:r>
            <a:r>
              <a:rPr lang="zh-CN" altLang="en-US" sz="256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础</a:t>
            </a:r>
            <a:endParaRPr lang="zh-CN" altLang="en-US" sz="1138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584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69" y="1596487"/>
            <a:ext cx="8229600" cy="4625444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548718" y="556038"/>
            <a:ext cx="781250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数据科</a:t>
            </a:r>
            <a:r>
              <a:rPr lang="zh-CN" altLang="en-US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学及相关领域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731447" y="2812650"/>
            <a:ext cx="1787453" cy="2350926"/>
            <a:chOff x="2066468" y="2628718"/>
            <a:chExt cx="2744485" cy="3609651"/>
          </a:xfrm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925100" y="5888120"/>
              <a:ext cx="1059894" cy="350249"/>
            </a:xfrm>
            <a:custGeom>
              <a:avLst/>
              <a:gdLst>
                <a:gd name="T0" fmla="*/ 466 w 466"/>
                <a:gd name="T1" fmla="*/ 0 h 154"/>
                <a:gd name="T2" fmla="*/ 233 w 466"/>
                <a:gd name="T3" fmla="*/ 154 h 154"/>
                <a:gd name="T4" fmla="*/ 0 w 466"/>
                <a:gd name="T5" fmla="*/ 0 h 154"/>
                <a:gd name="T6" fmla="*/ 466 w 466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4">
                  <a:moveTo>
                    <a:pt x="466" y="0"/>
                  </a:moveTo>
                  <a:cubicBezTo>
                    <a:pt x="466" y="85"/>
                    <a:pt x="362" y="154"/>
                    <a:pt x="233" y="154"/>
                  </a:cubicBezTo>
                  <a:cubicBezTo>
                    <a:pt x="104" y="154"/>
                    <a:pt x="0" y="85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2066468" y="2628718"/>
              <a:ext cx="2744485" cy="3354806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4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4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079575" y="3138647"/>
            <a:ext cx="1143118" cy="114311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59554" tIns="29777" rIns="59554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1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192780" y="3252704"/>
            <a:ext cx="915857" cy="91500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9554" tIns="29777" rIns="59554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1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3290664" y="3350587"/>
            <a:ext cx="720088" cy="720088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59554" tIns="29777" rIns="59554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1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397060" y="3456133"/>
            <a:ext cx="507296" cy="50814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9554" tIns="29777" rIns="59554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1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3491540" y="3550612"/>
            <a:ext cx="317486" cy="319189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59554" tIns="29777" rIns="59554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1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3591127" y="3651902"/>
            <a:ext cx="118313" cy="1183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9554" tIns="29777" rIns="59554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1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3650708" y="3042465"/>
            <a:ext cx="674126" cy="675828"/>
          </a:xfrm>
          <a:custGeom>
            <a:avLst/>
            <a:gdLst>
              <a:gd name="T0" fmla="*/ 543 w 792"/>
              <a:gd name="T1" fmla="*/ 282 h 794"/>
              <a:gd name="T2" fmla="*/ 627 w 792"/>
              <a:gd name="T3" fmla="*/ 282 h 794"/>
              <a:gd name="T4" fmla="*/ 792 w 792"/>
              <a:gd name="T5" fmla="*/ 116 h 794"/>
              <a:gd name="T6" fmla="*/ 677 w 792"/>
              <a:gd name="T7" fmla="*/ 116 h 794"/>
              <a:gd name="T8" fmla="*/ 674 w 792"/>
              <a:gd name="T9" fmla="*/ 0 h 794"/>
              <a:gd name="T10" fmla="*/ 507 w 792"/>
              <a:gd name="T11" fmla="*/ 165 h 794"/>
              <a:gd name="T12" fmla="*/ 512 w 792"/>
              <a:gd name="T13" fmla="*/ 252 h 794"/>
              <a:gd name="T14" fmla="*/ 0 w 792"/>
              <a:gd name="T15" fmla="*/ 754 h 794"/>
              <a:gd name="T16" fmla="*/ 0 w 792"/>
              <a:gd name="T17" fmla="*/ 794 h 794"/>
              <a:gd name="T18" fmla="*/ 43 w 792"/>
              <a:gd name="T19" fmla="*/ 794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2" h="794">
                <a:moveTo>
                  <a:pt x="543" y="282"/>
                </a:moveTo>
                <a:lnTo>
                  <a:pt x="627" y="282"/>
                </a:lnTo>
                <a:lnTo>
                  <a:pt x="792" y="116"/>
                </a:lnTo>
                <a:lnTo>
                  <a:pt x="677" y="116"/>
                </a:lnTo>
                <a:lnTo>
                  <a:pt x="674" y="0"/>
                </a:lnTo>
                <a:lnTo>
                  <a:pt x="507" y="165"/>
                </a:lnTo>
                <a:lnTo>
                  <a:pt x="512" y="252"/>
                </a:lnTo>
                <a:lnTo>
                  <a:pt x="0" y="754"/>
                </a:lnTo>
                <a:lnTo>
                  <a:pt x="0" y="794"/>
                </a:lnTo>
                <a:lnTo>
                  <a:pt x="43" y="79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9554" tIns="29777" rIns="59554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1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1644989" y="2080610"/>
            <a:ext cx="1274492" cy="1101703"/>
            <a:chOff x="2883" y="375"/>
            <a:chExt cx="1938" cy="1977"/>
          </a:xfrm>
          <a:solidFill>
            <a:schemeClr val="accent1"/>
          </a:solidFill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4622" y="2148"/>
              <a:ext cx="199" cy="204"/>
            </a:xfrm>
            <a:custGeom>
              <a:avLst/>
              <a:gdLst>
                <a:gd name="T0" fmla="*/ 69 w 84"/>
                <a:gd name="T1" fmla="*/ 67 h 86"/>
                <a:gd name="T2" fmla="*/ 35 w 84"/>
                <a:gd name="T3" fmla="*/ 30 h 86"/>
                <a:gd name="T4" fmla="*/ 17 w 84"/>
                <a:gd name="T5" fmla="*/ 9 h 86"/>
                <a:gd name="T6" fmla="*/ 6 w 84"/>
                <a:gd name="T7" fmla="*/ 0 h 86"/>
                <a:gd name="T8" fmla="*/ 4 w 84"/>
                <a:gd name="T9" fmla="*/ 5 h 86"/>
                <a:gd name="T10" fmla="*/ 0 w 84"/>
                <a:gd name="T11" fmla="*/ 10 h 86"/>
                <a:gd name="T12" fmla="*/ 10 w 84"/>
                <a:gd name="T13" fmla="*/ 21 h 86"/>
                <a:gd name="T14" fmla="*/ 30 w 84"/>
                <a:gd name="T15" fmla="*/ 38 h 86"/>
                <a:gd name="T16" fmla="*/ 66 w 84"/>
                <a:gd name="T17" fmla="*/ 71 h 86"/>
                <a:gd name="T18" fmla="*/ 83 w 84"/>
                <a:gd name="T19" fmla="*/ 86 h 86"/>
                <a:gd name="T20" fmla="*/ 84 w 84"/>
                <a:gd name="T21" fmla="*/ 85 h 86"/>
                <a:gd name="T22" fmla="*/ 69 w 84"/>
                <a:gd name="T23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86">
                  <a:moveTo>
                    <a:pt x="69" y="67"/>
                  </a:moveTo>
                  <a:cubicBezTo>
                    <a:pt x="60" y="57"/>
                    <a:pt x="47" y="43"/>
                    <a:pt x="35" y="30"/>
                  </a:cubicBezTo>
                  <a:cubicBezTo>
                    <a:pt x="29" y="23"/>
                    <a:pt x="23" y="16"/>
                    <a:pt x="17" y="9"/>
                  </a:cubicBezTo>
                  <a:cubicBezTo>
                    <a:pt x="13" y="6"/>
                    <a:pt x="10" y="3"/>
                    <a:pt x="6" y="0"/>
                  </a:cubicBezTo>
                  <a:cubicBezTo>
                    <a:pt x="6" y="2"/>
                    <a:pt x="5" y="3"/>
                    <a:pt x="4" y="5"/>
                  </a:cubicBezTo>
                  <a:cubicBezTo>
                    <a:pt x="3" y="7"/>
                    <a:pt x="1" y="9"/>
                    <a:pt x="0" y="10"/>
                  </a:cubicBezTo>
                  <a:cubicBezTo>
                    <a:pt x="3" y="14"/>
                    <a:pt x="7" y="17"/>
                    <a:pt x="10" y="21"/>
                  </a:cubicBezTo>
                  <a:cubicBezTo>
                    <a:pt x="16" y="27"/>
                    <a:pt x="23" y="32"/>
                    <a:pt x="30" y="38"/>
                  </a:cubicBezTo>
                  <a:cubicBezTo>
                    <a:pt x="43" y="50"/>
                    <a:pt x="56" y="63"/>
                    <a:pt x="66" y="71"/>
                  </a:cubicBezTo>
                  <a:cubicBezTo>
                    <a:pt x="76" y="80"/>
                    <a:pt x="83" y="86"/>
                    <a:pt x="83" y="86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4" y="85"/>
                    <a:pt x="78" y="78"/>
                    <a:pt x="69" y="6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4177" y="1665"/>
              <a:ext cx="490" cy="566"/>
            </a:xfrm>
            <a:custGeom>
              <a:avLst/>
              <a:gdLst>
                <a:gd name="T0" fmla="*/ 204 w 207"/>
                <a:gd name="T1" fmla="*/ 156 h 239"/>
                <a:gd name="T2" fmla="*/ 48 w 207"/>
                <a:gd name="T3" fmla="*/ 0 h 239"/>
                <a:gd name="T4" fmla="*/ 35 w 207"/>
                <a:gd name="T5" fmla="*/ 53 h 239"/>
                <a:gd name="T6" fmla="*/ 0 w 207"/>
                <a:gd name="T7" fmla="*/ 83 h 239"/>
                <a:gd name="T8" fmla="*/ 156 w 207"/>
                <a:gd name="T9" fmla="*/ 239 h 239"/>
                <a:gd name="T10" fmla="*/ 188 w 207"/>
                <a:gd name="T11" fmla="*/ 214 h 239"/>
                <a:gd name="T12" fmla="*/ 192 w 207"/>
                <a:gd name="T13" fmla="*/ 209 h 239"/>
                <a:gd name="T14" fmla="*/ 194 w 207"/>
                <a:gd name="T15" fmla="*/ 204 h 239"/>
                <a:gd name="T16" fmla="*/ 204 w 207"/>
                <a:gd name="T17" fmla="*/ 15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39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8"/>
                    <a:pt x="0" y="83"/>
                  </a:cubicBezTo>
                  <a:cubicBezTo>
                    <a:pt x="156" y="239"/>
                    <a:pt x="156" y="239"/>
                    <a:pt x="156" y="239"/>
                  </a:cubicBezTo>
                  <a:cubicBezTo>
                    <a:pt x="156" y="239"/>
                    <a:pt x="173" y="237"/>
                    <a:pt x="188" y="214"/>
                  </a:cubicBezTo>
                  <a:cubicBezTo>
                    <a:pt x="189" y="213"/>
                    <a:pt x="191" y="211"/>
                    <a:pt x="192" y="209"/>
                  </a:cubicBezTo>
                  <a:cubicBezTo>
                    <a:pt x="193" y="207"/>
                    <a:pt x="194" y="206"/>
                    <a:pt x="194" y="204"/>
                  </a:cubicBezTo>
                  <a:cubicBezTo>
                    <a:pt x="207" y="178"/>
                    <a:pt x="204" y="156"/>
                    <a:pt x="204" y="1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4167" y="1656"/>
              <a:ext cx="137" cy="218"/>
            </a:xfrm>
            <a:custGeom>
              <a:avLst/>
              <a:gdLst>
                <a:gd name="T0" fmla="*/ 52 w 58"/>
                <a:gd name="T1" fmla="*/ 4 h 92"/>
                <a:gd name="T2" fmla="*/ 31 w 58"/>
                <a:gd name="T3" fmla="*/ 13 h 92"/>
                <a:gd name="T4" fmla="*/ 39 w 58"/>
                <a:gd name="T5" fmla="*/ 20 h 92"/>
                <a:gd name="T6" fmla="*/ 39 w 58"/>
                <a:gd name="T7" fmla="*/ 25 h 92"/>
                <a:gd name="T8" fmla="*/ 31 w 58"/>
                <a:gd name="T9" fmla="*/ 50 h 92"/>
                <a:gd name="T10" fmla="*/ 16 w 58"/>
                <a:gd name="T11" fmla="*/ 66 h 92"/>
                <a:gd name="T12" fmla="*/ 12 w 58"/>
                <a:gd name="T13" fmla="*/ 67 h 92"/>
                <a:gd name="T14" fmla="*/ 5 w 58"/>
                <a:gd name="T15" fmla="*/ 59 h 92"/>
                <a:gd name="T16" fmla="*/ 3 w 58"/>
                <a:gd name="T17" fmla="*/ 87 h 92"/>
                <a:gd name="T18" fmla="*/ 4 w 58"/>
                <a:gd name="T19" fmla="*/ 87 h 92"/>
                <a:gd name="T20" fmla="*/ 39 w 58"/>
                <a:gd name="T21" fmla="*/ 57 h 92"/>
                <a:gd name="T22" fmla="*/ 52 w 58"/>
                <a:gd name="T2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2">
                  <a:moveTo>
                    <a:pt x="52" y="4"/>
                  </a:moveTo>
                  <a:cubicBezTo>
                    <a:pt x="48" y="0"/>
                    <a:pt x="40" y="4"/>
                    <a:pt x="31" y="13"/>
                  </a:cubicBezTo>
                  <a:cubicBezTo>
                    <a:pt x="36" y="18"/>
                    <a:pt x="39" y="20"/>
                    <a:pt x="39" y="20"/>
                  </a:cubicBezTo>
                  <a:cubicBezTo>
                    <a:pt x="39" y="20"/>
                    <a:pt x="39" y="22"/>
                    <a:pt x="39" y="25"/>
                  </a:cubicBezTo>
                  <a:cubicBezTo>
                    <a:pt x="39" y="31"/>
                    <a:pt x="37" y="40"/>
                    <a:pt x="31" y="50"/>
                  </a:cubicBezTo>
                  <a:cubicBezTo>
                    <a:pt x="25" y="61"/>
                    <a:pt x="19" y="64"/>
                    <a:pt x="16" y="66"/>
                  </a:cubicBezTo>
                  <a:cubicBezTo>
                    <a:pt x="14" y="67"/>
                    <a:pt x="12" y="67"/>
                    <a:pt x="12" y="67"/>
                  </a:cubicBezTo>
                  <a:cubicBezTo>
                    <a:pt x="12" y="67"/>
                    <a:pt x="10" y="64"/>
                    <a:pt x="5" y="59"/>
                  </a:cubicBezTo>
                  <a:cubicBezTo>
                    <a:pt x="0" y="72"/>
                    <a:pt x="0" y="83"/>
                    <a:pt x="3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1" y="92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2883" y="799"/>
              <a:ext cx="474" cy="407"/>
            </a:xfrm>
            <a:custGeom>
              <a:avLst/>
              <a:gdLst>
                <a:gd name="T0" fmla="*/ 83 w 200"/>
                <a:gd name="T1" fmla="*/ 65 h 172"/>
                <a:gd name="T2" fmla="*/ 200 w 200"/>
                <a:gd name="T3" fmla="*/ 38 h 172"/>
                <a:gd name="T4" fmla="*/ 200 w 200"/>
                <a:gd name="T5" fmla="*/ 37 h 172"/>
                <a:gd name="T6" fmla="*/ 73 w 200"/>
                <a:gd name="T7" fmla="*/ 14 h 172"/>
                <a:gd name="T8" fmla="*/ 9 w 200"/>
                <a:gd name="T9" fmla="*/ 126 h 172"/>
                <a:gd name="T10" fmla="*/ 64 w 200"/>
                <a:gd name="T11" fmla="*/ 172 h 172"/>
                <a:gd name="T12" fmla="*/ 83 w 200"/>
                <a:gd name="T13" fmla="*/ 6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3" y="65"/>
                  </a:moveTo>
                  <a:cubicBezTo>
                    <a:pt x="105" y="26"/>
                    <a:pt x="157" y="23"/>
                    <a:pt x="200" y="38"/>
                  </a:cubicBezTo>
                  <a:cubicBezTo>
                    <a:pt x="200" y="38"/>
                    <a:pt x="200" y="37"/>
                    <a:pt x="200" y="37"/>
                  </a:cubicBezTo>
                  <a:cubicBezTo>
                    <a:pt x="159" y="14"/>
                    <a:pt x="109" y="0"/>
                    <a:pt x="73" y="14"/>
                  </a:cubicBezTo>
                  <a:cubicBezTo>
                    <a:pt x="6" y="41"/>
                    <a:pt x="0" y="81"/>
                    <a:pt x="9" y="126"/>
                  </a:cubicBezTo>
                  <a:cubicBezTo>
                    <a:pt x="14" y="152"/>
                    <a:pt x="35" y="167"/>
                    <a:pt x="64" y="172"/>
                  </a:cubicBezTo>
                  <a:cubicBezTo>
                    <a:pt x="58" y="137"/>
                    <a:pt x="64" y="97"/>
                    <a:pt x="83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3236" y="427"/>
              <a:ext cx="175" cy="460"/>
            </a:xfrm>
            <a:custGeom>
              <a:avLst/>
              <a:gdLst>
                <a:gd name="T0" fmla="*/ 40 w 74"/>
                <a:gd name="T1" fmla="*/ 37 h 194"/>
                <a:gd name="T2" fmla="*/ 74 w 74"/>
                <a:gd name="T3" fmla="*/ 0 h 194"/>
                <a:gd name="T4" fmla="*/ 1 w 74"/>
                <a:gd name="T5" fmla="*/ 100 h 194"/>
                <a:gd name="T6" fmla="*/ 51 w 74"/>
                <a:gd name="T7" fmla="*/ 194 h 194"/>
                <a:gd name="T8" fmla="*/ 52 w 74"/>
                <a:gd name="T9" fmla="*/ 193 h 194"/>
                <a:gd name="T10" fmla="*/ 40 w 74"/>
                <a:gd name="T11" fmla="*/ 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7"/>
                  </a:moveTo>
                  <a:cubicBezTo>
                    <a:pt x="49" y="21"/>
                    <a:pt x="61" y="8"/>
                    <a:pt x="74" y="0"/>
                  </a:cubicBezTo>
                  <a:cubicBezTo>
                    <a:pt x="31" y="9"/>
                    <a:pt x="0" y="30"/>
                    <a:pt x="1" y="100"/>
                  </a:cubicBezTo>
                  <a:cubicBezTo>
                    <a:pt x="1" y="132"/>
                    <a:pt x="23" y="166"/>
                    <a:pt x="51" y="194"/>
                  </a:cubicBezTo>
                  <a:cubicBezTo>
                    <a:pt x="52" y="193"/>
                    <a:pt x="52" y="193"/>
                    <a:pt x="52" y="193"/>
                  </a:cubicBezTo>
                  <a:cubicBezTo>
                    <a:pt x="29" y="143"/>
                    <a:pt x="17" y="77"/>
                    <a:pt x="40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3020" y="853"/>
              <a:ext cx="505" cy="613"/>
            </a:xfrm>
            <a:custGeom>
              <a:avLst/>
              <a:gdLst>
                <a:gd name="T0" fmla="*/ 198 w 213"/>
                <a:gd name="T1" fmla="*/ 82 h 259"/>
                <a:gd name="T2" fmla="*/ 142 w 213"/>
                <a:gd name="T3" fmla="*/ 15 h 259"/>
                <a:gd name="T4" fmla="*/ 25 w 213"/>
                <a:gd name="T5" fmla="*/ 42 h 259"/>
                <a:gd name="T6" fmla="*/ 6 w 213"/>
                <a:gd name="T7" fmla="*/ 149 h 259"/>
                <a:gd name="T8" fmla="*/ 39 w 213"/>
                <a:gd name="T9" fmla="*/ 218 h 259"/>
                <a:gd name="T10" fmla="*/ 172 w 213"/>
                <a:gd name="T11" fmla="*/ 189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7 h 259"/>
                <a:gd name="T18" fmla="*/ 198 w 213"/>
                <a:gd name="T19" fmla="*/ 8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8" y="82"/>
                  </a:moveTo>
                  <a:cubicBezTo>
                    <a:pt x="173" y="53"/>
                    <a:pt x="145" y="23"/>
                    <a:pt x="142" y="15"/>
                  </a:cubicBezTo>
                  <a:cubicBezTo>
                    <a:pt x="99" y="0"/>
                    <a:pt x="47" y="3"/>
                    <a:pt x="25" y="42"/>
                  </a:cubicBezTo>
                  <a:cubicBezTo>
                    <a:pt x="6" y="74"/>
                    <a:pt x="0" y="114"/>
                    <a:pt x="6" y="149"/>
                  </a:cubicBezTo>
                  <a:cubicBezTo>
                    <a:pt x="10" y="176"/>
                    <a:pt x="22" y="201"/>
                    <a:pt x="39" y="218"/>
                  </a:cubicBezTo>
                  <a:cubicBezTo>
                    <a:pt x="80" y="259"/>
                    <a:pt x="139" y="246"/>
                    <a:pt x="172" y="189"/>
                  </a:cubicBezTo>
                  <a:cubicBezTo>
                    <a:pt x="190" y="158"/>
                    <a:pt x="207" y="130"/>
                    <a:pt x="211" y="104"/>
                  </a:cubicBezTo>
                  <a:cubicBezTo>
                    <a:pt x="212" y="102"/>
                    <a:pt x="213" y="100"/>
                    <a:pt x="213" y="99"/>
                  </a:cubicBezTo>
                  <a:cubicBezTo>
                    <a:pt x="213" y="98"/>
                    <a:pt x="212" y="98"/>
                    <a:pt x="212" y="97"/>
                  </a:cubicBezTo>
                  <a:cubicBezTo>
                    <a:pt x="207" y="92"/>
                    <a:pt x="203" y="87"/>
                    <a:pt x="198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3276" y="375"/>
              <a:ext cx="481" cy="668"/>
            </a:xfrm>
            <a:custGeom>
              <a:avLst/>
              <a:gdLst>
                <a:gd name="T0" fmla="*/ 23 w 203"/>
                <a:gd name="T1" fmla="*/ 59 h 282"/>
                <a:gd name="T2" fmla="*/ 35 w 203"/>
                <a:gd name="T3" fmla="*/ 215 h 282"/>
                <a:gd name="T4" fmla="*/ 72 w 203"/>
                <a:gd name="T5" fmla="*/ 246 h 282"/>
                <a:gd name="T6" fmla="*/ 96 w 203"/>
                <a:gd name="T7" fmla="*/ 267 h 282"/>
                <a:gd name="T8" fmla="*/ 99 w 203"/>
                <a:gd name="T9" fmla="*/ 270 h 282"/>
                <a:gd name="T10" fmla="*/ 113 w 203"/>
                <a:gd name="T11" fmla="*/ 282 h 282"/>
                <a:gd name="T12" fmla="*/ 171 w 203"/>
                <a:gd name="T13" fmla="*/ 207 h 282"/>
                <a:gd name="T14" fmla="*/ 156 w 203"/>
                <a:gd name="T15" fmla="*/ 31 h 282"/>
                <a:gd name="T16" fmla="*/ 57 w 203"/>
                <a:gd name="T17" fmla="*/ 22 h 282"/>
                <a:gd name="T18" fmla="*/ 23 w 203"/>
                <a:gd name="T19" fmla="*/ 5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2">
                  <a:moveTo>
                    <a:pt x="23" y="59"/>
                  </a:moveTo>
                  <a:cubicBezTo>
                    <a:pt x="0" y="99"/>
                    <a:pt x="12" y="165"/>
                    <a:pt x="35" y="215"/>
                  </a:cubicBezTo>
                  <a:cubicBezTo>
                    <a:pt x="38" y="215"/>
                    <a:pt x="55" y="231"/>
                    <a:pt x="72" y="246"/>
                  </a:cubicBezTo>
                  <a:cubicBezTo>
                    <a:pt x="79" y="252"/>
                    <a:pt x="87" y="259"/>
                    <a:pt x="96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4" y="274"/>
                    <a:pt x="109" y="278"/>
                    <a:pt x="113" y="282"/>
                  </a:cubicBezTo>
                  <a:cubicBezTo>
                    <a:pt x="133" y="272"/>
                    <a:pt x="151" y="241"/>
                    <a:pt x="171" y="207"/>
                  </a:cubicBezTo>
                  <a:cubicBezTo>
                    <a:pt x="203" y="150"/>
                    <a:pt x="197" y="71"/>
                    <a:pt x="156" y="31"/>
                  </a:cubicBezTo>
                  <a:cubicBezTo>
                    <a:pt x="127" y="2"/>
                    <a:pt x="89" y="0"/>
                    <a:pt x="57" y="22"/>
                  </a:cubicBezTo>
                  <a:cubicBezTo>
                    <a:pt x="44" y="30"/>
                    <a:pt x="32" y="43"/>
                    <a:pt x="23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3357" y="884"/>
              <a:ext cx="902" cy="930"/>
            </a:xfrm>
            <a:custGeom>
              <a:avLst/>
              <a:gdLst>
                <a:gd name="T0" fmla="*/ 381 w 381"/>
                <a:gd name="T1" fmla="*/ 346 h 393"/>
                <a:gd name="T2" fmla="*/ 373 w 381"/>
                <a:gd name="T3" fmla="*/ 339 h 393"/>
                <a:gd name="T4" fmla="*/ 79 w 381"/>
                <a:gd name="T5" fmla="*/ 67 h 393"/>
                <a:gd name="T6" fmla="*/ 65 w 381"/>
                <a:gd name="T7" fmla="*/ 55 h 393"/>
                <a:gd name="T8" fmla="*/ 62 w 381"/>
                <a:gd name="T9" fmla="*/ 52 h 393"/>
                <a:gd name="T10" fmla="*/ 38 w 381"/>
                <a:gd name="T11" fmla="*/ 31 h 393"/>
                <a:gd name="T12" fmla="*/ 1 w 381"/>
                <a:gd name="T13" fmla="*/ 0 h 393"/>
                <a:gd name="T14" fmla="*/ 0 w 381"/>
                <a:gd name="T15" fmla="*/ 1 h 393"/>
                <a:gd name="T16" fmla="*/ 0 w 381"/>
                <a:gd name="T17" fmla="*/ 1 h 393"/>
                <a:gd name="T18" fmla="*/ 0 w 381"/>
                <a:gd name="T19" fmla="*/ 1 h 393"/>
                <a:gd name="T20" fmla="*/ 0 w 381"/>
                <a:gd name="T21" fmla="*/ 2 h 393"/>
                <a:gd name="T22" fmla="*/ 56 w 381"/>
                <a:gd name="T23" fmla="*/ 69 h 393"/>
                <a:gd name="T24" fmla="*/ 70 w 381"/>
                <a:gd name="T25" fmla="*/ 84 h 393"/>
                <a:gd name="T26" fmla="*/ 71 w 381"/>
                <a:gd name="T27" fmla="*/ 86 h 393"/>
                <a:gd name="T28" fmla="*/ 347 w 381"/>
                <a:gd name="T29" fmla="*/ 385 h 393"/>
                <a:gd name="T30" fmla="*/ 354 w 381"/>
                <a:gd name="T31" fmla="*/ 393 h 393"/>
                <a:gd name="T32" fmla="*/ 358 w 381"/>
                <a:gd name="T33" fmla="*/ 392 h 393"/>
                <a:gd name="T34" fmla="*/ 373 w 381"/>
                <a:gd name="T35" fmla="*/ 376 h 393"/>
                <a:gd name="T36" fmla="*/ 381 w 381"/>
                <a:gd name="T37" fmla="*/ 351 h 393"/>
                <a:gd name="T38" fmla="*/ 381 w 381"/>
                <a:gd name="T39" fmla="*/ 34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1" h="393">
                  <a:moveTo>
                    <a:pt x="381" y="346"/>
                  </a:moveTo>
                  <a:cubicBezTo>
                    <a:pt x="381" y="346"/>
                    <a:pt x="378" y="344"/>
                    <a:pt x="373" y="339"/>
                  </a:cubicBezTo>
                  <a:cubicBezTo>
                    <a:pt x="336" y="304"/>
                    <a:pt x="177" y="155"/>
                    <a:pt x="79" y="67"/>
                  </a:cubicBezTo>
                  <a:cubicBezTo>
                    <a:pt x="75" y="63"/>
                    <a:pt x="70" y="59"/>
                    <a:pt x="65" y="55"/>
                  </a:cubicBezTo>
                  <a:cubicBezTo>
                    <a:pt x="64" y="54"/>
                    <a:pt x="63" y="53"/>
                    <a:pt x="62" y="52"/>
                  </a:cubicBezTo>
                  <a:cubicBezTo>
                    <a:pt x="53" y="44"/>
                    <a:pt x="45" y="37"/>
                    <a:pt x="38" y="31"/>
                  </a:cubicBezTo>
                  <a:cubicBezTo>
                    <a:pt x="21" y="16"/>
                    <a:pt x="4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3" y="10"/>
                    <a:pt x="31" y="40"/>
                    <a:pt x="56" y="69"/>
                  </a:cubicBezTo>
                  <a:cubicBezTo>
                    <a:pt x="61" y="74"/>
                    <a:pt x="65" y="79"/>
                    <a:pt x="70" y="84"/>
                  </a:cubicBezTo>
                  <a:cubicBezTo>
                    <a:pt x="70" y="85"/>
                    <a:pt x="71" y="85"/>
                    <a:pt x="71" y="86"/>
                  </a:cubicBezTo>
                  <a:cubicBezTo>
                    <a:pt x="161" y="186"/>
                    <a:pt x="312" y="347"/>
                    <a:pt x="347" y="385"/>
                  </a:cubicBezTo>
                  <a:cubicBezTo>
                    <a:pt x="352" y="390"/>
                    <a:pt x="354" y="393"/>
                    <a:pt x="354" y="393"/>
                  </a:cubicBezTo>
                  <a:cubicBezTo>
                    <a:pt x="354" y="393"/>
                    <a:pt x="356" y="393"/>
                    <a:pt x="358" y="392"/>
                  </a:cubicBezTo>
                  <a:cubicBezTo>
                    <a:pt x="361" y="390"/>
                    <a:pt x="367" y="387"/>
                    <a:pt x="373" y="376"/>
                  </a:cubicBezTo>
                  <a:cubicBezTo>
                    <a:pt x="379" y="366"/>
                    <a:pt x="381" y="357"/>
                    <a:pt x="381" y="351"/>
                  </a:cubicBezTo>
                  <a:cubicBezTo>
                    <a:pt x="381" y="348"/>
                    <a:pt x="381" y="346"/>
                    <a:pt x="381" y="3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4819" y="2349"/>
              <a:ext cx="0" cy="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Group 4"/>
          <p:cNvGrpSpPr>
            <a:grpSpLocks noChangeAspect="1"/>
          </p:cNvGrpSpPr>
          <p:nvPr/>
        </p:nvGrpSpPr>
        <p:grpSpPr bwMode="auto">
          <a:xfrm flipH="1">
            <a:off x="3383500" y="1704101"/>
            <a:ext cx="1765942" cy="1526524"/>
            <a:chOff x="2883" y="375"/>
            <a:chExt cx="1938" cy="1977"/>
          </a:xfrm>
          <a:solidFill>
            <a:schemeClr val="accent2"/>
          </a:solidFill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4622" y="2148"/>
              <a:ext cx="199" cy="204"/>
            </a:xfrm>
            <a:custGeom>
              <a:avLst/>
              <a:gdLst>
                <a:gd name="T0" fmla="*/ 69 w 84"/>
                <a:gd name="T1" fmla="*/ 67 h 86"/>
                <a:gd name="T2" fmla="*/ 35 w 84"/>
                <a:gd name="T3" fmla="*/ 30 h 86"/>
                <a:gd name="T4" fmla="*/ 17 w 84"/>
                <a:gd name="T5" fmla="*/ 9 h 86"/>
                <a:gd name="T6" fmla="*/ 6 w 84"/>
                <a:gd name="T7" fmla="*/ 0 h 86"/>
                <a:gd name="T8" fmla="*/ 4 w 84"/>
                <a:gd name="T9" fmla="*/ 5 h 86"/>
                <a:gd name="T10" fmla="*/ 0 w 84"/>
                <a:gd name="T11" fmla="*/ 10 h 86"/>
                <a:gd name="T12" fmla="*/ 10 w 84"/>
                <a:gd name="T13" fmla="*/ 21 h 86"/>
                <a:gd name="T14" fmla="*/ 30 w 84"/>
                <a:gd name="T15" fmla="*/ 38 h 86"/>
                <a:gd name="T16" fmla="*/ 66 w 84"/>
                <a:gd name="T17" fmla="*/ 71 h 86"/>
                <a:gd name="T18" fmla="*/ 83 w 84"/>
                <a:gd name="T19" fmla="*/ 86 h 86"/>
                <a:gd name="T20" fmla="*/ 84 w 84"/>
                <a:gd name="T21" fmla="*/ 85 h 86"/>
                <a:gd name="T22" fmla="*/ 69 w 84"/>
                <a:gd name="T23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86">
                  <a:moveTo>
                    <a:pt x="69" y="67"/>
                  </a:moveTo>
                  <a:cubicBezTo>
                    <a:pt x="60" y="57"/>
                    <a:pt x="47" y="43"/>
                    <a:pt x="35" y="30"/>
                  </a:cubicBezTo>
                  <a:cubicBezTo>
                    <a:pt x="29" y="23"/>
                    <a:pt x="23" y="16"/>
                    <a:pt x="17" y="9"/>
                  </a:cubicBezTo>
                  <a:cubicBezTo>
                    <a:pt x="13" y="6"/>
                    <a:pt x="10" y="3"/>
                    <a:pt x="6" y="0"/>
                  </a:cubicBezTo>
                  <a:cubicBezTo>
                    <a:pt x="6" y="2"/>
                    <a:pt x="5" y="3"/>
                    <a:pt x="4" y="5"/>
                  </a:cubicBezTo>
                  <a:cubicBezTo>
                    <a:pt x="3" y="7"/>
                    <a:pt x="1" y="9"/>
                    <a:pt x="0" y="10"/>
                  </a:cubicBezTo>
                  <a:cubicBezTo>
                    <a:pt x="3" y="14"/>
                    <a:pt x="7" y="17"/>
                    <a:pt x="10" y="21"/>
                  </a:cubicBezTo>
                  <a:cubicBezTo>
                    <a:pt x="16" y="27"/>
                    <a:pt x="23" y="32"/>
                    <a:pt x="30" y="38"/>
                  </a:cubicBezTo>
                  <a:cubicBezTo>
                    <a:pt x="43" y="50"/>
                    <a:pt x="56" y="63"/>
                    <a:pt x="66" y="71"/>
                  </a:cubicBezTo>
                  <a:cubicBezTo>
                    <a:pt x="76" y="80"/>
                    <a:pt x="83" y="86"/>
                    <a:pt x="83" y="86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4" y="85"/>
                    <a:pt x="78" y="78"/>
                    <a:pt x="69" y="6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4177" y="1665"/>
              <a:ext cx="490" cy="566"/>
            </a:xfrm>
            <a:custGeom>
              <a:avLst/>
              <a:gdLst>
                <a:gd name="T0" fmla="*/ 204 w 207"/>
                <a:gd name="T1" fmla="*/ 156 h 239"/>
                <a:gd name="T2" fmla="*/ 48 w 207"/>
                <a:gd name="T3" fmla="*/ 0 h 239"/>
                <a:gd name="T4" fmla="*/ 35 w 207"/>
                <a:gd name="T5" fmla="*/ 53 h 239"/>
                <a:gd name="T6" fmla="*/ 0 w 207"/>
                <a:gd name="T7" fmla="*/ 83 h 239"/>
                <a:gd name="T8" fmla="*/ 156 w 207"/>
                <a:gd name="T9" fmla="*/ 239 h 239"/>
                <a:gd name="T10" fmla="*/ 188 w 207"/>
                <a:gd name="T11" fmla="*/ 214 h 239"/>
                <a:gd name="T12" fmla="*/ 192 w 207"/>
                <a:gd name="T13" fmla="*/ 209 h 239"/>
                <a:gd name="T14" fmla="*/ 194 w 207"/>
                <a:gd name="T15" fmla="*/ 204 h 239"/>
                <a:gd name="T16" fmla="*/ 204 w 207"/>
                <a:gd name="T17" fmla="*/ 15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39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8"/>
                    <a:pt x="0" y="83"/>
                  </a:cubicBezTo>
                  <a:cubicBezTo>
                    <a:pt x="156" y="239"/>
                    <a:pt x="156" y="239"/>
                    <a:pt x="156" y="239"/>
                  </a:cubicBezTo>
                  <a:cubicBezTo>
                    <a:pt x="156" y="239"/>
                    <a:pt x="173" y="237"/>
                    <a:pt x="188" y="214"/>
                  </a:cubicBezTo>
                  <a:cubicBezTo>
                    <a:pt x="189" y="213"/>
                    <a:pt x="191" y="211"/>
                    <a:pt x="192" y="209"/>
                  </a:cubicBezTo>
                  <a:cubicBezTo>
                    <a:pt x="193" y="207"/>
                    <a:pt x="194" y="206"/>
                    <a:pt x="194" y="204"/>
                  </a:cubicBezTo>
                  <a:cubicBezTo>
                    <a:pt x="207" y="178"/>
                    <a:pt x="204" y="156"/>
                    <a:pt x="204" y="1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4167" y="1656"/>
              <a:ext cx="137" cy="218"/>
            </a:xfrm>
            <a:custGeom>
              <a:avLst/>
              <a:gdLst>
                <a:gd name="T0" fmla="*/ 52 w 58"/>
                <a:gd name="T1" fmla="*/ 4 h 92"/>
                <a:gd name="T2" fmla="*/ 31 w 58"/>
                <a:gd name="T3" fmla="*/ 13 h 92"/>
                <a:gd name="T4" fmla="*/ 39 w 58"/>
                <a:gd name="T5" fmla="*/ 20 h 92"/>
                <a:gd name="T6" fmla="*/ 39 w 58"/>
                <a:gd name="T7" fmla="*/ 25 h 92"/>
                <a:gd name="T8" fmla="*/ 31 w 58"/>
                <a:gd name="T9" fmla="*/ 50 h 92"/>
                <a:gd name="T10" fmla="*/ 16 w 58"/>
                <a:gd name="T11" fmla="*/ 66 h 92"/>
                <a:gd name="T12" fmla="*/ 12 w 58"/>
                <a:gd name="T13" fmla="*/ 67 h 92"/>
                <a:gd name="T14" fmla="*/ 5 w 58"/>
                <a:gd name="T15" fmla="*/ 59 h 92"/>
                <a:gd name="T16" fmla="*/ 3 w 58"/>
                <a:gd name="T17" fmla="*/ 87 h 92"/>
                <a:gd name="T18" fmla="*/ 4 w 58"/>
                <a:gd name="T19" fmla="*/ 87 h 92"/>
                <a:gd name="T20" fmla="*/ 39 w 58"/>
                <a:gd name="T21" fmla="*/ 57 h 92"/>
                <a:gd name="T22" fmla="*/ 52 w 58"/>
                <a:gd name="T2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2">
                  <a:moveTo>
                    <a:pt x="52" y="4"/>
                  </a:moveTo>
                  <a:cubicBezTo>
                    <a:pt x="48" y="0"/>
                    <a:pt x="40" y="4"/>
                    <a:pt x="31" y="13"/>
                  </a:cubicBezTo>
                  <a:cubicBezTo>
                    <a:pt x="36" y="18"/>
                    <a:pt x="39" y="20"/>
                    <a:pt x="39" y="20"/>
                  </a:cubicBezTo>
                  <a:cubicBezTo>
                    <a:pt x="39" y="20"/>
                    <a:pt x="39" y="22"/>
                    <a:pt x="39" y="25"/>
                  </a:cubicBezTo>
                  <a:cubicBezTo>
                    <a:pt x="39" y="31"/>
                    <a:pt x="37" y="40"/>
                    <a:pt x="31" y="50"/>
                  </a:cubicBezTo>
                  <a:cubicBezTo>
                    <a:pt x="25" y="61"/>
                    <a:pt x="19" y="64"/>
                    <a:pt x="16" y="66"/>
                  </a:cubicBezTo>
                  <a:cubicBezTo>
                    <a:pt x="14" y="67"/>
                    <a:pt x="12" y="67"/>
                    <a:pt x="12" y="67"/>
                  </a:cubicBezTo>
                  <a:cubicBezTo>
                    <a:pt x="12" y="67"/>
                    <a:pt x="10" y="64"/>
                    <a:pt x="5" y="59"/>
                  </a:cubicBezTo>
                  <a:cubicBezTo>
                    <a:pt x="0" y="72"/>
                    <a:pt x="0" y="83"/>
                    <a:pt x="3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1" y="92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883" y="799"/>
              <a:ext cx="474" cy="407"/>
            </a:xfrm>
            <a:custGeom>
              <a:avLst/>
              <a:gdLst>
                <a:gd name="T0" fmla="*/ 83 w 200"/>
                <a:gd name="T1" fmla="*/ 65 h 172"/>
                <a:gd name="T2" fmla="*/ 200 w 200"/>
                <a:gd name="T3" fmla="*/ 38 h 172"/>
                <a:gd name="T4" fmla="*/ 200 w 200"/>
                <a:gd name="T5" fmla="*/ 37 h 172"/>
                <a:gd name="T6" fmla="*/ 73 w 200"/>
                <a:gd name="T7" fmla="*/ 14 h 172"/>
                <a:gd name="T8" fmla="*/ 9 w 200"/>
                <a:gd name="T9" fmla="*/ 126 h 172"/>
                <a:gd name="T10" fmla="*/ 64 w 200"/>
                <a:gd name="T11" fmla="*/ 172 h 172"/>
                <a:gd name="T12" fmla="*/ 83 w 200"/>
                <a:gd name="T13" fmla="*/ 6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3" y="65"/>
                  </a:moveTo>
                  <a:cubicBezTo>
                    <a:pt x="105" y="26"/>
                    <a:pt x="157" y="23"/>
                    <a:pt x="200" y="38"/>
                  </a:cubicBezTo>
                  <a:cubicBezTo>
                    <a:pt x="200" y="38"/>
                    <a:pt x="200" y="37"/>
                    <a:pt x="200" y="37"/>
                  </a:cubicBezTo>
                  <a:cubicBezTo>
                    <a:pt x="159" y="14"/>
                    <a:pt x="109" y="0"/>
                    <a:pt x="73" y="14"/>
                  </a:cubicBezTo>
                  <a:cubicBezTo>
                    <a:pt x="6" y="41"/>
                    <a:pt x="0" y="81"/>
                    <a:pt x="9" y="126"/>
                  </a:cubicBezTo>
                  <a:cubicBezTo>
                    <a:pt x="14" y="152"/>
                    <a:pt x="35" y="167"/>
                    <a:pt x="64" y="172"/>
                  </a:cubicBezTo>
                  <a:cubicBezTo>
                    <a:pt x="58" y="137"/>
                    <a:pt x="64" y="97"/>
                    <a:pt x="83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9"/>
            <p:cNvSpPr>
              <a:spLocks/>
            </p:cNvSpPr>
            <p:nvPr/>
          </p:nvSpPr>
          <p:spPr bwMode="auto">
            <a:xfrm>
              <a:off x="3236" y="427"/>
              <a:ext cx="175" cy="460"/>
            </a:xfrm>
            <a:custGeom>
              <a:avLst/>
              <a:gdLst>
                <a:gd name="T0" fmla="*/ 40 w 74"/>
                <a:gd name="T1" fmla="*/ 37 h 194"/>
                <a:gd name="T2" fmla="*/ 74 w 74"/>
                <a:gd name="T3" fmla="*/ 0 h 194"/>
                <a:gd name="T4" fmla="*/ 1 w 74"/>
                <a:gd name="T5" fmla="*/ 100 h 194"/>
                <a:gd name="T6" fmla="*/ 51 w 74"/>
                <a:gd name="T7" fmla="*/ 194 h 194"/>
                <a:gd name="T8" fmla="*/ 52 w 74"/>
                <a:gd name="T9" fmla="*/ 193 h 194"/>
                <a:gd name="T10" fmla="*/ 40 w 74"/>
                <a:gd name="T11" fmla="*/ 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7"/>
                  </a:moveTo>
                  <a:cubicBezTo>
                    <a:pt x="49" y="21"/>
                    <a:pt x="61" y="8"/>
                    <a:pt x="74" y="0"/>
                  </a:cubicBezTo>
                  <a:cubicBezTo>
                    <a:pt x="31" y="9"/>
                    <a:pt x="0" y="30"/>
                    <a:pt x="1" y="100"/>
                  </a:cubicBezTo>
                  <a:cubicBezTo>
                    <a:pt x="1" y="132"/>
                    <a:pt x="23" y="166"/>
                    <a:pt x="51" y="194"/>
                  </a:cubicBezTo>
                  <a:cubicBezTo>
                    <a:pt x="52" y="193"/>
                    <a:pt x="52" y="193"/>
                    <a:pt x="52" y="193"/>
                  </a:cubicBezTo>
                  <a:cubicBezTo>
                    <a:pt x="29" y="143"/>
                    <a:pt x="17" y="77"/>
                    <a:pt x="40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10"/>
            <p:cNvSpPr>
              <a:spLocks/>
            </p:cNvSpPr>
            <p:nvPr/>
          </p:nvSpPr>
          <p:spPr bwMode="auto">
            <a:xfrm>
              <a:off x="3020" y="853"/>
              <a:ext cx="505" cy="613"/>
            </a:xfrm>
            <a:custGeom>
              <a:avLst/>
              <a:gdLst>
                <a:gd name="T0" fmla="*/ 198 w 213"/>
                <a:gd name="T1" fmla="*/ 82 h 259"/>
                <a:gd name="T2" fmla="*/ 142 w 213"/>
                <a:gd name="T3" fmla="*/ 15 h 259"/>
                <a:gd name="T4" fmla="*/ 25 w 213"/>
                <a:gd name="T5" fmla="*/ 42 h 259"/>
                <a:gd name="T6" fmla="*/ 6 w 213"/>
                <a:gd name="T7" fmla="*/ 149 h 259"/>
                <a:gd name="T8" fmla="*/ 39 w 213"/>
                <a:gd name="T9" fmla="*/ 218 h 259"/>
                <a:gd name="T10" fmla="*/ 172 w 213"/>
                <a:gd name="T11" fmla="*/ 189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7 h 259"/>
                <a:gd name="T18" fmla="*/ 198 w 213"/>
                <a:gd name="T19" fmla="*/ 8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8" y="82"/>
                  </a:moveTo>
                  <a:cubicBezTo>
                    <a:pt x="173" y="53"/>
                    <a:pt x="145" y="23"/>
                    <a:pt x="142" y="15"/>
                  </a:cubicBezTo>
                  <a:cubicBezTo>
                    <a:pt x="99" y="0"/>
                    <a:pt x="47" y="3"/>
                    <a:pt x="25" y="42"/>
                  </a:cubicBezTo>
                  <a:cubicBezTo>
                    <a:pt x="6" y="74"/>
                    <a:pt x="0" y="114"/>
                    <a:pt x="6" y="149"/>
                  </a:cubicBezTo>
                  <a:cubicBezTo>
                    <a:pt x="10" y="176"/>
                    <a:pt x="22" y="201"/>
                    <a:pt x="39" y="218"/>
                  </a:cubicBezTo>
                  <a:cubicBezTo>
                    <a:pt x="80" y="259"/>
                    <a:pt x="139" y="246"/>
                    <a:pt x="172" y="189"/>
                  </a:cubicBezTo>
                  <a:cubicBezTo>
                    <a:pt x="190" y="158"/>
                    <a:pt x="207" y="130"/>
                    <a:pt x="211" y="104"/>
                  </a:cubicBezTo>
                  <a:cubicBezTo>
                    <a:pt x="212" y="102"/>
                    <a:pt x="213" y="100"/>
                    <a:pt x="213" y="99"/>
                  </a:cubicBezTo>
                  <a:cubicBezTo>
                    <a:pt x="213" y="98"/>
                    <a:pt x="212" y="98"/>
                    <a:pt x="212" y="97"/>
                  </a:cubicBezTo>
                  <a:cubicBezTo>
                    <a:pt x="207" y="92"/>
                    <a:pt x="203" y="87"/>
                    <a:pt x="198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3276" y="375"/>
              <a:ext cx="481" cy="668"/>
            </a:xfrm>
            <a:custGeom>
              <a:avLst/>
              <a:gdLst>
                <a:gd name="T0" fmla="*/ 23 w 203"/>
                <a:gd name="T1" fmla="*/ 59 h 282"/>
                <a:gd name="T2" fmla="*/ 35 w 203"/>
                <a:gd name="T3" fmla="*/ 215 h 282"/>
                <a:gd name="T4" fmla="*/ 72 w 203"/>
                <a:gd name="T5" fmla="*/ 246 h 282"/>
                <a:gd name="T6" fmla="*/ 96 w 203"/>
                <a:gd name="T7" fmla="*/ 267 h 282"/>
                <a:gd name="T8" fmla="*/ 99 w 203"/>
                <a:gd name="T9" fmla="*/ 270 h 282"/>
                <a:gd name="T10" fmla="*/ 113 w 203"/>
                <a:gd name="T11" fmla="*/ 282 h 282"/>
                <a:gd name="T12" fmla="*/ 171 w 203"/>
                <a:gd name="T13" fmla="*/ 207 h 282"/>
                <a:gd name="T14" fmla="*/ 156 w 203"/>
                <a:gd name="T15" fmla="*/ 31 h 282"/>
                <a:gd name="T16" fmla="*/ 57 w 203"/>
                <a:gd name="T17" fmla="*/ 22 h 282"/>
                <a:gd name="T18" fmla="*/ 23 w 203"/>
                <a:gd name="T19" fmla="*/ 5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2">
                  <a:moveTo>
                    <a:pt x="23" y="59"/>
                  </a:moveTo>
                  <a:cubicBezTo>
                    <a:pt x="0" y="99"/>
                    <a:pt x="12" y="165"/>
                    <a:pt x="35" y="215"/>
                  </a:cubicBezTo>
                  <a:cubicBezTo>
                    <a:pt x="38" y="215"/>
                    <a:pt x="55" y="231"/>
                    <a:pt x="72" y="246"/>
                  </a:cubicBezTo>
                  <a:cubicBezTo>
                    <a:pt x="79" y="252"/>
                    <a:pt x="87" y="259"/>
                    <a:pt x="96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4" y="274"/>
                    <a:pt x="109" y="278"/>
                    <a:pt x="113" y="282"/>
                  </a:cubicBezTo>
                  <a:cubicBezTo>
                    <a:pt x="133" y="272"/>
                    <a:pt x="151" y="241"/>
                    <a:pt x="171" y="207"/>
                  </a:cubicBezTo>
                  <a:cubicBezTo>
                    <a:pt x="203" y="150"/>
                    <a:pt x="197" y="71"/>
                    <a:pt x="156" y="31"/>
                  </a:cubicBezTo>
                  <a:cubicBezTo>
                    <a:pt x="127" y="2"/>
                    <a:pt x="89" y="0"/>
                    <a:pt x="57" y="22"/>
                  </a:cubicBezTo>
                  <a:cubicBezTo>
                    <a:pt x="44" y="30"/>
                    <a:pt x="32" y="43"/>
                    <a:pt x="23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3357" y="884"/>
              <a:ext cx="902" cy="930"/>
            </a:xfrm>
            <a:custGeom>
              <a:avLst/>
              <a:gdLst>
                <a:gd name="T0" fmla="*/ 381 w 381"/>
                <a:gd name="T1" fmla="*/ 346 h 393"/>
                <a:gd name="T2" fmla="*/ 373 w 381"/>
                <a:gd name="T3" fmla="*/ 339 h 393"/>
                <a:gd name="T4" fmla="*/ 79 w 381"/>
                <a:gd name="T5" fmla="*/ 67 h 393"/>
                <a:gd name="T6" fmla="*/ 65 w 381"/>
                <a:gd name="T7" fmla="*/ 55 h 393"/>
                <a:gd name="T8" fmla="*/ 62 w 381"/>
                <a:gd name="T9" fmla="*/ 52 h 393"/>
                <a:gd name="T10" fmla="*/ 38 w 381"/>
                <a:gd name="T11" fmla="*/ 31 h 393"/>
                <a:gd name="T12" fmla="*/ 1 w 381"/>
                <a:gd name="T13" fmla="*/ 0 h 393"/>
                <a:gd name="T14" fmla="*/ 0 w 381"/>
                <a:gd name="T15" fmla="*/ 1 h 393"/>
                <a:gd name="T16" fmla="*/ 0 w 381"/>
                <a:gd name="T17" fmla="*/ 1 h 393"/>
                <a:gd name="T18" fmla="*/ 0 w 381"/>
                <a:gd name="T19" fmla="*/ 1 h 393"/>
                <a:gd name="T20" fmla="*/ 0 w 381"/>
                <a:gd name="T21" fmla="*/ 2 h 393"/>
                <a:gd name="T22" fmla="*/ 56 w 381"/>
                <a:gd name="T23" fmla="*/ 69 h 393"/>
                <a:gd name="T24" fmla="*/ 70 w 381"/>
                <a:gd name="T25" fmla="*/ 84 h 393"/>
                <a:gd name="T26" fmla="*/ 71 w 381"/>
                <a:gd name="T27" fmla="*/ 86 h 393"/>
                <a:gd name="T28" fmla="*/ 347 w 381"/>
                <a:gd name="T29" fmla="*/ 385 h 393"/>
                <a:gd name="T30" fmla="*/ 354 w 381"/>
                <a:gd name="T31" fmla="*/ 393 h 393"/>
                <a:gd name="T32" fmla="*/ 358 w 381"/>
                <a:gd name="T33" fmla="*/ 392 h 393"/>
                <a:gd name="T34" fmla="*/ 373 w 381"/>
                <a:gd name="T35" fmla="*/ 376 h 393"/>
                <a:gd name="T36" fmla="*/ 381 w 381"/>
                <a:gd name="T37" fmla="*/ 351 h 393"/>
                <a:gd name="T38" fmla="*/ 381 w 381"/>
                <a:gd name="T39" fmla="*/ 34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1" h="393">
                  <a:moveTo>
                    <a:pt x="381" y="346"/>
                  </a:moveTo>
                  <a:cubicBezTo>
                    <a:pt x="381" y="346"/>
                    <a:pt x="378" y="344"/>
                    <a:pt x="373" y="339"/>
                  </a:cubicBezTo>
                  <a:cubicBezTo>
                    <a:pt x="336" y="304"/>
                    <a:pt x="177" y="155"/>
                    <a:pt x="79" y="67"/>
                  </a:cubicBezTo>
                  <a:cubicBezTo>
                    <a:pt x="75" y="63"/>
                    <a:pt x="70" y="59"/>
                    <a:pt x="65" y="55"/>
                  </a:cubicBezTo>
                  <a:cubicBezTo>
                    <a:pt x="64" y="54"/>
                    <a:pt x="63" y="53"/>
                    <a:pt x="62" y="52"/>
                  </a:cubicBezTo>
                  <a:cubicBezTo>
                    <a:pt x="53" y="44"/>
                    <a:pt x="45" y="37"/>
                    <a:pt x="38" y="31"/>
                  </a:cubicBezTo>
                  <a:cubicBezTo>
                    <a:pt x="21" y="16"/>
                    <a:pt x="4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3" y="10"/>
                    <a:pt x="31" y="40"/>
                    <a:pt x="56" y="69"/>
                  </a:cubicBezTo>
                  <a:cubicBezTo>
                    <a:pt x="61" y="74"/>
                    <a:pt x="65" y="79"/>
                    <a:pt x="70" y="84"/>
                  </a:cubicBezTo>
                  <a:cubicBezTo>
                    <a:pt x="70" y="85"/>
                    <a:pt x="71" y="85"/>
                    <a:pt x="71" y="86"/>
                  </a:cubicBezTo>
                  <a:cubicBezTo>
                    <a:pt x="161" y="186"/>
                    <a:pt x="312" y="347"/>
                    <a:pt x="347" y="385"/>
                  </a:cubicBezTo>
                  <a:cubicBezTo>
                    <a:pt x="352" y="390"/>
                    <a:pt x="354" y="393"/>
                    <a:pt x="354" y="393"/>
                  </a:cubicBezTo>
                  <a:cubicBezTo>
                    <a:pt x="354" y="393"/>
                    <a:pt x="356" y="393"/>
                    <a:pt x="358" y="392"/>
                  </a:cubicBezTo>
                  <a:cubicBezTo>
                    <a:pt x="361" y="390"/>
                    <a:pt x="367" y="387"/>
                    <a:pt x="373" y="376"/>
                  </a:cubicBezTo>
                  <a:cubicBezTo>
                    <a:pt x="379" y="366"/>
                    <a:pt x="381" y="357"/>
                    <a:pt x="381" y="351"/>
                  </a:cubicBezTo>
                  <a:cubicBezTo>
                    <a:pt x="381" y="348"/>
                    <a:pt x="381" y="346"/>
                    <a:pt x="381" y="3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4819" y="2349"/>
              <a:ext cx="0" cy="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Group 4"/>
          <p:cNvGrpSpPr>
            <a:grpSpLocks noChangeAspect="1"/>
          </p:cNvGrpSpPr>
          <p:nvPr/>
        </p:nvGrpSpPr>
        <p:grpSpPr bwMode="auto">
          <a:xfrm flipH="1">
            <a:off x="3562312" y="3194043"/>
            <a:ext cx="1340416" cy="958200"/>
            <a:chOff x="2883" y="375"/>
            <a:chExt cx="1938" cy="1977"/>
          </a:xfrm>
          <a:solidFill>
            <a:schemeClr val="accent3"/>
          </a:solidFill>
        </p:grpSpPr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4622" y="2148"/>
              <a:ext cx="199" cy="204"/>
            </a:xfrm>
            <a:custGeom>
              <a:avLst/>
              <a:gdLst>
                <a:gd name="T0" fmla="*/ 69 w 84"/>
                <a:gd name="T1" fmla="*/ 67 h 86"/>
                <a:gd name="T2" fmla="*/ 35 w 84"/>
                <a:gd name="T3" fmla="*/ 30 h 86"/>
                <a:gd name="T4" fmla="*/ 17 w 84"/>
                <a:gd name="T5" fmla="*/ 9 h 86"/>
                <a:gd name="T6" fmla="*/ 6 w 84"/>
                <a:gd name="T7" fmla="*/ 0 h 86"/>
                <a:gd name="T8" fmla="*/ 4 w 84"/>
                <a:gd name="T9" fmla="*/ 5 h 86"/>
                <a:gd name="T10" fmla="*/ 0 w 84"/>
                <a:gd name="T11" fmla="*/ 10 h 86"/>
                <a:gd name="T12" fmla="*/ 10 w 84"/>
                <a:gd name="T13" fmla="*/ 21 h 86"/>
                <a:gd name="T14" fmla="*/ 30 w 84"/>
                <a:gd name="T15" fmla="*/ 38 h 86"/>
                <a:gd name="T16" fmla="*/ 66 w 84"/>
                <a:gd name="T17" fmla="*/ 71 h 86"/>
                <a:gd name="T18" fmla="*/ 83 w 84"/>
                <a:gd name="T19" fmla="*/ 86 h 86"/>
                <a:gd name="T20" fmla="*/ 84 w 84"/>
                <a:gd name="T21" fmla="*/ 85 h 86"/>
                <a:gd name="T22" fmla="*/ 69 w 84"/>
                <a:gd name="T23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86">
                  <a:moveTo>
                    <a:pt x="69" y="67"/>
                  </a:moveTo>
                  <a:cubicBezTo>
                    <a:pt x="60" y="57"/>
                    <a:pt x="47" y="43"/>
                    <a:pt x="35" y="30"/>
                  </a:cubicBezTo>
                  <a:cubicBezTo>
                    <a:pt x="29" y="23"/>
                    <a:pt x="23" y="16"/>
                    <a:pt x="17" y="9"/>
                  </a:cubicBezTo>
                  <a:cubicBezTo>
                    <a:pt x="13" y="6"/>
                    <a:pt x="10" y="3"/>
                    <a:pt x="6" y="0"/>
                  </a:cubicBezTo>
                  <a:cubicBezTo>
                    <a:pt x="6" y="2"/>
                    <a:pt x="5" y="3"/>
                    <a:pt x="4" y="5"/>
                  </a:cubicBezTo>
                  <a:cubicBezTo>
                    <a:pt x="3" y="7"/>
                    <a:pt x="1" y="9"/>
                    <a:pt x="0" y="10"/>
                  </a:cubicBezTo>
                  <a:cubicBezTo>
                    <a:pt x="3" y="14"/>
                    <a:pt x="7" y="17"/>
                    <a:pt x="10" y="21"/>
                  </a:cubicBezTo>
                  <a:cubicBezTo>
                    <a:pt x="16" y="27"/>
                    <a:pt x="23" y="32"/>
                    <a:pt x="30" y="38"/>
                  </a:cubicBezTo>
                  <a:cubicBezTo>
                    <a:pt x="43" y="50"/>
                    <a:pt x="56" y="63"/>
                    <a:pt x="66" y="71"/>
                  </a:cubicBezTo>
                  <a:cubicBezTo>
                    <a:pt x="76" y="80"/>
                    <a:pt x="83" y="86"/>
                    <a:pt x="83" y="86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4" y="85"/>
                    <a:pt x="78" y="78"/>
                    <a:pt x="69" y="6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4177" y="1665"/>
              <a:ext cx="490" cy="566"/>
            </a:xfrm>
            <a:custGeom>
              <a:avLst/>
              <a:gdLst>
                <a:gd name="T0" fmla="*/ 204 w 207"/>
                <a:gd name="T1" fmla="*/ 156 h 239"/>
                <a:gd name="T2" fmla="*/ 48 w 207"/>
                <a:gd name="T3" fmla="*/ 0 h 239"/>
                <a:gd name="T4" fmla="*/ 35 w 207"/>
                <a:gd name="T5" fmla="*/ 53 h 239"/>
                <a:gd name="T6" fmla="*/ 0 w 207"/>
                <a:gd name="T7" fmla="*/ 83 h 239"/>
                <a:gd name="T8" fmla="*/ 156 w 207"/>
                <a:gd name="T9" fmla="*/ 239 h 239"/>
                <a:gd name="T10" fmla="*/ 188 w 207"/>
                <a:gd name="T11" fmla="*/ 214 h 239"/>
                <a:gd name="T12" fmla="*/ 192 w 207"/>
                <a:gd name="T13" fmla="*/ 209 h 239"/>
                <a:gd name="T14" fmla="*/ 194 w 207"/>
                <a:gd name="T15" fmla="*/ 204 h 239"/>
                <a:gd name="T16" fmla="*/ 204 w 207"/>
                <a:gd name="T17" fmla="*/ 15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39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8"/>
                    <a:pt x="0" y="83"/>
                  </a:cubicBezTo>
                  <a:cubicBezTo>
                    <a:pt x="156" y="239"/>
                    <a:pt x="156" y="239"/>
                    <a:pt x="156" y="239"/>
                  </a:cubicBezTo>
                  <a:cubicBezTo>
                    <a:pt x="156" y="239"/>
                    <a:pt x="173" y="237"/>
                    <a:pt x="188" y="214"/>
                  </a:cubicBezTo>
                  <a:cubicBezTo>
                    <a:pt x="189" y="213"/>
                    <a:pt x="191" y="211"/>
                    <a:pt x="192" y="209"/>
                  </a:cubicBezTo>
                  <a:cubicBezTo>
                    <a:pt x="193" y="207"/>
                    <a:pt x="194" y="206"/>
                    <a:pt x="194" y="204"/>
                  </a:cubicBezTo>
                  <a:cubicBezTo>
                    <a:pt x="207" y="178"/>
                    <a:pt x="204" y="156"/>
                    <a:pt x="204" y="1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4167" y="1656"/>
              <a:ext cx="137" cy="218"/>
            </a:xfrm>
            <a:custGeom>
              <a:avLst/>
              <a:gdLst>
                <a:gd name="T0" fmla="*/ 52 w 58"/>
                <a:gd name="T1" fmla="*/ 4 h 92"/>
                <a:gd name="T2" fmla="*/ 31 w 58"/>
                <a:gd name="T3" fmla="*/ 13 h 92"/>
                <a:gd name="T4" fmla="*/ 39 w 58"/>
                <a:gd name="T5" fmla="*/ 20 h 92"/>
                <a:gd name="T6" fmla="*/ 39 w 58"/>
                <a:gd name="T7" fmla="*/ 25 h 92"/>
                <a:gd name="T8" fmla="*/ 31 w 58"/>
                <a:gd name="T9" fmla="*/ 50 h 92"/>
                <a:gd name="T10" fmla="*/ 16 w 58"/>
                <a:gd name="T11" fmla="*/ 66 h 92"/>
                <a:gd name="T12" fmla="*/ 12 w 58"/>
                <a:gd name="T13" fmla="*/ 67 h 92"/>
                <a:gd name="T14" fmla="*/ 5 w 58"/>
                <a:gd name="T15" fmla="*/ 59 h 92"/>
                <a:gd name="T16" fmla="*/ 3 w 58"/>
                <a:gd name="T17" fmla="*/ 87 h 92"/>
                <a:gd name="T18" fmla="*/ 4 w 58"/>
                <a:gd name="T19" fmla="*/ 87 h 92"/>
                <a:gd name="T20" fmla="*/ 39 w 58"/>
                <a:gd name="T21" fmla="*/ 57 h 92"/>
                <a:gd name="T22" fmla="*/ 52 w 58"/>
                <a:gd name="T2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2">
                  <a:moveTo>
                    <a:pt x="52" y="4"/>
                  </a:moveTo>
                  <a:cubicBezTo>
                    <a:pt x="48" y="0"/>
                    <a:pt x="40" y="4"/>
                    <a:pt x="31" y="13"/>
                  </a:cubicBezTo>
                  <a:cubicBezTo>
                    <a:pt x="36" y="18"/>
                    <a:pt x="39" y="20"/>
                    <a:pt x="39" y="20"/>
                  </a:cubicBezTo>
                  <a:cubicBezTo>
                    <a:pt x="39" y="20"/>
                    <a:pt x="39" y="22"/>
                    <a:pt x="39" y="25"/>
                  </a:cubicBezTo>
                  <a:cubicBezTo>
                    <a:pt x="39" y="31"/>
                    <a:pt x="37" y="40"/>
                    <a:pt x="31" y="50"/>
                  </a:cubicBezTo>
                  <a:cubicBezTo>
                    <a:pt x="25" y="61"/>
                    <a:pt x="19" y="64"/>
                    <a:pt x="16" y="66"/>
                  </a:cubicBezTo>
                  <a:cubicBezTo>
                    <a:pt x="14" y="67"/>
                    <a:pt x="12" y="67"/>
                    <a:pt x="12" y="67"/>
                  </a:cubicBezTo>
                  <a:cubicBezTo>
                    <a:pt x="12" y="67"/>
                    <a:pt x="10" y="64"/>
                    <a:pt x="5" y="59"/>
                  </a:cubicBezTo>
                  <a:cubicBezTo>
                    <a:pt x="0" y="72"/>
                    <a:pt x="0" y="83"/>
                    <a:pt x="3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1" y="92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883" y="799"/>
              <a:ext cx="474" cy="407"/>
            </a:xfrm>
            <a:custGeom>
              <a:avLst/>
              <a:gdLst>
                <a:gd name="T0" fmla="*/ 83 w 200"/>
                <a:gd name="T1" fmla="*/ 65 h 172"/>
                <a:gd name="T2" fmla="*/ 200 w 200"/>
                <a:gd name="T3" fmla="*/ 38 h 172"/>
                <a:gd name="T4" fmla="*/ 200 w 200"/>
                <a:gd name="T5" fmla="*/ 37 h 172"/>
                <a:gd name="T6" fmla="*/ 73 w 200"/>
                <a:gd name="T7" fmla="*/ 14 h 172"/>
                <a:gd name="T8" fmla="*/ 9 w 200"/>
                <a:gd name="T9" fmla="*/ 126 h 172"/>
                <a:gd name="T10" fmla="*/ 64 w 200"/>
                <a:gd name="T11" fmla="*/ 172 h 172"/>
                <a:gd name="T12" fmla="*/ 83 w 200"/>
                <a:gd name="T13" fmla="*/ 6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3" y="65"/>
                  </a:moveTo>
                  <a:cubicBezTo>
                    <a:pt x="105" y="26"/>
                    <a:pt x="157" y="23"/>
                    <a:pt x="200" y="38"/>
                  </a:cubicBezTo>
                  <a:cubicBezTo>
                    <a:pt x="200" y="38"/>
                    <a:pt x="200" y="37"/>
                    <a:pt x="200" y="37"/>
                  </a:cubicBezTo>
                  <a:cubicBezTo>
                    <a:pt x="159" y="14"/>
                    <a:pt x="109" y="0"/>
                    <a:pt x="73" y="14"/>
                  </a:cubicBezTo>
                  <a:cubicBezTo>
                    <a:pt x="6" y="41"/>
                    <a:pt x="0" y="81"/>
                    <a:pt x="9" y="126"/>
                  </a:cubicBezTo>
                  <a:cubicBezTo>
                    <a:pt x="14" y="152"/>
                    <a:pt x="35" y="167"/>
                    <a:pt x="64" y="172"/>
                  </a:cubicBezTo>
                  <a:cubicBezTo>
                    <a:pt x="58" y="137"/>
                    <a:pt x="64" y="97"/>
                    <a:pt x="83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3236" y="427"/>
              <a:ext cx="175" cy="460"/>
            </a:xfrm>
            <a:custGeom>
              <a:avLst/>
              <a:gdLst>
                <a:gd name="T0" fmla="*/ 40 w 74"/>
                <a:gd name="T1" fmla="*/ 37 h 194"/>
                <a:gd name="T2" fmla="*/ 74 w 74"/>
                <a:gd name="T3" fmla="*/ 0 h 194"/>
                <a:gd name="T4" fmla="*/ 1 w 74"/>
                <a:gd name="T5" fmla="*/ 100 h 194"/>
                <a:gd name="T6" fmla="*/ 51 w 74"/>
                <a:gd name="T7" fmla="*/ 194 h 194"/>
                <a:gd name="T8" fmla="*/ 52 w 74"/>
                <a:gd name="T9" fmla="*/ 193 h 194"/>
                <a:gd name="T10" fmla="*/ 40 w 74"/>
                <a:gd name="T11" fmla="*/ 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7"/>
                  </a:moveTo>
                  <a:cubicBezTo>
                    <a:pt x="49" y="21"/>
                    <a:pt x="61" y="8"/>
                    <a:pt x="74" y="0"/>
                  </a:cubicBezTo>
                  <a:cubicBezTo>
                    <a:pt x="31" y="9"/>
                    <a:pt x="0" y="30"/>
                    <a:pt x="1" y="100"/>
                  </a:cubicBezTo>
                  <a:cubicBezTo>
                    <a:pt x="1" y="132"/>
                    <a:pt x="23" y="166"/>
                    <a:pt x="51" y="194"/>
                  </a:cubicBezTo>
                  <a:cubicBezTo>
                    <a:pt x="52" y="193"/>
                    <a:pt x="52" y="193"/>
                    <a:pt x="52" y="193"/>
                  </a:cubicBezTo>
                  <a:cubicBezTo>
                    <a:pt x="29" y="143"/>
                    <a:pt x="17" y="77"/>
                    <a:pt x="40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3020" y="853"/>
              <a:ext cx="505" cy="613"/>
            </a:xfrm>
            <a:custGeom>
              <a:avLst/>
              <a:gdLst>
                <a:gd name="T0" fmla="*/ 198 w 213"/>
                <a:gd name="T1" fmla="*/ 82 h 259"/>
                <a:gd name="T2" fmla="*/ 142 w 213"/>
                <a:gd name="T3" fmla="*/ 15 h 259"/>
                <a:gd name="T4" fmla="*/ 25 w 213"/>
                <a:gd name="T5" fmla="*/ 42 h 259"/>
                <a:gd name="T6" fmla="*/ 6 w 213"/>
                <a:gd name="T7" fmla="*/ 149 h 259"/>
                <a:gd name="T8" fmla="*/ 39 w 213"/>
                <a:gd name="T9" fmla="*/ 218 h 259"/>
                <a:gd name="T10" fmla="*/ 172 w 213"/>
                <a:gd name="T11" fmla="*/ 189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7 h 259"/>
                <a:gd name="T18" fmla="*/ 198 w 213"/>
                <a:gd name="T19" fmla="*/ 8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8" y="82"/>
                  </a:moveTo>
                  <a:cubicBezTo>
                    <a:pt x="173" y="53"/>
                    <a:pt x="145" y="23"/>
                    <a:pt x="142" y="15"/>
                  </a:cubicBezTo>
                  <a:cubicBezTo>
                    <a:pt x="99" y="0"/>
                    <a:pt x="47" y="3"/>
                    <a:pt x="25" y="42"/>
                  </a:cubicBezTo>
                  <a:cubicBezTo>
                    <a:pt x="6" y="74"/>
                    <a:pt x="0" y="114"/>
                    <a:pt x="6" y="149"/>
                  </a:cubicBezTo>
                  <a:cubicBezTo>
                    <a:pt x="10" y="176"/>
                    <a:pt x="22" y="201"/>
                    <a:pt x="39" y="218"/>
                  </a:cubicBezTo>
                  <a:cubicBezTo>
                    <a:pt x="80" y="259"/>
                    <a:pt x="139" y="246"/>
                    <a:pt x="172" y="189"/>
                  </a:cubicBezTo>
                  <a:cubicBezTo>
                    <a:pt x="190" y="158"/>
                    <a:pt x="207" y="130"/>
                    <a:pt x="211" y="104"/>
                  </a:cubicBezTo>
                  <a:cubicBezTo>
                    <a:pt x="212" y="102"/>
                    <a:pt x="213" y="100"/>
                    <a:pt x="213" y="99"/>
                  </a:cubicBezTo>
                  <a:cubicBezTo>
                    <a:pt x="213" y="98"/>
                    <a:pt x="212" y="98"/>
                    <a:pt x="212" y="97"/>
                  </a:cubicBezTo>
                  <a:cubicBezTo>
                    <a:pt x="207" y="92"/>
                    <a:pt x="203" y="87"/>
                    <a:pt x="198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3276" y="375"/>
              <a:ext cx="481" cy="668"/>
            </a:xfrm>
            <a:custGeom>
              <a:avLst/>
              <a:gdLst>
                <a:gd name="T0" fmla="*/ 23 w 203"/>
                <a:gd name="T1" fmla="*/ 59 h 282"/>
                <a:gd name="T2" fmla="*/ 35 w 203"/>
                <a:gd name="T3" fmla="*/ 215 h 282"/>
                <a:gd name="T4" fmla="*/ 72 w 203"/>
                <a:gd name="T5" fmla="*/ 246 h 282"/>
                <a:gd name="T6" fmla="*/ 96 w 203"/>
                <a:gd name="T7" fmla="*/ 267 h 282"/>
                <a:gd name="T8" fmla="*/ 99 w 203"/>
                <a:gd name="T9" fmla="*/ 270 h 282"/>
                <a:gd name="T10" fmla="*/ 113 w 203"/>
                <a:gd name="T11" fmla="*/ 282 h 282"/>
                <a:gd name="T12" fmla="*/ 171 w 203"/>
                <a:gd name="T13" fmla="*/ 207 h 282"/>
                <a:gd name="T14" fmla="*/ 156 w 203"/>
                <a:gd name="T15" fmla="*/ 31 h 282"/>
                <a:gd name="T16" fmla="*/ 57 w 203"/>
                <a:gd name="T17" fmla="*/ 22 h 282"/>
                <a:gd name="T18" fmla="*/ 23 w 203"/>
                <a:gd name="T19" fmla="*/ 5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2">
                  <a:moveTo>
                    <a:pt x="23" y="59"/>
                  </a:moveTo>
                  <a:cubicBezTo>
                    <a:pt x="0" y="99"/>
                    <a:pt x="12" y="165"/>
                    <a:pt x="35" y="215"/>
                  </a:cubicBezTo>
                  <a:cubicBezTo>
                    <a:pt x="38" y="215"/>
                    <a:pt x="55" y="231"/>
                    <a:pt x="72" y="246"/>
                  </a:cubicBezTo>
                  <a:cubicBezTo>
                    <a:pt x="79" y="252"/>
                    <a:pt x="87" y="259"/>
                    <a:pt x="96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4" y="274"/>
                    <a:pt x="109" y="278"/>
                    <a:pt x="113" y="282"/>
                  </a:cubicBezTo>
                  <a:cubicBezTo>
                    <a:pt x="133" y="272"/>
                    <a:pt x="151" y="241"/>
                    <a:pt x="171" y="207"/>
                  </a:cubicBezTo>
                  <a:cubicBezTo>
                    <a:pt x="203" y="150"/>
                    <a:pt x="197" y="71"/>
                    <a:pt x="156" y="31"/>
                  </a:cubicBezTo>
                  <a:cubicBezTo>
                    <a:pt x="127" y="2"/>
                    <a:pt x="89" y="0"/>
                    <a:pt x="57" y="22"/>
                  </a:cubicBezTo>
                  <a:cubicBezTo>
                    <a:pt x="44" y="30"/>
                    <a:pt x="32" y="43"/>
                    <a:pt x="23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3357" y="884"/>
              <a:ext cx="902" cy="930"/>
            </a:xfrm>
            <a:custGeom>
              <a:avLst/>
              <a:gdLst>
                <a:gd name="T0" fmla="*/ 381 w 381"/>
                <a:gd name="T1" fmla="*/ 346 h 393"/>
                <a:gd name="T2" fmla="*/ 373 w 381"/>
                <a:gd name="T3" fmla="*/ 339 h 393"/>
                <a:gd name="T4" fmla="*/ 79 w 381"/>
                <a:gd name="T5" fmla="*/ 67 h 393"/>
                <a:gd name="T6" fmla="*/ 65 w 381"/>
                <a:gd name="T7" fmla="*/ 55 h 393"/>
                <a:gd name="T8" fmla="*/ 62 w 381"/>
                <a:gd name="T9" fmla="*/ 52 h 393"/>
                <a:gd name="T10" fmla="*/ 38 w 381"/>
                <a:gd name="T11" fmla="*/ 31 h 393"/>
                <a:gd name="T12" fmla="*/ 1 w 381"/>
                <a:gd name="T13" fmla="*/ 0 h 393"/>
                <a:gd name="T14" fmla="*/ 0 w 381"/>
                <a:gd name="T15" fmla="*/ 1 h 393"/>
                <a:gd name="T16" fmla="*/ 0 w 381"/>
                <a:gd name="T17" fmla="*/ 1 h 393"/>
                <a:gd name="T18" fmla="*/ 0 w 381"/>
                <a:gd name="T19" fmla="*/ 1 h 393"/>
                <a:gd name="T20" fmla="*/ 0 w 381"/>
                <a:gd name="T21" fmla="*/ 2 h 393"/>
                <a:gd name="T22" fmla="*/ 56 w 381"/>
                <a:gd name="T23" fmla="*/ 69 h 393"/>
                <a:gd name="T24" fmla="*/ 70 w 381"/>
                <a:gd name="T25" fmla="*/ 84 h 393"/>
                <a:gd name="T26" fmla="*/ 71 w 381"/>
                <a:gd name="T27" fmla="*/ 86 h 393"/>
                <a:gd name="T28" fmla="*/ 347 w 381"/>
                <a:gd name="T29" fmla="*/ 385 h 393"/>
                <a:gd name="T30" fmla="*/ 354 w 381"/>
                <a:gd name="T31" fmla="*/ 393 h 393"/>
                <a:gd name="T32" fmla="*/ 358 w 381"/>
                <a:gd name="T33" fmla="*/ 392 h 393"/>
                <a:gd name="T34" fmla="*/ 373 w 381"/>
                <a:gd name="T35" fmla="*/ 376 h 393"/>
                <a:gd name="T36" fmla="*/ 381 w 381"/>
                <a:gd name="T37" fmla="*/ 351 h 393"/>
                <a:gd name="T38" fmla="*/ 381 w 381"/>
                <a:gd name="T39" fmla="*/ 34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1" h="393">
                  <a:moveTo>
                    <a:pt x="381" y="346"/>
                  </a:moveTo>
                  <a:cubicBezTo>
                    <a:pt x="381" y="346"/>
                    <a:pt x="378" y="344"/>
                    <a:pt x="373" y="339"/>
                  </a:cubicBezTo>
                  <a:cubicBezTo>
                    <a:pt x="336" y="304"/>
                    <a:pt x="177" y="155"/>
                    <a:pt x="79" y="67"/>
                  </a:cubicBezTo>
                  <a:cubicBezTo>
                    <a:pt x="75" y="63"/>
                    <a:pt x="70" y="59"/>
                    <a:pt x="65" y="55"/>
                  </a:cubicBezTo>
                  <a:cubicBezTo>
                    <a:pt x="64" y="54"/>
                    <a:pt x="63" y="53"/>
                    <a:pt x="62" y="52"/>
                  </a:cubicBezTo>
                  <a:cubicBezTo>
                    <a:pt x="53" y="44"/>
                    <a:pt x="45" y="37"/>
                    <a:pt x="38" y="31"/>
                  </a:cubicBezTo>
                  <a:cubicBezTo>
                    <a:pt x="21" y="16"/>
                    <a:pt x="4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3" y="10"/>
                    <a:pt x="31" y="40"/>
                    <a:pt x="56" y="69"/>
                  </a:cubicBezTo>
                  <a:cubicBezTo>
                    <a:pt x="61" y="74"/>
                    <a:pt x="65" y="79"/>
                    <a:pt x="70" y="84"/>
                  </a:cubicBezTo>
                  <a:cubicBezTo>
                    <a:pt x="70" y="85"/>
                    <a:pt x="71" y="85"/>
                    <a:pt x="71" y="86"/>
                  </a:cubicBezTo>
                  <a:cubicBezTo>
                    <a:pt x="161" y="186"/>
                    <a:pt x="312" y="347"/>
                    <a:pt x="347" y="385"/>
                  </a:cubicBezTo>
                  <a:cubicBezTo>
                    <a:pt x="352" y="390"/>
                    <a:pt x="354" y="393"/>
                    <a:pt x="354" y="393"/>
                  </a:cubicBezTo>
                  <a:cubicBezTo>
                    <a:pt x="354" y="393"/>
                    <a:pt x="356" y="393"/>
                    <a:pt x="358" y="392"/>
                  </a:cubicBezTo>
                  <a:cubicBezTo>
                    <a:pt x="361" y="390"/>
                    <a:pt x="367" y="387"/>
                    <a:pt x="373" y="376"/>
                  </a:cubicBezTo>
                  <a:cubicBezTo>
                    <a:pt x="379" y="366"/>
                    <a:pt x="381" y="357"/>
                    <a:pt x="381" y="351"/>
                  </a:cubicBezTo>
                  <a:cubicBezTo>
                    <a:pt x="381" y="348"/>
                    <a:pt x="381" y="346"/>
                    <a:pt x="381" y="3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4819" y="2349"/>
              <a:ext cx="0" cy="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9" name="Content Placeholder 2"/>
          <p:cNvSpPr txBox="1">
            <a:spLocks/>
          </p:cNvSpPr>
          <p:nvPr/>
        </p:nvSpPr>
        <p:spPr>
          <a:xfrm>
            <a:off x="389199" y="2603320"/>
            <a:ext cx="1780172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关系数据库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分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布式数据库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78"/>
          <p:cNvSpPr txBox="1"/>
          <p:nvPr/>
        </p:nvSpPr>
        <p:spPr>
          <a:xfrm>
            <a:off x="552725" y="2003305"/>
            <a:ext cx="10118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</a:t>
            </a:r>
            <a:endParaRPr lang="id-ID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8"/>
          <p:cNvSpPr txBox="1"/>
          <p:nvPr/>
        </p:nvSpPr>
        <p:spPr>
          <a:xfrm>
            <a:off x="548718" y="655428"/>
            <a:ext cx="781250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描述性数据分析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TextBox 78"/>
          <p:cNvSpPr txBox="1"/>
          <p:nvPr/>
        </p:nvSpPr>
        <p:spPr>
          <a:xfrm>
            <a:off x="5236008" y="1727789"/>
            <a:ext cx="16147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据可视化</a:t>
            </a:r>
            <a:endParaRPr lang="id-ID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TextBox 78"/>
          <p:cNvSpPr txBox="1"/>
          <p:nvPr/>
        </p:nvSpPr>
        <p:spPr>
          <a:xfrm>
            <a:off x="5029372" y="2955507"/>
            <a:ext cx="257647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数据库知识发现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(KDD)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数据挖掘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5308466" y="3740023"/>
            <a:ext cx="1780172" cy="17727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异常检测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关联分析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聚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类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&amp;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分类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回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归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汇总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45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448898" y="2812650"/>
            <a:ext cx="1787453" cy="2350926"/>
            <a:chOff x="2066468" y="2628718"/>
            <a:chExt cx="2744485" cy="3609651"/>
          </a:xfrm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925100" y="5888120"/>
              <a:ext cx="1059894" cy="350249"/>
            </a:xfrm>
            <a:custGeom>
              <a:avLst/>
              <a:gdLst>
                <a:gd name="T0" fmla="*/ 466 w 466"/>
                <a:gd name="T1" fmla="*/ 0 h 154"/>
                <a:gd name="T2" fmla="*/ 233 w 466"/>
                <a:gd name="T3" fmla="*/ 154 h 154"/>
                <a:gd name="T4" fmla="*/ 0 w 466"/>
                <a:gd name="T5" fmla="*/ 0 h 154"/>
                <a:gd name="T6" fmla="*/ 466 w 466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4">
                  <a:moveTo>
                    <a:pt x="466" y="0"/>
                  </a:moveTo>
                  <a:cubicBezTo>
                    <a:pt x="466" y="85"/>
                    <a:pt x="362" y="154"/>
                    <a:pt x="233" y="154"/>
                  </a:cubicBezTo>
                  <a:cubicBezTo>
                    <a:pt x="104" y="154"/>
                    <a:pt x="0" y="85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2066468" y="2628718"/>
              <a:ext cx="2744485" cy="3354806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4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4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797026" y="3138647"/>
            <a:ext cx="1143118" cy="114311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59554" tIns="29777" rIns="59554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1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910231" y="3252704"/>
            <a:ext cx="915857" cy="91500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9554" tIns="29777" rIns="59554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1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4008115" y="3350587"/>
            <a:ext cx="720088" cy="720088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59554" tIns="29777" rIns="59554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1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4114511" y="3456133"/>
            <a:ext cx="507296" cy="50814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9554" tIns="29777" rIns="59554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1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4208991" y="3550612"/>
            <a:ext cx="317486" cy="319189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59554" tIns="29777" rIns="59554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1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4308578" y="3651902"/>
            <a:ext cx="118313" cy="1183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9554" tIns="29777" rIns="59554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1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4368159" y="3042465"/>
            <a:ext cx="674126" cy="675828"/>
          </a:xfrm>
          <a:custGeom>
            <a:avLst/>
            <a:gdLst>
              <a:gd name="T0" fmla="*/ 543 w 792"/>
              <a:gd name="T1" fmla="*/ 282 h 794"/>
              <a:gd name="T2" fmla="*/ 627 w 792"/>
              <a:gd name="T3" fmla="*/ 282 h 794"/>
              <a:gd name="T4" fmla="*/ 792 w 792"/>
              <a:gd name="T5" fmla="*/ 116 h 794"/>
              <a:gd name="T6" fmla="*/ 677 w 792"/>
              <a:gd name="T7" fmla="*/ 116 h 794"/>
              <a:gd name="T8" fmla="*/ 674 w 792"/>
              <a:gd name="T9" fmla="*/ 0 h 794"/>
              <a:gd name="T10" fmla="*/ 507 w 792"/>
              <a:gd name="T11" fmla="*/ 165 h 794"/>
              <a:gd name="T12" fmla="*/ 512 w 792"/>
              <a:gd name="T13" fmla="*/ 252 h 794"/>
              <a:gd name="T14" fmla="*/ 0 w 792"/>
              <a:gd name="T15" fmla="*/ 754 h 794"/>
              <a:gd name="T16" fmla="*/ 0 w 792"/>
              <a:gd name="T17" fmla="*/ 794 h 794"/>
              <a:gd name="T18" fmla="*/ 43 w 792"/>
              <a:gd name="T19" fmla="*/ 794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2" h="794">
                <a:moveTo>
                  <a:pt x="543" y="282"/>
                </a:moveTo>
                <a:lnTo>
                  <a:pt x="627" y="282"/>
                </a:lnTo>
                <a:lnTo>
                  <a:pt x="792" y="116"/>
                </a:lnTo>
                <a:lnTo>
                  <a:pt x="677" y="116"/>
                </a:lnTo>
                <a:lnTo>
                  <a:pt x="674" y="0"/>
                </a:lnTo>
                <a:lnTo>
                  <a:pt x="507" y="165"/>
                </a:lnTo>
                <a:lnTo>
                  <a:pt x="512" y="252"/>
                </a:lnTo>
                <a:lnTo>
                  <a:pt x="0" y="754"/>
                </a:lnTo>
                <a:lnTo>
                  <a:pt x="0" y="794"/>
                </a:lnTo>
                <a:lnTo>
                  <a:pt x="43" y="79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9554" tIns="29777" rIns="59554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1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2839498" y="2205198"/>
            <a:ext cx="1036125" cy="895653"/>
            <a:chOff x="2883" y="375"/>
            <a:chExt cx="1938" cy="1977"/>
          </a:xfrm>
          <a:solidFill>
            <a:schemeClr val="accent1"/>
          </a:solidFill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4622" y="2148"/>
              <a:ext cx="199" cy="204"/>
            </a:xfrm>
            <a:custGeom>
              <a:avLst/>
              <a:gdLst>
                <a:gd name="T0" fmla="*/ 69 w 84"/>
                <a:gd name="T1" fmla="*/ 67 h 86"/>
                <a:gd name="T2" fmla="*/ 35 w 84"/>
                <a:gd name="T3" fmla="*/ 30 h 86"/>
                <a:gd name="T4" fmla="*/ 17 w 84"/>
                <a:gd name="T5" fmla="*/ 9 h 86"/>
                <a:gd name="T6" fmla="*/ 6 w 84"/>
                <a:gd name="T7" fmla="*/ 0 h 86"/>
                <a:gd name="T8" fmla="*/ 4 w 84"/>
                <a:gd name="T9" fmla="*/ 5 h 86"/>
                <a:gd name="T10" fmla="*/ 0 w 84"/>
                <a:gd name="T11" fmla="*/ 10 h 86"/>
                <a:gd name="T12" fmla="*/ 10 w 84"/>
                <a:gd name="T13" fmla="*/ 21 h 86"/>
                <a:gd name="T14" fmla="*/ 30 w 84"/>
                <a:gd name="T15" fmla="*/ 38 h 86"/>
                <a:gd name="T16" fmla="*/ 66 w 84"/>
                <a:gd name="T17" fmla="*/ 71 h 86"/>
                <a:gd name="T18" fmla="*/ 83 w 84"/>
                <a:gd name="T19" fmla="*/ 86 h 86"/>
                <a:gd name="T20" fmla="*/ 84 w 84"/>
                <a:gd name="T21" fmla="*/ 85 h 86"/>
                <a:gd name="T22" fmla="*/ 69 w 84"/>
                <a:gd name="T23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86">
                  <a:moveTo>
                    <a:pt x="69" y="67"/>
                  </a:moveTo>
                  <a:cubicBezTo>
                    <a:pt x="60" y="57"/>
                    <a:pt x="47" y="43"/>
                    <a:pt x="35" y="30"/>
                  </a:cubicBezTo>
                  <a:cubicBezTo>
                    <a:pt x="29" y="23"/>
                    <a:pt x="23" y="16"/>
                    <a:pt x="17" y="9"/>
                  </a:cubicBezTo>
                  <a:cubicBezTo>
                    <a:pt x="13" y="6"/>
                    <a:pt x="10" y="3"/>
                    <a:pt x="6" y="0"/>
                  </a:cubicBezTo>
                  <a:cubicBezTo>
                    <a:pt x="6" y="2"/>
                    <a:pt x="5" y="3"/>
                    <a:pt x="4" y="5"/>
                  </a:cubicBezTo>
                  <a:cubicBezTo>
                    <a:pt x="3" y="7"/>
                    <a:pt x="1" y="9"/>
                    <a:pt x="0" y="10"/>
                  </a:cubicBezTo>
                  <a:cubicBezTo>
                    <a:pt x="3" y="14"/>
                    <a:pt x="7" y="17"/>
                    <a:pt x="10" y="21"/>
                  </a:cubicBezTo>
                  <a:cubicBezTo>
                    <a:pt x="16" y="27"/>
                    <a:pt x="23" y="32"/>
                    <a:pt x="30" y="38"/>
                  </a:cubicBezTo>
                  <a:cubicBezTo>
                    <a:pt x="43" y="50"/>
                    <a:pt x="56" y="63"/>
                    <a:pt x="66" y="71"/>
                  </a:cubicBezTo>
                  <a:cubicBezTo>
                    <a:pt x="76" y="80"/>
                    <a:pt x="83" y="86"/>
                    <a:pt x="83" y="86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4" y="85"/>
                    <a:pt x="78" y="78"/>
                    <a:pt x="69" y="6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4177" y="1665"/>
              <a:ext cx="490" cy="566"/>
            </a:xfrm>
            <a:custGeom>
              <a:avLst/>
              <a:gdLst>
                <a:gd name="T0" fmla="*/ 204 w 207"/>
                <a:gd name="T1" fmla="*/ 156 h 239"/>
                <a:gd name="T2" fmla="*/ 48 w 207"/>
                <a:gd name="T3" fmla="*/ 0 h 239"/>
                <a:gd name="T4" fmla="*/ 35 w 207"/>
                <a:gd name="T5" fmla="*/ 53 h 239"/>
                <a:gd name="T6" fmla="*/ 0 w 207"/>
                <a:gd name="T7" fmla="*/ 83 h 239"/>
                <a:gd name="T8" fmla="*/ 156 w 207"/>
                <a:gd name="T9" fmla="*/ 239 h 239"/>
                <a:gd name="T10" fmla="*/ 188 w 207"/>
                <a:gd name="T11" fmla="*/ 214 h 239"/>
                <a:gd name="T12" fmla="*/ 192 w 207"/>
                <a:gd name="T13" fmla="*/ 209 h 239"/>
                <a:gd name="T14" fmla="*/ 194 w 207"/>
                <a:gd name="T15" fmla="*/ 204 h 239"/>
                <a:gd name="T16" fmla="*/ 204 w 207"/>
                <a:gd name="T17" fmla="*/ 15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39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8"/>
                    <a:pt x="0" y="83"/>
                  </a:cubicBezTo>
                  <a:cubicBezTo>
                    <a:pt x="156" y="239"/>
                    <a:pt x="156" y="239"/>
                    <a:pt x="156" y="239"/>
                  </a:cubicBezTo>
                  <a:cubicBezTo>
                    <a:pt x="156" y="239"/>
                    <a:pt x="173" y="237"/>
                    <a:pt x="188" y="214"/>
                  </a:cubicBezTo>
                  <a:cubicBezTo>
                    <a:pt x="189" y="213"/>
                    <a:pt x="191" y="211"/>
                    <a:pt x="192" y="209"/>
                  </a:cubicBezTo>
                  <a:cubicBezTo>
                    <a:pt x="193" y="207"/>
                    <a:pt x="194" y="206"/>
                    <a:pt x="194" y="204"/>
                  </a:cubicBezTo>
                  <a:cubicBezTo>
                    <a:pt x="207" y="178"/>
                    <a:pt x="204" y="156"/>
                    <a:pt x="204" y="1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4167" y="1656"/>
              <a:ext cx="137" cy="218"/>
            </a:xfrm>
            <a:custGeom>
              <a:avLst/>
              <a:gdLst>
                <a:gd name="T0" fmla="*/ 52 w 58"/>
                <a:gd name="T1" fmla="*/ 4 h 92"/>
                <a:gd name="T2" fmla="*/ 31 w 58"/>
                <a:gd name="T3" fmla="*/ 13 h 92"/>
                <a:gd name="T4" fmla="*/ 39 w 58"/>
                <a:gd name="T5" fmla="*/ 20 h 92"/>
                <a:gd name="T6" fmla="*/ 39 w 58"/>
                <a:gd name="T7" fmla="*/ 25 h 92"/>
                <a:gd name="T8" fmla="*/ 31 w 58"/>
                <a:gd name="T9" fmla="*/ 50 h 92"/>
                <a:gd name="T10" fmla="*/ 16 w 58"/>
                <a:gd name="T11" fmla="*/ 66 h 92"/>
                <a:gd name="T12" fmla="*/ 12 w 58"/>
                <a:gd name="T13" fmla="*/ 67 h 92"/>
                <a:gd name="T14" fmla="*/ 5 w 58"/>
                <a:gd name="T15" fmla="*/ 59 h 92"/>
                <a:gd name="T16" fmla="*/ 3 w 58"/>
                <a:gd name="T17" fmla="*/ 87 h 92"/>
                <a:gd name="T18" fmla="*/ 4 w 58"/>
                <a:gd name="T19" fmla="*/ 87 h 92"/>
                <a:gd name="T20" fmla="*/ 39 w 58"/>
                <a:gd name="T21" fmla="*/ 57 h 92"/>
                <a:gd name="T22" fmla="*/ 52 w 58"/>
                <a:gd name="T2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2">
                  <a:moveTo>
                    <a:pt x="52" y="4"/>
                  </a:moveTo>
                  <a:cubicBezTo>
                    <a:pt x="48" y="0"/>
                    <a:pt x="40" y="4"/>
                    <a:pt x="31" y="13"/>
                  </a:cubicBezTo>
                  <a:cubicBezTo>
                    <a:pt x="36" y="18"/>
                    <a:pt x="39" y="20"/>
                    <a:pt x="39" y="20"/>
                  </a:cubicBezTo>
                  <a:cubicBezTo>
                    <a:pt x="39" y="20"/>
                    <a:pt x="39" y="22"/>
                    <a:pt x="39" y="25"/>
                  </a:cubicBezTo>
                  <a:cubicBezTo>
                    <a:pt x="39" y="31"/>
                    <a:pt x="37" y="40"/>
                    <a:pt x="31" y="50"/>
                  </a:cubicBezTo>
                  <a:cubicBezTo>
                    <a:pt x="25" y="61"/>
                    <a:pt x="19" y="64"/>
                    <a:pt x="16" y="66"/>
                  </a:cubicBezTo>
                  <a:cubicBezTo>
                    <a:pt x="14" y="67"/>
                    <a:pt x="12" y="67"/>
                    <a:pt x="12" y="67"/>
                  </a:cubicBezTo>
                  <a:cubicBezTo>
                    <a:pt x="12" y="67"/>
                    <a:pt x="10" y="64"/>
                    <a:pt x="5" y="59"/>
                  </a:cubicBezTo>
                  <a:cubicBezTo>
                    <a:pt x="0" y="72"/>
                    <a:pt x="0" y="83"/>
                    <a:pt x="3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1" y="92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2883" y="799"/>
              <a:ext cx="474" cy="407"/>
            </a:xfrm>
            <a:custGeom>
              <a:avLst/>
              <a:gdLst>
                <a:gd name="T0" fmla="*/ 83 w 200"/>
                <a:gd name="T1" fmla="*/ 65 h 172"/>
                <a:gd name="T2" fmla="*/ 200 w 200"/>
                <a:gd name="T3" fmla="*/ 38 h 172"/>
                <a:gd name="T4" fmla="*/ 200 w 200"/>
                <a:gd name="T5" fmla="*/ 37 h 172"/>
                <a:gd name="T6" fmla="*/ 73 w 200"/>
                <a:gd name="T7" fmla="*/ 14 h 172"/>
                <a:gd name="T8" fmla="*/ 9 w 200"/>
                <a:gd name="T9" fmla="*/ 126 h 172"/>
                <a:gd name="T10" fmla="*/ 64 w 200"/>
                <a:gd name="T11" fmla="*/ 172 h 172"/>
                <a:gd name="T12" fmla="*/ 83 w 200"/>
                <a:gd name="T13" fmla="*/ 6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3" y="65"/>
                  </a:moveTo>
                  <a:cubicBezTo>
                    <a:pt x="105" y="26"/>
                    <a:pt x="157" y="23"/>
                    <a:pt x="200" y="38"/>
                  </a:cubicBezTo>
                  <a:cubicBezTo>
                    <a:pt x="200" y="38"/>
                    <a:pt x="200" y="37"/>
                    <a:pt x="200" y="37"/>
                  </a:cubicBezTo>
                  <a:cubicBezTo>
                    <a:pt x="159" y="14"/>
                    <a:pt x="109" y="0"/>
                    <a:pt x="73" y="14"/>
                  </a:cubicBezTo>
                  <a:cubicBezTo>
                    <a:pt x="6" y="41"/>
                    <a:pt x="0" y="81"/>
                    <a:pt x="9" y="126"/>
                  </a:cubicBezTo>
                  <a:cubicBezTo>
                    <a:pt x="14" y="152"/>
                    <a:pt x="35" y="167"/>
                    <a:pt x="64" y="172"/>
                  </a:cubicBezTo>
                  <a:cubicBezTo>
                    <a:pt x="58" y="137"/>
                    <a:pt x="64" y="97"/>
                    <a:pt x="83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3236" y="427"/>
              <a:ext cx="175" cy="460"/>
            </a:xfrm>
            <a:custGeom>
              <a:avLst/>
              <a:gdLst>
                <a:gd name="T0" fmla="*/ 40 w 74"/>
                <a:gd name="T1" fmla="*/ 37 h 194"/>
                <a:gd name="T2" fmla="*/ 74 w 74"/>
                <a:gd name="T3" fmla="*/ 0 h 194"/>
                <a:gd name="T4" fmla="*/ 1 w 74"/>
                <a:gd name="T5" fmla="*/ 100 h 194"/>
                <a:gd name="T6" fmla="*/ 51 w 74"/>
                <a:gd name="T7" fmla="*/ 194 h 194"/>
                <a:gd name="T8" fmla="*/ 52 w 74"/>
                <a:gd name="T9" fmla="*/ 193 h 194"/>
                <a:gd name="T10" fmla="*/ 40 w 74"/>
                <a:gd name="T11" fmla="*/ 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7"/>
                  </a:moveTo>
                  <a:cubicBezTo>
                    <a:pt x="49" y="21"/>
                    <a:pt x="61" y="8"/>
                    <a:pt x="74" y="0"/>
                  </a:cubicBezTo>
                  <a:cubicBezTo>
                    <a:pt x="31" y="9"/>
                    <a:pt x="0" y="30"/>
                    <a:pt x="1" y="100"/>
                  </a:cubicBezTo>
                  <a:cubicBezTo>
                    <a:pt x="1" y="132"/>
                    <a:pt x="23" y="166"/>
                    <a:pt x="51" y="194"/>
                  </a:cubicBezTo>
                  <a:cubicBezTo>
                    <a:pt x="52" y="193"/>
                    <a:pt x="52" y="193"/>
                    <a:pt x="52" y="193"/>
                  </a:cubicBezTo>
                  <a:cubicBezTo>
                    <a:pt x="29" y="143"/>
                    <a:pt x="17" y="77"/>
                    <a:pt x="40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3020" y="853"/>
              <a:ext cx="505" cy="613"/>
            </a:xfrm>
            <a:custGeom>
              <a:avLst/>
              <a:gdLst>
                <a:gd name="T0" fmla="*/ 198 w 213"/>
                <a:gd name="T1" fmla="*/ 82 h 259"/>
                <a:gd name="T2" fmla="*/ 142 w 213"/>
                <a:gd name="T3" fmla="*/ 15 h 259"/>
                <a:gd name="T4" fmla="*/ 25 w 213"/>
                <a:gd name="T5" fmla="*/ 42 h 259"/>
                <a:gd name="T6" fmla="*/ 6 w 213"/>
                <a:gd name="T7" fmla="*/ 149 h 259"/>
                <a:gd name="T8" fmla="*/ 39 w 213"/>
                <a:gd name="T9" fmla="*/ 218 h 259"/>
                <a:gd name="T10" fmla="*/ 172 w 213"/>
                <a:gd name="T11" fmla="*/ 189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7 h 259"/>
                <a:gd name="T18" fmla="*/ 198 w 213"/>
                <a:gd name="T19" fmla="*/ 8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8" y="82"/>
                  </a:moveTo>
                  <a:cubicBezTo>
                    <a:pt x="173" y="53"/>
                    <a:pt x="145" y="23"/>
                    <a:pt x="142" y="15"/>
                  </a:cubicBezTo>
                  <a:cubicBezTo>
                    <a:pt x="99" y="0"/>
                    <a:pt x="47" y="3"/>
                    <a:pt x="25" y="42"/>
                  </a:cubicBezTo>
                  <a:cubicBezTo>
                    <a:pt x="6" y="74"/>
                    <a:pt x="0" y="114"/>
                    <a:pt x="6" y="149"/>
                  </a:cubicBezTo>
                  <a:cubicBezTo>
                    <a:pt x="10" y="176"/>
                    <a:pt x="22" y="201"/>
                    <a:pt x="39" y="218"/>
                  </a:cubicBezTo>
                  <a:cubicBezTo>
                    <a:pt x="80" y="259"/>
                    <a:pt x="139" y="246"/>
                    <a:pt x="172" y="189"/>
                  </a:cubicBezTo>
                  <a:cubicBezTo>
                    <a:pt x="190" y="158"/>
                    <a:pt x="207" y="130"/>
                    <a:pt x="211" y="104"/>
                  </a:cubicBezTo>
                  <a:cubicBezTo>
                    <a:pt x="212" y="102"/>
                    <a:pt x="213" y="100"/>
                    <a:pt x="213" y="99"/>
                  </a:cubicBezTo>
                  <a:cubicBezTo>
                    <a:pt x="213" y="98"/>
                    <a:pt x="212" y="98"/>
                    <a:pt x="212" y="97"/>
                  </a:cubicBezTo>
                  <a:cubicBezTo>
                    <a:pt x="207" y="92"/>
                    <a:pt x="203" y="87"/>
                    <a:pt x="198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3276" y="375"/>
              <a:ext cx="481" cy="668"/>
            </a:xfrm>
            <a:custGeom>
              <a:avLst/>
              <a:gdLst>
                <a:gd name="T0" fmla="*/ 23 w 203"/>
                <a:gd name="T1" fmla="*/ 59 h 282"/>
                <a:gd name="T2" fmla="*/ 35 w 203"/>
                <a:gd name="T3" fmla="*/ 215 h 282"/>
                <a:gd name="T4" fmla="*/ 72 w 203"/>
                <a:gd name="T5" fmla="*/ 246 h 282"/>
                <a:gd name="T6" fmla="*/ 96 w 203"/>
                <a:gd name="T7" fmla="*/ 267 h 282"/>
                <a:gd name="T8" fmla="*/ 99 w 203"/>
                <a:gd name="T9" fmla="*/ 270 h 282"/>
                <a:gd name="T10" fmla="*/ 113 w 203"/>
                <a:gd name="T11" fmla="*/ 282 h 282"/>
                <a:gd name="T12" fmla="*/ 171 w 203"/>
                <a:gd name="T13" fmla="*/ 207 h 282"/>
                <a:gd name="T14" fmla="*/ 156 w 203"/>
                <a:gd name="T15" fmla="*/ 31 h 282"/>
                <a:gd name="T16" fmla="*/ 57 w 203"/>
                <a:gd name="T17" fmla="*/ 22 h 282"/>
                <a:gd name="T18" fmla="*/ 23 w 203"/>
                <a:gd name="T19" fmla="*/ 5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2">
                  <a:moveTo>
                    <a:pt x="23" y="59"/>
                  </a:moveTo>
                  <a:cubicBezTo>
                    <a:pt x="0" y="99"/>
                    <a:pt x="12" y="165"/>
                    <a:pt x="35" y="215"/>
                  </a:cubicBezTo>
                  <a:cubicBezTo>
                    <a:pt x="38" y="215"/>
                    <a:pt x="55" y="231"/>
                    <a:pt x="72" y="246"/>
                  </a:cubicBezTo>
                  <a:cubicBezTo>
                    <a:pt x="79" y="252"/>
                    <a:pt x="87" y="259"/>
                    <a:pt x="96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4" y="274"/>
                    <a:pt x="109" y="278"/>
                    <a:pt x="113" y="282"/>
                  </a:cubicBezTo>
                  <a:cubicBezTo>
                    <a:pt x="133" y="272"/>
                    <a:pt x="151" y="241"/>
                    <a:pt x="171" y="207"/>
                  </a:cubicBezTo>
                  <a:cubicBezTo>
                    <a:pt x="203" y="150"/>
                    <a:pt x="197" y="71"/>
                    <a:pt x="156" y="31"/>
                  </a:cubicBezTo>
                  <a:cubicBezTo>
                    <a:pt x="127" y="2"/>
                    <a:pt x="89" y="0"/>
                    <a:pt x="57" y="22"/>
                  </a:cubicBezTo>
                  <a:cubicBezTo>
                    <a:pt x="44" y="30"/>
                    <a:pt x="32" y="43"/>
                    <a:pt x="23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3357" y="884"/>
              <a:ext cx="902" cy="930"/>
            </a:xfrm>
            <a:custGeom>
              <a:avLst/>
              <a:gdLst>
                <a:gd name="T0" fmla="*/ 381 w 381"/>
                <a:gd name="T1" fmla="*/ 346 h 393"/>
                <a:gd name="T2" fmla="*/ 373 w 381"/>
                <a:gd name="T3" fmla="*/ 339 h 393"/>
                <a:gd name="T4" fmla="*/ 79 w 381"/>
                <a:gd name="T5" fmla="*/ 67 h 393"/>
                <a:gd name="T6" fmla="*/ 65 w 381"/>
                <a:gd name="T7" fmla="*/ 55 h 393"/>
                <a:gd name="T8" fmla="*/ 62 w 381"/>
                <a:gd name="T9" fmla="*/ 52 h 393"/>
                <a:gd name="T10" fmla="*/ 38 w 381"/>
                <a:gd name="T11" fmla="*/ 31 h 393"/>
                <a:gd name="T12" fmla="*/ 1 w 381"/>
                <a:gd name="T13" fmla="*/ 0 h 393"/>
                <a:gd name="T14" fmla="*/ 0 w 381"/>
                <a:gd name="T15" fmla="*/ 1 h 393"/>
                <a:gd name="T16" fmla="*/ 0 w 381"/>
                <a:gd name="T17" fmla="*/ 1 h 393"/>
                <a:gd name="T18" fmla="*/ 0 w 381"/>
                <a:gd name="T19" fmla="*/ 1 h 393"/>
                <a:gd name="T20" fmla="*/ 0 w 381"/>
                <a:gd name="T21" fmla="*/ 2 h 393"/>
                <a:gd name="T22" fmla="*/ 56 w 381"/>
                <a:gd name="T23" fmla="*/ 69 h 393"/>
                <a:gd name="T24" fmla="*/ 70 w 381"/>
                <a:gd name="T25" fmla="*/ 84 h 393"/>
                <a:gd name="T26" fmla="*/ 71 w 381"/>
                <a:gd name="T27" fmla="*/ 86 h 393"/>
                <a:gd name="T28" fmla="*/ 347 w 381"/>
                <a:gd name="T29" fmla="*/ 385 h 393"/>
                <a:gd name="T30" fmla="*/ 354 w 381"/>
                <a:gd name="T31" fmla="*/ 393 h 393"/>
                <a:gd name="T32" fmla="*/ 358 w 381"/>
                <a:gd name="T33" fmla="*/ 392 h 393"/>
                <a:gd name="T34" fmla="*/ 373 w 381"/>
                <a:gd name="T35" fmla="*/ 376 h 393"/>
                <a:gd name="T36" fmla="*/ 381 w 381"/>
                <a:gd name="T37" fmla="*/ 351 h 393"/>
                <a:gd name="T38" fmla="*/ 381 w 381"/>
                <a:gd name="T39" fmla="*/ 34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1" h="393">
                  <a:moveTo>
                    <a:pt x="381" y="346"/>
                  </a:moveTo>
                  <a:cubicBezTo>
                    <a:pt x="381" y="346"/>
                    <a:pt x="378" y="344"/>
                    <a:pt x="373" y="339"/>
                  </a:cubicBezTo>
                  <a:cubicBezTo>
                    <a:pt x="336" y="304"/>
                    <a:pt x="177" y="155"/>
                    <a:pt x="79" y="67"/>
                  </a:cubicBezTo>
                  <a:cubicBezTo>
                    <a:pt x="75" y="63"/>
                    <a:pt x="70" y="59"/>
                    <a:pt x="65" y="55"/>
                  </a:cubicBezTo>
                  <a:cubicBezTo>
                    <a:pt x="64" y="54"/>
                    <a:pt x="63" y="53"/>
                    <a:pt x="62" y="52"/>
                  </a:cubicBezTo>
                  <a:cubicBezTo>
                    <a:pt x="53" y="44"/>
                    <a:pt x="45" y="37"/>
                    <a:pt x="38" y="31"/>
                  </a:cubicBezTo>
                  <a:cubicBezTo>
                    <a:pt x="21" y="16"/>
                    <a:pt x="4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3" y="10"/>
                    <a:pt x="31" y="40"/>
                    <a:pt x="56" y="69"/>
                  </a:cubicBezTo>
                  <a:cubicBezTo>
                    <a:pt x="61" y="74"/>
                    <a:pt x="65" y="79"/>
                    <a:pt x="70" y="84"/>
                  </a:cubicBezTo>
                  <a:cubicBezTo>
                    <a:pt x="70" y="85"/>
                    <a:pt x="71" y="85"/>
                    <a:pt x="71" y="86"/>
                  </a:cubicBezTo>
                  <a:cubicBezTo>
                    <a:pt x="161" y="186"/>
                    <a:pt x="312" y="347"/>
                    <a:pt x="347" y="385"/>
                  </a:cubicBezTo>
                  <a:cubicBezTo>
                    <a:pt x="352" y="390"/>
                    <a:pt x="354" y="393"/>
                    <a:pt x="354" y="393"/>
                  </a:cubicBezTo>
                  <a:cubicBezTo>
                    <a:pt x="354" y="393"/>
                    <a:pt x="356" y="393"/>
                    <a:pt x="358" y="392"/>
                  </a:cubicBezTo>
                  <a:cubicBezTo>
                    <a:pt x="361" y="390"/>
                    <a:pt x="367" y="387"/>
                    <a:pt x="373" y="376"/>
                  </a:cubicBezTo>
                  <a:cubicBezTo>
                    <a:pt x="379" y="366"/>
                    <a:pt x="381" y="357"/>
                    <a:pt x="381" y="351"/>
                  </a:cubicBezTo>
                  <a:cubicBezTo>
                    <a:pt x="381" y="348"/>
                    <a:pt x="381" y="346"/>
                    <a:pt x="381" y="3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4819" y="2349"/>
              <a:ext cx="0" cy="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Group 4"/>
          <p:cNvGrpSpPr>
            <a:grpSpLocks noChangeAspect="1"/>
          </p:cNvGrpSpPr>
          <p:nvPr/>
        </p:nvGrpSpPr>
        <p:grpSpPr bwMode="auto">
          <a:xfrm flipH="1">
            <a:off x="4100950" y="2000401"/>
            <a:ext cx="1423171" cy="1230224"/>
            <a:chOff x="2883" y="375"/>
            <a:chExt cx="1938" cy="1977"/>
          </a:xfrm>
          <a:solidFill>
            <a:schemeClr val="accent2"/>
          </a:solidFill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4622" y="2148"/>
              <a:ext cx="199" cy="204"/>
            </a:xfrm>
            <a:custGeom>
              <a:avLst/>
              <a:gdLst>
                <a:gd name="T0" fmla="*/ 69 w 84"/>
                <a:gd name="T1" fmla="*/ 67 h 86"/>
                <a:gd name="T2" fmla="*/ 35 w 84"/>
                <a:gd name="T3" fmla="*/ 30 h 86"/>
                <a:gd name="T4" fmla="*/ 17 w 84"/>
                <a:gd name="T5" fmla="*/ 9 h 86"/>
                <a:gd name="T6" fmla="*/ 6 w 84"/>
                <a:gd name="T7" fmla="*/ 0 h 86"/>
                <a:gd name="T8" fmla="*/ 4 w 84"/>
                <a:gd name="T9" fmla="*/ 5 h 86"/>
                <a:gd name="T10" fmla="*/ 0 w 84"/>
                <a:gd name="T11" fmla="*/ 10 h 86"/>
                <a:gd name="T12" fmla="*/ 10 w 84"/>
                <a:gd name="T13" fmla="*/ 21 h 86"/>
                <a:gd name="T14" fmla="*/ 30 w 84"/>
                <a:gd name="T15" fmla="*/ 38 h 86"/>
                <a:gd name="T16" fmla="*/ 66 w 84"/>
                <a:gd name="T17" fmla="*/ 71 h 86"/>
                <a:gd name="T18" fmla="*/ 83 w 84"/>
                <a:gd name="T19" fmla="*/ 86 h 86"/>
                <a:gd name="T20" fmla="*/ 84 w 84"/>
                <a:gd name="T21" fmla="*/ 85 h 86"/>
                <a:gd name="T22" fmla="*/ 69 w 84"/>
                <a:gd name="T23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86">
                  <a:moveTo>
                    <a:pt x="69" y="67"/>
                  </a:moveTo>
                  <a:cubicBezTo>
                    <a:pt x="60" y="57"/>
                    <a:pt x="47" y="43"/>
                    <a:pt x="35" y="30"/>
                  </a:cubicBezTo>
                  <a:cubicBezTo>
                    <a:pt x="29" y="23"/>
                    <a:pt x="23" y="16"/>
                    <a:pt x="17" y="9"/>
                  </a:cubicBezTo>
                  <a:cubicBezTo>
                    <a:pt x="13" y="6"/>
                    <a:pt x="10" y="3"/>
                    <a:pt x="6" y="0"/>
                  </a:cubicBezTo>
                  <a:cubicBezTo>
                    <a:pt x="6" y="2"/>
                    <a:pt x="5" y="3"/>
                    <a:pt x="4" y="5"/>
                  </a:cubicBezTo>
                  <a:cubicBezTo>
                    <a:pt x="3" y="7"/>
                    <a:pt x="1" y="9"/>
                    <a:pt x="0" y="10"/>
                  </a:cubicBezTo>
                  <a:cubicBezTo>
                    <a:pt x="3" y="14"/>
                    <a:pt x="7" y="17"/>
                    <a:pt x="10" y="21"/>
                  </a:cubicBezTo>
                  <a:cubicBezTo>
                    <a:pt x="16" y="27"/>
                    <a:pt x="23" y="32"/>
                    <a:pt x="30" y="38"/>
                  </a:cubicBezTo>
                  <a:cubicBezTo>
                    <a:pt x="43" y="50"/>
                    <a:pt x="56" y="63"/>
                    <a:pt x="66" y="71"/>
                  </a:cubicBezTo>
                  <a:cubicBezTo>
                    <a:pt x="76" y="80"/>
                    <a:pt x="83" y="86"/>
                    <a:pt x="83" y="86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4" y="85"/>
                    <a:pt x="78" y="78"/>
                    <a:pt x="69" y="6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4177" y="1665"/>
              <a:ext cx="490" cy="566"/>
            </a:xfrm>
            <a:custGeom>
              <a:avLst/>
              <a:gdLst>
                <a:gd name="T0" fmla="*/ 204 w 207"/>
                <a:gd name="T1" fmla="*/ 156 h 239"/>
                <a:gd name="T2" fmla="*/ 48 w 207"/>
                <a:gd name="T3" fmla="*/ 0 h 239"/>
                <a:gd name="T4" fmla="*/ 35 w 207"/>
                <a:gd name="T5" fmla="*/ 53 h 239"/>
                <a:gd name="T6" fmla="*/ 0 w 207"/>
                <a:gd name="T7" fmla="*/ 83 h 239"/>
                <a:gd name="T8" fmla="*/ 156 w 207"/>
                <a:gd name="T9" fmla="*/ 239 h 239"/>
                <a:gd name="T10" fmla="*/ 188 w 207"/>
                <a:gd name="T11" fmla="*/ 214 h 239"/>
                <a:gd name="T12" fmla="*/ 192 w 207"/>
                <a:gd name="T13" fmla="*/ 209 h 239"/>
                <a:gd name="T14" fmla="*/ 194 w 207"/>
                <a:gd name="T15" fmla="*/ 204 h 239"/>
                <a:gd name="T16" fmla="*/ 204 w 207"/>
                <a:gd name="T17" fmla="*/ 15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39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8"/>
                    <a:pt x="0" y="83"/>
                  </a:cubicBezTo>
                  <a:cubicBezTo>
                    <a:pt x="156" y="239"/>
                    <a:pt x="156" y="239"/>
                    <a:pt x="156" y="239"/>
                  </a:cubicBezTo>
                  <a:cubicBezTo>
                    <a:pt x="156" y="239"/>
                    <a:pt x="173" y="237"/>
                    <a:pt x="188" y="214"/>
                  </a:cubicBezTo>
                  <a:cubicBezTo>
                    <a:pt x="189" y="213"/>
                    <a:pt x="191" y="211"/>
                    <a:pt x="192" y="209"/>
                  </a:cubicBezTo>
                  <a:cubicBezTo>
                    <a:pt x="193" y="207"/>
                    <a:pt x="194" y="206"/>
                    <a:pt x="194" y="204"/>
                  </a:cubicBezTo>
                  <a:cubicBezTo>
                    <a:pt x="207" y="178"/>
                    <a:pt x="204" y="156"/>
                    <a:pt x="204" y="1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4167" y="1656"/>
              <a:ext cx="137" cy="218"/>
            </a:xfrm>
            <a:custGeom>
              <a:avLst/>
              <a:gdLst>
                <a:gd name="T0" fmla="*/ 52 w 58"/>
                <a:gd name="T1" fmla="*/ 4 h 92"/>
                <a:gd name="T2" fmla="*/ 31 w 58"/>
                <a:gd name="T3" fmla="*/ 13 h 92"/>
                <a:gd name="T4" fmla="*/ 39 w 58"/>
                <a:gd name="T5" fmla="*/ 20 h 92"/>
                <a:gd name="T6" fmla="*/ 39 w 58"/>
                <a:gd name="T7" fmla="*/ 25 h 92"/>
                <a:gd name="T8" fmla="*/ 31 w 58"/>
                <a:gd name="T9" fmla="*/ 50 h 92"/>
                <a:gd name="T10" fmla="*/ 16 w 58"/>
                <a:gd name="T11" fmla="*/ 66 h 92"/>
                <a:gd name="T12" fmla="*/ 12 w 58"/>
                <a:gd name="T13" fmla="*/ 67 h 92"/>
                <a:gd name="T14" fmla="*/ 5 w 58"/>
                <a:gd name="T15" fmla="*/ 59 h 92"/>
                <a:gd name="T16" fmla="*/ 3 w 58"/>
                <a:gd name="T17" fmla="*/ 87 h 92"/>
                <a:gd name="T18" fmla="*/ 4 w 58"/>
                <a:gd name="T19" fmla="*/ 87 h 92"/>
                <a:gd name="T20" fmla="*/ 39 w 58"/>
                <a:gd name="T21" fmla="*/ 57 h 92"/>
                <a:gd name="T22" fmla="*/ 52 w 58"/>
                <a:gd name="T2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2">
                  <a:moveTo>
                    <a:pt x="52" y="4"/>
                  </a:moveTo>
                  <a:cubicBezTo>
                    <a:pt x="48" y="0"/>
                    <a:pt x="40" y="4"/>
                    <a:pt x="31" y="13"/>
                  </a:cubicBezTo>
                  <a:cubicBezTo>
                    <a:pt x="36" y="18"/>
                    <a:pt x="39" y="20"/>
                    <a:pt x="39" y="20"/>
                  </a:cubicBezTo>
                  <a:cubicBezTo>
                    <a:pt x="39" y="20"/>
                    <a:pt x="39" y="22"/>
                    <a:pt x="39" y="25"/>
                  </a:cubicBezTo>
                  <a:cubicBezTo>
                    <a:pt x="39" y="31"/>
                    <a:pt x="37" y="40"/>
                    <a:pt x="31" y="50"/>
                  </a:cubicBezTo>
                  <a:cubicBezTo>
                    <a:pt x="25" y="61"/>
                    <a:pt x="19" y="64"/>
                    <a:pt x="16" y="66"/>
                  </a:cubicBezTo>
                  <a:cubicBezTo>
                    <a:pt x="14" y="67"/>
                    <a:pt x="12" y="67"/>
                    <a:pt x="12" y="67"/>
                  </a:cubicBezTo>
                  <a:cubicBezTo>
                    <a:pt x="12" y="67"/>
                    <a:pt x="10" y="64"/>
                    <a:pt x="5" y="59"/>
                  </a:cubicBezTo>
                  <a:cubicBezTo>
                    <a:pt x="0" y="72"/>
                    <a:pt x="0" y="83"/>
                    <a:pt x="3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1" y="92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883" y="799"/>
              <a:ext cx="474" cy="407"/>
            </a:xfrm>
            <a:custGeom>
              <a:avLst/>
              <a:gdLst>
                <a:gd name="T0" fmla="*/ 83 w 200"/>
                <a:gd name="T1" fmla="*/ 65 h 172"/>
                <a:gd name="T2" fmla="*/ 200 w 200"/>
                <a:gd name="T3" fmla="*/ 38 h 172"/>
                <a:gd name="T4" fmla="*/ 200 w 200"/>
                <a:gd name="T5" fmla="*/ 37 h 172"/>
                <a:gd name="T6" fmla="*/ 73 w 200"/>
                <a:gd name="T7" fmla="*/ 14 h 172"/>
                <a:gd name="T8" fmla="*/ 9 w 200"/>
                <a:gd name="T9" fmla="*/ 126 h 172"/>
                <a:gd name="T10" fmla="*/ 64 w 200"/>
                <a:gd name="T11" fmla="*/ 172 h 172"/>
                <a:gd name="T12" fmla="*/ 83 w 200"/>
                <a:gd name="T13" fmla="*/ 6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3" y="65"/>
                  </a:moveTo>
                  <a:cubicBezTo>
                    <a:pt x="105" y="26"/>
                    <a:pt x="157" y="23"/>
                    <a:pt x="200" y="38"/>
                  </a:cubicBezTo>
                  <a:cubicBezTo>
                    <a:pt x="200" y="38"/>
                    <a:pt x="200" y="37"/>
                    <a:pt x="200" y="37"/>
                  </a:cubicBezTo>
                  <a:cubicBezTo>
                    <a:pt x="159" y="14"/>
                    <a:pt x="109" y="0"/>
                    <a:pt x="73" y="14"/>
                  </a:cubicBezTo>
                  <a:cubicBezTo>
                    <a:pt x="6" y="41"/>
                    <a:pt x="0" y="81"/>
                    <a:pt x="9" y="126"/>
                  </a:cubicBezTo>
                  <a:cubicBezTo>
                    <a:pt x="14" y="152"/>
                    <a:pt x="35" y="167"/>
                    <a:pt x="64" y="172"/>
                  </a:cubicBezTo>
                  <a:cubicBezTo>
                    <a:pt x="58" y="137"/>
                    <a:pt x="64" y="97"/>
                    <a:pt x="83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9"/>
            <p:cNvSpPr>
              <a:spLocks/>
            </p:cNvSpPr>
            <p:nvPr/>
          </p:nvSpPr>
          <p:spPr bwMode="auto">
            <a:xfrm>
              <a:off x="3236" y="427"/>
              <a:ext cx="175" cy="460"/>
            </a:xfrm>
            <a:custGeom>
              <a:avLst/>
              <a:gdLst>
                <a:gd name="T0" fmla="*/ 40 w 74"/>
                <a:gd name="T1" fmla="*/ 37 h 194"/>
                <a:gd name="T2" fmla="*/ 74 w 74"/>
                <a:gd name="T3" fmla="*/ 0 h 194"/>
                <a:gd name="T4" fmla="*/ 1 w 74"/>
                <a:gd name="T5" fmla="*/ 100 h 194"/>
                <a:gd name="T6" fmla="*/ 51 w 74"/>
                <a:gd name="T7" fmla="*/ 194 h 194"/>
                <a:gd name="T8" fmla="*/ 52 w 74"/>
                <a:gd name="T9" fmla="*/ 193 h 194"/>
                <a:gd name="T10" fmla="*/ 40 w 74"/>
                <a:gd name="T11" fmla="*/ 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7"/>
                  </a:moveTo>
                  <a:cubicBezTo>
                    <a:pt x="49" y="21"/>
                    <a:pt x="61" y="8"/>
                    <a:pt x="74" y="0"/>
                  </a:cubicBezTo>
                  <a:cubicBezTo>
                    <a:pt x="31" y="9"/>
                    <a:pt x="0" y="30"/>
                    <a:pt x="1" y="100"/>
                  </a:cubicBezTo>
                  <a:cubicBezTo>
                    <a:pt x="1" y="132"/>
                    <a:pt x="23" y="166"/>
                    <a:pt x="51" y="194"/>
                  </a:cubicBezTo>
                  <a:cubicBezTo>
                    <a:pt x="52" y="193"/>
                    <a:pt x="52" y="193"/>
                    <a:pt x="52" y="193"/>
                  </a:cubicBezTo>
                  <a:cubicBezTo>
                    <a:pt x="29" y="143"/>
                    <a:pt x="17" y="77"/>
                    <a:pt x="40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10"/>
            <p:cNvSpPr>
              <a:spLocks/>
            </p:cNvSpPr>
            <p:nvPr/>
          </p:nvSpPr>
          <p:spPr bwMode="auto">
            <a:xfrm>
              <a:off x="3020" y="853"/>
              <a:ext cx="505" cy="613"/>
            </a:xfrm>
            <a:custGeom>
              <a:avLst/>
              <a:gdLst>
                <a:gd name="T0" fmla="*/ 198 w 213"/>
                <a:gd name="T1" fmla="*/ 82 h 259"/>
                <a:gd name="T2" fmla="*/ 142 w 213"/>
                <a:gd name="T3" fmla="*/ 15 h 259"/>
                <a:gd name="T4" fmla="*/ 25 w 213"/>
                <a:gd name="T5" fmla="*/ 42 h 259"/>
                <a:gd name="T6" fmla="*/ 6 w 213"/>
                <a:gd name="T7" fmla="*/ 149 h 259"/>
                <a:gd name="T8" fmla="*/ 39 w 213"/>
                <a:gd name="T9" fmla="*/ 218 h 259"/>
                <a:gd name="T10" fmla="*/ 172 w 213"/>
                <a:gd name="T11" fmla="*/ 189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7 h 259"/>
                <a:gd name="T18" fmla="*/ 198 w 213"/>
                <a:gd name="T19" fmla="*/ 8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8" y="82"/>
                  </a:moveTo>
                  <a:cubicBezTo>
                    <a:pt x="173" y="53"/>
                    <a:pt x="145" y="23"/>
                    <a:pt x="142" y="15"/>
                  </a:cubicBezTo>
                  <a:cubicBezTo>
                    <a:pt x="99" y="0"/>
                    <a:pt x="47" y="3"/>
                    <a:pt x="25" y="42"/>
                  </a:cubicBezTo>
                  <a:cubicBezTo>
                    <a:pt x="6" y="74"/>
                    <a:pt x="0" y="114"/>
                    <a:pt x="6" y="149"/>
                  </a:cubicBezTo>
                  <a:cubicBezTo>
                    <a:pt x="10" y="176"/>
                    <a:pt x="22" y="201"/>
                    <a:pt x="39" y="218"/>
                  </a:cubicBezTo>
                  <a:cubicBezTo>
                    <a:pt x="80" y="259"/>
                    <a:pt x="139" y="246"/>
                    <a:pt x="172" y="189"/>
                  </a:cubicBezTo>
                  <a:cubicBezTo>
                    <a:pt x="190" y="158"/>
                    <a:pt x="207" y="130"/>
                    <a:pt x="211" y="104"/>
                  </a:cubicBezTo>
                  <a:cubicBezTo>
                    <a:pt x="212" y="102"/>
                    <a:pt x="213" y="100"/>
                    <a:pt x="213" y="99"/>
                  </a:cubicBezTo>
                  <a:cubicBezTo>
                    <a:pt x="213" y="98"/>
                    <a:pt x="212" y="98"/>
                    <a:pt x="212" y="97"/>
                  </a:cubicBezTo>
                  <a:cubicBezTo>
                    <a:pt x="207" y="92"/>
                    <a:pt x="203" y="87"/>
                    <a:pt x="198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3276" y="375"/>
              <a:ext cx="481" cy="668"/>
            </a:xfrm>
            <a:custGeom>
              <a:avLst/>
              <a:gdLst>
                <a:gd name="T0" fmla="*/ 23 w 203"/>
                <a:gd name="T1" fmla="*/ 59 h 282"/>
                <a:gd name="T2" fmla="*/ 35 w 203"/>
                <a:gd name="T3" fmla="*/ 215 h 282"/>
                <a:gd name="T4" fmla="*/ 72 w 203"/>
                <a:gd name="T5" fmla="*/ 246 h 282"/>
                <a:gd name="T6" fmla="*/ 96 w 203"/>
                <a:gd name="T7" fmla="*/ 267 h 282"/>
                <a:gd name="T8" fmla="*/ 99 w 203"/>
                <a:gd name="T9" fmla="*/ 270 h 282"/>
                <a:gd name="T10" fmla="*/ 113 w 203"/>
                <a:gd name="T11" fmla="*/ 282 h 282"/>
                <a:gd name="T12" fmla="*/ 171 w 203"/>
                <a:gd name="T13" fmla="*/ 207 h 282"/>
                <a:gd name="T14" fmla="*/ 156 w 203"/>
                <a:gd name="T15" fmla="*/ 31 h 282"/>
                <a:gd name="T16" fmla="*/ 57 w 203"/>
                <a:gd name="T17" fmla="*/ 22 h 282"/>
                <a:gd name="T18" fmla="*/ 23 w 203"/>
                <a:gd name="T19" fmla="*/ 5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2">
                  <a:moveTo>
                    <a:pt x="23" y="59"/>
                  </a:moveTo>
                  <a:cubicBezTo>
                    <a:pt x="0" y="99"/>
                    <a:pt x="12" y="165"/>
                    <a:pt x="35" y="215"/>
                  </a:cubicBezTo>
                  <a:cubicBezTo>
                    <a:pt x="38" y="215"/>
                    <a:pt x="55" y="231"/>
                    <a:pt x="72" y="246"/>
                  </a:cubicBezTo>
                  <a:cubicBezTo>
                    <a:pt x="79" y="252"/>
                    <a:pt x="87" y="259"/>
                    <a:pt x="96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4" y="274"/>
                    <a:pt x="109" y="278"/>
                    <a:pt x="113" y="282"/>
                  </a:cubicBezTo>
                  <a:cubicBezTo>
                    <a:pt x="133" y="272"/>
                    <a:pt x="151" y="241"/>
                    <a:pt x="171" y="207"/>
                  </a:cubicBezTo>
                  <a:cubicBezTo>
                    <a:pt x="203" y="150"/>
                    <a:pt x="197" y="71"/>
                    <a:pt x="156" y="31"/>
                  </a:cubicBezTo>
                  <a:cubicBezTo>
                    <a:pt x="127" y="2"/>
                    <a:pt x="89" y="0"/>
                    <a:pt x="57" y="22"/>
                  </a:cubicBezTo>
                  <a:cubicBezTo>
                    <a:pt x="44" y="30"/>
                    <a:pt x="32" y="43"/>
                    <a:pt x="23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3357" y="884"/>
              <a:ext cx="902" cy="930"/>
            </a:xfrm>
            <a:custGeom>
              <a:avLst/>
              <a:gdLst>
                <a:gd name="T0" fmla="*/ 381 w 381"/>
                <a:gd name="T1" fmla="*/ 346 h 393"/>
                <a:gd name="T2" fmla="*/ 373 w 381"/>
                <a:gd name="T3" fmla="*/ 339 h 393"/>
                <a:gd name="T4" fmla="*/ 79 w 381"/>
                <a:gd name="T5" fmla="*/ 67 h 393"/>
                <a:gd name="T6" fmla="*/ 65 w 381"/>
                <a:gd name="T7" fmla="*/ 55 h 393"/>
                <a:gd name="T8" fmla="*/ 62 w 381"/>
                <a:gd name="T9" fmla="*/ 52 h 393"/>
                <a:gd name="T10" fmla="*/ 38 w 381"/>
                <a:gd name="T11" fmla="*/ 31 h 393"/>
                <a:gd name="T12" fmla="*/ 1 w 381"/>
                <a:gd name="T13" fmla="*/ 0 h 393"/>
                <a:gd name="T14" fmla="*/ 0 w 381"/>
                <a:gd name="T15" fmla="*/ 1 h 393"/>
                <a:gd name="T16" fmla="*/ 0 w 381"/>
                <a:gd name="T17" fmla="*/ 1 h 393"/>
                <a:gd name="T18" fmla="*/ 0 w 381"/>
                <a:gd name="T19" fmla="*/ 1 h 393"/>
                <a:gd name="T20" fmla="*/ 0 w 381"/>
                <a:gd name="T21" fmla="*/ 2 h 393"/>
                <a:gd name="T22" fmla="*/ 56 w 381"/>
                <a:gd name="T23" fmla="*/ 69 h 393"/>
                <a:gd name="T24" fmla="*/ 70 w 381"/>
                <a:gd name="T25" fmla="*/ 84 h 393"/>
                <a:gd name="T26" fmla="*/ 71 w 381"/>
                <a:gd name="T27" fmla="*/ 86 h 393"/>
                <a:gd name="T28" fmla="*/ 347 w 381"/>
                <a:gd name="T29" fmla="*/ 385 h 393"/>
                <a:gd name="T30" fmla="*/ 354 w 381"/>
                <a:gd name="T31" fmla="*/ 393 h 393"/>
                <a:gd name="T32" fmla="*/ 358 w 381"/>
                <a:gd name="T33" fmla="*/ 392 h 393"/>
                <a:gd name="T34" fmla="*/ 373 w 381"/>
                <a:gd name="T35" fmla="*/ 376 h 393"/>
                <a:gd name="T36" fmla="*/ 381 w 381"/>
                <a:gd name="T37" fmla="*/ 351 h 393"/>
                <a:gd name="T38" fmla="*/ 381 w 381"/>
                <a:gd name="T39" fmla="*/ 34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1" h="393">
                  <a:moveTo>
                    <a:pt x="381" y="346"/>
                  </a:moveTo>
                  <a:cubicBezTo>
                    <a:pt x="381" y="346"/>
                    <a:pt x="378" y="344"/>
                    <a:pt x="373" y="339"/>
                  </a:cubicBezTo>
                  <a:cubicBezTo>
                    <a:pt x="336" y="304"/>
                    <a:pt x="177" y="155"/>
                    <a:pt x="79" y="67"/>
                  </a:cubicBezTo>
                  <a:cubicBezTo>
                    <a:pt x="75" y="63"/>
                    <a:pt x="70" y="59"/>
                    <a:pt x="65" y="55"/>
                  </a:cubicBezTo>
                  <a:cubicBezTo>
                    <a:pt x="64" y="54"/>
                    <a:pt x="63" y="53"/>
                    <a:pt x="62" y="52"/>
                  </a:cubicBezTo>
                  <a:cubicBezTo>
                    <a:pt x="53" y="44"/>
                    <a:pt x="45" y="37"/>
                    <a:pt x="38" y="31"/>
                  </a:cubicBezTo>
                  <a:cubicBezTo>
                    <a:pt x="21" y="16"/>
                    <a:pt x="4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3" y="10"/>
                    <a:pt x="31" y="40"/>
                    <a:pt x="56" y="69"/>
                  </a:cubicBezTo>
                  <a:cubicBezTo>
                    <a:pt x="61" y="74"/>
                    <a:pt x="65" y="79"/>
                    <a:pt x="70" y="84"/>
                  </a:cubicBezTo>
                  <a:cubicBezTo>
                    <a:pt x="70" y="85"/>
                    <a:pt x="71" y="85"/>
                    <a:pt x="71" y="86"/>
                  </a:cubicBezTo>
                  <a:cubicBezTo>
                    <a:pt x="161" y="186"/>
                    <a:pt x="312" y="347"/>
                    <a:pt x="347" y="385"/>
                  </a:cubicBezTo>
                  <a:cubicBezTo>
                    <a:pt x="352" y="390"/>
                    <a:pt x="354" y="393"/>
                    <a:pt x="354" y="393"/>
                  </a:cubicBezTo>
                  <a:cubicBezTo>
                    <a:pt x="354" y="393"/>
                    <a:pt x="356" y="393"/>
                    <a:pt x="358" y="392"/>
                  </a:cubicBezTo>
                  <a:cubicBezTo>
                    <a:pt x="361" y="390"/>
                    <a:pt x="367" y="387"/>
                    <a:pt x="373" y="376"/>
                  </a:cubicBezTo>
                  <a:cubicBezTo>
                    <a:pt x="379" y="366"/>
                    <a:pt x="381" y="357"/>
                    <a:pt x="381" y="351"/>
                  </a:cubicBezTo>
                  <a:cubicBezTo>
                    <a:pt x="381" y="348"/>
                    <a:pt x="381" y="346"/>
                    <a:pt x="381" y="3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4819" y="2349"/>
              <a:ext cx="0" cy="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Group 4"/>
          <p:cNvGrpSpPr>
            <a:grpSpLocks noChangeAspect="1"/>
          </p:cNvGrpSpPr>
          <p:nvPr/>
        </p:nvGrpSpPr>
        <p:grpSpPr bwMode="auto">
          <a:xfrm rot="3936167" flipH="1">
            <a:off x="4452919" y="3674564"/>
            <a:ext cx="1340416" cy="958200"/>
            <a:chOff x="2883" y="375"/>
            <a:chExt cx="1938" cy="1977"/>
          </a:xfrm>
          <a:solidFill>
            <a:schemeClr val="accent3"/>
          </a:solidFill>
        </p:grpSpPr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4622" y="2148"/>
              <a:ext cx="199" cy="204"/>
            </a:xfrm>
            <a:custGeom>
              <a:avLst/>
              <a:gdLst>
                <a:gd name="T0" fmla="*/ 69 w 84"/>
                <a:gd name="T1" fmla="*/ 67 h 86"/>
                <a:gd name="T2" fmla="*/ 35 w 84"/>
                <a:gd name="T3" fmla="*/ 30 h 86"/>
                <a:gd name="T4" fmla="*/ 17 w 84"/>
                <a:gd name="T5" fmla="*/ 9 h 86"/>
                <a:gd name="T6" fmla="*/ 6 w 84"/>
                <a:gd name="T7" fmla="*/ 0 h 86"/>
                <a:gd name="T8" fmla="*/ 4 w 84"/>
                <a:gd name="T9" fmla="*/ 5 h 86"/>
                <a:gd name="T10" fmla="*/ 0 w 84"/>
                <a:gd name="T11" fmla="*/ 10 h 86"/>
                <a:gd name="T12" fmla="*/ 10 w 84"/>
                <a:gd name="T13" fmla="*/ 21 h 86"/>
                <a:gd name="T14" fmla="*/ 30 w 84"/>
                <a:gd name="T15" fmla="*/ 38 h 86"/>
                <a:gd name="T16" fmla="*/ 66 w 84"/>
                <a:gd name="T17" fmla="*/ 71 h 86"/>
                <a:gd name="T18" fmla="*/ 83 w 84"/>
                <a:gd name="T19" fmla="*/ 86 h 86"/>
                <a:gd name="T20" fmla="*/ 84 w 84"/>
                <a:gd name="T21" fmla="*/ 85 h 86"/>
                <a:gd name="T22" fmla="*/ 69 w 84"/>
                <a:gd name="T23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86">
                  <a:moveTo>
                    <a:pt x="69" y="67"/>
                  </a:moveTo>
                  <a:cubicBezTo>
                    <a:pt x="60" y="57"/>
                    <a:pt x="47" y="43"/>
                    <a:pt x="35" y="30"/>
                  </a:cubicBezTo>
                  <a:cubicBezTo>
                    <a:pt x="29" y="23"/>
                    <a:pt x="23" y="16"/>
                    <a:pt x="17" y="9"/>
                  </a:cubicBezTo>
                  <a:cubicBezTo>
                    <a:pt x="13" y="6"/>
                    <a:pt x="10" y="3"/>
                    <a:pt x="6" y="0"/>
                  </a:cubicBezTo>
                  <a:cubicBezTo>
                    <a:pt x="6" y="2"/>
                    <a:pt x="5" y="3"/>
                    <a:pt x="4" y="5"/>
                  </a:cubicBezTo>
                  <a:cubicBezTo>
                    <a:pt x="3" y="7"/>
                    <a:pt x="1" y="9"/>
                    <a:pt x="0" y="10"/>
                  </a:cubicBezTo>
                  <a:cubicBezTo>
                    <a:pt x="3" y="14"/>
                    <a:pt x="7" y="17"/>
                    <a:pt x="10" y="21"/>
                  </a:cubicBezTo>
                  <a:cubicBezTo>
                    <a:pt x="16" y="27"/>
                    <a:pt x="23" y="32"/>
                    <a:pt x="30" y="38"/>
                  </a:cubicBezTo>
                  <a:cubicBezTo>
                    <a:pt x="43" y="50"/>
                    <a:pt x="56" y="63"/>
                    <a:pt x="66" y="71"/>
                  </a:cubicBezTo>
                  <a:cubicBezTo>
                    <a:pt x="76" y="80"/>
                    <a:pt x="83" y="86"/>
                    <a:pt x="83" y="86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4" y="85"/>
                    <a:pt x="78" y="78"/>
                    <a:pt x="69" y="6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4177" y="1665"/>
              <a:ext cx="490" cy="566"/>
            </a:xfrm>
            <a:custGeom>
              <a:avLst/>
              <a:gdLst>
                <a:gd name="T0" fmla="*/ 204 w 207"/>
                <a:gd name="T1" fmla="*/ 156 h 239"/>
                <a:gd name="T2" fmla="*/ 48 w 207"/>
                <a:gd name="T3" fmla="*/ 0 h 239"/>
                <a:gd name="T4" fmla="*/ 35 w 207"/>
                <a:gd name="T5" fmla="*/ 53 h 239"/>
                <a:gd name="T6" fmla="*/ 0 w 207"/>
                <a:gd name="T7" fmla="*/ 83 h 239"/>
                <a:gd name="T8" fmla="*/ 156 w 207"/>
                <a:gd name="T9" fmla="*/ 239 h 239"/>
                <a:gd name="T10" fmla="*/ 188 w 207"/>
                <a:gd name="T11" fmla="*/ 214 h 239"/>
                <a:gd name="T12" fmla="*/ 192 w 207"/>
                <a:gd name="T13" fmla="*/ 209 h 239"/>
                <a:gd name="T14" fmla="*/ 194 w 207"/>
                <a:gd name="T15" fmla="*/ 204 h 239"/>
                <a:gd name="T16" fmla="*/ 204 w 207"/>
                <a:gd name="T17" fmla="*/ 15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39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8"/>
                    <a:pt x="0" y="83"/>
                  </a:cubicBezTo>
                  <a:cubicBezTo>
                    <a:pt x="156" y="239"/>
                    <a:pt x="156" y="239"/>
                    <a:pt x="156" y="239"/>
                  </a:cubicBezTo>
                  <a:cubicBezTo>
                    <a:pt x="156" y="239"/>
                    <a:pt x="173" y="237"/>
                    <a:pt x="188" y="214"/>
                  </a:cubicBezTo>
                  <a:cubicBezTo>
                    <a:pt x="189" y="213"/>
                    <a:pt x="191" y="211"/>
                    <a:pt x="192" y="209"/>
                  </a:cubicBezTo>
                  <a:cubicBezTo>
                    <a:pt x="193" y="207"/>
                    <a:pt x="194" y="206"/>
                    <a:pt x="194" y="204"/>
                  </a:cubicBezTo>
                  <a:cubicBezTo>
                    <a:pt x="207" y="178"/>
                    <a:pt x="204" y="156"/>
                    <a:pt x="204" y="1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4167" y="1656"/>
              <a:ext cx="137" cy="218"/>
            </a:xfrm>
            <a:custGeom>
              <a:avLst/>
              <a:gdLst>
                <a:gd name="T0" fmla="*/ 52 w 58"/>
                <a:gd name="T1" fmla="*/ 4 h 92"/>
                <a:gd name="T2" fmla="*/ 31 w 58"/>
                <a:gd name="T3" fmla="*/ 13 h 92"/>
                <a:gd name="T4" fmla="*/ 39 w 58"/>
                <a:gd name="T5" fmla="*/ 20 h 92"/>
                <a:gd name="T6" fmla="*/ 39 w 58"/>
                <a:gd name="T7" fmla="*/ 25 h 92"/>
                <a:gd name="T8" fmla="*/ 31 w 58"/>
                <a:gd name="T9" fmla="*/ 50 h 92"/>
                <a:gd name="T10" fmla="*/ 16 w 58"/>
                <a:gd name="T11" fmla="*/ 66 h 92"/>
                <a:gd name="T12" fmla="*/ 12 w 58"/>
                <a:gd name="T13" fmla="*/ 67 h 92"/>
                <a:gd name="T14" fmla="*/ 5 w 58"/>
                <a:gd name="T15" fmla="*/ 59 h 92"/>
                <a:gd name="T16" fmla="*/ 3 w 58"/>
                <a:gd name="T17" fmla="*/ 87 h 92"/>
                <a:gd name="T18" fmla="*/ 4 w 58"/>
                <a:gd name="T19" fmla="*/ 87 h 92"/>
                <a:gd name="T20" fmla="*/ 39 w 58"/>
                <a:gd name="T21" fmla="*/ 57 h 92"/>
                <a:gd name="T22" fmla="*/ 52 w 58"/>
                <a:gd name="T2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2">
                  <a:moveTo>
                    <a:pt x="52" y="4"/>
                  </a:moveTo>
                  <a:cubicBezTo>
                    <a:pt x="48" y="0"/>
                    <a:pt x="40" y="4"/>
                    <a:pt x="31" y="13"/>
                  </a:cubicBezTo>
                  <a:cubicBezTo>
                    <a:pt x="36" y="18"/>
                    <a:pt x="39" y="20"/>
                    <a:pt x="39" y="20"/>
                  </a:cubicBezTo>
                  <a:cubicBezTo>
                    <a:pt x="39" y="20"/>
                    <a:pt x="39" y="22"/>
                    <a:pt x="39" y="25"/>
                  </a:cubicBezTo>
                  <a:cubicBezTo>
                    <a:pt x="39" y="31"/>
                    <a:pt x="37" y="40"/>
                    <a:pt x="31" y="50"/>
                  </a:cubicBezTo>
                  <a:cubicBezTo>
                    <a:pt x="25" y="61"/>
                    <a:pt x="19" y="64"/>
                    <a:pt x="16" y="66"/>
                  </a:cubicBezTo>
                  <a:cubicBezTo>
                    <a:pt x="14" y="67"/>
                    <a:pt x="12" y="67"/>
                    <a:pt x="12" y="67"/>
                  </a:cubicBezTo>
                  <a:cubicBezTo>
                    <a:pt x="12" y="67"/>
                    <a:pt x="10" y="64"/>
                    <a:pt x="5" y="59"/>
                  </a:cubicBezTo>
                  <a:cubicBezTo>
                    <a:pt x="0" y="72"/>
                    <a:pt x="0" y="83"/>
                    <a:pt x="3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1" y="92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883" y="799"/>
              <a:ext cx="474" cy="407"/>
            </a:xfrm>
            <a:custGeom>
              <a:avLst/>
              <a:gdLst>
                <a:gd name="T0" fmla="*/ 83 w 200"/>
                <a:gd name="T1" fmla="*/ 65 h 172"/>
                <a:gd name="T2" fmla="*/ 200 w 200"/>
                <a:gd name="T3" fmla="*/ 38 h 172"/>
                <a:gd name="T4" fmla="*/ 200 w 200"/>
                <a:gd name="T5" fmla="*/ 37 h 172"/>
                <a:gd name="T6" fmla="*/ 73 w 200"/>
                <a:gd name="T7" fmla="*/ 14 h 172"/>
                <a:gd name="T8" fmla="*/ 9 w 200"/>
                <a:gd name="T9" fmla="*/ 126 h 172"/>
                <a:gd name="T10" fmla="*/ 64 w 200"/>
                <a:gd name="T11" fmla="*/ 172 h 172"/>
                <a:gd name="T12" fmla="*/ 83 w 200"/>
                <a:gd name="T13" fmla="*/ 6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3" y="65"/>
                  </a:moveTo>
                  <a:cubicBezTo>
                    <a:pt x="105" y="26"/>
                    <a:pt x="157" y="23"/>
                    <a:pt x="200" y="38"/>
                  </a:cubicBezTo>
                  <a:cubicBezTo>
                    <a:pt x="200" y="38"/>
                    <a:pt x="200" y="37"/>
                    <a:pt x="200" y="37"/>
                  </a:cubicBezTo>
                  <a:cubicBezTo>
                    <a:pt x="159" y="14"/>
                    <a:pt x="109" y="0"/>
                    <a:pt x="73" y="14"/>
                  </a:cubicBezTo>
                  <a:cubicBezTo>
                    <a:pt x="6" y="41"/>
                    <a:pt x="0" y="81"/>
                    <a:pt x="9" y="126"/>
                  </a:cubicBezTo>
                  <a:cubicBezTo>
                    <a:pt x="14" y="152"/>
                    <a:pt x="35" y="167"/>
                    <a:pt x="64" y="172"/>
                  </a:cubicBezTo>
                  <a:cubicBezTo>
                    <a:pt x="58" y="137"/>
                    <a:pt x="64" y="97"/>
                    <a:pt x="83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3236" y="427"/>
              <a:ext cx="175" cy="460"/>
            </a:xfrm>
            <a:custGeom>
              <a:avLst/>
              <a:gdLst>
                <a:gd name="T0" fmla="*/ 40 w 74"/>
                <a:gd name="T1" fmla="*/ 37 h 194"/>
                <a:gd name="T2" fmla="*/ 74 w 74"/>
                <a:gd name="T3" fmla="*/ 0 h 194"/>
                <a:gd name="T4" fmla="*/ 1 w 74"/>
                <a:gd name="T5" fmla="*/ 100 h 194"/>
                <a:gd name="T6" fmla="*/ 51 w 74"/>
                <a:gd name="T7" fmla="*/ 194 h 194"/>
                <a:gd name="T8" fmla="*/ 52 w 74"/>
                <a:gd name="T9" fmla="*/ 193 h 194"/>
                <a:gd name="T10" fmla="*/ 40 w 74"/>
                <a:gd name="T11" fmla="*/ 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7"/>
                  </a:moveTo>
                  <a:cubicBezTo>
                    <a:pt x="49" y="21"/>
                    <a:pt x="61" y="8"/>
                    <a:pt x="74" y="0"/>
                  </a:cubicBezTo>
                  <a:cubicBezTo>
                    <a:pt x="31" y="9"/>
                    <a:pt x="0" y="30"/>
                    <a:pt x="1" y="100"/>
                  </a:cubicBezTo>
                  <a:cubicBezTo>
                    <a:pt x="1" y="132"/>
                    <a:pt x="23" y="166"/>
                    <a:pt x="51" y="194"/>
                  </a:cubicBezTo>
                  <a:cubicBezTo>
                    <a:pt x="52" y="193"/>
                    <a:pt x="52" y="193"/>
                    <a:pt x="52" y="193"/>
                  </a:cubicBezTo>
                  <a:cubicBezTo>
                    <a:pt x="29" y="143"/>
                    <a:pt x="17" y="77"/>
                    <a:pt x="40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3020" y="853"/>
              <a:ext cx="505" cy="613"/>
            </a:xfrm>
            <a:custGeom>
              <a:avLst/>
              <a:gdLst>
                <a:gd name="T0" fmla="*/ 198 w 213"/>
                <a:gd name="T1" fmla="*/ 82 h 259"/>
                <a:gd name="T2" fmla="*/ 142 w 213"/>
                <a:gd name="T3" fmla="*/ 15 h 259"/>
                <a:gd name="T4" fmla="*/ 25 w 213"/>
                <a:gd name="T5" fmla="*/ 42 h 259"/>
                <a:gd name="T6" fmla="*/ 6 w 213"/>
                <a:gd name="T7" fmla="*/ 149 h 259"/>
                <a:gd name="T8" fmla="*/ 39 w 213"/>
                <a:gd name="T9" fmla="*/ 218 h 259"/>
                <a:gd name="T10" fmla="*/ 172 w 213"/>
                <a:gd name="T11" fmla="*/ 189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7 h 259"/>
                <a:gd name="T18" fmla="*/ 198 w 213"/>
                <a:gd name="T19" fmla="*/ 8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8" y="82"/>
                  </a:moveTo>
                  <a:cubicBezTo>
                    <a:pt x="173" y="53"/>
                    <a:pt x="145" y="23"/>
                    <a:pt x="142" y="15"/>
                  </a:cubicBezTo>
                  <a:cubicBezTo>
                    <a:pt x="99" y="0"/>
                    <a:pt x="47" y="3"/>
                    <a:pt x="25" y="42"/>
                  </a:cubicBezTo>
                  <a:cubicBezTo>
                    <a:pt x="6" y="74"/>
                    <a:pt x="0" y="114"/>
                    <a:pt x="6" y="149"/>
                  </a:cubicBezTo>
                  <a:cubicBezTo>
                    <a:pt x="10" y="176"/>
                    <a:pt x="22" y="201"/>
                    <a:pt x="39" y="218"/>
                  </a:cubicBezTo>
                  <a:cubicBezTo>
                    <a:pt x="80" y="259"/>
                    <a:pt x="139" y="246"/>
                    <a:pt x="172" y="189"/>
                  </a:cubicBezTo>
                  <a:cubicBezTo>
                    <a:pt x="190" y="158"/>
                    <a:pt x="207" y="130"/>
                    <a:pt x="211" y="104"/>
                  </a:cubicBezTo>
                  <a:cubicBezTo>
                    <a:pt x="212" y="102"/>
                    <a:pt x="213" y="100"/>
                    <a:pt x="213" y="99"/>
                  </a:cubicBezTo>
                  <a:cubicBezTo>
                    <a:pt x="213" y="98"/>
                    <a:pt x="212" y="98"/>
                    <a:pt x="212" y="97"/>
                  </a:cubicBezTo>
                  <a:cubicBezTo>
                    <a:pt x="207" y="92"/>
                    <a:pt x="203" y="87"/>
                    <a:pt x="198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3276" y="375"/>
              <a:ext cx="481" cy="668"/>
            </a:xfrm>
            <a:custGeom>
              <a:avLst/>
              <a:gdLst>
                <a:gd name="T0" fmla="*/ 23 w 203"/>
                <a:gd name="T1" fmla="*/ 59 h 282"/>
                <a:gd name="T2" fmla="*/ 35 w 203"/>
                <a:gd name="T3" fmla="*/ 215 h 282"/>
                <a:gd name="T4" fmla="*/ 72 w 203"/>
                <a:gd name="T5" fmla="*/ 246 h 282"/>
                <a:gd name="T6" fmla="*/ 96 w 203"/>
                <a:gd name="T7" fmla="*/ 267 h 282"/>
                <a:gd name="T8" fmla="*/ 99 w 203"/>
                <a:gd name="T9" fmla="*/ 270 h 282"/>
                <a:gd name="T10" fmla="*/ 113 w 203"/>
                <a:gd name="T11" fmla="*/ 282 h 282"/>
                <a:gd name="T12" fmla="*/ 171 w 203"/>
                <a:gd name="T13" fmla="*/ 207 h 282"/>
                <a:gd name="T14" fmla="*/ 156 w 203"/>
                <a:gd name="T15" fmla="*/ 31 h 282"/>
                <a:gd name="T16" fmla="*/ 57 w 203"/>
                <a:gd name="T17" fmla="*/ 22 h 282"/>
                <a:gd name="T18" fmla="*/ 23 w 203"/>
                <a:gd name="T19" fmla="*/ 5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2">
                  <a:moveTo>
                    <a:pt x="23" y="59"/>
                  </a:moveTo>
                  <a:cubicBezTo>
                    <a:pt x="0" y="99"/>
                    <a:pt x="12" y="165"/>
                    <a:pt x="35" y="215"/>
                  </a:cubicBezTo>
                  <a:cubicBezTo>
                    <a:pt x="38" y="215"/>
                    <a:pt x="55" y="231"/>
                    <a:pt x="72" y="246"/>
                  </a:cubicBezTo>
                  <a:cubicBezTo>
                    <a:pt x="79" y="252"/>
                    <a:pt x="87" y="259"/>
                    <a:pt x="96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4" y="274"/>
                    <a:pt x="109" y="278"/>
                    <a:pt x="113" y="282"/>
                  </a:cubicBezTo>
                  <a:cubicBezTo>
                    <a:pt x="133" y="272"/>
                    <a:pt x="151" y="241"/>
                    <a:pt x="171" y="207"/>
                  </a:cubicBezTo>
                  <a:cubicBezTo>
                    <a:pt x="203" y="150"/>
                    <a:pt x="197" y="71"/>
                    <a:pt x="156" y="31"/>
                  </a:cubicBezTo>
                  <a:cubicBezTo>
                    <a:pt x="127" y="2"/>
                    <a:pt x="89" y="0"/>
                    <a:pt x="57" y="22"/>
                  </a:cubicBezTo>
                  <a:cubicBezTo>
                    <a:pt x="44" y="30"/>
                    <a:pt x="32" y="43"/>
                    <a:pt x="23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3357" y="884"/>
              <a:ext cx="902" cy="930"/>
            </a:xfrm>
            <a:custGeom>
              <a:avLst/>
              <a:gdLst>
                <a:gd name="T0" fmla="*/ 381 w 381"/>
                <a:gd name="T1" fmla="*/ 346 h 393"/>
                <a:gd name="T2" fmla="*/ 373 w 381"/>
                <a:gd name="T3" fmla="*/ 339 h 393"/>
                <a:gd name="T4" fmla="*/ 79 w 381"/>
                <a:gd name="T5" fmla="*/ 67 h 393"/>
                <a:gd name="T6" fmla="*/ 65 w 381"/>
                <a:gd name="T7" fmla="*/ 55 h 393"/>
                <a:gd name="T8" fmla="*/ 62 w 381"/>
                <a:gd name="T9" fmla="*/ 52 h 393"/>
                <a:gd name="T10" fmla="*/ 38 w 381"/>
                <a:gd name="T11" fmla="*/ 31 h 393"/>
                <a:gd name="T12" fmla="*/ 1 w 381"/>
                <a:gd name="T13" fmla="*/ 0 h 393"/>
                <a:gd name="T14" fmla="*/ 0 w 381"/>
                <a:gd name="T15" fmla="*/ 1 h 393"/>
                <a:gd name="T16" fmla="*/ 0 w 381"/>
                <a:gd name="T17" fmla="*/ 1 h 393"/>
                <a:gd name="T18" fmla="*/ 0 w 381"/>
                <a:gd name="T19" fmla="*/ 1 h 393"/>
                <a:gd name="T20" fmla="*/ 0 w 381"/>
                <a:gd name="T21" fmla="*/ 2 h 393"/>
                <a:gd name="T22" fmla="*/ 56 w 381"/>
                <a:gd name="T23" fmla="*/ 69 h 393"/>
                <a:gd name="T24" fmla="*/ 70 w 381"/>
                <a:gd name="T25" fmla="*/ 84 h 393"/>
                <a:gd name="T26" fmla="*/ 71 w 381"/>
                <a:gd name="T27" fmla="*/ 86 h 393"/>
                <a:gd name="T28" fmla="*/ 347 w 381"/>
                <a:gd name="T29" fmla="*/ 385 h 393"/>
                <a:gd name="T30" fmla="*/ 354 w 381"/>
                <a:gd name="T31" fmla="*/ 393 h 393"/>
                <a:gd name="T32" fmla="*/ 358 w 381"/>
                <a:gd name="T33" fmla="*/ 392 h 393"/>
                <a:gd name="T34" fmla="*/ 373 w 381"/>
                <a:gd name="T35" fmla="*/ 376 h 393"/>
                <a:gd name="T36" fmla="*/ 381 w 381"/>
                <a:gd name="T37" fmla="*/ 351 h 393"/>
                <a:gd name="T38" fmla="*/ 381 w 381"/>
                <a:gd name="T39" fmla="*/ 34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1" h="393">
                  <a:moveTo>
                    <a:pt x="381" y="346"/>
                  </a:moveTo>
                  <a:cubicBezTo>
                    <a:pt x="381" y="346"/>
                    <a:pt x="378" y="344"/>
                    <a:pt x="373" y="339"/>
                  </a:cubicBezTo>
                  <a:cubicBezTo>
                    <a:pt x="336" y="304"/>
                    <a:pt x="177" y="155"/>
                    <a:pt x="79" y="67"/>
                  </a:cubicBezTo>
                  <a:cubicBezTo>
                    <a:pt x="75" y="63"/>
                    <a:pt x="70" y="59"/>
                    <a:pt x="65" y="55"/>
                  </a:cubicBezTo>
                  <a:cubicBezTo>
                    <a:pt x="64" y="54"/>
                    <a:pt x="63" y="53"/>
                    <a:pt x="62" y="52"/>
                  </a:cubicBezTo>
                  <a:cubicBezTo>
                    <a:pt x="53" y="44"/>
                    <a:pt x="45" y="37"/>
                    <a:pt x="38" y="31"/>
                  </a:cubicBezTo>
                  <a:cubicBezTo>
                    <a:pt x="21" y="16"/>
                    <a:pt x="4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3" y="10"/>
                    <a:pt x="31" y="40"/>
                    <a:pt x="56" y="69"/>
                  </a:cubicBezTo>
                  <a:cubicBezTo>
                    <a:pt x="61" y="74"/>
                    <a:pt x="65" y="79"/>
                    <a:pt x="70" y="84"/>
                  </a:cubicBezTo>
                  <a:cubicBezTo>
                    <a:pt x="70" y="85"/>
                    <a:pt x="71" y="85"/>
                    <a:pt x="71" y="86"/>
                  </a:cubicBezTo>
                  <a:cubicBezTo>
                    <a:pt x="161" y="186"/>
                    <a:pt x="312" y="347"/>
                    <a:pt x="347" y="385"/>
                  </a:cubicBezTo>
                  <a:cubicBezTo>
                    <a:pt x="352" y="390"/>
                    <a:pt x="354" y="393"/>
                    <a:pt x="354" y="393"/>
                  </a:cubicBezTo>
                  <a:cubicBezTo>
                    <a:pt x="354" y="393"/>
                    <a:pt x="356" y="393"/>
                    <a:pt x="358" y="392"/>
                  </a:cubicBezTo>
                  <a:cubicBezTo>
                    <a:pt x="361" y="390"/>
                    <a:pt x="367" y="387"/>
                    <a:pt x="373" y="376"/>
                  </a:cubicBezTo>
                  <a:cubicBezTo>
                    <a:pt x="379" y="366"/>
                    <a:pt x="381" y="357"/>
                    <a:pt x="381" y="351"/>
                  </a:cubicBezTo>
                  <a:cubicBezTo>
                    <a:pt x="381" y="348"/>
                    <a:pt x="381" y="346"/>
                    <a:pt x="381" y="3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4819" y="2349"/>
              <a:ext cx="0" cy="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59554" tIns="29777" rIns="59554" bIns="297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11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9" name="Content Placeholder 2"/>
          <p:cNvSpPr txBox="1">
            <a:spLocks/>
          </p:cNvSpPr>
          <p:nvPr/>
        </p:nvSpPr>
        <p:spPr>
          <a:xfrm>
            <a:off x="1153690" y="2211256"/>
            <a:ext cx="1780172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简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化模型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结构模型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78"/>
          <p:cNvSpPr txBox="1"/>
          <p:nvPr/>
        </p:nvSpPr>
        <p:spPr>
          <a:xfrm>
            <a:off x="1035470" y="1646405"/>
            <a:ext cx="234447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数据生成过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程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(DGP)</a:t>
            </a:r>
            <a:endParaRPr lang="id-ID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8"/>
          <p:cNvSpPr txBox="1"/>
          <p:nvPr/>
        </p:nvSpPr>
        <p:spPr>
          <a:xfrm>
            <a:off x="574357" y="515008"/>
            <a:ext cx="781250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诊断</a:t>
            </a:r>
            <a:r>
              <a:rPr lang="zh-CN" altLang="en-US" sz="32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性数据分析</a:t>
            </a:r>
            <a:endParaRPr lang="zh-CN" altLang="en-US" sz="3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TextBox 78"/>
          <p:cNvSpPr txBox="1"/>
          <p:nvPr/>
        </p:nvSpPr>
        <p:spPr>
          <a:xfrm>
            <a:off x="5747452" y="1462209"/>
            <a:ext cx="1614793" cy="337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统计建模</a:t>
            </a:r>
            <a:endParaRPr lang="id-ID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TextBox 78"/>
          <p:cNvSpPr txBox="1"/>
          <p:nvPr/>
        </p:nvSpPr>
        <p:spPr>
          <a:xfrm>
            <a:off x="5849381" y="3987045"/>
            <a:ext cx="17689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模型估计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6065124" y="4446281"/>
            <a:ext cx="2672656" cy="13942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最小二乘估计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最大似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然估计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矩估计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基于模拟的估计（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MCMC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）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5836282" y="1927962"/>
            <a:ext cx="1780172" cy="101566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横截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面数据模型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面板数据模型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时间序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列数据模型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411228" y="6109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计量经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济分析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48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1171161" y="4537212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式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识别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4095822" y="2175880"/>
            <a:ext cx="1097280" cy="1097280"/>
          </a:xfrm>
          <a:prstGeom prst="ellipse">
            <a:avLst/>
          </a:prstGeom>
          <a:solidFill>
            <a:schemeClr val="accent5"/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机器学习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1171161" y="3620868"/>
            <a:ext cx="914400" cy="82665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sz="128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工业应用</a:t>
            </a:r>
            <a:endParaRPr lang="zh-CN" altLang="en-US" sz="128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6130169" y="3679174"/>
            <a:ext cx="768350" cy="7683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深度学习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2673351" y="1620079"/>
            <a:ext cx="1422471" cy="1013791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sz="128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569088" y="5541300"/>
            <a:ext cx="3526734" cy="11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模式识别：研究模式的自动处理和判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读，包括自然语言处理（语音、文字）、计算机视觉（图片）、生物特征识别（人脸、指纹）等</a:t>
            </a:r>
            <a:endParaRPr lang="en-GB" altLang="zh-CN" sz="569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437322" y="1470473"/>
            <a:ext cx="2236029" cy="27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连续情形：预测模型</a:t>
            </a:r>
            <a:endParaRPr lang="en-GB" altLang="zh-CN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569088" y="591472"/>
            <a:ext cx="781250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预测</a:t>
            </a:r>
            <a:r>
              <a:rPr lang="zh-CN" altLang="en-US" sz="32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性数据分析</a:t>
            </a:r>
            <a:endParaRPr lang="zh-CN" altLang="en-US" sz="3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 flipV="1">
            <a:off x="2673351" y="2644225"/>
            <a:ext cx="1422471" cy="774699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sz="128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419511" y="3265661"/>
            <a:ext cx="223602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离散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情形：分类模型</a:t>
            </a:r>
            <a:endParaRPr lang="en-GB" altLang="zh-CN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5382038" y="2413092"/>
            <a:ext cx="3526734" cy="11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机器学习：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人工智能的分支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，旨在设计和分析一些让计算机可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以从经验中自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动“学习”的算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法，当前发展最迅速的</a:t>
            </a:r>
            <a:r>
              <a:rPr lang="zh-CN" altLang="en-US" sz="16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分支是深度学习</a:t>
            </a:r>
            <a:endParaRPr lang="en-GB" altLang="zh-CN" sz="569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Oval 3"/>
          <p:cNvSpPr>
            <a:spLocks noChangeArrowheads="1"/>
          </p:cNvSpPr>
          <p:nvPr/>
        </p:nvSpPr>
        <p:spPr bwMode="auto">
          <a:xfrm>
            <a:off x="6514344" y="1014559"/>
            <a:ext cx="1371600" cy="1371600"/>
          </a:xfrm>
          <a:prstGeom prst="ellipse">
            <a:avLst/>
          </a:prstGeom>
          <a:solidFill>
            <a:schemeClr val="accent5"/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</a:t>
            </a:r>
            <a:endParaRPr lang="en-US" altLang="zh-CN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智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能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384586" y="3650815"/>
            <a:ext cx="2236029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模型方差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(variance)</a:t>
            </a:r>
          </a:p>
          <a:p>
            <a:pPr algn="ctr">
              <a:lnSpc>
                <a:spcPct val="120000"/>
              </a:lnSpc>
            </a:pP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vs</a:t>
            </a: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模型偏误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(bias)</a:t>
            </a:r>
            <a:endParaRPr lang="en-GB" altLang="zh-CN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23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3"/>
          <p:cNvCxnSpPr/>
          <p:nvPr/>
        </p:nvCxnSpPr>
        <p:spPr>
          <a:xfrm>
            <a:off x="2573838" y="2323963"/>
            <a:ext cx="0" cy="2539604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86035" y="2838739"/>
            <a:ext cx="5362834" cy="56169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r>
              <a:rPr lang="zh-CN" altLang="en-US" sz="3200" b="1" spc="225" dirty="0">
                <a:solidFill>
                  <a:srgbClr val="3131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</a:t>
            </a:r>
            <a:r>
              <a:rPr lang="zh-CN" altLang="en-US" sz="3200" b="1" spc="225" dirty="0" smtClean="0">
                <a:solidFill>
                  <a:srgbClr val="3131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源的变迁</a:t>
            </a:r>
            <a:endParaRPr lang="zh-HK" altLang="en-US" sz="3200" b="1" spc="225" dirty="0">
              <a:solidFill>
                <a:srgbClr val="3131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6035" y="3371615"/>
            <a:ext cx="5362834" cy="56169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r>
              <a:rPr lang="zh-CN" altLang="en-US" sz="3200" b="1" spc="225" dirty="0">
                <a:solidFill>
                  <a:srgbClr val="3131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学科基</a:t>
            </a:r>
            <a:r>
              <a:rPr lang="zh-CN" altLang="en-US" sz="3200" b="1" spc="225" dirty="0" smtClean="0">
                <a:solidFill>
                  <a:srgbClr val="3131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础</a:t>
            </a:r>
            <a:endParaRPr lang="zh-HK" altLang="en-US" sz="3200" b="1" spc="225" dirty="0">
              <a:solidFill>
                <a:srgbClr val="3131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18"/>
          <p:cNvGrpSpPr/>
          <p:nvPr/>
        </p:nvGrpSpPr>
        <p:grpSpPr>
          <a:xfrm>
            <a:off x="640739" y="2620936"/>
            <a:ext cx="1460896" cy="1455535"/>
            <a:chOff x="1709739" y="2636838"/>
            <a:chExt cx="1590160" cy="1584325"/>
          </a:xfrm>
          <a:solidFill>
            <a:srgbClr val="0163AA"/>
          </a:solidFill>
          <a:effectLst/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350" b="1">
                <a:solidFill>
                  <a:srgbClr val="313137"/>
                </a:solidFill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350" b="1">
                <a:solidFill>
                  <a:srgbClr val="313137"/>
                </a:solidFill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350" b="1">
                <a:solidFill>
                  <a:srgbClr val="313137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350" b="1">
                <a:solidFill>
                  <a:srgbClr val="313137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350" b="1">
                <a:solidFill>
                  <a:srgbClr val="313137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350" b="1">
                <a:solidFill>
                  <a:srgbClr val="313137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350" b="1">
                <a:solidFill>
                  <a:srgbClr val="313137"/>
                </a:solidFill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350" b="1">
                <a:solidFill>
                  <a:srgbClr val="313137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350" b="1">
                <a:solidFill>
                  <a:srgbClr val="313137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299529" y="1107016"/>
            <a:ext cx="2683847" cy="484746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lang="en-US" altLang="zh-CN" sz="2700" spc="225" dirty="0">
                <a:solidFill>
                  <a:srgbClr val="313137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CONTENTS</a:t>
            </a:r>
            <a:endParaRPr lang="zh-HK" altLang="en-US" sz="2700" spc="225" dirty="0">
              <a:solidFill>
                <a:srgbClr val="313137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86034" y="2305863"/>
            <a:ext cx="5362834" cy="56169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r>
              <a:rPr lang="zh-CN" altLang="en-US" sz="3200" b="1" spc="225" dirty="0" smtClean="0">
                <a:solidFill>
                  <a:srgbClr val="3131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数据分析的目的</a:t>
            </a:r>
            <a:endParaRPr lang="zh-HK" altLang="en-US" sz="3200" b="1" spc="225" dirty="0">
              <a:solidFill>
                <a:srgbClr val="3131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98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548718" y="655428"/>
            <a:ext cx="781250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指导</a:t>
            </a:r>
            <a:r>
              <a:rPr lang="zh-CN" altLang="en-US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性数据分析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79" y="1428750"/>
            <a:ext cx="5273749" cy="3291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85895" y="5191863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人工智</a:t>
            </a:r>
            <a:r>
              <a:rPr lang="zh-CN" altLang="en-US" sz="2400" dirty="0" smtClean="0"/>
              <a:t>能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机器学习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？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57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4" y="2014455"/>
            <a:ext cx="8229600" cy="4174213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548718" y="655428"/>
            <a:ext cx="781250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数据科</a:t>
            </a:r>
            <a:r>
              <a:rPr lang="zh-CN" altLang="en-US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学：学科基础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74" y="805071"/>
            <a:ext cx="6858000" cy="569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3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0" y="3084581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0" y="4117093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327449" y="2910129"/>
            <a:ext cx="2437720" cy="348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99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1</a:t>
            </a:r>
          </a:p>
        </p:txBody>
      </p:sp>
      <p:sp>
        <p:nvSpPr>
          <p:cNvPr id="8" name="MH_Entry_1"/>
          <p:cNvSpPr/>
          <p:nvPr>
            <p:custDataLst>
              <p:tags r:id="rId5"/>
            </p:custDataLst>
          </p:nvPr>
        </p:nvSpPr>
        <p:spPr>
          <a:xfrm>
            <a:off x="3079381" y="3526161"/>
            <a:ext cx="2933857" cy="39395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56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数据分析</a:t>
            </a:r>
            <a:r>
              <a:rPr lang="zh-CN" altLang="en-US" sz="256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的目的</a:t>
            </a:r>
            <a:endParaRPr lang="zh-CN" altLang="en-US" sz="1138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47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34" y="1607773"/>
            <a:ext cx="6270170" cy="365760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570554" y="625612"/>
            <a:ext cx="781250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Amazon</a:t>
            </a:r>
            <a:r>
              <a:rPr lang="zh-CN" altLang="en-US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预判发货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1534" y="5693537"/>
            <a:ext cx="6190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Patent #: US008615473B2, Dec. 24, 2013</a:t>
            </a:r>
          </a:p>
          <a:p>
            <a:r>
              <a:rPr lang="en-US" altLang="zh-CN" b="1" i="1" u="sng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Method and System for Anticipatory Shipping Package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216063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4898" y="988102"/>
            <a:ext cx="6203814" cy="547128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业务需求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缩短配送时间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客此前的订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客的商品搜索记录、心愿单、购物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户鼠标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品页面的停留时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间、跳转情况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路径优化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570554" y="656390"/>
            <a:ext cx="781250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预判发货的数据分析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6" y="1594818"/>
            <a:ext cx="8265638" cy="457200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570554" y="625612"/>
            <a:ext cx="781250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数据分析目的：描述</a:t>
            </a:r>
            <a:r>
              <a:rPr lang="en-US" altLang="zh-CN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诊断</a:t>
            </a:r>
            <a:r>
              <a:rPr lang="en-US" altLang="zh-CN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预测</a:t>
            </a:r>
            <a:r>
              <a:rPr lang="en-US" altLang="zh-CN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3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指导</a:t>
            </a:r>
          </a:p>
        </p:txBody>
      </p:sp>
    </p:spTree>
    <p:extLst>
      <p:ext uri="{BB962C8B-B14F-4D97-AF65-F5344CB8AC3E}">
        <p14:creationId xmlns:p14="http://schemas.microsoft.com/office/powerpoint/2010/main" val="427839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4"/>
          <p:cNvGrpSpPr/>
          <p:nvPr/>
        </p:nvGrpSpPr>
        <p:grpSpPr>
          <a:xfrm rot="9900000">
            <a:off x="5412906" y="4479621"/>
            <a:ext cx="676580" cy="578436"/>
            <a:chOff x="2208213" y="4308475"/>
            <a:chExt cx="1313851" cy="1123184"/>
          </a:xfrm>
          <a:solidFill>
            <a:schemeClr val="accent4"/>
          </a:solidFill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56469" tIns="28235" rIns="56469" bIns="28235" numCol="1" anchor="t" anchorCtr="0" compatLnSpc="1">
              <a:prstTxWarp prst="textNoShape">
                <a:avLst/>
              </a:prstTxWarp>
            </a:bodyPr>
            <a:lstStyle/>
            <a:p>
              <a:endParaRPr lang="id-ID" sz="747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56469" tIns="28235" rIns="56469" bIns="28235" numCol="1" anchor="t" anchorCtr="0" compatLnSpc="1">
              <a:prstTxWarp prst="textNoShape">
                <a:avLst/>
              </a:prstTxWarp>
            </a:bodyPr>
            <a:lstStyle/>
            <a:p>
              <a:endParaRPr lang="id-ID" sz="747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17100000">
            <a:off x="2967695" y="4444924"/>
            <a:ext cx="676633" cy="578394"/>
            <a:chOff x="2208213" y="4308475"/>
            <a:chExt cx="1313851" cy="1123184"/>
          </a:xfrm>
          <a:solidFill>
            <a:schemeClr val="accent3"/>
          </a:solidFill>
        </p:grpSpPr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56469" tIns="28235" rIns="56469" bIns="28235" numCol="1" anchor="t" anchorCtr="0" compatLnSpc="1">
              <a:prstTxWarp prst="textNoShape">
                <a:avLst/>
              </a:prstTxWarp>
            </a:bodyPr>
            <a:lstStyle/>
            <a:p>
              <a:endParaRPr lang="id-ID" sz="747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31"/>
            <p:cNvSpPr>
              <a:spLocks/>
            </p:cNvSpPr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56469" tIns="28235" rIns="56469" bIns="28235" numCol="1" anchor="t" anchorCtr="0" compatLnSpc="1">
              <a:prstTxWarp prst="textNoShape">
                <a:avLst/>
              </a:prstTxWarp>
            </a:bodyPr>
            <a:lstStyle/>
            <a:p>
              <a:endParaRPr lang="id-ID" sz="747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18"/>
          <p:cNvGrpSpPr/>
          <p:nvPr/>
        </p:nvGrpSpPr>
        <p:grpSpPr>
          <a:xfrm flipH="1">
            <a:off x="5349576" y="2632356"/>
            <a:ext cx="676580" cy="578436"/>
            <a:chOff x="2208213" y="4308475"/>
            <a:chExt cx="1313851" cy="1123184"/>
          </a:xfrm>
          <a:solidFill>
            <a:schemeClr val="accent2"/>
          </a:solidFill>
        </p:grpSpPr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56469" tIns="28235" rIns="56469" bIns="28235" numCol="1" anchor="t" anchorCtr="0" compatLnSpc="1">
              <a:prstTxWarp prst="textNoShape">
                <a:avLst/>
              </a:prstTxWarp>
            </a:bodyPr>
            <a:lstStyle/>
            <a:p>
              <a:endParaRPr lang="id-ID" sz="747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56469" tIns="28235" rIns="56469" bIns="28235" numCol="1" anchor="t" anchorCtr="0" compatLnSpc="1">
              <a:prstTxWarp prst="textNoShape">
                <a:avLst/>
              </a:prstTxWarp>
            </a:bodyPr>
            <a:lstStyle/>
            <a:p>
              <a:endParaRPr lang="id-ID" sz="747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14"/>
          <p:cNvGrpSpPr/>
          <p:nvPr/>
        </p:nvGrpSpPr>
        <p:grpSpPr>
          <a:xfrm>
            <a:off x="3031661" y="2632356"/>
            <a:ext cx="676580" cy="578436"/>
            <a:chOff x="2208213" y="4308475"/>
            <a:chExt cx="1313851" cy="1123184"/>
          </a:xfrm>
        </p:grpSpPr>
        <p:sp>
          <p:nvSpPr>
            <p:cNvPr id="42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56469" tIns="28235" rIns="56469" bIns="28235" numCol="1" anchor="t" anchorCtr="0" compatLnSpc="1">
              <a:prstTxWarp prst="textNoShape">
                <a:avLst/>
              </a:prstTxWarp>
            </a:bodyPr>
            <a:lstStyle/>
            <a:p>
              <a:endParaRPr lang="id-ID" sz="747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6469" tIns="28235" rIns="56469" bIns="28235" numCol="1" anchor="t" anchorCtr="0" compatLnSpc="1">
              <a:prstTxWarp prst="textNoShape">
                <a:avLst/>
              </a:prstTxWarp>
            </a:bodyPr>
            <a:lstStyle/>
            <a:p>
              <a:endParaRPr lang="id-ID" sz="747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Text Placeholder 7"/>
          <p:cNvSpPr txBox="1">
            <a:spLocks/>
          </p:cNvSpPr>
          <p:nvPr/>
        </p:nvSpPr>
        <p:spPr>
          <a:xfrm>
            <a:off x="3025092" y="2683420"/>
            <a:ext cx="443762" cy="344704"/>
          </a:xfrm>
          <a:prstGeom prst="rect">
            <a:avLst/>
          </a:prstGeom>
        </p:spPr>
        <p:txBody>
          <a:bodyPr vert="horz" lIns="0" tIns="64154" rIns="0" bIns="6415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ln>
                  <a:noFill/>
                </a:ln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280" b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5" name="Text Placeholder 2"/>
          <p:cNvSpPr txBox="1">
            <a:spLocks/>
          </p:cNvSpPr>
          <p:nvPr/>
        </p:nvSpPr>
        <p:spPr>
          <a:xfrm>
            <a:off x="570554" y="2427254"/>
            <a:ext cx="2288726" cy="1107996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可视化分析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据挖掘：啤酒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尿布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2995567" y="4647912"/>
            <a:ext cx="443762" cy="344704"/>
          </a:xfrm>
          <a:prstGeom prst="rect">
            <a:avLst/>
          </a:prstGeom>
        </p:spPr>
        <p:txBody>
          <a:bodyPr vert="horz" lIns="0" tIns="64154" rIns="0" bIns="6415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28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_tradnl" sz="1280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5582026" y="2683420"/>
            <a:ext cx="443762" cy="344704"/>
          </a:xfrm>
          <a:prstGeom prst="rect">
            <a:avLst/>
          </a:prstGeom>
        </p:spPr>
        <p:txBody>
          <a:bodyPr vert="horz" lIns="0" tIns="64154" rIns="0" bIns="6415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28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5641005" y="4624257"/>
            <a:ext cx="443762" cy="344704"/>
          </a:xfrm>
          <a:prstGeom prst="rect">
            <a:avLst/>
          </a:prstGeom>
        </p:spPr>
        <p:txBody>
          <a:bodyPr vert="horz" lIns="0" tIns="64154" rIns="0" bIns="6415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28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_tradnl" sz="1280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Shape 1719"/>
          <p:cNvSpPr/>
          <p:nvPr/>
        </p:nvSpPr>
        <p:spPr>
          <a:xfrm>
            <a:off x="3410578" y="3612491"/>
            <a:ext cx="1108511" cy="1330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44" y="21600"/>
                </a:moveTo>
                <a:lnTo>
                  <a:pt x="17863" y="16372"/>
                </a:lnTo>
                <a:lnTo>
                  <a:pt x="21600" y="11064"/>
                </a:lnTo>
                <a:cubicBezTo>
                  <a:pt x="16705" y="10632"/>
                  <a:pt x="12832" y="7246"/>
                  <a:pt x="12619" y="3093"/>
                </a:cubicBezTo>
                <a:lnTo>
                  <a:pt x="6294" y="0"/>
                </a:lnTo>
                <a:lnTo>
                  <a:pt x="0" y="3080"/>
                </a:lnTo>
                <a:cubicBezTo>
                  <a:pt x="216" y="13022"/>
                  <a:pt x="9708" y="21118"/>
                  <a:pt x="21544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6978" tIns="6978" rIns="6978" bIns="6978" anchor="ctr"/>
          <a:lstStyle/>
          <a:p>
            <a:pPr defTabSz="8373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Shape 1720"/>
          <p:cNvSpPr/>
          <p:nvPr/>
        </p:nvSpPr>
        <p:spPr>
          <a:xfrm>
            <a:off x="4385370" y="3835529"/>
            <a:ext cx="1330025" cy="110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305"/>
                </a:moveTo>
                <a:lnTo>
                  <a:pt x="3079" y="21600"/>
                </a:lnTo>
                <a:cubicBezTo>
                  <a:pt x="13022" y="21383"/>
                  <a:pt x="21117" y="11891"/>
                  <a:pt x="21600" y="57"/>
                </a:cubicBezTo>
                <a:lnTo>
                  <a:pt x="16372" y="3738"/>
                </a:lnTo>
                <a:lnTo>
                  <a:pt x="11063" y="0"/>
                </a:lnTo>
                <a:cubicBezTo>
                  <a:pt x="10631" y="4895"/>
                  <a:pt x="7245" y="8768"/>
                  <a:pt x="3093" y="8981"/>
                </a:cubicBezTo>
                <a:cubicBezTo>
                  <a:pt x="3093" y="8981"/>
                  <a:pt x="0" y="15305"/>
                  <a:pt x="0" y="15305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6978" tIns="6978" rIns="6978" bIns="6978" anchor="ctr"/>
          <a:lstStyle/>
          <a:p>
            <a:pPr defTabSz="8373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Shape 1721"/>
          <p:cNvSpPr/>
          <p:nvPr/>
        </p:nvSpPr>
        <p:spPr>
          <a:xfrm>
            <a:off x="4600122" y="2650032"/>
            <a:ext cx="1108511" cy="1330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521"/>
                </a:moveTo>
                <a:cubicBezTo>
                  <a:pt x="21384" y="8578"/>
                  <a:pt x="11891" y="483"/>
                  <a:pt x="56" y="0"/>
                </a:cubicBezTo>
                <a:lnTo>
                  <a:pt x="3737" y="5228"/>
                </a:lnTo>
                <a:lnTo>
                  <a:pt x="0" y="10536"/>
                </a:lnTo>
                <a:cubicBezTo>
                  <a:pt x="4895" y="10968"/>
                  <a:pt x="8767" y="14353"/>
                  <a:pt x="8981" y="18507"/>
                </a:cubicBezTo>
                <a:lnTo>
                  <a:pt x="15305" y="21600"/>
                </a:lnTo>
                <a:cubicBezTo>
                  <a:pt x="15305" y="21600"/>
                  <a:pt x="21600" y="18521"/>
                  <a:pt x="21600" y="1852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6978" tIns="6978" rIns="6978" bIns="6978" anchor="ctr"/>
          <a:lstStyle/>
          <a:p>
            <a:pPr defTabSz="8373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Shape 1722"/>
          <p:cNvSpPr/>
          <p:nvPr/>
        </p:nvSpPr>
        <p:spPr>
          <a:xfrm>
            <a:off x="3410577" y="2650034"/>
            <a:ext cx="1330025" cy="1108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294"/>
                </a:moveTo>
                <a:lnTo>
                  <a:pt x="18521" y="0"/>
                </a:lnTo>
                <a:cubicBezTo>
                  <a:pt x="8577" y="216"/>
                  <a:pt x="483" y="9708"/>
                  <a:pt x="0" y="21544"/>
                </a:cubicBezTo>
                <a:lnTo>
                  <a:pt x="5227" y="17863"/>
                </a:lnTo>
                <a:lnTo>
                  <a:pt x="10537" y="21600"/>
                </a:lnTo>
                <a:cubicBezTo>
                  <a:pt x="10969" y="16705"/>
                  <a:pt x="14354" y="12832"/>
                  <a:pt x="18507" y="12619"/>
                </a:cubicBezTo>
                <a:cubicBezTo>
                  <a:pt x="18507" y="12619"/>
                  <a:pt x="21600" y="6294"/>
                  <a:pt x="21600" y="629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6978" tIns="6978" rIns="6978" bIns="6978" anchor="ctr"/>
          <a:lstStyle/>
          <a:p>
            <a:pPr defTabSz="8373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657859" y="2940039"/>
            <a:ext cx="772229" cy="481939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69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描述性分析</a:t>
            </a:r>
            <a:endParaRPr lang="es-ES_tradnl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4827921" y="3166403"/>
            <a:ext cx="772229" cy="481939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69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诊断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性分析</a:t>
            </a:r>
            <a:endParaRPr lang="es-ES_tradnl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4590168" y="4243500"/>
            <a:ext cx="772229" cy="481939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69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预测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性分析</a:t>
            </a:r>
            <a:endParaRPr lang="es-ES_tradnl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3561835" y="4109623"/>
            <a:ext cx="772229" cy="481939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69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指导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性分析</a:t>
            </a:r>
            <a:endParaRPr lang="es-ES_tradnl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570554" y="348613"/>
            <a:ext cx="7812503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管理学中的数据分析</a:t>
            </a:r>
            <a:endParaRPr lang="en-US" altLang="zh-CN" sz="3600" b="1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(data analytics/science) 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 Placeholder 2"/>
          <p:cNvSpPr txBox="1">
            <a:spLocks/>
          </p:cNvSpPr>
          <p:nvPr/>
        </p:nvSpPr>
        <p:spPr>
          <a:xfrm>
            <a:off x="6244273" y="2427254"/>
            <a:ext cx="2288726" cy="369332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计量经济分析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 Placeholder 2"/>
          <p:cNvSpPr txBox="1">
            <a:spLocks/>
          </p:cNvSpPr>
          <p:nvPr/>
        </p:nvSpPr>
        <p:spPr>
          <a:xfrm>
            <a:off x="6144882" y="4488597"/>
            <a:ext cx="2810275" cy="1107996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机器学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习：需求预测、模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式识别（语音、图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片、指纹）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 Placeholder 2"/>
          <p:cNvSpPr txBox="1">
            <a:spLocks/>
          </p:cNvSpPr>
          <p:nvPr/>
        </p:nvSpPr>
        <p:spPr>
          <a:xfrm>
            <a:off x="517689" y="4685259"/>
            <a:ext cx="2288726" cy="738664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人工智能（高级阶段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3806" y="5930746"/>
            <a:ext cx="732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u="sng" dirty="0" smtClean="0"/>
              <a:t>亚马逊“预判发货”？ 预测性分析 </a:t>
            </a:r>
            <a:r>
              <a:rPr lang="en-US" altLang="zh-CN" sz="2800" u="sng" dirty="0" smtClean="0"/>
              <a:t>+ </a:t>
            </a:r>
            <a:r>
              <a:rPr lang="zh-CN" altLang="en-US" sz="2800" u="sng" dirty="0" smtClean="0"/>
              <a:t>指导性分析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79217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0" y="3084581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0" y="4117093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327449" y="2910129"/>
            <a:ext cx="2437720" cy="348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99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</a:t>
            </a:r>
            <a:r>
              <a:rPr lang="en-US" altLang="zh-CN" sz="199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199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Entry_1"/>
          <p:cNvSpPr/>
          <p:nvPr>
            <p:custDataLst>
              <p:tags r:id="rId5"/>
            </p:custDataLst>
          </p:nvPr>
        </p:nvSpPr>
        <p:spPr>
          <a:xfrm>
            <a:off x="3079381" y="3526161"/>
            <a:ext cx="2933857" cy="39395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56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</a:t>
            </a:r>
            <a:r>
              <a:rPr lang="zh-CN" altLang="en-US" sz="256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据来源的变迁</a:t>
            </a:r>
            <a:endParaRPr lang="zh-CN" altLang="en-US" sz="1138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770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ord 23"/>
          <p:cNvSpPr/>
          <p:nvPr/>
        </p:nvSpPr>
        <p:spPr>
          <a:xfrm rot="6745650">
            <a:off x="901430" y="2851050"/>
            <a:ext cx="1654059" cy="1654059"/>
          </a:xfrm>
          <a:prstGeom prst="chord">
            <a:avLst>
              <a:gd name="adj1" fmla="val 4058279"/>
              <a:gd name="adj2" fmla="val 148461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73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0095" y="3716227"/>
            <a:ext cx="6880885" cy="396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73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 rot="10800000">
            <a:off x="1585851" y="3785494"/>
            <a:ext cx="264649" cy="2281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73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3"/>
          <p:cNvSpPr txBox="1">
            <a:spLocks/>
          </p:cNvSpPr>
          <p:nvPr/>
        </p:nvSpPr>
        <p:spPr>
          <a:xfrm>
            <a:off x="972075" y="4171931"/>
            <a:ext cx="1492200" cy="60093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79393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Arial" panose="020B0604020202020204" pitchFamily="34" charset="0"/>
              </a:rPr>
              <a:t>早期</a:t>
            </a:r>
            <a:endParaRPr lang="en-US" altLang="zh-CN" dirty="0" smtClean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  <a:sym typeface="Arial" panose="020B0604020202020204" pitchFamily="34" charset="0"/>
            </a:endParaRPr>
          </a:p>
          <a:p>
            <a:pPr defTabSz="793935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Arial" panose="020B0604020202020204" pitchFamily="34" charset="0"/>
              </a:rPr>
              <a:t>(1980-2000)</a:t>
            </a:r>
            <a:endParaRPr lang="en-US" altLang="zh-CN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29" name="Group 279"/>
          <p:cNvGrpSpPr/>
          <p:nvPr/>
        </p:nvGrpSpPr>
        <p:grpSpPr>
          <a:xfrm>
            <a:off x="1476891" y="2243919"/>
            <a:ext cx="482571" cy="482567"/>
            <a:chOff x="846989" y="1401020"/>
            <a:chExt cx="877416" cy="877416"/>
          </a:xfrm>
          <a:effectLst/>
        </p:grpSpPr>
        <p:sp>
          <p:nvSpPr>
            <p:cNvPr id="30" name="Teardrop 29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64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endParaRPr lang="en-US" sz="864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Group 279"/>
          <p:cNvGrpSpPr/>
          <p:nvPr/>
        </p:nvGrpSpPr>
        <p:grpSpPr>
          <a:xfrm>
            <a:off x="3209361" y="2262194"/>
            <a:ext cx="482571" cy="482567"/>
            <a:chOff x="846989" y="1401020"/>
            <a:chExt cx="877416" cy="877416"/>
          </a:xfrm>
          <a:effectLst/>
        </p:grpSpPr>
        <p:sp>
          <p:nvSpPr>
            <p:cNvPr id="33" name="Teardrop 32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64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endParaRPr lang="en-US" sz="864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279"/>
          <p:cNvGrpSpPr/>
          <p:nvPr/>
        </p:nvGrpSpPr>
        <p:grpSpPr>
          <a:xfrm>
            <a:off x="4934960" y="2257177"/>
            <a:ext cx="482571" cy="482567"/>
            <a:chOff x="846989" y="1401020"/>
            <a:chExt cx="877416" cy="877416"/>
          </a:xfrm>
          <a:effectLst/>
        </p:grpSpPr>
        <p:sp>
          <p:nvSpPr>
            <p:cNvPr id="36" name="Teardrop 35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64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endParaRPr lang="en-US" sz="864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279"/>
          <p:cNvGrpSpPr/>
          <p:nvPr/>
        </p:nvGrpSpPr>
        <p:grpSpPr>
          <a:xfrm>
            <a:off x="6682607" y="2262194"/>
            <a:ext cx="482571" cy="482567"/>
            <a:chOff x="846989" y="1401020"/>
            <a:chExt cx="877416" cy="877416"/>
          </a:xfrm>
          <a:effectLst/>
        </p:grpSpPr>
        <p:sp>
          <p:nvSpPr>
            <p:cNvPr id="40" name="Teardrop 39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64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endParaRPr lang="en-US" sz="864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182"/>
          <p:cNvSpPr>
            <a:spLocks noEditPoints="1"/>
          </p:cNvSpPr>
          <p:nvPr/>
        </p:nvSpPr>
        <p:spPr bwMode="auto">
          <a:xfrm>
            <a:off x="1502604" y="3083554"/>
            <a:ext cx="431142" cy="402818"/>
          </a:xfrm>
          <a:custGeom>
            <a:avLst/>
            <a:gdLst/>
            <a:ahLst/>
            <a:cxnLst>
              <a:cxn ang="0">
                <a:pos x="70" y="24"/>
              </a:cxn>
              <a:cxn ang="0">
                <a:pos x="29" y="50"/>
              </a:cxn>
              <a:cxn ang="0">
                <a:pos x="0" y="26"/>
              </a:cxn>
              <a:cxn ang="0">
                <a:pos x="42" y="0"/>
              </a:cxn>
              <a:cxn ang="0">
                <a:pos x="70" y="24"/>
              </a:cxn>
              <a:cxn ang="0">
                <a:pos x="70" y="74"/>
              </a:cxn>
              <a:cxn ang="0">
                <a:pos x="42" y="98"/>
              </a:cxn>
              <a:cxn ang="0">
                <a:pos x="0" y="72"/>
              </a:cxn>
              <a:cxn ang="0">
                <a:pos x="29" y="50"/>
              </a:cxn>
              <a:cxn ang="0">
                <a:pos x="70" y="74"/>
              </a:cxn>
              <a:cxn ang="0">
                <a:pos x="109" y="104"/>
              </a:cxn>
              <a:cxn ang="0">
                <a:pos x="70" y="128"/>
              </a:cxn>
              <a:cxn ang="0">
                <a:pos x="70" y="128"/>
              </a:cxn>
              <a:cxn ang="0">
                <a:pos x="70" y="128"/>
              </a:cxn>
              <a:cxn ang="0">
                <a:pos x="70" y="128"/>
              </a:cxn>
              <a:cxn ang="0">
                <a:pos x="70" y="128"/>
              </a:cxn>
              <a:cxn ang="0">
                <a:pos x="29" y="104"/>
              </a:cxn>
              <a:cxn ang="0">
                <a:pos x="29" y="95"/>
              </a:cxn>
              <a:cxn ang="0">
                <a:pos x="42" y="102"/>
              </a:cxn>
              <a:cxn ang="0">
                <a:pos x="70" y="78"/>
              </a:cxn>
              <a:cxn ang="0">
                <a:pos x="70" y="78"/>
              </a:cxn>
              <a:cxn ang="0">
                <a:pos x="70" y="78"/>
              </a:cxn>
              <a:cxn ang="0">
                <a:pos x="70" y="78"/>
              </a:cxn>
              <a:cxn ang="0">
                <a:pos x="70" y="78"/>
              </a:cxn>
              <a:cxn ang="0">
                <a:pos x="98" y="102"/>
              </a:cxn>
              <a:cxn ang="0">
                <a:pos x="109" y="95"/>
              </a:cxn>
              <a:cxn ang="0">
                <a:pos x="109" y="104"/>
              </a:cxn>
              <a:cxn ang="0">
                <a:pos x="137" y="26"/>
              </a:cxn>
              <a:cxn ang="0">
                <a:pos x="111" y="50"/>
              </a:cxn>
              <a:cxn ang="0">
                <a:pos x="70" y="24"/>
              </a:cxn>
              <a:cxn ang="0">
                <a:pos x="98" y="0"/>
              </a:cxn>
              <a:cxn ang="0">
                <a:pos x="137" y="26"/>
              </a:cxn>
              <a:cxn ang="0">
                <a:pos x="137" y="72"/>
              </a:cxn>
              <a:cxn ang="0">
                <a:pos x="98" y="98"/>
              </a:cxn>
              <a:cxn ang="0">
                <a:pos x="70" y="74"/>
              </a:cxn>
              <a:cxn ang="0">
                <a:pos x="111" y="50"/>
              </a:cxn>
              <a:cxn ang="0">
                <a:pos x="137" y="72"/>
              </a:cxn>
            </a:cxnLst>
            <a:rect l="0" t="0" r="r" b="b"/>
            <a:pathLst>
              <a:path w="137" h="128">
                <a:moveTo>
                  <a:pt x="70" y="24"/>
                </a:moveTo>
                <a:lnTo>
                  <a:pt x="29" y="50"/>
                </a:lnTo>
                <a:lnTo>
                  <a:pt x="0" y="26"/>
                </a:lnTo>
                <a:lnTo>
                  <a:pt x="42" y="0"/>
                </a:lnTo>
                <a:lnTo>
                  <a:pt x="70" y="24"/>
                </a:lnTo>
                <a:close/>
                <a:moveTo>
                  <a:pt x="70" y="74"/>
                </a:moveTo>
                <a:lnTo>
                  <a:pt x="42" y="98"/>
                </a:lnTo>
                <a:lnTo>
                  <a:pt x="0" y="72"/>
                </a:lnTo>
                <a:lnTo>
                  <a:pt x="29" y="50"/>
                </a:lnTo>
                <a:lnTo>
                  <a:pt x="70" y="74"/>
                </a:lnTo>
                <a:close/>
                <a:moveTo>
                  <a:pt x="109" y="104"/>
                </a:moveTo>
                <a:lnTo>
                  <a:pt x="70" y="128"/>
                </a:lnTo>
                <a:lnTo>
                  <a:pt x="70" y="128"/>
                </a:lnTo>
                <a:lnTo>
                  <a:pt x="70" y="128"/>
                </a:lnTo>
                <a:lnTo>
                  <a:pt x="70" y="128"/>
                </a:lnTo>
                <a:lnTo>
                  <a:pt x="70" y="128"/>
                </a:lnTo>
                <a:lnTo>
                  <a:pt x="29" y="104"/>
                </a:lnTo>
                <a:lnTo>
                  <a:pt x="29" y="95"/>
                </a:lnTo>
                <a:lnTo>
                  <a:pt x="42" y="102"/>
                </a:lnTo>
                <a:lnTo>
                  <a:pt x="70" y="78"/>
                </a:lnTo>
                <a:lnTo>
                  <a:pt x="70" y="78"/>
                </a:lnTo>
                <a:lnTo>
                  <a:pt x="70" y="78"/>
                </a:lnTo>
                <a:lnTo>
                  <a:pt x="70" y="78"/>
                </a:lnTo>
                <a:lnTo>
                  <a:pt x="70" y="78"/>
                </a:lnTo>
                <a:lnTo>
                  <a:pt x="98" y="102"/>
                </a:lnTo>
                <a:lnTo>
                  <a:pt x="109" y="95"/>
                </a:lnTo>
                <a:lnTo>
                  <a:pt x="109" y="104"/>
                </a:lnTo>
                <a:close/>
                <a:moveTo>
                  <a:pt x="137" y="26"/>
                </a:moveTo>
                <a:lnTo>
                  <a:pt x="111" y="50"/>
                </a:lnTo>
                <a:lnTo>
                  <a:pt x="70" y="24"/>
                </a:lnTo>
                <a:lnTo>
                  <a:pt x="98" y="0"/>
                </a:lnTo>
                <a:lnTo>
                  <a:pt x="137" y="26"/>
                </a:lnTo>
                <a:close/>
                <a:moveTo>
                  <a:pt x="137" y="72"/>
                </a:moveTo>
                <a:lnTo>
                  <a:pt x="98" y="98"/>
                </a:lnTo>
                <a:lnTo>
                  <a:pt x="70" y="74"/>
                </a:lnTo>
                <a:lnTo>
                  <a:pt x="111" y="50"/>
                </a:lnTo>
                <a:lnTo>
                  <a:pt x="137" y="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79394" tIns="39697" rIns="79394" bIns="3969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73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Chord 46"/>
          <p:cNvSpPr/>
          <p:nvPr/>
        </p:nvSpPr>
        <p:spPr>
          <a:xfrm rot="6745650">
            <a:off x="2625272" y="2851050"/>
            <a:ext cx="1654059" cy="1654059"/>
          </a:xfrm>
          <a:prstGeom prst="chord">
            <a:avLst>
              <a:gd name="adj1" fmla="val 4058279"/>
              <a:gd name="adj2" fmla="val 148461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73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Isosceles Triangle 47"/>
          <p:cNvSpPr/>
          <p:nvPr/>
        </p:nvSpPr>
        <p:spPr>
          <a:xfrm rot="10800000">
            <a:off x="3318322" y="3785494"/>
            <a:ext cx="264649" cy="22814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73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Chord 49"/>
          <p:cNvSpPr/>
          <p:nvPr/>
        </p:nvSpPr>
        <p:spPr>
          <a:xfrm rot="6745650">
            <a:off x="4350869" y="2851050"/>
            <a:ext cx="1654059" cy="1654059"/>
          </a:xfrm>
          <a:prstGeom prst="chord">
            <a:avLst>
              <a:gd name="adj1" fmla="val 4058279"/>
              <a:gd name="adj2" fmla="val 148461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73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Isosceles Triangle 50"/>
          <p:cNvSpPr/>
          <p:nvPr/>
        </p:nvSpPr>
        <p:spPr>
          <a:xfrm rot="10800000">
            <a:off x="5043920" y="3785494"/>
            <a:ext cx="264649" cy="22814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73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Chord 52"/>
          <p:cNvSpPr/>
          <p:nvPr/>
        </p:nvSpPr>
        <p:spPr>
          <a:xfrm rot="6745650">
            <a:off x="6098517" y="2851050"/>
            <a:ext cx="1654059" cy="1654059"/>
          </a:xfrm>
          <a:prstGeom prst="chord">
            <a:avLst>
              <a:gd name="adj1" fmla="val 4058279"/>
              <a:gd name="adj2" fmla="val 148461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73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Isosceles Triangle 53"/>
          <p:cNvSpPr/>
          <p:nvPr/>
        </p:nvSpPr>
        <p:spPr>
          <a:xfrm rot="10800000">
            <a:off x="6791566" y="3785494"/>
            <a:ext cx="264649" cy="22814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73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Freeform 172"/>
          <p:cNvSpPr>
            <a:spLocks noEditPoints="1"/>
          </p:cNvSpPr>
          <p:nvPr/>
        </p:nvSpPr>
        <p:spPr bwMode="auto">
          <a:xfrm>
            <a:off x="6756205" y="3184592"/>
            <a:ext cx="429140" cy="312349"/>
          </a:xfrm>
          <a:custGeom>
            <a:avLst/>
            <a:gdLst/>
            <a:ahLst/>
            <a:cxnLst>
              <a:cxn ang="0">
                <a:pos x="59" y="53"/>
              </a:cxn>
              <a:cxn ang="0">
                <a:pos x="17" y="53"/>
              </a:cxn>
              <a:cxn ang="0">
                <a:pos x="0" y="36"/>
              </a:cxn>
              <a:cxn ang="0">
                <a:pos x="10" y="21"/>
              </a:cxn>
              <a:cxn ang="0">
                <a:pos x="10" y="19"/>
              </a:cxn>
              <a:cxn ang="0">
                <a:pos x="30" y="0"/>
              </a:cxn>
              <a:cxn ang="0">
                <a:pos x="48" y="12"/>
              </a:cxn>
              <a:cxn ang="0">
                <a:pos x="54" y="9"/>
              </a:cxn>
              <a:cxn ang="0">
                <a:pos x="64" y="19"/>
              </a:cxn>
              <a:cxn ang="0">
                <a:pos x="62" y="24"/>
              </a:cxn>
              <a:cxn ang="0">
                <a:pos x="73" y="38"/>
              </a:cxn>
              <a:cxn ang="0">
                <a:pos x="59" y="53"/>
              </a:cxn>
              <a:cxn ang="0">
                <a:pos x="49" y="27"/>
              </a:cxn>
              <a:cxn ang="0">
                <a:pos x="35" y="13"/>
              </a:cxn>
              <a:cxn ang="0">
                <a:pos x="34" y="13"/>
              </a:cxn>
              <a:cxn ang="0">
                <a:pos x="34" y="13"/>
              </a:cxn>
              <a:cxn ang="0">
                <a:pos x="20" y="27"/>
              </a:cxn>
              <a:cxn ang="0">
                <a:pos x="20" y="27"/>
              </a:cxn>
              <a:cxn ang="0">
                <a:pos x="21" y="29"/>
              </a:cxn>
              <a:cxn ang="0">
                <a:pos x="30" y="29"/>
              </a:cxn>
              <a:cxn ang="0">
                <a:pos x="30" y="42"/>
              </a:cxn>
              <a:cxn ang="0">
                <a:pos x="31" y="43"/>
              </a:cxn>
              <a:cxn ang="0">
                <a:pos x="38" y="43"/>
              </a:cxn>
              <a:cxn ang="0">
                <a:pos x="39" y="42"/>
              </a:cxn>
              <a:cxn ang="0">
                <a:pos x="39" y="29"/>
              </a:cxn>
              <a:cxn ang="0">
                <a:pos x="48" y="29"/>
              </a:cxn>
              <a:cxn ang="0">
                <a:pos x="49" y="27"/>
              </a:cxn>
              <a:cxn ang="0">
                <a:pos x="49" y="27"/>
              </a:cxn>
            </a:cxnLst>
            <a:rect l="0" t="0" r="r" b="b"/>
            <a:pathLst>
              <a:path w="73" h="53">
                <a:moveTo>
                  <a:pt x="59" y="53"/>
                </a:moveTo>
                <a:cubicBezTo>
                  <a:pt x="17" y="53"/>
                  <a:pt x="17" y="53"/>
                  <a:pt x="17" y="53"/>
                </a:cubicBezTo>
                <a:cubicBezTo>
                  <a:pt x="8" y="53"/>
                  <a:pt x="0" y="45"/>
                  <a:pt x="0" y="36"/>
                </a:cubicBezTo>
                <a:cubicBezTo>
                  <a:pt x="0" y="29"/>
                  <a:pt x="4" y="23"/>
                  <a:pt x="10" y="21"/>
                </a:cubicBezTo>
                <a:cubicBezTo>
                  <a:pt x="10" y="20"/>
                  <a:pt x="10" y="20"/>
                  <a:pt x="10" y="19"/>
                </a:cubicBezTo>
                <a:cubicBezTo>
                  <a:pt x="10" y="8"/>
                  <a:pt x="19" y="0"/>
                  <a:pt x="30" y="0"/>
                </a:cubicBezTo>
                <a:cubicBezTo>
                  <a:pt x="37" y="0"/>
                  <a:pt x="45" y="4"/>
                  <a:pt x="48" y="12"/>
                </a:cubicBezTo>
                <a:cubicBezTo>
                  <a:pt x="49" y="10"/>
                  <a:pt x="52" y="9"/>
                  <a:pt x="54" y="9"/>
                </a:cubicBezTo>
                <a:cubicBezTo>
                  <a:pt x="59" y="9"/>
                  <a:pt x="64" y="14"/>
                  <a:pt x="64" y="19"/>
                </a:cubicBezTo>
                <a:cubicBezTo>
                  <a:pt x="64" y="21"/>
                  <a:pt x="63" y="23"/>
                  <a:pt x="62" y="24"/>
                </a:cubicBezTo>
                <a:cubicBezTo>
                  <a:pt x="69" y="26"/>
                  <a:pt x="73" y="32"/>
                  <a:pt x="73" y="38"/>
                </a:cubicBezTo>
                <a:cubicBezTo>
                  <a:pt x="73" y="46"/>
                  <a:pt x="67" y="53"/>
                  <a:pt x="59" y="53"/>
                </a:cubicBezTo>
                <a:close/>
                <a:moveTo>
                  <a:pt x="49" y="27"/>
                </a:move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8"/>
                  <a:pt x="20" y="29"/>
                  <a:pt x="21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43"/>
                  <a:pt x="30" y="43"/>
                  <a:pt x="31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9" y="43"/>
                  <a:pt x="39" y="43"/>
                  <a:pt x="39" y="42"/>
                </a:cubicBezTo>
                <a:cubicBezTo>
                  <a:pt x="39" y="29"/>
                  <a:pt x="39" y="29"/>
                  <a:pt x="39" y="29"/>
                </a:cubicBezTo>
                <a:cubicBezTo>
                  <a:pt x="48" y="29"/>
                  <a:pt x="48" y="29"/>
                  <a:pt x="48" y="29"/>
                </a:cubicBezTo>
                <a:cubicBezTo>
                  <a:pt x="49" y="29"/>
                  <a:pt x="49" y="28"/>
                  <a:pt x="49" y="27"/>
                </a:cubicBezTo>
                <a:cubicBezTo>
                  <a:pt x="49" y="27"/>
                  <a:pt x="49" y="27"/>
                  <a:pt x="49" y="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79394" tIns="39697" rIns="79394" bIns="3969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73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Freeform 66"/>
          <p:cNvSpPr>
            <a:spLocks noEditPoints="1"/>
          </p:cNvSpPr>
          <p:nvPr/>
        </p:nvSpPr>
        <p:spPr bwMode="auto">
          <a:xfrm>
            <a:off x="4944678" y="3169277"/>
            <a:ext cx="442189" cy="342980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79394" tIns="39697" rIns="79394" bIns="3969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73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570554" y="625612"/>
            <a:ext cx="781250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数据来源的变迁：消费数据为例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805" y="3104473"/>
            <a:ext cx="465514" cy="457200"/>
          </a:xfrm>
          <a:prstGeom prst="rect">
            <a:avLst/>
          </a:prstGeom>
        </p:spPr>
      </p:pic>
      <p:sp>
        <p:nvSpPr>
          <p:cNvPr id="45" name="Text Placeholder 3"/>
          <p:cNvSpPr txBox="1">
            <a:spLocks/>
          </p:cNvSpPr>
          <p:nvPr/>
        </p:nvSpPr>
        <p:spPr>
          <a:xfrm>
            <a:off x="2653288" y="4171931"/>
            <a:ext cx="1492200" cy="64017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79393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Arial" panose="020B0604020202020204" pitchFamily="34" charset="0"/>
              </a:rPr>
              <a:t>互联</a:t>
            </a:r>
            <a:r>
              <a:rPr lang="zh-CN" altLang="en-US" dirty="0" smtClean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Arial" panose="020B0604020202020204" pitchFamily="34" charset="0"/>
              </a:rPr>
              <a:t>网时代</a:t>
            </a:r>
            <a:endParaRPr lang="en-US" altLang="zh-CN" dirty="0" smtClean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  <a:sym typeface="Arial" panose="020B0604020202020204" pitchFamily="34" charset="0"/>
            </a:endParaRPr>
          </a:p>
          <a:p>
            <a:pPr defTabSz="793935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Arial" panose="020B0604020202020204" pitchFamily="34" charset="0"/>
              </a:rPr>
              <a:t>(2000-)</a:t>
            </a:r>
            <a:endParaRPr lang="en-US" altLang="zh-CN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9" name="Text Placeholder 3"/>
          <p:cNvSpPr txBox="1">
            <a:spLocks/>
          </p:cNvSpPr>
          <p:nvPr/>
        </p:nvSpPr>
        <p:spPr>
          <a:xfrm>
            <a:off x="4419672" y="4171931"/>
            <a:ext cx="1492200" cy="64017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79393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Arial" panose="020B0604020202020204" pitchFamily="34" charset="0"/>
              </a:rPr>
              <a:t>社</a:t>
            </a:r>
            <a:r>
              <a:rPr lang="zh-CN" altLang="en-US" dirty="0" smtClean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Arial" panose="020B0604020202020204" pitchFamily="34" charset="0"/>
              </a:rPr>
              <a:t>交网络时代</a:t>
            </a:r>
            <a:endParaRPr lang="en-US" altLang="zh-CN" dirty="0" smtClean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  <a:sym typeface="Arial" panose="020B0604020202020204" pitchFamily="34" charset="0"/>
            </a:endParaRPr>
          </a:p>
          <a:p>
            <a:pPr defTabSz="793935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Arial" panose="020B0604020202020204" pitchFamily="34" charset="0"/>
              </a:rPr>
              <a:t>(2010-)</a:t>
            </a:r>
            <a:endParaRPr lang="en-US" altLang="zh-CN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Text Placeholder 3"/>
          <p:cNvSpPr txBox="1">
            <a:spLocks/>
          </p:cNvSpPr>
          <p:nvPr/>
        </p:nvSpPr>
        <p:spPr>
          <a:xfrm>
            <a:off x="6186056" y="4171931"/>
            <a:ext cx="1492200" cy="64017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79393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Arial" panose="020B0604020202020204" pitchFamily="34" charset="0"/>
              </a:rPr>
              <a:t>物联网</a:t>
            </a:r>
            <a:r>
              <a:rPr lang="zh-CN" altLang="en-US" dirty="0" smtClean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Arial" panose="020B0604020202020204" pitchFamily="34" charset="0"/>
              </a:rPr>
              <a:t>时代</a:t>
            </a:r>
            <a:endParaRPr lang="en-US" altLang="zh-CN" dirty="0" smtClean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  <a:sym typeface="Arial" panose="020B0604020202020204" pitchFamily="34" charset="0"/>
            </a:endParaRPr>
          </a:p>
          <a:p>
            <a:pPr defTabSz="793935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Arial" panose="020B0604020202020204" pitchFamily="34" charset="0"/>
              </a:rPr>
              <a:t>(2015-)</a:t>
            </a:r>
            <a:endParaRPr lang="en-US" altLang="zh-CN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2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</TotalTime>
  <Words>1793</Words>
  <Application>Microsoft Office PowerPoint</Application>
  <PresentationFormat>全屏显示(4:3)</PresentationFormat>
  <Paragraphs>146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等线</vt:lpstr>
      <vt:lpstr>等线 Light</vt:lpstr>
      <vt:lpstr>FangSong</vt:lpstr>
      <vt:lpstr>微软雅黑</vt:lpstr>
      <vt:lpstr>Arial</vt:lpstr>
      <vt:lpstr>Arial Black</vt:lpstr>
      <vt:lpstr>Calibri</vt:lpstr>
      <vt:lpstr>Calibri Light</vt:lpstr>
      <vt:lpstr>FontAwesome</vt:lpstr>
      <vt:lpstr>Gill Sans</vt:lpstr>
      <vt:lpstr>Impact</vt:lpstr>
      <vt:lpstr>Lato Regular</vt:lpstr>
      <vt:lpstr>League Gothic Regular</vt:lpstr>
      <vt:lpstr>新細明體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Xiang</dc:creator>
  <cp:lastModifiedBy>Xiang Wu</cp:lastModifiedBy>
  <cp:revision>370</cp:revision>
  <cp:lastPrinted>2018-01-22T14:15:48Z</cp:lastPrinted>
  <dcterms:created xsi:type="dcterms:W3CDTF">2018-01-20T10:29:55Z</dcterms:created>
  <dcterms:modified xsi:type="dcterms:W3CDTF">2020-05-10T06:03:24Z</dcterms:modified>
</cp:coreProperties>
</file>