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61" r:id="rId5"/>
    <p:sldId id="260" r:id="rId6"/>
    <p:sldId id="263" r:id="rId7"/>
    <p:sldId id="257" r:id="rId8"/>
    <p:sldId id="258" r:id="rId9"/>
    <p:sldId id="262" r:id="rId10"/>
    <p:sldId id="264" r:id="rId11"/>
    <p:sldId id="265" r:id="rId12"/>
    <p:sldId id="284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82" r:id="rId21"/>
    <p:sldId id="286" r:id="rId22"/>
    <p:sldId id="287" r:id="rId23"/>
    <p:sldId id="288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483CA-A7D0-41D4-9987-E07DB4DB2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D01C2E-205E-4869-8E93-E20A7660F4C3}">
      <dgm:prSet/>
      <dgm:spPr/>
      <dgm:t>
        <a:bodyPr/>
        <a:lstStyle/>
        <a:p>
          <a:r>
            <a:rPr lang="zh-CN" altLang="en-US" u="sng" dirty="0">
              <a:solidFill>
                <a:schemeClr val="accent1"/>
              </a:solidFill>
            </a:rPr>
            <a:t>传统应用</a:t>
          </a:r>
          <a:r>
            <a:rPr lang="zh-CN" altLang="en-US" dirty="0"/>
            <a:t>：</a:t>
          </a:r>
          <a:r>
            <a:rPr lang="zh-CN" dirty="0"/>
            <a:t>识别疾病风险</a:t>
          </a:r>
          <a:r>
            <a:rPr lang="zh-CN" altLang="en-US" dirty="0"/>
            <a:t>因</a:t>
          </a:r>
          <a:r>
            <a:rPr lang="zh-CN" altLang="en-US" dirty="0" smtClean="0"/>
            <a:t>素（解释性研究，</a:t>
          </a:r>
          <a:r>
            <a:rPr lang="en-US" altLang="zh-CN" dirty="0" smtClean="0"/>
            <a:t>logistic</a:t>
          </a:r>
          <a:r>
            <a:rPr lang="zh-CN" altLang="en-US" dirty="0" smtClean="0"/>
            <a:t>模型）</a:t>
          </a:r>
          <a:endParaRPr lang="en-US" dirty="0"/>
        </a:p>
      </dgm:t>
    </dgm:pt>
    <dgm:pt modelId="{1022B242-2D30-4008-AD87-19A5EE5C6AF7}" type="parTrans" cxnId="{C7E8A752-356B-4589-AE14-A6CCFC842BA6}">
      <dgm:prSet/>
      <dgm:spPr/>
      <dgm:t>
        <a:bodyPr/>
        <a:lstStyle/>
        <a:p>
          <a:endParaRPr lang="en-US"/>
        </a:p>
      </dgm:t>
    </dgm:pt>
    <dgm:pt modelId="{3666BDB8-6F19-4E73-BFE0-F5D864270491}" type="sibTrans" cxnId="{C7E8A752-356B-4589-AE14-A6CCFC842BA6}">
      <dgm:prSet/>
      <dgm:spPr/>
      <dgm:t>
        <a:bodyPr/>
        <a:lstStyle/>
        <a:p>
          <a:endParaRPr lang="en-US"/>
        </a:p>
      </dgm:t>
    </dgm:pt>
    <dgm:pt modelId="{6D98A711-0FA6-4869-A79C-6FBFDDA1F929}">
      <dgm:prSet/>
      <dgm:spPr/>
      <dgm:t>
        <a:bodyPr/>
        <a:lstStyle/>
        <a:p>
          <a:r>
            <a:rPr lang="zh-CN" altLang="en-US" u="sng" dirty="0">
              <a:solidFill>
                <a:schemeClr val="accent1"/>
              </a:solidFill>
            </a:rPr>
            <a:t>前沿应用</a:t>
          </a:r>
          <a:r>
            <a:rPr lang="zh-CN" altLang="en-US" dirty="0"/>
            <a:t>：</a:t>
          </a:r>
          <a:r>
            <a:rPr lang="zh-CN" dirty="0"/>
            <a:t>使用海量临床数据，预测风险概率，例如静脉血栓栓塞症（</a:t>
          </a:r>
          <a:r>
            <a:rPr lang="en-US" dirty="0"/>
            <a:t>VTE</a:t>
          </a:r>
          <a:r>
            <a:rPr lang="zh-CN" dirty="0"/>
            <a:t>）风险预测，住院患者再入院风险预测</a:t>
          </a:r>
          <a:r>
            <a:rPr lang="zh-CN" dirty="0" smtClean="0"/>
            <a:t>等</a:t>
          </a:r>
          <a:endParaRPr lang="en-US" dirty="0"/>
        </a:p>
      </dgm:t>
    </dgm:pt>
    <dgm:pt modelId="{B46C86FA-D4E3-4673-8B98-AF7877199794}" type="parTrans" cxnId="{B402BE41-5F69-48D7-8236-0A051904D87C}">
      <dgm:prSet/>
      <dgm:spPr/>
      <dgm:t>
        <a:bodyPr/>
        <a:lstStyle/>
        <a:p>
          <a:endParaRPr lang="en-US"/>
        </a:p>
      </dgm:t>
    </dgm:pt>
    <dgm:pt modelId="{FDC321C9-0360-49DB-9A9F-B563893DF527}" type="sibTrans" cxnId="{B402BE41-5F69-48D7-8236-0A051904D87C}">
      <dgm:prSet/>
      <dgm:spPr/>
      <dgm:t>
        <a:bodyPr/>
        <a:lstStyle/>
        <a:p>
          <a:endParaRPr lang="en-US"/>
        </a:p>
      </dgm:t>
    </dgm:pt>
    <dgm:pt modelId="{59BA4C3A-A5C7-40D3-ACD9-1D0001ABE472}">
      <dgm:prSet/>
      <dgm:spPr/>
      <dgm:t>
        <a:bodyPr/>
        <a:lstStyle/>
        <a:p>
          <a:r>
            <a:rPr lang="zh-CN" altLang="en-US" u="sng" dirty="0" smtClean="0">
              <a:solidFill>
                <a:schemeClr val="accent1"/>
              </a:solidFill>
            </a:rPr>
            <a:t>分类模型的评价</a:t>
          </a:r>
          <a:r>
            <a:rPr lang="zh-CN" altLang="en-US" dirty="0" smtClean="0"/>
            <a:t>：正确分类比例？有无其它评价方式？</a:t>
          </a:r>
          <a:endParaRPr lang="en-US" dirty="0"/>
        </a:p>
      </dgm:t>
    </dgm:pt>
    <dgm:pt modelId="{4FEFEF47-56BF-405B-84D9-262F90705038}" type="parTrans" cxnId="{4F26E3FC-C8F0-429A-90CA-C1FBFB0BF0A5}">
      <dgm:prSet/>
      <dgm:spPr/>
      <dgm:t>
        <a:bodyPr/>
        <a:lstStyle/>
        <a:p>
          <a:endParaRPr lang="zh-CN" altLang="en-US"/>
        </a:p>
      </dgm:t>
    </dgm:pt>
    <dgm:pt modelId="{0EF09B3F-CBA8-48E5-836A-1FF39005D040}" type="sibTrans" cxnId="{4F26E3FC-C8F0-429A-90CA-C1FBFB0BF0A5}">
      <dgm:prSet/>
      <dgm:spPr/>
      <dgm:t>
        <a:bodyPr/>
        <a:lstStyle/>
        <a:p>
          <a:endParaRPr lang="zh-CN" altLang="en-US"/>
        </a:p>
      </dgm:t>
    </dgm:pt>
    <dgm:pt modelId="{8F380D9D-A4E2-4880-9992-6CA0C771BBD0}" type="pres">
      <dgm:prSet presAssocID="{15B483CA-A7D0-41D4-9987-E07DB4DB2F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4F4B1B7-DB2D-4BC1-B7AE-13C9D4F9DCCE}" type="pres">
      <dgm:prSet presAssocID="{54D01C2E-205E-4869-8E93-E20A7660F4C3}" presName="thickLine" presStyleLbl="alignNode1" presStyleIdx="0" presStyleCnt="3"/>
      <dgm:spPr/>
    </dgm:pt>
    <dgm:pt modelId="{392AF9DB-EB3C-4F2F-9FB8-CB431A2F31BD}" type="pres">
      <dgm:prSet presAssocID="{54D01C2E-205E-4869-8E93-E20A7660F4C3}" presName="horz1" presStyleCnt="0"/>
      <dgm:spPr/>
    </dgm:pt>
    <dgm:pt modelId="{A4D5B0E5-9122-4F9C-BDD9-BCC30937DE9B}" type="pres">
      <dgm:prSet presAssocID="{54D01C2E-205E-4869-8E93-E20A7660F4C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FC391D77-8DB9-4F8B-BA9F-7E70C899BB0D}" type="pres">
      <dgm:prSet presAssocID="{54D01C2E-205E-4869-8E93-E20A7660F4C3}" presName="vert1" presStyleCnt="0"/>
      <dgm:spPr/>
    </dgm:pt>
    <dgm:pt modelId="{ECCCF5B3-E422-48B2-94CA-5EC99A44B8E3}" type="pres">
      <dgm:prSet presAssocID="{6D98A711-0FA6-4869-A79C-6FBFDDA1F929}" presName="thickLine" presStyleLbl="alignNode1" presStyleIdx="1" presStyleCnt="3"/>
      <dgm:spPr/>
    </dgm:pt>
    <dgm:pt modelId="{93059604-7CCB-4C6A-8760-05CB664CFED3}" type="pres">
      <dgm:prSet presAssocID="{6D98A711-0FA6-4869-A79C-6FBFDDA1F929}" presName="horz1" presStyleCnt="0"/>
      <dgm:spPr/>
    </dgm:pt>
    <dgm:pt modelId="{A676207B-DBEB-4789-994B-BD8EC53D80CA}" type="pres">
      <dgm:prSet presAssocID="{6D98A711-0FA6-4869-A79C-6FBFDDA1F92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BE86C0CA-E415-4B2C-914B-2F33B50669E2}" type="pres">
      <dgm:prSet presAssocID="{6D98A711-0FA6-4869-A79C-6FBFDDA1F929}" presName="vert1" presStyleCnt="0"/>
      <dgm:spPr/>
    </dgm:pt>
    <dgm:pt modelId="{649C2199-406D-4B62-BCB7-B88F59F86C33}" type="pres">
      <dgm:prSet presAssocID="{59BA4C3A-A5C7-40D3-ACD9-1D0001ABE472}" presName="thickLine" presStyleLbl="alignNode1" presStyleIdx="2" presStyleCnt="3"/>
      <dgm:spPr/>
    </dgm:pt>
    <dgm:pt modelId="{4FFED55D-2B0D-41CA-9AB5-CE32DBF3ACD2}" type="pres">
      <dgm:prSet presAssocID="{59BA4C3A-A5C7-40D3-ACD9-1D0001ABE472}" presName="horz1" presStyleCnt="0"/>
      <dgm:spPr/>
    </dgm:pt>
    <dgm:pt modelId="{D0D549F2-90B2-4959-A105-735BDEEA2B22}" type="pres">
      <dgm:prSet presAssocID="{59BA4C3A-A5C7-40D3-ACD9-1D0001ABE472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BAF5AB30-011E-445B-9D83-FF860A966537}" type="pres">
      <dgm:prSet presAssocID="{59BA4C3A-A5C7-40D3-ACD9-1D0001ABE472}" presName="vert1" presStyleCnt="0"/>
      <dgm:spPr/>
    </dgm:pt>
  </dgm:ptLst>
  <dgm:cxnLst>
    <dgm:cxn modelId="{E9678D8C-02A6-4738-8B41-7A7EC22D92ED}" type="presOf" srcId="{15B483CA-A7D0-41D4-9987-E07DB4DB2FC4}" destId="{8F380D9D-A4E2-4880-9992-6CA0C771BBD0}" srcOrd="0" destOrd="0" presId="urn:microsoft.com/office/officeart/2008/layout/LinedList"/>
    <dgm:cxn modelId="{C7E8A752-356B-4589-AE14-A6CCFC842BA6}" srcId="{15B483CA-A7D0-41D4-9987-E07DB4DB2FC4}" destId="{54D01C2E-205E-4869-8E93-E20A7660F4C3}" srcOrd="0" destOrd="0" parTransId="{1022B242-2D30-4008-AD87-19A5EE5C6AF7}" sibTransId="{3666BDB8-6F19-4E73-BFE0-F5D864270491}"/>
    <dgm:cxn modelId="{B402BE41-5F69-48D7-8236-0A051904D87C}" srcId="{15B483CA-A7D0-41D4-9987-E07DB4DB2FC4}" destId="{6D98A711-0FA6-4869-A79C-6FBFDDA1F929}" srcOrd="1" destOrd="0" parTransId="{B46C86FA-D4E3-4673-8B98-AF7877199794}" sibTransId="{FDC321C9-0360-49DB-9A9F-B563893DF527}"/>
    <dgm:cxn modelId="{7852C554-E256-439B-8E32-DA37BFFC1845}" type="presOf" srcId="{59BA4C3A-A5C7-40D3-ACD9-1D0001ABE472}" destId="{D0D549F2-90B2-4959-A105-735BDEEA2B22}" srcOrd="0" destOrd="0" presId="urn:microsoft.com/office/officeart/2008/layout/LinedList"/>
    <dgm:cxn modelId="{E8691E02-93FD-4C8D-B592-2A2F65A1E5D3}" type="presOf" srcId="{6D98A711-0FA6-4869-A79C-6FBFDDA1F929}" destId="{A676207B-DBEB-4789-994B-BD8EC53D80CA}" srcOrd="0" destOrd="0" presId="urn:microsoft.com/office/officeart/2008/layout/LinedList"/>
    <dgm:cxn modelId="{4F26E3FC-C8F0-429A-90CA-C1FBFB0BF0A5}" srcId="{15B483CA-A7D0-41D4-9987-E07DB4DB2FC4}" destId="{59BA4C3A-A5C7-40D3-ACD9-1D0001ABE472}" srcOrd="2" destOrd="0" parTransId="{4FEFEF47-56BF-405B-84D9-262F90705038}" sibTransId="{0EF09B3F-CBA8-48E5-836A-1FF39005D040}"/>
    <dgm:cxn modelId="{0DB439BF-E043-4507-BD4E-8670ED557B46}" type="presOf" srcId="{54D01C2E-205E-4869-8E93-E20A7660F4C3}" destId="{A4D5B0E5-9122-4F9C-BDD9-BCC30937DE9B}" srcOrd="0" destOrd="0" presId="urn:microsoft.com/office/officeart/2008/layout/LinedList"/>
    <dgm:cxn modelId="{3B303CBA-7B86-4A97-AB22-1115B0385D94}" type="presParOf" srcId="{8F380D9D-A4E2-4880-9992-6CA0C771BBD0}" destId="{94F4B1B7-DB2D-4BC1-B7AE-13C9D4F9DCCE}" srcOrd="0" destOrd="0" presId="urn:microsoft.com/office/officeart/2008/layout/LinedList"/>
    <dgm:cxn modelId="{3DE279E0-23D8-4E24-A8CA-ADF5AE11F979}" type="presParOf" srcId="{8F380D9D-A4E2-4880-9992-6CA0C771BBD0}" destId="{392AF9DB-EB3C-4F2F-9FB8-CB431A2F31BD}" srcOrd="1" destOrd="0" presId="urn:microsoft.com/office/officeart/2008/layout/LinedList"/>
    <dgm:cxn modelId="{5538AE10-F8C5-4290-A6CF-7FEF8E2E3E7A}" type="presParOf" srcId="{392AF9DB-EB3C-4F2F-9FB8-CB431A2F31BD}" destId="{A4D5B0E5-9122-4F9C-BDD9-BCC30937DE9B}" srcOrd="0" destOrd="0" presId="urn:microsoft.com/office/officeart/2008/layout/LinedList"/>
    <dgm:cxn modelId="{D0472C5D-2CC4-4893-BBB2-9BF138727739}" type="presParOf" srcId="{392AF9DB-EB3C-4F2F-9FB8-CB431A2F31BD}" destId="{FC391D77-8DB9-4F8B-BA9F-7E70C899BB0D}" srcOrd="1" destOrd="0" presId="urn:microsoft.com/office/officeart/2008/layout/LinedList"/>
    <dgm:cxn modelId="{97ECF693-15F8-4468-8367-409A5BBD68C2}" type="presParOf" srcId="{8F380D9D-A4E2-4880-9992-6CA0C771BBD0}" destId="{ECCCF5B3-E422-48B2-94CA-5EC99A44B8E3}" srcOrd="2" destOrd="0" presId="urn:microsoft.com/office/officeart/2008/layout/LinedList"/>
    <dgm:cxn modelId="{5F8E8230-08A7-40EA-9B5C-C0453926E6D5}" type="presParOf" srcId="{8F380D9D-A4E2-4880-9992-6CA0C771BBD0}" destId="{93059604-7CCB-4C6A-8760-05CB664CFED3}" srcOrd="3" destOrd="0" presId="urn:microsoft.com/office/officeart/2008/layout/LinedList"/>
    <dgm:cxn modelId="{32162977-4214-45BF-AD8B-35C0AB7705D1}" type="presParOf" srcId="{93059604-7CCB-4C6A-8760-05CB664CFED3}" destId="{A676207B-DBEB-4789-994B-BD8EC53D80CA}" srcOrd="0" destOrd="0" presId="urn:microsoft.com/office/officeart/2008/layout/LinedList"/>
    <dgm:cxn modelId="{3FE04F3C-A7D0-4505-9F64-6E8F8AD044E0}" type="presParOf" srcId="{93059604-7CCB-4C6A-8760-05CB664CFED3}" destId="{BE86C0CA-E415-4B2C-914B-2F33B50669E2}" srcOrd="1" destOrd="0" presId="urn:microsoft.com/office/officeart/2008/layout/LinedList"/>
    <dgm:cxn modelId="{EA879F3B-4C1B-40BD-9AE1-F349A185230C}" type="presParOf" srcId="{8F380D9D-A4E2-4880-9992-6CA0C771BBD0}" destId="{649C2199-406D-4B62-BCB7-B88F59F86C33}" srcOrd="4" destOrd="0" presId="urn:microsoft.com/office/officeart/2008/layout/LinedList"/>
    <dgm:cxn modelId="{8D6EE986-FF2C-4D2D-A0EC-041C47F5832D}" type="presParOf" srcId="{8F380D9D-A4E2-4880-9992-6CA0C771BBD0}" destId="{4FFED55D-2B0D-41CA-9AB5-CE32DBF3ACD2}" srcOrd="5" destOrd="0" presId="urn:microsoft.com/office/officeart/2008/layout/LinedList"/>
    <dgm:cxn modelId="{F3AB0BE1-B87C-4930-B5F6-DC900673E420}" type="presParOf" srcId="{4FFED55D-2B0D-41CA-9AB5-CE32DBF3ACD2}" destId="{D0D549F2-90B2-4959-A105-735BDEEA2B22}" srcOrd="0" destOrd="0" presId="urn:microsoft.com/office/officeart/2008/layout/LinedList"/>
    <dgm:cxn modelId="{7821A428-265E-433C-A81C-1FFEE04A3794}" type="presParOf" srcId="{4FFED55D-2B0D-41CA-9AB5-CE32DBF3ACD2}" destId="{BAF5AB30-011E-445B-9D83-FF860A9665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E9C51-DDAF-4627-AF2E-19CE546A310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ECA30-DCC0-4F5C-8A9E-F1B9F48A97AD}">
      <dgm:prSet/>
      <dgm:spPr/>
      <dgm:t>
        <a:bodyPr/>
        <a:lstStyle/>
        <a:p>
          <a:r>
            <a:rPr lang="zh-CN" altLang="en-US" dirty="0" smtClean="0"/>
            <a:t>二分类</a:t>
          </a:r>
          <a:r>
            <a:rPr lang="zh-CN" dirty="0" smtClean="0"/>
            <a:t>模型</a:t>
          </a:r>
          <a:r>
            <a:rPr lang="zh-CN" altLang="en-US" dirty="0" smtClean="0"/>
            <a:t>的</a:t>
          </a:r>
          <a:r>
            <a:rPr lang="zh-CN" dirty="0" smtClean="0"/>
            <a:t>评价</a:t>
          </a:r>
          <a:r>
            <a:rPr lang="zh-CN" altLang="en-US" dirty="0" smtClean="0"/>
            <a:t>，</a:t>
          </a:r>
          <a:r>
            <a:rPr lang="zh-CN" dirty="0" smtClean="0"/>
            <a:t>是</a:t>
          </a:r>
          <a:r>
            <a:rPr lang="zh-CN" dirty="0"/>
            <a:t>否应随</a:t>
          </a:r>
          <a:r>
            <a:rPr lang="zh-CN" dirty="0">
              <a:solidFill>
                <a:srgbClr val="FF0000"/>
              </a:solidFill>
            </a:rPr>
            <a:t>情境</a:t>
          </a:r>
          <a:r>
            <a:rPr lang="zh-CN" dirty="0"/>
            <a:t>（例如目的、疾病种类）变化而调整？</a:t>
          </a:r>
          <a:endParaRPr lang="en-US" dirty="0"/>
        </a:p>
      </dgm:t>
    </dgm:pt>
    <dgm:pt modelId="{F8D42D79-EAAF-4951-A809-4CE3D0DC0EBA}" type="parTrans" cxnId="{40D1716E-9F60-4EBA-B0A8-B34919ACB955}">
      <dgm:prSet/>
      <dgm:spPr/>
      <dgm:t>
        <a:bodyPr/>
        <a:lstStyle/>
        <a:p>
          <a:endParaRPr lang="en-US"/>
        </a:p>
      </dgm:t>
    </dgm:pt>
    <dgm:pt modelId="{65033715-5783-4559-A335-5DB4892266EE}" type="sibTrans" cxnId="{40D1716E-9F60-4EBA-B0A8-B34919ACB955}">
      <dgm:prSet/>
      <dgm:spPr/>
      <dgm:t>
        <a:bodyPr/>
        <a:lstStyle/>
        <a:p>
          <a:endParaRPr lang="en-US"/>
        </a:p>
      </dgm:t>
    </dgm:pt>
    <dgm:pt modelId="{39FE836F-FC5F-401A-A3F0-5EE206C1B151}">
      <dgm:prSet/>
      <dgm:spPr/>
      <dgm:t>
        <a:bodyPr/>
        <a:lstStyle/>
        <a:p>
          <a:r>
            <a:rPr lang="zh-CN" dirty="0" smtClean="0"/>
            <a:t>二</a:t>
          </a:r>
          <a:r>
            <a:rPr lang="zh-CN" dirty="0"/>
            <a:t>分类模</a:t>
          </a:r>
          <a:r>
            <a:rPr lang="zh-CN" dirty="0" smtClean="0"/>
            <a:t>型应</a:t>
          </a:r>
          <a:r>
            <a:rPr lang="zh-CN" dirty="0"/>
            <a:t>如何在典型应用</a:t>
          </a:r>
          <a:r>
            <a:rPr lang="en-US" dirty="0"/>
            <a:t>--</a:t>
          </a:r>
          <a:r>
            <a:rPr lang="zh-CN" dirty="0">
              <a:solidFill>
                <a:srgbClr val="FF0000"/>
              </a:solidFill>
            </a:rPr>
            <a:t>疾病筛查</a:t>
          </a:r>
          <a:r>
            <a:rPr lang="en-US" dirty="0"/>
            <a:t>--</a:t>
          </a:r>
          <a:r>
            <a:rPr lang="zh-CN" dirty="0"/>
            <a:t>中进行模型评价和选择？</a:t>
          </a:r>
          <a:endParaRPr lang="en-US" dirty="0"/>
        </a:p>
      </dgm:t>
    </dgm:pt>
    <dgm:pt modelId="{775CE577-BB4C-45E3-9AF0-FF566B5C55F1}" type="parTrans" cxnId="{ECAF9366-0B6F-4951-8F57-C3A7C1E85C9C}">
      <dgm:prSet/>
      <dgm:spPr/>
      <dgm:t>
        <a:bodyPr/>
        <a:lstStyle/>
        <a:p>
          <a:endParaRPr lang="en-US"/>
        </a:p>
      </dgm:t>
    </dgm:pt>
    <dgm:pt modelId="{58F28FC0-B2AB-44E9-9D7C-6247148476C5}" type="sibTrans" cxnId="{ECAF9366-0B6F-4951-8F57-C3A7C1E85C9C}">
      <dgm:prSet/>
      <dgm:spPr/>
      <dgm:t>
        <a:bodyPr/>
        <a:lstStyle/>
        <a:p>
          <a:endParaRPr lang="en-US"/>
        </a:p>
      </dgm:t>
    </dgm:pt>
    <dgm:pt modelId="{E2F2173A-F54C-44BA-84BC-914587A5C5B4}">
      <dgm:prSet/>
      <dgm:spPr/>
      <dgm:t>
        <a:bodyPr/>
        <a:lstStyle/>
        <a:p>
          <a:r>
            <a:rPr lang="zh-CN" dirty="0"/>
            <a:t>在疾病筛查中，面对不同</a:t>
          </a:r>
          <a:r>
            <a:rPr lang="zh-CN" dirty="0">
              <a:solidFill>
                <a:srgbClr val="FF0000"/>
              </a:solidFill>
            </a:rPr>
            <a:t>疾病种类</a:t>
          </a:r>
          <a:r>
            <a:rPr lang="zh-CN" dirty="0"/>
            <a:t>时，应如何评</a:t>
          </a:r>
          <a:r>
            <a:rPr lang="zh-CN" dirty="0" smtClean="0"/>
            <a:t>价</a:t>
          </a:r>
          <a:r>
            <a:rPr lang="zh-CN" altLang="en-US" dirty="0" smtClean="0"/>
            <a:t>二分类</a:t>
          </a:r>
          <a:r>
            <a:rPr lang="zh-CN" dirty="0" smtClean="0"/>
            <a:t>模</a:t>
          </a:r>
          <a:r>
            <a:rPr lang="zh-CN" dirty="0"/>
            <a:t>型？</a:t>
          </a:r>
          <a:endParaRPr lang="en-US" dirty="0"/>
        </a:p>
      </dgm:t>
    </dgm:pt>
    <dgm:pt modelId="{1D4B8BC3-CAC3-4371-B82B-BEFD965DB0D7}" type="parTrans" cxnId="{8683F158-350C-43C5-810E-51D35E9100AC}">
      <dgm:prSet/>
      <dgm:spPr/>
      <dgm:t>
        <a:bodyPr/>
        <a:lstStyle/>
        <a:p>
          <a:endParaRPr lang="en-US"/>
        </a:p>
      </dgm:t>
    </dgm:pt>
    <dgm:pt modelId="{5E2BD969-B358-4AE5-A952-5EBC7B5DF6B6}" type="sibTrans" cxnId="{8683F158-350C-43C5-810E-51D35E9100AC}">
      <dgm:prSet/>
      <dgm:spPr/>
      <dgm:t>
        <a:bodyPr/>
        <a:lstStyle/>
        <a:p>
          <a:endParaRPr lang="en-US"/>
        </a:p>
      </dgm:t>
    </dgm:pt>
    <dgm:pt modelId="{0E26C479-24C6-42A2-86B7-29D2A18C3322}" type="pres">
      <dgm:prSet presAssocID="{D2FE9C51-DDAF-4627-AF2E-19CE546A310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7530C-C2E1-4E89-8C82-1F9EA4886696}" type="pres">
      <dgm:prSet presAssocID="{532ECA30-DCC0-4F5C-8A9E-F1B9F48A97AD}" presName="thickLine" presStyleLbl="alignNode1" presStyleIdx="0" presStyleCnt="3"/>
      <dgm:spPr/>
    </dgm:pt>
    <dgm:pt modelId="{1657B953-2F8B-4591-BC93-ECA705CDC31B}" type="pres">
      <dgm:prSet presAssocID="{532ECA30-DCC0-4F5C-8A9E-F1B9F48A97AD}" presName="horz1" presStyleCnt="0"/>
      <dgm:spPr/>
    </dgm:pt>
    <dgm:pt modelId="{D99132F6-4D4A-4936-9ACB-3173A8C981C3}" type="pres">
      <dgm:prSet presAssocID="{532ECA30-DCC0-4F5C-8A9E-F1B9F48A97AD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D2B1F588-1AC6-4A14-A8BE-CE3EBC2BD844}" type="pres">
      <dgm:prSet presAssocID="{532ECA30-DCC0-4F5C-8A9E-F1B9F48A97AD}" presName="vert1" presStyleCnt="0"/>
      <dgm:spPr/>
    </dgm:pt>
    <dgm:pt modelId="{028C97A3-FDFB-4D93-B558-97A094B78E2A}" type="pres">
      <dgm:prSet presAssocID="{39FE836F-FC5F-401A-A3F0-5EE206C1B151}" presName="thickLine" presStyleLbl="alignNode1" presStyleIdx="1" presStyleCnt="3"/>
      <dgm:spPr/>
    </dgm:pt>
    <dgm:pt modelId="{2A9423FE-9538-43DD-85A6-7790107FA60D}" type="pres">
      <dgm:prSet presAssocID="{39FE836F-FC5F-401A-A3F0-5EE206C1B151}" presName="horz1" presStyleCnt="0"/>
      <dgm:spPr/>
    </dgm:pt>
    <dgm:pt modelId="{00A29B22-2890-4F4E-BDFA-507E7067E810}" type="pres">
      <dgm:prSet presAssocID="{39FE836F-FC5F-401A-A3F0-5EE206C1B151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56707F27-74F9-405F-A670-712B0572E2F7}" type="pres">
      <dgm:prSet presAssocID="{39FE836F-FC5F-401A-A3F0-5EE206C1B151}" presName="vert1" presStyleCnt="0"/>
      <dgm:spPr/>
    </dgm:pt>
    <dgm:pt modelId="{4EAA9D8E-F319-4D8D-8129-395ABBC7171E}" type="pres">
      <dgm:prSet presAssocID="{E2F2173A-F54C-44BA-84BC-914587A5C5B4}" presName="thickLine" presStyleLbl="alignNode1" presStyleIdx="2" presStyleCnt="3"/>
      <dgm:spPr/>
    </dgm:pt>
    <dgm:pt modelId="{E22FD040-194C-4512-90BB-E263D4CE05CD}" type="pres">
      <dgm:prSet presAssocID="{E2F2173A-F54C-44BA-84BC-914587A5C5B4}" presName="horz1" presStyleCnt="0"/>
      <dgm:spPr/>
    </dgm:pt>
    <dgm:pt modelId="{F73C1810-14BB-453A-A9E8-B61BF13AB554}" type="pres">
      <dgm:prSet presAssocID="{E2F2173A-F54C-44BA-84BC-914587A5C5B4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9475993A-CBAF-49EE-9F53-292A80F0AF4B}" type="pres">
      <dgm:prSet presAssocID="{E2F2173A-F54C-44BA-84BC-914587A5C5B4}" presName="vert1" presStyleCnt="0"/>
      <dgm:spPr/>
    </dgm:pt>
  </dgm:ptLst>
  <dgm:cxnLst>
    <dgm:cxn modelId="{86F05E71-D962-410D-AFAD-9887A167E24C}" type="presOf" srcId="{39FE836F-FC5F-401A-A3F0-5EE206C1B151}" destId="{00A29B22-2890-4F4E-BDFA-507E7067E810}" srcOrd="0" destOrd="0" presId="urn:microsoft.com/office/officeart/2008/layout/LinedList"/>
    <dgm:cxn modelId="{1559DC72-0877-4AAA-B926-1CCC82507273}" type="presOf" srcId="{D2FE9C51-DDAF-4627-AF2E-19CE546A3107}" destId="{0E26C479-24C6-42A2-86B7-29D2A18C3322}" srcOrd="0" destOrd="0" presId="urn:microsoft.com/office/officeart/2008/layout/LinedList"/>
    <dgm:cxn modelId="{F5DDB1D4-FBA6-41EA-9FFA-33DED4AD61D4}" type="presOf" srcId="{532ECA30-DCC0-4F5C-8A9E-F1B9F48A97AD}" destId="{D99132F6-4D4A-4936-9ACB-3173A8C981C3}" srcOrd="0" destOrd="0" presId="urn:microsoft.com/office/officeart/2008/layout/LinedList"/>
    <dgm:cxn modelId="{40D1716E-9F60-4EBA-B0A8-B34919ACB955}" srcId="{D2FE9C51-DDAF-4627-AF2E-19CE546A3107}" destId="{532ECA30-DCC0-4F5C-8A9E-F1B9F48A97AD}" srcOrd="0" destOrd="0" parTransId="{F8D42D79-EAAF-4951-A809-4CE3D0DC0EBA}" sibTransId="{65033715-5783-4559-A335-5DB4892266EE}"/>
    <dgm:cxn modelId="{9BA9A97A-D229-4147-96A5-DE34508710EA}" type="presOf" srcId="{E2F2173A-F54C-44BA-84BC-914587A5C5B4}" destId="{F73C1810-14BB-453A-A9E8-B61BF13AB554}" srcOrd="0" destOrd="0" presId="urn:microsoft.com/office/officeart/2008/layout/LinedList"/>
    <dgm:cxn modelId="{ECAF9366-0B6F-4951-8F57-C3A7C1E85C9C}" srcId="{D2FE9C51-DDAF-4627-AF2E-19CE546A3107}" destId="{39FE836F-FC5F-401A-A3F0-5EE206C1B151}" srcOrd="1" destOrd="0" parTransId="{775CE577-BB4C-45E3-9AF0-FF566B5C55F1}" sibTransId="{58F28FC0-B2AB-44E9-9D7C-6247148476C5}"/>
    <dgm:cxn modelId="{8683F158-350C-43C5-810E-51D35E9100AC}" srcId="{D2FE9C51-DDAF-4627-AF2E-19CE546A3107}" destId="{E2F2173A-F54C-44BA-84BC-914587A5C5B4}" srcOrd="2" destOrd="0" parTransId="{1D4B8BC3-CAC3-4371-B82B-BEFD965DB0D7}" sibTransId="{5E2BD969-B358-4AE5-A952-5EBC7B5DF6B6}"/>
    <dgm:cxn modelId="{C880B1EC-3713-453A-8D55-E175103E22F3}" type="presParOf" srcId="{0E26C479-24C6-42A2-86B7-29D2A18C3322}" destId="{05E7530C-C2E1-4E89-8C82-1F9EA4886696}" srcOrd="0" destOrd="0" presId="urn:microsoft.com/office/officeart/2008/layout/LinedList"/>
    <dgm:cxn modelId="{3D9DD4B8-AF59-42F7-BD57-2CB40A71B7CB}" type="presParOf" srcId="{0E26C479-24C6-42A2-86B7-29D2A18C3322}" destId="{1657B953-2F8B-4591-BC93-ECA705CDC31B}" srcOrd="1" destOrd="0" presId="urn:microsoft.com/office/officeart/2008/layout/LinedList"/>
    <dgm:cxn modelId="{22200DE8-8E27-4439-A4DB-246388DCB79F}" type="presParOf" srcId="{1657B953-2F8B-4591-BC93-ECA705CDC31B}" destId="{D99132F6-4D4A-4936-9ACB-3173A8C981C3}" srcOrd="0" destOrd="0" presId="urn:microsoft.com/office/officeart/2008/layout/LinedList"/>
    <dgm:cxn modelId="{19E09045-1D3E-4530-AC77-8656DAA3A0DE}" type="presParOf" srcId="{1657B953-2F8B-4591-BC93-ECA705CDC31B}" destId="{D2B1F588-1AC6-4A14-A8BE-CE3EBC2BD844}" srcOrd="1" destOrd="0" presId="urn:microsoft.com/office/officeart/2008/layout/LinedList"/>
    <dgm:cxn modelId="{D1717CCF-82B3-40EF-BD0C-26F4DD0AB62F}" type="presParOf" srcId="{0E26C479-24C6-42A2-86B7-29D2A18C3322}" destId="{028C97A3-FDFB-4D93-B558-97A094B78E2A}" srcOrd="2" destOrd="0" presId="urn:microsoft.com/office/officeart/2008/layout/LinedList"/>
    <dgm:cxn modelId="{8A1FEC58-86E4-49B9-ABAD-E073E54FB8F1}" type="presParOf" srcId="{0E26C479-24C6-42A2-86B7-29D2A18C3322}" destId="{2A9423FE-9538-43DD-85A6-7790107FA60D}" srcOrd="3" destOrd="0" presId="urn:microsoft.com/office/officeart/2008/layout/LinedList"/>
    <dgm:cxn modelId="{56C71C1B-ADC9-4085-A156-2FFC8CA43569}" type="presParOf" srcId="{2A9423FE-9538-43DD-85A6-7790107FA60D}" destId="{00A29B22-2890-4F4E-BDFA-507E7067E810}" srcOrd="0" destOrd="0" presId="urn:microsoft.com/office/officeart/2008/layout/LinedList"/>
    <dgm:cxn modelId="{B3F8F2F6-6078-4766-AFCB-A721623A4D11}" type="presParOf" srcId="{2A9423FE-9538-43DD-85A6-7790107FA60D}" destId="{56707F27-74F9-405F-A670-712B0572E2F7}" srcOrd="1" destOrd="0" presId="urn:microsoft.com/office/officeart/2008/layout/LinedList"/>
    <dgm:cxn modelId="{051AAD2E-461A-42BD-A946-B5315FC6282A}" type="presParOf" srcId="{0E26C479-24C6-42A2-86B7-29D2A18C3322}" destId="{4EAA9D8E-F319-4D8D-8129-395ABBC7171E}" srcOrd="4" destOrd="0" presId="urn:microsoft.com/office/officeart/2008/layout/LinedList"/>
    <dgm:cxn modelId="{7B2705FA-672A-486C-A924-01FD3E9278E7}" type="presParOf" srcId="{0E26C479-24C6-42A2-86B7-29D2A18C3322}" destId="{E22FD040-194C-4512-90BB-E263D4CE05CD}" srcOrd="5" destOrd="0" presId="urn:microsoft.com/office/officeart/2008/layout/LinedList"/>
    <dgm:cxn modelId="{1A7FD622-E2F7-48ED-B230-03145DE4E1E0}" type="presParOf" srcId="{E22FD040-194C-4512-90BB-E263D4CE05CD}" destId="{F73C1810-14BB-453A-A9E8-B61BF13AB554}" srcOrd="0" destOrd="0" presId="urn:microsoft.com/office/officeart/2008/layout/LinedList"/>
    <dgm:cxn modelId="{3A00EABD-96A6-4776-9121-2124065B0C02}" type="presParOf" srcId="{E22FD040-194C-4512-90BB-E263D4CE05CD}" destId="{9475993A-CBAF-49EE-9F53-292A80F0AF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2554AD-10D9-4369-A7FC-702F0D1592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5025EE-62A4-471D-8FB0-0A24F86D2536}">
      <dgm:prSet/>
      <dgm:spPr/>
      <dgm:t>
        <a:bodyPr/>
        <a:lstStyle/>
        <a:p>
          <a:r>
            <a:rPr lang="zh-CN"/>
            <a:t>患病率：</a:t>
          </a:r>
          <a:r>
            <a:rPr lang="en-US"/>
            <a:t>80 / 10000 = 0.8%</a:t>
          </a:r>
        </a:p>
      </dgm:t>
    </dgm:pt>
    <dgm:pt modelId="{3BB912D5-8948-44B8-AD42-29D0423E3CD7}" type="parTrans" cxnId="{B3514999-0B26-41AA-8DE2-2F99BF2E0EBE}">
      <dgm:prSet/>
      <dgm:spPr/>
      <dgm:t>
        <a:bodyPr/>
        <a:lstStyle/>
        <a:p>
          <a:endParaRPr lang="en-US"/>
        </a:p>
      </dgm:t>
    </dgm:pt>
    <dgm:pt modelId="{E5C920F9-F2CF-4C16-BE58-7B146EE844BF}" type="sibTrans" cxnId="{B3514999-0B26-41AA-8DE2-2F99BF2E0EBE}">
      <dgm:prSet/>
      <dgm:spPr/>
      <dgm:t>
        <a:bodyPr/>
        <a:lstStyle/>
        <a:p>
          <a:endParaRPr lang="en-US"/>
        </a:p>
      </dgm:t>
    </dgm:pt>
    <dgm:pt modelId="{95056067-3DDF-4195-A2EB-0A2A31ED7AB9}">
      <dgm:prSet/>
      <dgm:spPr/>
      <dgm:t>
        <a:bodyPr/>
        <a:lstStyle/>
        <a:p>
          <a:r>
            <a:rPr lang="zh-CN"/>
            <a:t>猜测全是阴性，正确率为</a:t>
          </a:r>
          <a:r>
            <a:rPr lang="en-US"/>
            <a:t>99.2%</a:t>
          </a:r>
        </a:p>
      </dgm:t>
    </dgm:pt>
    <dgm:pt modelId="{146E2AD3-1D14-4BFE-A0F5-CC2488190224}" type="parTrans" cxnId="{20146B5F-FDE9-4822-83EC-07D4B4B3BA43}">
      <dgm:prSet/>
      <dgm:spPr/>
      <dgm:t>
        <a:bodyPr/>
        <a:lstStyle/>
        <a:p>
          <a:endParaRPr lang="en-US"/>
        </a:p>
      </dgm:t>
    </dgm:pt>
    <dgm:pt modelId="{E9EED182-8392-4356-BF2E-24D0F7A3F36E}" type="sibTrans" cxnId="{20146B5F-FDE9-4822-83EC-07D4B4B3BA43}">
      <dgm:prSet/>
      <dgm:spPr/>
      <dgm:t>
        <a:bodyPr/>
        <a:lstStyle/>
        <a:p>
          <a:endParaRPr lang="en-US"/>
        </a:p>
      </dgm:t>
    </dgm:pt>
    <dgm:pt modelId="{B43EDB74-335D-41C3-8962-E0623A8A8C56}">
      <dgm:prSet/>
      <dgm:spPr/>
      <dgm:t>
        <a:bodyPr/>
        <a:lstStyle/>
        <a:p>
          <a:r>
            <a:rPr lang="zh-CN" dirty="0"/>
            <a:t>评</a:t>
          </a:r>
          <a:r>
            <a:rPr lang="zh-CN" dirty="0" smtClean="0"/>
            <a:t>价</a:t>
          </a:r>
          <a:r>
            <a:rPr lang="zh-CN" altLang="en-US" dirty="0" smtClean="0"/>
            <a:t>分类</a:t>
          </a:r>
          <a:r>
            <a:rPr lang="zh-CN" dirty="0" smtClean="0"/>
            <a:t>模</a:t>
          </a:r>
          <a:r>
            <a:rPr lang="zh-CN" dirty="0"/>
            <a:t>型正确率的时候，需要考虑</a:t>
          </a:r>
          <a:r>
            <a:rPr lang="zh-CN" dirty="0">
              <a:solidFill>
                <a:srgbClr val="FF0000"/>
              </a:solidFill>
            </a:rPr>
            <a:t>真实患病率</a:t>
          </a:r>
          <a:endParaRPr lang="en-US" dirty="0">
            <a:solidFill>
              <a:srgbClr val="FF0000"/>
            </a:solidFill>
          </a:endParaRPr>
        </a:p>
      </dgm:t>
    </dgm:pt>
    <dgm:pt modelId="{485C9027-DD55-456C-ABF9-EFA4AAD0D739}" type="parTrans" cxnId="{1C40F6C8-C66A-4374-9C53-8B11488A26D1}">
      <dgm:prSet/>
      <dgm:spPr/>
      <dgm:t>
        <a:bodyPr/>
        <a:lstStyle/>
        <a:p>
          <a:endParaRPr lang="en-US"/>
        </a:p>
      </dgm:t>
    </dgm:pt>
    <dgm:pt modelId="{ABF71071-F02A-4EBB-A169-1195500988EE}" type="sibTrans" cxnId="{1C40F6C8-C66A-4374-9C53-8B11488A26D1}">
      <dgm:prSet/>
      <dgm:spPr/>
      <dgm:t>
        <a:bodyPr/>
        <a:lstStyle/>
        <a:p>
          <a:endParaRPr lang="en-US"/>
        </a:p>
      </dgm:t>
    </dgm:pt>
    <dgm:pt modelId="{CB0EC1A0-52F8-43E7-A927-0ADF6739E8CF}" type="pres">
      <dgm:prSet presAssocID="{F62554AD-10D9-4369-A7FC-702F0D1592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751BC4-A2E6-466D-95FC-414BAAE0659A}" type="pres">
      <dgm:prSet presAssocID="{5B5025EE-62A4-471D-8FB0-0A24F86D25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86BF0-9150-4265-AF81-F6B672BFD7C3}" type="pres">
      <dgm:prSet presAssocID="{E5C920F9-F2CF-4C16-BE58-7B146EE844BF}" presName="sibTrans" presStyleCnt="0"/>
      <dgm:spPr/>
    </dgm:pt>
    <dgm:pt modelId="{716ADE51-7427-471E-888B-667EC46A37C9}" type="pres">
      <dgm:prSet presAssocID="{95056067-3DDF-4195-A2EB-0A2A31ED7A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4CCC6-3A78-4734-9701-781DFB0D4897}" type="pres">
      <dgm:prSet presAssocID="{E9EED182-8392-4356-BF2E-24D0F7A3F36E}" presName="sibTrans" presStyleCnt="0"/>
      <dgm:spPr/>
    </dgm:pt>
    <dgm:pt modelId="{DA3469AA-294D-46D0-B777-35D5DC7BA71D}" type="pres">
      <dgm:prSet presAssocID="{B43EDB74-335D-41C3-8962-E0623A8A8C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6B6191-BAE8-4503-B9A4-E244FB03E80F}" type="presOf" srcId="{F62554AD-10D9-4369-A7FC-702F0D15924E}" destId="{CB0EC1A0-52F8-43E7-A927-0ADF6739E8CF}" srcOrd="0" destOrd="0" presId="urn:microsoft.com/office/officeart/2005/8/layout/default"/>
    <dgm:cxn modelId="{20146B5F-FDE9-4822-83EC-07D4B4B3BA43}" srcId="{F62554AD-10D9-4369-A7FC-702F0D15924E}" destId="{95056067-3DDF-4195-A2EB-0A2A31ED7AB9}" srcOrd="1" destOrd="0" parTransId="{146E2AD3-1D14-4BFE-A0F5-CC2488190224}" sibTransId="{E9EED182-8392-4356-BF2E-24D0F7A3F36E}"/>
    <dgm:cxn modelId="{43E2E8F3-EB5A-43AB-A091-8B98B7B26F80}" type="presOf" srcId="{5B5025EE-62A4-471D-8FB0-0A24F86D2536}" destId="{82751BC4-A2E6-466D-95FC-414BAAE0659A}" srcOrd="0" destOrd="0" presId="urn:microsoft.com/office/officeart/2005/8/layout/default"/>
    <dgm:cxn modelId="{AFAC80F7-D29E-47BA-B636-44CDB2E91C2E}" type="presOf" srcId="{B43EDB74-335D-41C3-8962-E0623A8A8C56}" destId="{DA3469AA-294D-46D0-B777-35D5DC7BA71D}" srcOrd="0" destOrd="0" presId="urn:microsoft.com/office/officeart/2005/8/layout/default"/>
    <dgm:cxn modelId="{4568005E-EEFE-4E97-9CD7-65D3EB046CC5}" type="presOf" srcId="{95056067-3DDF-4195-A2EB-0A2A31ED7AB9}" destId="{716ADE51-7427-471E-888B-667EC46A37C9}" srcOrd="0" destOrd="0" presId="urn:microsoft.com/office/officeart/2005/8/layout/default"/>
    <dgm:cxn modelId="{B3514999-0B26-41AA-8DE2-2F99BF2E0EBE}" srcId="{F62554AD-10D9-4369-A7FC-702F0D15924E}" destId="{5B5025EE-62A4-471D-8FB0-0A24F86D2536}" srcOrd="0" destOrd="0" parTransId="{3BB912D5-8948-44B8-AD42-29D0423E3CD7}" sibTransId="{E5C920F9-F2CF-4C16-BE58-7B146EE844BF}"/>
    <dgm:cxn modelId="{1C40F6C8-C66A-4374-9C53-8B11488A26D1}" srcId="{F62554AD-10D9-4369-A7FC-702F0D15924E}" destId="{B43EDB74-335D-41C3-8962-E0623A8A8C56}" srcOrd="2" destOrd="0" parTransId="{485C9027-DD55-456C-ABF9-EFA4AAD0D739}" sibTransId="{ABF71071-F02A-4EBB-A169-1195500988EE}"/>
    <dgm:cxn modelId="{0693152A-94A1-48D3-8055-F0C8446E578F}" type="presParOf" srcId="{CB0EC1A0-52F8-43E7-A927-0ADF6739E8CF}" destId="{82751BC4-A2E6-466D-95FC-414BAAE0659A}" srcOrd="0" destOrd="0" presId="urn:microsoft.com/office/officeart/2005/8/layout/default"/>
    <dgm:cxn modelId="{7A827E4F-419C-4C58-8FE2-F7770FA56FEB}" type="presParOf" srcId="{CB0EC1A0-52F8-43E7-A927-0ADF6739E8CF}" destId="{DAB86BF0-9150-4265-AF81-F6B672BFD7C3}" srcOrd="1" destOrd="0" presId="urn:microsoft.com/office/officeart/2005/8/layout/default"/>
    <dgm:cxn modelId="{FB77DAB7-98D9-403F-8060-BB3AB0189683}" type="presParOf" srcId="{CB0EC1A0-52F8-43E7-A927-0ADF6739E8CF}" destId="{716ADE51-7427-471E-888B-667EC46A37C9}" srcOrd="2" destOrd="0" presId="urn:microsoft.com/office/officeart/2005/8/layout/default"/>
    <dgm:cxn modelId="{EBAD3978-308C-4EE2-9DF9-E863D5FE837D}" type="presParOf" srcId="{CB0EC1A0-52F8-43E7-A927-0ADF6739E8CF}" destId="{5474CCC6-3A78-4734-9701-781DFB0D4897}" srcOrd="3" destOrd="0" presId="urn:microsoft.com/office/officeart/2005/8/layout/default"/>
    <dgm:cxn modelId="{B99EA81D-DA8C-4442-90CF-9DF3D347EB63}" type="presParOf" srcId="{CB0EC1A0-52F8-43E7-A927-0ADF6739E8CF}" destId="{DA3469AA-294D-46D0-B777-35D5DC7BA71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32E5F-8B7C-480F-9C48-20D12A3EF4D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0A769D-C595-4654-AFE2-B22546D30489}">
      <dgm:prSet custT="1"/>
      <dgm:spPr/>
      <dgm:t>
        <a:bodyPr/>
        <a:lstStyle/>
        <a:p>
          <a:r>
            <a:rPr lang="zh-CN" sz="2400" dirty="0"/>
            <a:t>模型</a:t>
          </a:r>
          <a:r>
            <a:rPr lang="en-US" sz="2400" dirty="0"/>
            <a:t>A</a:t>
          </a:r>
        </a:p>
      </dgm:t>
    </dgm:pt>
    <dgm:pt modelId="{9C5A0651-B4CC-4BB7-9996-D6468F82A6D9}" type="parTrans" cxnId="{2C5F26AA-8F5B-4A26-8A1D-EB8460888C6E}">
      <dgm:prSet/>
      <dgm:spPr/>
      <dgm:t>
        <a:bodyPr/>
        <a:lstStyle/>
        <a:p>
          <a:endParaRPr lang="en-US"/>
        </a:p>
      </dgm:t>
    </dgm:pt>
    <dgm:pt modelId="{78E892AD-4E6F-47EC-85D1-C3BC2626FB16}" type="sibTrans" cxnId="{2C5F26AA-8F5B-4A26-8A1D-EB8460888C6E}">
      <dgm:prSet/>
      <dgm:spPr/>
      <dgm:t>
        <a:bodyPr/>
        <a:lstStyle/>
        <a:p>
          <a:endParaRPr lang="en-US"/>
        </a:p>
      </dgm:t>
    </dgm:pt>
    <dgm:pt modelId="{47EFB4E0-49AA-4CFC-8F20-69C09DB7EAE7}">
      <dgm:prSet custT="1"/>
      <dgm:spPr/>
      <dgm:t>
        <a:bodyPr/>
        <a:lstStyle/>
        <a:p>
          <a:r>
            <a:rPr lang="zh-CN" sz="2800" b="1" dirty="0"/>
            <a:t>特征</a:t>
          </a:r>
          <a:r>
            <a:rPr lang="zh-CN" sz="2800" dirty="0"/>
            <a:t>：灵敏度低（</a:t>
          </a:r>
          <a:r>
            <a:rPr lang="en-US" sz="2800" dirty="0"/>
            <a:t>50%</a:t>
          </a:r>
          <a:r>
            <a:rPr lang="zh-CN" sz="2800" dirty="0"/>
            <a:t>），特异度高（</a:t>
          </a:r>
          <a:r>
            <a:rPr lang="en-US" sz="2800" dirty="0"/>
            <a:t>99.9%</a:t>
          </a:r>
          <a:r>
            <a:rPr lang="zh-CN" sz="2800" dirty="0"/>
            <a:t>）</a:t>
          </a:r>
          <a:endParaRPr lang="en-US" sz="2800" dirty="0"/>
        </a:p>
      </dgm:t>
    </dgm:pt>
    <dgm:pt modelId="{964555F6-ED66-441D-8931-2F4374BBF735}" type="parTrans" cxnId="{4E7A9938-4EE4-4D29-9C12-FBDE68B40EF1}">
      <dgm:prSet/>
      <dgm:spPr/>
      <dgm:t>
        <a:bodyPr/>
        <a:lstStyle/>
        <a:p>
          <a:endParaRPr lang="en-US"/>
        </a:p>
      </dgm:t>
    </dgm:pt>
    <dgm:pt modelId="{6E2882C7-3E7B-43B9-8959-A2C7108FEB12}" type="sibTrans" cxnId="{4E7A9938-4EE4-4D29-9C12-FBDE68B40EF1}">
      <dgm:prSet/>
      <dgm:spPr/>
      <dgm:t>
        <a:bodyPr/>
        <a:lstStyle/>
        <a:p>
          <a:endParaRPr lang="en-US"/>
        </a:p>
      </dgm:t>
    </dgm:pt>
    <dgm:pt modelId="{3B97A7A2-09CE-48FF-B1DE-8C4179BE6D0A}">
      <dgm:prSet custT="1"/>
      <dgm:spPr/>
      <dgm:t>
        <a:bodyPr/>
        <a:lstStyle/>
        <a:p>
          <a:r>
            <a:rPr lang="zh-CN" sz="2800" b="1" dirty="0"/>
            <a:t>适用场景</a:t>
          </a:r>
          <a:r>
            <a:rPr lang="zh-CN" sz="2800" dirty="0"/>
            <a:t>：</a:t>
          </a:r>
          <a:r>
            <a:rPr lang="zh-CN" sz="2800" dirty="0">
              <a:solidFill>
                <a:srgbClr val="FF0000"/>
              </a:solidFill>
            </a:rPr>
            <a:t>假阳性</a:t>
          </a:r>
          <a:r>
            <a:rPr lang="zh-CN" sz="2800" dirty="0"/>
            <a:t>的后果非常严重</a:t>
          </a:r>
          <a:endParaRPr lang="en-US" sz="2800" dirty="0"/>
        </a:p>
      </dgm:t>
    </dgm:pt>
    <dgm:pt modelId="{4BF25838-DCE8-4C54-A8F3-B37EE3BCDBCF}" type="parTrans" cxnId="{45D64706-18EF-42C3-AD3B-A696B9D6125C}">
      <dgm:prSet/>
      <dgm:spPr/>
      <dgm:t>
        <a:bodyPr/>
        <a:lstStyle/>
        <a:p>
          <a:endParaRPr lang="en-US"/>
        </a:p>
      </dgm:t>
    </dgm:pt>
    <dgm:pt modelId="{24C9BDAF-AE27-460A-90B1-77BE04619CD7}" type="sibTrans" cxnId="{45D64706-18EF-42C3-AD3B-A696B9D6125C}">
      <dgm:prSet/>
      <dgm:spPr/>
      <dgm:t>
        <a:bodyPr/>
        <a:lstStyle/>
        <a:p>
          <a:endParaRPr lang="en-US"/>
        </a:p>
      </dgm:t>
    </dgm:pt>
    <dgm:pt modelId="{56C59767-8412-4104-AD80-2270B4130DA3}">
      <dgm:prSet custT="1"/>
      <dgm:spPr/>
      <dgm:t>
        <a:bodyPr/>
        <a:lstStyle/>
        <a:p>
          <a:r>
            <a:rPr lang="zh-CN" sz="2800" b="1" dirty="0"/>
            <a:t>例子</a:t>
          </a:r>
          <a:r>
            <a:rPr lang="zh-CN" sz="2800" dirty="0"/>
            <a:t>：癌症的有毒化疗方案之前</a:t>
          </a:r>
          <a:endParaRPr lang="en-US" sz="2800" dirty="0"/>
        </a:p>
      </dgm:t>
    </dgm:pt>
    <dgm:pt modelId="{682C3B66-66F1-431E-938B-E4BC4EAE451B}" type="parTrans" cxnId="{A55F309B-CC11-411B-80B0-408D25FEB14F}">
      <dgm:prSet/>
      <dgm:spPr/>
      <dgm:t>
        <a:bodyPr/>
        <a:lstStyle/>
        <a:p>
          <a:endParaRPr lang="en-US"/>
        </a:p>
      </dgm:t>
    </dgm:pt>
    <dgm:pt modelId="{76B20BB1-D633-4D5C-9CF2-13C9CB4F4F8E}" type="sibTrans" cxnId="{A55F309B-CC11-411B-80B0-408D25FEB14F}">
      <dgm:prSet/>
      <dgm:spPr/>
      <dgm:t>
        <a:bodyPr/>
        <a:lstStyle/>
        <a:p>
          <a:endParaRPr lang="en-US"/>
        </a:p>
      </dgm:t>
    </dgm:pt>
    <dgm:pt modelId="{D4367A9B-A322-44C1-BA56-4ABBB7BA0068}">
      <dgm:prSet custT="1"/>
      <dgm:spPr/>
      <dgm:t>
        <a:bodyPr/>
        <a:lstStyle/>
        <a:p>
          <a:r>
            <a:rPr lang="zh-CN" sz="2800" b="1" dirty="0"/>
            <a:t>结果解读</a:t>
          </a:r>
          <a:r>
            <a:rPr lang="zh-CN" sz="2800" dirty="0"/>
            <a:t>：模型分类为阳性，则有很强把握认为患病</a:t>
          </a:r>
          <a:endParaRPr lang="en-US" sz="2800" dirty="0"/>
        </a:p>
      </dgm:t>
    </dgm:pt>
    <dgm:pt modelId="{82FA8FE2-4807-4846-84B5-F49F3E73549C}" type="parTrans" cxnId="{55B38D81-FF59-4C21-800F-A2F2B62ABBB0}">
      <dgm:prSet/>
      <dgm:spPr/>
      <dgm:t>
        <a:bodyPr/>
        <a:lstStyle/>
        <a:p>
          <a:endParaRPr lang="en-US"/>
        </a:p>
      </dgm:t>
    </dgm:pt>
    <dgm:pt modelId="{1C96B4A4-47E2-4C3C-B94F-54A29CC6990C}" type="sibTrans" cxnId="{55B38D81-FF59-4C21-800F-A2F2B62ABBB0}">
      <dgm:prSet/>
      <dgm:spPr/>
      <dgm:t>
        <a:bodyPr/>
        <a:lstStyle/>
        <a:p>
          <a:endParaRPr lang="en-US"/>
        </a:p>
      </dgm:t>
    </dgm:pt>
    <dgm:pt modelId="{5EED987D-C928-41F7-AB43-EE5A31A838B9}">
      <dgm:prSet custT="1"/>
      <dgm:spPr/>
      <dgm:t>
        <a:bodyPr/>
        <a:lstStyle/>
        <a:p>
          <a:r>
            <a:rPr lang="zh-CN" sz="2400" dirty="0"/>
            <a:t>模型</a:t>
          </a:r>
          <a:r>
            <a:rPr lang="en-US" sz="2400" dirty="0"/>
            <a:t>B</a:t>
          </a:r>
        </a:p>
      </dgm:t>
    </dgm:pt>
    <dgm:pt modelId="{873F0433-E59A-4EA7-9882-49D5F622AD97}" type="parTrans" cxnId="{53C8B92F-F46C-4C77-A1DB-2DBCD9524289}">
      <dgm:prSet/>
      <dgm:spPr/>
      <dgm:t>
        <a:bodyPr/>
        <a:lstStyle/>
        <a:p>
          <a:endParaRPr lang="en-US"/>
        </a:p>
      </dgm:t>
    </dgm:pt>
    <dgm:pt modelId="{3049509C-869D-4A61-A9ED-1DEE27077947}" type="sibTrans" cxnId="{53C8B92F-F46C-4C77-A1DB-2DBCD9524289}">
      <dgm:prSet/>
      <dgm:spPr/>
      <dgm:t>
        <a:bodyPr/>
        <a:lstStyle/>
        <a:p>
          <a:endParaRPr lang="en-US"/>
        </a:p>
      </dgm:t>
    </dgm:pt>
    <dgm:pt modelId="{2E25730D-A7DC-4FEC-937D-17417A51044B}">
      <dgm:prSet custT="1"/>
      <dgm:spPr/>
      <dgm:t>
        <a:bodyPr/>
        <a:lstStyle/>
        <a:p>
          <a:r>
            <a:rPr lang="zh-CN" sz="2800" b="1" dirty="0"/>
            <a:t>特征</a:t>
          </a:r>
          <a:r>
            <a:rPr lang="zh-CN" sz="2800" dirty="0"/>
            <a:t>：灵敏度高（</a:t>
          </a:r>
          <a:r>
            <a:rPr lang="en-US" sz="2800" dirty="0"/>
            <a:t>97.5%</a:t>
          </a:r>
          <a:r>
            <a:rPr lang="zh-CN" sz="2800" dirty="0"/>
            <a:t>），特异度比模型</a:t>
          </a:r>
          <a:r>
            <a:rPr lang="en-US" sz="2800" dirty="0"/>
            <a:t>A</a:t>
          </a:r>
          <a:r>
            <a:rPr lang="zh-CN" sz="2800" dirty="0"/>
            <a:t>低（</a:t>
          </a:r>
          <a:r>
            <a:rPr lang="en-US" sz="2800" dirty="0"/>
            <a:t>99.5%</a:t>
          </a:r>
          <a:r>
            <a:rPr lang="zh-CN" sz="2800" dirty="0"/>
            <a:t>）</a:t>
          </a:r>
          <a:endParaRPr lang="en-US" sz="2800" dirty="0"/>
        </a:p>
      </dgm:t>
    </dgm:pt>
    <dgm:pt modelId="{5B860FCF-3A38-49CB-9544-7DF56540D6BC}" type="parTrans" cxnId="{E787D702-A43A-4BC2-8A87-EF3370259333}">
      <dgm:prSet/>
      <dgm:spPr/>
      <dgm:t>
        <a:bodyPr/>
        <a:lstStyle/>
        <a:p>
          <a:endParaRPr lang="en-US"/>
        </a:p>
      </dgm:t>
    </dgm:pt>
    <dgm:pt modelId="{723346B3-8CC7-4C7B-A9F0-D29DE4A920B1}" type="sibTrans" cxnId="{E787D702-A43A-4BC2-8A87-EF3370259333}">
      <dgm:prSet/>
      <dgm:spPr/>
      <dgm:t>
        <a:bodyPr/>
        <a:lstStyle/>
        <a:p>
          <a:endParaRPr lang="en-US"/>
        </a:p>
      </dgm:t>
    </dgm:pt>
    <dgm:pt modelId="{A815B829-2195-4DD3-B2CE-68B7DE37DE13}">
      <dgm:prSet custT="1"/>
      <dgm:spPr/>
      <dgm:t>
        <a:bodyPr/>
        <a:lstStyle/>
        <a:p>
          <a:r>
            <a:rPr lang="zh-CN" sz="2800" b="1" dirty="0"/>
            <a:t>适用场景</a:t>
          </a:r>
          <a:r>
            <a:rPr lang="zh-CN" sz="2800" dirty="0"/>
            <a:t>：</a:t>
          </a:r>
          <a:r>
            <a:rPr lang="zh-CN" sz="2800" dirty="0">
              <a:solidFill>
                <a:srgbClr val="FF0000"/>
              </a:solidFill>
            </a:rPr>
            <a:t>假阴性</a:t>
          </a:r>
          <a:r>
            <a:rPr lang="zh-CN" sz="2800" dirty="0"/>
            <a:t>的后果非常严重</a:t>
          </a:r>
          <a:endParaRPr lang="en-US" sz="2800" dirty="0"/>
        </a:p>
      </dgm:t>
    </dgm:pt>
    <dgm:pt modelId="{3D2A5A5F-442E-4E77-82DB-EABBA36006B6}" type="parTrans" cxnId="{180C9828-3E2A-4FCC-BBBA-1E77BB3512FB}">
      <dgm:prSet/>
      <dgm:spPr/>
      <dgm:t>
        <a:bodyPr/>
        <a:lstStyle/>
        <a:p>
          <a:endParaRPr lang="en-US"/>
        </a:p>
      </dgm:t>
    </dgm:pt>
    <dgm:pt modelId="{7D4280A5-90F5-4869-9725-F775B07B9552}" type="sibTrans" cxnId="{180C9828-3E2A-4FCC-BBBA-1E77BB3512FB}">
      <dgm:prSet/>
      <dgm:spPr/>
      <dgm:t>
        <a:bodyPr/>
        <a:lstStyle/>
        <a:p>
          <a:endParaRPr lang="en-US"/>
        </a:p>
      </dgm:t>
    </dgm:pt>
    <dgm:pt modelId="{F1C39D4B-2AD3-4928-9FB9-BAE5CE2CCF03}">
      <dgm:prSet custT="1"/>
      <dgm:spPr/>
      <dgm:t>
        <a:bodyPr/>
        <a:lstStyle/>
        <a:p>
          <a:r>
            <a:rPr lang="zh-CN" sz="2800" b="1" dirty="0"/>
            <a:t>例子</a:t>
          </a:r>
          <a:r>
            <a:rPr lang="zh-CN" sz="2800" dirty="0"/>
            <a:t>：捐献血液中的</a:t>
          </a:r>
          <a:r>
            <a:rPr lang="en-US" sz="2800" dirty="0"/>
            <a:t>HIV</a:t>
          </a:r>
          <a:r>
            <a:rPr lang="zh-CN" sz="2800" dirty="0"/>
            <a:t>筛查</a:t>
          </a:r>
          <a:endParaRPr lang="en-US" sz="2800" dirty="0"/>
        </a:p>
      </dgm:t>
    </dgm:pt>
    <dgm:pt modelId="{B978C262-2F9A-4C87-8EFF-95872038AE6C}" type="parTrans" cxnId="{BE3B27AA-D609-4D24-BD1A-E154B401D6C2}">
      <dgm:prSet/>
      <dgm:spPr/>
      <dgm:t>
        <a:bodyPr/>
        <a:lstStyle/>
        <a:p>
          <a:endParaRPr lang="en-US"/>
        </a:p>
      </dgm:t>
    </dgm:pt>
    <dgm:pt modelId="{CF6413AF-34FE-4EFE-A850-73A70A9E72F4}" type="sibTrans" cxnId="{BE3B27AA-D609-4D24-BD1A-E154B401D6C2}">
      <dgm:prSet/>
      <dgm:spPr/>
      <dgm:t>
        <a:bodyPr/>
        <a:lstStyle/>
        <a:p>
          <a:endParaRPr lang="en-US"/>
        </a:p>
      </dgm:t>
    </dgm:pt>
    <dgm:pt modelId="{D30D08BB-1548-401E-9D7F-4A0CEFE4683A}">
      <dgm:prSet custT="1"/>
      <dgm:spPr/>
      <dgm:t>
        <a:bodyPr/>
        <a:lstStyle/>
        <a:p>
          <a:r>
            <a:rPr lang="zh-CN" sz="2800" b="1" dirty="0"/>
            <a:t>结果解读</a:t>
          </a:r>
          <a:r>
            <a:rPr lang="zh-CN" sz="2800" dirty="0"/>
            <a:t>：模型分类为阴性，则有很强把握认为未患病</a:t>
          </a:r>
          <a:endParaRPr lang="en-US" sz="2800" dirty="0"/>
        </a:p>
      </dgm:t>
    </dgm:pt>
    <dgm:pt modelId="{028EAA18-D3D8-4128-AEC7-48BA37450926}" type="parTrans" cxnId="{A590B52B-6AF8-42D3-8EA4-E197FD89FC84}">
      <dgm:prSet/>
      <dgm:spPr/>
      <dgm:t>
        <a:bodyPr/>
        <a:lstStyle/>
        <a:p>
          <a:endParaRPr lang="en-US"/>
        </a:p>
      </dgm:t>
    </dgm:pt>
    <dgm:pt modelId="{D41B39BA-690D-48C4-AF49-A4A49D4EC73F}" type="sibTrans" cxnId="{A590B52B-6AF8-42D3-8EA4-E197FD89FC84}">
      <dgm:prSet/>
      <dgm:spPr/>
      <dgm:t>
        <a:bodyPr/>
        <a:lstStyle/>
        <a:p>
          <a:endParaRPr lang="en-US"/>
        </a:p>
      </dgm:t>
    </dgm:pt>
    <dgm:pt modelId="{67FFC3D3-3264-41F5-BE6B-0E9180DB784E}" type="pres">
      <dgm:prSet presAssocID="{C8332E5F-8B7C-480F-9C48-20D12A3EF4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35B9CE-770E-4A6C-B151-08F03AFBC2AA}" type="pres">
      <dgm:prSet presAssocID="{700A769D-C595-4654-AFE2-B22546D30489}" presName="composite" presStyleCnt="0"/>
      <dgm:spPr/>
    </dgm:pt>
    <dgm:pt modelId="{BF914338-47AC-4B10-8C65-E8F01A4B7D92}" type="pres">
      <dgm:prSet presAssocID="{700A769D-C595-4654-AFE2-B22546D304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92468-3430-4421-837F-8D9E463781D9}" type="pres">
      <dgm:prSet presAssocID="{700A769D-C595-4654-AFE2-B22546D3048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B63E3-2533-407B-A736-3E9CF9F31F2C}" type="pres">
      <dgm:prSet presAssocID="{78E892AD-4E6F-47EC-85D1-C3BC2626FB16}" presName="space" presStyleCnt="0"/>
      <dgm:spPr/>
    </dgm:pt>
    <dgm:pt modelId="{8BAF9C7C-F755-4450-909F-7B7099F29552}" type="pres">
      <dgm:prSet presAssocID="{5EED987D-C928-41F7-AB43-EE5A31A838B9}" presName="composite" presStyleCnt="0"/>
      <dgm:spPr/>
    </dgm:pt>
    <dgm:pt modelId="{18CB3123-2D48-4645-90A5-E98FA10374E8}" type="pres">
      <dgm:prSet presAssocID="{5EED987D-C928-41F7-AB43-EE5A31A838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1D56C-3268-42A6-91F0-F985651574A0}" type="pres">
      <dgm:prSet presAssocID="{5EED987D-C928-41F7-AB43-EE5A31A838B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6F03F5-AF3A-4ECE-AEEB-75F4607E1E7E}" type="presOf" srcId="{3B97A7A2-09CE-48FF-B1DE-8C4179BE6D0A}" destId="{03192468-3430-4421-837F-8D9E463781D9}" srcOrd="0" destOrd="1" presId="urn:microsoft.com/office/officeart/2005/8/layout/hList1"/>
    <dgm:cxn modelId="{4E7A9938-4EE4-4D29-9C12-FBDE68B40EF1}" srcId="{700A769D-C595-4654-AFE2-B22546D30489}" destId="{47EFB4E0-49AA-4CFC-8F20-69C09DB7EAE7}" srcOrd="0" destOrd="0" parTransId="{964555F6-ED66-441D-8931-2F4374BBF735}" sibTransId="{6E2882C7-3E7B-43B9-8959-A2C7108FEB12}"/>
    <dgm:cxn modelId="{4FC68847-246A-46BE-BF98-96637B4FAAFD}" type="presOf" srcId="{5EED987D-C928-41F7-AB43-EE5A31A838B9}" destId="{18CB3123-2D48-4645-90A5-E98FA10374E8}" srcOrd="0" destOrd="0" presId="urn:microsoft.com/office/officeart/2005/8/layout/hList1"/>
    <dgm:cxn modelId="{33F18FF9-4732-4172-BD2D-84806C3B439C}" type="presOf" srcId="{F1C39D4B-2AD3-4928-9FB9-BAE5CE2CCF03}" destId="{5971D56C-3268-42A6-91F0-F985651574A0}" srcOrd="0" destOrd="2" presId="urn:microsoft.com/office/officeart/2005/8/layout/hList1"/>
    <dgm:cxn modelId="{94ACC5A3-1498-43C1-BBDD-5656567CE601}" type="presOf" srcId="{2E25730D-A7DC-4FEC-937D-17417A51044B}" destId="{5971D56C-3268-42A6-91F0-F985651574A0}" srcOrd="0" destOrd="0" presId="urn:microsoft.com/office/officeart/2005/8/layout/hList1"/>
    <dgm:cxn modelId="{BE3B27AA-D609-4D24-BD1A-E154B401D6C2}" srcId="{5EED987D-C928-41F7-AB43-EE5A31A838B9}" destId="{F1C39D4B-2AD3-4928-9FB9-BAE5CE2CCF03}" srcOrd="2" destOrd="0" parTransId="{B978C262-2F9A-4C87-8EFF-95872038AE6C}" sibTransId="{CF6413AF-34FE-4EFE-A850-73A70A9E72F4}"/>
    <dgm:cxn modelId="{A590B52B-6AF8-42D3-8EA4-E197FD89FC84}" srcId="{5EED987D-C928-41F7-AB43-EE5A31A838B9}" destId="{D30D08BB-1548-401E-9D7F-4A0CEFE4683A}" srcOrd="3" destOrd="0" parTransId="{028EAA18-D3D8-4128-AEC7-48BA37450926}" sibTransId="{D41B39BA-690D-48C4-AF49-A4A49D4EC73F}"/>
    <dgm:cxn modelId="{55B38D81-FF59-4C21-800F-A2F2B62ABBB0}" srcId="{700A769D-C595-4654-AFE2-B22546D30489}" destId="{D4367A9B-A322-44C1-BA56-4ABBB7BA0068}" srcOrd="3" destOrd="0" parTransId="{82FA8FE2-4807-4846-84B5-F49F3E73549C}" sibTransId="{1C96B4A4-47E2-4C3C-B94F-54A29CC6990C}"/>
    <dgm:cxn modelId="{4E73A652-5ADB-48A9-813B-4E51B36DFD03}" type="presOf" srcId="{C8332E5F-8B7C-480F-9C48-20D12A3EF4D1}" destId="{67FFC3D3-3264-41F5-BE6B-0E9180DB784E}" srcOrd="0" destOrd="0" presId="urn:microsoft.com/office/officeart/2005/8/layout/hList1"/>
    <dgm:cxn modelId="{BAB81B5C-E96D-49A8-BC3A-34EED24515C6}" type="presOf" srcId="{56C59767-8412-4104-AD80-2270B4130DA3}" destId="{03192468-3430-4421-837F-8D9E463781D9}" srcOrd="0" destOrd="2" presId="urn:microsoft.com/office/officeart/2005/8/layout/hList1"/>
    <dgm:cxn modelId="{960B24AA-AF47-448C-AD94-347DB6B992F9}" type="presOf" srcId="{47EFB4E0-49AA-4CFC-8F20-69C09DB7EAE7}" destId="{03192468-3430-4421-837F-8D9E463781D9}" srcOrd="0" destOrd="0" presId="urn:microsoft.com/office/officeart/2005/8/layout/hList1"/>
    <dgm:cxn modelId="{528916AA-6472-4587-8B2B-CAE497612F2A}" type="presOf" srcId="{700A769D-C595-4654-AFE2-B22546D30489}" destId="{BF914338-47AC-4B10-8C65-E8F01A4B7D92}" srcOrd="0" destOrd="0" presId="urn:microsoft.com/office/officeart/2005/8/layout/hList1"/>
    <dgm:cxn modelId="{6BBBE647-278E-4DC7-8EB9-1BA5EDE9C5DE}" type="presOf" srcId="{A815B829-2195-4DD3-B2CE-68B7DE37DE13}" destId="{5971D56C-3268-42A6-91F0-F985651574A0}" srcOrd="0" destOrd="1" presId="urn:microsoft.com/office/officeart/2005/8/layout/hList1"/>
    <dgm:cxn modelId="{180C9828-3E2A-4FCC-BBBA-1E77BB3512FB}" srcId="{5EED987D-C928-41F7-AB43-EE5A31A838B9}" destId="{A815B829-2195-4DD3-B2CE-68B7DE37DE13}" srcOrd="1" destOrd="0" parTransId="{3D2A5A5F-442E-4E77-82DB-EABBA36006B6}" sibTransId="{7D4280A5-90F5-4869-9725-F775B07B9552}"/>
    <dgm:cxn modelId="{A55F309B-CC11-411B-80B0-408D25FEB14F}" srcId="{700A769D-C595-4654-AFE2-B22546D30489}" destId="{56C59767-8412-4104-AD80-2270B4130DA3}" srcOrd="2" destOrd="0" parTransId="{682C3B66-66F1-431E-938B-E4BC4EAE451B}" sibTransId="{76B20BB1-D633-4D5C-9CF2-13C9CB4F4F8E}"/>
    <dgm:cxn modelId="{E787D702-A43A-4BC2-8A87-EF3370259333}" srcId="{5EED987D-C928-41F7-AB43-EE5A31A838B9}" destId="{2E25730D-A7DC-4FEC-937D-17417A51044B}" srcOrd="0" destOrd="0" parTransId="{5B860FCF-3A38-49CB-9544-7DF56540D6BC}" sibTransId="{723346B3-8CC7-4C7B-A9F0-D29DE4A920B1}"/>
    <dgm:cxn modelId="{53C8B92F-F46C-4C77-A1DB-2DBCD9524289}" srcId="{C8332E5F-8B7C-480F-9C48-20D12A3EF4D1}" destId="{5EED987D-C928-41F7-AB43-EE5A31A838B9}" srcOrd="1" destOrd="0" parTransId="{873F0433-E59A-4EA7-9882-49D5F622AD97}" sibTransId="{3049509C-869D-4A61-A9ED-1DEE27077947}"/>
    <dgm:cxn modelId="{231C1D27-AE26-469D-BD17-A8FA17E4E3D4}" type="presOf" srcId="{D30D08BB-1548-401E-9D7F-4A0CEFE4683A}" destId="{5971D56C-3268-42A6-91F0-F985651574A0}" srcOrd="0" destOrd="3" presId="urn:microsoft.com/office/officeart/2005/8/layout/hList1"/>
    <dgm:cxn modelId="{8BB958EF-F29E-4A3D-9475-28773B3110BF}" type="presOf" srcId="{D4367A9B-A322-44C1-BA56-4ABBB7BA0068}" destId="{03192468-3430-4421-837F-8D9E463781D9}" srcOrd="0" destOrd="3" presId="urn:microsoft.com/office/officeart/2005/8/layout/hList1"/>
    <dgm:cxn modelId="{2C5F26AA-8F5B-4A26-8A1D-EB8460888C6E}" srcId="{C8332E5F-8B7C-480F-9C48-20D12A3EF4D1}" destId="{700A769D-C595-4654-AFE2-B22546D30489}" srcOrd="0" destOrd="0" parTransId="{9C5A0651-B4CC-4BB7-9996-D6468F82A6D9}" sibTransId="{78E892AD-4E6F-47EC-85D1-C3BC2626FB16}"/>
    <dgm:cxn modelId="{45D64706-18EF-42C3-AD3B-A696B9D6125C}" srcId="{700A769D-C595-4654-AFE2-B22546D30489}" destId="{3B97A7A2-09CE-48FF-B1DE-8C4179BE6D0A}" srcOrd="1" destOrd="0" parTransId="{4BF25838-DCE8-4C54-A8F3-B37EE3BCDBCF}" sibTransId="{24C9BDAF-AE27-460A-90B1-77BE04619CD7}"/>
    <dgm:cxn modelId="{D546DE89-126D-4C0F-88D3-1D88366519A9}" type="presParOf" srcId="{67FFC3D3-3264-41F5-BE6B-0E9180DB784E}" destId="{1835B9CE-770E-4A6C-B151-08F03AFBC2AA}" srcOrd="0" destOrd="0" presId="urn:microsoft.com/office/officeart/2005/8/layout/hList1"/>
    <dgm:cxn modelId="{E4F519FC-E255-4CC2-A45C-4BFB51DB2069}" type="presParOf" srcId="{1835B9CE-770E-4A6C-B151-08F03AFBC2AA}" destId="{BF914338-47AC-4B10-8C65-E8F01A4B7D92}" srcOrd="0" destOrd="0" presId="urn:microsoft.com/office/officeart/2005/8/layout/hList1"/>
    <dgm:cxn modelId="{3B6B7285-0DF1-46B3-936C-5D4E558CE067}" type="presParOf" srcId="{1835B9CE-770E-4A6C-B151-08F03AFBC2AA}" destId="{03192468-3430-4421-837F-8D9E463781D9}" srcOrd="1" destOrd="0" presId="urn:microsoft.com/office/officeart/2005/8/layout/hList1"/>
    <dgm:cxn modelId="{BC498E7E-9604-4E89-A0A8-BD75DF8FAEE0}" type="presParOf" srcId="{67FFC3D3-3264-41F5-BE6B-0E9180DB784E}" destId="{EC7B63E3-2533-407B-A736-3E9CF9F31F2C}" srcOrd="1" destOrd="0" presId="urn:microsoft.com/office/officeart/2005/8/layout/hList1"/>
    <dgm:cxn modelId="{820481F8-EA88-4C04-A838-D6241CB80A24}" type="presParOf" srcId="{67FFC3D3-3264-41F5-BE6B-0E9180DB784E}" destId="{8BAF9C7C-F755-4450-909F-7B7099F29552}" srcOrd="2" destOrd="0" presId="urn:microsoft.com/office/officeart/2005/8/layout/hList1"/>
    <dgm:cxn modelId="{A38F2A59-AF6D-41EF-A5EB-AB43D20BD000}" type="presParOf" srcId="{8BAF9C7C-F755-4450-909F-7B7099F29552}" destId="{18CB3123-2D48-4645-90A5-E98FA10374E8}" srcOrd="0" destOrd="0" presId="urn:microsoft.com/office/officeart/2005/8/layout/hList1"/>
    <dgm:cxn modelId="{14D22555-573B-4B24-9803-5EEDC9B12E7D}" type="presParOf" srcId="{8BAF9C7C-F755-4450-909F-7B7099F29552}" destId="{5971D56C-3268-42A6-91F0-F985651574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 smtClean="0"/>
            <a:t>分类</a:t>
          </a:r>
          <a:r>
            <a:rPr lang="zh-CN" dirty="0" smtClean="0"/>
            <a:t>模</a:t>
          </a:r>
          <a:r>
            <a:rPr lang="zh-CN" dirty="0"/>
            <a:t>型的评价和选择应视</a:t>
          </a:r>
          <a:r>
            <a:rPr lang="zh-CN" altLang="en-US" dirty="0">
              <a:solidFill>
                <a:srgbClr val="FF0000"/>
              </a:solidFill>
            </a:rPr>
            <a:t>情境</a:t>
          </a:r>
          <a:r>
            <a:rPr lang="zh-CN" dirty="0"/>
            <a:t>而定</a:t>
          </a:r>
          <a:r>
            <a:rPr lang="zh-CN" altLang="en-US" dirty="0"/>
            <a:t>，例如不同疾病的特点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dirty="0"/>
            <a:t>评</a:t>
          </a:r>
          <a:r>
            <a:rPr lang="zh-CN" dirty="0" smtClean="0"/>
            <a:t>估</a:t>
          </a:r>
          <a:r>
            <a:rPr lang="zh-CN" altLang="en-US" dirty="0" smtClean="0"/>
            <a:t>分类</a:t>
          </a:r>
          <a:r>
            <a:rPr lang="zh-CN" dirty="0" smtClean="0"/>
            <a:t>模</a:t>
          </a:r>
          <a:r>
            <a:rPr lang="zh-CN" dirty="0"/>
            <a:t>型的</a:t>
          </a:r>
          <a:r>
            <a:rPr lang="zh-CN" dirty="0">
              <a:solidFill>
                <a:srgbClr val="FF0000"/>
              </a:solidFill>
            </a:rPr>
            <a:t>重要指标</a:t>
          </a:r>
          <a:r>
            <a:rPr lang="zh-CN" dirty="0"/>
            <a:t>：正确率（应参考实际患病率）、灵敏度（规避假阴性）、特异度（规避假阳性）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dirty="0"/>
            <a:t>组合筛查可以</a:t>
          </a:r>
          <a:r>
            <a:rPr lang="zh-CN" dirty="0">
              <a:solidFill>
                <a:srgbClr val="FF0000"/>
              </a:solidFill>
            </a:rPr>
            <a:t>兼顾</a:t>
          </a:r>
          <a:r>
            <a:rPr lang="zh-CN" dirty="0"/>
            <a:t>不同模型的优点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DCC01403-9F05-493F-BC9D-AAF5518124B4}">
      <dgm:prSet/>
      <dgm:spPr/>
      <dgm:t>
        <a:bodyPr/>
        <a:lstStyle/>
        <a:p>
          <a:r>
            <a:rPr lang="en-US" dirty="0" smtClean="0"/>
            <a:t>4. </a:t>
          </a:r>
          <a:r>
            <a:rPr lang="en-US" dirty="0" smtClean="0">
              <a:solidFill>
                <a:srgbClr val="FF0000"/>
              </a:solidFill>
            </a:rPr>
            <a:t>ROC</a:t>
          </a:r>
          <a:r>
            <a:rPr lang="zh-CN" altLang="en-US" dirty="0" smtClean="0">
              <a:solidFill>
                <a:srgbClr val="FF0000"/>
              </a:solidFill>
            </a:rPr>
            <a:t>曲线</a:t>
          </a:r>
          <a:r>
            <a:rPr lang="zh-CN" altLang="en-US" dirty="0" smtClean="0"/>
            <a:t>和</a:t>
          </a:r>
          <a:r>
            <a:rPr lang="en-US" altLang="zh-CN" dirty="0" smtClean="0"/>
            <a:t>AUC</a:t>
          </a:r>
          <a:r>
            <a:rPr lang="zh-CN" altLang="en-US" dirty="0" smtClean="0"/>
            <a:t>用于评价分类模型</a:t>
          </a:r>
          <a:endParaRPr lang="en-US" dirty="0"/>
        </a:p>
      </dgm:t>
    </dgm:pt>
    <dgm:pt modelId="{6651C4B1-FF26-4064-A561-5292BF20C1A6}" type="parTrans" cxnId="{2A328D7C-208A-4907-8DAB-6D4088B7E42E}">
      <dgm:prSet/>
      <dgm:spPr/>
      <dgm:t>
        <a:bodyPr/>
        <a:lstStyle/>
        <a:p>
          <a:endParaRPr lang="zh-CN" altLang="en-US"/>
        </a:p>
      </dgm:t>
    </dgm:pt>
    <dgm:pt modelId="{F9E915D6-68B6-43B6-B85D-784935C5A7C5}" type="sibTrans" cxnId="{2A328D7C-208A-4907-8DAB-6D4088B7E42E}">
      <dgm:prSet/>
      <dgm:spPr/>
      <dgm:t>
        <a:bodyPr/>
        <a:lstStyle/>
        <a:p>
          <a:endParaRPr lang="zh-CN" alt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680AE2F-67C4-49F0-90C2-114171B5326F}" type="pres">
      <dgm:prSet presAssocID="{236F6443-8A11-4608-BDE5-834CFEAC03E9}" presName="thickLine" presStyleLbl="alignNode1" presStyleIdx="0" presStyleCnt="4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4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4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5073E829-5A3D-4E15-9192-7F2802416161}" type="pres">
      <dgm:prSet presAssocID="{74830266-4E21-4B05-997D-7B3B7212F9A9}" presName="vert1" presStyleCnt="0"/>
      <dgm:spPr/>
    </dgm:pt>
    <dgm:pt modelId="{5122B309-F069-40B6-85C9-345EC4B8E08E}" type="pres">
      <dgm:prSet presAssocID="{DCC01403-9F05-493F-BC9D-AAF5518124B4}" presName="thickLine" presStyleLbl="alignNode1" presStyleIdx="3" presStyleCnt="4"/>
      <dgm:spPr/>
    </dgm:pt>
    <dgm:pt modelId="{FD24AC41-D9E3-497A-9499-AFB77C469742}" type="pres">
      <dgm:prSet presAssocID="{DCC01403-9F05-493F-BC9D-AAF5518124B4}" presName="horz1" presStyleCnt="0"/>
      <dgm:spPr/>
    </dgm:pt>
    <dgm:pt modelId="{46AB87B7-0574-4D54-9667-4F94A4F2074D}" type="pres">
      <dgm:prSet presAssocID="{DCC01403-9F05-493F-BC9D-AAF5518124B4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F3EC9C39-4CE5-44AA-8E0B-FCE8791775F2}" type="pres">
      <dgm:prSet presAssocID="{DCC01403-9F05-493F-BC9D-AAF5518124B4}" presName="vert1" presStyleCnt="0"/>
      <dgm:spPr/>
    </dgm:pt>
  </dgm:ptLst>
  <dgm:cxnLst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2A328D7C-208A-4907-8DAB-6D4088B7E42E}" srcId="{DF8F85B2-1522-4988-A1D5-67069AA5D20E}" destId="{DCC01403-9F05-493F-BC9D-AAF5518124B4}" srcOrd="3" destOrd="0" parTransId="{6651C4B1-FF26-4064-A561-5292BF20C1A6}" sibTransId="{F9E915D6-68B6-43B6-B85D-784935C5A7C5}"/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9413071F-1C53-459B-89ED-5D3E03ED8E70}" type="presOf" srcId="{DCC01403-9F05-493F-BC9D-AAF5518124B4}" destId="{46AB87B7-0574-4D54-9667-4F94A4F2074D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  <dgm:cxn modelId="{C6A85076-DBFA-4801-A676-2D91C856FDF1}" type="presParOf" srcId="{2C585B32-4B0F-4832-B1FE-4622E82DD088}" destId="{5122B309-F069-40B6-85C9-345EC4B8E08E}" srcOrd="6" destOrd="0" presId="urn:microsoft.com/office/officeart/2008/layout/LinedList"/>
    <dgm:cxn modelId="{7B537542-2CDD-4919-A2D9-6E0758FF3076}" type="presParOf" srcId="{2C585B32-4B0F-4832-B1FE-4622E82DD088}" destId="{FD24AC41-D9E3-497A-9499-AFB77C469742}" srcOrd="7" destOrd="0" presId="urn:microsoft.com/office/officeart/2008/layout/LinedList"/>
    <dgm:cxn modelId="{E4B266B7-8136-4747-AEC4-A181DD14ECF0}" type="presParOf" srcId="{FD24AC41-D9E3-497A-9499-AFB77C469742}" destId="{46AB87B7-0574-4D54-9667-4F94A4F2074D}" srcOrd="0" destOrd="0" presId="urn:microsoft.com/office/officeart/2008/layout/LinedList"/>
    <dgm:cxn modelId="{F29A3FB7-827B-4A53-A8D5-950706BD6490}" type="presParOf" srcId="{FD24AC41-D9E3-497A-9499-AFB77C469742}" destId="{F3EC9C39-4CE5-44AA-8E0B-FCE8791775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4B1B7-DB2D-4BC1-B7AE-13C9D4F9DCC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5B0E5-9122-4F9C-BDD9-BCC30937DE9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u="sng" kern="1200" dirty="0">
              <a:solidFill>
                <a:schemeClr val="accent1"/>
              </a:solidFill>
            </a:rPr>
            <a:t>传统应用</a:t>
          </a:r>
          <a:r>
            <a:rPr lang="zh-CN" altLang="en-US" sz="2900" kern="1200" dirty="0"/>
            <a:t>：</a:t>
          </a:r>
          <a:r>
            <a:rPr lang="zh-CN" sz="2900" kern="1200" dirty="0"/>
            <a:t>识别疾病风险</a:t>
          </a:r>
          <a:r>
            <a:rPr lang="zh-CN" altLang="en-US" sz="2900" kern="1200" dirty="0"/>
            <a:t>因</a:t>
          </a:r>
          <a:r>
            <a:rPr lang="zh-CN" altLang="en-US" sz="2900" kern="1200" dirty="0" smtClean="0"/>
            <a:t>素（解释性研究，</a:t>
          </a:r>
          <a:r>
            <a:rPr lang="en-US" altLang="zh-CN" sz="2900" kern="1200" dirty="0" smtClean="0"/>
            <a:t>logistic</a:t>
          </a:r>
          <a:r>
            <a:rPr lang="zh-CN" altLang="en-US" sz="2900" kern="1200" dirty="0" smtClean="0"/>
            <a:t>模型）</a:t>
          </a:r>
          <a:endParaRPr lang="en-US" sz="2900" kern="1200" dirty="0"/>
        </a:p>
      </dsp:txBody>
      <dsp:txXfrm>
        <a:off x="0" y="2492"/>
        <a:ext cx="6492875" cy="1700138"/>
      </dsp:txXfrm>
    </dsp:sp>
    <dsp:sp modelId="{ECCCF5B3-E422-48B2-94CA-5EC99A44B8E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6207B-DBEB-4789-994B-BD8EC53D80C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u="sng" kern="1200" dirty="0">
              <a:solidFill>
                <a:schemeClr val="accent1"/>
              </a:solidFill>
            </a:rPr>
            <a:t>前沿应用</a:t>
          </a:r>
          <a:r>
            <a:rPr lang="zh-CN" altLang="en-US" sz="2900" kern="1200" dirty="0"/>
            <a:t>：</a:t>
          </a:r>
          <a:r>
            <a:rPr lang="zh-CN" sz="2900" kern="1200" dirty="0"/>
            <a:t>使用海量临床数据，预测风险概率，例如静脉血栓栓塞症（</a:t>
          </a:r>
          <a:r>
            <a:rPr lang="en-US" sz="2900" kern="1200" dirty="0"/>
            <a:t>VTE</a:t>
          </a:r>
          <a:r>
            <a:rPr lang="zh-CN" sz="2900" kern="1200" dirty="0"/>
            <a:t>）风险预测，住院患者再入院风险预测</a:t>
          </a:r>
          <a:r>
            <a:rPr lang="zh-CN" sz="2900" kern="1200" dirty="0" smtClean="0"/>
            <a:t>等</a:t>
          </a:r>
          <a:endParaRPr lang="en-US" sz="2900" kern="1200" dirty="0"/>
        </a:p>
      </dsp:txBody>
      <dsp:txXfrm>
        <a:off x="0" y="1702630"/>
        <a:ext cx="6492875" cy="1700138"/>
      </dsp:txXfrm>
    </dsp:sp>
    <dsp:sp modelId="{649C2199-406D-4B62-BCB7-B88F59F86C3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49F2-90B2-4959-A105-735BDEEA2B2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u="sng" kern="1200" dirty="0" smtClean="0">
              <a:solidFill>
                <a:schemeClr val="accent1"/>
              </a:solidFill>
            </a:rPr>
            <a:t>分类模型的评价</a:t>
          </a:r>
          <a:r>
            <a:rPr lang="zh-CN" altLang="en-US" sz="2900" kern="1200" dirty="0" smtClean="0"/>
            <a:t>：正确分类比例？有无其它评价方式？</a:t>
          </a:r>
          <a:endParaRPr lang="en-US" sz="29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7530C-C2E1-4E89-8C82-1F9EA488669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132F6-4D4A-4936-9ACB-3173A8C981C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二分类</a:t>
          </a:r>
          <a:r>
            <a:rPr lang="zh-CN" sz="3100" kern="1200" dirty="0" smtClean="0"/>
            <a:t>模型</a:t>
          </a:r>
          <a:r>
            <a:rPr lang="zh-CN" altLang="en-US" sz="3100" kern="1200" dirty="0" smtClean="0"/>
            <a:t>的</a:t>
          </a:r>
          <a:r>
            <a:rPr lang="zh-CN" sz="3100" kern="1200" dirty="0" smtClean="0"/>
            <a:t>评价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是</a:t>
          </a:r>
          <a:r>
            <a:rPr lang="zh-CN" sz="3100" kern="1200" dirty="0"/>
            <a:t>否应随</a:t>
          </a:r>
          <a:r>
            <a:rPr lang="zh-CN" sz="3100" kern="1200" dirty="0">
              <a:solidFill>
                <a:srgbClr val="FF0000"/>
              </a:solidFill>
            </a:rPr>
            <a:t>情境</a:t>
          </a:r>
          <a:r>
            <a:rPr lang="zh-CN" sz="3100" kern="1200" dirty="0"/>
            <a:t>（例如目的、疾病种类）变化而调整？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028C97A3-FDFB-4D93-B558-97A094B78E2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29B22-2890-4F4E-BDFA-507E7067E81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二</a:t>
          </a:r>
          <a:r>
            <a:rPr lang="zh-CN" sz="3100" kern="1200" dirty="0"/>
            <a:t>分类模</a:t>
          </a:r>
          <a:r>
            <a:rPr lang="zh-CN" sz="3100" kern="1200" dirty="0" smtClean="0"/>
            <a:t>型应</a:t>
          </a:r>
          <a:r>
            <a:rPr lang="zh-CN" sz="3100" kern="1200" dirty="0"/>
            <a:t>如何在典型应用</a:t>
          </a:r>
          <a:r>
            <a:rPr lang="en-US" sz="3100" kern="1200" dirty="0"/>
            <a:t>--</a:t>
          </a:r>
          <a:r>
            <a:rPr lang="zh-CN" sz="3100" kern="1200" dirty="0">
              <a:solidFill>
                <a:srgbClr val="FF0000"/>
              </a:solidFill>
            </a:rPr>
            <a:t>疾病筛查</a:t>
          </a:r>
          <a:r>
            <a:rPr lang="en-US" sz="3100" kern="1200" dirty="0"/>
            <a:t>--</a:t>
          </a:r>
          <a:r>
            <a:rPr lang="zh-CN" sz="3100" kern="1200" dirty="0"/>
            <a:t>中进行模型评价和选择？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4EAA9D8E-F319-4D8D-8129-395ABBC7171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C1810-14BB-453A-A9E8-B61BF13AB55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/>
            <a:t>在疾病筛查中，面对不同</a:t>
          </a:r>
          <a:r>
            <a:rPr lang="zh-CN" sz="3100" kern="1200" dirty="0">
              <a:solidFill>
                <a:srgbClr val="FF0000"/>
              </a:solidFill>
            </a:rPr>
            <a:t>疾病种类</a:t>
          </a:r>
          <a:r>
            <a:rPr lang="zh-CN" sz="3100" kern="1200" dirty="0"/>
            <a:t>时，应如何评</a:t>
          </a:r>
          <a:r>
            <a:rPr lang="zh-CN" sz="3100" kern="1200" dirty="0" smtClean="0"/>
            <a:t>价</a:t>
          </a:r>
          <a:r>
            <a:rPr lang="zh-CN" altLang="en-US" sz="3100" kern="1200" dirty="0" smtClean="0"/>
            <a:t>二分类</a:t>
          </a:r>
          <a:r>
            <a:rPr lang="zh-CN" sz="3100" kern="1200" dirty="0" smtClean="0"/>
            <a:t>模</a:t>
          </a:r>
          <a:r>
            <a:rPr lang="zh-CN" sz="3100" kern="1200" dirty="0"/>
            <a:t>型？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51BC4-A2E6-466D-95FC-414BAAE0659A}">
      <dsp:nvSpPr>
        <dsp:cNvPr id="0" name=""/>
        <dsp:cNvSpPr/>
      </dsp:nvSpPr>
      <dsp:spPr>
        <a:xfrm>
          <a:off x="4643" y="998"/>
          <a:ext cx="3479006" cy="20874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/>
            <a:t>患病率：</a:t>
          </a:r>
          <a:r>
            <a:rPr lang="en-US" sz="3100" kern="1200"/>
            <a:t>80 / 10000 = 0.8%</a:t>
          </a:r>
        </a:p>
      </dsp:txBody>
      <dsp:txXfrm>
        <a:off x="4643" y="998"/>
        <a:ext cx="3479006" cy="2087403"/>
      </dsp:txXfrm>
    </dsp:sp>
    <dsp:sp modelId="{716ADE51-7427-471E-888B-667EC46A37C9}">
      <dsp:nvSpPr>
        <dsp:cNvPr id="0" name=""/>
        <dsp:cNvSpPr/>
      </dsp:nvSpPr>
      <dsp:spPr>
        <a:xfrm>
          <a:off x="3831550" y="998"/>
          <a:ext cx="3479006" cy="20874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/>
            <a:t>猜测全是阴性，正确率为</a:t>
          </a:r>
          <a:r>
            <a:rPr lang="en-US" sz="3100" kern="1200"/>
            <a:t>99.2%</a:t>
          </a:r>
        </a:p>
      </dsp:txBody>
      <dsp:txXfrm>
        <a:off x="3831550" y="998"/>
        <a:ext cx="3479006" cy="2087403"/>
      </dsp:txXfrm>
    </dsp:sp>
    <dsp:sp modelId="{DA3469AA-294D-46D0-B777-35D5DC7BA71D}">
      <dsp:nvSpPr>
        <dsp:cNvPr id="0" name=""/>
        <dsp:cNvSpPr/>
      </dsp:nvSpPr>
      <dsp:spPr>
        <a:xfrm>
          <a:off x="1918096" y="2436303"/>
          <a:ext cx="3479006" cy="20874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/>
            <a:t>评</a:t>
          </a:r>
          <a:r>
            <a:rPr lang="zh-CN" sz="3100" kern="1200" dirty="0" smtClean="0"/>
            <a:t>价</a:t>
          </a:r>
          <a:r>
            <a:rPr lang="zh-CN" altLang="en-US" sz="3100" kern="1200" dirty="0" smtClean="0"/>
            <a:t>分类</a:t>
          </a:r>
          <a:r>
            <a:rPr lang="zh-CN" sz="3100" kern="1200" dirty="0" smtClean="0"/>
            <a:t>模</a:t>
          </a:r>
          <a:r>
            <a:rPr lang="zh-CN" sz="3100" kern="1200" dirty="0"/>
            <a:t>型正确率的时候，需要考虑</a:t>
          </a:r>
          <a:r>
            <a:rPr lang="zh-CN" sz="3100" kern="1200" dirty="0">
              <a:solidFill>
                <a:srgbClr val="FF0000"/>
              </a:solidFill>
            </a:rPr>
            <a:t>真实患病率</a:t>
          </a:r>
          <a:endParaRPr lang="en-US" sz="3100" kern="1200" dirty="0">
            <a:solidFill>
              <a:srgbClr val="FF0000"/>
            </a:solidFill>
          </a:endParaRPr>
        </a:p>
      </dsp:txBody>
      <dsp:txXfrm>
        <a:off x="1918096" y="2436303"/>
        <a:ext cx="3479006" cy="2087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4338-47AC-4B10-8C65-E8F01A4B7D92}">
      <dsp:nvSpPr>
        <dsp:cNvPr id="0" name=""/>
        <dsp:cNvSpPr/>
      </dsp:nvSpPr>
      <dsp:spPr>
        <a:xfrm>
          <a:off x="51" y="12492"/>
          <a:ext cx="4913783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/>
            <a:t>模型</a:t>
          </a:r>
          <a:r>
            <a:rPr lang="en-US" sz="2400" kern="1200" dirty="0"/>
            <a:t>A</a:t>
          </a:r>
        </a:p>
      </dsp:txBody>
      <dsp:txXfrm>
        <a:off x="51" y="12492"/>
        <a:ext cx="4913783" cy="748800"/>
      </dsp:txXfrm>
    </dsp:sp>
    <dsp:sp modelId="{03192468-3430-4421-837F-8D9E463781D9}">
      <dsp:nvSpPr>
        <dsp:cNvPr id="0" name=""/>
        <dsp:cNvSpPr/>
      </dsp:nvSpPr>
      <dsp:spPr>
        <a:xfrm>
          <a:off x="51" y="761292"/>
          <a:ext cx="4913783" cy="40680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特征</a:t>
          </a:r>
          <a:r>
            <a:rPr lang="zh-CN" sz="2800" kern="1200" dirty="0"/>
            <a:t>：灵敏度低（</a:t>
          </a:r>
          <a:r>
            <a:rPr lang="en-US" sz="2800" kern="1200" dirty="0"/>
            <a:t>50%</a:t>
          </a:r>
          <a:r>
            <a:rPr lang="zh-CN" sz="2800" kern="1200" dirty="0"/>
            <a:t>），特异度高（</a:t>
          </a:r>
          <a:r>
            <a:rPr lang="en-US" sz="2800" kern="1200" dirty="0"/>
            <a:t>99.9%</a:t>
          </a:r>
          <a:r>
            <a:rPr lang="zh-CN" sz="2800" kern="1200" dirty="0"/>
            <a:t>）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适用场景</a:t>
          </a:r>
          <a:r>
            <a:rPr lang="zh-CN" sz="2800" kern="1200" dirty="0"/>
            <a:t>：</a:t>
          </a:r>
          <a:r>
            <a:rPr lang="zh-CN" sz="2800" kern="1200" dirty="0">
              <a:solidFill>
                <a:srgbClr val="FF0000"/>
              </a:solidFill>
            </a:rPr>
            <a:t>假阳性</a:t>
          </a:r>
          <a:r>
            <a:rPr lang="zh-CN" sz="2800" kern="1200" dirty="0"/>
            <a:t>的后果非常严重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例子</a:t>
          </a:r>
          <a:r>
            <a:rPr lang="zh-CN" sz="2800" kern="1200" dirty="0"/>
            <a:t>：癌症的有毒化疗方案之前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结果解读</a:t>
          </a:r>
          <a:r>
            <a:rPr lang="zh-CN" sz="2800" kern="1200" dirty="0"/>
            <a:t>：模型分类为阳性，则有很强把握认为患病</a:t>
          </a:r>
          <a:endParaRPr lang="en-US" sz="2800" kern="1200" dirty="0"/>
        </a:p>
      </dsp:txBody>
      <dsp:txXfrm>
        <a:off x="51" y="761292"/>
        <a:ext cx="4913783" cy="4068089"/>
      </dsp:txXfrm>
    </dsp:sp>
    <dsp:sp modelId="{18CB3123-2D48-4645-90A5-E98FA10374E8}">
      <dsp:nvSpPr>
        <dsp:cNvPr id="0" name=""/>
        <dsp:cNvSpPr/>
      </dsp:nvSpPr>
      <dsp:spPr>
        <a:xfrm>
          <a:off x="5601764" y="12492"/>
          <a:ext cx="4913783" cy="7488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/>
            <a:t>模型</a:t>
          </a:r>
          <a:r>
            <a:rPr lang="en-US" sz="2400" kern="1200" dirty="0"/>
            <a:t>B</a:t>
          </a:r>
        </a:p>
      </dsp:txBody>
      <dsp:txXfrm>
        <a:off x="5601764" y="12492"/>
        <a:ext cx="4913783" cy="748800"/>
      </dsp:txXfrm>
    </dsp:sp>
    <dsp:sp modelId="{5971D56C-3268-42A6-91F0-F985651574A0}">
      <dsp:nvSpPr>
        <dsp:cNvPr id="0" name=""/>
        <dsp:cNvSpPr/>
      </dsp:nvSpPr>
      <dsp:spPr>
        <a:xfrm>
          <a:off x="5601764" y="761292"/>
          <a:ext cx="4913783" cy="406808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特征</a:t>
          </a:r>
          <a:r>
            <a:rPr lang="zh-CN" sz="2800" kern="1200" dirty="0"/>
            <a:t>：灵敏度高（</a:t>
          </a:r>
          <a:r>
            <a:rPr lang="en-US" sz="2800" kern="1200" dirty="0"/>
            <a:t>97.5%</a:t>
          </a:r>
          <a:r>
            <a:rPr lang="zh-CN" sz="2800" kern="1200" dirty="0"/>
            <a:t>），特异度比模型</a:t>
          </a:r>
          <a:r>
            <a:rPr lang="en-US" sz="2800" kern="1200" dirty="0"/>
            <a:t>A</a:t>
          </a:r>
          <a:r>
            <a:rPr lang="zh-CN" sz="2800" kern="1200" dirty="0"/>
            <a:t>低（</a:t>
          </a:r>
          <a:r>
            <a:rPr lang="en-US" sz="2800" kern="1200" dirty="0"/>
            <a:t>99.5%</a:t>
          </a:r>
          <a:r>
            <a:rPr lang="zh-CN" sz="2800" kern="1200" dirty="0"/>
            <a:t>）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适用场景</a:t>
          </a:r>
          <a:r>
            <a:rPr lang="zh-CN" sz="2800" kern="1200" dirty="0"/>
            <a:t>：</a:t>
          </a:r>
          <a:r>
            <a:rPr lang="zh-CN" sz="2800" kern="1200" dirty="0">
              <a:solidFill>
                <a:srgbClr val="FF0000"/>
              </a:solidFill>
            </a:rPr>
            <a:t>假阴性</a:t>
          </a:r>
          <a:r>
            <a:rPr lang="zh-CN" sz="2800" kern="1200" dirty="0"/>
            <a:t>的后果非常严重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例子</a:t>
          </a:r>
          <a:r>
            <a:rPr lang="zh-CN" sz="2800" kern="1200" dirty="0"/>
            <a:t>：捐献血液中的</a:t>
          </a:r>
          <a:r>
            <a:rPr lang="en-US" sz="2800" kern="1200" dirty="0"/>
            <a:t>HIV</a:t>
          </a:r>
          <a:r>
            <a:rPr lang="zh-CN" sz="2800" kern="1200" dirty="0"/>
            <a:t>筛查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/>
            <a:t>结果解读</a:t>
          </a:r>
          <a:r>
            <a:rPr lang="zh-CN" sz="2800" kern="1200" dirty="0"/>
            <a:t>：模型分类为阴性，则有很强把握认为未患病</a:t>
          </a:r>
          <a:endParaRPr lang="en-US" sz="2800" kern="1200" dirty="0"/>
        </a:p>
      </dsp:txBody>
      <dsp:txXfrm>
        <a:off x="5601764" y="761292"/>
        <a:ext cx="4913783" cy="4068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1. </a:t>
          </a:r>
          <a:r>
            <a:rPr lang="zh-CN" altLang="en-US" sz="2300" kern="1200" dirty="0" smtClean="0"/>
            <a:t>分类</a:t>
          </a:r>
          <a:r>
            <a:rPr lang="zh-CN" sz="2300" kern="1200" dirty="0" smtClean="0"/>
            <a:t>模</a:t>
          </a:r>
          <a:r>
            <a:rPr lang="zh-CN" sz="2300" kern="1200" dirty="0"/>
            <a:t>型的评价和选择应视</a:t>
          </a:r>
          <a:r>
            <a:rPr lang="zh-CN" altLang="en-US" sz="2300" kern="1200" dirty="0">
              <a:solidFill>
                <a:srgbClr val="FF0000"/>
              </a:solidFill>
            </a:rPr>
            <a:t>情境</a:t>
          </a:r>
          <a:r>
            <a:rPr lang="zh-CN" sz="2300" kern="1200" dirty="0"/>
            <a:t>而定</a:t>
          </a:r>
          <a:r>
            <a:rPr lang="zh-CN" altLang="en-US" sz="2300" kern="1200" dirty="0"/>
            <a:t>，例如不同疾病的特点</a:t>
          </a:r>
          <a:endParaRPr lang="en-US" sz="2300" kern="1200" dirty="0"/>
        </a:p>
      </dsp:txBody>
      <dsp:txXfrm>
        <a:off x="0" y="0"/>
        <a:ext cx="6492875" cy="1276350"/>
      </dsp:txXfrm>
    </dsp:sp>
    <dsp:sp modelId="{DF041AA8-0BA0-416E-9073-DEB69146F78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2. </a:t>
          </a:r>
          <a:r>
            <a:rPr lang="zh-CN" sz="2300" kern="1200" dirty="0"/>
            <a:t>评</a:t>
          </a:r>
          <a:r>
            <a:rPr lang="zh-CN" sz="2300" kern="1200" dirty="0" smtClean="0"/>
            <a:t>估</a:t>
          </a:r>
          <a:r>
            <a:rPr lang="zh-CN" altLang="en-US" sz="2300" kern="1200" dirty="0" smtClean="0"/>
            <a:t>分类</a:t>
          </a:r>
          <a:r>
            <a:rPr lang="zh-CN" sz="2300" kern="1200" dirty="0" smtClean="0"/>
            <a:t>模</a:t>
          </a:r>
          <a:r>
            <a:rPr lang="zh-CN" sz="2300" kern="1200" dirty="0"/>
            <a:t>型的</a:t>
          </a:r>
          <a:r>
            <a:rPr lang="zh-CN" sz="2300" kern="1200" dirty="0">
              <a:solidFill>
                <a:srgbClr val="FF0000"/>
              </a:solidFill>
            </a:rPr>
            <a:t>重要指标</a:t>
          </a:r>
          <a:r>
            <a:rPr lang="zh-CN" sz="2300" kern="1200" dirty="0"/>
            <a:t>：正确率（应参考实际患病率）、灵敏度（规避假阴性）、特异度（规避假阳性）</a:t>
          </a:r>
          <a:endParaRPr lang="en-US" sz="2300" kern="1200" dirty="0"/>
        </a:p>
      </dsp:txBody>
      <dsp:txXfrm>
        <a:off x="0" y="1276350"/>
        <a:ext cx="6492875" cy="1276350"/>
      </dsp:txXfrm>
    </dsp:sp>
    <dsp:sp modelId="{359BB15B-E5C6-4E58-8B28-BABCE702272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3. </a:t>
          </a:r>
          <a:r>
            <a:rPr lang="zh-CN" sz="2300" kern="1200" dirty="0"/>
            <a:t>组合筛查可以</a:t>
          </a:r>
          <a:r>
            <a:rPr lang="zh-CN" sz="2300" kern="1200" dirty="0">
              <a:solidFill>
                <a:srgbClr val="FF0000"/>
              </a:solidFill>
            </a:rPr>
            <a:t>兼顾</a:t>
          </a:r>
          <a:r>
            <a:rPr lang="zh-CN" sz="2300" kern="1200" dirty="0"/>
            <a:t>不同模型的优点</a:t>
          </a:r>
          <a:endParaRPr lang="en-US" sz="2300" kern="1200" dirty="0"/>
        </a:p>
      </dsp:txBody>
      <dsp:txXfrm>
        <a:off x="0" y="2552700"/>
        <a:ext cx="6492875" cy="1276350"/>
      </dsp:txXfrm>
    </dsp:sp>
    <dsp:sp modelId="{5122B309-F069-40B6-85C9-345EC4B8E08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B87B7-0574-4D54-9667-4F94A4F2074D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4. </a:t>
          </a:r>
          <a:r>
            <a:rPr lang="en-US" sz="2300" kern="1200" dirty="0" smtClean="0">
              <a:solidFill>
                <a:srgbClr val="FF0000"/>
              </a:solidFill>
            </a:rPr>
            <a:t>ROC</a:t>
          </a:r>
          <a:r>
            <a:rPr lang="zh-CN" altLang="en-US" sz="2300" kern="1200" dirty="0" smtClean="0">
              <a:solidFill>
                <a:srgbClr val="FF0000"/>
              </a:solidFill>
            </a:rPr>
            <a:t>曲线</a:t>
          </a:r>
          <a:r>
            <a:rPr lang="zh-CN" altLang="en-US" sz="2300" kern="1200" dirty="0" smtClean="0"/>
            <a:t>和</a:t>
          </a:r>
          <a:r>
            <a:rPr lang="en-US" altLang="zh-CN" sz="2300" kern="1200" dirty="0" smtClean="0"/>
            <a:t>AUC</a:t>
          </a:r>
          <a:r>
            <a:rPr lang="zh-CN" altLang="en-US" sz="2300" kern="1200" dirty="0" smtClean="0"/>
            <a:t>用于评价分类模型</a:t>
          </a:r>
          <a:endParaRPr lang="en-US" sz="23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5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1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8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3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5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05/10/20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50628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 smtClean="0"/>
              <a:t>二分类模型与</a:t>
            </a:r>
            <a:r>
              <a:rPr lang="zh-CN" altLang="en-US" sz="6000" dirty="0"/>
              <a:t>疾病筛查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76D97-E57A-49C3-82AD-6902EBFDC76C}"/>
              </a:ext>
            </a:extLst>
          </p:cNvPr>
          <p:cNvSpPr/>
          <p:nvPr/>
        </p:nvSpPr>
        <p:spPr>
          <a:xfrm>
            <a:off x="4286049" y="3983805"/>
            <a:ext cx="36199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Xiang Wu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7"/>
    </mc:Choice>
    <mc:Fallback xmlns="">
      <p:transition spd="slow" advTm="53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两个模型是否足够好？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19F44F0-684C-43D9-A292-186E2C875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26862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2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00"/>
    </mc:Choice>
    <mc:Fallback xmlns="">
      <p:transition spd="slow" advTm="698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033E09-0D7B-4C68-9BF8-562C07C3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其它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评价指标？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978396-6C1D-4CE9-A3F7-61ADE205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20" y="1266611"/>
            <a:ext cx="7200000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64"/>
    </mc:Choice>
    <mc:Fallback xmlns="">
      <p:transition spd="slow" advTm="11906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灵敏度（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713" y="2532525"/>
            <a:ext cx="5025366" cy="292608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9988" y="2532525"/>
            <a:ext cx="514381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68"/>
    </mc:Choice>
    <mc:Fallback xmlns="">
      <p:transition spd="slow" advTm="1209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特异度（</a:t>
            </a:r>
            <a:r>
              <a:rPr lang="en-US" altLang="zh-CN" dirty="0"/>
              <a:t>specificity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7509"/>
            <a:ext cx="5181600" cy="292757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957" y="2538999"/>
            <a:ext cx="5173843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39"/>
    </mc:Choice>
    <mc:Fallback xmlns="">
      <p:transition spd="slow" advTm="8323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模型比较</a:t>
            </a:r>
            <a:endParaRPr lang="en-US" dirty="0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3459ADC-D845-46BB-9F47-7286E744E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336655"/>
              </p:ext>
            </p:extLst>
          </p:nvPr>
        </p:nvGraphicFramePr>
        <p:xfrm>
          <a:off x="838200" y="1690688"/>
          <a:ext cx="10515600" cy="484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0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问题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在权衡灵敏度和特异度时，能否</a:t>
            </a:r>
            <a:r>
              <a:rPr lang="zh-CN" altLang="en-US" sz="3200" dirty="0">
                <a:solidFill>
                  <a:srgbClr val="FF0000"/>
                </a:solidFill>
              </a:rPr>
              <a:t>兼顾</a:t>
            </a:r>
            <a:r>
              <a:rPr lang="zh-CN" altLang="en-US" sz="3200" dirty="0"/>
              <a:t>不同模型的优势？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1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16"/>
    </mc:Choice>
    <mc:Fallback xmlns="">
      <p:transition spd="slow" advTm="2481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机场安检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64" y="2612612"/>
            <a:ext cx="5455917" cy="36418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418" y="2905867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54"/>
    </mc:Choice>
    <mc:Fallback xmlns="">
      <p:transition spd="slow" advTm="5995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组合筛查</a:t>
            </a:r>
            <a:endParaRPr 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136429" y="2001521"/>
            <a:ext cx="7280384" cy="3645986"/>
          </a:xfrm>
        </p:spPr>
        <p:txBody>
          <a:bodyPr anchor="ctr">
            <a:normAutofit/>
          </a:bodyPr>
          <a:lstStyle/>
          <a:p>
            <a:r>
              <a:rPr lang="zh-CN" altLang="en-US" sz="3600" b="1" u="sng" dirty="0"/>
              <a:t>第一步</a:t>
            </a:r>
            <a:r>
              <a:rPr lang="zh-CN" altLang="en-US" sz="3600" dirty="0"/>
              <a:t>：使用</a:t>
            </a:r>
            <a:r>
              <a:rPr lang="zh-CN" altLang="en-US" sz="3600" dirty="0">
                <a:solidFill>
                  <a:srgbClr val="FF0000"/>
                </a:solidFill>
              </a:rPr>
              <a:t>高灵敏度</a:t>
            </a:r>
            <a:r>
              <a:rPr lang="zh-CN" altLang="en-US" sz="3600" dirty="0"/>
              <a:t>且廉价（诸如模型计算成本或经济成本）的工具，以确定所有</a:t>
            </a:r>
            <a:r>
              <a:rPr lang="zh-CN" altLang="en-US" sz="3600" dirty="0">
                <a:solidFill>
                  <a:srgbClr val="FF0000"/>
                </a:solidFill>
              </a:rPr>
              <a:t>可能</a:t>
            </a:r>
            <a:r>
              <a:rPr lang="zh-CN" altLang="en-US" sz="3600" dirty="0"/>
              <a:t>患有疾病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个体</a:t>
            </a:r>
            <a:endParaRPr lang="en-US" altLang="zh-CN" sz="3600" dirty="0"/>
          </a:p>
          <a:p>
            <a:r>
              <a:rPr lang="zh-CN" altLang="en-US" sz="3600" b="1" u="sng" dirty="0"/>
              <a:t>第二步</a:t>
            </a:r>
            <a:r>
              <a:rPr lang="zh-CN" altLang="en-US" sz="3600" dirty="0"/>
              <a:t>：使用</a:t>
            </a:r>
            <a:r>
              <a:rPr lang="zh-CN" altLang="en-US" sz="3600" dirty="0">
                <a:solidFill>
                  <a:srgbClr val="FF0000"/>
                </a:solidFill>
              </a:rPr>
              <a:t>高特异度</a:t>
            </a:r>
            <a:r>
              <a:rPr lang="zh-CN" altLang="en-US" sz="3600" dirty="0"/>
              <a:t>（通常成本更高）的工具，以消除假阳性结果</a:t>
            </a:r>
            <a:endParaRPr lang="en-US" altLang="zh-CN" sz="36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3A81FF-3332-478B-82A6-D5B5FE29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4"/>
    </mc:Choice>
    <mc:Fallback xmlns="">
      <p:transition spd="slow" advTm="6050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组合筛查实施</a:t>
            </a:r>
            <a:endParaRPr 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36429" y="2278173"/>
            <a:ext cx="7651971" cy="3450613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结合使用不</a:t>
            </a:r>
            <a:r>
              <a:rPr lang="zh-CN" altLang="en-US" sz="3200" dirty="0" smtClean="0"/>
              <a:t>同分类模</a:t>
            </a:r>
            <a:r>
              <a:rPr lang="zh-CN" altLang="en-US" sz="3200" dirty="0"/>
              <a:t>型</a:t>
            </a:r>
            <a:endParaRPr lang="en-US" altLang="zh-CN" sz="3200" dirty="0"/>
          </a:p>
          <a:p>
            <a:r>
              <a:rPr lang="zh-CN" altLang="en-US" sz="3200" dirty="0"/>
              <a:t>结合使</a:t>
            </a:r>
            <a:r>
              <a:rPr lang="zh-CN" altLang="en-US" sz="3200" dirty="0" smtClean="0"/>
              <a:t>用分类模</a:t>
            </a:r>
            <a:r>
              <a:rPr lang="zh-CN" altLang="en-US" sz="3200" dirty="0"/>
              <a:t>型与影像学检查</a:t>
            </a:r>
            <a:endParaRPr lang="en-US" altLang="zh-CN" sz="3200" dirty="0"/>
          </a:p>
          <a:p>
            <a:r>
              <a:rPr lang="zh-CN" altLang="en-US" sz="3200" dirty="0"/>
              <a:t>结合使</a:t>
            </a:r>
            <a:r>
              <a:rPr lang="zh-CN" altLang="en-US" sz="3200" dirty="0" smtClean="0"/>
              <a:t>用分类模</a:t>
            </a:r>
            <a:r>
              <a:rPr lang="zh-CN" altLang="en-US" sz="3200" dirty="0"/>
              <a:t>型与专家判断（</a:t>
            </a:r>
            <a:r>
              <a:rPr lang="zh-CN" altLang="en-US" sz="3200" dirty="0">
                <a:solidFill>
                  <a:srgbClr val="FF0000"/>
                </a:solidFill>
              </a:rPr>
              <a:t>人工智能</a:t>
            </a:r>
            <a:r>
              <a:rPr lang="zh-CN" altLang="en-US" sz="3200" dirty="0"/>
              <a:t>的正确使用）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13D48E-5260-4F76-BAEF-4A13597C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8"/>
    </mc:Choice>
    <mc:Fallback xmlns="">
      <p:transition spd="slow" advTm="1287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7D6B8A-2830-4DF7-B36F-8D0FB91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讨</a:t>
            </a:r>
            <a:r>
              <a:rPr lang="zh-CN" altLang="en-US" dirty="0">
                <a:solidFill>
                  <a:schemeClr val="accent1"/>
                </a:solidFill>
              </a:rPr>
              <a:t>论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2C9EC94-AFA5-431C-84C6-A60891C7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504602" cy="4930246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在数据量和运算能力不断增长的今天，人工智能的疾病筛查或诊断能力已接近医生的平均判断能力（</a:t>
            </a:r>
            <a:r>
              <a:rPr lang="en-US" altLang="zh-CN" sz="3200" dirty="0"/>
              <a:t>Andrew Ng</a:t>
            </a:r>
            <a:r>
              <a:rPr lang="zh-CN" altLang="en-US" sz="3200" dirty="0"/>
              <a:t>的研究与后续讨论）。</a:t>
            </a:r>
            <a:endParaRPr lang="en-US" altLang="zh-CN" sz="3200" dirty="0"/>
          </a:p>
          <a:p>
            <a:r>
              <a:rPr lang="zh-CN" altLang="en-US" sz="3200" dirty="0"/>
              <a:t>医生与</a:t>
            </a:r>
            <a:r>
              <a:rPr lang="en-US" altLang="zh-CN" sz="3200" dirty="0"/>
              <a:t>AI</a:t>
            </a:r>
            <a:r>
              <a:rPr lang="zh-CN" altLang="en-US" sz="3200" dirty="0"/>
              <a:t>如何在临床诊断中分工协作？</a:t>
            </a:r>
            <a:endParaRPr lang="en-US" altLang="zh-CN" sz="3200" dirty="0"/>
          </a:p>
          <a:p>
            <a:r>
              <a:rPr lang="zh-CN" altLang="en-US" sz="3200" dirty="0"/>
              <a:t>医生会被</a:t>
            </a:r>
            <a:r>
              <a:rPr lang="en-US" altLang="zh-CN" sz="3200" dirty="0"/>
              <a:t>AI</a:t>
            </a:r>
            <a:r>
              <a:rPr lang="zh-CN" altLang="en-US" sz="3200" dirty="0"/>
              <a:t>取代吗？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26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0"/>
    </mc:Choice>
    <mc:Fallback xmlns="">
      <p:transition spd="slow" advTm="336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熟</a:t>
            </a:r>
            <a:r>
              <a:rPr lang="zh-CN" altLang="en-US" sz="3600" dirty="0" smtClean="0"/>
              <a:t>悉二分类模</a:t>
            </a:r>
            <a:r>
              <a:rPr lang="zh-CN" altLang="en-US" sz="3600" dirty="0"/>
              <a:t>型评价方法</a:t>
            </a:r>
            <a:endParaRPr lang="en-US" altLang="zh-CN" sz="3600" dirty="0"/>
          </a:p>
          <a:p>
            <a:r>
              <a:rPr lang="zh-CN" altLang="en-US" sz="3600" dirty="0"/>
              <a:t>掌握灵敏度与特异度的概念</a:t>
            </a:r>
            <a:endParaRPr lang="en-US" altLang="zh-CN" sz="3600" dirty="0"/>
          </a:p>
          <a:p>
            <a:r>
              <a:rPr lang="zh-CN" altLang="en-US" sz="3600" dirty="0"/>
              <a:t>理解组合筛查的原理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1"/>
    </mc:Choice>
    <mc:Fallback xmlns="">
      <p:transition spd="slow" advTm="1625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r>
              <a:rPr lang="zh-CN" altLang="en-US" dirty="0" smtClean="0"/>
              <a:t>曲线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接收者操作特征曲线（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receiver operating characteristic 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curve, </a:t>
            </a:r>
            <a:r>
              <a:rPr 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ROC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curve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是反映敏感性和特异性连续变量的综合指标</a:t>
            </a:r>
            <a:r>
              <a:rPr lang="ja-JP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ja-JP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</a:t>
            </a:r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线上每个点反映着对同一信号刺激的感受</a:t>
            </a:r>
            <a:r>
              <a:rPr lang="ja-JP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</a:t>
            </a:r>
            <a:endParaRPr lang="en-US" altLang="ja-JP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横坐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标：假阳性率，亦即</a:t>
            </a:r>
            <a:r>
              <a:rPr lang="zh-CN" altLang="en-US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误诊率</a:t>
            </a:r>
            <a:endParaRPr lang="en-US" altLang="zh-CN" u="sng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纵坐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标：</a:t>
            </a:r>
            <a:r>
              <a:rPr lang="zh-CN" altLang="en-US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灵敏度</a:t>
            </a:r>
            <a:endParaRPr lang="en-US" altLang="zh-CN" u="sng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area under curve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ROC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曲线下方面积，取值为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0.5-1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更大的分类器效果更好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9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85" y="645581"/>
            <a:ext cx="69109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1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37" y="1442366"/>
            <a:ext cx="4433453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09" y="1442366"/>
            <a:ext cx="4167173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4478" y="58740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误诊率</a:t>
            </a:r>
            <a:endParaRPr 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4" idx="0"/>
          </p:cNvCxnSpPr>
          <p:nvPr/>
        </p:nvCxnSpPr>
        <p:spPr>
          <a:xfrm flipV="1">
            <a:off x="3165420" y="4919870"/>
            <a:ext cx="333153" cy="954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8520" y="5225386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灵敏度</a:t>
            </a:r>
            <a:endParaRPr 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1079462" y="3756992"/>
            <a:ext cx="538347" cy="146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9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</a:rPr>
              <a:t>小</a:t>
            </a:r>
            <a:r>
              <a:rPr lang="zh-CN" altLang="en-US" sz="4000" dirty="0">
                <a:solidFill>
                  <a:srgbClr val="FFFFFF"/>
                </a:solidFill>
              </a:rPr>
              <a:t>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60908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1"/>
    </mc:Choice>
    <mc:Fallback xmlns="">
      <p:transition spd="slow" advTm="379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</a:rPr>
              <a:t>分类模型典</a:t>
            </a:r>
            <a:r>
              <a:rPr lang="zh-CN" altLang="en-US" sz="4000" dirty="0">
                <a:solidFill>
                  <a:srgbClr val="FFFFFF"/>
                </a:solidFill>
              </a:rPr>
              <a:t>型应用场景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A1FE746-592E-45E6-A9FF-0F1F8D243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923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7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31"/>
    </mc:Choice>
    <mc:Fallback xmlns="">
      <p:transition spd="slow" advTm="1131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问题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6B0F74F-4018-4E6A-BDAA-38D6D9EFC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40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1"/>
    </mc:Choice>
    <mc:Fallback xmlns="">
      <p:transition spd="slow" advTm="3931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案例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953127"/>
            <a:ext cx="7899400" cy="4081913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某医院使用其患者数据，建立了两</a:t>
            </a:r>
            <a:r>
              <a:rPr lang="zh-CN" altLang="en-US" sz="3200" dirty="0" smtClean="0"/>
              <a:t>个分类模</a:t>
            </a:r>
            <a:r>
              <a:rPr lang="zh-CN" altLang="en-US" sz="3200" dirty="0"/>
              <a:t>型</a:t>
            </a:r>
            <a:r>
              <a:rPr lang="en-US" altLang="zh-CN" sz="3200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用以预测疾病风险。模型效果如后续矩阵所示。</a:t>
            </a:r>
            <a:endParaRPr lang="en-US" altLang="zh-CN" sz="3200" dirty="0"/>
          </a:p>
          <a:p>
            <a:r>
              <a:rPr lang="zh-CN" altLang="en-US" sz="3200" dirty="0"/>
              <a:t>对于</a:t>
            </a:r>
            <a:r>
              <a:rPr lang="en-US" altLang="zh-CN" sz="3200" dirty="0">
                <a:solidFill>
                  <a:srgbClr val="FF0000"/>
                </a:solidFill>
              </a:rPr>
              <a:t>HIV</a:t>
            </a:r>
            <a:r>
              <a:rPr lang="zh-CN" altLang="en-US" sz="3200" dirty="0"/>
              <a:t>而言，哪</a:t>
            </a:r>
            <a:r>
              <a:rPr lang="zh-CN" altLang="en-US" sz="3200" dirty="0" smtClean="0"/>
              <a:t>个分类模</a:t>
            </a:r>
            <a:r>
              <a:rPr lang="zh-CN" altLang="en-US" sz="3200" dirty="0"/>
              <a:t>型效果更好？</a:t>
            </a:r>
            <a:endParaRPr lang="en-US" altLang="zh-CN" sz="3200" dirty="0"/>
          </a:p>
          <a:p>
            <a:r>
              <a:rPr lang="zh-CN" altLang="en-US" sz="3200" dirty="0"/>
              <a:t>对于需要进行</a:t>
            </a:r>
            <a:r>
              <a:rPr lang="zh-CN" altLang="en-US" sz="3200" dirty="0">
                <a:solidFill>
                  <a:srgbClr val="FF0000"/>
                </a:solidFill>
              </a:rPr>
              <a:t>有毒化疗的癌症</a:t>
            </a:r>
            <a:r>
              <a:rPr lang="zh-CN" altLang="en-US" sz="3200" dirty="0"/>
              <a:t>而言，哪</a:t>
            </a:r>
            <a:r>
              <a:rPr lang="zh-CN" altLang="en-US" sz="3200" dirty="0" smtClean="0"/>
              <a:t>个分类模</a:t>
            </a:r>
            <a:r>
              <a:rPr lang="zh-CN" altLang="en-US" sz="3200" dirty="0"/>
              <a:t>型效果更好？</a:t>
            </a:r>
            <a:endParaRPr lang="en-US" altLang="zh-CN" sz="3200" dirty="0"/>
          </a:p>
          <a:p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FDEF33-C2A6-4C4F-9D54-D9621646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0"/>
    </mc:Choice>
    <mc:Fallback xmlns="">
      <p:transition spd="slow" advTm="318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29A7F8-8E57-42C6-B75C-84B98FD4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分类模</a:t>
            </a:r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型</a:t>
            </a:r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91" y="2611130"/>
            <a:ext cx="9144000" cy="3521737"/>
          </a:xfrm>
        </p:spPr>
      </p:pic>
    </p:spTree>
    <p:extLst>
      <p:ext uri="{BB962C8B-B14F-4D97-AF65-F5344CB8AC3E}">
        <p14:creationId xmlns:p14="http://schemas.microsoft.com/office/powerpoint/2010/main" val="24791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6"/>
    </mc:Choice>
    <mc:Fallback xmlns="">
      <p:transition spd="slow" advTm="737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29A7F8-8E57-42C6-B75C-84B98FD4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分类模</a:t>
            </a:r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型</a:t>
            </a:r>
            <a:r>
              <a:rPr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03" y="2616962"/>
            <a:ext cx="91440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"/>
    </mc:Choice>
    <mc:Fallback xmlns="">
      <p:transition spd="slow" advTm="549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659CB-1FE3-4AC3-8632-DAAEA7D2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模型评价指标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0FFAB-D9A5-4084-B293-FB99C1F4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1" y="1953127"/>
            <a:ext cx="7559040" cy="4183513"/>
          </a:xfrm>
        </p:spPr>
        <p:txBody>
          <a:bodyPr anchor="ctr">
            <a:no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正确率</a:t>
            </a:r>
            <a:r>
              <a:rPr lang="zh-CN" altLang="en-US" sz="3600" dirty="0"/>
              <a:t>（</a:t>
            </a:r>
            <a:r>
              <a:rPr lang="en-US" altLang="zh-CN" sz="3600" dirty="0"/>
              <a:t>accuracy</a:t>
            </a:r>
            <a:r>
              <a:rPr lang="zh-CN" altLang="en-US" sz="3600" dirty="0"/>
              <a:t>）：被正确分类的样本的比例</a:t>
            </a:r>
            <a:endParaRPr lang="en-US" altLang="zh-CN" sz="36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灵敏度</a:t>
            </a:r>
            <a:r>
              <a:rPr lang="zh-CN" altLang="en-US" sz="3600" dirty="0"/>
              <a:t>（</a:t>
            </a:r>
            <a:r>
              <a:rPr lang="en-US" altLang="zh-CN" sz="3600" dirty="0"/>
              <a:t>sensitivity</a:t>
            </a:r>
            <a:r>
              <a:rPr lang="zh-CN" altLang="en-US" sz="3600" dirty="0"/>
              <a:t>）：阳性样本中，被正确分类为阳性的样本比例</a:t>
            </a:r>
            <a:endParaRPr lang="en-US" altLang="zh-CN" sz="36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特异度</a:t>
            </a:r>
            <a:r>
              <a:rPr lang="zh-CN" altLang="en-US" sz="3600" dirty="0"/>
              <a:t>（</a:t>
            </a:r>
            <a:r>
              <a:rPr lang="en-US" altLang="zh-CN" sz="3600" dirty="0"/>
              <a:t>specificity</a:t>
            </a:r>
            <a:r>
              <a:rPr lang="zh-CN" altLang="en-US" sz="3600" dirty="0"/>
              <a:t>）：阴性样本中，被正确分类为阴性的样本比例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4B3FC37-F5DD-4300-90F9-5D10CA14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25"/>
    </mc:Choice>
    <mc:Fallback xmlns="">
      <p:transition spd="slow" advTm="336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正确率（</a:t>
            </a:r>
            <a:r>
              <a:rPr lang="en-US" altLang="zh-CN" dirty="0"/>
              <a:t>accuracy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9151"/>
            <a:ext cx="5181600" cy="30065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2139" y="2517605"/>
            <a:ext cx="5247796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93"/>
    </mc:Choice>
    <mc:Fallback xmlns="">
      <p:transition spd="slow" advTm="871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1151</Words>
  <Application>Microsoft Office PowerPoint</Application>
  <PresentationFormat>宽屏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宋体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二分类模型与疾病筛查</vt:lpstr>
      <vt:lpstr>教学目标</vt:lpstr>
      <vt:lpstr>分类模型典型应用场景</vt:lpstr>
      <vt:lpstr>问题</vt:lpstr>
      <vt:lpstr>案例</vt:lpstr>
      <vt:lpstr>分类模型A</vt:lpstr>
      <vt:lpstr>分类模型B</vt:lpstr>
      <vt:lpstr>模型评价指标</vt:lpstr>
      <vt:lpstr>正确率（accuracy）</vt:lpstr>
      <vt:lpstr>两个模型是否足够好？</vt:lpstr>
      <vt:lpstr>其它评价指标？</vt:lpstr>
      <vt:lpstr>灵敏度（sensitivity）</vt:lpstr>
      <vt:lpstr>特异度（specificity）</vt:lpstr>
      <vt:lpstr>模型比较</vt:lpstr>
      <vt:lpstr>问题</vt:lpstr>
      <vt:lpstr>机场安检</vt:lpstr>
      <vt:lpstr>组合筛查</vt:lpstr>
      <vt:lpstr>组合筛查实施</vt:lpstr>
      <vt:lpstr>讨论</vt:lpstr>
      <vt:lpstr>ROC曲线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参赛课程：《医学信息分析与预测》 授课内容：Logistic回归与疾病筛查</dc:title>
  <dc:creator>Xiang Wu</dc:creator>
  <cp:lastModifiedBy>Xiang Wu</cp:lastModifiedBy>
  <cp:revision>34</cp:revision>
  <dcterms:created xsi:type="dcterms:W3CDTF">2019-06-25T04:40:40Z</dcterms:created>
  <dcterms:modified xsi:type="dcterms:W3CDTF">2020-05-10T07:04:15Z</dcterms:modified>
</cp:coreProperties>
</file>