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8" r:id="rId2"/>
    <p:sldId id="304" r:id="rId3"/>
    <p:sldId id="300" r:id="rId4"/>
    <p:sldId id="307" r:id="rId5"/>
    <p:sldId id="302" r:id="rId6"/>
    <p:sldId id="321" r:id="rId7"/>
    <p:sldId id="315" r:id="rId8"/>
    <p:sldId id="317" r:id="rId9"/>
    <p:sldId id="318" r:id="rId10"/>
    <p:sldId id="319" r:id="rId11"/>
    <p:sldId id="308" r:id="rId12"/>
    <p:sldId id="301" r:id="rId13"/>
    <p:sldId id="294" r:id="rId14"/>
    <p:sldId id="316" r:id="rId15"/>
    <p:sldId id="310" r:id="rId16"/>
    <p:sldId id="322" r:id="rId17"/>
    <p:sldId id="323" r:id="rId18"/>
    <p:sldId id="312" r:id="rId19"/>
    <p:sldId id="314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1" autoAdjust="0"/>
    <p:restoredTop sz="94574" autoAdjust="0"/>
  </p:normalViewPr>
  <p:slideViewPr>
    <p:cSldViewPr snapToGrid="0">
      <p:cViewPr>
        <p:scale>
          <a:sx n="86" d="100"/>
          <a:sy n="86" d="100"/>
        </p:scale>
        <p:origin x="58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dneo\Documents\GitHub\MachineLearning_Project\Confusion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13845954440882"/>
          <c:y val="1.9171098377100768E-2"/>
          <c:w val="0.89580392728686697"/>
          <c:h val="0.755741160627172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Summary!$A$5</c:f>
              <c:strCache>
                <c:ptCount val="1"/>
                <c:pt idx="0">
                  <c:v>Accuracy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Summary!$B$1:$D$1</c:f>
              <c:strCache>
                <c:ptCount val="3"/>
                <c:pt idx="0">
                  <c:v>VG99</c:v>
                </c:pt>
                <c:pt idx="1">
                  <c:v>Xception</c:v>
                </c:pt>
                <c:pt idx="2">
                  <c:v>ResNet50</c:v>
                </c:pt>
              </c:strCache>
            </c:strRef>
          </c:cat>
          <c:val>
            <c:numRef>
              <c:f>Summary!$B$5:$D$5</c:f>
              <c:numCache>
                <c:formatCode>0.0%</c:formatCode>
                <c:ptCount val="3"/>
                <c:pt idx="0">
                  <c:v>0.78431372549019607</c:v>
                </c:pt>
                <c:pt idx="1">
                  <c:v>0.88235294117647056</c:v>
                </c:pt>
                <c:pt idx="2">
                  <c:v>0.73267326732673266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F3-4236-B36B-75FB147DAE41}"/>
            </c:ext>
          </c:extLst>
        </c:ser>
        <c:ser>
          <c:idx val="1"/>
          <c:order val="1"/>
          <c:tx>
            <c:strRef>
              <c:f>Summary!$A$6</c:f>
              <c:strCache>
                <c:ptCount val="1"/>
                <c:pt idx="0">
                  <c:v>Inaccuracy Rate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Summary!$B$1:$D$1</c:f>
              <c:strCache>
                <c:ptCount val="3"/>
                <c:pt idx="0">
                  <c:v>VG99</c:v>
                </c:pt>
                <c:pt idx="1">
                  <c:v>Xception</c:v>
                </c:pt>
                <c:pt idx="2">
                  <c:v>ResNet50</c:v>
                </c:pt>
              </c:strCache>
            </c:strRef>
          </c:cat>
          <c:val>
            <c:numRef>
              <c:f>Summary!$B$6:$D$6</c:f>
              <c:numCache>
                <c:formatCode>0.0%</c:formatCode>
                <c:ptCount val="3"/>
                <c:pt idx="0">
                  <c:v>0.21568627450980393</c:v>
                </c:pt>
                <c:pt idx="1">
                  <c:v>0.11764705882352944</c:v>
                </c:pt>
                <c:pt idx="2">
                  <c:v>0.26732673267326734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F3-4236-B36B-75FB147DAE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186208"/>
        <c:axId val="420186536"/>
      </c:barChart>
      <c:catAx>
        <c:axId val="42018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186536"/>
        <c:crosses val="autoZero"/>
        <c:auto val="1"/>
        <c:lblAlgn val="ctr"/>
        <c:lblOffset val="100"/>
        <c:noMultiLvlLbl val="0"/>
      </c:catAx>
      <c:valAx>
        <c:axId val="420186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18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2019/03/21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30:33.5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48:05.3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1 240,'0'17,"1"-1,1 1,1-1,0 0,1 1,3 7,9 18,16 28,-16-36,6 20,-19-41,2-1,-1 0,2 0,-1 0,2 0,0-1,0 0,1-1,0 0,4 4,-10-12,0-1,0 0,0 0,0 0,0 0,0 0,0 0,0 0,0-1,1 1,-1-1,0 1,0-1,1 0,-1 0,0 0,0 0,1 0,-1-1,0 1,0-1,1 1,-1-1,0 0,0 0,0 0,0 0,0 0,1-1,8-6,0 0,-1 0,0-1,7-8,0 1,174-143,-170 140,0-2,-1 0,11-17,27-27,36-27,-42 44,-3-3,35-45,-72 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40:24.7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27 550,'1'3,"-1"-1,1 0,0 0,0 0,0 0,0 1,0-1,0 0,0 0,1-1,-1 1,1 0,-1 0,1-1,0 1,-1-1,1 1,0-1,2 1,44 25,-39-23,3 2,-2-2,1 1,-1 1,0 0,0 0,-1 0,0 2,0-1,-1 1,0 0,0 1,1 1,20 34,-23-33,0 0,1-1,0 0,1 0,0-1,1 0,0 0,0-1,1 0,0-1,7 4,-6-4,-1 1,0 0,0 0,0 1,-1 1,-1-1,0 1,0 1,0-1,-2 1,1 1,-1-1,-1 1,0 0,-1 1,0-5,0 1,1-1,0 0,0 0,1-1,0 1,6 5,-11-13,-1 1,1-1,-1 1,1-1,-1 0,1 1,-1-1,1 1,0-1,-1 0,1 0,-1 1,1-1,0 0,-1 0,1 0,0 0,0 0,-1 0,1 0,0 0,-1 0,1 0,0 0,-1 0,1 0,0 0,-1-1,1 1,0 0,-1-1,1 1,-1 0,1-1,-1 1,1-1,-1 1,1-1,-1 1,1-1,-1 1,1-1,-1 1,0-1,1 0,-1 1,0-1,0 1,1-2,14-38,-12 32,11-31,1 1,3 1,1 0,9-12,96-134,-112 167,68-96,4-2,37-74,-99 137,-18 40,1 0,-1 1,2 0,-1-1,6-5,64-71,-63 68</inkml:trace>
  <inkml:trace contextRef="#ctx0" brushRef="#br0" timeOffset="11701.428">1 1938,'12'11,"-5"-4,1 0,-1 0,0 0,-1 1,0 0,0 0,-1 1,0-1,0 1,2 7,10 32,-1 1,-2 4,-11-39,2-1,-1 0,2 0,0 0,0-1,1 0,3 3,15 20,21 22,-5-8,-35-41,-1 1,0-1,-1 1,0 0,0 1,16 31,3-4,31 45,-49-75,1 0,0 0,1 0,0-1,0 0,0 0,1-1,-1 0,2 0,-5-3,-1-1,1 0,-1 0,1-1,0 1,-1-1,1 1,0-1,-1 0,1-1,0 1,-1-1,1 1,-1-1,1 0,-1 0,1-1,-1 1,0-1,1 0,-1 1,0-2,0 1,1-1,11-9,-1-1,0 0,-1 0,3-6,-8 10,53-66,-3-3,-4-2,25-52,-58 89,-1 0,-3-2,-1 0,4-26,-3 12,3 0,11-18,2 11,3 1,2 2,21-22,141-169,-158 202,-11 11</inkml:trace>
  <inkml:trace contextRef="#ctx0" brushRef="#br0" timeOffset="30659.108">1258 2880,'30'29,"-18"-18,0 0,-1 0,0 1,-1 0,-1 1,0 0,2 5,2 4,1 1,1-2,1 0,1-1,1-1,1 0,0-1,12 16,-25-26,1 0,0 0,1 0,-1-1,2-1,3 4,-9-8,-1-1,1 0,0 0,-1 1,1-2,0 1,0 0,0 0,0-1,0 0,0 1,0-1,0 0,0-1,-1 1,1 0,0-1,0 0,0 0,0 0,0 0,-1 0,1 0,0-1,0 0,20-13,0-1,-1-2,4-5,-2 3,-21 17,10-7,0-1,-1 0,0-1,-1-1,-1 0,5-6,-6 5,1 1,1 1,0 0,0 0,1 1,5-2,-1-1,0-1,-1 0,3-6,-5 7,0 0,1 1,1 0,3-1,-3 2,-1 0,0 0,-1-2,3-3,6-7,-17 19,0 0,0-1,0 0,0 0,0-2,5-7,1 0,0 0,1 1,0 1,1 0,0 1,15-10,-14 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42:51.6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68,'2'1,"0"-1,0 1,0 0,0 0,0 0,0 0,0 0,0 0,0 1,0-1,-1 1,1-1,-1 1,1 0,-1-1,0 1,1 1,4 4,53 63,-4 2,-2 3,-4 2,11 28,-49-79,0 0,-2 1,-1 1,-1 0,1 17,-2-13,2 1,1-1,1-1,3 3,-9-24,-2-4,1 0,0-1,0 1,0 0,1-1,2 4,-5-8,1 0,-1 0,0 1,0-1,1-1,-1 1,0 0,1 0,-1 0,1-1,-1 1,1-1,0 1,-1-1,1 1,-1-1,1 0,0 0,-1 0,1 0,0 0,-1 0,1-1,0 1,-1 0,1-1,-1 1,1-1,0 0,12-7,1 0,-1-1,-1 0,0-2,0 1,-1-2,7-7,4-3,35-37,37-51,21-22,-82 100,32-23,-26 22,13-15,-52 47,58-57,-2-2,-3-3,4-12,-52 67,0 1,0 0,0 0,1 0,0 1,0 0,4-2,7-3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45:26.48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45:30.352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45:49.469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63,'3'1,"0"-1,0 2,0-1,0 0,0 0,-1 1,1 0,0-1,-1 1,1 0,-1 0,2 2,21 14,-14-14,1 0,0-1,0 0,0-1,0-1,0 0,1 0,91-4,-40 1,-47 1,1 0,-1-1,0-1,0-1,0 0,0-1,0-1,-1-1,0 0,-1-1,3-2,-14 8,-1 0,0 0,0-1,0 0,0 1,0-1,0 0,-1 0,1 0,-1-1,1-2,8-16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46:40.011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1 398,'0'-4,"1"0,-1 0,1 0,0 0,0 1,1-1,-1 0,1 1,0-1,0 1,0-1,0 0,33-39,-21 26,25-26,-25 29,-1 0,0-2,-1 1,7-14,-11 17,0 0,0 1,10-9,19-29,-31 39,-3 4,0 1,0 0,0 0,1 0,0 0,1-1,-4 6,-1-1,1 0,0 1,0-1,0 1,-1-1,1 1,0-1,0 1,0-1,0 1,0 0,0 0,0-1,0 1,0 0,0 0,0 0,0 0,0 0,0 0,0 0,0 1,0-1,-1 0,1 1,0-1,0 0,0 1,0-1,0 1,0-1,-1 1,1-1,0 1,0 0,-1 0,1-1,0 1,-1 0,8 10,-1-1,-1 1,0 1,0-1,-1 1,0 0,-1 1,-1-1,0 1,-1 0,16 48,16 23,-26-69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46:43.67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0 402,'1'-4,"-1"1,1-1,0 0,0 1,0-1,0 1,1 0,-1-1,1 1,0 0,0 0,0 0,0 0,36-40,-22 26,71-64,-61 54,-19 21,0 0,-1-1,0 0,0-1,0 1,-1-1,0 0,3-8,-3 4,0 1,1-1,1 1,0 0,0 0,1 1,0 0,10-8,-17 17,0 0,0 0,1 1,-1-1,0 0,0 1,1-1,-1 1,0-1,1 1,-1 0,1-1,-1 1,0 0,1 0,-1 0,1 0,-1 0,0 0,1 1,-1-1,1 0,-1 1,0-1,1 1,-1 0,0-1,0 1,0 0,1 0,-1-1,0 2,5 3,1 1,-1 0,-1 0,1 1,0 2,10 9,-4-4,-1 1,0 0,0 0,-2 1,0 0,-1 1,0-1,-2 2,0-1,0 1,0 11,-1-10,1 0,1-1,0 1,1-1,1 0,1-1,2 3,0 0,-3-2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46:56.34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90,'0'4,"0"1,0-1,1 0,-1 1,1-1,0 0,1 0,-1 1,1-1,0 0,0 0,0-1,0 1,2 2,1-1,-1 0,1 0,1-1,-1 1,1-1,-1 0,1-1,0 0,2 1,4 2,1-2,-1 0,1 0,-1-1,1 0,0-1,10 0,22-1,28-2,-35 0,-23-1,1-1,-1 0,0-1,-1 0,1-1,-1-1,0 0,0-1,-1-1,7-4,47-24,-57 31,-1-1,-1 0,1-1,-1 1,0-2,-1 1,1-1,-1 0,-1-1,0 1,0-1,1-5,0 4,4-5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31:27.21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30:33.5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31:27.21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27:30.8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52 288,'1'11,"0"0,1 0,0 0,2 7,7 32,1 55,-1-23,-2 54,-7-115,0 1,2 0,0 0,1-1,2 0,1 2,-1 1,-3-9,-1 0,-1 0,0 1,-1 13,0-12,0 0,1 0,1 2,-3-19,0 1,0-1,0 0,1 1,-1-1,0 1,0-1,0 0,0 1,1-1,-1 1,0-1,0 0,0 1,1-1,-1 0,0 1,1-1,-1 0,0 0,1 1,-1-1,0 0,1 0,-1 1,1-1,-1 0,0 0,1 0,-1 0,1 0,-1 0,1 0,-1 0,0 0,1 0,18-10,20-30,-31 32,96-111,-42 45,10-3,-2-3,-49 54,1 1,24-21,62-60,2-2,-79 76,-1-1,-1-2,-2 0,14-28,-19 31,2-2,28-32,-35 48</inkml:trace>
  <inkml:trace contextRef="#ctx0" brushRef="#br0" timeOffset="4365.226">0 1571,'10'30,"0"-4,0 62,-8-58,1-1,4 16,-3-18,0 1,-2-1,-2 1,-1 13,3 59,-2-99,0 1,0 0,0 0,0 0,1-1,-1 1,1 0,-1 0,1-1,0 1,0-1,-1 1,1 0,0-1,0 1,1-1,8-1,4-14,14-26,3-5,20-21,-5 7,-33 40,0 2,2-1,0 2,0 0,2 1,4-3,146-111,-61 45,-91 71,-1-1,-1 0,0-1,-1 0,-1-1,5-9,35-46,22-18,-59 73,-1-1,-1 0,0-1,-1 0,-1-1,0 0,-1-4,-3 12,-1 1,2-1,-1 1,1 0,1 1,2-2,-2 0,1 1,-1-1,-1 0,0-1,3-7,8-26,-9 26</inkml:trace>
  <inkml:trace contextRef="#ctx0" brushRef="#br0" timeOffset="13355.349">52 2724,'0'794,"-2"-780,0 1,-1-1,-4 12,4-12,3-12,1-5,62-111,6 2,4 3,5 4,4 3,5 3,4 5,23-15,-62 58,5-11,-26 27,1 2,2 0,1 3,3-1,-32 26,0-1,0 0,0 0,-1-1,0 1,0-1,0-1,-1 1,0 0,2-8,-2 6,1 0,0 0,0 0,1 0,0 1,4-3,8-6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27:47.9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1 197,'0'395,"1"-369,2 0,0 0,3 5,-1-3,-1 0,0 16,-3-6,2 0,1 0,4 14,0-7,-8-44,0-1,0 1,0-1,0 0,0 1,0-1,0 1,1-1,-1 1,0-1,0 0,0 1,1-1,-1 0,0 1,1-1,-1 0,0 1,1-1,-1 0,0 1,1-1,-1 0,0 0,1 0,-1 1,1-1,-1 0,1 0,-1 0,0 0,1 0,-1 0,1 0,-1 0,1 0,-1 0,1 0,-1 0,0 0,1 0,-1 0,1 0,-1-1,1 1,-1 0,0 0,1 0,-1-1,0 1,1 0,-1-1,0 1,1 0,-1-1,0 1,1-1,24-22,-24 22,59-68,48-71,-56 70,-8 11,101-128,-108 145,2 2,1 1,13-7,62-39,-57 44,32-31,16-17,-91 76</inkml:trace>
  <inkml:trace contextRef="#ctx0" brushRef="#br0" timeOffset="85497.799">1153 1166,'-1'12,"1"0,0 0,1 0,0 0,1-1,0 1,1 0,0-1,1 1,0-1,1 0,1 2,-2-6,-1 0,-1 1,1-1,-1 1,-1 0,1 0,-1-1,0 6,-1-4,1 0,1 0,0 0,0 1,2 1,-4-9,1-1,-1 1,1-1,0 1,0-1,-1 1,1-1,0 0,0 1,0-1,1 0,-1 0,0 0,0 0,1 0,-1 0,0 0,1 0,-1 0,1-1,-1 1,1-1,0 1,-1-1,2 1,0-1,0 0,0-1,0 1,1-1,-1 1,0-1,0 0,0 0,0 0,0-1,0 1,2-2,9-7,0 0,-1 0,0-1,7-9,-19 19,56-59,-24 25,2 0,22-15,-38 34,-1-1,0-1,2-4,-10 11,22-29,-23 28,0 0,0 1,1 1,1-1,1 1,-10 8,0 1,1 0,-1 0,1 0,-1 0,1 0,-1 1,1-1,-1 1,1-1,0 1,-1 0,1 0,2 0,16-1,-8-1</inkml:trace>
  <inkml:trace contextRef="#ctx0" brushRef="#br0" timeOffset="108006.451">1074 1795,'1'12,"2"0,-1-1,2 1,-1 0,2-1,-1 0,2 0,2 4,8 19,-5 3,-10-31,1 0,-1 0,1-1,0 1,1 0,-1-1,1 1,0-1,0 0,1 0,2 3,-5-7,0 0,1-1,-1 1,0 0,1-1,-1 1,0-1,1 1,-1-1,1 0,-1 1,1-1,-1 0,0 0,1 0,-1 0,1 0,-1-1,1 1,-1 0,1-1,-1 1,0-1,1 1,-1-1,0 0,1 0,-1 1,0-1,1 0,5-5,1 0,-1-1,0 1,3-5,2-1,32-27,33-20,1-1,-58 46,1 0,20-10,-21 13,-1 0,-1-1,0-1,1-2,84-67,-39 32,-49 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29:42.2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106 310,'3'1,"1"1,0-1,-1 1,0 0,1-1,-1 2,0-1,0 0,0 1,0-1,-1 1,1 0,-1 0,1 0,-1 0,9 9,103 113,-112-122,0-1,1 0,-1 0,1 0,0 0,-1 0,1-1,0 1,0-1,0 0,1 1,-1-2,0 1,0 0,0-1,1 1,-1-1,0 0,1 0,-1 0,0 0,0-1,1 0,-1 1,0-1,2-1,8-3,0-2,0 1,-1-1,0-1,8-7,15-8,-23 15,-1 0,-1-1,0 0,8-8,-10 7,2 1,-1 1,1 0,1 0,7-4,28-10,-36 19,0-2,0 1,-1-2,1 1,-1-1,0-1,-1 1,4-5,-3 3,1 0,0 0,0 1,1 0,6-2,31-22,161-120,-188 138,-2 4</inkml:trace>
  <inkml:trace contextRef="#ctx0" brushRef="#br0" timeOffset="3925.918">1 755,'1'4,"0"-1,1 0,-1 0,1 0,-1 0,1 0,0 0,0-1,1 1,-1-1,0 1,1-1,0 0,-1 0,1 0,0 0,2 1,17 15,18 19,-30-29,0 0,-1 1,0 0,2 3,-6-4,2 1,-1 0,2-1,-1 0,1 0,0 0,8 5,-14-12,1 1,0-1,0 0,-1 1,1-1,0 0,0-1,0 1,0-1,0 1,0-1,1 0,-1 0,0 0,0 0,0-1,0 1,0-1,0 0,0 0,0 0,0 0,-1 0,1-1,0 1,2-3,7-4,-1-1,1 0,-2-1,1-1,-1 2,0-1,1 1,0 1,9-6,10-3,5-4,33-12,-30 14,-26 13,0 0,1 0,-1 1,9-1,5-2,-2-2,1 0,-1-1,-1-2,0 0,12-11,43-23,-53 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30:33.5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1T05:31:27.21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2019/03/21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Thank You</a:t>
            </a:r>
            <a:endParaRPr lang="en-ZA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ZA" sz="2500" b="1" i="0" spc="-100" baseline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ZA" sz="1600" b="1" i="0" spc="-100" baseline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ZA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en-ZA" sz="1200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2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7" Type="http://schemas.openxmlformats.org/officeDocument/2006/relationships/hyperlink" Target="https://www.rstudio.com/products/shiny/shiny-server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tensorflow.org/serving/" TargetMode="External"/><Relationship Id="rId5" Type="http://schemas.openxmlformats.org/officeDocument/2006/relationships/hyperlink" Target="https://aws.amazon.com/blogs/machine-learning/how-to-deploy-deep-learning-models-with-aws-lambda-and-tensorflow/" TargetMode="External"/><Relationship Id="rId4" Type="http://schemas.openxmlformats.org/officeDocument/2006/relationships/hyperlink" Target="https://plot.ly/products/dash/" TargetMode="External"/></Relationships>
</file>

<file path=ppt/slides/_rels/slide16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0.xml"/><Relationship Id="rId11" Type="http://schemas.openxmlformats.org/officeDocument/2006/relationships/customXml" Target="../ink/ink2.xml"/><Relationship Id="rId10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0.xml"/><Relationship Id="rId11" Type="http://schemas.openxmlformats.org/officeDocument/2006/relationships/customXml" Target="../ink/ink4.xml"/><Relationship Id="rId10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20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customXml" Target="../ink/ink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10.png"/><Relationship Id="rId4" Type="http://schemas.openxmlformats.org/officeDocument/2006/relationships/image" Target="../media/image80.png"/><Relationship Id="rId9" Type="http://schemas.openxmlformats.org/officeDocument/2006/relationships/customXml" Target="../ink/ink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8" Type="http://schemas.openxmlformats.org/officeDocument/2006/relationships/image" Target="../media/image200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customXml" Target="../ink/ink16.xml"/><Relationship Id="rId17" Type="http://schemas.openxmlformats.org/officeDocument/2006/relationships/customXml" Target="../ink/ink18.xml"/><Relationship Id="rId2" Type="http://schemas.openxmlformats.org/officeDocument/2006/relationships/image" Target="../media/image21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0.png"/><Relationship Id="rId11" Type="http://schemas.openxmlformats.org/officeDocument/2006/relationships/image" Target="../media/image170.png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customXml" Target="../ink/ink15.xml"/><Relationship Id="rId4" Type="http://schemas.openxmlformats.org/officeDocument/2006/relationships/image" Target="../media/image140.png"/><Relationship Id="rId9" Type="http://schemas.openxmlformats.org/officeDocument/2006/relationships/customXml" Target="../ink/ink14.xml"/><Relationship Id="rId1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vision.stanford.edu/aditya86/ImageNetDogs/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008221" cy="68040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ZA" dirty="0"/>
              <a:t>Canine Facial Recognition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ZA" dirty="0"/>
              <a:t>Breed recognition using tensor flow pretrained imaging models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107964"/>
            <a:ext cx="1691054" cy="637341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ZA" sz="36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Rutgers</a:t>
            </a:r>
          </a:p>
          <a:p>
            <a:pPr algn="ctr">
              <a:lnSpc>
                <a:spcPts val="1000"/>
              </a:lnSpc>
            </a:pPr>
            <a:endParaRPr lang="en-ZA" sz="3600" b="1" spc="-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ts val="1000"/>
              </a:lnSpc>
            </a:pPr>
            <a:r>
              <a:rPr lang="en-ZA" sz="14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Science Bootcamp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2F0F96-702F-4DA0-AB73-52EEBD157047}"/>
              </a:ext>
            </a:extLst>
          </p:cNvPr>
          <p:cNvSpPr/>
          <p:nvPr/>
        </p:nvSpPr>
        <p:spPr>
          <a:xfrm>
            <a:off x="195309" y="6383046"/>
            <a:ext cx="7812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Terry, Carlos, </a:t>
            </a:r>
            <a:r>
              <a:rPr lang="en-US" dirty="0" err="1">
                <a:solidFill>
                  <a:schemeClr val="bg1"/>
                </a:solidFill>
              </a:rPr>
              <a:t>Nrupesh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Mugdha</a:t>
            </a:r>
            <a:r>
              <a:rPr lang="en-US">
                <a:solidFill>
                  <a:schemeClr val="bg1"/>
                </a:solidFill>
              </a:rPr>
              <a:t>, Hua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95F0160-0227-473D-9D91-911ED7CC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data		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DFB4C-51A8-4353-B1BA-D253A0D25AD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4A14D-94DC-4A78-BDAB-7AE3FE28CE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9E89D0B-33C9-4137-BBF8-CA81C7B17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4718069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Results</a:t>
            </a:r>
          </a:p>
          <a:p>
            <a:r>
              <a:rPr lang="en-US" b="1" dirty="0"/>
              <a:t>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 model for 100+ pictures. Track predictions vs actuals.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queue for the models to draw from to create a loop for the models to cycle through each picture</a:t>
            </a:r>
          </a:p>
          <a:p>
            <a:r>
              <a:rPr lang="en-US" b="1" dirty="0"/>
              <a:t>Actual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</a:t>
            </a:r>
            <a:r>
              <a:rPr lang="en-US" dirty="0" err="1"/>
              <a:t>dataframe</a:t>
            </a:r>
            <a:r>
              <a:rPr lang="en-US" dirty="0"/>
              <a:t> from </a:t>
            </a:r>
            <a:r>
              <a:rPr lang="en-US" dirty="0" err="1"/>
              <a:t>filepath</a:t>
            </a:r>
            <a:r>
              <a:rPr lang="en-US" dirty="0"/>
              <a:t> list to track actuals. Created a separate array of model results.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Confidence Matrix.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Tracked the probability that each model assessed on its prediction.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834FEE-907E-4A85-80FC-9BBCA84FA655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AFC70F-D462-40D3-BE6E-9ECAC15D6163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EA109E-9598-40AB-9063-146F91F34B19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0D1F33D-47EB-B149-A490-249A8324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638" y="1184531"/>
            <a:ext cx="6319822" cy="41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C52C-8C6F-4020-8FD6-ED21EEBD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C0A4-0E01-4FE6-93C3-79095CF11CA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EAFA-08EE-4390-9D38-7DC6CD07096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AEAB5-ABB8-416B-A14C-06C2F9DE4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all 3 models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accuracy – Cardigan, Lhasa, Soft Coated </a:t>
            </a:r>
            <a:r>
              <a:rPr lang="en-US" dirty="0" err="1"/>
              <a:t>Weat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Accuracy-Afghan Hound, </a:t>
            </a:r>
            <a:r>
              <a:rPr lang="en-US" dirty="0" err="1"/>
              <a:t>Ibazan</a:t>
            </a:r>
            <a:r>
              <a:rPr lang="en-US" dirty="0"/>
              <a:t> Hound, </a:t>
            </a:r>
            <a:r>
              <a:rPr lang="en-US" dirty="0" err="1"/>
              <a:t>Beinham</a:t>
            </a:r>
            <a:r>
              <a:rPr lang="en-US" dirty="0"/>
              <a:t> Spaniel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</a:t>
            </a:r>
            <a:r>
              <a:rPr lang="en-US" dirty="0" err="1"/>
              <a:t>Xception</a:t>
            </a:r>
            <a:r>
              <a:rPr lang="en-US" dirty="0"/>
              <a:t> is the best model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DC6850-EC0D-4533-8FC3-7622FB5BDBE4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01198C-FD42-4AD8-9458-61F3595F2DD7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62B649-D868-4630-9AAE-4E0FE1EB830D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pic>
        <p:nvPicPr>
          <p:cNvPr id="12" name="slide2">
            <a:extLst>
              <a:ext uri="{FF2B5EF4-FFF2-40B4-BE49-F238E27FC236}">
                <a16:creationId xmlns:a16="http://schemas.microsoft.com/office/drawing/2014/main" id="{F6EEC856-11F0-42B6-B25D-E33683AECC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r="946"/>
          <a:stretch>
            <a:fillRect/>
          </a:stretch>
        </p:blipFill>
        <p:spPr>
          <a:xfrm>
            <a:off x="4789488" y="431800"/>
            <a:ext cx="6970712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2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95F0160-0227-473D-9D91-911ED7CC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84844"/>
            <a:ext cx="3916929" cy="870715"/>
          </a:xfrm>
        </p:spPr>
        <p:txBody>
          <a:bodyPr/>
          <a:lstStyle/>
          <a:p>
            <a:r>
              <a:rPr lang="en-US" dirty="0" err="1"/>
              <a:t>HeatMap</a:t>
            </a:r>
            <a:r>
              <a:rPr lang="en-US" dirty="0"/>
              <a:t>- </a:t>
            </a:r>
            <a:r>
              <a:rPr lang="en-US" dirty="0" err="1"/>
              <a:t>Xception</a:t>
            </a:r>
            <a:r>
              <a:rPr lang="en-US" dirty="0"/>
              <a:t>		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DFB4C-51A8-4353-B1BA-D253A0D25AD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4A14D-94DC-4A78-BDAB-7AE3FE28CE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9E89D0B-33C9-4137-BBF8-CA81C7B17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108" y="2082355"/>
            <a:ext cx="2893550" cy="31038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sense of the  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are outliers not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false positives and false negatives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834FEE-907E-4A85-80FC-9BBCA84FA655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AFC70F-D462-40D3-BE6E-9ECAC15D6163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EA109E-9598-40AB-9063-146F91F34B19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04A8867-D32E-4E69-BA13-E54477A394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39" b="1339"/>
          <a:stretch>
            <a:fillRect/>
          </a:stretch>
        </p:blipFill>
        <p:spPr>
          <a:xfrm>
            <a:off x="3736443" y="1432956"/>
            <a:ext cx="6481384" cy="5047601"/>
          </a:xfrm>
        </p:spPr>
      </p:pic>
      <p:pic>
        <p:nvPicPr>
          <p:cNvPr id="1026" name="Picture 2" descr="https://www.mathworks.com/matlabcentral/mlc-downloads/downloads/submissions/47364/versions/1/screenshot.jpg">
            <a:extLst>
              <a:ext uri="{FF2B5EF4-FFF2-40B4-BE49-F238E27FC236}">
                <a16:creationId xmlns:a16="http://schemas.microsoft.com/office/drawing/2014/main" id="{20691D76-7ADC-4B0F-8A9B-9A5198B89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063" y="280272"/>
            <a:ext cx="1952937" cy="133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34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13050"/>
            <a:ext cx="11328000" cy="432000"/>
          </a:xfrm>
        </p:spPr>
        <p:txBody>
          <a:bodyPr/>
          <a:lstStyle/>
          <a:p>
            <a:r>
              <a:rPr lang="en-ZA" dirty="0"/>
              <a:t>Heat Map- Comparing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ZA" dirty="0"/>
              <a:t>Comparing VG99 and Resnet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ECBBB6-9C2C-453B-86B3-FE47242E00BF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31D869-9F1F-4BCD-8F6C-D60805944600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52CDB9-6333-46B1-A81F-21E69EA89DFA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B9836D2-F017-4029-86F1-7BFBBEEAC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461900"/>
            <a:ext cx="5871791" cy="4882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579CDA-F69E-4095-B53D-3CF85B335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626" y="1461900"/>
            <a:ext cx="5815374" cy="494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426A-66F6-41C0-A57A-27BD900F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9536-8093-4B33-9FDB-FE014EA1C8D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Which Model gave us the best prediction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CF02C-72DE-42E9-A331-08C02C60584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7B5D-5650-4456-A5AA-D73E482A4CC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255A9-4F12-43C0-9894-BAB5C1E3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02" y="1766655"/>
            <a:ext cx="3696900" cy="1319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028713-CC0E-4B25-A73A-428BE1281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9" y="3590308"/>
            <a:ext cx="3688127" cy="1789559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274B595-8889-4169-82B8-48B231F196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989688"/>
              </p:ext>
            </p:extLst>
          </p:nvPr>
        </p:nvGraphicFramePr>
        <p:xfrm>
          <a:off x="4474347" y="1817420"/>
          <a:ext cx="7041804" cy="3835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EEBA7BF-16EB-4CD6-AD37-04E03CD5B043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2A01F2-F4B3-49A1-BF51-6428E2BB4AFB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C0ED87-DB7D-49F0-A31B-0D2698005587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49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 of Deploying the ML Models into Production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393748-FD57-4BF8-B53A-7B37CEBDABC6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7F6FA7-6EED-4F78-ABB9-0758E7CF9085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C74011-F6A3-4407-AA05-34F88DB380B1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9B20C6-FD1B-4FC4-ADA2-6F3EA7BEDEF4}"/>
              </a:ext>
            </a:extLst>
          </p:cNvPr>
          <p:cNvGrpSpPr/>
          <p:nvPr/>
        </p:nvGrpSpPr>
        <p:grpSpPr>
          <a:xfrm>
            <a:off x="393974" y="1169403"/>
            <a:ext cx="5500731" cy="5325666"/>
            <a:chOff x="392680" y="1023414"/>
            <a:chExt cx="4690183" cy="63222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257EC6-D7D7-4D9F-9796-0EB563527052}"/>
                </a:ext>
              </a:extLst>
            </p:cNvPr>
            <p:cNvSpPr/>
            <p:nvPr/>
          </p:nvSpPr>
          <p:spPr>
            <a:xfrm>
              <a:off x="392680" y="1023414"/>
              <a:ext cx="4690183" cy="63222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230D5F-D0F7-4BD7-A6C1-E7581DC18C5E}"/>
                </a:ext>
              </a:extLst>
            </p:cNvPr>
            <p:cNvSpPr txBox="1"/>
            <p:nvPr/>
          </p:nvSpPr>
          <p:spPr>
            <a:xfrm>
              <a:off x="476830" y="1052659"/>
              <a:ext cx="4606033" cy="6247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fontAlgn="base"/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Introduction</a:t>
              </a:r>
            </a:p>
            <a:p>
              <a:pPr fontAlgn="base"/>
              <a:endParaRPr lang="en-US" sz="1600" dirty="0"/>
            </a:p>
            <a:p>
              <a:pPr fontAlgn="base"/>
              <a:r>
                <a:rPr lang="en-US" sz="1600" dirty="0"/>
                <a:t>Nowadays it is easy to build - train and tune - powerful machine learning (ML) models using tools like Spark, </a:t>
              </a:r>
              <a:r>
                <a:rPr lang="en-US" sz="1600" dirty="0" err="1"/>
                <a:t>Conda</a:t>
              </a:r>
              <a:r>
                <a:rPr lang="en-US" sz="1600" dirty="0"/>
                <a:t>, </a:t>
              </a:r>
              <a:r>
                <a:rPr lang="en-US" sz="1600" dirty="0" err="1"/>
                <a:t>Keras</a:t>
              </a:r>
              <a:r>
                <a:rPr lang="en-US" sz="1600" dirty="0"/>
                <a:t>, R etc. 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 business value of these models, however, only comes from deploying the models into production.</a:t>
              </a:r>
            </a:p>
            <a:p>
              <a:pPr fontAlgn="base"/>
              <a:endParaRPr lang="en-US" sz="1600" b="1" i="1" dirty="0"/>
            </a:p>
            <a:p>
              <a:pPr fontAlgn="base"/>
              <a:r>
                <a:rPr lang="en-US" sz="1600" dirty="0"/>
                <a:t>Deploying Machine Learning models in production is still a significant challenge. There is no general strategy that fits every ML problem and/or every company’s need.</a:t>
              </a:r>
            </a:p>
            <a:p>
              <a:pPr fontAlgn="base"/>
              <a:endParaRPr lang="en-US" sz="1600" dirty="0"/>
            </a:p>
            <a:p>
              <a:pPr fontAlgn="base"/>
              <a:r>
                <a:rPr lang="en-US" sz="1600" dirty="0"/>
                <a:t>Deployment can be done in wide variety of ways, which entails </a:t>
              </a:r>
              <a:r>
                <a:rPr lang="en-US" sz="1600" i="1" dirty="0"/>
                <a:t>either loading the model directly into the application or making API’s and calling them from the application.</a:t>
              </a:r>
            </a:p>
            <a:p>
              <a:pPr fontAlgn="base"/>
              <a:endParaRPr lang="en-US" sz="1600" dirty="0"/>
            </a:p>
            <a:p>
              <a:pPr fontAlgn="base"/>
              <a:r>
                <a:rPr lang="en-US" sz="1600" dirty="0"/>
                <a:t>The strategy you choose will depend on various factors, such as: type of model you’re using, whether model training is online or offline, whether predictions are batch or on-demand. Other considerations include performance requirements and degree of feature engineering.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47640-7C17-40BF-93B6-719523F856B8}"/>
              </a:ext>
            </a:extLst>
          </p:cNvPr>
          <p:cNvGrpSpPr/>
          <p:nvPr/>
        </p:nvGrpSpPr>
        <p:grpSpPr>
          <a:xfrm>
            <a:off x="5993398" y="1169401"/>
            <a:ext cx="5819607" cy="5256599"/>
            <a:chOff x="6067593" y="1007481"/>
            <a:chExt cx="5346631" cy="553472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2E9F21-66F0-40DF-AC5F-0824A6DCF3CD}"/>
                </a:ext>
              </a:extLst>
            </p:cNvPr>
            <p:cNvSpPr/>
            <p:nvPr/>
          </p:nvSpPr>
          <p:spPr>
            <a:xfrm>
              <a:off x="6067593" y="1007481"/>
              <a:ext cx="5346631" cy="55347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36170C-3967-41BC-BAA5-329E9D45817E}"/>
                </a:ext>
              </a:extLst>
            </p:cNvPr>
            <p:cNvSpPr txBox="1"/>
            <p:nvPr/>
          </p:nvSpPr>
          <p:spPr>
            <a:xfrm>
              <a:off x="6114883" y="1134591"/>
              <a:ext cx="5252049" cy="5396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Some strategies:</a:t>
              </a:r>
            </a:p>
            <a:p>
              <a:pPr fontAlgn="base"/>
              <a:r>
                <a:rPr lang="en-US" sz="1600" dirty="0"/>
                <a:t>In most cases, we cannot load the model directly in the application so we need to select one of the below.</a:t>
              </a:r>
            </a:p>
            <a:p>
              <a:pPr fontAlgn="base"/>
              <a:endParaRPr lang="en-US" sz="1600" dirty="0"/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Building customized REST API with Python Web framework. 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Flask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 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Django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 and 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Dash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 are the most popular.</a:t>
              </a:r>
            </a:p>
            <a:p>
              <a:pPr fontAlgn="base"/>
              <a:endParaRPr lang="en-US" sz="800" dirty="0"/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en-US" sz="1600" dirty="0"/>
                <a:t>Kubernetes and Docker Container: The model and dependencies are packaged in Docker container and Kubernetes is used as orchestrator. As an orchestration manager, Kubernetes can handle among others things, automated health checks and autoscaling.</a:t>
              </a:r>
            </a:p>
            <a:p>
              <a:pPr fontAlgn="base"/>
              <a:endParaRPr lang="en-US" sz="800" dirty="0"/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AWS Lambda serverless service is another possible option. More details </a:t>
              </a:r>
              <a:r>
                <a:rPr lang="en-US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here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fontAlgn="base"/>
              <a:r>
                <a:rPr lang="en-US" sz="1600" dirty="0">
                  <a:hlinkClick r:id="rId5"/>
                </a:rPr>
                <a:t>here</a:t>
              </a:r>
              <a:endParaRPr lang="en-US" sz="1600" dirty="0"/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TensorFlow Serving: An open-source high-performance serving system for Machine Learning models. More details </a:t>
              </a: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here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fontAlgn="base"/>
              <a:endParaRPr lang="en-US" sz="800" dirty="0"/>
            </a:p>
            <a:p>
              <a:pPr marL="285750" indent="-285750" fontAlgn="base">
                <a:buFont typeface="Wingdings" panose="05000000000000000000" pitchFamily="2" charset="2"/>
                <a:buChar char="§"/>
              </a:pPr>
              <a:r>
                <a:rPr lang="en-US" sz="1600" dirty="0"/>
                <a:t>Using Shiny Server or shinyapps.io to host shiny applications. More details </a:t>
              </a:r>
              <a:r>
                <a:rPr lang="en-US" sz="1600" dirty="0"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here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480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TensorFlow Serving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393748-FD57-4BF8-B53A-7B37CEBDABC6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7F6FA7-6EED-4F78-ABB9-0758E7CF9085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C74011-F6A3-4407-AA05-34F88DB380B1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E625FCE-1F83-47D2-A358-C43C89115A8B}"/>
                  </a:ext>
                </a:extLst>
              </p14:cNvPr>
              <p14:cNvContentPartPr/>
              <p14:nvPr/>
            </p14:nvContentPartPr>
            <p14:xfrm>
              <a:off x="4270198" y="5184542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E625FCE-1F83-47D2-A358-C43C89115A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52198" y="51665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A76FC82-A128-41E8-A2D5-461DC3516730}"/>
                  </a:ext>
                </a:extLst>
              </p14:cNvPr>
              <p14:cNvContentPartPr/>
              <p14:nvPr/>
            </p14:nvContentPartPr>
            <p14:xfrm>
              <a:off x="9284998" y="511866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A76FC82-A128-41E8-A2D5-461DC351673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66998" y="5100662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072A6A4-166B-4E91-B991-295DE7915C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884" y="1020862"/>
            <a:ext cx="10222916" cy="52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82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TensorFlow Serving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393748-FD57-4BF8-B53A-7B37CEBDABC6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7F6FA7-6EED-4F78-ABB9-0758E7CF9085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C74011-F6A3-4407-AA05-34F88DB380B1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E625FCE-1F83-47D2-A358-C43C89115A8B}"/>
                  </a:ext>
                </a:extLst>
              </p14:cNvPr>
              <p14:cNvContentPartPr/>
              <p14:nvPr/>
            </p14:nvContentPartPr>
            <p14:xfrm>
              <a:off x="4270198" y="5184542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E625FCE-1F83-47D2-A358-C43C89115A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52198" y="51665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A76FC82-A128-41E8-A2D5-461DC3516730}"/>
                  </a:ext>
                </a:extLst>
              </p14:cNvPr>
              <p14:cNvContentPartPr/>
              <p14:nvPr/>
            </p14:nvContentPartPr>
            <p14:xfrm>
              <a:off x="9284998" y="511866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A76FC82-A128-41E8-A2D5-461DC351673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66998" y="5100662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176539B-8EC0-4984-845E-4D3AD3A92A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2000" y="1060692"/>
            <a:ext cx="4829176" cy="5018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84646B-2F82-405B-81E5-257986E343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84103" y="3304967"/>
            <a:ext cx="7074681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Knowledge We Utilized in this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18</a:t>
            </a:fld>
            <a:endParaRPr lang="en-ZA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393748-FD57-4BF8-B53A-7B37CEBDABC6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7F6FA7-6EED-4F78-ABB9-0758E7CF9085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C74011-F6A3-4407-AA05-34F88DB380B1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7C02E4F-D457-410A-B908-DBB201B1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03" y="1036693"/>
            <a:ext cx="7649868" cy="564213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277B-368B-41E7-9406-5D18F2FFCB39}"/>
              </a:ext>
            </a:extLst>
          </p:cNvPr>
          <p:cNvCxnSpPr/>
          <p:nvPr/>
        </p:nvCxnSpPr>
        <p:spPr>
          <a:xfrm>
            <a:off x="5250730" y="2253007"/>
            <a:ext cx="452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2B5968C-34EB-4720-90AC-1D36C67D76C2}"/>
              </a:ext>
            </a:extLst>
          </p:cNvPr>
          <p:cNvSpPr/>
          <p:nvPr/>
        </p:nvSpPr>
        <p:spPr>
          <a:xfrm>
            <a:off x="5826106" y="1765309"/>
            <a:ext cx="5550491" cy="123491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r>
              <a:rPr lang="en-US" sz="1600" dirty="0">
                <a:solidFill>
                  <a:srgbClr val="002060"/>
                </a:solidFill>
              </a:rPr>
              <a:t>Dog Breeds Recognition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Solving with three ML models</a:t>
            </a:r>
          </a:p>
          <a:p>
            <a:r>
              <a:rPr lang="en-US" sz="1600" dirty="0">
                <a:solidFill>
                  <a:srgbClr val="002060"/>
                </a:solidFill>
              </a:rPr>
              <a:t>Analyzing  accuracy and best model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Visualizing with confusion </a:t>
            </a:r>
            <a:r>
              <a:rPr lang="en-US" sz="1600" dirty="0" err="1">
                <a:solidFill>
                  <a:srgbClr val="002060"/>
                </a:solidFill>
              </a:rPr>
              <a:t>hotmap</a:t>
            </a:r>
            <a:r>
              <a:rPr lang="en-US" sz="1600" dirty="0">
                <a:solidFill>
                  <a:srgbClr val="002060"/>
                </a:solidFill>
              </a:rPr>
              <a:t>, statistics excel, web page</a:t>
            </a:r>
          </a:p>
          <a:p>
            <a:pPr algn="ctr"/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900899-771C-45FE-AFB7-338FCA4FF489}"/>
              </a:ext>
            </a:extLst>
          </p:cNvPr>
          <p:cNvCxnSpPr>
            <a:cxnSpLocks/>
          </p:cNvCxnSpPr>
          <p:nvPr/>
        </p:nvCxnSpPr>
        <p:spPr>
          <a:xfrm>
            <a:off x="5481687" y="3379509"/>
            <a:ext cx="443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DA5FA-A0F8-48FB-978F-A323CC754F16}"/>
              </a:ext>
            </a:extLst>
          </p:cNvPr>
          <p:cNvSpPr/>
          <p:nvPr/>
        </p:nvSpPr>
        <p:spPr>
          <a:xfrm>
            <a:off x="6023728" y="3082564"/>
            <a:ext cx="3601039" cy="775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2060"/>
                </a:solidFill>
              </a:rPr>
              <a:t>Sci-Kit Learn and TensorFlow libraries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5FD0C8A-6003-454B-9422-5400962460CD}"/>
                  </a:ext>
                </a:extLst>
              </p14:cNvPr>
              <p14:cNvContentPartPr/>
              <p14:nvPr/>
            </p14:nvContentPartPr>
            <p14:xfrm>
              <a:off x="1121638" y="2101862"/>
              <a:ext cx="406080" cy="1297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5FD0C8A-6003-454B-9422-5400962460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3638" y="2084222"/>
                <a:ext cx="441720" cy="13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B8B0272-F981-4DDB-A1B3-3870CF02A43A}"/>
                  </a:ext>
                </a:extLst>
              </p14:cNvPr>
              <p14:cNvContentPartPr/>
              <p14:nvPr/>
            </p14:nvContentPartPr>
            <p14:xfrm>
              <a:off x="1102558" y="3623942"/>
              <a:ext cx="655200" cy="737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B8B0272-F981-4DDB-A1B3-3870CF02A4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4918" y="3606302"/>
                <a:ext cx="69084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E9E7091-9DA2-4681-BB7A-E284E812C4BB}"/>
                  </a:ext>
                </a:extLst>
              </p14:cNvPr>
              <p14:cNvContentPartPr/>
              <p14:nvPr/>
            </p14:nvContentPartPr>
            <p14:xfrm>
              <a:off x="1413598" y="4526102"/>
              <a:ext cx="397440" cy="354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E9E7091-9DA2-4681-BB7A-E284E812C4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95958" y="4508120"/>
                <a:ext cx="433080" cy="390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E625FCE-1F83-47D2-A358-C43C89115A8B}"/>
                  </a:ext>
                </a:extLst>
              </p14:cNvPr>
              <p14:cNvContentPartPr/>
              <p14:nvPr/>
            </p14:nvContentPartPr>
            <p14:xfrm>
              <a:off x="4270198" y="5184542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E625FCE-1F83-47D2-A358-C43C89115A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52198" y="51665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A76FC82-A128-41E8-A2D5-461DC3516730}"/>
                  </a:ext>
                </a:extLst>
              </p14:cNvPr>
              <p14:cNvContentPartPr/>
              <p14:nvPr/>
            </p14:nvContentPartPr>
            <p14:xfrm>
              <a:off x="9284998" y="511866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A76FC82-A128-41E8-A2D5-461DC351673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66998" y="51006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B71C6F5-855F-4444-9F00-03DADDB1AD62}"/>
                  </a:ext>
                </a:extLst>
              </p14:cNvPr>
              <p14:cNvContentPartPr/>
              <p14:nvPr/>
            </p14:nvContentPartPr>
            <p14:xfrm>
              <a:off x="1460758" y="6163382"/>
              <a:ext cx="343440" cy="253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B71C6F5-855F-4444-9F00-03DADDB1AD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43118" y="6145742"/>
                <a:ext cx="379080" cy="2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8170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Knowledge We Utilized in this Project (continued)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19</a:t>
            </a:fld>
            <a:endParaRPr lang="en-ZA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393748-FD57-4BF8-B53A-7B37CEBDABC6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7F6FA7-6EED-4F78-ABB9-0758E7CF9085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C74011-F6A3-4407-AA05-34F88DB380B1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CC36123-20A9-404B-852F-B47CF3CB4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5" y="1178258"/>
            <a:ext cx="8237241" cy="51236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51FCF90-ABC9-42E6-9F79-55A75ADE9B6F}"/>
                  </a:ext>
                </a:extLst>
              </p14:cNvPr>
              <p14:cNvContentPartPr/>
              <p14:nvPr/>
            </p14:nvContentPartPr>
            <p14:xfrm>
              <a:off x="1630318" y="2083142"/>
              <a:ext cx="842040" cy="1178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51FCF90-ABC9-42E6-9F79-55A75ADE9B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2678" y="2065502"/>
                <a:ext cx="877680" cy="12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DC76CFB-4F26-45EA-A7AF-92AF35FE52F1}"/>
                  </a:ext>
                </a:extLst>
              </p14:cNvPr>
              <p14:cNvContentPartPr/>
              <p14:nvPr/>
            </p14:nvContentPartPr>
            <p14:xfrm>
              <a:off x="2035678" y="4547342"/>
              <a:ext cx="500400" cy="326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DC76CFB-4F26-45EA-A7AF-92AF35FE52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8038" y="4529702"/>
                <a:ext cx="5360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8CF8CEC-F584-436B-8396-16F6FEB26763}"/>
                  </a:ext>
                </a:extLst>
              </p14:cNvPr>
              <p14:cNvContentPartPr/>
              <p14:nvPr/>
            </p14:nvContentPartPr>
            <p14:xfrm>
              <a:off x="8116078" y="512766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8CF8CEC-F584-436B-8396-16F6FEB267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80438" y="509202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7DAF10E-15F4-445F-84C9-3ACE26348171}"/>
                  </a:ext>
                </a:extLst>
              </p14:cNvPr>
              <p14:cNvContentPartPr/>
              <p14:nvPr/>
            </p14:nvContentPartPr>
            <p14:xfrm>
              <a:off x="8323438" y="5118662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7DAF10E-15F4-445F-84C9-3ACE263481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87798" y="508266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E109F7-0171-46FD-935F-5F858FE2D77C}"/>
                  </a:ext>
                </a:extLst>
              </p14:cNvPr>
              <p14:cNvContentPartPr/>
              <p14:nvPr/>
            </p14:nvContentPartPr>
            <p14:xfrm>
              <a:off x="8116078" y="5350502"/>
              <a:ext cx="207000" cy="43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E109F7-0171-46FD-935F-5F858FE2D7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80438" y="5314502"/>
                <a:ext cx="2786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6D3F83A-74C9-4A0D-B6FD-C7CA8E81BA4B}"/>
                  </a:ext>
                </a:extLst>
              </p14:cNvPr>
              <p14:cNvContentPartPr/>
              <p14:nvPr/>
            </p14:nvContentPartPr>
            <p14:xfrm>
              <a:off x="8634478" y="5079062"/>
              <a:ext cx="157320" cy="143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6D3F83A-74C9-4A0D-B6FD-C7CA8E81BA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98838" y="5043062"/>
                <a:ext cx="2289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2A04624-1D1C-4B96-BCA8-DD52C87B1DD1}"/>
                  </a:ext>
                </a:extLst>
              </p14:cNvPr>
              <p14:cNvContentPartPr/>
              <p14:nvPr/>
            </p14:nvContentPartPr>
            <p14:xfrm>
              <a:off x="8964598" y="5049182"/>
              <a:ext cx="214560" cy="164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2A04624-1D1C-4B96-BCA8-DD52C87B1D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28598" y="5013182"/>
                <a:ext cx="2862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C820FA8-1470-414D-8B61-336E5B1CA1A6}"/>
                  </a:ext>
                </a:extLst>
              </p14:cNvPr>
              <p14:cNvContentPartPr/>
              <p14:nvPr/>
            </p14:nvContentPartPr>
            <p14:xfrm>
              <a:off x="8747518" y="5406662"/>
              <a:ext cx="249480" cy="81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C820FA8-1470-414D-8B61-336E5B1CA1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11878" y="5371022"/>
                <a:ext cx="32112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8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70EFE04-4296-4F64-82C7-7CFC2D90D5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98" r="2498"/>
          <a:stretch>
            <a:fillRect/>
          </a:stretch>
        </p:blipFill>
        <p:spPr>
          <a:xfrm>
            <a:off x="0" y="0"/>
            <a:ext cx="9780588" cy="6804025"/>
          </a:xfr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E0C2684D-F8D1-45E7-8569-8C852C8AE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0004" y="2831977"/>
            <a:ext cx="4281996" cy="4026023"/>
          </a:xfrm>
        </p:spPr>
        <p:txBody>
          <a:bodyPr/>
          <a:lstStyle/>
          <a:p>
            <a:r>
              <a:rPr lang="en-US" dirty="0"/>
              <a:t>What we are going to cover on this presentation?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we identify a dog’s breed through Image recognition?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a UI for any user to identify the breed by uploading a picture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Comparing different machine learning models for image recognition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E6B1-DF95-4CAF-8ED4-60AAD88DED4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40488"/>
            <a:ext cx="5664200" cy="293687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BB69-46AA-4E30-B384-0A9A3FB656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70638"/>
            <a:ext cx="431800" cy="433387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35223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0" y="134942"/>
            <a:ext cx="9780102" cy="6552668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20</a:t>
            </a:fld>
            <a:endParaRPr lang="en-ZA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B7D106-BF14-4AB1-9758-6782501B1C41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6C580B-D5EC-42F6-88E8-063441CBE197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E1A1C2-D736-4A3C-8820-570CCC3CE7E5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2CBDC0C-2C50-4828-A83C-4420836E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0" y="516327"/>
            <a:ext cx="5958000" cy="1131990"/>
          </a:xfrm>
        </p:spPr>
        <p:txBody>
          <a:bodyPr/>
          <a:lstStyle/>
          <a:p>
            <a:r>
              <a:rPr lang="en-US" sz="3200" dirty="0"/>
              <a:t>Objective:  Can we identify a dog’s breed through Image recognition?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F5999-0076-478E-954E-4496953D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439820"/>
            <a:ext cx="5664000" cy="295062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7138F-AFFD-4B05-B575-E9281AF1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A9CA088-B402-46F8-B96A-7CA0709A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03" y="1818408"/>
            <a:ext cx="5782831" cy="3373702"/>
          </a:xfrm>
        </p:spPr>
        <p:txBody>
          <a:bodyPr/>
          <a:lstStyle/>
          <a:p>
            <a:r>
              <a:rPr lang="en-US" dirty="0"/>
              <a:t>What is ImageNet?</a:t>
            </a:r>
          </a:p>
          <a:p>
            <a:r>
              <a:rPr lang="en-US" dirty="0"/>
              <a:t>ImageNet is a project which aims to provide a large image database for research purposes. It contains more than 14 million images which belong to more than 20,000 classes ( or </a:t>
            </a:r>
            <a:r>
              <a:rPr lang="en-US" dirty="0" err="1"/>
              <a:t>synsets</a:t>
            </a:r>
            <a:r>
              <a:rPr lang="en-US" dirty="0"/>
              <a:t> ). </a:t>
            </a:r>
          </a:p>
          <a:p>
            <a:r>
              <a:rPr lang="en-US" dirty="0"/>
              <a:t>What are Convolutional neural network?</a:t>
            </a:r>
          </a:p>
          <a:p>
            <a:r>
              <a:rPr lang="en-US" dirty="0"/>
              <a:t>Convolutional neural networks (CNNs) are a special category of deep neural networks that are specifically designed to work with images. CNNs have multiple layers, with each layer connected to the next by “convolutions.”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6DBF78C-1804-4686-81A8-0A03B854341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156324" y="516327"/>
            <a:ext cx="5782831" cy="5385708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760562A-B28D-4684-8F10-0D65D4F0F51F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49083C-DDC3-41D0-B639-10B696CFC796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46C2C6-D0E8-4D73-8779-1C0CC6A0C098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42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8605EE-A449-487D-B0F3-27C0CF67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Extraction	</a:t>
            </a:r>
            <a:r>
              <a:rPr lang="en-US" dirty="0"/>
              <a:t>	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5764A8-4A95-453B-A8E4-08D1611B754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Reference Data, Data Types, Data Validation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D3ECD5-A78B-4515-854F-E5833489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Reference Data</a:t>
            </a:r>
          </a:p>
          <a:p>
            <a:r>
              <a:rPr lang="en-US" b="1" dirty="0"/>
              <a:t>Stanford Dogs Dataset</a:t>
            </a:r>
            <a:r>
              <a:rPr lang="en-US" sz="1600" b="1" dirty="0"/>
              <a:t>-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http://vision.stanford.edu/aditya86/ImageNetDogs/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/>
              <a:t>Number of categories:</a:t>
            </a:r>
            <a:r>
              <a:rPr lang="en-US" dirty="0"/>
              <a:t> 120</a:t>
            </a:r>
          </a:p>
          <a:p>
            <a:r>
              <a:rPr lang="en-US" b="1" dirty="0"/>
              <a:t>Number of images:</a:t>
            </a:r>
            <a:r>
              <a:rPr lang="en-US" dirty="0"/>
              <a:t> 20,580</a:t>
            </a:r>
          </a:p>
          <a:p>
            <a:r>
              <a:rPr lang="en-US" b="1" dirty="0"/>
              <a:t>Annotations:</a:t>
            </a:r>
            <a:r>
              <a:rPr lang="en-US" dirty="0"/>
              <a:t> Class labels, Bounding boxes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F86C7F-EDD0-41E7-AABE-CDE9177E6E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Types</a:t>
            </a:r>
          </a:p>
          <a:p>
            <a:r>
              <a:rPr lang="en-US" b="1" dirty="0"/>
              <a:t>Images</a:t>
            </a:r>
            <a:r>
              <a:rPr lang="en-US" dirty="0"/>
              <a:t> - Images of different breeds are in separate folders – </a:t>
            </a:r>
          </a:p>
          <a:p>
            <a:r>
              <a:rPr lang="en-US" b="1" dirty="0"/>
              <a:t>Annotations</a:t>
            </a:r>
            <a:r>
              <a:rPr lang="en-US" dirty="0"/>
              <a:t> - Bounding box annotations of images </a:t>
            </a:r>
          </a:p>
          <a:p>
            <a:r>
              <a:rPr lang="en-US" b="1" dirty="0" err="1"/>
              <a:t>File_list.mat</a:t>
            </a:r>
            <a:r>
              <a:rPr lang="en-US" b="1" dirty="0"/>
              <a:t> </a:t>
            </a:r>
            <a:r>
              <a:rPr lang="en-US" dirty="0"/>
              <a:t>– List of all files in the dataset </a:t>
            </a:r>
          </a:p>
          <a:p>
            <a:r>
              <a:rPr lang="en-US" b="1" dirty="0" err="1"/>
              <a:t>Train_list.mat</a:t>
            </a:r>
            <a:r>
              <a:rPr lang="en-US" b="1" dirty="0"/>
              <a:t> </a:t>
            </a:r>
            <a:r>
              <a:rPr lang="en-US" dirty="0"/>
              <a:t>–List and labels of all training images in dataset </a:t>
            </a:r>
          </a:p>
          <a:p>
            <a:r>
              <a:rPr lang="en-US" b="1" dirty="0" err="1"/>
              <a:t>Test_list.mat</a:t>
            </a:r>
            <a:r>
              <a:rPr lang="en-US" b="1" dirty="0"/>
              <a:t> </a:t>
            </a:r>
            <a:r>
              <a:rPr lang="en-US" dirty="0"/>
              <a:t>-- List and labels of all test images in dataset </a:t>
            </a:r>
            <a:endParaRPr lang="en-US" sz="16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30E3A4-8001-44A9-BA74-EE49EDF40D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8260" y="1511475"/>
            <a:ext cx="3523739" cy="45067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Validation</a:t>
            </a:r>
          </a:p>
          <a:p>
            <a:r>
              <a:rPr lang="en-US" b="1" dirty="0" err="1"/>
              <a:t>train_data</a:t>
            </a:r>
            <a:r>
              <a:rPr lang="en-US" b="1" dirty="0"/>
              <a:t>/</a:t>
            </a:r>
            <a:r>
              <a:rPr lang="en-US" b="1" dirty="0" err="1"/>
              <a:t>test_data</a:t>
            </a:r>
            <a:r>
              <a:rPr lang="en-US" b="1" dirty="0"/>
              <a:t> </a:t>
            </a:r>
            <a:r>
              <a:rPr lang="en-US" dirty="0"/>
              <a:t>-- contains the feature matrix after histogram intersection kernel has been applied </a:t>
            </a:r>
          </a:p>
          <a:p>
            <a:r>
              <a:rPr lang="en-US" b="1" dirty="0" err="1"/>
              <a:t>train_fg_data</a:t>
            </a:r>
            <a:r>
              <a:rPr lang="en-US" b="1" dirty="0"/>
              <a:t>/</a:t>
            </a:r>
            <a:r>
              <a:rPr lang="en-US" b="1" dirty="0" err="1"/>
              <a:t>test_fg_data</a:t>
            </a:r>
            <a:r>
              <a:rPr lang="en-US" b="1" dirty="0"/>
              <a:t> </a:t>
            </a:r>
            <a:r>
              <a:rPr lang="en-US" dirty="0"/>
              <a:t>-- contains the feature matrix before applying the histogram intersection kernel – </a:t>
            </a:r>
          </a:p>
          <a:p>
            <a:r>
              <a:rPr lang="en-US" b="1" dirty="0" err="1"/>
              <a:t>train_info</a:t>
            </a:r>
            <a:r>
              <a:rPr lang="en-US" b="1" dirty="0"/>
              <a:t>/</a:t>
            </a:r>
            <a:r>
              <a:rPr lang="en-US" b="1" dirty="0" err="1"/>
              <a:t>test_info</a:t>
            </a:r>
            <a:r>
              <a:rPr lang="en-US" b="1" dirty="0"/>
              <a:t> </a:t>
            </a:r>
            <a:r>
              <a:rPr lang="en-US" dirty="0"/>
              <a:t>-- contains the labels and ids for the corresponding image in the feature matrix 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83A6F-1C11-4D28-BB37-BF7A53ED99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E7512-3FF7-44A7-A8E4-DB06012B83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1985AF-29A0-473A-A63A-D2E5510DA362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D5CAB1-B1C9-47AA-BEFC-4E00295E2360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6B12A1-DB9E-4A77-A6AF-718ED394F985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665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8605EE-A449-487D-B0F3-27C0CF67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four pretrain models</a:t>
            </a:r>
            <a:r>
              <a:rPr lang="en-US" dirty="0"/>
              <a:t>	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5764A8-4A95-453B-A8E4-08D1611B754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b="1" dirty="0" err="1"/>
              <a:t>Xcpetion</a:t>
            </a:r>
            <a:r>
              <a:rPr lang="en-US" b="1" dirty="0"/>
              <a:t>, VGG19, Inception, Resnet 50</a:t>
            </a:r>
            <a:r>
              <a:rPr lang="en-US" dirty="0"/>
              <a:t>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D3ECD5-A78B-4515-854F-E5833489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load libraries</a:t>
            </a:r>
          </a:p>
          <a:p>
            <a:r>
              <a:rPr lang="en-US" sz="1600" b="1" dirty="0"/>
              <a:t>import </a:t>
            </a:r>
            <a:r>
              <a:rPr lang="en-US" sz="1600" b="1" dirty="0" err="1"/>
              <a:t>matplotlib.pyplot</a:t>
            </a:r>
            <a:r>
              <a:rPr lang="en-US" sz="1600" b="1" dirty="0"/>
              <a:t> as </a:t>
            </a:r>
            <a:r>
              <a:rPr lang="en-US" sz="1600" b="1" dirty="0" err="1"/>
              <a:t>plt</a:t>
            </a:r>
            <a:endParaRPr lang="en-US" sz="1600" b="1" dirty="0"/>
          </a:p>
          <a:p>
            <a:r>
              <a:rPr lang="en-US" sz="1600" b="1" dirty="0"/>
              <a:t>import </a:t>
            </a:r>
            <a:r>
              <a:rPr lang="en-US" sz="1600" b="1" dirty="0" err="1"/>
              <a:t>os</a:t>
            </a:r>
            <a:endParaRPr lang="en-US" sz="1600" b="1" dirty="0"/>
          </a:p>
          <a:p>
            <a:r>
              <a:rPr lang="en-US" sz="1600" b="1" dirty="0"/>
              <a:t>import </a:t>
            </a:r>
            <a:r>
              <a:rPr lang="en-US" sz="1600" b="1" dirty="0" err="1"/>
              <a:t>numpy</a:t>
            </a:r>
            <a:r>
              <a:rPr lang="en-US" sz="1600" b="1" dirty="0"/>
              <a:t> as np</a:t>
            </a:r>
          </a:p>
          <a:p>
            <a:r>
              <a:rPr lang="en-US" sz="1600" b="1" dirty="0"/>
              <a:t>import </a:t>
            </a:r>
            <a:r>
              <a:rPr lang="en-US" sz="1600" b="1" dirty="0" err="1"/>
              <a:t>tensorflow</a:t>
            </a:r>
            <a:r>
              <a:rPr lang="en-US" sz="1600" b="1" dirty="0"/>
              <a:t> as </a:t>
            </a:r>
            <a:r>
              <a:rPr lang="en-US" sz="1600" b="1" dirty="0" err="1"/>
              <a:t>tf</a:t>
            </a:r>
            <a:endParaRPr lang="en-US" sz="1600" b="1" dirty="0"/>
          </a:p>
          <a:p>
            <a:r>
              <a:rPr lang="en-US" sz="1600" b="1" dirty="0"/>
              <a:t>import pandas as pd</a:t>
            </a:r>
          </a:p>
          <a:p>
            <a:r>
              <a:rPr lang="en-US" sz="1600" b="1" dirty="0"/>
              <a:t>import scipy.io</a:t>
            </a:r>
          </a:p>
          <a:p>
            <a:r>
              <a:rPr lang="en-US" sz="1600" b="1" dirty="0"/>
              <a:t>import </a:t>
            </a:r>
            <a:r>
              <a:rPr lang="en-US" sz="1600" b="1" dirty="0" err="1"/>
              <a:t>numpy</a:t>
            </a:r>
            <a:r>
              <a:rPr lang="en-US" sz="1600" b="1" dirty="0"/>
              <a:t> as np</a:t>
            </a:r>
          </a:p>
          <a:p>
            <a:r>
              <a:rPr lang="en-US" sz="1600" b="1" dirty="0"/>
              <a:t>from </a:t>
            </a:r>
            <a:r>
              <a:rPr lang="en-US" sz="1600" b="1" dirty="0" err="1"/>
              <a:t>os</a:t>
            </a:r>
            <a:r>
              <a:rPr lang="en-US" sz="1600" b="1" dirty="0"/>
              <a:t> import </a:t>
            </a:r>
            <a:r>
              <a:rPr lang="en-US" sz="1600" b="1" dirty="0" err="1"/>
              <a:t>listdir</a:t>
            </a:r>
            <a:endParaRPr lang="en-US" sz="1600" b="1" dirty="0"/>
          </a:p>
          <a:p>
            <a:r>
              <a:rPr lang="en-US" sz="1600" b="1" dirty="0"/>
              <a:t>from </a:t>
            </a:r>
            <a:r>
              <a:rPr lang="en-US" sz="1600" b="1" dirty="0" err="1"/>
              <a:t>os.path</a:t>
            </a:r>
            <a:r>
              <a:rPr lang="en-US" sz="1600" b="1" dirty="0"/>
              <a:t> import </a:t>
            </a:r>
            <a:r>
              <a:rPr lang="en-US" sz="1600" b="1" dirty="0" err="1"/>
              <a:t>isfile</a:t>
            </a:r>
            <a:r>
              <a:rPr lang="en-US" sz="1600" b="1" dirty="0"/>
              <a:t>, join</a:t>
            </a:r>
          </a:p>
          <a:p>
            <a:r>
              <a:rPr lang="en-US" sz="1600" b="1" dirty="0"/>
              <a:t>from PIL import Image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F86C7F-EDD0-41E7-AABE-CDE9177E6E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ML libraries</a:t>
            </a:r>
          </a:p>
          <a:p>
            <a:r>
              <a:rPr lang="en-US" sz="1600" b="1" dirty="0"/>
              <a:t>from </a:t>
            </a:r>
            <a:r>
              <a:rPr lang="en-US" sz="1600" b="1" dirty="0" err="1"/>
              <a:t>tensorflow.keras.preprocessing</a:t>
            </a:r>
            <a:r>
              <a:rPr lang="en-US" sz="1600" b="1" dirty="0"/>
              <a:t> import image</a:t>
            </a:r>
          </a:p>
          <a:p>
            <a:r>
              <a:rPr lang="en-US" sz="1600" b="1" dirty="0"/>
              <a:t>from </a:t>
            </a:r>
            <a:r>
              <a:rPr lang="en-US" sz="1600" b="1" dirty="0" err="1"/>
              <a:t>keras.preprocessing.image</a:t>
            </a:r>
            <a:r>
              <a:rPr lang="en-US" sz="1600" b="1" dirty="0"/>
              <a:t> import </a:t>
            </a:r>
            <a:r>
              <a:rPr lang="en-US" sz="1600" b="1" dirty="0" err="1"/>
              <a:t>img_to_array</a:t>
            </a:r>
            <a:endParaRPr lang="en-US" sz="1600" b="1" dirty="0"/>
          </a:p>
          <a:p>
            <a:r>
              <a:rPr lang="en-US" sz="1600" b="1" dirty="0"/>
              <a:t>from </a:t>
            </a:r>
            <a:r>
              <a:rPr lang="en-US" sz="1600" b="1" dirty="0" err="1"/>
              <a:t>keras.applications.imagenet_utils</a:t>
            </a:r>
            <a:r>
              <a:rPr lang="en-US" sz="1600" b="1" dirty="0"/>
              <a:t> import </a:t>
            </a:r>
            <a:r>
              <a:rPr lang="en-US" sz="1600" b="1" dirty="0" err="1"/>
              <a:t>decode_predictions</a:t>
            </a:r>
            <a:endParaRPr lang="en-US" sz="1600" b="1" dirty="0"/>
          </a:p>
          <a:p>
            <a:r>
              <a:rPr lang="en-US" sz="1600" b="1" dirty="0"/>
              <a:t>from </a:t>
            </a:r>
            <a:r>
              <a:rPr lang="en-US" sz="1600" b="1" dirty="0" err="1"/>
              <a:t>keras.preprocessing.image</a:t>
            </a:r>
            <a:r>
              <a:rPr lang="en-US" sz="1600" b="1" dirty="0"/>
              <a:t> import </a:t>
            </a:r>
            <a:r>
              <a:rPr lang="en-US" sz="1600" b="1" dirty="0" err="1"/>
              <a:t>load_img</a:t>
            </a:r>
            <a:endParaRPr lang="en-US" sz="16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30E3A4-8001-44A9-BA74-EE49EDF40D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8260" y="1511475"/>
            <a:ext cx="3523739" cy="4506770"/>
          </a:xfrm>
        </p:spPr>
        <p:txBody>
          <a:bodyPr/>
          <a:lstStyle/>
          <a:p>
            <a:r>
              <a:rPr lang="en-US" b="1" dirty="0"/>
              <a:t>Model Libraries </a:t>
            </a:r>
          </a:p>
          <a:p>
            <a:r>
              <a:rPr lang="en-US" sz="1600" b="1" dirty="0"/>
              <a:t>from </a:t>
            </a:r>
            <a:r>
              <a:rPr lang="en-US" sz="1600" b="1" dirty="0" err="1"/>
              <a:t>tensorflow.keras.applications.xception</a:t>
            </a:r>
            <a:r>
              <a:rPr lang="en-US" sz="1600" b="1" dirty="0"/>
              <a:t> import (</a:t>
            </a:r>
            <a:r>
              <a:rPr lang="en-US" sz="1600" b="1" dirty="0" err="1"/>
              <a:t>Xception</a:t>
            </a:r>
            <a:r>
              <a:rPr lang="en-US" sz="1600" b="1" dirty="0"/>
              <a:t>, </a:t>
            </a:r>
            <a:r>
              <a:rPr lang="en-US" sz="1600" b="1" dirty="0" err="1"/>
              <a:t>preprocess_input</a:t>
            </a:r>
            <a:r>
              <a:rPr lang="en-US" sz="1600" b="1" dirty="0"/>
              <a:t>, </a:t>
            </a:r>
            <a:r>
              <a:rPr lang="en-US" sz="1600" b="1" dirty="0" err="1"/>
              <a:t>decode_predictions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from tensorflow.keras.applications.vgg19 import ( VGG19, </a:t>
            </a:r>
            <a:r>
              <a:rPr lang="en-US" sz="1600" b="1" dirty="0" err="1"/>
              <a:t>preprocess_input</a:t>
            </a:r>
            <a:r>
              <a:rPr lang="en-US" sz="1600" b="1" dirty="0"/>
              <a:t>, </a:t>
            </a:r>
            <a:r>
              <a:rPr lang="en-US" sz="1600" b="1" dirty="0" err="1"/>
              <a:t>decode_predictions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from tensorflow.keras.applications.resnet50 import (ResNet50, </a:t>
            </a:r>
            <a:r>
              <a:rPr lang="en-US" sz="1600" b="1" dirty="0" err="1"/>
              <a:t>preprocess_input</a:t>
            </a:r>
            <a:r>
              <a:rPr lang="en-US" sz="1600" b="1" dirty="0"/>
              <a:t>, </a:t>
            </a:r>
            <a:r>
              <a:rPr lang="en-US" sz="1600" b="1" dirty="0" err="1"/>
              <a:t>decode_predictions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from keras.applications.inception_v3 import InceptionV3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83A6F-1C11-4D28-BB37-BF7A53ED99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E7512-3FF7-44A7-A8E4-DB06012B83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886518-3179-424C-8B0C-D8B840ABC0E3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EB585-B9B3-439E-A242-89CDB58942F4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76DA05-D367-478C-8590-32C7A1DE45BA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36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6623-353F-3142-AFF8-ED490864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55446"/>
            <a:ext cx="11340000" cy="432000"/>
          </a:xfrm>
        </p:spPr>
        <p:txBody>
          <a:bodyPr/>
          <a:lstStyle/>
          <a:p>
            <a:r>
              <a:rPr lang="en-US" dirty="0"/>
              <a:t>The four pretrain models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D8EB7-3229-CC44-8920-7149E205EC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371F4B-0624-7C45-BF85-683F75BAE6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A3DBC1-AEE5-BC4B-971C-FABFE34940DA}"/>
              </a:ext>
            </a:extLst>
          </p:cNvPr>
          <p:cNvGraphicFramePr>
            <a:graphicFrameLocks noGrp="1"/>
          </p:cNvGraphicFramePr>
          <p:nvPr/>
        </p:nvGraphicFramePr>
        <p:xfrm>
          <a:off x="829294" y="1157115"/>
          <a:ext cx="10533412" cy="4921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353">
                  <a:extLst>
                    <a:ext uri="{9D8B030D-6E8A-4147-A177-3AD203B41FA5}">
                      <a16:colId xmlns:a16="http://schemas.microsoft.com/office/drawing/2014/main" val="1249351905"/>
                    </a:ext>
                  </a:extLst>
                </a:gridCol>
                <a:gridCol w="2633353">
                  <a:extLst>
                    <a:ext uri="{9D8B030D-6E8A-4147-A177-3AD203B41FA5}">
                      <a16:colId xmlns:a16="http://schemas.microsoft.com/office/drawing/2014/main" val="3030672939"/>
                    </a:ext>
                  </a:extLst>
                </a:gridCol>
                <a:gridCol w="2633353">
                  <a:extLst>
                    <a:ext uri="{9D8B030D-6E8A-4147-A177-3AD203B41FA5}">
                      <a16:colId xmlns:a16="http://schemas.microsoft.com/office/drawing/2014/main" val="811594533"/>
                    </a:ext>
                  </a:extLst>
                </a:gridCol>
                <a:gridCol w="2633353">
                  <a:extLst>
                    <a:ext uri="{9D8B030D-6E8A-4147-A177-3AD203B41FA5}">
                      <a16:colId xmlns:a16="http://schemas.microsoft.com/office/drawing/2014/main" val="710994889"/>
                    </a:ext>
                  </a:extLst>
                </a:gridCol>
              </a:tblGrid>
              <a:tr h="405029">
                <a:tc>
                  <a:txBody>
                    <a:bodyPr/>
                    <a:lstStyle/>
                    <a:p>
                      <a:r>
                        <a:rPr lang="en-US" dirty="0" err="1"/>
                        <a:t>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ResNet</a:t>
                      </a:r>
                      <a:r>
                        <a:rPr lang="en-US" dirty="0"/>
                        <a:t>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Inception 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85463"/>
                  </a:ext>
                </a:extLst>
              </a:tr>
              <a:tr h="178003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ImageNet, this model gets to a top-1 validation accuracy of 0.790 and a top-5 validation accuracy of 0.945.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ImageNet, this model gets to a top-1 validation accuracy of 0.710 and a top-5 validation accuracy of 0.784.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ImageNet, this model gets to a top-1 validation accuracy of 0.681 and a top-5 validation accuracy of 0.733.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ImageNet, this model gets to a top-1 validation accuracy of 0.540 and a top-5 validation accuracy of 0.595.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8468"/>
                  </a:ext>
                </a:extLst>
              </a:tr>
              <a:tr h="49164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model only supports the data format “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channels_last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”(height, width, channels).</a:t>
                      </a:r>
                    </a:p>
                    <a:p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model can be built both with “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channel_first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or “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channel_last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data format.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model can be built both with “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channel_first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or “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channel_last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data format.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model can be built both with “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channel_first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or “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channel_last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data format.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01840"/>
                  </a:ext>
                </a:extLst>
              </a:tr>
              <a:tr h="99870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default input size for this model is 299x299.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default input size for this model is 224x224.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default input size for this model is 224x224.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default input size for this model is 224x224.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94702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E18BE0D-848D-6C42-881C-CB6957AFF3DC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E5CE84-3C92-B24F-BACC-166CC16FA605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FBE3B3-14C8-934C-9D93-FEB1640D02C7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91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95F0160-0227-473D-9D91-911ED7CC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data		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DFB4C-51A8-4353-B1BA-D253A0D25AD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4A14D-94DC-4A78-BDAB-7AE3FE28CE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9E89D0B-33C9-4137-BBF8-CA81C7B17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the order of thousands of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Modifying each model to run for multiple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the results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834FEE-907E-4A85-80FC-9BBCA84FA655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AFC70F-D462-40D3-BE6E-9ECAC15D6163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EA109E-9598-40AB-9063-146F91F34B19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8B376BB-12DC-43E5-9188-0DF8A0C0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35" y="4172505"/>
            <a:ext cx="4807714" cy="2152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2A3BE5-DCDC-4BAA-BF1E-373DE0565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8" y="3445161"/>
            <a:ext cx="4807714" cy="612729"/>
          </a:xfrm>
          <a:prstGeom prst="rect">
            <a:avLst/>
          </a:prstGeo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1888535-07D8-42E5-8A52-42BA5A50CD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7130" r="7130"/>
          <a:stretch>
            <a:fillRect/>
          </a:stretch>
        </p:blipFill>
        <p:spPr>
          <a:xfrm>
            <a:off x="5601472" y="1106703"/>
            <a:ext cx="6308812" cy="4913205"/>
          </a:xfrm>
        </p:spPr>
      </p:pic>
    </p:spTree>
    <p:extLst>
      <p:ext uri="{BB962C8B-B14F-4D97-AF65-F5344CB8AC3E}">
        <p14:creationId xmlns:p14="http://schemas.microsoft.com/office/powerpoint/2010/main" val="341357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95F0160-0227-473D-9D91-911ED7CC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data		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DFB4C-51A8-4353-B1BA-D253A0D25AD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4A14D-94DC-4A78-BDAB-7AE3FE28CE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9E89D0B-33C9-4137-BBF8-CA81C7B17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4718069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the order of thousands of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18,000+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image had a unique file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Images were sorted into separate directories by breed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834FEE-907E-4A85-80FC-9BBCA84FA655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AFC70F-D462-40D3-BE6E-9ECAC15D6163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EA109E-9598-40AB-9063-146F91F34B19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77EF35-B6DB-C14E-A1D5-A039A73EC5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779" r="3779"/>
          <a:stretch>
            <a:fillRect/>
          </a:stretch>
        </p:blipFill>
        <p:spPr>
          <a:xfrm>
            <a:off x="4882600" y="387184"/>
            <a:ext cx="6971184" cy="5429050"/>
          </a:xfrm>
        </p:spPr>
      </p:pic>
    </p:spTree>
    <p:extLst>
      <p:ext uri="{BB962C8B-B14F-4D97-AF65-F5344CB8AC3E}">
        <p14:creationId xmlns:p14="http://schemas.microsoft.com/office/powerpoint/2010/main" val="80464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95F0160-0227-473D-9D91-911ED7CC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data		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DFB4C-51A8-4353-B1BA-D253A0D25AD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4A14D-94DC-4A78-BDAB-7AE3FE28CE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9E89D0B-33C9-4137-BBF8-CA81C7B17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4718069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Modifying each model to run for multiple images</a:t>
            </a:r>
          </a:p>
          <a:p>
            <a:r>
              <a:rPr lang="en-US" b="1" dirty="0"/>
              <a:t>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Keeping track of the actual breed for every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queue for the models to draw from to create a loop for the models to cycle through each picture</a:t>
            </a:r>
          </a:p>
          <a:p>
            <a:r>
              <a:rPr lang="en-US" b="1" dirty="0"/>
              <a:t>Actual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a </a:t>
            </a:r>
            <a:r>
              <a:rPr lang="en-US" dirty="0" err="1"/>
              <a:t>dataframe</a:t>
            </a:r>
            <a:r>
              <a:rPr lang="en-US" dirty="0"/>
              <a:t> listing every file, breed, file path and exported to csv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Could not get the code to cycle to open files using every file path.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Settled for manually moving a random 100 files to a directory. Used the csv file to track each pic and breed to compare with the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834FEE-907E-4A85-80FC-9BBCA84FA655}"/>
              </a:ext>
            </a:extLst>
          </p:cNvPr>
          <p:cNvGrpSpPr/>
          <p:nvPr/>
        </p:nvGrpSpPr>
        <p:grpSpPr>
          <a:xfrm>
            <a:off x="9774315" y="6371351"/>
            <a:ext cx="1985685" cy="432000"/>
            <a:chOff x="9774315" y="6371351"/>
            <a:chExt cx="1985685" cy="432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AFC70F-D462-40D3-BE6E-9ECAC15D6163}"/>
                </a:ext>
              </a:extLst>
            </p:cNvPr>
            <p:cNvSpPr/>
            <p:nvPr/>
          </p:nvSpPr>
          <p:spPr>
            <a:xfrm>
              <a:off x="9774315" y="6371351"/>
              <a:ext cx="1985685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EA109E-9598-40AB-9063-146F91F34B19}"/>
                </a:ext>
              </a:extLst>
            </p:cNvPr>
            <p:cNvSpPr txBox="1"/>
            <p:nvPr/>
          </p:nvSpPr>
          <p:spPr>
            <a:xfrm>
              <a:off x="9774315" y="6426000"/>
              <a:ext cx="1985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Rutgers University Boot Camp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6285B46-6924-7340-8489-86A334BD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937" y="535842"/>
            <a:ext cx="3903785" cy="56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hnical Presentation Layout_SB - v4.potx" id="{410D3EFA-FA20-475F-9696-CD1A7DDB5DC5}" vid="{222B8127-F9F2-4FAA-9A8E-5AB7CC0C35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1389</Words>
  <Application>Microsoft Office PowerPoint</Application>
  <PresentationFormat>Widescreen</PresentationFormat>
  <Paragraphs>212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Candara</vt:lpstr>
      <vt:lpstr>Corbel</vt:lpstr>
      <vt:lpstr>Tahoma</vt:lpstr>
      <vt:lpstr>Times New Roman</vt:lpstr>
      <vt:lpstr>Wingdings</vt:lpstr>
      <vt:lpstr>Office Theme</vt:lpstr>
      <vt:lpstr>Canine Facial Recognition</vt:lpstr>
      <vt:lpstr>PowerPoint Presentation</vt:lpstr>
      <vt:lpstr>Objective:  Can we identify a dog’s breed through Image recognition? </vt:lpstr>
      <vt:lpstr>Extraction  </vt:lpstr>
      <vt:lpstr>The four pretrain models </vt:lpstr>
      <vt:lpstr>The four pretrain models</vt:lpstr>
      <vt:lpstr>Transformation of data  </vt:lpstr>
      <vt:lpstr>Transformation of data  </vt:lpstr>
      <vt:lpstr>Transformation of data  </vt:lpstr>
      <vt:lpstr>Transformation of data  </vt:lpstr>
      <vt:lpstr>Visualization</vt:lpstr>
      <vt:lpstr>HeatMap- Xception  </vt:lpstr>
      <vt:lpstr>Heat Map- Comparing Models</vt:lpstr>
      <vt:lpstr>Statistics and Measures</vt:lpstr>
      <vt:lpstr>Challenge of Deploying the ML Models into Production</vt:lpstr>
      <vt:lpstr>TensorFlow Serving</vt:lpstr>
      <vt:lpstr>TensorFlow Serving</vt:lpstr>
      <vt:lpstr>The Knowledge We Utilized in this Project</vt:lpstr>
      <vt:lpstr>The Knowledge We Utilized in this Project (continued)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2019-03-18T17:26:09Z</dcterms:created>
  <dcterms:modified xsi:type="dcterms:W3CDTF">2019-03-22T14:21:22Z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2018-08-01T18:59:51.9197316Z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