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91" r:id="rId4"/>
    <p:sldId id="411" r:id="rId6"/>
    <p:sldId id="365" r:id="rId7"/>
    <p:sldId id="790" r:id="rId8"/>
    <p:sldId id="791" r:id="rId9"/>
    <p:sldId id="792" r:id="rId10"/>
    <p:sldId id="805" r:id="rId11"/>
    <p:sldId id="793" r:id="rId12"/>
    <p:sldId id="788" r:id="rId13"/>
    <p:sldId id="789" r:id="rId14"/>
    <p:sldId id="401" r:id="rId15"/>
    <p:sldId id="762" r:id="rId16"/>
    <p:sldId id="385" r:id="rId17"/>
    <p:sldId id="779" r:id="rId18"/>
    <p:sldId id="802" r:id="rId19"/>
    <p:sldId id="780" r:id="rId20"/>
    <p:sldId id="76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7" name="1206988966@qq.com" initials="1" lastIdx="1" clrIdx="2"/>
  <p:cmAuthor id="1" name="zw" initials="z" lastIdx="1" clrIdx="0"/>
  <p:cmAuthor id="8" name="姜伟光" initials="姜" lastIdx="1" clrIdx="0"/>
  <p:cmAuthor id="2" name="作者" initials="A" lastIdx="1" clrIdx="1"/>
  <p:cmAuthor id="3" name="lenovo" initials="l" lastIdx="6" clrIdx="2"/>
  <p:cmAuthor id="4" name="Administrator" initials="A" lastIdx="4" clrIdx="3"/>
  <p:cmAuthor id="5" name="宋洁然" initials="宋" lastIdx="2" clrIdx="1"/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F49"/>
    <a:srgbClr val="A3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9" autoAdjust="0"/>
    <p:restoredTop sz="96489" autoAdjust="0"/>
  </p:normalViewPr>
  <p:slideViewPr>
    <p:cSldViewPr snapToGrid="0" showGuides="1">
      <p:cViewPr varScale="1">
        <p:scale>
          <a:sx n="103" d="100"/>
          <a:sy n="103" d="100"/>
        </p:scale>
        <p:origin x="132" y="288"/>
      </p:cViewPr>
      <p:guideLst>
        <p:guide orient="horz" pos="2176"/>
        <p:guide pos="38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dx --dex --verbose --dump-to=Demo.dex.txt --dump-method=com.enjoy.vm.Demo.test --verbose-dump   com/enjoy/vm/Demo.class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dx --dex --verbose --dump-to=Demo.dex.txt --dump-method=com.enjoy.vm.Demo.test --verbose-dump   com/enjoy/vm/Demo.class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odex</a:t>
            </a:r>
            <a:r>
              <a:rPr lang="zh-CN" altLang="en-US"/>
              <a:t>目的</a:t>
            </a:r>
            <a:r>
              <a:rPr lang="zh-CN" altLang="en-US"/>
              <a:t>：</a:t>
            </a:r>
            <a:r>
              <a:rPr lang="zh-CN" altLang="en-US"/>
              <a:t>预先提取，减少对RAM的占用，因为没有odex的话，系统要从apk包中提取dex再运行。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https://source.android.google.cn/devices/tech/dalvik/configure#how_art_works</a:t>
            </a:r>
            <a:endParaRPr lang="zh-CN" altLang="en-US"/>
          </a:p>
          <a:p>
            <a:r>
              <a:rPr lang="en-US" altLang="zh-CN"/>
              <a:t>Tinker</a:t>
            </a:r>
            <a:r>
              <a:rPr lang="zh-CN" altLang="en-US"/>
              <a:t>：https://github.com/Tencent/tinker/blob/dev/tinker-android/tinker-android-loader/src/main/java/com/tencent/tinker/loader/SystemClassLoaderAdder.java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7" Type="http://schemas.openxmlformats.org/officeDocument/2006/relationships/notesSlide" Target="../notesSlides/notesSlide10.x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54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tags" Target="../tags/tag40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2.xml"/><Relationship Id="rId5" Type="http://schemas.openxmlformats.org/officeDocument/2006/relationships/hyperlink" Target="http://androidxref.com/" TargetMode="External"/><Relationship Id="rId4" Type="http://schemas.openxmlformats.org/officeDocument/2006/relationships/hyperlink" Target="https://www.androidos.net.cn/" TargetMode="External"/><Relationship Id="rId3" Type="http://schemas.openxmlformats.org/officeDocument/2006/relationships/image" Target="../media/image11.png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7" Type="http://schemas.openxmlformats.org/officeDocument/2006/relationships/notesSlide" Target="../notesSlides/notesSlide13.x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76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tags" Target="../tags/tag62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7" Type="http://schemas.openxmlformats.org/officeDocument/2006/relationships/notesSlide" Target="../notesSlides/notesSlide2.x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200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86920" y="5595862"/>
            <a:ext cx="3680918" cy="369332"/>
            <a:chOff x="1139058" y="5604513"/>
            <a:chExt cx="3680918" cy="369332"/>
          </a:xfrm>
        </p:grpSpPr>
        <p:grpSp>
          <p:nvGrpSpPr>
            <p:cNvPr id="24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200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200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498233" y="5604513"/>
              <a:ext cx="332174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200"/>
              <a:r>
                <a:rPr lang="zh-CN" altLang="en-US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Lance</a:t>
              </a:r>
              <a:r>
                <a:rPr lang="zh-CN" altLang="en-US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2260035406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4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152110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2495" y="1530985"/>
            <a:ext cx="8093710" cy="4867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4" y="371041"/>
            <a:ext cx="4923613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dex2aot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010484" y="2363967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47368" y="2465567"/>
            <a:ext cx="2219158" cy="438485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85347" y="2270529"/>
            <a:ext cx="2010611" cy="590744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309303" y="2123310"/>
            <a:ext cx="204382" cy="941189"/>
          </a:xfrm>
          <a:prstGeom prst="round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lgDash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270" y="2270760"/>
            <a:ext cx="4926965" cy="45034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54990" y="1189355"/>
            <a:ext cx="112318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Dalvik</a:t>
            </a:r>
            <a:r>
              <a:rPr lang="zh-CN" altLang="en-US"/>
              <a:t>下应用在安装的过程，会执行一次优化，将dex字节码进行优化生成odex文件。而</a:t>
            </a:r>
            <a:r>
              <a:rPr lang="en-US" altLang="zh-CN"/>
              <a:t>Art</a:t>
            </a:r>
            <a:r>
              <a:rPr lang="zh-CN" altLang="en-US"/>
              <a:t>下将应用的dex字节码翻译成本地机器码的最恰当AOT时机也就发生在应用安装的时候。</a:t>
            </a:r>
            <a:r>
              <a:rPr dirty="0">
                <a:latin typeface="+mn-ea"/>
                <a:cs typeface="+mn-ea"/>
                <a:sym typeface="+mn-ea"/>
              </a:rPr>
              <a:t>ART 引入了</a:t>
            </a:r>
            <a:r>
              <a:rPr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ea"/>
              </a:rPr>
              <a:t>预先编译机制</a:t>
            </a:r>
            <a:r>
              <a:rPr 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ea"/>
              </a:rPr>
              <a:t>（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ea"/>
              </a:rPr>
              <a:t>Ahead Of Time</a:t>
            </a:r>
            <a:r>
              <a:rPr 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ea"/>
              </a:rPr>
              <a:t>）</a:t>
            </a:r>
            <a:r>
              <a:rPr dirty="0">
                <a:latin typeface="+mn-ea"/>
                <a:cs typeface="+mn-ea"/>
                <a:sym typeface="+mn-ea"/>
              </a:rPr>
              <a:t>，在安装时，ART 使用设备自带的 dex2oat 工具来编译应用，dex中的字节码将被编译成本地机器码。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4" y="371041"/>
            <a:ext cx="4923613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 N的运作方式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010484" y="2363967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47368" y="2465567"/>
            <a:ext cx="2219158" cy="438485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85347" y="2270529"/>
            <a:ext cx="2010611" cy="590744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309303" y="2123310"/>
            <a:ext cx="204382" cy="941189"/>
          </a:xfrm>
          <a:prstGeom prst="round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lgDash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6085" y="1252220"/>
            <a:ext cx="1134364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ART 使用预先 (AOT) 编译，并且从 Android </a:t>
            </a:r>
            <a:r>
              <a:rPr lang="en-US" altLang="zh-CN"/>
              <a:t>N</a:t>
            </a:r>
            <a:r>
              <a:rPr lang="zh-CN" altLang="en-US"/>
              <a:t>混合使用AOT编译，解释和JIT。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/>
              <a:t>最初安装应用时不进行任何 AOT 编译</a:t>
            </a:r>
            <a:r>
              <a:rPr lang="zh-CN" altLang="en-US">
                <a:solidFill>
                  <a:srgbClr val="FF0000"/>
                </a:solidFill>
              </a:rPr>
              <a:t>（安装又快了）</a:t>
            </a:r>
            <a:r>
              <a:rPr lang="zh-CN" altLang="en-US"/>
              <a:t>，运行过程中解释执行，对经常执行的方法进行</a:t>
            </a:r>
            <a:r>
              <a:rPr lang="en-US" altLang="zh-CN"/>
              <a:t>JIT</a:t>
            </a:r>
            <a:r>
              <a:rPr lang="zh-CN" altLang="en-US"/>
              <a:t>，</a:t>
            </a:r>
            <a:r>
              <a:rPr lang="zh-CN" altLang="en-US">
                <a:sym typeface="+mn-ea"/>
              </a:rPr>
              <a:t>经过 JIT 编译的方法将会记录</a:t>
            </a:r>
            <a:r>
              <a:rPr lang="zh-CN" altLang="en-US">
                <a:sym typeface="+mn-ea"/>
              </a:rPr>
              <a:t>到</a:t>
            </a:r>
            <a:r>
              <a:rPr lang="en-US" altLang="zh-CN" b="1">
                <a:sym typeface="+mn-ea"/>
              </a:rPr>
              <a:t>Profile</a:t>
            </a:r>
            <a:r>
              <a:rPr lang="zh-CN" altLang="en-US">
                <a:sym typeface="+mn-ea"/>
              </a:rPr>
              <a:t>配置文件中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、当设备闲置和充电时，编译守护进程会运行，根据</a:t>
            </a:r>
            <a:r>
              <a:rPr lang="en-US" altLang="zh-CN" b="1">
                <a:sym typeface="+mn-ea"/>
              </a:rPr>
              <a:t>Profile</a:t>
            </a:r>
            <a:r>
              <a:rPr lang="zh-CN" altLang="en-US">
                <a:sym typeface="+mn-ea"/>
              </a:rPr>
              <a:t>文件对常用代码进行 AOT 编译。待下次运行时直接使用。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930" y="3338830"/>
            <a:ext cx="4914900" cy="3155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080404" y="404852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3747892" y="3312397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en-US" altLang="zh-CN" sz="2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  <a:p>
              <a:pPr algn="ctr" defTabSz="1219200"/>
              <a:endParaRPr lang="zh-CN" altLang="en-US" sz="24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PA_组合 73"/>
          <p:cNvGrpSpPr/>
          <p:nvPr>
            <p:custDataLst>
              <p:tags r:id="rId4"/>
            </p:custDataLst>
          </p:nvPr>
        </p:nvGrpSpPr>
        <p:grpSpPr>
          <a:xfrm>
            <a:off x="6414053" y="3318534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PA_矩形 60"/>
          <p:cNvSpPr/>
          <p:nvPr>
            <p:custDataLst>
              <p:tags r:id="rId5"/>
            </p:custDataLst>
          </p:nvPr>
        </p:nvSpPr>
        <p:spPr>
          <a:xfrm>
            <a:off x="3747892" y="4032449"/>
            <a:ext cx="2106369" cy="974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Android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类加载器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双亲委托机制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9200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loadClass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与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findClass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6"/>
            </p:custDataLst>
          </p:nvPr>
        </p:nvSpPr>
        <p:spPr>
          <a:xfrm>
            <a:off x="7016806" y="3445920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热修复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7"/>
            </p:custDataLst>
          </p:nvPr>
        </p:nvSpPr>
        <p:spPr>
          <a:xfrm>
            <a:off x="3765367" y="3463972"/>
            <a:ext cx="1926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ClassLoader</a:t>
            </a:r>
            <a:endParaRPr lang="en-US" alt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2" name="PA_组合 1"/>
          <p:cNvGrpSpPr/>
          <p:nvPr>
            <p:custDataLst>
              <p:tags r:id="rId8"/>
            </p:custDataLst>
          </p:nvPr>
        </p:nvGrpSpPr>
        <p:grpSpPr>
          <a:xfrm>
            <a:off x="942611" y="3364118"/>
            <a:ext cx="2016723" cy="2527653"/>
            <a:chOff x="522514" y="3027330"/>
            <a:chExt cx="1512542" cy="1440160"/>
          </a:xfrm>
        </p:grpSpPr>
        <p:sp>
          <p:nvSpPr>
            <p:cNvPr id="23" name="矩形 22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PA_矩形 65"/>
          <p:cNvSpPr/>
          <p:nvPr>
            <p:custDataLst>
              <p:tags r:id="rId9"/>
            </p:custDataLst>
          </p:nvPr>
        </p:nvSpPr>
        <p:spPr>
          <a:xfrm>
            <a:off x="1137464" y="3501648"/>
            <a:ext cx="1517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ART 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和 </a:t>
            </a:r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Dalvik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Freeform 41"/>
          <p:cNvSpPr>
            <a:spLocks noEditPoints="1"/>
          </p:cNvSpPr>
          <p:nvPr/>
        </p:nvSpPr>
        <p:spPr bwMode="auto">
          <a:xfrm>
            <a:off x="1717650" y="2745660"/>
            <a:ext cx="357188" cy="488950"/>
          </a:xfrm>
          <a:custGeom>
            <a:avLst/>
            <a:gdLst>
              <a:gd name="T0" fmla="*/ 7 w 163"/>
              <a:gd name="T1" fmla="*/ 223 h 223"/>
              <a:gd name="T2" fmla="*/ 32 w 163"/>
              <a:gd name="T3" fmla="*/ 223 h 223"/>
              <a:gd name="T4" fmla="*/ 39 w 163"/>
              <a:gd name="T5" fmla="*/ 216 h 223"/>
              <a:gd name="T6" fmla="*/ 39 w 163"/>
              <a:gd name="T7" fmla="*/ 196 h 223"/>
              <a:gd name="T8" fmla="*/ 124 w 163"/>
              <a:gd name="T9" fmla="*/ 196 h 223"/>
              <a:gd name="T10" fmla="*/ 124 w 163"/>
              <a:gd name="T11" fmla="*/ 216 h 223"/>
              <a:gd name="T12" fmla="*/ 131 w 163"/>
              <a:gd name="T13" fmla="*/ 223 h 223"/>
              <a:gd name="T14" fmla="*/ 156 w 163"/>
              <a:gd name="T15" fmla="*/ 223 h 223"/>
              <a:gd name="T16" fmla="*/ 163 w 163"/>
              <a:gd name="T17" fmla="*/ 216 h 223"/>
              <a:gd name="T18" fmla="*/ 163 w 163"/>
              <a:gd name="T19" fmla="*/ 196 h 223"/>
              <a:gd name="T20" fmla="*/ 163 w 163"/>
              <a:gd name="T21" fmla="*/ 182 h 223"/>
              <a:gd name="T22" fmla="*/ 163 w 163"/>
              <a:gd name="T23" fmla="*/ 0 h 223"/>
              <a:gd name="T24" fmla="*/ 0 w 163"/>
              <a:gd name="T25" fmla="*/ 0 h 223"/>
              <a:gd name="T26" fmla="*/ 0 w 163"/>
              <a:gd name="T27" fmla="*/ 182 h 223"/>
              <a:gd name="T28" fmla="*/ 0 w 163"/>
              <a:gd name="T29" fmla="*/ 196 h 223"/>
              <a:gd name="T30" fmla="*/ 0 w 163"/>
              <a:gd name="T31" fmla="*/ 216 h 223"/>
              <a:gd name="T32" fmla="*/ 7 w 163"/>
              <a:gd name="T33" fmla="*/ 223 h 223"/>
              <a:gd name="T34" fmla="*/ 148 w 163"/>
              <a:gd name="T35" fmla="*/ 175 h 223"/>
              <a:gd name="T36" fmla="*/ 116 w 163"/>
              <a:gd name="T37" fmla="*/ 175 h 223"/>
              <a:gd name="T38" fmla="*/ 116 w 163"/>
              <a:gd name="T39" fmla="*/ 158 h 223"/>
              <a:gd name="T40" fmla="*/ 148 w 163"/>
              <a:gd name="T41" fmla="*/ 158 h 223"/>
              <a:gd name="T42" fmla="*/ 148 w 163"/>
              <a:gd name="T43" fmla="*/ 175 h 223"/>
              <a:gd name="T44" fmla="*/ 148 w 163"/>
              <a:gd name="T45" fmla="*/ 141 h 223"/>
              <a:gd name="T46" fmla="*/ 88 w 163"/>
              <a:gd name="T47" fmla="*/ 141 h 223"/>
              <a:gd name="T48" fmla="*/ 88 w 163"/>
              <a:gd name="T49" fmla="*/ 41 h 223"/>
              <a:gd name="T50" fmla="*/ 148 w 163"/>
              <a:gd name="T51" fmla="*/ 41 h 223"/>
              <a:gd name="T52" fmla="*/ 148 w 163"/>
              <a:gd name="T53" fmla="*/ 141 h 223"/>
              <a:gd name="T54" fmla="*/ 39 w 163"/>
              <a:gd name="T55" fmla="*/ 13 h 223"/>
              <a:gd name="T56" fmla="*/ 124 w 163"/>
              <a:gd name="T57" fmla="*/ 13 h 223"/>
              <a:gd name="T58" fmla="*/ 124 w 163"/>
              <a:gd name="T59" fmla="*/ 25 h 223"/>
              <a:gd name="T60" fmla="*/ 39 w 163"/>
              <a:gd name="T61" fmla="*/ 25 h 223"/>
              <a:gd name="T62" fmla="*/ 39 w 163"/>
              <a:gd name="T63" fmla="*/ 13 h 223"/>
              <a:gd name="T64" fmla="*/ 15 w 163"/>
              <a:gd name="T65" fmla="*/ 41 h 223"/>
              <a:gd name="T66" fmla="*/ 75 w 163"/>
              <a:gd name="T67" fmla="*/ 41 h 223"/>
              <a:gd name="T68" fmla="*/ 75 w 163"/>
              <a:gd name="T69" fmla="*/ 141 h 223"/>
              <a:gd name="T70" fmla="*/ 63 w 163"/>
              <a:gd name="T71" fmla="*/ 141 h 223"/>
              <a:gd name="T72" fmla="*/ 27 w 163"/>
              <a:gd name="T73" fmla="*/ 141 h 223"/>
              <a:gd name="T74" fmla="*/ 15 w 163"/>
              <a:gd name="T75" fmla="*/ 141 h 223"/>
              <a:gd name="T76" fmla="*/ 15 w 163"/>
              <a:gd name="T77" fmla="*/ 41 h 223"/>
              <a:gd name="T78" fmla="*/ 15 w 163"/>
              <a:gd name="T79" fmla="*/ 158 h 223"/>
              <a:gd name="T80" fmla="*/ 47 w 163"/>
              <a:gd name="T81" fmla="*/ 158 h 223"/>
              <a:gd name="T82" fmla="*/ 47 w 163"/>
              <a:gd name="T83" fmla="*/ 175 h 223"/>
              <a:gd name="T84" fmla="*/ 15 w 163"/>
              <a:gd name="T85" fmla="*/ 175 h 223"/>
              <a:gd name="T86" fmla="*/ 15 w 163"/>
              <a:gd name="T87" fmla="*/ 158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63" h="223">
                <a:moveTo>
                  <a:pt x="7" y="223"/>
                </a:moveTo>
                <a:cubicBezTo>
                  <a:pt x="32" y="223"/>
                  <a:pt x="32" y="223"/>
                  <a:pt x="32" y="223"/>
                </a:cubicBezTo>
                <a:cubicBezTo>
                  <a:pt x="36" y="223"/>
                  <a:pt x="39" y="220"/>
                  <a:pt x="39" y="216"/>
                </a:cubicBezTo>
                <a:cubicBezTo>
                  <a:pt x="39" y="196"/>
                  <a:pt x="39" y="196"/>
                  <a:pt x="39" y="196"/>
                </a:cubicBezTo>
                <a:cubicBezTo>
                  <a:pt x="124" y="196"/>
                  <a:pt x="124" y="196"/>
                  <a:pt x="124" y="196"/>
                </a:cubicBezTo>
                <a:cubicBezTo>
                  <a:pt x="124" y="216"/>
                  <a:pt x="124" y="216"/>
                  <a:pt x="124" y="216"/>
                </a:cubicBezTo>
                <a:cubicBezTo>
                  <a:pt x="124" y="220"/>
                  <a:pt x="127" y="223"/>
                  <a:pt x="131" y="223"/>
                </a:cubicBezTo>
                <a:cubicBezTo>
                  <a:pt x="156" y="223"/>
                  <a:pt x="156" y="223"/>
                  <a:pt x="156" y="223"/>
                </a:cubicBezTo>
                <a:cubicBezTo>
                  <a:pt x="160" y="223"/>
                  <a:pt x="163" y="220"/>
                  <a:pt x="163" y="216"/>
                </a:cubicBezTo>
                <a:cubicBezTo>
                  <a:pt x="163" y="196"/>
                  <a:pt x="163" y="196"/>
                  <a:pt x="163" y="196"/>
                </a:cubicBezTo>
                <a:cubicBezTo>
                  <a:pt x="163" y="182"/>
                  <a:pt x="163" y="182"/>
                  <a:pt x="163" y="182"/>
                </a:cubicBezTo>
                <a:cubicBezTo>
                  <a:pt x="163" y="0"/>
                  <a:pt x="163" y="0"/>
                  <a:pt x="1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220"/>
                  <a:pt x="4" y="223"/>
                  <a:pt x="7" y="223"/>
                </a:cubicBezTo>
                <a:close/>
                <a:moveTo>
                  <a:pt x="148" y="175"/>
                </a:moveTo>
                <a:cubicBezTo>
                  <a:pt x="116" y="175"/>
                  <a:pt x="116" y="175"/>
                  <a:pt x="116" y="175"/>
                </a:cubicBezTo>
                <a:cubicBezTo>
                  <a:pt x="116" y="158"/>
                  <a:pt x="116" y="158"/>
                  <a:pt x="116" y="158"/>
                </a:cubicBezTo>
                <a:cubicBezTo>
                  <a:pt x="148" y="158"/>
                  <a:pt x="148" y="158"/>
                  <a:pt x="148" y="158"/>
                </a:cubicBezTo>
                <a:cubicBezTo>
                  <a:pt x="148" y="175"/>
                  <a:pt x="148" y="175"/>
                  <a:pt x="148" y="175"/>
                </a:cubicBezTo>
                <a:close/>
                <a:moveTo>
                  <a:pt x="148" y="141"/>
                </a:moveTo>
                <a:cubicBezTo>
                  <a:pt x="88" y="141"/>
                  <a:pt x="88" y="141"/>
                  <a:pt x="88" y="141"/>
                </a:cubicBezTo>
                <a:cubicBezTo>
                  <a:pt x="88" y="41"/>
                  <a:pt x="88" y="41"/>
                  <a:pt x="88" y="41"/>
                </a:cubicBezTo>
                <a:cubicBezTo>
                  <a:pt x="148" y="41"/>
                  <a:pt x="148" y="41"/>
                  <a:pt x="148" y="41"/>
                </a:cubicBezTo>
                <a:lnTo>
                  <a:pt x="148" y="141"/>
                </a:lnTo>
                <a:close/>
                <a:moveTo>
                  <a:pt x="39" y="13"/>
                </a:moveTo>
                <a:cubicBezTo>
                  <a:pt x="124" y="13"/>
                  <a:pt x="124" y="13"/>
                  <a:pt x="124" y="13"/>
                </a:cubicBezTo>
                <a:cubicBezTo>
                  <a:pt x="124" y="25"/>
                  <a:pt x="124" y="25"/>
                  <a:pt x="124" y="25"/>
                </a:cubicBezTo>
                <a:cubicBezTo>
                  <a:pt x="39" y="25"/>
                  <a:pt x="39" y="25"/>
                  <a:pt x="39" y="25"/>
                </a:cubicBezTo>
                <a:lnTo>
                  <a:pt x="39" y="13"/>
                </a:lnTo>
                <a:close/>
                <a:moveTo>
                  <a:pt x="15" y="41"/>
                </a:moveTo>
                <a:cubicBezTo>
                  <a:pt x="75" y="41"/>
                  <a:pt x="75" y="41"/>
                  <a:pt x="75" y="41"/>
                </a:cubicBezTo>
                <a:cubicBezTo>
                  <a:pt x="75" y="141"/>
                  <a:pt x="75" y="141"/>
                  <a:pt x="75" y="141"/>
                </a:cubicBezTo>
                <a:cubicBezTo>
                  <a:pt x="63" y="141"/>
                  <a:pt x="63" y="141"/>
                  <a:pt x="63" y="141"/>
                </a:cubicBezTo>
                <a:cubicBezTo>
                  <a:pt x="27" y="141"/>
                  <a:pt x="27" y="141"/>
                  <a:pt x="27" y="141"/>
                </a:cubicBezTo>
                <a:cubicBezTo>
                  <a:pt x="15" y="141"/>
                  <a:pt x="15" y="141"/>
                  <a:pt x="15" y="141"/>
                </a:cubicBezTo>
                <a:lnTo>
                  <a:pt x="15" y="41"/>
                </a:lnTo>
                <a:close/>
                <a:moveTo>
                  <a:pt x="15" y="158"/>
                </a:moveTo>
                <a:cubicBezTo>
                  <a:pt x="47" y="158"/>
                  <a:pt x="47" y="158"/>
                  <a:pt x="47" y="158"/>
                </a:cubicBezTo>
                <a:cubicBezTo>
                  <a:pt x="47" y="175"/>
                  <a:pt x="47" y="175"/>
                  <a:pt x="47" y="175"/>
                </a:cubicBezTo>
                <a:cubicBezTo>
                  <a:pt x="15" y="175"/>
                  <a:pt x="15" y="175"/>
                  <a:pt x="15" y="175"/>
                </a:cubicBezTo>
                <a:lnTo>
                  <a:pt x="15" y="15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0" name="Freeform 131"/>
          <p:cNvSpPr>
            <a:spLocks noEditPoints="1"/>
          </p:cNvSpPr>
          <p:nvPr/>
        </p:nvSpPr>
        <p:spPr bwMode="auto">
          <a:xfrm>
            <a:off x="4403589" y="2648900"/>
            <a:ext cx="527050" cy="449263"/>
          </a:xfrm>
          <a:custGeom>
            <a:avLst/>
            <a:gdLst>
              <a:gd name="T0" fmla="*/ 11 w 240"/>
              <a:gd name="T1" fmla="*/ 205 h 205"/>
              <a:gd name="T2" fmla="*/ 46 w 240"/>
              <a:gd name="T3" fmla="*/ 205 h 205"/>
              <a:gd name="T4" fmla="*/ 57 w 240"/>
              <a:gd name="T5" fmla="*/ 194 h 205"/>
              <a:gd name="T6" fmla="*/ 57 w 240"/>
              <a:gd name="T7" fmla="*/ 167 h 205"/>
              <a:gd name="T8" fmla="*/ 183 w 240"/>
              <a:gd name="T9" fmla="*/ 167 h 205"/>
              <a:gd name="T10" fmla="*/ 183 w 240"/>
              <a:gd name="T11" fmla="*/ 194 h 205"/>
              <a:gd name="T12" fmla="*/ 194 w 240"/>
              <a:gd name="T13" fmla="*/ 205 h 205"/>
              <a:gd name="T14" fmla="*/ 229 w 240"/>
              <a:gd name="T15" fmla="*/ 205 h 205"/>
              <a:gd name="T16" fmla="*/ 240 w 240"/>
              <a:gd name="T17" fmla="*/ 194 h 205"/>
              <a:gd name="T18" fmla="*/ 240 w 240"/>
              <a:gd name="T19" fmla="*/ 167 h 205"/>
              <a:gd name="T20" fmla="*/ 240 w 240"/>
              <a:gd name="T21" fmla="*/ 167 h 205"/>
              <a:gd name="T22" fmla="*/ 240 w 240"/>
              <a:gd name="T23" fmla="*/ 84 h 205"/>
              <a:gd name="T24" fmla="*/ 216 w 240"/>
              <a:gd name="T25" fmla="*/ 58 h 205"/>
              <a:gd name="T26" fmla="*/ 208 w 240"/>
              <a:gd name="T27" fmla="*/ 15 h 205"/>
              <a:gd name="T28" fmla="*/ 147 w 240"/>
              <a:gd name="T29" fmla="*/ 15 h 205"/>
              <a:gd name="T30" fmla="*/ 147 w 240"/>
              <a:gd name="T31" fmla="*/ 0 h 205"/>
              <a:gd name="T32" fmla="*/ 94 w 240"/>
              <a:gd name="T33" fmla="*/ 0 h 205"/>
              <a:gd name="T34" fmla="*/ 94 w 240"/>
              <a:gd name="T35" fmla="*/ 15 h 205"/>
              <a:gd name="T36" fmla="*/ 32 w 240"/>
              <a:gd name="T37" fmla="*/ 15 h 205"/>
              <a:gd name="T38" fmla="*/ 24 w 240"/>
              <a:gd name="T39" fmla="*/ 58 h 205"/>
              <a:gd name="T40" fmla="*/ 0 w 240"/>
              <a:gd name="T41" fmla="*/ 84 h 205"/>
              <a:gd name="T42" fmla="*/ 0 w 240"/>
              <a:gd name="T43" fmla="*/ 161 h 205"/>
              <a:gd name="T44" fmla="*/ 0 w 240"/>
              <a:gd name="T45" fmla="*/ 167 h 205"/>
              <a:gd name="T46" fmla="*/ 0 w 240"/>
              <a:gd name="T47" fmla="*/ 194 h 205"/>
              <a:gd name="T48" fmla="*/ 11 w 240"/>
              <a:gd name="T49" fmla="*/ 205 h 205"/>
              <a:gd name="T50" fmla="*/ 219 w 240"/>
              <a:gd name="T51" fmla="*/ 123 h 205"/>
              <a:gd name="T52" fmla="*/ 219 w 240"/>
              <a:gd name="T53" fmla="*/ 148 h 205"/>
              <a:gd name="T54" fmla="*/ 171 w 240"/>
              <a:gd name="T55" fmla="*/ 148 h 205"/>
              <a:gd name="T56" fmla="*/ 171 w 240"/>
              <a:gd name="T57" fmla="*/ 123 h 205"/>
              <a:gd name="T58" fmla="*/ 219 w 240"/>
              <a:gd name="T59" fmla="*/ 123 h 205"/>
              <a:gd name="T60" fmla="*/ 46 w 240"/>
              <a:gd name="T61" fmla="*/ 31 h 205"/>
              <a:gd name="T62" fmla="*/ 195 w 240"/>
              <a:gd name="T63" fmla="*/ 31 h 205"/>
              <a:gd name="T64" fmla="*/ 201 w 240"/>
              <a:gd name="T65" fmla="*/ 69 h 205"/>
              <a:gd name="T66" fmla="*/ 40 w 240"/>
              <a:gd name="T67" fmla="*/ 69 h 205"/>
              <a:gd name="T68" fmla="*/ 46 w 240"/>
              <a:gd name="T69" fmla="*/ 31 h 205"/>
              <a:gd name="T70" fmla="*/ 22 w 240"/>
              <a:gd name="T71" fmla="*/ 123 h 205"/>
              <a:gd name="T72" fmla="*/ 70 w 240"/>
              <a:gd name="T73" fmla="*/ 123 h 205"/>
              <a:gd name="T74" fmla="*/ 70 w 240"/>
              <a:gd name="T75" fmla="*/ 148 h 205"/>
              <a:gd name="T76" fmla="*/ 22 w 240"/>
              <a:gd name="T77" fmla="*/ 148 h 205"/>
              <a:gd name="T78" fmla="*/ 22 w 240"/>
              <a:gd name="T79" fmla="*/ 12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40" h="205">
                <a:moveTo>
                  <a:pt x="11" y="205"/>
                </a:moveTo>
                <a:cubicBezTo>
                  <a:pt x="46" y="205"/>
                  <a:pt x="46" y="205"/>
                  <a:pt x="46" y="205"/>
                </a:cubicBezTo>
                <a:cubicBezTo>
                  <a:pt x="52" y="205"/>
                  <a:pt x="57" y="201"/>
                  <a:pt x="57" y="194"/>
                </a:cubicBezTo>
                <a:cubicBezTo>
                  <a:pt x="57" y="167"/>
                  <a:pt x="57" y="167"/>
                  <a:pt x="57" y="167"/>
                </a:cubicBezTo>
                <a:cubicBezTo>
                  <a:pt x="183" y="167"/>
                  <a:pt x="183" y="167"/>
                  <a:pt x="183" y="167"/>
                </a:cubicBezTo>
                <a:cubicBezTo>
                  <a:pt x="183" y="194"/>
                  <a:pt x="183" y="194"/>
                  <a:pt x="183" y="194"/>
                </a:cubicBezTo>
                <a:cubicBezTo>
                  <a:pt x="183" y="201"/>
                  <a:pt x="188" y="205"/>
                  <a:pt x="194" y="205"/>
                </a:cubicBezTo>
                <a:cubicBezTo>
                  <a:pt x="229" y="205"/>
                  <a:pt x="229" y="205"/>
                  <a:pt x="229" y="205"/>
                </a:cubicBezTo>
                <a:cubicBezTo>
                  <a:pt x="236" y="205"/>
                  <a:pt x="240" y="201"/>
                  <a:pt x="240" y="194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84"/>
                  <a:pt x="240" y="84"/>
                  <a:pt x="240" y="84"/>
                </a:cubicBezTo>
                <a:cubicBezTo>
                  <a:pt x="216" y="58"/>
                  <a:pt x="216" y="58"/>
                  <a:pt x="216" y="58"/>
                </a:cubicBezTo>
                <a:cubicBezTo>
                  <a:pt x="208" y="15"/>
                  <a:pt x="208" y="15"/>
                  <a:pt x="208" y="15"/>
                </a:cubicBezTo>
                <a:cubicBezTo>
                  <a:pt x="147" y="15"/>
                  <a:pt x="147" y="15"/>
                  <a:pt x="147" y="15"/>
                </a:cubicBezTo>
                <a:cubicBezTo>
                  <a:pt x="147" y="0"/>
                  <a:pt x="147" y="0"/>
                  <a:pt x="147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15"/>
                  <a:pt x="94" y="15"/>
                  <a:pt x="94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24" y="58"/>
                  <a:pt x="24" y="58"/>
                  <a:pt x="24" y="58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67"/>
                  <a:pt x="0" y="167"/>
                  <a:pt x="0" y="167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201"/>
                  <a:pt x="5" y="205"/>
                  <a:pt x="11" y="205"/>
                </a:cubicBezTo>
                <a:close/>
                <a:moveTo>
                  <a:pt x="219" y="123"/>
                </a:moveTo>
                <a:cubicBezTo>
                  <a:pt x="219" y="148"/>
                  <a:pt x="219" y="148"/>
                  <a:pt x="219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23"/>
                  <a:pt x="171" y="123"/>
                  <a:pt x="171" y="123"/>
                </a:cubicBezTo>
                <a:cubicBezTo>
                  <a:pt x="219" y="123"/>
                  <a:pt x="219" y="123"/>
                  <a:pt x="219" y="123"/>
                </a:cubicBezTo>
                <a:close/>
                <a:moveTo>
                  <a:pt x="46" y="31"/>
                </a:moveTo>
                <a:cubicBezTo>
                  <a:pt x="195" y="31"/>
                  <a:pt x="195" y="31"/>
                  <a:pt x="195" y="31"/>
                </a:cubicBezTo>
                <a:cubicBezTo>
                  <a:pt x="201" y="69"/>
                  <a:pt x="201" y="69"/>
                  <a:pt x="201" y="69"/>
                </a:cubicBezTo>
                <a:cubicBezTo>
                  <a:pt x="40" y="69"/>
                  <a:pt x="40" y="69"/>
                  <a:pt x="40" y="69"/>
                </a:cubicBezTo>
                <a:lnTo>
                  <a:pt x="46" y="31"/>
                </a:lnTo>
                <a:close/>
                <a:moveTo>
                  <a:pt x="22" y="123"/>
                </a:moveTo>
                <a:cubicBezTo>
                  <a:pt x="70" y="123"/>
                  <a:pt x="70" y="123"/>
                  <a:pt x="70" y="123"/>
                </a:cubicBezTo>
                <a:cubicBezTo>
                  <a:pt x="70" y="148"/>
                  <a:pt x="70" y="148"/>
                  <a:pt x="70" y="148"/>
                </a:cubicBezTo>
                <a:cubicBezTo>
                  <a:pt x="22" y="148"/>
                  <a:pt x="22" y="148"/>
                  <a:pt x="22" y="148"/>
                </a:cubicBezTo>
                <a:lnTo>
                  <a:pt x="22" y="12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1" name="Freeform 86"/>
          <p:cNvSpPr/>
          <p:nvPr/>
        </p:nvSpPr>
        <p:spPr bwMode="auto">
          <a:xfrm>
            <a:off x="7166873" y="2635194"/>
            <a:ext cx="500063" cy="515938"/>
          </a:xfrm>
          <a:custGeom>
            <a:avLst/>
            <a:gdLst>
              <a:gd name="T0" fmla="*/ 115 w 228"/>
              <a:gd name="T1" fmla="*/ 0 h 235"/>
              <a:gd name="T2" fmla="*/ 90 w 228"/>
              <a:gd name="T3" fmla="*/ 51 h 235"/>
              <a:gd name="T4" fmla="*/ 90 w 228"/>
              <a:gd name="T5" fmla="*/ 87 h 235"/>
              <a:gd name="T6" fmla="*/ 0 w 228"/>
              <a:gd name="T7" fmla="*/ 124 h 235"/>
              <a:gd name="T8" fmla="*/ 0 w 228"/>
              <a:gd name="T9" fmla="*/ 150 h 235"/>
              <a:gd name="T10" fmla="*/ 90 w 228"/>
              <a:gd name="T11" fmla="*/ 132 h 235"/>
              <a:gd name="T12" fmla="*/ 90 w 228"/>
              <a:gd name="T13" fmla="*/ 182 h 235"/>
              <a:gd name="T14" fmla="*/ 51 w 228"/>
              <a:gd name="T15" fmla="*/ 210 h 235"/>
              <a:gd name="T16" fmla="*/ 51 w 228"/>
              <a:gd name="T17" fmla="*/ 235 h 235"/>
              <a:gd name="T18" fmla="*/ 115 w 228"/>
              <a:gd name="T19" fmla="*/ 213 h 235"/>
              <a:gd name="T20" fmla="*/ 177 w 228"/>
              <a:gd name="T21" fmla="*/ 235 h 235"/>
              <a:gd name="T22" fmla="*/ 177 w 228"/>
              <a:gd name="T23" fmla="*/ 210 h 235"/>
              <a:gd name="T24" fmla="*/ 141 w 228"/>
              <a:gd name="T25" fmla="*/ 182 h 235"/>
              <a:gd name="T26" fmla="*/ 141 w 228"/>
              <a:gd name="T27" fmla="*/ 132 h 235"/>
              <a:gd name="T28" fmla="*/ 228 w 228"/>
              <a:gd name="T29" fmla="*/ 150 h 235"/>
              <a:gd name="T30" fmla="*/ 228 w 228"/>
              <a:gd name="T31" fmla="*/ 124 h 235"/>
              <a:gd name="T32" fmla="*/ 141 w 228"/>
              <a:gd name="T33" fmla="*/ 87 h 235"/>
              <a:gd name="T34" fmla="*/ 141 w 228"/>
              <a:gd name="T35" fmla="*/ 51 h 235"/>
              <a:gd name="T36" fmla="*/ 115 w 228"/>
              <a:gd name="T37" fmla="*/ 0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8" h="235">
                <a:moveTo>
                  <a:pt x="115" y="0"/>
                </a:moveTo>
                <a:cubicBezTo>
                  <a:pt x="101" y="0"/>
                  <a:pt x="90" y="37"/>
                  <a:pt x="90" y="51"/>
                </a:cubicBezTo>
                <a:cubicBezTo>
                  <a:pt x="90" y="87"/>
                  <a:pt x="90" y="87"/>
                  <a:pt x="90" y="87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50"/>
                  <a:pt x="0" y="150"/>
                  <a:pt x="0" y="150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82"/>
                  <a:pt x="90" y="182"/>
                  <a:pt x="90" y="182"/>
                </a:cubicBezTo>
                <a:cubicBezTo>
                  <a:pt x="51" y="210"/>
                  <a:pt x="51" y="210"/>
                  <a:pt x="51" y="210"/>
                </a:cubicBezTo>
                <a:cubicBezTo>
                  <a:pt x="51" y="235"/>
                  <a:pt x="51" y="235"/>
                  <a:pt x="51" y="235"/>
                </a:cubicBezTo>
                <a:cubicBezTo>
                  <a:pt x="115" y="213"/>
                  <a:pt x="115" y="213"/>
                  <a:pt x="115" y="213"/>
                </a:cubicBezTo>
                <a:cubicBezTo>
                  <a:pt x="177" y="235"/>
                  <a:pt x="177" y="235"/>
                  <a:pt x="177" y="235"/>
                </a:cubicBezTo>
                <a:cubicBezTo>
                  <a:pt x="177" y="210"/>
                  <a:pt x="177" y="210"/>
                  <a:pt x="177" y="210"/>
                </a:cubicBezTo>
                <a:cubicBezTo>
                  <a:pt x="141" y="182"/>
                  <a:pt x="141" y="182"/>
                  <a:pt x="141" y="182"/>
                </a:cubicBezTo>
                <a:cubicBezTo>
                  <a:pt x="141" y="132"/>
                  <a:pt x="141" y="132"/>
                  <a:pt x="141" y="132"/>
                </a:cubicBezTo>
                <a:cubicBezTo>
                  <a:pt x="228" y="150"/>
                  <a:pt x="228" y="150"/>
                  <a:pt x="228" y="150"/>
                </a:cubicBezTo>
                <a:cubicBezTo>
                  <a:pt x="228" y="124"/>
                  <a:pt x="228" y="124"/>
                  <a:pt x="228" y="124"/>
                </a:cubicBezTo>
                <a:cubicBezTo>
                  <a:pt x="141" y="87"/>
                  <a:pt x="141" y="87"/>
                  <a:pt x="141" y="87"/>
                </a:cubicBezTo>
                <a:cubicBezTo>
                  <a:pt x="141" y="51"/>
                  <a:pt x="141" y="51"/>
                  <a:pt x="141" y="51"/>
                </a:cubicBezTo>
                <a:cubicBezTo>
                  <a:pt x="141" y="37"/>
                  <a:pt x="129" y="0"/>
                  <a:pt x="1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2" name="PA_任意多边形 11"/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>
            <a:off x="9973688" y="2655535"/>
            <a:ext cx="422242" cy="4499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33" name="PA_组合 79"/>
          <p:cNvGrpSpPr/>
          <p:nvPr>
            <p:custDataLst>
              <p:tags r:id="rId11"/>
            </p:custDataLst>
          </p:nvPr>
        </p:nvGrpSpPr>
        <p:grpSpPr>
          <a:xfrm>
            <a:off x="9192039" y="3311970"/>
            <a:ext cx="2016723" cy="2527653"/>
            <a:chOff x="522514" y="3027330"/>
            <a:chExt cx="1512542" cy="1440160"/>
          </a:xfrm>
        </p:grpSpPr>
        <p:sp>
          <p:nvSpPr>
            <p:cNvPr id="34" name="矩形 3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PA_矩形 62"/>
          <p:cNvSpPr/>
          <p:nvPr>
            <p:custDataLst>
              <p:tags r:id="rId12"/>
            </p:custDataLst>
          </p:nvPr>
        </p:nvSpPr>
        <p:spPr>
          <a:xfrm>
            <a:off x="9577912" y="4210350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PA_矩形 67"/>
          <p:cNvSpPr/>
          <p:nvPr>
            <p:custDataLst>
              <p:tags r:id="rId13"/>
            </p:custDataLst>
          </p:nvPr>
        </p:nvSpPr>
        <p:spPr>
          <a:xfrm>
            <a:off x="9697273" y="343935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" name="PA_矩形 60"/>
          <p:cNvSpPr/>
          <p:nvPr>
            <p:custDataLst>
              <p:tags r:id="rId14"/>
            </p:custDataLst>
          </p:nvPr>
        </p:nvSpPr>
        <p:spPr>
          <a:xfrm>
            <a:off x="1025819" y="4032448"/>
            <a:ext cx="2016722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基于寄存器的虚拟机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PA_矩形 60"/>
          <p:cNvSpPr/>
          <p:nvPr>
            <p:custDataLst>
              <p:tags r:id="rId15"/>
            </p:custDataLst>
          </p:nvPr>
        </p:nvSpPr>
        <p:spPr>
          <a:xfrm>
            <a:off x="6414054" y="4095335"/>
            <a:ext cx="2016722" cy="362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热修复原理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692880" y="2552454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61" grpId="0"/>
      <p:bldP spid="65" grpId="0"/>
      <p:bldP spid="66" grpId="0"/>
      <p:bldP spid="27" grpId="0"/>
      <p:bldP spid="32" grpId="0" animBg="1"/>
      <p:bldP spid="37" grpId="0" animBg="1" autoUpdateAnimBg="0"/>
      <p:bldP spid="38" grpId="0"/>
      <p:bldP spid="40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5" y="371041"/>
            <a:ext cx="25910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ClassLoader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010484" y="2363967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47368" y="2465567"/>
            <a:ext cx="2219158" cy="438485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85347" y="2270529"/>
            <a:ext cx="2010611" cy="590744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309303" y="2123310"/>
            <a:ext cx="204382" cy="941189"/>
          </a:xfrm>
          <a:prstGeom prst="round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lgDash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785" y="1204595"/>
            <a:ext cx="9396730" cy="5346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5" y="371041"/>
            <a:ext cx="25910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双亲委托机制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010484" y="2363967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47368" y="2465567"/>
            <a:ext cx="2219158" cy="438485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85347" y="2270529"/>
            <a:ext cx="2010611" cy="590744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309303" y="2123310"/>
            <a:ext cx="204382" cy="941189"/>
          </a:xfrm>
          <a:prstGeom prst="round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lgDash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4615" y="1207481"/>
            <a:ext cx="48761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某个类加载器在加载类时，首先将加载任务委托给父类加载器，依次递归，如果父类加载器可以完成类加载任务，就成功返回；只有父类加载器无法完成此加载任务或者没有父类加载器时，才自己去加载。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880" y="962660"/>
            <a:ext cx="6281420" cy="473964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0865" y="5395034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/>
              <a:t>在线源码阅读：</a:t>
            </a:r>
            <a:endParaRPr lang="en-US" altLang="zh-CN" sz="1400" dirty="0">
              <a:hlinkClick r:id="rId4"/>
            </a:endParaRPr>
          </a:p>
          <a:p>
            <a:r>
              <a:rPr lang="en-US" altLang="zh-CN" sz="1400" dirty="0">
                <a:hlinkClick r:id="rId4"/>
              </a:rPr>
              <a:t>https://www.androidos.net.cn/</a:t>
            </a:r>
            <a:endParaRPr lang="en-US" altLang="zh-CN" sz="1400" dirty="0"/>
          </a:p>
          <a:p>
            <a:r>
              <a:rPr lang="zh-CN" altLang="en-US" sz="1400" dirty="0"/>
              <a:t>或</a:t>
            </a:r>
            <a:endParaRPr lang="en-US" altLang="zh-CN" sz="1400" dirty="0"/>
          </a:p>
          <a:p>
            <a:r>
              <a:rPr lang="en-US" altLang="zh-CN" sz="1400" dirty="0">
                <a:hlinkClick r:id="rId5"/>
              </a:rPr>
              <a:t>http://androidxref.com/</a:t>
            </a:r>
            <a:endParaRPr lang="en-US" altLang="zh-CN" sz="1400" dirty="0"/>
          </a:p>
        </p:txBody>
      </p:sp>
      <p:sp>
        <p:nvSpPr>
          <p:cNvPr id="7" name="矩形 6"/>
          <p:cNvSpPr/>
          <p:nvPr/>
        </p:nvSpPr>
        <p:spPr>
          <a:xfrm>
            <a:off x="272415" y="3371850"/>
            <a:ext cx="537210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、避免重复加载，当父加载器已经加载了该类的时候，就没有必要子ClassLoader再加载一次。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、安全性考虑，防止核心API库被随意篡改。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7" y="418311"/>
            <a:ext cx="451218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类加载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3" name="矩形 4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169160" y="674370"/>
            <a:ext cx="8128635" cy="6120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080404" y="404852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3747892" y="3312397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en-US" altLang="zh-CN" sz="2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  <a:p>
              <a:pPr algn="ctr" defTabSz="1219200"/>
              <a:endParaRPr lang="zh-CN" altLang="en-US" sz="24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PA_组合 73"/>
          <p:cNvGrpSpPr/>
          <p:nvPr>
            <p:custDataLst>
              <p:tags r:id="rId4"/>
            </p:custDataLst>
          </p:nvPr>
        </p:nvGrpSpPr>
        <p:grpSpPr>
          <a:xfrm>
            <a:off x="6414053" y="3318534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PA_矩形 60"/>
          <p:cNvSpPr/>
          <p:nvPr>
            <p:custDataLst>
              <p:tags r:id="rId5"/>
            </p:custDataLst>
          </p:nvPr>
        </p:nvSpPr>
        <p:spPr>
          <a:xfrm>
            <a:off x="3747892" y="4032449"/>
            <a:ext cx="2106369" cy="974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Android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类加载器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双亲委托机制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9200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loadClass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与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findClass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6"/>
            </p:custDataLst>
          </p:nvPr>
        </p:nvSpPr>
        <p:spPr>
          <a:xfrm>
            <a:off x="7016806" y="3445920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热修复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7"/>
            </p:custDataLst>
          </p:nvPr>
        </p:nvSpPr>
        <p:spPr>
          <a:xfrm>
            <a:off x="3765367" y="3463972"/>
            <a:ext cx="1926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ClassLoader</a:t>
            </a:r>
            <a:endParaRPr lang="en-US" alt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2" name="PA_组合 1"/>
          <p:cNvGrpSpPr/>
          <p:nvPr>
            <p:custDataLst>
              <p:tags r:id="rId8"/>
            </p:custDataLst>
          </p:nvPr>
        </p:nvGrpSpPr>
        <p:grpSpPr>
          <a:xfrm>
            <a:off x="942611" y="3364118"/>
            <a:ext cx="2016723" cy="2527653"/>
            <a:chOff x="522514" y="3027330"/>
            <a:chExt cx="1512542" cy="1440160"/>
          </a:xfrm>
        </p:grpSpPr>
        <p:sp>
          <p:nvSpPr>
            <p:cNvPr id="23" name="矩形 22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PA_矩形 65"/>
          <p:cNvSpPr/>
          <p:nvPr>
            <p:custDataLst>
              <p:tags r:id="rId9"/>
            </p:custDataLst>
          </p:nvPr>
        </p:nvSpPr>
        <p:spPr>
          <a:xfrm>
            <a:off x="1137464" y="3501648"/>
            <a:ext cx="1517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ART 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和 </a:t>
            </a:r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Dalvik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Freeform 41"/>
          <p:cNvSpPr>
            <a:spLocks noEditPoints="1"/>
          </p:cNvSpPr>
          <p:nvPr/>
        </p:nvSpPr>
        <p:spPr bwMode="auto">
          <a:xfrm>
            <a:off x="1717650" y="2745660"/>
            <a:ext cx="357188" cy="488950"/>
          </a:xfrm>
          <a:custGeom>
            <a:avLst/>
            <a:gdLst>
              <a:gd name="T0" fmla="*/ 7 w 163"/>
              <a:gd name="T1" fmla="*/ 223 h 223"/>
              <a:gd name="T2" fmla="*/ 32 w 163"/>
              <a:gd name="T3" fmla="*/ 223 h 223"/>
              <a:gd name="T4" fmla="*/ 39 w 163"/>
              <a:gd name="T5" fmla="*/ 216 h 223"/>
              <a:gd name="T6" fmla="*/ 39 w 163"/>
              <a:gd name="T7" fmla="*/ 196 h 223"/>
              <a:gd name="T8" fmla="*/ 124 w 163"/>
              <a:gd name="T9" fmla="*/ 196 h 223"/>
              <a:gd name="T10" fmla="*/ 124 w 163"/>
              <a:gd name="T11" fmla="*/ 216 h 223"/>
              <a:gd name="T12" fmla="*/ 131 w 163"/>
              <a:gd name="T13" fmla="*/ 223 h 223"/>
              <a:gd name="T14" fmla="*/ 156 w 163"/>
              <a:gd name="T15" fmla="*/ 223 h 223"/>
              <a:gd name="T16" fmla="*/ 163 w 163"/>
              <a:gd name="T17" fmla="*/ 216 h 223"/>
              <a:gd name="T18" fmla="*/ 163 w 163"/>
              <a:gd name="T19" fmla="*/ 196 h 223"/>
              <a:gd name="T20" fmla="*/ 163 w 163"/>
              <a:gd name="T21" fmla="*/ 182 h 223"/>
              <a:gd name="T22" fmla="*/ 163 w 163"/>
              <a:gd name="T23" fmla="*/ 0 h 223"/>
              <a:gd name="T24" fmla="*/ 0 w 163"/>
              <a:gd name="T25" fmla="*/ 0 h 223"/>
              <a:gd name="T26" fmla="*/ 0 w 163"/>
              <a:gd name="T27" fmla="*/ 182 h 223"/>
              <a:gd name="T28" fmla="*/ 0 w 163"/>
              <a:gd name="T29" fmla="*/ 196 h 223"/>
              <a:gd name="T30" fmla="*/ 0 w 163"/>
              <a:gd name="T31" fmla="*/ 216 h 223"/>
              <a:gd name="T32" fmla="*/ 7 w 163"/>
              <a:gd name="T33" fmla="*/ 223 h 223"/>
              <a:gd name="T34" fmla="*/ 148 w 163"/>
              <a:gd name="T35" fmla="*/ 175 h 223"/>
              <a:gd name="T36" fmla="*/ 116 w 163"/>
              <a:gd name="T37" fmla="*/ 175 h 223"/>
              <a:gd name="T38" fmla="*/ 116 w 163"/>
              <a:gd name="T39" fmla="*/ 158 h 223"/>
              <a:gd name="T40" fmla="*/ 148 w 163"/>
              <a:gd name="T41" fmla="*/ 158 h 223"/>
              <a:gd name="T42" fmla="*/ 148 w 163"/>
              <a:gd name="T43" fmla="*/ 175 h 223"/>
              <a:gd name="T44" fmla="*/ 148 w 163"/>
              <a:gd name="T45" fmla="*/ 141 h 223"/>
              <a:gd name="T46" fmla="*/ 88 w 163"/>
              <a:gd name="T47" fmla="*/ 141 h 223"/>
              <a:gd name="T48" fmla="*/ 88 w 163"/>
              <a:gd name="T49" fmla="*/ 41 h 223"/>
              <a:gd name="T50" fmla="*/ 148 w 163"/>
              <a:gd name="T51" fmla="*/ 41 h 223"/>
              <a:gd name="T52" fmla="*/ 148 w 163"/>
              <a:gd name="T53" fmla="*/ 141 h 223"/>
              <a:gd name="T54" fmla="*/ 39 w 163"/>
              <a:gd name="T55" fmla="*/ 13 h 223"/>
              <a:gd name="T56" fmla="*/ 124 w 163"/>
              <a:gd name="T57" fmla="*/ 13 h 223"/>
              <a:gd name="T58" fmla="*/ 124 w 163"/>
              <a:gd name="T59" fmla="*/ 25 h 223"/>
              <a:gd name="T60" fmla="*/ 39 w 163"/>
              <a:gd name="T61" fmla="*/ 25 h 223"/>
              <a:gd name="T62" fmla="*/ 39 w 163"/>
              <a:gd name="T63" fmla="*/ 13 h 223"/>
              <a:gd name="T64" fmla="*/ 15 w 163"/>
              <a:gd name="T65" fmla="*/ 41 h 223"/>
              <a:gd name="T66" fmla="*/ 75 w 163"/>
              <a:gd name="T67" fmla="*/ 41 h 223"/>
              <a:gd name="T68" fmla="*/ 75 w 163"/>
              <a:gd name="T69" fmla="*/ 141 h 223"/>
              <a:gd name="T70" fmla="*/ 63 w 163"/>
              <a:gd name="T71" fmla="*/ 141 h 223"/>
              <a:gd name="T72" fmla="*/ 27 w 163"/>
              <a:gd name="T73" fmla="*/ 141 h 223"/>
              <a:gd name="T74" fmla="*/ 15 w 163"/>
              <a:gd name="T75" fmla="*/ 141 h 223"/>
              <a:gd name="T76" fmla="*/ 15 w 163"/>
              <a:gd name="T77" fmla="*/ 41 h 223"/>
              <a:gd name="T78" fmla="*/ 15 w 163"/>
              <a:gd name="T79" fmla="*/ 158 h 223"/>
              <a:gd name="T80" fmla="*/ 47 w 163"/>
              <a:gd name="T81" fmla="*/ 158 h 223"/>
              <a:gd name="T82" fmla="*/ 47 w 163"/>
              <a:gd name="T83" fmla="*/ 175 h 223"/>
              <a:gd name="T84" fmla="*/ 15 w 163"/>
              <a:gd name="T85" fmla="*/ 175 h 223"/>
              <a:gd name="T86" fmla="*/ 15 w 163"/>
              <a:gd name="T87" fmla="*/ 158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63" h="223">
                <a:moveTo>
                  <a:pt x="7" y="223"/>
                </a:moveTo>
                <a:cubicBezTo>
                  <a:pt x="32" y="223"/>
                  <a:pt x="32" y="223"/>
                  <a:pt x="32" y="223"/>
                </a:cubicBezTo>
                <a:cubicBezTo>
                  <a:pt x="36" y="223"/>
                  <a:pt x="39" y="220"/>
                  <a:pt x="39" y="216"/>
                </a:cubicBezTo>
                <a:cubicBezTo>
                  <a:pt x="39" y="196"/>
                  <a:pt x="39" y="196"/>
                  <a:pt x="39" y="196"/>
                </a:cubicBezTo>
                <a:cubicBezTo>
                  <a:pt x="124" y="196"/>
                  <a:pt x="124" y="196"/>
                  <a:pt x="124" y="196"/>
                </a:cubicBezTo>
                <a:cubicBezTo>
                  <a:pt x="124" y="216"/>
                  <a:pt x="124" y="216"/>
                  <a:pt x="124" y="216"/>
                </a:cubicBezTo>
                <a:cubicBezTo>
                  <a:pt x="124" y="220"/>
                  <a:pt x="127" y="223"/>
                  <a:pt x="131" y="223"/>
                </a:cubicBezTo>
                <a:cubicBezTo>
                  <a:pt x="156" y="223"/>
                  <a:pt x="156" y="223"/>
                  <a:pt x="156" y="223"/>
                </a:cubicBezTo>
                <a:cubicBezTo>
                  <a:pt x="160" y="223"/>
                  <a:pt x="163" y="220"/>
                  <a:pt x="163" y="216"/>
                </a:cubicBezTo>
                <a:cubicBezTo>
                  <a:pt x="163" y="196"/>
                  <a:pt x="163" y="196"/>
                  <a:pt x="163" y="196"/>
                </a:cubicBezTo>
                <a:cubicBezTo>
                  <a:pt x="163" y="182"/>
                  <a:pt x="163" y="182"/>
                  <a:pt x="163" y="182"/>
                </a:cubicBezTo>
                <a:cubicBezTo>
                  <a:pt x="163" y="0"/>
                  <a:pt x="163" y="0"/>
                  <a:pt x="1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220"/>
                  <a:pt x="4" y="223"/>
                  <a:pt x="7" y="223"/>
                </a:cubicBezTo>
                <a:close/>
                <a:moveTo>
                  <a:pt x="148" y="175"/>
                </a:moveTo>
                <a:cubicBezTo>
                  <a:pt x="116" y="175"/>
                  <a:pt x="116" y="175"/>
                  <a:pt x="116" y="175"/>
                </a:cubicBezTo>
                <a:cubicBezTo>
                  <a:pt x="116" y="158"/>
                  <a:pt x="116" y="158"/>
                  <a:pt x="116" y="158"/>
                </a:cubicBezTo>
                <a:cubicBezTo>
                  <a:pt x="148" y="158"/>
                  <a:pt x="148" y="158"/>
                  <a:pt x="148" y="158"/>
                </a:cubicBezTo>
                <a:cubicBezTo>
                  <a:pt x="148" y="175"/>
                  <a:pt x="148" y="175"/>
                  <a:pt x="148" y="175"/>
                </a:cubicBezTo>
                <a:close/>
                <a:moveTo>
                  <a:pt x="148" y="141"/>
                </a:moveTo>
                <a:cubicBezTo>
                  <a:pt x="88" y="141"/>
                  <a:pt x="88" y="141"/>
                  <a:pt x="88" y="141"/>
                </a:cubicBezTo>
                <a:cubicBezTo>
                  <a:pt x="88" y="41"/>
                  <a:pt x="88" y="41"/>
                  <a:pt x="88" y="41"/>
                </a:cubicBezTo>
                <a:cubicBezTo>
                  <a:pt x="148" y="41"/>
                  <a:pt x="148" y="41"/>
                  <a:pt x="148" y="41"/>
                </a:cubicBezTo>
                <a:lnTo>
                  <a:pt x="148" y="141"/>
                </a:lnTo>
                <a:close/>
                <a:moveTo>
                  <a:pt x="39" y="13"/>
                </a:moveTo>
                <a:cubicBezTo>
                  <a:pt x="124" y="13"/>
                  <a:pt x="124" y="13"/>
                  <a:pt x="124" y="13"/>
                </a:cubicBezTo>
                <a:cubicBezTo>
                  <a:pt x="124" y="25"/>
                  <a:pt x="124" y="25"/>
                  <a:pt x="124" y="25"/>
                </a:cubicBezTo>
                <a:cubicBezTo>
                  <a:pt x="39" y="25"/>
                  <a:pt x="39" y="25"/>
                  <a:pt x="39" y="25"/>
                </a:cubicBezTo>
                <a:lnTo>
                  <a:pt x="39" y="13"/>
                </a:lnTo>
                <a:close/>
                <a:moveTo>
                  <a:pt x="15" y="41"/>
                </a:moveTo>
                <a:cubicBezTo>
                  <a:pt x="75" y="41"/>
                  <a:pt x="75" y="41"/>
                  <a:pt x="75" y="41"/>
                </a:cubicBezTo>
                <a:cubicBezTo>
                  <a:pt x="75" y="141"/>
                  <a:pt x="75" y="141"/>
                  <a:pt x="75" y="141"/>
                </a:cubicBezTo>
                <a:cubicBezTo>
                  <a:pt x="63" y="141"/>
                  <a:pt x="63" y="141"/>
                  <a:pt x="63" y="141"/>
                </a:cubicBezTo>
                <a:cubicBezTo>
                  <a:pt x="27" y="141"/>
                  <a:pt x="27" y="141"/>
                  <a:pt x="27" y="141"/>
                </a:cubicBezTo>
                <a:cubicBezTo>
                  <a:pt x="15" y="141"/>
                  <a:pt x="15" y="141"/>
                  <a:pt x="15" y="141"/>
                </a:cubicBezTo>
                <a:lnTo>
                  <a:pt x="15" y="41"/>
                </a:lnTo>
                <a:close/>
                <a:moveTo>
                  <a:pt x="15" y="158"/>
                </a:moveTo>
                <a:cubicBezTo>
                  <a:pt x="47" y="158"/>
                  <a:pt x="47" y="158"/>
                  <a:pt x="47" y="158"/>
                </a:cubicBezTo>
                <a:cubicBezTo>
                  <a:pt x="47" y="175"/>
                  <a:pt x="47" y="175"/>
                  <a:pt x="47" y="175"/>
                </a:cubicBezTo>
                <a:cubicBezTo>
                  <a:pt x="15" y="175"/>
                  <a:pt x="15" y="175"/>
                  <a:pt x="15" y="175"/>
                </a:cubicBezTo>
                <a:lnTo>
                  <a:pt x="15" y="15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0" name="Freeform 131"/>
          <p:cNvSpPr>
            <a:spLocks noEditPoints="1"/>
          </p:cNvSpPr>
          <p:nvPr/>
        </p:nvSpPr>
        <p:spPr bwMode="auto">
          <a:xfrm>
            <a:off x="4403589" y="2648900"/>
            <a:ext cx="527050" cy="449263"/>
          </a:xfrm>
          <a:custGeom>
            <a:avLst/>
            <a:gdLst>
              <a:gd name="T0" fmla="*/ 11 w 240"/>
              <a:gd name="T1" fmla="*/ 205 h 205"/>
              <a:gd name="T2" fmla="*/ 46 w 240"/>
              <a:gd name="T3" fmla="*/ 205 h 205"/>
              <a:gd name="T4" fmla="*/ 57 w 240"/>
              <a:gd name="T5" fmla="*/ 194 h 205"/>
              <a:gd name="T6" fmla="*/ 57 w 240"/>
              <a:gd name="T7" fmla="*/ 167 h 205"/>
              <a:gd name="T8" fmla="*/ 183 w 240"/>
              <a:gd name="T9" fmla="*/ 167 h 205"/>
              <a:gd name="T10" fmla="*/ 183 w 240"/>
              <a:gd name="T11" fmla="*/ 194 h 205"/>
              <a:gd name="T12" fmla="*/ 194 w 240"/>
              <a:gd name="T13" fmla="*/ 205 h 205"/>
              <a:gd name="T14" fmla="*/ 229 w 240"/>
              <a:gd name="T15" fmla="*/ 205 h 205"/>
              <a:gd name="T16" fmla="*/ 240 w 240"/>
              <a:gd name="T17" fmla="*/ 194 h 205"/>
              <a:gd name="T18" fmla="*/ 240 w 240"/>
              <a:gd name="T19" fmla="*/ 167 h 205"/>
              <a:gd name="T20" fmla="*/ 240 w 240"/>
              <a:gd name="T21" fmla="*/ 167 h 205"/>
              <a:gd name="T22" fmla="*/ 240 w 240"/>
              <a:gd name="T23" fmla="*/ 84 h 205"/>
              <a:gd name="T24" fmla="*/ 216 w 240"/>
              <a:gd name="T25" fmla="*/ 58 h 205"/>
              <a:gd name="T26" fmla="*/ 208 w 240"/>
              <a:gd name="T27" fmla="*/ 15 h 205"/>
              <a:gd name="T28" fmla="*/ 147 w 240"/>
              <a:gd name="T29" fmla="*/ 15 h 205"/>
              <a:gd name="T30" fmla="*/ 147 w 240"/>
              <a:gd name="T31" fmla="*/ 0 h 205"/>
              <a:gd name="T32" fmla="*/ 94 w 240"/>
              <a:gd name="T33" fmla="*/ 0 h 205"/>
              <a:gd name="T34" fmla="*/ 94 w 240"/>
              <a:gd name="T35" fmla="*/ 15 h 205"/>
              <a:gd name="T36" fmla="*/ 32 w 240"/>
              <a:gd name="T37" fmla="*/ 15 h 205"/>
              <a:gd name="T38" fmla="*/ 24 w 240"/>
              <a:gd name="T39" fmla="*/ 58 h 205"/>
              <a:gd name="T40" fmla="*/ 0 w 240"/>
              <a:gd name="T41" fmla="*/ 84 h 205"/>
              <a:gd name="T42" fmla="*/ 0 w 240"/>
              <a:gd name="T43" fmla="*/ 161 h 205"/>
              <a:gd name="T44" fmla="*/ 0 w 240"/>
              <a:gd name="T45" fmla="*/ 167 h 205"/>
              <a:gd name="T46" fmla="*/ 0 w 240"/>
              <a:gd name="T47" fmla="*/ 194 h 205"/>
              <a:gd name="T48" fmla="*/ 11 w 240"/>
              <a:gd name="T49" fmla="*/ 205 h 205"/>
              <a:gd name="T50" fmla="*/ 219 w 240"/>
              <a:gd name="T51" fmla="*/ 123 h 205"/>
              <a:gd name="T52" fmla="*/ 219 w 240"/>
              <a:gd name="T53" fmla="*/ 148 h 205"/>
              <a:gd name="T54" fmla="*/ 171 w 240"/>
              <a:gd name="T55" fmla="*/ 148 h 205"/>
              <a:gd name="T56" fmla="*/ 171 w 240"/>
              <a:gd name="T57" fmla="*/ 123 h 205"/>
              <a:gd name="T58" fmla="*/ 219 w 240"/>
              <a:gd name="T59" fmla="*/ 123 h 205"/>
              <a:gd name="T60" fmla="*/ 46 w 240"/>
              <a:gd name="T61" fmla="*/ 31 h 205"/>
              <a:gd name="T62" fmla="*/ 195 w 240"/>
              <a:gd name="T63" fmla="*/ 31 h 205"/>
              <a:gd name="T64" fmla="*/ 201 w 240"/>
              <a:gd name="T65" fmla="*/ 69 h 205"/>
              <a:gd name="T66" fmla="*/ 40 w 240"/>
              <a:gd name="T67" fmla="*/ 69 h 205"/>
              <a:gd name="T68" fmla="*/ 46 w 240"/>
              <a:gd name="T69" fmla="*/ 31 h 205"/>
              <a:gd name="T70" fmla="*/ 22 w 240"/>
              <a:gd name="T71" fmla="*/ 123 h 205"/>
              <a:gd name="T72" fmla="*/ 70 w 240"/>
              <a:gd name="T73" fmla="*/ 123 h 205"/>
              <a:gd name="T74" fmla="*/ 70 w 240"/>
              <a:gd name="T75" fmla="*/ 148 h 205"/>
              <a:gd name="T76" fmla="*/ 22 w 240"/>
              <a:gd name="T77" fmla="*/ 148 h 205"/>
              <a:gd name="T78" fmla="*/ 22 w 240"/>
              <a:gd name="T79" fmla="*/ 12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40" h="205">
                <a:moveTo>
                  <a:pt x="11" y="205"/>
                </a:moveTo>
                <a:cubicBezTo>
                  <a:pt x="46" y="205"/>
                  <a:pt x="46" y="205"/>
                  <a:pt x="46" y="205"/>
                </a:cubicBezTo>
                <a:cubicBezTo>
                  <a:pt x="52" y="205"/>
                  <a:pt x="57" y="201"/>
                  <a:pt x="57" y="194"/>
                </a:cubicBezTo>
                <a:cubicBezTo>
                  <a:pt x="57" y="167"/>
                  <a:pt x="57" y="167"/>
                  <a:pt x="57" y="167"/>
                </a:cubicBezTo>
                <a:cubicBezTo>
                  <a:pt x="183" y="167"/>
                  <a:pt x="183" y="167"/>
                  <a:pt x="183" y="167"/>
                </a:cubicBezTo>
                <a:cubicBezTo>
                  <a:pt x="183" y="194"/>
                  <a:pt x="183" y="194"/>
                  <a:pt x="183" y="194"/>
                </a:cubicBezTo>
                <a:cubicBezTo>
                  <a:pt x="183" y="201"/>
                  <a:pt x="188" y="205"/>
                  <a:pt x="194" y="205"/>
                </a:cubicBezTo>
                <a:cubicBezTo>
                  <a:pt x="229" y="205"/>
                  <a:pt x="229" y="205"/>
                  <a:pt x="229" y="205"/>
                </a:cubicBezTo>
                <a:cubicBezTo>
                  <a:pt x="236" y="205"/>
                  <a:pt x="240" y="201"/>
                  <a:pt x="240" y="194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84"/>
                  <a:pt x="240" y="84"/>
                  <a:pt x="240" y="84"/>
                </a:cubicBezTo>
                <a:cubicBezTo>
                  <a:pt x="216" y="58"/>
                  <a:pt x="216" y="58"/>
                  <a:pt x="216" y="58"/>
                </a:cubicBezTo>
                <a:cubicBezTo>
                  <a:pt x="208" y="15"/>
                  <a:pt x="208" y="15"/>
                  <a:pt x="208" y="15"/>
                </a:cubicBezTo>
                <a:cubicBezTo>
                  <a:pt x="147" y="15"/>
                  <a:pt x="147" y="15"/>
                  <a:pt x="147" y="15"/>
                </a:cubicBezTo>
                <a:cubicBezTo>
                  <a:pt x="147" y="0"/>
                  <a:pt x="147" y="0"/>
                  <a:pt x="147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15"/>
                  <a:pt x="94" y="15"/>
                  <a:pt x="94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24" y="58"/>
                  <a:pt x="24" y="58"/>
                  <a:pt x="24" y="58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67"/>
                  <a:pt x="0" y="167"/>
                  <a:pt x="0" y="167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201"/>
                  <a:pt x="5" y="205"/>
                  <a:pt x="11" y="205"/>
                </a:cubicBezTo>
                <a:close/>
                <a:moveTo>
                  <a:pt x="219" y="123"/>
                </a:moveTo>
                <a:cubicBezTo>
                  <a:pt x="219" y="148"/>
                  <a:pt x="219" y="148"/>
                  <a:pt x="219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23"/>
                  <a:pt x="171" y="123"/>
                  <a:pt x="171" y="123"/>
                </a:cubicBezTo>
                <a:cubicBezTo>
                  <a:pt x="219" y="123"/>
                  <a:pt x="219" y="123"/>
                  <a:pt x="219" y="123"/>
                </a:cubicBezTo>
                <a:close/>
                <a:moveTo>
                  <a:pt x="46" y="31"/>
                </a:moveTo>
                <a:cubicBezTo>
                  <a:pt x="195" y="31"/>
                  <a:pt x="195" y="31"/>
                  <a:pt x="195" y="31"/>
                </a:cubicBezTo>
                <a:cubicBezTo>
                  <a:pt x="201" y="69"/>
                  <a:pt x="201" y="69"/>
                  <a:pt x="201" y="69"/>
                </a:cubicBezTo>
                <a:cubicBezTo>
                  <a:pt x="40" y="69"/>
                  <a:pt x="40" y="69"/>
                  <a:pt x="40" y="69"/>
                </a:cubicBezTo>
                <a:lnTo>
                  <a:pt x="46" y="31"/>
                </a:lnTo>
                <a:close/>
                <a:moveTo>
                  <a:pt x="22" y="123"/>
                </a:moveTo>
                <a:cubicBezTo>
                  <a:pt x="70" y="123"/>
                  <a:pt x="70" y="123"/>
                  <a:pt x="70" y="123"/>
                </a:cubicBezTo>
                <a:cubicBezTo>
                  <a:pt x="70" y="148"/>
                  <a:pt x="70" y="148"/>
                  <a:pt x="70" y="148"/>
                </a:cubicBezTo>
                <a:cubicBezTo>
                  <a:pt x="22" y="148"/>
                  <a:pt x="22" y="148"/>
                  <a:pt x="22" y="148"/>
                </a:cubicBezTo>
                <a:lnTo>
                  <a:pt x="22" y="12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1" name="Freeform 86"/>
          <p:cNvSpPr/>
          <p:nvPr/>
        </p:nvSpPr>
        <p:spPr bwMode="auto">
          <a:xfrm>
            <a:off x="7166873" y="2635194"/>
            <a:ext cx="500063" cy="515938"/>
          </a:xfrm>
          <a:custGeom>
            <a:avLst/>
            <a:gdLst>
              <a:gd name="T0" fmla="*/ 115 w 228"/>
              <a:gd name="T1" fmla="*/ 0 h 235"/>
              <a:gd name="T2" fmla="*/ 90 w 228"/>
              <a:gd name="T3" fmla="*/ 51 h 235"/>
              <a:gd name="T4" fmla="*/ 90 w 228"/>
              <a:gd name="T5" fmla="*/ 87 h 235"/>
              <a:gd name="T6" fmla="*/ 0 w 228"/>
              <a:gd name="T7" fmla="*/ 124 h 235"/>
              <a:gd name="T8" fmla="*/ 0 w 228"/>
              <a:gd name="T9" fmla="*/ 150 h 235"/>
              <a:gd name="T10" fmla="*/ 90 w 228"/>
              <a:gd name="T11" fmla="*/ 132 h 235"/>
              <a:gd name="T12" fmla="*/ 90 w 228"/>
              <a:gd name="T13" fmla="*/ 182 h 235"/>
              <a:gd name="T14" fmla="*/ 51 w 228"/>
              <a:gd name="T15" fmla="*/ 210 h 235"/>
              <a:gd name="T16" fmla="*/ 51 w 228"/>
              <a:gd name="T17" fmla="*/ 235 h 235"/>
              <a:gd name="T18" fmla="*/ 115 w 228"/>
              <a:gd name="T19" fmla="*/ 213 h 235"/>
              <a:gd name="T20" fmla="*/ 177 w 228"/>
              <a:gd name="T21" fmla="*/ 235 h 235"/>
              <a:gd name="T22" fmla="*/ 177 w 228"/>
              <a:gd name="T23" fmla="*/ 210 h 235"/>
              <a:gd name="T24" fmla="*/ 141 w 228"/>
              <a:gd name="T25" fmla="*/ 182 h 235"/>
              <a:gd name="T26" fmla="*/ 141 w 228"/>
              <a:gd name="T27" fmla="*/ 132 h 235"/>
              <a:gd name="T28" fmla="*/ 228 w 228"/>
              <a:gd name="T29" fmla="*/ 150 h 235"/>
              <a:gd name="T30" fmla="*/ 228 w 228"/>
              <a:gd name="T31" fmla="*/ 124 h 235"/>
              <a:gd name="T32" fmla="*/ 141 w 228"/>
              <a:gd name="T33" fmla="*/ 87 h 235"/>
              <a:gd name="T34" fmla="*/ 141 w 228"/>
              <a:gd name="T35" fmla="*/ 51 h 235"/>
              <a:gd name="T36" fmla="*/ 115 w 228"/>
              <a:gd name="T37" fmla="*/ 0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8" h="235">
                <a:moveTo>
                  <a:pt x="115" y="0"/>
                </a:moveTo>
                <a:cubicBezTo>
                  <a:pt x="101" y="0"/>
                  <a:pt x="90" y="37"/>
                  <a:pt x="90" y="51"/>
                </a:cubicBezTo>
                <a:cubicBezTo>
                  <a:pt x="90" y="87"/>
                  <a:pt x="90" y="87"/>
                  <a:pt x="90" y="87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50"/>
                  <a:pt x="0" y="150"/>
                  <a:pt x="0" y="150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82"/>
                  <a:pt x="90" y="182"/>
                  <a:pt x="90" y="182"/>
                </a:cubicBezTo>
                <a:cubicBezTo>
                  <a:pt x="51" y="210"/>
                  <a:pt x="51" y="210"/>
                  <a:pt x="51" y="210"/>
                </a:cubicBezTo>
                <a:cubicBezTo>
                  <a:pt x="51" y="235"/>
                  <a:pt x="51" y="235"/>
                  <a:pt x="51" y="235"/>
                </a:cubicBezTo>
                <a:cubicBezTo>
                  <a:pt x="115" y="213"/>
                  <a:pt x="115" y="213"/>
                  <a:pt x="115" y="213"/>
                </a:cubicBezTo>
                <a:cubicBezTo>
                  <a:pt x="177" y="235"/>
                  <a:pt x="177" y="235"/>
                  <a:pt x="177" y="235"/>
                </a:cubicBezTo>
                <a:cubicBezTo>
                  <a:pt x="177" y="210"/>
                  <a:pt x="177" y="210"/>
                  <a:pt x="177" y="210"/>
                </a:cubicBezTo>
                <a:cubicBezTo>
                  <a:pt x="141" y="182"/>
                  <a:pt x="141" y="182"/>
                  <a:pt x="141" y="182"/>
                </a:cubicBezTo>
                <a:cubicBezTo>
                  <a:pt x="141" y="132"/>
                  <a:pt x="141" y="132"/>
                  <a:pt x="141" y="132"/>
                </a:cubicBezTo>
                <a:cubicBezTo>
                  <a:pt x="228" y="150"/>
                  <a:pt x="228" y="150"/>
                  <a:pt x="228" y="150"/>
                </a:cubicBezTo>
                <a:cubicBezTo>
                  <a:pt x="228" y="124"/>
                  <a:pt x="228" y="124"/>
                  <a:pt x="228" y="124"/>
                </a:cubicBezTo>
                <a:cubicBezTo>
                  <a:pt x="141" y="87"/>
                  <a:pt x="141" y="87"/>
                  <a:pt x="141" y="87"/>
                </a:cubicBezTo>
                <a:cubicBezTo>
                  <a:pt x="141" y="51"/>
                  <a:pt x="141" y="51"/>
                  <a:pt x="141" y="51"/>
                </a:cubicBezTo>
                <a:cubicBezTo>
                  <a:pt x="141" y="37"/>
                  <a:pt x="129" y="0"/>
                  <a:pt x="1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2" name="PA_任意多边形 11"/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>
            <a:off x="9973688" y="2655535"/>
            <a:ext cx="422242" cy="4499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33" name="PA_组合 79"/>
          <p:cNvGrpSpPr/>
          <p:nvPr>
            <p:custDataLst>
              <p:tags r:id="rId11"/>
            </p:custDataLst>
          </p:nvPr>
        </p:nvGrpSpPr>
        <p:grpSpPr>
          <a:xfrm>
            <a:off x="9192039" y="3311970"/>
            <a:ext cx="2016723" cy="2527653"/>
            <a:chOff x="522514" y="3027330"/>
            <a:chExt cx="1512542" cy="1440160"/>
          </a:xfrm>
        </p:grpSpPr>
        <p:sp>
          <p:nvSpPr>
            <p:cNvPr id="34" name="矩形 3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PA_矩形 62"/>
          <p:cNvSpPr/>
          <p:nvPr>
            <p:custDataLst>
              <p:tags r:id="rId12"/>
            </p:custDataLst>
          </p:nvPr>
        </p:nvSpPr>
        <p:spPr>
          <a:xfrm>
            <a:off x="9577912" y="4210350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PA_矩形 67"/>
          <p:cNvSpPr/>
          <p:nvPr>
            <p:custDataLst>
              <p:tags r:id="rId13"/>
            </p:custDataLst>
          </p:nvPr>
        </p:nvSpPr>
        <p:spPr>
          <a:xfrm>
            <a:off x="9697273" y="343935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" name="PA_矩形 60"/>
          <p:cNvSpPr/>
          <p:nvPr>
            <p:custDataLst>
              <p:tags r:id="rId14"/>
            </p:custDataLst>
          </p:nvPr>
        </p:nvSpPr>
        <p:spPr>
          <a:xfrm>
            <a:off x="1025819" y="4032448"/>
            <a:ext cx="2016722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基于寄存器的虚拟机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PA_矩形 60"/>
          <p:cNvSpPr/>
          <p:nvPr>
            <p:custDataLst>
              <p:tags r:id="rId15"/>
            </p:custDataLst>
          </p:nvPr>
        </p:nvSpPr>
        <p:spPr>
          <a:xfrm>
            <a:off x="6414054" y="4095335"/>
            <a:ext cx="2016722" cy="362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热修复原理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359245" y="2552454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61" grpId="0"/>
      <p:bldP spid="65" grpId="0"/>
      <p:bldP spid="66" grpId="0"/>
      <p:bldP spid="27" grpId="0"/>
      <p:bldP spid="32" grpId="0" bldLvl="0" animBg="1"/>
      <p:bldP spid="37" grpId="0" animBg="1" autoUpdateAnimBg="0"/>
      <p:bldP spid="38" grpId="0"/>
      <p:bldP spid="40" grpId="0"/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7" y="418311"/>
            <a:ext cx="4512185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热修复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3" name="矩形 4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07095" y="1224160"/>
            <a:ext cx="4054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相关源码：</a:t>
            </a:r>
            <a:endParaRPr lang="en-US" altLang="zh-CN" dirty="0"/>
          </a:p>
          <a:p>
            <a:r>
              <a:rPr lang="en-US" altLang="zh-CN" dirty="0"/>
              <a:t>	BaseDexClassLoader</a:t>
            </a:r>
            <a:endParaRPr lang="en-US" altLang="zh-CN" dirty="0"/>
          </a:p>
          <a:p>
            <a:r>
              <a:rPr lang="en-US" altLang="zh-CN" dirty="0"/>
              <a:t>	DexPathList</a:t>
            </a:r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5443526" y="6026876"/>
            <a:ext cx="541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java -jar  dx.jar --dex --output=output.dex  input.jar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254" y="1299693"/>
            <a:ext cx="6657143" cy="120952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442" y="4173966"/>
            <a:ext cx="6638095" cy="1771429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479374" y="2773762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dx --dex --output=output.dex  input.jar</a:t>
            </a:r>
            <a:endParaRPr lang="en-US" altLang="zh-CN" dirty="0"/>
          </a:p>
        </p:txBody>
      </p:sp>
      <p:sp>
        <p:nvSpPr>
          <p:cNvPr id="18" name="文本框 17"/>
          <p:cNvSpPr txBox="1"/>
          <p:nvPr/>
        </p:nvSpPr>
        <p:spPr>
          <a:xfrm>
            <a:off x="5366926" y="812467"/>
            <a:ext cx="590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/>
              <a:t>Dex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07095" y="6303875"/>
            <a:ext cx="344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Gradle</a:t>
            </a:r>
            <a:r>
              <a:rPr lang="zh-CN" altLang="en-US" dirty="0">
                <a:solidFill>
                  <a:srgbClr val="FF0000"/>
                </a:solidFill>
              </a:rPr>
              <a:t>开发：插桩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自动生成</a:t>
            </a:r>
            <a:r>
              <a:rPr lang="en-US" altLang="zh-CN" dirty="0">
                <a:solidFill>
                  <a:srgbClr val="FF0000"/>
                </a:solidFill>
              </a:rPr>
              <a:t>Dex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080404" y="404852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3747892" y="3312397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en-US" altLang="zh-CN" sz="2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  <a:p>
              <a:pPr algn="ctr" defTabSz="1219200"/>
              <a:endParaRPr lang="zh-CN" altLang="en-US" sz="24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PA_组合 73"/>
          <p:cNvGrpSpPr/>
          <p:nvPr>
            <p:custDataLst>
              <p:tags r:id="rId4"/>
            </p:custDataLst>
          </p:nvPr>
        </p:nvGrpSpPr>
        <p:grpSpPr>
          <a:xfrm>
            <a:off x="6414053" y="3318534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PA_矩形 60"/>
          <p:cNvSpPr/>
          <p:nvPr>
            <p:custDataLst>
              <p:tags r:id="rId5"/>
            </p:custDataLst>
          </p:nvPr>
        </p:nvSpPr>
        <p:spPr>
          <a:xfrm>
            <a:off x="3747892" y="4032449"/>
            <a:ext cx="2106369" cy="974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Android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类加载器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双亲委托机制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9200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loadClass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与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findClass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6"/>
            </p:custDataLst>
          </p:nvPr>
        </p:nvSpPr>
        <p:spPr>
          <a:xfrm>
            <a:off x="7016806" y="3445920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热修复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7"/>
            </p:custDataLst>
          </p:nvPr>
        </p:nvSpPr>
        <p:spPr>
          <a:xfrm>
            <a:off x="3765367" y="3463972"/>
            <a:ext cx="1926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ClassLoader</a:t>
            </a:r>
            <a:endParaRPr lang="en-US" alt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2" name="PA_组合 1"/>
          <p:cNvGrpSpPr/>
          <p:nvPr>
            <p:custDataLst>
              <p:tags r:id="rId8"/>
            </p:custDataLst>
          </p:nvPr>
        </p:nvGrpSpPr>
        <p:grpSpPr>
          <a:xfrm>
            <a:off x="942611" y="3364118"/>
            <a:ext cx="2016723" cy="2527653"/>
            <a:chOff x="522514" y="3027330"/>
            <a:chExt cx="1512542" cy="1440160"/>
          </a:xfrm>
        </p:grpSpPr>
        <p:sp>
          <p:nvSpPr>
            <p:cNvPr id="23" name="矩形 22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PA_矩形 65"/>
          <p:cNvSpPr/>
          <p:nvPr>
            <p:custDataLst>
              <p:tags r:id="rId9"/>
            </p:custDataLst>
          </p:nvPr>
        </p:nvSpPr>
        <p:spPr>
          <a:xfrm>
            <a:off x="1137464" y="3501648"/>
            <a:ext cx="1517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ART 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和 </a:t>
            </a:r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Dalvik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Freeform 41"/>
          <p:cNvSpPr>
            <a:spLocks noEditPoints="1"/>
          </p:cNvSpPr>
          <p:nvPr/>
        </p:nvSpPr>
        <p:spPr bwMode="auto">
          <a:xfrm>
            <a:off x="1717650" y="2745660"/>
            <a:ext cx="357188" cy="488950"/>
          </a:xfrm>
          <a:custGeom>
            <a:avLst/>
            <a:gdLst>
              <a:gd name="T0" fmla="*/ 7 w 163"/>
              <a:gd name="T1" fmla="*/ 223 h 223"/>
              <a:gd name="T2" fmla="*/ 32 w 163"/>
              <a:gd name="T3" fmla="*/ 223 h 223"/>
              <a:gd name="T4" fmla="*/ 39 w 163"/>
              <a:gd name="T5" fmla="*/ 216 h 223"/>
              <a:gd name="T6" fmla="*/ 39 w 163"/>
              <a:gd name="T7" fmla="*/ 196 h 223"/>
              <a:gd name="T8" fmla="*/ 124 w 163"/>
              <a:gd name="T9" fmla="*/ 196 h 223"/>
              <a:gd name="T10" fmla="*/ 124 w 163"/>
              <a:gd name="T11" fmla="*/ 216 h 223"/>
              <a:gd name="T12" fmla="*/ 131 w 163"/>
              <a:gd name="T13" fmla="*/ 223 h 223"/>
              <a:gd name="T14" fmla="*/ 156 w 163"/>
              <a:gd name="T15" fmla="*/ 223 h 223"/>
              <a:gd name="T16" fmla="*/ 163 w 163"/>
              <a:gd name="T17" fmla="*/ 216 h 223"/>
              <a:gd name="T18" fmla="*/ 163 w 163"/>
              <a:gd name="T19" fmla="*/ 196 h 223"/>
              <a:gd name="T20" fmla="*/ 163 w 163"/>
              <a:gd name="T21" fmla="*/ 182 h 223"/>
              <a:gd name="T22" fmla="*/ 163 w 163"/>
              <a:gd name="T23" fmla="*/ 0 h 223"/>
              <a:gd name="T24" fmla="*/ 0 w 163"/>
              <a:gd name="T25" fmla="*/ 0 h 223"/>
              <a:gd name="T26" fmla="*/ 0 w 163"/>
              <a:gd name="T27" fmla="*/ 182 h 223"/>
              <a:gd name="T28" fmla="*/ 0 w 163"/>
              <a:gd name="T29" fmla="*/ 196 h 223"/>
              <a:gd name="T30" fmla="*/ 0 w 163"/>
              <a:gd name="T31" fmla="*/ 216 h 223"/>
              <a:gd name="T32" fmla="*/ 7 w 163"/>
              <a:gd name="T33" fmla="*/ 223 h 223"/>
              <a:gd name="T34" fmla="*/ 148 w 163"/>
              <a:gd name="T35" fmla="*/ 175 h 223"/>
              <a:gd name="T36" fmla="*/ 116 w 163"/>
              <a:gd name="T37" fmla="*/ 175 h 223"/>
              <a:gd name="T38" fmla="*/ 116 w 163"/>
              <a:gd name="T39" fmla="*/ 158 h 223"/>
              <a:gd name="T40" fmla="*/ 148 w 163"/>
              <a:gd name="T41" fmla="*/ 158 h 223"/>
              <a:gd name="T42" fmla="*/ 148 w 163"/>
              <a:gd name="T43" fmla="*/ 175 h 223"/>
              <a:gd name="T44" fmla="*/ 148 w 163"/>
              <a:gd name="T45" fmla="*/ 141 h 223"/>
              <a:gd name="T46" fmla="*/ 88 w 163"/>
              <a:gd name="T47" fmla="*/ 141 h 223"/>
              <a:gd name="T48" fmla="*/ 88 w 163"/>
              <a:gd name="T49" fmla="*/ 41 h 223"/>
              <a:gd name="T50" fmla="*/ 148 w 163"/>
              <a:gd name="T51" fmla="*/ 41 h 223"/>
              <a:gd name="T52" fmla="*/ 148 w 163"/>
              <a:gd name="T53" fmla="*/ 141 h 223"/>
              <a:gd name="T54" fmla="*/ 39 w 163"/>
              <a:gd name="T55" fmla="*/ 13 h 223"/>
              <a:gd name="T56" fmla="*/ 124 w 163"/>
              <a:gd name="T57" fmla="*/ 13 h 223"/>
              <a:gd name="T58" fmla="*/ 124 w 163"/>
              <a:gd name="T59" fmla="*/ 25 h 223"/>
              <a:gd name="T60" fmla="*/ 39 w 163"/>
              <a:gd name="T61" fmla="*/ 25 h 223"/>
              <a:gd name="T62" fmla="*/ 39 w 163"/>
              <a:gd name="T63" fmla="*/ 13 h 223"/>
              <a:gd name="T64" fmla="*/ 15 w 163"/>
              <a:gd name="T65" fmla="*/ 41 h 223"/>
              <a:gd name="T66" fmla="*/ 75 w 163"/>
              <a:gd name="T67" fmla="*/ 41 h 223"/>
              <a:gd name="T68" fmla="*/ 75 w 163"/>
              <a:gd name="T69" fmla="*/ 141 h 223"/>
              <a:gd name="T70" fmla="*/ 63 w 163"/>
              <a:gd name="T71" fmla="*/ 141 h 223"/>
              <a:gd name="T72" fmla="*/ 27 w 163"/>
              <a:gd name="T73" fmla="*/ 141 h 223"/>
              <a:gd name="T74" fmla="*/ 15 w 163"/>
              <a:gd name="T75" fmla="*/ 141 h 223"/>
              <a:gd name="T76" fmla="*/ 15 w 163"/>
              <a:gd name="T77" fmla="*/ 41 h 223"/>
              <a:gd name="T78" fmla="*/ 15 w 163"/>
              <a:gd name="T79" fmla="*/ 158 h 223"/>
              <a:gd name="T80" fmla="*/ 47 w 163"/>
              <a:gd name="T81" fmla="*/ 158 h 223"/>
              <a:gd name="T82" fmla="*/ 47 w 163"/>
              <a:gd name="T83" fmla="*/ 175 h 223"/>
              <a:gd name="T84" fmla="*/ 15 w 163"/>
              <a:gd name="T85" fmla="*/ 175 h 223"/>
              <a:gd name="T86" fmla="*/ 15 w 163"/>
              <a:gd name="T87" fmla="*/ 158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63" h="223">
                <a:moveTo>
                  <a:pt x="7" y="223"/>
                </a:moveTo>
                <a:cubicBezTo>
                  <a:pt x="32" y="223"/>
                  <a:pt x="32" y="223"/>
                  <a:pt x="32" y="223"/>
                </a:cubicBezTo>
                <a:cubicBezTo>
                  <a:pt x="36" y="223"/>
                  <a:pt x="39" y="220"/>
                  <a:pt x="39" y="216"/>
                </a:cubicBezTo>
                <a:cubicBezTo>
                  <a:pt x="39" y="196"/>
                  <a:pt x="39" y="196"/>
                  <a:pt x="39" y="196"/>
                </a:cubicBezTo>
                <a:cubicBezTo>
                  <a:pt x="124" y="196"/>
                  <a:pt x="124" y="196"/>
                  <a:pt x="124" y="196"/>
                </a:cubicBezTo>
                <a:cubicBezTo>
                  <a:pt x="124" y="216"/>
                  <a:pt x="124" y="216"/>
                  <a:pt x="124" y="216"/>
                </a:cubicBezTo>
                <a:cubicBezTo>
                  <a:pt x="124" y="220"/>
                  <a:pt x="127" y="223"/>
                  <a:pt x="131" y="223"/>
                </a:cubicBezTo>
                <a:cubicBezTo>
                  <a:pt x="156" y="223"/>
                  <a:pt x="156" y="223"/>
                  <a:pt x="156" y="223"/>
                </a:cubicBezTo>
                <a:cubicBezTo>
                  <a:pt x="160" y="223"/>
                  <a:pt x="163" y="220"/>
                  <a:pt x="163" y="216"/>
                </a:cubicBezTo>
                <a:cubicBezTo>
                  <a:pt x="163" y="196"/>
                  <a:pt x="163" y="196"/>
                  <a:pt x="163" y="196"/>
                </a:cubicBezTo>
                <a:cubicBezTo>
                  <a:pt x="163" y="182"/>
                  <a:pt x="163" y="182"/>
                  <a:pt x="163" y="182"/>
                </a:cubicBezTo>
                <a:cubicBezTo>
                  <a:pt x="163" y="0"/>
                  <a:pt x="163" y="0"/>
                  <a:pt x="1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220"/>
                  <a:pt x="4" y="223"/>
                  <a:pt x="7" y="223"/>
                </a:cubicBezTo>
                <a:close/>
                <a:moveTo>
                  <a:pt x="148" y="175"/>
                </a:moveTo>
                <a:cubicBezTo>
                  <a:pt x="116" y="175"/>
                  <a:pt x="116" y="175"/>
                  <a:pt x="116" y="175"/>
                </a:cubicBezTo>
                <a:cubicBezTo>
                  <a:pt x="116" y="158"/>
                  <a:pt x="116" y="158"/>
                  <a:pt x="116" y="158"/>
                </a:cubicBezTo>
                <a:cubicBezTo>
                  <a:pt x="148" y="158"/>
                  <a:pt x="148" y="158"/>
                  <a:pt x="148" y="158"/>
                </a:cubicBezTo>
                <a:cubicBezTo>
                  <a:pt x="148" y="175"/>
                  <a:pt x="148" y="175"/>
                  <a:pt x="148" y="175"/>
                </a:cubicBezTo>
                <a:close/>
                <a:moveTo>
                  <a:pt x="148" y="141"/>
                </a:moveTo>
                <a:cubicBezTo>
                  <a:pt x="88" y="141"/>
                  <a:pt x="88" y="141"/>
                  <a:pt x="88" y="141"/>
                </a:cubicBezTo>
                <a:cubicBezTo>
                  <a:pt x="88" y="41"/>
                  <a:pt x="88" y="41"/>
                  <a:pt x="88" y="41"/>
                </a:cubicBezTo>
                <a:cubicBezTo>
                  <a:pt x="148" y="41"/>
                  <a:pt x="148" y="41"/>
                  <a:pt x="148" y="41"/>
                </a:cubicBezTo>
                <a:lnTo>
                  <a:pt x="148" y="141"/>
                </a:lnTo>
                <a:close/>
                <a:moveTo>
                  <a:pt x="39" y="13"/>
                </a:moveTo>
                <a:cubicBezTo>
                  <a:pt x="124" y="13"/>
                  <a:pt x="124" y="13"/>
                  <a:pt x="124" y="13"/>
                </a:cubicBezTo>
                <a:cubicBezTo>
                  <a:pt x="124" y="25"/>
                  <a:pt x="124" y="25"/>
                  <a:pt x="124" y="25"/>
                </a:cubicBezTo>
                <a:cubicBezTo>
                  <a:pt x="39" y="25"/>
                  <a:pt x="39" y="25"/>
                  <a:pt x="39" y="25"/>
                </a:cubicBezTo>
                <a:lnTo>
                  <a:pt x="39" y="13"/>
                </a:lnTo>
                <a:close/>
                <a:moveTo>
                  <a:pt x="15" y="41"/>
                </a:moveTo>
                <a:cubicBezTo>
                  <a:pt x="75" y="41"/>
                  <a:pt x="75" y="41"/>
                  <a:pt x="75" y="41"/>
                </a:cubicBezTo>
                <a:cubicBezTo>
                  <a:pt x="75" y="141"/>
                  <a:pt x="75" y="141"/>
                  <a:pt x="75" y="141"/>
                </a:cubicBezTo>
                <a:cubicBezTo>
                  <a:pt x="63" y="141"/>
                  <a:pt x="63" y="141"/>
                  <a:pt x="63" y="141"/>
                </a:cubicBezTo>
                <a:cubicBezTo>
                  <a:pt x="27" y="141"/>
                  <a:pt x="27" y="141"/>
                  <a:pt x="27" y="141"/>
                </a:cubicBezTo>
                <a:cubicBezTo>
                  <a:pt x="15" y="141"/>
                  <a:pt x="15" y="141"/>
                  <a:pt x="15" y="141"/>
                </a:cubicBezTo>
                <a:lnTo>
                  <a:pt x="15" y="41"/>
                </a:lnTo>
                <a:close/>
                <a:moveTo>
                  <a:pt x="15" y="158"/>
                </a:moveTo>
                <a:cubicBezTo>
                  <a:pt x="47" y="158"/>
                  <a:pt x="47" y="158"/>
                  <a:pt x="47" y="158"/>
                </a:cubicBezTo>
                <a:cubicBezTo>
                  <a:pt x="47" y="175"/>
                  <a:pt x="47" y="175"/>
                  <a:pt x="47" y="175"/>
                </a:cubicBezTo>
                <a:cubicBezTo>
                  <a:pt x="15" y="175"/>
                  <a:pt x="15" y="175"/>
                  <a:pt x="15" y="175"/>
                </a:cubicBezTo>
                <a:lnTo>
                  <a:pt x="15" y="15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0" name="Freeform 131"/>
          <p:cNvSpPr>
            <a:spLocks noEditPoints="1"/>
          </p:cNvSpPr>
          <p:nvPr/>
        </p:nvSpPr>
        <p:spPr bwMode="auto">
          <a:xfrm>
            <a:off x="4403589" y="2648900"/>
            <a:ext cx="527050" cy="449263"/>
          </a:xfrm>
          <a:custGeom>
            <a:avLst/>
            <a:gdLst>
              <a:gd name="T0" fmla="*/ 11 w 240"/>
              <a:gd name="T1" fmla="*/ 205 h 205"/>
              <a:gd name="T2" fmla="*/ 46 w 240"/>
              <a:gd name="T3" fmla="*/ 205 h 205"/>
              <a:gd name="T4" fmla="*/ 57 w 240"/>
              <a:gd name="T5" fmla="*/ 194 h 205"/>
              <a:gd name="T6" fmla="*/ 57 w 240"/>
              <a:gd name="T7" fmla="*/ 167 h 205"/>
              <a:gd name="T8" fmla="*/ 183 w 240"/>
              <a:gd name="T9" fmla="*/ 167 h 205"/>
              <a:gd name="T10" fmla="*/ 183 w 240"/>
              <a:gd name="T11" fmla="*/ 194 h 205"/>
              <a:gd name="T12" fmla="*/ 194 w 240"/>
              <a:gd name="T13" fmla="*/ 205 h 205"/>
              <a:gd name="T14" fmla="*/ 229 w 240"/>
              <a:gd name="T15" fmla="*/ 205 h 205"/>
              <a:gd name="T16" fmla="*/ 240 w 240"/>
              <a:gd name="T17" fmla="*/ 194 h 205"/>
              <a:gd name="T18" fmla="*/ 240 w 240"/>
              <a:gd name="T19" fmla="*/ 167 h 205"/>
              <a:gd name="T20" fmla="*/ 240 w 240"/>
              <a:gd name="T21" fmla="*/ 167 h 205"/>
              <a:gd name="T22" fmla="*/ 240 w 240"/>
              <a:gd name="T23" fmla="*/ 84 h 205"/>
              <a:gd name="T24" fmla="*/ 216 w 240"/>
              <a:gd name="T25" fmla="*/ 58 h 205"/>
              <a:gd name="T26" fmla="*/ 208 w 240"/>
              <a:gd name="T27" fmla="*/ 15 h 205"/>
              <a:gd name="T28" fmla="*/ 147 w 240"/>
              <a:gd name="T29" fmla="*/ 15 h 205"/>
              <a:gd name="T30" fmla="*/ 147 w 240"/>
              <a:gd name="T31" fmla="*/ 0 h 205"/>
              <a:gd name="T32" fmla="*/ 94 w 240"/>
              <a:gd name="T33" fmla="*/ 0 h 205"/>
              <a:gd name="T34" fmla="*/ 94 w 240"/>
              <a:gd name="T35" fmla="*/ 15 h 205"/>
              <a:gd name="T36" fmla="*/ 32 w 240"/>
              <a:gd name="T37" fmla="*/ 15 h 205"/>
              <a:gd name="T38" fmla="*/ 24 w 240"/>
              <a:gd name="T39" fmla="*/ 58 h 205"/>
              <a:gd name="T40" fmla="*/ 0 w 240"/>
              <a:gd name="T41" fmla="*/ 84 h 205"/>
              <a:gd name="T42" fmla="*/ 0 w 240"/>
              <a:gd name="T43" fmla="*/ 161 h 205"/>
              <a:gd name="T44" fmla="*/ 0 w 240"/>
              <a:gd name="T45" fmla="*/ 167 h 205"/>
              <a:gd name="T46" fmla="*/ 0 w 240"/>
              <a:gd name="T47" fmla="*/ 194 h 205"/>
              <a:gd name="T48" fmla="*/ 11 w 240"/>
              <a:gd name="T49" fmla="*/ 205 h 205"/>
              <a:gd name="T50" fmla="*/ 219 w 240"/>
              <a:gd name="T51" fmla="*/ 123 h 205"/>
              <a:gd name="T52" fmla="*/ 219 w 240"/>
              <a:gd name="T53" fmla="*/ 148 h 205"/>
              <a:gd name="T54" fmla="*/ 171 w 240"/>
              <a:gd name="T55" fmla="*/ 148 h 205"/>
              <a:gd name="T56" fmla="*/ 171 w 240"/>
              <a:gd name="T57" fmla="*/ 123 h 205"/>
              <a:gd name="T58" fmla="*/ 219 w 240"/>
              <a:gd name="T59" fmla="*/ 123 h 205"/>
              <a:gd name="T60" fmla="*/ 46 w 240"/>
              <a:gd name="T61" fmla="*/ 31 h 205"/>
              <a:gd name="T62" fmla="*/ 195 w 240"/>
              <a:gd name="T63" fmla="*/ 31 h 205"/>
              <a:gd name="T64" fmla="*/ 201 w 240"/>
              <a:gd name="T65" fmla="*/ 69 h 205"/>
              <a:gd name="T66" fmla="*/ 40 w 240"/>
              <a:gd name="T67" fmla="*/ 69 h 205"/>
              <a:gd name="T68" fmla="*/ 46 w 240"/>
              <a:gd name="T69" fmla="*/ 31 h 205"/>
              <a:gd name="T70" fmla="*/ 22 w 240"/>
              <a:gd name="T71" fmla="*/ 123 h 205"/>
              <a:gd name="T72" fmla="*/ 70 w 240"/>
              <a:gd name="T73" fmla="*/ 123 h 205"/>
              <a:gd name="T74" fmla="*/ 70 w 240"/>
              <a:gd name="T75" fmla="*/ 148 h 205"/>
              <a:gd name="T76" fmla="*/ 22 w 240"/>
              <a:gd name="T77" fmla="*/ 148 h 205"/>
              <a:gd name="T78" fmla="*/ 22 w 240"/>
              <a:gd name="T79" fmla="*/ 12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40" h="205">
                <a:moveTo>
                  <a:pt x="11" y="205"/>
                </a:moveTo>
                <a:cubicBezTo>
                  <a:pt x="46" y="205"/>
                  <a:pt x="46" y="205"/>
                  <a:pt x="46" y="205"/>
                </a:cubicBezTo>
                <a:cubicBezTo>
                  <a:pt x="52" y="205"/>
                  <a:pt x="57" y="201"/>
                  <a:pt x="57" y="194"/>
                </a:cubicBezTo>
                <a:cubicBezTo>
                  <a:pt x="57" y="167"/>
                  <a:pt x="57" y="167"/>
                  <a:pt x="57" y="167"/>
                </a:cubicBezTo>
                <a:cubicBezTo>
                  <a:pt x="183" y="167"/>
                  <a:pt x="183" y="167"/>
                  <a:pt x="183" y="167"/>
                </a:cubicBezTo>
                <a:cubicBezTo>
                  <a:pt x="183" y="194"/>
                  <a:pt x="183" y="194"/>
                  <a:pt x="183" y="194"/>
                </a:cubicBezTo>
                <a:cubicBezTo>
                  <a:pt x="183" y="201"/>
                  <a:pt x="188" y="205"/>
                  <a:pt x="194" y="205"/>
                </a:cubicBezTo>
                <a:cubicBezTo>
                  <a:pt x="229" y="205"/>
                  <a:pt x="229" y="205"/>
                  <a:pt x="229" y="205"/>
                </a:cubicBezTo>
                <a:cubicBezTo>
                  <a:pt x="236" y="205"/>
                  <a:pt x="240" y="201"/>
                  <a:pt x="240" y="194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84"/>
                  <a:pt x="240" y="84"/>
                  <a:pt x="240" y="84"/>
                </a:cubicBezTo>
                <a:cubicBezTo>
                  <a:pt x="216" y="58"/>
                  <a:pt x="216" y="58"/>
                  <a:pt x="216" y="58"/>
                </a:cubicBezTo>
                <a:cubicBezTo>
                  <a:pt x="208" y="15"/>
                  <a:pt x="208" y="15"/>
                  <a:pt x="208" y="15"/>
                </a:cubicBezTo>
                <a:cubicBezTo>
                  <a:pt x="147" y="15"/>
                  <a:pt x="147" y="15"/>
                  <a:pt x="147" y="15"/>
                </a:cubicBezTo>
                <a:cubicBezTo>
                  <a:pt x="147" y="0"/>
                  <a:pt x="147" y="0"/>
                  <a:pt x="147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15"/>
                  <a:pt x="94" y="15"/>
                  <a:pt x="94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24" y="58"/>
                  <a:pt x="24" y="58"/>
                  <a:pt x="24" y="58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67"/>
                  <a:pt x="0" y="167"/>
                  <a:pt x="0" y="167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201"/>
                  <a:pt x="5" y="205"/>
                  <a:pt x="11" y="205"/>
                </a:cubicBezTo>
                <a:close/>
                <a:moveTo>
                  <a:pt x="219" y="123"/>
                </a:moveTo>
                <a:cubicBezTo>
                  <a:pt x="219" y="148"/>
                  <a:pt x="219" y="148"/>
                  <a:pt x="219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23"/>
                  <a:pt x="171" y="123"/>
                  <a:pt x="171" y="123"/>
                </a:cubicBezTo>
                <a:cubicBezTo>
                  <a:pt x="219" y="123"/>
                  <a:pt x="219" y="123"/>
                  <a:pt x="219" y="123"/>
                </a:cubicBezTo>
                <a:close/>
                <a:moveTo>
                  <a:pt x="46" y="31"/>
                </a:moveTo>
                <a:cubicBezTo>
                  <a:pt x="195" y="31"/>
                  <a:pt x="195" y="31"/>
                  <a:pt x="195" y="31"/>
                </a:cubicBezTo>
                <a:cubicBezTo>
                  <a:pt x="201" y="69"/>
                  <a:pt x="201" y="69"/>
                  <a:pt x="201" y="69"/>
                </a:cubicBezTo>
                <a:cubicBezTo>
                  <a:pt x="40" y="69"/>
                  <a:pt x="40" y="69"/>
                  <a:pt x="40" y="69"/>
                </a:cubicBezTo>
                <a:lnTo>
                  <a:pt x="46" y="31"/>
                </a:lnTo>
                <a:close/>
                <a:moveTo>
                  <a:pt x="22" y="123"/>
                </a:moveTo>
                <a:cubicBezTo>
                  <a:pt x="70" y="123"/>
                  <a:pt x="70" y="123"/>
                  <a:pt x="70" y="123"/>
                </a:cubicBezTo>
                <a:cubicBezTo>
                  <a:pt x="70" y="148"/>
                  <a:pt x="70" y="148"/>
                  <a:pt x="70" y="148"/>
                </a:cubicBezTo>
                <a:cubicBezTo>
                  <a:pt x="22" y="148"/>
                  <a:pt x="22" y="148"/>
                  <a:pt x="22" y="148"/>
                </a:cubicBezTo>
                <a:lnTo>
                  <a:pt x="22" y="12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1" name="Freeform 86"/>
          <p:cNvSpPr/>
          <p:nvPr/>
        </p:nvSpPr>
        <p:spPr bwMode="auto">
          <a:xfrm>
            <a:off x="7166873" y="2635194"/>
            <a:ext cx="500063" cy="515938"/>
          </a:xfrm>
          <a:custGeom>
            <a:avLst/>
            <a:gdLst>
              <a:gd name="T0" fmla="*/ 115 w 228"/>
              <a:gd name="T1" fmla="*/ 0 h 235"/>
              <a:gd name="T2" fmla="*/ 90 w 228"/>
              <a:gd name="T3" fmla="*/ 51 h 235"/>
              <a:gd name="T4" fmla="*/ 90 w 228"/>
              <a:gd name="T5" fmla="*/ 87 h 235"/>
              <a:gd name="T6" fmla="*/ 0 w 228"/>
              <a:gd name="T7" fmla="*/ 124 h 235"/>
              <a:gd name="T8" fmla="*/ 0 w 228"/>
              <a:gd name="T9" fmla="*/ 150 h 235"/>
              <a:gd name="T10" fmla="*/ 90 w 228"/>
              <a:gd name="T11" fmla="*/ 132 h 235"/>
              <a:gd name="T12" fmla="*/ 90 w 228"/>
              <a:gd name="T13" fmla="*/ 182 h 235"/>
              <a:gd name="T14" fmla="*/ 51 w 228"/>
              <a:gd name="T15" fmla="*/ 210 h 235"/>
              <a:gd name="T16" fmla="*/ 51 w 228"/>
              <a:gd name="T17" fmla="*/ 235 h 235"/>
              <a:gd name="T18" fmla="*/ 115 w 228"/>
              <a:gd name="T19" fmla="*/ 213 h 235"/>
              <a:gd name="T20" fmla="*/ 177 w 228"/>
              <a:gd name="T21" fmla="*/ 235 h 235"/>
              <a:gd name="T22" fmla="*/ 177 w 228"/>
              <a:gd name="T23" fmla="*/ 210 h 235"/>
              <a:gd name="T24" fmla="*/ 141 w 228"/>
              <a:gd name="T25" fmla="*/ 182 h 235"/>
              <a:gd name="T26" fmla="*/ 141 w 228"/>
              <a:gd name="T27" fmla="*/ 132 h 235"/>
              <a:gd name="T28" fmla="*/ 228 w 228"/>
              <a:gd name="T29" fmla="*/ 150 h 235"/>
              <a:gd name="T30" fmla="*/ 228 w 228"/>
              <a:gd name="T31" fmla="*/ 124 h 235"/>
              <a:gd name="T32" fmla="*/ 141 w 228"/>
              <a:gd name="T33" fmla="*/ 87 h 235"/>
              <a:gd name="T34" fmla="*/ 141 w 228"/>
              <a:gd name="T35" fmla="*/ 51 h 235"/>
              <a:gd name="T36" fmla="*/ 115 w 228"/>
              <a:gd name="T37" fmla="*/ 0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8" h="235">
                <a:moveTo>
                  <a:pt x="115" y="0"/>
                </a:moveTo>
                <a:cubicBezTo>
                  <a:pt x="101" y="0"/>
                  <a:pt x="90" y="37"/>
                  <a:pt x="90" y="51"/>
                </a:cubicBezTo>
                <a:cubicBezTo>
                  <a:pt x="90" y="87"/>
                  <a:pt x="90" y="87"/>
                  <a:pt x="90" y="87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50"/>
                  <a:pt x="0" y="150"/>
                  <a:pt x="0" y="150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82"/>
                  <a:pt x="90" y="182"/>
                  <a:pt x="90" y="182"/>
                </a:cubicBezTo>
                <a:cubicBezTo>
                  <a:pt x="51" y="210"/>
                  <a:pt x="51" y="210"/>
                  <a:pt x="51" y="210"/>
                </a:cubicBezTo>
                <a:cubicBezTo>
                  <a:pt x="51" y="235"/>
                  <a:pt x="51" y="235"/>
                  <a:pt x="51" y="235"/>
                </a:cubicBezTo>
                <a:cubicBezTo>
                  <a:pt x="115" y="213"/>
                  <a:pt x="115" y="213"/>
                  <a:pt x="115" y="213"/>
                </a:cubicBezTo>
                <a:cubicBezTo>
                  <a:pt x="177" y="235"/>
                  <a:pt x="177" y="235"/>
                  <a:pt x="177" y="235"/>
                </a:cubicBezTo>
                <a:cubicBezTo>
                  <a:pt x="177" y="210"/>
                  <a:pt x="177" y="210"/>
                  <a:pt x="177" y="210"/>
                </a:cubicBezTo>
                <a:cubicBezTo>
                  <a:pt x="141" y="182"/>
                  <a:pt x="141" y="182"/>
                  <a:pt x="141" y="182"/>
                </a:cubicBezTo>
                <a:cubicBezTo>
                  <a:pt x="141" y="132"/>
                  <a:pt x="141" y="132"/>
                  <a:pt x="141" y="132"/>
                </a:cubicBezTo>
                <a:cubicBezTo>
                  <a:pt x="228" y="150"/>
                  <a:pt x="228" y="150"/>
                  <a:pt x="228" y="150"/>
                </a:cubicBezTo>
                <a:cubicBezTo>
                  <a:pt x="228" y="124"/>
                  <a:pt x="228" y="124"/>
                  <a:pt x="228" y="124"/>
                </a:cubicBezTo>
                <a:cubicBezTo>
                  <a:pt x="141" y="87"/>
                  <a:pt x="141" y="87"/>
                  <a:pt x="141" y="87"/>
                </a:cubicBezTo>
                <a:cubicBezTo>
                  <a:pt x="141" y="51"/>
                  <a:pt x="141" y="51"/>
                  <a:pt x="141" y="51"/>
                </a:cubicBezTo>
                <a:cubicBezTo>
                  <a:pt x="141" y="37"/>
                  <a:pt x="129" y="0"/>
                  <a:pt x="1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2" name="PA_任意多边形 11"/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>
            <a:off x="9973688" y="2655535"/>
            <a:ext cx="422242" cy="4499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33" name="PA_组合 79"/>
          <p:cNvGrpSpPr/>
          <p:nvPr>
            <p:custDataLst>
              <p:tags r:id="rId11"/>
            </p:custDataLst>
          </p:nvPr>
        </p:nvGrpSpPr>
        <p:grpSpPr>
          <a:xfrm>
            <a:off x="9192039" y="3311970"/>
            <a:ext cx="2016723" cy="2527653"/>
            <a:chOff x="522514" y="3027330"/>
            <a:chExt cx="1512542" cy="1440160"/>
          </a:xfrm>
        </p:grpSpPr>
        <p:sp>
          <p:nvSpPr>
            <p:cNvPr id="34" name="矩形 3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PA_矩形 62"/>
          <p:cNvSpPr/>
          <p:nvPr>
            <p:custDataLst>
              <p:tags r:id="rId12"/>
            </p:custDataLst>
          </p:nvPr>
        </p:nvSpPr>
        <p:spPr>
          <a:xfrm>
            <a:off x="9577912" y="4210350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PA_矩形 67"/>
          <p:cNvSpPr/>
          <p:nvPr>
            <p:custDataLst>
              <p:tags r:id="rId13"/>
            </p:custDataLst>
          </p:nvPr>
        </p:nvSpPr>
        <p:spPr>
          <a:xfrm>
            <a:off x="9697273" y="343935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" name="PA_矩形 60"/>
          <p:cNvSpPr/>
          <p:nvPr>
            <p:custDataLst>
              <p:tags r:id="rId14"/>
            </p:custDataLst>
          </p:nvPr>
        </p:nvSpPr>
        <p:spPr>
          <a:xfrm>
            <a:off x="1025819" y="4032448"/>
            <a:ext cx="2016722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基于寄存器的虚拟机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PA_矩形 60"/>
          <p:cNvSpPr/>
          <p:nvPr>
            <p:custDataLst>
              <p:tags r:id="rId15"/>
            </p:custDataLst>
          </p:nvPr>
        </p:nvSpPr>
        <p:spPr>
          <a:xfrm>
            <a:off x="6414054" y="4095335"/>
            <a:ext cx="2016722" cy="362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热修复原理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77925" y="2567059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61" grpId="0"/>
      <p:bldP spid="65" grpId="0"/>
      <p:bldP spid="66" grpId="0"/>
      <p:bldP spid="27" grpId="0"/>
      <p:bldP spid="32" grpId="0" animBg="1"/>
      <p:bldP spid="37" grpId="0" animBg="1" autoUpdateAnimBg="0"/>
      <p:bldP spid="38" grpId="0"/>
      <p:bldP spid="40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4" y="371041"/>
            <a:ext cx="4923613" cy="820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66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en-US" altLang="zh-CN" sz="266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Dalvik</a:t>
            </a:r>
            <a:endParaRPr lang="en-US" altLang="zh-CN" sz="2660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/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3455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010484" y="2363967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47368" y="2465567"/>
            <a:ext cx="2219158" cy="438485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85347" y="2270529"/>
            <a:ext cx="2010611" cy="590744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309303" y="2123310"/>
            <a:ext cx="204382" cy="941189"/>
          </a:xfrm>
          <a:prstGeom prst="round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lgDash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0055" y="1252220"/>
            <a:ext cx="1125855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Android应用程序运行在Dalvik</a:t>
            </a:r>
            <a:r>
              <a:rPr lang="en-US" altLang="zh-CN"/>
              <a:t>/ART</a:t>
            </a:r>
            <a:r>
              <a:rPr lang="zh-CN" altLang="en-US"/>
              <a:t>虚拟机，并且每一个应用程序对应有一个单独的Dalvik虚拟机实例。Dalvik虚拟机实则也算是一个Java虚拟机，只不过它执行的不是class文件，而是dex文件。</a:t>
            </a:r>
            <a:endParaRPr lang="zh-CN" altLang="en-US"/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Dalvik虚拟机与Java虚拟机共享有差不多的特性，差别在于两者执行的指令集是不一样的，前者的指令集是基本寄存器的，而后者的指令集是基于堆栈的。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885" y="3278505"/>
            <a:ext cx="6962775" cy="20955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40055" y="5961380"/>
            <a:ext cx="11507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那什么是基于栈的虚拟机，什么又是基于寄存器的虚拟机？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4" y="371041"/>
            <a:ext cx="4923613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基于栈的虚拟机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010484" y="2363967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47368" y="2465567"/>
            <a:ext cx="2219158" cy="438485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85347" y="2270529"/>
            <a:ext cx="2010611" cy="590744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309303" y="2123310"/>
            <a:ext cx="204382" cy="941189"/>
          </a:xfrm>
          <a:prstGeom prst="round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lgDash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6090" y="1243330"/>
            <a:ext cx="109073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对于基于栈的虚拟机来说，每一个运行时的线程，都有一个独立的栈。栈中记录了方法调用的历史，每有一次方法调用，栈中便会多一个栈桢。最顶部的栈桢称作当前栈桢，其代表着当前执行的方法。基于栈的虚拟机通过操作数栈进行所有操作。 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505" y="2270760"/>
            <a:ext cx="7832725" cy="4438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4" y="371041"/>
            <a:ext cx="4923613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字节码指令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010484" y="2363967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47368" y="2465567"/>
            <a:ext cx="2219158" cy="438485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85347" y="2270529"/>
            <a:ext cx="2010611" cy="590744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309303" y="2123310"/>
            <a:ext cx="204382" cy="941189"/>
          </a:xfrm>
          <a:prstGeom prst="round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lgDash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241540" y="1384935"/>
            <a:ext cx="450024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ICONST_1</a:t>
            </a:r>
            <a:r>
              <a:rPr lang="zh-CN" altLang="en-US"/>
              <a:t> :  将int类型常量1压入操作数栈；</a:t>
            </a:r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  <a:p>
            <a:r>
              <a:rPr lang="zh-CN" altLang="en-US">
                <a:solidFill>
                  <a:schemeClr val="accent1"/>
                </a:solidFill>
              </a:rPr>
              <a:t>ISTORE 0</a:t>
            </a:r>
            <a:r>
              <a:rPr lang="zh-CN" altLang="en-US"/>
              <a:t> :  将栈顶</a:t>
            </a:r>
            <a:r>
              <a:rPr lang="zh-CN" altLang="en-US"/>
              <a:t>int类型值存入局部变量0；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chemeClr val="accent1"/>
                </a:solidFill>
              </a:rPr>
              <a:t>IADD</a:t>
            </a:r>
            <a:r>
              <a:rPr lang="zh-CN" altLang="en-US"/>
              <a:t> : 执行int类型的加法 ；</a:t>
            </a: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0" y="1280160"/>
            <a:ext cx="6723380" cy="5283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4" y="371041"/>
            <a:ext cx="4923613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执行过程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29485" y="1639570"/>
            <a:ext cx="1024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/>
              <a:t>test方法</a:t>
            </a:r>
            <a:endParaRPr lang="zh-CN" altLang="en-US" b="1"/>
          </a:p>
        </p:txBody>
      </p:sp>
      <p:graphicFrame>
        <p:nvGraphicFramePr>
          <p:cNvPr id="21" name="表格 20"/>
          <p:cNvGraphicFramePr/>
          <p:nvPr>
            <p:custDataLst>
              <p:tags r:id="rId3"/>
            </p:custDataLst>
          </p:nvPr>
        </p:nvGraphicFramePr>
        <p:xfrm>
          <a:off x="2346960" y="2136140"/>
          <a:ext cx="279019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5095"/>
                <a:gridCol w="139509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848587"/>
                          </a:solidFill>
                        </a:rPr>
                        <a:t>地址</a:t>
                      </a:r>
                      <a:endParaRPr lang="zh-CN" altLang="en-US">
                        <a:solidFill>
                          <a:srgbClr val="848587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848587"/>
                          </a:solidFill>
                        </a:rPr>
                        <a:t>指令</a:t>
                      </a:r>
                      <a:endParaRPr lang="zh-CN" altLang="en-US">
                        <a:solidFill>
                          <a:srgbClr val="848587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ICONST_1</a:t>
                      </a:r>
                      <a:endParaRPr lang="zh-CN" alt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ISTORE 0</a:t>
                      </a:r>
                      <a:endParaRPr lang="zh-CN" alt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ICONST_2</a:t>
                      </a:r>
                      <a:endParaRPr lang="zh-CN" alt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ISTORE </a:t>
                      </a:r>
                      <a:r>
                        <a:rPr lang="en-US" altLang="zh-CN" sz="1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1</a:t>
                      </a:r>
                      <a:endParaRPr lang="en-US" altLang="zh-CN" sz="1800">
                        <a:solidFill>
                          <a:schemeClr val="accent1">
                            <a:lumMod val="75000"/>
                          </a:schemeClr>
                        </a:solidFill>
                        <a:sym typeface="+mn-ea"/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ILOAD 0</a:t>
                      </a:r>
                      <a:endParaRPr lang="zh-CN" alt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ILOAD </a:t>
                      </a:r>
                      <a:r>
                        <a:rPr lang="en-US" altLang="zh-CN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6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IADD</a:t>
                      </a:r>
                      <a:endParaRPr lang="zh-CN" alt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7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ISTORE 2</a:t>
                      </a:r>
                      <a:endParaRPr lang="zh-CN" alt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8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RETURN</a:t>
                      </a:r>
                      <a:endParaRPr lang="zh-CN" alt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8" name="矩形 27"/>
          <p:cNvSpPr/>
          <p:nvPr/>
        </p:nvSpPr>
        <p:spPr>
          <a:xfrm>
            <a:off x="1608455" y="1639570"/>
            <a:ext cx="3776400" cy="452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952490" y="1609725"/>
            <a:ext cx="2385060" cy="1172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918325" y="2191385"/>
            <a:ext cx="1261745" cy="502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012815" y="1707515"/>
            <a:ext cx="1938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/>
              <a:t>程序计数器(PC寄存器)</a:t>
            </a:r>
            <a:endParaRPr lang="zh-CN" altLang="en-US" sz="1400" b="1"/>
          </a:p>
        </p:txBody>
      </p:sp>
      <p:sp>
        <p:nvSpPr>
          <p:cNvPr id="35" name="矩形 34"/>
          <p:cNvSpPr/>
          <p:nvPr/>
        </p:nvSpPr>
        <p:spPr>
          <a:xfrm>
            <a:off x="5952490" y="2900045"/>
            <a:ext cx="2395220" cy="164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012815" y="302006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/>
              <a:t>局部变量</a:t>
            </a:r>
            <a:endParaRPr lang="zh-CN" altLang="en-US" sz="1400" b="1"/>
          </a:p>
        </p:txBody>
      </p:sp>
      <p:sp>
        <p:nvSpPr>
          <p:cNvPr id="37" name="矩形 36"/>
          <p:cNvSpPr/>
          <p:nvPr/>
        </p:nvSpPr>
        <p:spPr>
          <a:xfrm>
            <a:off x="6828790" y="3326765"/>
            <a:ext cx="129159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828790" y="3686810"/>
            <a:ext cx="129159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828790" y="4053840"/>
            <a:ext cx="129159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962650" y="4693285"/>
            <a:ext cx="238506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012815" y="481266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ym typeface="+mn-ea"/>
              </a:rPr>
              <a:t>操作数栈</a:t>
            </a:r>
            <a:endParaRPr lang="zh-CN" altLang="en-US" sz="1400" b="1"/>
          </a:p>
        </p:txBody>
      </p:sp>
      <p:sp>
        <p:nvSpPr>
          <p:cNvPr id="42" name="矩形 41"/>
          <p:cNvSpPr/>
          <p:nvPr/>
        </p:nvSpPr>
        <p:spPr>
          <a:xfrm>
            <a:off x="6828790" y="5233035"/>
            <a:ext cx="129159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828790" y="5593080"/>
            <a:ext cx="129159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322820" y="2258695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0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6" name="直接箭头连接符 45"/>
          <p:cNvCxnSpPr>
            <a:stCxn id="45" idx="3"/>
          </p:cNvCxnSpPr>
          <p:nvPr/>
        </p:nvCxnSpPr>
        <p:spPr>
          <a:xfrm flipV="1">
            <a:off x="2026285" y="2712720"/>
            <a:ext cx="259715" cy="19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7322820" y="5593080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55" name="直接箭头连接符 54"/>
          <p:cNvCxnSpPr>
            <a:stCxn id="54" idx="3"/>
          </p:cNvCxnSpPr>
          <p:nvPr/>
        </p:nvCxnSpPr>
        <p:spPr>
          <a:xfrm flipV="1">
            <a:off x="6501130" y="5946775"/>
            <a:ext cx="24892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任意多边形 57"/>
          <p:cNvSpPr/>
          <p:nvPr/>
        </p:nvSpPr>
        <p:spPr>
          <a:xfrm>
            <a:off x="8863965" y="554355"/>
            <a:ext cx="1728470" cy="1601470"/>
          </a:xfrm>
          <a:custGeom>
            <a:avLst/>
            <a:gdLst>
              <a:gd name="connisteX0" fmla="*/ 0 w 1728681"/>
              <a:gd name="connsiteY0" fmla="*/ 0 h 1601470"/>
              <a:gd name="connisteX1" fmla="*/ 86995 w 1728681"/>
              <a:gd name="connsiteY1" fmla="*/ 12065 h 1601470"/>
              <a:gd name="connisteX2" fmla="*/ 210820 w 1728681"/>
              <a:gd name="connsiteY2" fmla="*/ 62230 h 1601470"/>
              <a:gd name="connisteX3" fmla="*/ 322580 w 1728681"/>
              <a:gd name="connsiteY3" fmla="*/ 111760 h 1601470"/>
              <a:gd name="connisteX4" fmla="*/ 447040 w 1728681"/>
              <a:gd name="connsiteY4" fmla="*/ 161290 h 1601470"/>
              <a:gd name="connisteX5" fmla="*/ 583565 w 1728681"/>
              <a:gd name="connsiteY5" fmla="*/ 223520 h 1601470"/>
              <a:gd name="connisteX6" fmla="*/ 756920 w 1728681"/>
              <a:gd name="connsiteY6" fmla="*/ 285115 h 1601470"/>
              <a:gd name="connisteX7" fmla="*/ 930910 w 1728681"/>
              <a:gd name="connsiteY7" fmla="*/ 360045 h 1601470"/>
              <a:gd name="connisteX8" fmla="*/ 1116965 w 1728681"/>
              <a:gd name="connsiteY8" fmla="*/ 434340 h 1601470"/>
              <a:gd name="connisteX9" fmla="*/ 1266190 w 1728681"/>
              <a:gd name="connsiteY9" fmla="*/ 508635 h 1601470"/>
              <a:gd name="connisteX10" fmla="*/ 1402715 w 1728681"/>
              <a:gd name="connsiteY10" fmla="*/ 558800 h 1601470"/>
              <a:gd name="connisteX11" fmla="*/ 1514475 w 1728681"/>
              <a:gd name="connsiteY11" fmla="*/ 608330 h 1601470"/>
              <a:gd name="connisteX12" fmla="*/ 1601470 w 1728681"/>
              <a:gd name="connsiteY12" fmla="*/ 645160 h 1601470"/>
              <a:gd name="connisteX13" fmla="*/ 1700530 w 1728681"/>
              <a:gd name="connsiteY13" fmla="*/ 682625 h 1601470"/>
              <a:gd name="connisteX14" fmla="*/ 1725295 w 1728681"/>
              <a:gd name="connsiteY14" fmla="*/ 794385 h 1601470"/>
              <a:gd name="connisteX15" fmla="*/ 1725295 w 1728681"/>
              <a:gd name="connsiteY15" fmla="*/ 918845 h 1601470"/>
              <a:gd name="connisteX16" fmla="*/ 1725295 w 1728681"/>
              <a:gd name="connsiteY16" fmla="*/ 993140 h 1601470"/>
              <a:gd name="connisteX17" fmla="*/ 1725295 w 1728681"/>
              <a:gd name="connsiteY17" fmla="*/ 1129665 h 1601470"/>
              <a:gd name="connisteX18" fmla="*/ 1725295 w 1728681"/>
              <a:gd name="connsiteY18" fmla="*/ 1228725 h 1601470"/>
              <a:gd name="connisteX19" fmla="*/ 1725295 w 1728681"/>
              <a:gd name="connsiteY19" fmla="*/ 1303655 h 1601470"/>
              <a:gd name="connisteX20" fmla="*/ 1688465 w 1728681"/>
              <a:gd name="connsiteY20" fmla="*/ 1390650 h 1601470"/>
              <a:gd name="connisteX21" fmla="*/ 1638935 w 1728681"/>
              <a:gd name="connsiteY21" fmla="*/ 1464945 h 1601470"/>
              <a:gd name="connisteX22" fmla="*/ 1576705 w 1728681"/>
              <a:gd name="connsiteY22" fmla="*/ 1551940 h 1601470"/>
              <a:gd name="connisteX23" fmla="*/ 1502410 w 1728681"/>
              <a:gd name="connsiteY23" fmla="*/ 1601470 h 160147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</a:cxnLst>
            <a:rect l="l" t="t" r="r" b="b"/>
            <a:pathLst>
              <a:path w="1728682" h="1601470">
                <a:moveTo>
                  <a:pt x="0" y="0"/>
                </a:moveTo>
                <a:cubicBezTo>
                  <a:pt x="14605" y="1270"/>
                  <a:pt x="45085" y="-635"/>
                  <a:pt x="86995" y="12065"/>
                </a:cubicBezTo>
                <a:cubicBezTo>
                  <a:pt x="128905" y="24765"/>
                  <a:pt x="163830" y="42545"/>
                  <a:pt x="210820" y="62230"/>
                </a:cubicBezTo>
                <a:cubicBezTo>
                  <a:pt x="257810" y="81915"/>
                  <a:pt x="275590" y="92075"/>
                  <a:pt x="322580" y="111760"/>
                </a:cubicBezTo>
                <a:cubicBezTo>
                  <a:pt x="369570" y="131445"/>
                  <a:pt x="394970" y="139065"/>
                  <a:pt x="447040" y="161290"/>
                </a:cubicBezTo>
                <a:cubicBezTo>
                  <a:pt x="499110" y="183515"/>
                  <a:pt x="521335" y="198755"/>
                  <a:pt x="583565" y="223520"/>
                </a:cubicBezTo>
                <a:cubicBezTo>
                  <a:pt x="645795" y="248285"/>
                  <a:pt x="687705" y="257810"/>
                  <a:pt x="756920" y="285115"/>
                </a:cubicBezTo>
                <a:cubicBezTo>
                  <a:pt x="826135" y="312420"/>
                  <a:pt x="859155" y="330200"/>
                  <a:pt x="930910" y="360045"/>
                </a:cubicBezTo>
                <a:cubicBezTo>
                  <a:pt x="1002665" y="389890"/>
                  <a:pt x="1049655" y="404495"/>
                  <a:pt x="1116965" y="434340"/>
                </a:cubicBezTo>
                <a:cubicBezTo>
                  <a:pt x="1184275" y="464185"/>
                  <a:pt x="1209040" y="483870"/>
                  <a:pt x="1266190" y="508635"/>
                </a:cubicBezTo>
                <a:cubicBezTo>
                  <a:pt x="1323340" y="533400"/>
                  <a:pt x="1353185" y="539115"/>
                  <a:pt x="1402715" y="558800"/>
                </a:cubicBezTo>
                <a:cubicBezTo>
                  <a:pt x="1452245" y="578485"/>
                  <a:pt x="1474470" y="591185"/>
                  <a:pt x="1514475" y="608330"/>
                </a:cubicBezTo>
                <a:cubicBezTo>
                  <a:pt x="1554480" y="625475"/>
                  <a:pt x="1564005" y="630555"/>
                  <a:pt x="1601470" y="645160"/>
                </a:cubicBezTo>
                <a:cubicBezTo>
                  <a:pt x="1638935" y="659765"/>
                  <a:pt x="1675765" y="652780"/>
                  <a:pt x="1700530" y="682625"/>
                </a:cubicBezTo>
                <a:cubicBezTo>
                  <a:pt x="1725295" y="712470"/>
                  <a:pt x="1720215" y="747395"/>
                  <a:pt x="1725295" y="794385"/>
                </a:cubicBezTo>
                <a:cubicBezTo>
                  <a:pt x="1730375" y="841375"/>
                  <a:pt x="1725295" y="878840"/>
                  <a:pt x="1725295" y="918845"/>
                </a:cubicBezTo>
                <a:cubicBezTo>
                  <a:pt x="1725295" y="958850"/>
                  <a:pt x="1725295" y="951230"/>
                  <a:pt x="1725295" y="993140"/>
                </a:cubicBezTo>
                <a:cubicBezTo>
                  <a:pt x="1725295" y="1035050"/>
                  <a:pt x="1725295" y="1082675"/>
                  <a:pt x="1725295" y="1129665"/>
                </a:cubicBezTo>
                <a:cubicBezTo>
                  <a:pt x="1725295" y="1176655"/>
                  <a:pt x="1725295" y="1193800"/>
                  <a:pt x="1725295" y="1228725"/>
                </a:cubicBezTo>
                <a:cubicBezTo>
                  <a:pt x="1725295" y="1263650"/>
                  <a:pt x="1732915" y="1271270"/>
                  <a:pt x="1725295" y="1303655"/>
                </a:cubicBezTo>
                <a:cubicBezTo>
                  <a:pt x="1717675" y="1336040"/>
                  <a:pt x="1705610" y="1358265"/>
                  <a:pt x="1688465" y="1390650"/>
                </a:cubicBezTo>
                <a:cubicBezTo>
                  <a:pt x="1671320" y="1423035"/>
                  <a:pt x="1661160" y="1432560"/>
                  <a:pt x="1638935" y="1464945"/>
                </a:cubicBezTo>
                <a:cubicBezTo>
                  <a:pt x="1616710" y="1497330"/>
                  <a:pt x="1604010" y="1524635"/>
                  <a:pt x="1576705" y="1551940"/>
                </a:cubicBezTo>
                <a:cubicBezTo>
                  <a:pt x="1549400" y="1579245"/>
                  <a:pt x="1515745" y="1593215"/>
                  <a:pt x="1502410" y="1601470"/>
                </a:cubicBezTo>
              </a:path>
            </a:pathLst>
          </a:custGeom>
          <a:noFill/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322820" y="3326765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7322820" y="2258060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61" name="曲线连接符 60"/>
          <p:cNvCxnSpPr>
            <a:stCxn id="53" idx="3"/>
            <a:endCxn id="62" idx="3"/>
          </p:cNvCxnSpPr>
          <p:nvPr/>
        </p:nvCxnSpPr>
        <p:spPr>
          <a:xfrm flipV="1">
            <a:off x="7626350" y="3510915"/>
            <a:ext cx="3175" cy="2266315"/>
          </a:xfrm>
          <a:prstGeom prst="curvedConnector3">
            <a:avLst>
              <a:gd name="adj1" fmla="val 7500000"/>
            </a:avLst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7325995" y="2258695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7325995" y="5584825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7322820" y="3678555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70" name="曲线连接符 69"/>
          <p:cNvCxnSpPr>
            <a:stCxn id="66" idx="3"/>
            <a:endCxn id="69" idx="3"/>
          </p:cNvCxnSpPr>
          <p:nvPr/>
        </p:nvCxnSpPr>
        <p:spPr>
          <a:xfrm flipH="1" flipV="1">
            <a:off x="7626350" y="3862705"/>
            <a:ext cx="3175" cy="1906270"/>
          </a:xfrm>
          <a:prstGeom prst="curvedConnector3">
            <a:avLst>
              <a:gd name="adj1" fmla="val -7500000"/>
            </a:avLst>
          </a:prstGeom>
          <a:ln>
            <a:solidFill>
              <a:srgbClr val="FF1F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7325995" y="2258695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7325995" y="2258060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4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73" name="曲线连接符 72"/>
          <p:cNvCxnSpPr>
            <a:stCxn id="62" idx="1"/>
            <a:endCxn id="66" idx="1"/>
          </p:cNvCxnSpPr>
          <p:nvPr/>
        </p:nvCxnSpPr>
        <p:spPr>
          <a:xfrm rot="10800000" flipH="1" flipV="1">
            <a:off x="7322185" y="3510915"/>
            <a:ext cx="3175" cy="2258060"/>
          </a:xfrm>
          <a:prstGeom prst="curvedConnector3">
            <a:avLst>
              <a:gd name="adj1" fmla="val -7500000"/>
            </a:avLst>
          </a:prstGeom>
          <a:ln>
            <a:solidFill>
              <a:srgbClr val="FF1F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7325995" y="5593080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7325995" y="225869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5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76" name="曲线连接符 75"/>
          <p:cNvCxnSpPr>
            <a:stCxn id="69" idx="1"/>
            <a:endCxn id="77" idx="1"/>
          </p:cNvCxnSpPr>
          <p:nvPr/>
        </p:nvCxnSpPr>
        <p:spPr>
          <a:xfrm rot="10800000" flipH="1" flipV="1">
            <a:off x="7322820" y="3862705"/>
            <a:ext cx="3175" cy="1550670"/>
          </a:xfrm>
          <a:prstGeom prst="curvedConnector3">
            <a:avLst>
              <a:gd name="adj1" fmla="val -7500000"/>
            </a:avLst>
          </a:prstGeom>
          <a:ln>
            <a:solidFill>
              <a:srgbClr val="FF1F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7325995" y="522922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7325995" y="2258695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6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7325995" y="5597525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325995" y="2258695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7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82" name="曲线连接符 81"/>
          <p:cNvCxnSpPr>
            <a:stCxn id="79" idx="3"/>
            <a:endCxn id="83" idx="3"/>
          </p:cNvCxnSpPr>
          <p:nvPr/>
        </p:nvCxnSpPr>
        <p:spPr>
          <a:xfrm flipH="1" flipV="1">
            <a:off x="7625715" y="4237990"/>
            <a:ext cx="3810" cy="1543685"/>
          </a:xfrm>
          <a:prstGeom prst="curvedConnector3">
            <a:avLst>
              <a:gd name="adj1" fmla="val -6250000"/>
            </a:avLst>
          </a:prstGeom>
          <a:ln>
            <a:solidFill>
              <a:srgbClr val="FF1F4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7322185" y="4053840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-0.052500 " pathEditMode="relative" ptsTypes="">
                                      <p:cBhvr>
                                        <p:cTn id="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047130 " pathEditMode="relative" rAng="0" ptsTypes="">
                                      <p:cBhvr>
                                        <p:cTn id="3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12 -0.051204 L -0.002708 0.001296 " pathEditMode="relative" ptsTypes="">
                                      <p:cBhvr>
                                        <p:cTn id="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77 0.047315 L 0.000365 0.105278 " pathEditMode="relative" ptsTypes="">
                                      <p:cBhvr>
                                        <p:cTn id="5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77 -0.007778 L -0.002708 -0.051204 " pathEditMode="relative" ptsTypes="">
                                      <p:cBhvr>
                                        <p:cTn id="6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77 0.105278 L -0.000677 0.150556 " pathEditMode="relative" ptsTypes="">
                                      <p:cBhvr>
                                        <p:cTn id="7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77 -0.049444 L -0.001719 0.001296 " pathEditMode="relative" ptsTypes="">
                                      <p:cBhvr>
                                        <p:cTn id="9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67 0.152315 L -0.002708 0.206667 " pathEditMode="relative" ptsTypes="">
                                      <p:cBhvr>
                                        <p:cTn id="9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08 -0.007778 L -0.003750 -0.047593 " pathEditMode="relative" ptsTypes="">
                                      <p:cBhvr>
                                        <p:cTn id="11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67 0.203056 L -0.001667 0.251944 " pathEditMode="relative" ptsTypes="">
                                      <p:cBhvr>
                                        <p:cTn id="12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71 -0.047685 L -0.001719 -0.103704 " pathEditMode="relative" rAng="0" ptsTypes="">
                                      <p:cBhvr>
                                        <p:cTn id="14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77 0.255556 L -0.000677 0.304444 " pathEditMode="relative" ptsTypes="">
                                      <p:cBhvr>
                                        <p:cTn id="14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77 -0.100093 L -0.000677 -0.047593 " pathEditMode="relative" ptsTypes="">
                                      <p:cBhvr>
                                        <p:cTn id="16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67 0.309815 L -0.002708 0.365926 " pathEditMode="relative" ptsTypes="">
                                      <p:cBhvr>
                                        <p:cTn id="16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19 -0.049444 L -0.001719 -0.002315 " pathEditMode="relative" ptsTypes="">
                                      <p:cBhvr>
                                        <p:cTn id="18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4" grpId="0"/>
      <p:bldP spid="44" grpId="1"/>
      <p:bldP spid="53" grpId="0"/>
      <p:bldP spid="53" grpId="1"/>
      <p:bldP spid="44" grpId="2"/>
      <p:bldP spid="63" grpId="0"/>
      <p:bldP spid="53" grpId="2"/>
      <p:bldP spid="62" grpId="0"/>
      <p:bldP spid="53" grpId="3"/>
      <p:bldP spid="63" grpId="1"/>
      <p:bldP spid="65" grpId="0"/>
      <p:bldP spid="66" grpId="0"/>
      <p:bldP spid="66" grpId="1"/>
      <p:bldP spid="69" grpId="0"/>
      <p:bldP spid="66" grpId="2"/>
      <p:bldP spid="65" grpId="1"/>
      <p:bldP spid="71" grpId="0"/>
      <p:bldP spid="71" grpId="1"/>
      <p:bldP spid="72" grpId="0"/>
      <p:bldP spid="74" grpId="0"/>
      <p:bldP spid="72" grpId="1"/>
      <p:bldP spid="75" grpId="0"/>
      <p:bldP spid="74" grpId="1"/>
      <p:bldP spid="77" grpId="0"/>
      <p:bldP spid="75" grpId="1"/>
      <p:bldP spid="77" grpId="1"/>
      <p:bldP spid="79" grpId="0"/>
      <p:bldP spid="74" grpId="2"/>
      <p:bldP spid="77" grpId="2"/>
      <p:bldP spid="79" grpId="1"/>
      <p:bldP spid="79" grpId="2"/>
      <p:bldP spid="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4" y="351356"/>
            <a:ext cx="4923613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410" y="1960880"/>
            <a:ext cx="9287510" cy="46075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54710" y="1182370"/>
            <a:ext cx="10582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寄存器是CPU的组成部分。寄存器是有限存贮容量的高速存贮部件，它们可用来暂存指令、数据和位址。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4" y="371041"/>
            <a:ext cx="4923613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基于寄存器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的虚拟机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4381834" y="2698612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18718" y="2800212"/>
            <a:ext cx="2219158" cy="438485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56697" y="2605174"/>
            <a:ext cx="2010611" cy="590744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680653" y="2457955"/>
            <a:ext cx="204382" cy="941189"/>
          </a:xfrm>
          <a:prstGeom prst="round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lgDash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6090" y="1243330"/>
            <a:ext cx="109073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基于寄存器的虚拟机中没有操作数栈，但是有很多虚拟寄存器。其实和操作数栈相同，这些寄存器也存放在运行时栈中，本质上就是一个数组。与JVM相似，在Dalvik VM中每个线程都有自己的PC和调用栈，方法调用的活动记录以帧为单位保存在调用栈上。</a:t>
            </a:r>
            <a:endParaRPr lang="zh-CN" altLang="en-US"/>
          </a:p>
        </p:txBody>
      </p:sp>
      <p:graphicFrame>
        <p:nvGraphicFramePr>
          <p:cNvPr id="21" name="表格 20"/>
          <p:cNvGraphicFramePr/>
          <p:nvPr>
            <p:custDataLst>
              <p:tags r:id="rId3"/>
            </p:custDataLst>
          </p:nvPr>
        </p:nvGraphicFramePr>
        <p:xfrm>
          <a:off x="3378835" y="3131820"/>
          <a:ext cx="2921000" cy="1885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1000"/>
              </a:tblGrid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848587"/>
                          </a:solidFill>
                        </a:rPr>
                        <a:t>指令</a:t>
                      </a:r>
                      <a:endParaRPr lang="zh-CN" altLang="en-US">
                        <a:solidFill>
                          <a:srgbClr val="848587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52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const/4 </a:t>
                      </a:r>
                      <a:r>
                        <a:rPr lang="zh-CN" alt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v0</a:t>
                      </a: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#int 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// #1</a:t>
                      </a:r>
                      <a:endParaRPr lang="zh-CN" alt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const/4 </a:t>
                      </a:r>
                      <a:r>
                        <a:rPr lang="zh-CN" alt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v1</a:t>
                      </a: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#int 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// #2</a:t>
                      </a:r>
                      <a:endParaRPr lang="zh-CN" alt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add-int </a:t>
                      </a:r>
                      <a:r>
                        <a:rPr lang="zh-CN" alt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v2</a:t>
                      </a: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zh-CN" alt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v0</a:t>
                      </a:r>
                      <a:r>
                        <a:rPr lang="zh-CN" alt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zh-CN" alt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v1</a:t>
                      </a:r>
                      <a:endParaRPr lang="zh-CN" altLang="en-US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sz="180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return-void</a:t>
                      </a:r>
                      <a:endParaRPr sz="1800">
                        <a:solidFill>
                          <a:schemeClr val="accent1">
                            <a:lumMod val="75000"/>
                          </a:schemeClr>
                        </a:solidFill>
                        <a:sym typeface="+mn-ea"/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311525" y="2458085"/>
            <a:ext cx="1024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/>
              <a:t>test方法</a:t>
            </a:r>
            <a:endParaRPr lang="zh-CN" altLang="en-US" b="1"/>
          </a:p>
        </p:txBody>
      </p:sp>
      <p:sp>
        <p:nvSpPr>
          <p:cNvPr id="28" name="矩形 27"/>
          <p:cNvSpPr/>
          <p:nvPr/>
        </p:nvSpPr>
        <p:spPr>
          <a:xfrm>
            <a:off x="2690495" y="2458085"/>
            <a:ext cx="3776345" cy="308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034530" y="2428240"/>
            <a:ext cx="2385060" cy="1172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000365" y="3009900"/>
            <a:ext cx="1261745" cy="502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094855" y="2526030"/>
            <a:ext cx="1938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/>
              <a:t>程序计数器(PC寄存器)</a:t>
            </a:r>
            <a:endParaRPr lang="zh-CN" altLang="en-US" sz="1400" b="1"/>
          </a:p>
        </p:txBody>
      </p:sp>
      <p:sp>
        <p:nvSpPr>
          <p:cNvPr id="11" name="矩形 10"/>
          <p:cNvSpPr/>
          <p:nvPr/>
        </p:nvSpPr>
        <p:spPr>
          <a:xfrm>
            <a:off x="7029450" y="3916045"/>
            <a:ext cx="2404745" cy="164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94855" y="4052570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/>
              <a:t>虚拟寄存器</a:t>
            </a:r>
            <a:endParaRPr lang="zh-CN" altLang="en-US" sz="1400" b="1"/>
          </a:p>
        </p:txBody>
      </p:sp>
      <p:sp>
        <p:nvSpPr>
          <p:cNvPr id="13" name="矩形 12"/>
          <p:cNvSpPr/>
          <p:nvPr/>
        </p:nvSpPr>
        <p:spPr>
          <a:xfrm>
            <a:off x="7920355" y="4460240"/>
            <a:ext cx="1340485" cy="3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922260" y="4770120"/>
            <a:ext cx="1340485" cy="3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21625" y="5080000"/>
            <a:ext cx="1340485" cy="3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451090" y="4460240"/>
            <a:ext cx="3594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v0</a:t>
            </a:r>
            <a:endParaRPr lang="en-US" altLang="zh-CN" sz="1400"/>
          </a:p>
        </p:txBody>
      </p:sp>
      <p:sp>
        <p:nvSpPr>
          <p:cNvPr id="19" name="文本框 18"/>
          <p:cNvSpPr txBox="1"/>
          <p:nvPr/>
        </p:nvSpPr>
        <p:spPr>
          <a:xfrm>
            <a:off x="7451090" y="4766945"/>
            <a:ext cx="3594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v1</a:t>
            </a:r>
            <a:endParaRPr lang="en-US" altLang="zh-CN" sz="1400"/>
          </a:p>
        </p:txBody>
      </p:sp>
      <p:sp>
        <p:nvSpPr>
          <p:cNvPr id="20" name="文本框 19"/>
          <p:cNvSpPr txBox="1"/>
          <p:nvPr/>
        </p:nvSpPr>
        <p:spPr>
          <a:xfrm>
            <a:off x="7451090" y="5083175"/>
            <a:ext cx="3594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v2</a:t>
            </a:r>
            <a:endParaRPr lang="en-US" altLang="zh-CN" sz="140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2955925" y="3728720"/>
            <a:ext cx="295910" cy="1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440420" y="3077210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438515" y="4460240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440420" y="4766945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438515" y="3076575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441055" y="3076575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438515" y="5050790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54990" y="5912485"/>
            <a:ext cx="113899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与JVM版相比，可以发现Dalvik版程序的指令数明显减少了，数据移动次数也明显减少了。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1042 0.047130 " pathEditMode="relative" ptsTypes="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67 0.047778 L -0.002656 0.094815 " pathEditMode="relative" ptsTypes="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23" grpId="0"/>
      <p:bldP spid="23" grpId="1"/>
      <p:bldP spid="24" grpId="0"/>
      <p:bldP spid="24" grpId="1"/>
      <p:bldP spid="23" grpId="2"/>
      <p:bldP spid="26" grpId="0"/>
      <p:bldP spid="25" grpId="0"/>
      <p:bldP spid="26" grpId="1"/>
      <p:bldP spid="27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4" y="371041"/>
            <a:ext cx="492361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Dalvik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010484" y="2363967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47368" y="2465567"/>
            <a:ext cx="2219158" cy="438485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85347" y="2270529"/>
            <a:ext cx="2010611" cy="590744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309303" y="2123310"/>
            <a:ext cx="204382" cy="941189"/>
          </a:xfrm>
          <a:prstGeom prst="round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lgDash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5455" y="1201420"/>
            <a:ext cx="1142365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Dalvik虚拟机执行的是dex字节码，解释执行。</a:t>
            </a:r>
            <a:r>
              <a:rPr lang="zh-CN" altLang="en-US" dirty="0">
                <a:sym typeface="+mn-ea"/>
              </a:rPr>
              <a:t>从Android 2.2版本开始，支持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JIT即时编译（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Just In Time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）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r>
              <a:rPr lang="zh-CN" altLang="en-US" dirty="0">
                <a:sym typeface="+mn-ea"/>
              </a:rPr>
              <a:t>在程序运行的过程中进行选择热点代码（经常</a:t>
            </a:r>
            <a:r>
              <a:rPr lang="en-US" altLang="zh-CN" dirty="0">
                <a:sym typeface="+mn-ea"/>
              </a:rPr>
              <a:t>执行</a:t>
            </a:r>
            <a:r>
              <a:rPr lang="zh-CN" altLang="en-US" dirty="0">
                <a:sym typeface="+mn-ea"/>
              </a:rPr>
              <a:t>的代码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>
                <a:sym typeface="+mn-ea"/>
              </a:rPr>
              <a:t>进行编译或者优化。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而ART（Android Runtime） 是在 Android 4.4 中引入的一个开发者选项，也是 Android 5.0 及更高版本的默认 Android 运行时。</a:t>
            </a:r>
            <a:r>
              <a:rPr lang="zh-CN" altLang="en-US">
                <a:sym typeface="+mn-ea"/>
              </a:rPr>
              <a:t>ART虚拟机执行的是本地机器码。Android的运行时从Dalvik虚拟机替换成ART虚拟机，并不要求开发者将自己的应用直接编译成目标机器码，</a:t>
            </a:r>
            <a:r>
              <a:rPr lang="zh-CN" altLang="en-US">
                <a:sym typeface="+mn-ea"/>
              </a:rPr>
              <a:t>APK</a:t>
            </a:r>
            <a:r>
              <a:rPr lang="zh-CN" altLang="en-US">
                <a:sym typeface="+mn-ea"/>
              </a:rPr>
              <a:t>仍然是一个包含dex字节码的文件。</a:t>
            </a:r>
            <a:endParaRPr lang="zh-CN" altLang="en-US"/>
          </a:p>
        </p:txBody>
      </p:sp>
      <p:pic>
        <p:nvPicPr>
          <p:cNvPr id="17" name="图片 16" descr="如何获得所有的class？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050" y="3432810"/>
            <a:ext cx="2609215" cy="317563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74700" y="5147945"/>
            <a:ext cx="51504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sym typeface="+mn-ea"/>
              </a:rPr>
              <a:t>那么，ART虚拟机执行的本地机器码是从哪里来？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KSO_WM_UNIT_TABLE_BEAUTIFY" val="smartTable{22ab3e69-0301-462c-aca6-17ecc84956c7}"/>
  <p:tag name="TABLE_EMPHASIZE_COLOR" val="8684935"/>
  <p:tag name="TABLE_SKINIDX" val="-1"/>
  <p:tag name="TABLE_COLORIDX" val="l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KSO_WM_UNIT_TABLE_BEAUTIFY" val="smartTable{22ab3e69-0301-462c-aca6-17ecc84956c7}"/>
  <p:tag name="TABLE_EMPHASIZE_COLOR" val="8684935"/>
  <p:tag name="TABLE_SKINIDX" val="-1"/>
  <p:tag name="TABLE_COLORIDX" val="l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KSO_WM_UNIT_PLACING_PICTURE_USER_VIEWPORT" val="{&quot;height&quot;:9825,&quot;width&quot;:13050}"/>
</p:tagLst>
</file>

<file path=ppt/tags/tag62.xml><?xml version="1.0" encoding="utf-8"?>
<p:tagLst xmlns:p="http://schemas.openxmlformats.org/presentationml/2006/main">
  <p:tag name="PA" val="v4.1.3"/>
</p:tagLst>
</file>

<file path=ppt/tags/tag63.xml><?xml version="1.0" encoding="utf-8"?>
<p:tagLst xmlns:p="http://schemas.openxmlformats.org/presentationml/2006/main">
  <p:tag name="PA" val="v4.1.3"/>
</p:tagLst>
</file>

<file path=ppt/tags/tag64.xml><?xml version="1.0" encoding="utf-8"?>
<p:tagLst xmlns:p="http://schemas.openxmlformats.org/presentationml/2006/main">
  <p:tag name="PA" val="v4.1.3"/>
</p:tagLst>
</file>

<file path=ppt/tags/tag65.xml><?xml version="1.0" encoding="utf-8"?>
<p:tagLst xmlns:p="http://schemas.openxmlformats.org/presentationml/2006/main">
  <p:tag name="PA" val="v4.1.3"/>
</p:tagLst>
</file>

<file path=ppt/tags/tag66.xml><?xml version="1.0" encoding="utf-8"?>
<p:tagLst xmlns:p="http://schemas.openxmlformats.org/presentationml/2006/main">
  <p:tag name="PA" val="v4.1.3"/>
</p:tagLst>
</file>

<file path=ppt/tags/tag67.xml><?xml version="1.0" encoding="utf-8"?>
<p:tagLst xmlns:p="http://schemas.openxmlformats.org/presentationml/2006/main">
  <p:tag name="PA" val="v4.1.3"/>
</p:tagLst>
</file>

<file path=ppt/tags/tag68.xml><?xml version="1.0" encoding="utf-8"?>
<p:tagLst xmlns:p="http://schemas.openxmlformats.org/presentationml/2006/main">
  <p:tag name="PA" val="v4.1.3"/>
</p:tagLst>
</file>

<file path=ppt/tags/tag69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70.xml><?xml version="1.0" encoding="utf-8"?>
<p:tagLst xmlns:p="http://schemas.openxmlformats.org/presentationml/2006/main">
  <p:tag name="PA" val="v4.1.3"/>
</p:tagLst>
</file>

<file path=ppt/tags/tag71.xml><?xml version="1.0" encoding="utf-8"?>
<p:tagLst xmlns:p="http://schemas.openxmlformats.org/presentationml/2006/main">
  <p:tag name="PA" val="v4.1.3"/>
</p:tagLst>
</file>

<file path=ppt/tags/tag72.xml><?xml version="1.0" encoding="utf-8"?>
<p:tagLst xmlns:p="http://schemas.openxmlformats.org/presentationml/2006/main">
  <p:tag name="PA" val="v4.1.3"/>
</p:tagLst>
</file>

<file path=ppt/tags/tag73.xml><?xml version="1.0" encoding="utf-8"?>
<p:tagLst xmlns:p="http://schemas.openxmlformats.org/presentationml/2006/main">
  <p:tag name="PA" val="v4.1.3"/>
</p:tagLst>
</file>

<file path=ppt/tags/tag74.xml><?xml version="1.0" encoding="utf-8"?>
<p:tagLst xmlns:p="http://schemas.openxmlformats.org/presentationml/2006/main">
  <p:tag name="PA" val="v4.1.3"/>
</p:tagLst>
</file>

<file path=ppt/tags/tag75.xml><?xml version="1.0" encoding="utf-8"?>
<p:tagLst xmlns:p="http://schemas.openxmlformats.org/presentationml/2006/main">
  <p:tag name="PA" val="v4.1.3"/>
</p:tagLst>
</file>

<file path=ppt/tags/tag76.xml><?xml version="1.0" encoding="utf-8"?>
<p:tagLst xmlns:p="http://schemas.openxmlformats.org/presentationml/2006/main">
  <p:tag name="PA" val="v4.1.3"/>
</p:tagLst>
</file>

<file path=ppt/tags/tag77.xml><?xml version="1.0" encoding="utf-8"?>
<p:tagLst xmlns:p="http://schemas.openxmlformats.org/presentationml/2006/main">
  <p:tag name="PA" val="v4.1.3"/>
</p:tagLst>
</file>

<file path=ppt/tags/tag78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2322</Words>
  <Application>WPS 演示</Application>
  <PresentationFormat>宽屏</PresentationFormat>
  <Paragraphs>299</Paragraphs>
  <Slides>17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微软雅黑</vt:lpstr>
      <vt:lpstr>Impact</vt:lpstr>
      <vt:lpstr>Arial Unicode MS</vt:lpstr>
      <vt:lpstr>等线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Chen</cp:lastModifiedBy>
  <cp:revision>672</cp:revision>
  <dcterms:created xsi:type="dcterms:W3CDTF">2016-08-30T15:34:00Z</dcterms:created>
  <dcterms:modified xsi:type="dcterms:W3CDTF">2020-06-15T14:23:39Z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