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78" r:id="rId4"/>
    <p:sldId id="265" r:id="rId5"/>
    <p:sldId id="276" r:id="rId6"/>
    <p:sldId id="267" r:id="rId7"/>
    <p:sldId id="277" r:id="rId8"/>
    <p:sldId id="268" r:id="rId9"/>
    <p:sldId id="269" r:id="rId10"/>
    <p:sldId id="270" r:id="rId11"/>
    <p:sldId id="273" r:id="rId12"/>
    <p:sldId id="274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C41BB7-1C86-4506-BBD2-3FC5929596B3}" v="101" dt="2020-11-06T03:03:29.263"/>
    <p1510:client id="{9968AE54-833F-496E-ADCD-37293ABFF2BF}" v="53" dt="2020-11-06T03:00:40.693"/>
    <p1510:client id="{999FB630-79BE-4FFB-8BEF-9F9EF65A0C83}" v="594" dt="2020-11-06T03:08:37.725"/>
    <p1510:client id="{B1655A5F-7072-452F-843F-650B3FAD37C2}" v="274" dt="2020-11-06T03:20:54.974"/>
    <p1510:client id="{C1E497A2-8B85-4C9A-85ED-C3B2FEDCA0DF}" v="590" dt="2020-11-06T02:54:22.3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2D44C-C0CA-473B-978D-BD4A6B11FBEC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29AD3-0E31-45CA-A451-3520208E7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11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29AD3-0E31-45CA-A451-3520208E7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86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B44E1-1303-4E43-8386-91465EB76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E6EE0-F461-5E4B-AA1A-71877A918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B54AF-F510-B342-A5A1-A27193A1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5F4C1-D9E9-8E47-8628-C0C001A78B7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2FA05-49D1-FD4B-A2B9-E5FC47D2D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36747-9EE6-504E-AEB3-81C554D97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7DC5-0D12-4A49-98FD-AC199A2CF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49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67213-58CC-F047-84D3-9D3693108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0D324D-5B60-3445-8BBB-617620C95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C1C50-2823-1846-8016-9799D9CC4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5F4C1-D9E9-8E47-8628-C0C001A78B7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C8259-1007-1F43-B697-5E2718EA6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37353-D3E6-0A4A-8544-AA5D0496B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7DC5-0D12-4A49-98FD-AC199A2CF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5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F8F16C-FC8A-794C-89D1-46C5DE1853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9EDEE8-F3C4-704C-9174-CDB9341DE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2AD01-786C-3C4A-9DA5-8642DECC3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5F4C1-D9E9-8E47-8628-C0C001A78B7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B2DE3-D18F-1B42-911B-48EF09C56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1E962-0037-0E43-B26E-3CBA57E3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7DC5-0D12-4A49-98FD-AC199A2CF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77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98FAE-C10F-F94B-A768-3C17A55C9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86844-DAED-3749-9A48-932911F6E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01890-657C-8840-B068-CA34D264D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5F4C1-D9E9-8E47-8628-C0C001A78B7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8CEFC-EE45-0F4C-BAFF-FBBE0B649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DB411-7CBF-A44A-AF34-B380086CF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7DC5-0D12-4A49-98FD-AC199A2CF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28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15A9B-93D6-3C46-816A-8A5523472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66130-FF29-574A-A23F-41E8A934F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AF76B-4ED2-DC40-9861-1BFBD0376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5F4C1-D9E9-8E47-8628-C0C001A78B7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03029-ADEF-8644-AC93-0FC0E1F9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05B0B-0DD0-554E-8B34-AF33FEF4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7DC5-0D12-4A49-98FD-AC199A2CF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0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E7237-D90A-D646-B49B-CE67D3FE4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6F0AF-FC29-B14A-A958-A6A942F8F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11AAD9-23E1-1843-9F97-76FBB5ABF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926F1-066E-724E-A7D9-30E1A5AA3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5F4C1-D9E9-8E47-8628-C0C001A78B7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8E01B-CDD1-294C-BEF5-6713D30A5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924E0-DE1C-AE43-9348-DE439A809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7DC5-0D12-4A49-98FD-AC199A2CF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48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BCD7C-358B-3F40-86CA-20CD051D5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E467E-1EAC-BB45-B84A-E9A6F6A97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F071EA-E2B8-B943-A8B2-3F56D91A9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6FE9C-5865-E542-8F1B-6BFC20EE8F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9CC908-5ACD-F04B-82F3-F2F3E0354E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1A94C9-A44D-6640-8421-A61F5323B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5F4C1-D9E9-8E47-8628-C0C001A78B7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DF32F1-113B-AE44-8A2A-4EB9181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D50458-069D-A248-AF99-362AB51B5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7DC5-0D12-4A49-98FD-AC199A2CF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99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3276E-CA04-0149-9DF9-6C00B9E8B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0820C4-35C6-5043-90FA-E5D31E000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5F4C1-D9E9-8E47-8628-C0C001A78B7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CF783-A23B-B441-94A0-BA31C6FD6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988AC3-BA5B-6547-8AB2-E67869625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7DC5-0D12-4A49-98FD-AC199A2CF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7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1635E8-FF4D-F742-801E-CDE925C3C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5F4C1-D9E9-8E47-8628-C0C001A78B7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04A1CC-5940-9649-B77F-D9D31B36E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FC5FF-9203-484A-BD3C-2E40F55A1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7DC5-0D12-4A49-98FD-AC199A2CF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62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7ADE5-DCD2-D143-A0F4-7B0D8AE53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652F9-3A86-A341-A235-06CA24079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7C6028-B284-0E40-B3BA-0E606886B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A02A0-6C22-0E4B-8CF0-DF3B042C1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5F4C1-D9E9-8E47-8628-C0C001A78B7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2D1A2-B913-2249-9D45-5032BA4E2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E3BBD-F424-F34C-B0E9-4204DC19B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7DC5-0D12-4A49-98FD-AC199A2CF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45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FB66A-DA55-394C-8388-CF2C13443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20D36A-7525-714F-A442-B22C723B88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ACDB1-E2F9-FA42-8988-D1507F58E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DD0AD-D1B8-144F-9DCD-4097768FF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5F4C1-D9E9-8E47-8628-C0C001A78B7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7F255-FB7E-5041-A559-5FC4CB803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9E0C6-D2D4-B744-9CE7-2F3EA83F6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7DC5-0D12-4A49-98FD-AC199A2CF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93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A1B5A2-DE90-6540-8BC2-8FFDCF146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82DD-D996-EA4C-82A2-914B0DC19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11170-3D1B-1949-8B11-6EC320293E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5F4C1-D9E9-8E47-8628-C0C001A78B7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6A6E7-DB41-B244-81E6-954AB1EC8F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4BD66-E24A-D344-AA61-F6E6B5D91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F7DC5-0D12-4A49-98FD-AC199A2CF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48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60EF39A4-E87E-E545-BC5C-AA74DFCA5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4941" y="1849578"/>
            <a:ext cx="9144000" cy="1081881"/>
          </a:xfrm>
        </p:spPr>
        <p:txBody>
          <a:bodyPr>
            <a:normAutofit fontScale="90000"/>
          </a:bodyPr>
          <a:lstStyle/>
          <a:p>
            <a:r>
              <a:rPr lang="en-US"/>
              <a:t>CS-546 Web Programming</a:t>
            </a:r>
            <a:br>
              <a:rPr lang="en-US"/>
            </a:br>
            <a:r>
              <a:rPr lang="en-US"/>
              <a:t>Pitch Presentation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988DE-1CE8-4F47-A0D1-FF02B3CD4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4941" y="3679890"/>
            <a:ext cx="9144000" cy="12912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Question &amp; Answer Community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588097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B0A2B-BEAE-8A4F-853F-6294C38F6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1633"/>
            <a:ext cx="10515600" cy="1325563"/>
          </a:xfrm>
        </p:spPr>
        <p:txBody>
          <a:bodyPr/>
          <a:lstStyle/>
          <a:p>
            <a:pPr marL="608965" indent="-481965"/>
            <a:r>
              <a:rPr lang="en-US" b="1"/>
              <a:t>                      Market Competitions</a:t>
            </a:r>
          </a:p>
        </p:txBody>
      </p:sp>
      <p:pic>
        <p:nvPicPr>
          <p:cNvPr id="4" name="图片 4" descr="图片包含 游戏机, 画&#10;&#10;已自动生成说明">
            <a:extLst>
              <a:ext uri="{FF2B5EF4-FFF2-40B4-BE49-F238E27FC236}">
                <a16:creationId xmlns:a16="http://schemas.microsoft.com/office/drawing/2014/main" id="{07DD60AA-ADFD-4B43-A998-EB0893086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257" y="3865590"/>
            <a:ext cx="4223657" cy="2363506"/>
          </a:xfrm>
          <a:prstGeom prst="rect">
            <a:avLst/>
          </a:prstGeom>
        </p:spPr>
      </p:pic>
      <p:pic>
        <p:nvPicPr>
          <p:cNvPr id="5" name="图片 5" descr="图片包含 游戏机, 画&#10;&#10;已自动生成说明">
            <a:extLst>
              <a:ext uri="{FF2B5EF4-FFF2-40B4-BE49-F238E27FC236}">
                <a16:creationId xmlns:a16="http://schemas.microsoft.com/office/drawing/2014/main" id="{98AD2A2F-2959-4654-ADFA-0DFBFCCB6E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1" y="3865590"/>
            <a:ext cx="4209142" cy="236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188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9BAE4974-5067-409D-80BE-50A54E877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648796"/>
              </p:ext>
            </p:extLst>
          </p:nvPr>
        </p:nvGraphicFramePr>
        <p:xfrm>
          <a:off x="3229428" y="348342"/>
          <a:ext cx="8675637" cy="6386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3442">
                  <a:extLst>
                    <a:ext uri="{9D8B030D-6E8A-4147-A177-3AD203B41FA5}">
                      <a16:colId xmlns:a16="http://schemas.microsoft.com/office/drawing/2014/main" val="4038696834"/>
                    </a:ext>
                  </a:extLst>
                </a:gridCol>
                <a:gridCol w="3143442">
                  <a:extLst>
                    <a:ext uri="{9D8B030D-6E8A-4147-A177-3AD203B41FA5}">
                      <a16:colId xmlns:a16="http://schemas.microsoft.com/office/drawing/2014/main" val="2934129997"/>
                    </a:ext>
                  </a:extLst>
                </a:gridCol>
                <a:gridCol w="2388753">
                  <a:extLst>
                    <a:ext uri="{9D8B030D-6E8A-4147-A177-3AD203B41FA5}">
                      <a16:colId xmlns:a16="http://schemas.microsoft.com/office/drawing/2014/main" val="894599372"/>
                    </a:ext>
                  </a:extLst>
                </a:gridCol>
              </a:tblGrid>
              <a:tr h="113440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sz="1800" b="0" i="0" u="none" strike="noStrike" noProof="0">
                          <a:latin typeface="等线"/>
                          <a:ea typeface="等线"/>
                        </a:rPr>
                        <a:t>Quora</a:t>
                      </a:r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sz="1800" b="0" i="0" u="none" strike="noStrike" noProof="0">
                          <a:latin typeface="等线"/>
                          <a:ea typeface="等线"/>
                        </a:rPr>
                        <a:t>Reddit</a:t>
                      </a:r>
                      <a:endParaRPr 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9795905"/>
                  </a:ext>
                </a:extLst>
              </a:tr>
              <a:tr h="105037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zh-CN" sz="1800" b="0" i="0" u="none" strike="noStrike" noProof="0">
                          <a:latin typeface="等线"/>
                          <a:ea typeface="等线"/>
                        </a:rPr>
                        <a:t>B</a:t>
                      </a:r>
                      <a:r>
                        <a:rPr lang="zh-CN" sz="1800" b="0" i="0" u="none" strike="noStrike" noProof="0">
                          <a:latin typeface="等线"/>
                          <a:ea typeface="等线"/>
                        </a:rPr>
                        <a:t>uilt date</a:t>
                      </a:r>
                      <a:r>
                        <a:rPr lang="zh-CN" altLang="en-US" sz="1800" b="0" i="0" u="none" strike="noStrike" noProof="0">
                          <a:latin typeface="等线"/>
                          <a:ea typeface="等线"/>
                        </a:rPr>
                        <a:t> </a:t>
                      </a:r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sz="1800" b="0" i="0" u="none" strike="noStrike" noProof="0">
                          <a:latin typeface="等线"/>
                          <a:ea typeface="等线"/>
                        </a:rPr>
                        <a:t>June 2009 </a:t>
                      </a:r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sz="1800" b="0" i="0" u="none" strike="noStrike" noProof="0">
                          <a:latin typeface="等线"/>
                          <a:ea typeface="等线"/>
                        </a:rPr>
                        <a:t>June 2005</a:t>
                      </a:r>
                      <a:endParaRPr 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4248413"/>
                  </a:ext>
                </a:extLst>
              </a:tr>
              <a:tr h="105037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zh-CN" sz="1800" b="0" i="0" u="none" strike="noStrike" noProof="0">
                          <a:latin typeface="等线"/>
                          <a:ea typeface="等线"/>
                        </a:rPr>
                        <a:t>M</a:t>
                      </a:r>
                      <a:r>
                        <a:rPr lang="zh-CN" sz="1800" b="0" i="0" u="none" strike="noStrike" noProof="0">
                          <a:latin typeface="等线"/>
                          <a:ea typeface="等线"/>
                        </a:rPr>
                        <a:t>onthly active user count</a:t>
                      </a:r>
                      <a:r>
                        <a:rPr lang="zh-CN" altLang="en-US" sz="1800" b="0" i="0" u="none" strike="noStrike" noProof="0">
                          <a:latin typeface="等线"/>
                          <a:ea typeface="等线"/>
                        </a:rPr>
                        <a:t> </a:t>
                      </a:r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sz="1800" b="0" i="0" u="none" strike="noStrike" noProof="0">
                          <a:latin typeface="等线"/>
                          <a:ea typeface="等线"/>
                        </a:rPr>
                        <a:t>300 M</a:t>
                      </a:r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sz="1800" b="0" i="0" u="none" strike="noStrike" noProof="0">
                          <a:latin typeface="等线"/>
                          <a:ea typeface="等线"/>
                        </a:rPr>
                        <a:t>330 M</a:t>
                      </a:r>
                      <a:endParaRPr 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2470009"/>
                  </a:ext>
                </a:extLst>
              </a:tr>
              <a:tr h="105037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sz="1800" b="0" i="0" u="none" strike="noStrike" noProof="0">
                          <a:latin typeface="等线"/>
                          <a:ea typeface="等线"/>
                        </a:rPr>
                        <a:t>Number of funding rounds</a:t>
                      </a:r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sz="1800" b="0" i="0" u="none" strike="noStrike" noProof="0">
                          <a:latin typeface="等线"/>
                          <a:ea typeface="等线"/>
                        </a:rPr>
                        <a:t>4</a:t>
                      </a:r>
                      <a:r>
                        <a:rPr lang="zh-CN" altLang="en-US" sz="1800" b="0" i="0" u="none" strike="noStrike" noProof="0">
                          <a:latin typeface="等线"/>
                          <a:ea typeface="等线"/>
                        </a:rPr>
                        <a:t> </a:t>
                      </a:r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6888415"/>
                  </a:ext>
                </a:extLst>
              </a:tr>
              <a:tr h="105037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sz="1800" b="0" i="0" u="none" strike="noStrike" noProof="0" dirty="0">
                          <a:latin typeface="等线"/>
                          <a:ea typeface="等线"/>
                        </a:rPr>
                        <a:t>Total funding amount </a:t>
                      </a:r>
                      <a:endParaRPr 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sz="1800" b="0" i="0" u="none" strike="noStrike" noProof="0">
                          <a:latin typeface="等线"/>
                          <a:ea typeface="等线"/>
                        </a:rPr>
                        <a:t>$226 M </a:t>
                      </a:r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zh-CN" sz="1800" b="0" i="0" u="none" strike="noStrike" noProof="0">
                          <a:latin typeface="等线"/>
                          <a:ea typeface="等线"/>
                        </a:rPr>
                        <a:t>$</a:t>
                      </a:r>
                      <a:r>
                        <a:rPr lang="zh-CN" sz="1800" b="0" i="0" u="none" strike="noStrike" noProof="0">
                          <a:latin typeface="等线"/>
                          <a:ea typeface="等线"/>
                        </a:rPr>
                        <a:t>550 M</a:t>
                      </a:r>
                      <a:endParaRPr 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340287"/>
                  </a:ext>
                </a:extLst>
              </a:tr>
              <a:tr h="105037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zh-CN" sz="1800" b="0" i="0" u="none" strike="noStrike" noProof="0"/>
                        <a:t>Number</a:t>
                      </a:r>
                      <a:r>
                        <a:rPr lang="zh-CN" altLang="en-US" sz="1800" b="0" i="0" u="none" strike="noStrike" noProof="0"/>
                        <a:t> </a:t>
                      </a:r>
                      <a:r>
                        <a:rPr lang="en-US" altLang="zh-CN" sz="1800" b="0" i="0" u="none" strike="noStrike" noProof="0"/>
                        <a:t>of</a:t>
                      </a:r>
                      <a:r>
                        <a:rPr lang="zh-CN" altLang="en-US" sz="1800" b="0" i="0" u="none" strike="noStrike" noProof="0"/>
                        <a:t> </a:t>
                      </a:r>
                      <a:r>
                        <a:rPr lang="en-US" altLang="zh-CN" sz="1800" b="0" i="0" u="none" strike="noStrike" noProof="0"/>
                        <a:t>employees</a:t>
                      </a:r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sz="1800" b="0" i="0" u="none" strike="noStrike" noProof="0">
                          <a:latin typeface="等线"/>
                          <a:ea typeface="等线"/>
                        </a:rPr>
                        <a:t> 300</a:t>
                      </a:r>
                      <a:r>
                        <a:rPr lang="zh-CN" altLang="en-US" sz="1800" b="0" i="0" u="none" strike="noStrike" noProof="0">
                          <a:latin typeface="等线"/>
                          <a:ea typeface="等线"/>
                        </a:rPr>
                        <a:t> </a:t>
                      </a:r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altLang="en-US" dirty="0"/>
                        <a:t>400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8517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0400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07C55455-CF3E-4C6A-96F4-66CC9B9D6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039564"/>
              </p:ext>
            </p:extLst>
          </p:nvPr>
        </p:nvGraphicFramePr>
        <p:xfrm>
          <a:off x="486228" y="435428"/>
          <a:ext cx="11507129" cy="6183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4742">
                  <a:extLst>
                    <a:ext uri="{9D8B030D-6E8A-4147-A177-3AD203B41FA5}">
                      <a16:colId xmlns:a16="http://schemas.microsoft.com/office/drawing/2014/main" val="2975448645"/>
                    </a:ext>
                  </a:extLst>
                </a:gridCol>
                <a:gridCol w="5672387">
                  <a:extLst>
                    <a:ext uri="{9D8B030D-6E8A-4147-A177-3AD203B41FA5}">
                      <a16:colId xmlns:a16="http://schemas.microsoft.com/office/drawing/2014/main" val="3659680601"/>
                    </a:ext>
                  </a:extLst>
                </a:gridCol>
              </a:tblGrid>
              <a:tr h="1370115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zh-CN" sz="2800" b="1" i="0" u="none" strike="noStrike" noProof="0" dirty="0">
                          <a:solidFill>
                            <a:schemeClr val="tx1"/>
                          </a:solidFill>
                          <a:latin typeface="Arial Black"/>
                          <a:ea typeface="等线"/>
                        </a:rPr>
                        <a:t>SWOT analysis</a:t>
                      </a:r>
                      <a:endParaRPr lang="zh-CN" sz="2800" b="1" i="0" u="none" strike="noStrike" noProof="0" dirty="0">
                        <a:solidFill>
                          <a:schemeClr val="tx1"/>
                        </a:solidFill>
                        <a:latin typeface="Arial Black"/>
                        <a:ea typeface="等线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274907"/>
                  </a:ext>
                </a:extLst>
              </a:tr>
              <a:tr h="240648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CN" sz="1800" b="1" i="0" u="none" strike="noStrike" noProof="0" dirty="0">
                          <a:latin typeface="等线"/>
                          <a:ea typeface="等线"/>
                        </a:rPr>
                        <a:t>Strengths</a:t>
                      </a:r>
                    </a:p>
                    <a:p>
                      <a:pPr lvl="0">
                        <a:buNone/>
                      </a:pPr>
                      <a:endParaRPr lang="zh-CN" altLang="en-US" sz="1800" b="0" i="0" u="none" strike="noStrike" noProof="0" dirty="0">
                        <a:latin typeface="等线"/>
                        <a:ea typeface="等线"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focus the topics in a certain area, targeting a specific group of users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Our website is relatively concise</a:t>
                      </a:r>
                      <a:endParaRPr lang="en-US" b="0" dirty="0">
                        <a:effectLst/>
                      </a:endParaRPr>
                    </a:p>
                    <a:p>
                      <a:br>
                        <a:rPr lang="en-US" dirty="0"/>
                      </a:br>
                      <a:endParaRPr lang="zh-CN" sz="1800" b="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CN" sz="1800" b="1" i="0" u="none" strike="noStrike" noProof="0" dirty="0">
                          <a:latin typeface="等线"/>
                          <a:ea typeface="等线"/>
                        </a:rPr>
                        <a:t>Weaknesses</a:t>
                      </a:r>
                    </a:p>
                    <a:p>
                      <a:pPr lvl="0">
                        <a:buNone/>
                      </a:pPr>
                      <a:endParaRPr lang="zh-CN" altLang="en-US" sz="1800" b="0" i="0" u="none" strike="noStrike" noProof="0" dirty="0">
                        <a:latin typeface="等线"/>
                        <a:ea typeface="等线"/>
                      </a:endParaRP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zh-CN" sz="1800" b="0" i="0" u="none" strike="noStrike" noProof="0" dirty="0">
                          <a:latin typeface="等线"/>
                          <a:ea typeface="等线"/>
                        </a:rPr>
                        <a:t>There are a bunch of topics that are very clickable but t</a:t>
                      </a:r>
                      <a:r>
                        <a:rPr lang="en-US" altLang="zh-CN" sz="1800" b="0" i="0" u="none" strike="noStrike" noProof="0" dirty="0">
                          <a:latin typeface="等线"/>
                          <a:ea typeface="等线"/>
                        </a:rPr>
                        <a:t>hey</a:t>
                      </a:r>
                      <a:r>
                        <a:rPr lang="zh-CN" sz="1800" b="0" i="0" u="none" strike="noStrike" noProof="0" dirty="0">
                          <a:latin typeface="等线"/>
                          <a:ea typeface="等线"/>
                        </a:rPr>
                        <a:t> don't have much information. 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zh-CN" sz="1800" b="0" i="0" u="none" strike="noStrike" noProof="0" dirty="0">
                          <a:latin typeface="等线"/>
                          <a:ea typeface="等线"/>
                        </a:rPr>
                        <a:t>You can</a:t>
                      </a:r>
                      <a:r>
                        <a:rPr lang="en-US" altLang="zh-CN" sz="1800" b="0" i="0" u="none" strike="noStrike" noProof="0" dirty="0">
                          <a:latin typeface="等线"/>
                          <a:ea typeface="等线"/>
                        </a:rPr>
                        <a:t> </a:t>
                      </a:r>
                      <a:r>
                        <a:rPr lang="zh-CN" sz="1800" b="0" i="0" u="none" strike="noStrike" noProof="0" dirty="0">
                          <a:latin typeface="等线"/>
                          <a:ea typeface="等线"/>
                        </a:rPr>
                        <a:t>read posts without being signed in which turns people away and makes people feel like they have no privacy. </a:t>
                      </a:r>
                      <a:endParaRPr lang="zh-CN" altLang="en-US" sz="1800" b="0" i="0" u="none" strike="noStrik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036605"/>
                  </a:ext>
                </a:extLst>
              </a:tr>
              <a:tr h="240648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CN" sz="1800" b="1" i="0" u="none" strike="noStrike" noProof="0" dirty="0">
                          <a:latin typeface="等线"/>
                          <a:ea typeface="等线"/>
                        </a:rPr>
                        <a:t>Opportunities</a:t>
                      </a:r>
                    </a:p>
                    <a:p>
                      <a:pPr lvl="0">
                        <a:buNone/>
                      </a:pPr>
                      <a:endParaRPr lang="zh-CN" altLang="en-US" sz="1800" b="0" i="0" u="none" strike="noStrike" noProof="0" dirty="0">
                        <a:latin typeface="等线"/>
                        <a:ea typeface="等线"/>
                      </a:endParaRP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zh-CN" sz="1800" b="0" i="0" u="none" strike="noStrike" noProof="0" dirty="0">
                          <a:latin typeface="等线"/>
                          <a:ea typeface="等线"/>
                        </a:rPr>
                        <a:t>They can provide the platform to private companies. 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altLang="zh-CN" sz="1800" b="0" i="0" u="none" strike="noStrike" noProof="0" dirty="0"/>
                        <a:t>They</a:t>
                      </a:r>
                      <a:r>
                        <a:rPr lang="zh-CN" altLang="en-US" sz="1800" b="0" i="0" u="none" strike="noStrike" noProof="0" dirty="0"/>
                        <a:t> </a:t>
                      </a:r>
                      <a:r>
                        <a:rPr lang="en-US" altLang="zh-CN" sz="1800" b="0" i="0" u="none" strike="noStrike" noProof="0" dirty="0"/>
                        <a:t>can</a:t>
                      </a:r>
                      <a:r>
                        <a:rPr lang="zh-CN" altLang="en-US" sz="1800" b="0" i="0" u="none" strike="noStrike" noProof="0" dirty="0"/>
                        <a:t> </a:t>
                      </a:r>
                      <a:r>
                        <a:rPr lang="en-US" altLang="zh-CN" sz="1800" b="0" i="0" u="none" strike="noStrike" noProof="0" dirty="0"/>
                        <a:t>enable</a:t>
                      </a:r>
                      <a:r>
                        <a:rPr lang="zh-CN" altLang="en-US" sz="1800" b="0" i="0" u="none" strike="noStrike" noProof="0" dirty="0"/>
                        <a:t> </a:t>
                      </a:r>
                      <a:r>
                        <a:rPr lang="en-US" altLang="zh-CN" sz="1800" b="0" i="0" u="none" strike="noStrike" noProof="0" dirty="0"/>
                        <a:t>people</a:t>
                      </a:r>
                      <a:r>
                        <a:rPr lang="zh-CN" altLang="en-US" sz="1800" b="0" i="0" u="none" strike="noStrike" noProof="0" dirty="0"/>
                        <a:t> </a:t>
                      </a:r>
                      <a:r>
                        <a:rPr lang="en-US" altLang="zh-CN" sz="1800" b="0" i="0" u="none" strike="noStrike" noProof="0" dirty="0"/>
                        <a:t>to</a:t>
                      </a:r>
                      <a:r>
                        <a:rPr lang="zh-CN" altLang="en-US" sz="1800" b="0" i="0" u="none" strike="noStrike" noProof="0" dirty="0"/>
                        <a:t> </a:t>
                      </a:r>
                      <a:r>
                        <a:rPr lang="en-US" altLang="zh-CN" sz="1800" b="0" i="0" u="none" strike="noStrike" noProof="0" dirty="0"/>
                        <a:t>read</a:t>
                      </a:r>
                      <a:r>
                        <a:rPr lang="zh-CN" altLang="en-US" sz="1800" b="0" i="0" u="none" strike="noStrike" noProof="0" dirty="0"/>
                        <a:t> </a:t>
                      </a:r>
                      <a:r>
                        <a:rPr lang="en-US" altLang="zh-CN" sz="1800" b="0" i="0" u="none" strike="noStrike" noProof="0" dirty="0"/>
                        <a:t>without</a:t>
                      </a:r>
                      <a:r>
                        <a:rPr lang="zh-CN" altLang="en-US" sz="1800" b="0" i="0" u="none" strike="noStrike" noProof="0" dirty="0"/>
                        <a:t> </a:t>
                      </a:r>
                      <a:r>
                        <a:rPr lang="en-US" altLang="zh-CN" sz="1800" b="0" i="0" u="none" strike="noStrike" noProof="0" dirty="0"/>
                        <a:t>being</a:t>
                      </a:r>
                      <a:r>
                        <a:rPr lang="zh-CN" altLang="en-US" sz="1800" b="0" i="0" u="none" strike="noStrike" noProof="0" dirty="0"/>
                        <a:t> </a:t>
                      </a:r>
                      <a:r>
                        <a:rPr lang="en-US" altLang="zh-CN" sz="1800" b="0" i="0" u="none" strike="noStrike" noProof="0" dirty="0"/>
                        <a:t>signed</a:t>
                      </a:r>
                      <a:r>
                        <a:rPr lang="zh-CN" altLang="en-US" sz="1800" b="0" i="0" u="none" strike="noStrike" noProof="0" dirty="0"/>
                        <a:t> </a:t>
                      </a:r>
                      <a:r>
                        <a:rPr lang="en-US" altLang="zh-CN" sz="1800" b="0" i="0" u="none" strike="noStrike" noProof="0" dirty="0"/>
                        <a:t>in.</a:t>
                      </a:r>
                      <a:r>
                        <a:rPr lang="zh-CN" altLang="en-US" sz="1800" b="0" i="0" u="none" strike="noStrike" noProof="0" dirty="0"/>
                        <a:t> </a:t>
                      </a:r>
                      <a:endParaRPr lang="zh-CN" sz="1800" b="0" i="0" u="none" strike="noStrike" noProof="0" dirty="0">
                        <a:latin typeface="等线"/>
                        <a:ea typeface="等线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CN" sz="1800" b="1" i="0" u="none" strike="noStrike" noProof="0" dirty="0">
                          <a:latin typeface="等线"/>
                          <a:ea typeface="等线"/>
                        </a:rPr>
                        <a:t>Threats</a:t>
                      </a:r>
                    </a:p>
                    <a:p>
                      <a:pPr lvl="0">
                        <a:buNone/>
                      </a:pPr>
                      <a:endParaRPr lang="zh-CN" altLang="en-US" sz="1800" b="0" i="0" u="none" strike="noStrike" noProof="0" dirty="0">
                        <a:latin typeface="等线"/>
                        <a:ea typeface="等线"/>
                      </a:endParaRP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zh-CN" sz="1800" b="0" i="0" u="none" strike="noStrike" noProof="0" dirty="0"/>
                        <a:t>There are companies that have large communities to effectively compete such as StackExchange. </a:t>
                      </a:r>
                    </a:p>
                    <a:p>
                      <a:pPr marL="0" lvl="0" indent="0">
                        <a:buNone/>
                      </a:pPr>
                      <a:endParaRPr lang="zh-CN" sz="1800" b="0" i="0" u="none" strike="noStrik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332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54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B0A2B-BEAE-8A4F-853F-6294C38F6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1633"/>
            <a:ext cx="10515600" cy="1325563"/>
          </a:xfrm>
          <a:noFill/>
        </p:spPr>
        <p:txBody>
          <a:bodyPr/>
          <a:lstStyle/>
          <a:p>
            <a:pPr marL="608965" indent="-481965"/>
            <a:r>
              <a:rPr lang="en-US" b="1"/>
              <a:t>                             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F63D4-5569-974A-8957-9D87E9DC8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003589"/>
            <a:ext cx="10515600" cy="2173374"/>
          </a:xfrm>
        </p:spPr>
        <p:txBody>
          <a:bodyPr/>
          <a:lstStyle/>
          <a:p>
            <a:pPr marL="127000" indent="0">
              <a:buNone/>
            </a:pP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3320682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B0A2B-BEAE-8A4F-853F-6294C38F6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1633"/>
            <a:ext cx="10515600" cy="1325563"/>
          </a:xfrm>
        </p:spPr>
        <p:txBody>
          <a:bodyPr/>
          <a:lstStyle/>
          <a:p>
            <a:r>
              <a:rPr lang="en-US" b="1" dirty="0"/>
              <a:t>Group Member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F63D4-5569-974A-8957-9D87E9DC8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003589"/>
            <a:ext cx="10515600" cy="21733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608965" indent="-481965"/>
            <a:r>
              <a:rPr lang="en-US" sz="2000" b="1" dirty="0" err="1"/>
              <a:t>Peijin</a:t>
            </a:r>
            <a:r>
              <a:rPr lang="en-US" sz="2000" b="1" dirty="0"/>
              <a:t> Zhou</a:t>
            </a:r>
          </a:p>
          <a:p>
            <a:pPr marL="608965" indent="-481965"/>
            <a:r>
              <a:rPr lang="en-US" sz="2000" b="1" dirty="0">
                <a:cs typeface="Calibri"/>
              </a:rPr>
              <a:t>Ying Liu</a:t>
            </a:r>
          </a:p>
          <a:p>
            <a:pPr marL="608965" indent="-481965"/>
            <a:r>
              <a:rPr lang="en-US" sz="2000" b="1" dirty="0">
                <a:cs typeface="Calibri"/>
              </a:rPr>
              <a:t>Yilin Lou</a:t>
            </a:r>
          </a:p>
          <a:p>
            <a:pPr marL="608965" indent="-481965"/>
            <a:r>
              <a:rPr lang="en-US" sz="2000" b="1" dirty="0">
                <a:cs typeface="Calibri"/>
              </a:rPr>
              <a:t>Yinghao Wu</a:t>
            </a:r>
          </a:p>
          <a:p>
            <a:pPr marL="608965" indent="-481965"/>
            <a:r>
              <a:rPr lang="en-US" sz="2000" b="1" dirty="0" err="1">
                <a:cs typeface="Calibri"/>
              </a:rPr>
              <a:t>Haodong</a:t>
            </a:r>
            <a:r>
              <a:rPr lang="en-US" sz="2000" b="1" dirty="0">
                <a:cs typeface="Calibri"/>
              </a:rPr>
              <a:t> Wu</a:t>
            </a:r>
          </a:p>
        </p:txBody>
      </p:sp>
    </p:spTree>
    <p:extLst>
      <p:ext uri="{BB962C8B-B14F-4D97-AF65-F5344CB8AC3E}">
        <p14:creationId xmlns:p14="http://schemas.microsoft.com/office/powerpoint/2010/main" val="391824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B0A2B-BEAE-8A4F-853F-6294C38F6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0365" y="966245"/>
            <a:ext cx="10515600" cy="1325563"/>
          </a:xfrm>
        </p:spPr>
        <p:txBody>
          <a:bodyPr/>
          <a:lstStyle/>
          <a:p>
            <a:r>
              <a:rPr lang="en-US" b="1" dirty="0"/>
              <a:t>Brief </a:t>
            </a:r>
            <a:r>
              <a:rPr lang="en-US" b="1" dirty="0" err="1"/>
              <a:t>desription</a:t>
            </a:r>
            <a:endParaRPr lang="en-US" b="1" dirty="0" err="1">
              <a:cs typeface="Calibri Ligh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F63D4-5569-974A-8957-9D87E9DC8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3659" y="3725683"/>
            <a:ext cx="10515600" cy="21733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A question-an</a:t>
            </a:r>
            <a:r>
              <a:rPr lang="en-US" altLang="zh-CN" sz="2000">
                <a:ea typeface="+mn-lt"/>
                <a:cs typeface="+mn-lt"/>
              </a:rPr>
              <a:t>d-</a:t>
            </a:r>
            <a:r>
              <a:rPr lang="en-US" sz="2000">
                <a:ea typeface="+mn-lt"/>
                <a:cs typeface="+mn-lt"/>
              </a:rPr>
              <a:t>answer </a:t>
            </a:r>
            <a:r>
              <a:rPr lang="en-US" sz="2000" dirty="0">
                <a:ea typeface="+mn-lt"/>
                <a:cs typeface="+mn-lt"/>
              </a:rPr>
              <a:t>community</a:t>
            </a:r>
            <a:r>
              <a:rPr lang="en-US" altLang="zh-CN" sz="2000" dirty="0">
                <a:ea typeface="+mn-lt"/>
                <a:cs typeface="+mn-lt"/>
              </a:rPr>
              <a:t> </a:t>
            </a:r>
            <a:endParaRPr lang="zh-CN" altLang="en-US" dirty="0"/>
          </a:p>
          <a:p>
            <a:r>
              <a:rPr lang="en-US" sz="2000" dirty="0">
                <a:ea typeface="+mn-lt"/>
                <a:cs typeface="+mn-lt"/>
              </a:rPr>
              <a:t>Everyone can share their knowledge and opinions</a:t>
            </a:r>
          </a:p>
          <a:p>
            <a:r>
              <a:rPr lang="en-US" sz="2000" dirty="0">
                <a:ea typeface="+mn-lt"/>
                <a:cs typeface="+mn-lt"/>
              </a:rPr>
              <a:t>We name it “know-it”</a:t>
            </a:r>
            <a:endParaRPr lang="en-US" dirty="0"/>
          </a:p>
          <a:p>
            <a:pPr marL="608965" indent="-481965"/>
            <a:endParaRPr lang="en-US" sz="20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1028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B0A2B-BEAE-8A4F-853F-6294C38F6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329" y="329751"/>
            <a:ext cx="10515600" cy="1325563"/>
          </a:xfrm>
        </p:spPr>
        <p:txBody>
          <a:bodyPr/>
          <a:lstStyle/>
          <a:p>
            <a:r>
              <a:rPr lang="en-US" b="1" dirty="0"/>
              <a:t>Core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F63D4-5569-974A-8957-9D87E9DC8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0953" y="3232624"/>
            <a:ext cx="10515600" cy="21733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all users </a:t>
            </a:r>
            <a:endParaRPr lang="en-US" sz="2000" b="1" dirty="0">
              <a:cs typeface="Calibri"/>
            </a:endParaRPr>
          </a:p>
          <a:p>
            <a:endParaRPr lang="en-US" sz="2000" dirty="0">
              <a:ea typeface="+mn-lt"/>
              <a:cs typeface="+mn-lt"/>
            </a:endParaRPr>
          </a:p>
          <a:p>
            <a:pPr lvl="1"/>
            <a:r>
              <a:rPr lang="en-US" sz="2000" dirty="0">
                <a:ea typeface="+mn-lt"/>
                <a:cs typeface="+mn-lt"/>
              </a:rPr>
              <a:t>can search  questions by keywords or topic </a:t>
            </a:r>
            <a:endParaRPr lang="en-US" sz="2000" dirty="0">
              <a:cs typeface="Calibri"/>
            </a:endParaRPr>
          </a:p>
          <a:p>
            <a:pPr lvl="1"/>
            <a:r>
              <a:rPr lang="en-US" sz="2000" dirty="0">
                <a:ea typeface="+mn-lt"/>
                <a:cs typeface="+mn-lt"/>
              </a:rPr>
              <a:t>can browse top 5 popular questions on main page.</a:t>
            </a: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4795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B0A2B-BEAE-8A4F-853F-6294C38F6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329" y="329751"/>
            <a:ext cx="10515600" cy="1325563"/>
          </a:xfrm>
        </p:spPr>
        <p:txBody>
          <a:bodyPr/>
          <a:lstStyle/>
          <a:p>
            <a:r>
              <a:rPr lang="en-US" b="1" dirty="0"/>
              <a:t>Core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F63D4-5569-974A-8957-9D87E9DC8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9894" y="3349166"/>
            <a:ext cx="10515600" cy="21733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registered users</a:t>
            </a:r>
            <a:endParaRPr lang="en-US" sz="2000" b="1" dirty="0">
              <a:ea typeface="+mn-lt"/>
              <a:cs typeface="+mn-lt"/>
            </a:endParaRPr>
          </a:p>
          <a:p>
            <a:pPr lvl="1"/>
            <a:r>
              <a:rPr lang="en-US" sz="2000" dirty="0">
                <a:ea typeface="+mn-lt"/>
                <a:cs typeface="+mn-lt"/>
              </a:rPr>
              <a:t>can ask and answer questions they are interested in.</a:t>
            </a:r>
            <a:endParaRPr lang="en-US" dirty="0"/>
          </a:p>
          <a:p>
            <a:pPr lvl="1"/>
            <a:r>
              <a:rPr lang="en-US" sz="2000" dirty="0">
                <a:ea typeface="+mn-lt"/>
                <a:cs typeface="+mn-lt"/>
              </a:rPr>
              <a:t>can vote up and down the answers.</a:t>
            </a:r>
            <a:r>
              <a:rPr lang="en-US" sz="2000">
                <a:ea typeface="+mn-lt"/>
                <a:cs typeface="+mn-lt"/>
              </a:rPr>
              <a:t> </a:t>
            </a:r>
            <a:endParaRPr lang="en-US" sz="2000" dirty="0">
              <a:cs typeface="Calibri"/>
            </a:endParaRPr>
          </a:p>
          <a:p>
            <a:pPr lvl="1"/>
            <a:r>
              <a:rPr lang="en-US" sz="2000" dirty="0">
                <a:ea typeface="+mn-lt"/>
                <a:cs typeface="+mn-lt"/>
              </a:rPr>
              <a:t>can comment on answers. </a:t>
            </a:r>
            <a:endParaRPr lang="en-US" sz="2000">
              <a:ea typeface="+mn-lt"/>
              <a:cs typeface="+mn-lt"/>
            </a:endParaRPr>
          </a:p>
          <a:p>
            <a:pPr lvl="1"/>
            <a:r>
              <a:rPr lang="en-US" sz="2000" dirty="0">
                <a:ea typeface="+mn-lt"/>
                <a:cs typeface="+mn-lt"/>
              </a:rPr>
              <a:t>can see their own </a:t>
            </a:r>
            <a:r>
              <a:rPr lang="en-US" sz="2000">
                <a:ea typeface="+mn-lt"/>
                <a:cs typeface="+mn-lt"/>
              </a:rPr>
              <a:t>information, including</a:t>
            </a:r>
            <a:r>
              <a:rPr lang="en-US" sz="2000" dirty="0">
                <a:ea typeface="+mn-lt"/>
                <a:cs typeface="+mn-lt"/>
              </a:rPr>
              <a:t> questions they asked and questions they answered. </a:t>
            </a:r>
            <a:endParaRPr lang="en-US" sz="200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pPr marL="608965" indent="-481965"/>
            <a:endParaRPr lang="en-US" sz="20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3504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B0A2B-BEAE-8A4F-853F-6294C38F6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4224" y="688339"/>
            <a:ext cx="10515600" cy="1325563"/>
          </a:xfrm>
        </p:spPr>
        <p:txBody>
          <a:bodyPr/>
          <a:lstStyle/>
          <a:p>
            <a:pPr marL="608965" indent="-481965"/>
            <a:r>
              <a:rPr lang="en-US" b="1" dirty="0"/>
              <a:t>            Extra </a:t>
            </a:r>
            <a:r>
              <a:rPr lang="en-US" b="1"/>
              <a:t>features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F63D4-5569-974A-8957-9D87E9DC8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6788" y="3259518"/>
            <a:ext cx="10515600" cy="217337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about answer</a:t>
            </a:r>
            <a:endParaRPr lang="zh-CN" altLang="en-US" dirty="0"/>
          </a:p>
          <a:p>
            <a:pPr marL="971550" lvl="1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review others answers</a:t>
            </a:r>
            <a:endParaRPr lang="en-US" dirty="0"/>
          </a:p>
          <a:p>
            <a:pPr marL="971550" lvl="1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vote on comments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 about media </a:t>
            </a:r>
            <a:endParaRPr lang="en-US" dirty="0"/>
          </a:p>
          <a:p>
            <a:pPr marL="971550" lvl="1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social media sharing</a:t>
            </a:r>
            <a:endParaRPr lang="en-US" dirty="0"/>
          </a:p>
          <a:p>
            <a:pPr marL="971550" lvl="1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 email notification by sending email to users when function is activated.</a:t>
            </a:r>
            <a:endParaRPr lang="en-US" dirty="0"/>
          </a:p>
          <a:p>
            <a:pPr marL="127000" indent="0">
              <a:buNone/>
            </a:pPr>
            <a:endParaRPr lang="en-US" sz="20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3807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B0A2B-BEAE-8A4F-853F-6294C38F6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329" y="329751"/>
            <a:ext cx="10515600" cy="1325563"/>
          </a:xfrm>
        </p:spPr>
        <p:txBody>
          <a:bodyPr/>
          <a:lstStyle/>
          <a:p>
            <a:r>
              <a:rPr lang="en-US" b="1" dirty="0">
                <a:cs typeface="Calibri Light"/>
              </a:rPr>
              <a:t>Target User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F63D4-5569-974A-8957-9D87E9DC8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9894" y="3028324"/>
            <a:ext cx="10515600" cy="249421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pPr marL="608965" indent="-481965"/>
            <a:endParaRPr lang="en-US" sz="2000" b="1" dirty="0">
              <a:cs typeface="Calibri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3692D11-6A21-40C5-8FF0-0BFD29FFBDD6}"/>
              </a:ext>
            </a:extLst>
          </p:cNvPr>
          <p:cNvSpPr txBox="1">
            <a:spLocks/>
          </p:cNvSpPr>
          <p:nvPr/>
        </p:nvSpPr>
        <p:spPr>
          <a:xfrm>
            <a:off x="1410526" y="3429377"/>
            <a:ext cx="10515600" cy="21733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People who have problems and are looking for answers.</a:t>
            </a:r>
          </a:p>
          <a:p>
            <a:r>
              <a:rPr lang="en-US" sz="2000" dirty="0">
                <a:ea typeface="+mn-lt"/>
                <a:cs typeface="+mn-lt"/>
              </a:rPr>
              <a:t>People who are willing to help others solve problems.</a:t>
            </a:r>
          </a:p>
          <a:p>
            <a:r>
              <a:rPr lang="en-US" sz="2000" dirty="0">
                <a:ea typeface="+mn-lt"/>
                <a:cs typeface="+mn-lt"/>
              </a:rPr>
              <a:t>People who have collected a lot of knowledge in related fields. </a:t>
            </a:r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pPr marL="608965" indent="-481965"/>
            <a:endParaRPr lang="en-US" sz="20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1927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B0A2B-BEAE-8A4F-853F-6294C38F6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1633"/>
            <a:ext cx="10515600" cy="1325563"/>
          </a:xfrm>
        </p:spPr>
        <p:txBody>
          <a:bodyPr/>
          <a:lstStyle/>
          <a:p>
            <a:pPr marL="608965" indent="-481965"/>
            <a:r>
              <a:rPr lang="en-US" b="1"/>
              <a:t>                          Value for User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F63D4-5569-974A-8957-9D87E9DC8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003589"/>
            <a:ext cx="10515600" cy="21733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Save time in searching for answers</a:t>
            </a:r>
            <a:endParaRPr lang="en-US">
              <a:cs typeface="Calibri" panose="020F0502020204030204"/>
            </a:endParaRPr>
          </a:p>
          <a:p>
            <a:r>
              <a:rPr lang="en-US" sz="2000">
                <a:ea typeface="+mn-lt"/>
                <a:cs typeface="+mn-lt"/>
              </a:rPr>
              <a:t>Improve knowledge through discussion</a:t>
            </a:r>
            <a:endParaRPr lang="en-US">
              <a:cs typeface="Calibri" panose="020F0502020204030204"/>
            </a:endParaRPr>
          </a:p>
          <a:p>
            <a:r>
              <a:rPr lang="en-US" sz="2000">
                <a:ea typeface="+mn-lt"/>
                <a:cs typeface="+mn-lt"/>
              </a:rPr>
              <a:t>Help others and get help</a:t>
            </a:r>
          </a:p>
          <a:p>
            <a:r>
              <a:rPr lang="en-US" sz="2000">
                <a:ea typeface="+mn-lt"/>
                <a:cs typeface="+mn-lt"/>
              </a:rPr>
              <a:t>Social with people from similar background</a:t>
            </a:r>
            <a:br>
              <a:rPr lang="en-US"/>
            </a:b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0865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B0A2B-BEAE-8A4F-853F-6294C38F6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1633"/>
            <a:ext cx="10515600" cy="1325563"/>
          </a:xfrm>
          <a:noFill/>
        </p:spPr>
        <p:txBody>
          <a:bodyPr/>
          <a:lstStyle/>
          <a:p>
            <a:pPr marL="608965" indent="-481965"/>
            <a:r>
              <a:rPr lang="en-US" b="1"/>
              <a:t>                         Value for Investor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F63D4-5569-974A-8957-9D87E9DC8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8756" y="3354478"/>
            <a:ext cx="10515600" cy="217337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27000" indent="0">
              <a:buNone/>
            </a:pPr>
            <a:endParaRPr lang="en-US" sz="2000" b="1" dirty="0">
              <a:cs typeface="Calibri"/>
            </a:endParaRPr>
          </a:p>
          <a:p>
            <a:r>
              <a:rPr lang="en-US" sz="2200" dirty="0">
                <a:ea typeface="+mn-lt"/>
                <a:cs typeface="+mn-lt"/>
              </a:rPr>
              <a:t>Running Ads for targeted users</a:t>
            </a:r>
          </a:p>
          <a:p>
            <a:r>
              <a:rPr lang="en-US" sz="2200" dirty="0">
                <a:cs typeface="Calibri"/>
              </a:rPr>
              <a:t>Acquiring user information and data for business analysis and prediction</a:t>
            </a:r>
          </a:p>
          <a:p>
            <a:r>
              <a:rPr lang="en-US" sz="2200" dirty="0">
                <a:ea typeface="+mn-lt"/>
                <a:cs typeface="+mn-lt"/>
              </a:rPr>
              <a:t>Charging fees for </a:t>
            </a:r>
            <a:r>
              <a:rPr lang="en-US" sz="2200" dirty="0" err="1">
                <a:ea typeface="+mn-lt"/>
                <a:cs typeface="+mn-lt"/>
              </a:rPr>
              <a:t>expertised</a:t>
            </a:r>
            <a:r>
              <a:rPr lang="en-US" sz="2200" dirty="0">
                <a:ea typeface="+mn-lt"/>
                <a:cs typeface="+mn-lt"/>
              </a:rPr>
              <a:t> answers (social </a:t>
            </a:r>
            <a:r>
              <a:rPr lang="en-US" altLang="zh-CN" sz="2200" dirty="0">
                <a:ea typeface="+mn-lt"/>
                <a:cs typeface="+mn-lt"/>
              </a:rPr>
              <a:t>hot issues and hard problem)</a:t>
            </a:r>
            <a:endParaRPr lang="en-US" dirty="0">
              <a:ea typeface="+mn-lt"/>
              <a:cs typeface="+mn-lt"/>
            </a:endParaRPr>
          </a:p>
          <a:p>
            <a:endParaRPr lang="en-US" sz="2200" dirty="0">
              <a:cs typeface="Calibri"/>
            </a:endParaRPr>
          </a:p>
          <a:p>
            <a:pPr marL="469900" indent="-342900"/>
            <a:endParaRPr lang="en-US" sz="20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4063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406</Words>
  <Application>Microsoft Office PowerPoint</Application>
  <PresentationFormat>宽屏</PresentationFormat>
  <Paragraphs>85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Arial</vt:lpstr>
      <vt:lpstr>Arial Black</vt:lpstr>
      <vt:lpstr>Calibri</vt:lpstr>
      <vt:lpstr>Calibri Light</vt:lpstr>
      <vt:lpstr>Office Theme</vt:lpstr>
      <vt:lpstr>CS-546 Web Programming Pitch Presentation </vt:lpstr>
      <vt:lpstr>Group Member</vt:lpstr>
      <vt:lpstr>Brief desription</vt:lpstr>
      <vt:lpstr>Core features</vt:lpstr>
      <vt:lpstr>Core features</vt:lpstr>
      <vt:lpstr>            Extra features</vt:lpstr>
      <vt:lpstr>Target User</vt:lpstr>
      <vt:lpstr>                          Value for User</vt:lpstr>
      <vt:lpstr>                         Value for Investor</vt:lpstr>
      <vt:lpstr>                      Market Competitions</vt:lpstr>
      <vt:lpstr>PowerPoint 演示文稿</vt:lpstr>
      <vt:lpstr>PowerPoint 演示文稿</vt:lpstr>
      <vt:lpstr>                            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CS-546 Web Programming pitch presentation </dc:title>
  <dc:creator>周 佩瑾</dc:creator>
  <cp:lastModifiedBy>wu yinghao</cp:lastModifiedBy>
  <cp:revision>126</cp:revision>
  <dcterms:created xsi:type="dcterms:W3CDTF">2020-11-05T23:42:26Z</dcterms:created>
  <dcterms:modified xsi:type="dcterms:W3CDTF">2020-11-06T12:44:33Z</dcterms:modified>
</cp:coreProperties>
</file>