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3"/>
    <a:srgbClr val="333533"/>
    <a:srgbClr val="E8EDDF"/>
    <a:srgbClr val="F5CB5C"/>
    <a:srgbClr val="FFCE7A"/>
    <a:srgbClr val="754F44"/>
    <a:srgbClr val="FBFFB9"/>
    <a:srgbClr val="FDD692"/>
    <a:srgbClr val="EC7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AE6AE-1621-4B16-9D5B-347BA6F7222C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68D78-9802-4719-81C3-B2C77A33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7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68D78-9802-4719-81C3-B2C77A33AF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2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68D78-9802-4719-81C3-B2C77A33AF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2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5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9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3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4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9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B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AE79-5792-450F-941D-3F623B3D1B8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69218" y="3670126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533"/>
                </a:solidFill>
                <a:latin typeface="Candara" panose="020E0502030303020204" pitchFamily="34" charset="0"/>
              </a:rPr>
              <a:t>https://github.com/wuihee/Measuring_Footprints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9350" y="2404996"/>
            <a:ext cx="7744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42423"/>
                </a:solidFill>
                <a:latin typeface="Raleway" panose="020B0503030101060003" pitchFamily="34" charset="0"/>
              </a:rPr>
              <a:t>Measuring Footprints</a:t>
            </a:r>
          </a:p>
        </p:txBody>
      </p:sp>
    </p:spTree>
    <p:extLst>
      <p:ext uri="{BB962C8B-B14F-4D97-AF65-F5344CB8AC3E}">
        <p14:creationId xmlns:p14="http://schemas.microsoft.com/office/powerpoint/2010/main" val="242934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Project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835063"/>
            <a:ext cx="9131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5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</a:t>
            </a:r>
            <a:r>
              <a:rPr lang="en-US" sz="2800" b="1" dirty="0">
                <a:solidFill>
                  <a:srgbClr val="3335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en-US" sz="2800" dirty="0">
                <a:solidFill>
                  <a:srgbClr val="3335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calculate the </a:t>
            </a:r>
            <a:r>
              <a:rPr lang="en-US" sz="2800" b="1" dirty="0">
                <a:solidFill>
                  <a:srgbClr val="3335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carbon footprint</a:t>
            </a:r>
            <a:r>
              <a:rPr lang="en-US" sz="2800" dirty="0">
                <a:solidFill>
                  <a:srgbClr val="3335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a </a:t>
            </a:r>
            <a:r>
              <a:rPr lang="en-US" sz="2800" b="1" dirty="0">
                <a:solidFill>
                  <a:srgbClr val="3335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city</a:t>
            </a:r>
            <a:r>
              <a:rPr lang="en-US" sz="2800" dirty="0">
                <a:solidFill>
                  <a:srgbClr val="3335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402" y="4102684"/>
            <a:ext cx="2755316" cy="275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5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Carbon Footprints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8" y="1734856"/>
            <a:ext cx="2046908" cy="2046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9528" y="2651839"/>
            <a:ext cx="547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533"/>
                </a:solidFill>
              </a:rPr>
              <a:t>= CO</a:t>
            </a:r>
            <a:r>
              <a:rPr lang="en-US" sz="2800" baseline="-25000" dirty="0">
                <a:solidFill>
                  <a:srgbClr val="333533"/>
                </a:solidFill>
              </a:rPr>
              <a:t>2</a:t>
            </a:r>
            <a:r>
              <a:rPr lang="en-US" sz="2800" dirty="0">
                <a:solidFill>
                  <a:srgbClr val="333533"/>
                </a:solidFill>
              </a:rPr>
              <a:t>e or Carbon Dioxide Equivalent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156" y="4177430"/>
            <a:ext cx="2680570" cy="26805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15014" y="3400816"/>
            <a:ext cx="7649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3533"/>
                </a:solidFill>
              </a:rPr>
              <a:t>Different greenhouse gases </a:t>
            </a:r>
            <a:r>
              <a:rPr lang="en-US" sz="2800" dirty="0">
                <a:solidFill>
                  <a:srgbClr val="333533"/>
                </a:solidFill>
              </a:rPr>
              <a:t>are converted to CO</a:t>
            </a:r>
            <a:r>
              <a:rPr lang="en-US" sz="2800" baseline="-25000" dirty="0">
                <a:solidFill>
                  <a:srgbClr val="333533"/>
                </a:solidFill>
              </a:rPr>
              <a:t>2</a:t>
            </a:r>
            <a:r>
              <a:rPr lang="en-US" sz="2800" dirty="0">
                <a:solidFill>
                  <a:srgbClr val="333533"/>
                </a:solidFill>
              </a:rPr>
              <a:t>e</a:t>
            </a:r>
          </a:p>
          <a:p>
            <a:r>
              <a:rPr lang="en-US" sz="2800" dirty="0">
                <a:solidFill>
                  <a:srgbClr val="333533"/>
                </a:solidFill>
              </a:rPr>
              <a:t>using </a:t>
            </a:r>
            <a:r>
              <a:rPr lang="en-US" sz="2800" b="1" dirty="0">
                <a:solidFill>
                  <a:srgbClr val="333533"/>
                </a:solidFill>
              </a:rPr>
              <a:t>Global Warming Potentials</a:t>
            </a:r>
          </a:p>
        </p:txBody>
      </p:sp>
    </p:spTree>
    <p:extLst>
      <p:ext uri="{BB962C8B-B14F-4D97-AF65-F5344CB8AC3E}">
        <p14:creationId xmlns:p14="http://schemas.microsoft.com/office/powerpoint/2010/main" val="361012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Greenhouse Gases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663" y="4727479"/>
            <a:ext cx="2048005" cy="20480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4567" y="2683761"/>
            <a:ext cx="9300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3533"/>
                </a:solidFill>
              </a:rPr>
              <a:t>Radiative Forcing: </a:t>
            </a:r>
            <a:r>
              <a:rPr lang="en-US" sz="2400" dirty="0">
                <a:solidFill>
                  <a:srgbClr val="333533"/>
                </a:solidFill>
              </a:rPr>
              <a:t>The change in net vertical irradiance at the tropopause</a:t>
            </a:r>
          </a:p>
          <a:p>
            <a:r>
              <a:rPr lang="en-US" sz="2400" dirty="0">
                <a:solidFill>
                  <a:srgbClr val="333533"/>
                </a:solidFill>
              </a:rPr>
              <a:t>                                  due to an internal change or change in the external</a:t>
            </a:r>
          </a:p>
          <a:p>
            <a:r>
              <a:rPr lang="en-US" sz="2400" dirty="0">
                <a:solidFill>
                  <a:srgbClr val="333533"/>
                </a:solidFill>
              </a:rPr>
              <a:t>                                  forcing of the climate system.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4567" y="1690688"/>
            <a:ext cx="9899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3533"/>
                </a:solidFill>
              </a:rPr>
              <a:t>Carbon Footprint: </a:t>
            </a:r>
            <a:r>
              <a:rPr lang="en-US" sz="2400" dirty="0">
                <a:solidFill>
                  <a:srgbClr val="333533"/>
                </a:solidFill>
              </a:rPr>
              <a:t>The total amount of greenhouse gases produced to directly</a:t>
            </a:r>
          </a:p>
          <a:p>
            <a:r>
              <a:rPr lang="en-US" sz="2400" dirty="0">
                <a:solidFill>
                  <a:srgbClr val="333533"/>
                </a:solidFill>
              </a:rPr>
              <a:t>                                  and indirectly support human activities.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4567" y="4046166"/>
            <a:ext cx="9197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3533"/>
                </a:solidFill>
              </a:rPr>
              <a:t>Global Warming Potential: </a:t>
            </a:r>
            <a:r>
              <a:rPr lang="en-US" sz="2400" dirty="0">
                <a:solidFill>
                  <a:srgbClr val="333533"/>
                </a:solidFill>
              </a:rPr>
              <a:t>Ratios that compare the amount of infrared</a:t>
            </a:r>
          </a:p>
          <a:p>
            <a:r>
              <a:rPr lang="en-US" sz="2400" dirty="0">
                <a:solidFill>
                  <a:srgbClr val="333533"/>
                </a:solidFill>
              </a:rPr>
              <a:t>                                                  energy absorbed by 1 ton of a given gas over</a:t>
            </a:r>
          </a:p>
          <a:p>
            <a:r>
              <a:rPr lang="en-US" sz="2400" dirty="0">
                <a:solidFill>
                  <a:srgbClr val="333533"/>
                </a:solidFill>
              </a:rPr>
              <a:t>                                                  a period of time.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4567" y="5824603"/>
            <a:ext cx="6776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533"/>
                </a:solidFill>
              </a:rPr>
              <a:t>CO</a:t>
            </a:r>
            <a:r>
              <a:rPr lang="en-US" sz="2400" baseline="-25000" dirty="0">
                <a:solidFill>
                  <a:srgbClr val="333533"/>
                </a:solidFill>
              </a:rPr>
              <a:t>2</a:t>
            </a:r>
            <a:r>
              <a:rPr lang="en-US" sz="2400" dirty="0">
                <a:solidFill>
                  <a:srgbClr val="333533"/>
                </a:solidFill>
              </a:rPr>
              <a:t>e expresses the RF of all GHGs as </a:t>
            </a:r>
            <a:r>
              <a:rPr lang="en-US" sz="2400" b="1" dirty="0">
                <a:solidFill>
                  <a:srgbClr val="333533"/>
                </a:solidFill>
              </a:rPr>
              <a:t>a common unit</a:t>
            </a:r>
            <a:r>
              <a:rPr lang="en-US" sz="2400" dirty="0">
                <a:solidFill>
                  <a:srgbClr val="3335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02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Greenhouse Gases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663" y="4727479"/>
            <a:ext cx="2048005" cy="204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0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856" y="793315"/>
            <a:ext cx="3466492" cy="539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1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Measuring Methodologies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39" y="2321711"/>
            <a:ext cx="1059817" cy="10598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31" y="2183622"/>
            <a:ext cx="1345748" cy="13457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36" y="2635463"/>
            <a:ext cx="521741" cy="52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58" y="4235227"/>
            <a:ext cx="1591849" cy="15918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28160" y="2550531"/>
            <a:ext cx="6423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3533"/>
                </a:solidFill>
              </a:rPr>
              <a:t>Process Analysis</a:t>
            </a:r>
            <a:r>
              <a:rPr lang="en-US" sz="2400" dirty="0">
                <a:solidFill>
                  <a:srgbClr val="333533"/>
                </a:solidFill>
              </a:rPr>
              <a:t>: Calculates </a:t>
            </a:r>
            <a:r>
              <a:rPr lang="en-US" sz="2400" b="1" dirty="0">
                <a:solidFill>
                  <a:srgbClr val="333533"/>
                </a:solidFill>
              </a:rPr>
              <a:t>all stages </a:t>
            </a:r>
            <a:r>
              <a:rPr lang="en-US" sz="2400" dirty="0">
                <a:solidFill>
                  <a:srgbClr val="333533"/>
                </a:solidFill>
              </a:rPr>
              <a:t>in life cycle </a:t>
            </a:r>
          </a:p>
          <a:p>
            <a:r>
              <a:rPr lang="en-US" sz="2400" dirty="0">
                <a:solidFill>
                  <a:srgbClr val="333533"/>
                </a:solidFill>
              </a:rPr>
              <a:t>                                and totals carbon emissions.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8160" y="4856305"/>
            <a:ext cx="7174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3533"/>
                </a:solidFill>
              </a:rPr>
              <a:t>Input-Output</a:t>
            </a:r>
            <a:r>
              <a:rPr lang="en-US" sz="2400" dirty="0">
                <a:solidFill>
                  <a:srgbClr val="333533"/>
                </a:solidFill>
              </a:rPr>
              <a:t>: Employs </a:t>
            </a:r>
            <a:r>
              <a:rPr lang="en-US" sz="2400" b="1" dirty="0">
                <a:solidFill>
                  <a:srgbClr val="333533"/>
                </a:solidFill>
              </a:rPr>
              <a:t>economic modelling </a:t>
            </a:r>
            <a:r>
              <a:rPr lang="en-US" sz="2400" dirty="0">
                <a:solidFill>
                  <a:srgbClr val="333533"/>
                </a:solidFill>
              </a:rPr>
              <a:t>to calculate</a:t>
            </a:r>
          </a:p>
          <a:p>
            <a:r>
              <a:rPr lang="en-US" sz="2400" dirty="0">
                <a:solidFill>
                  <a:srgbClr val="333533"/>
                </a:solidFill>
              </a:rPr>
              <a:t>                           the carbon footprint.</a:t>
            </a:r>
          </a:p>
        </p:txBody>
      </p:sp>
    </p:spTree>
    <p:extLst>
      <p:ext uri="{BB962C8B-B14F-4D97-AF65-F5344CB8AC3E}">
        <p14:creationId xmlns:p14="http://schemas.microsoft.com/office/powerpoint/2010/main" val="90237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City Assessment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7" r="699" b="6119"/>
          <a:stretch/>
        </p:blipFill>
        <p:spPr>
          <a:xfrm>
            <a:off x="280793" y="1631984"/>
            <a:ext cx="7566764" cy="50068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89727" y="1631984"/>
            <a:ext cx="3972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42423"/>
                </a:solidFill>
              </a:rPr>
              <a:t>Sectors</a:t>
            </a:r>
            <a:r>
              <a:rPr lang="en-US" sz="2400" dirty="0">
                <a:solidFill>
                  <a:srgbClr val="242423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3"/>
                </a:solidFill>
              </a:rPr>
              <a:t>Stationary Energy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3"/>
                </a:solidFill>
              </a:rPr>
              <a:t>Transportation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3"/>
                </a:solidFill>
              </a:rPr>
              <a:t>Waste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3"/>
                </a:solidFill>
              </a:rPr>
              <a:t>Industrial Processes and Product Use (IPPC)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3"/>
                </a:solidFill>
              </a:rPr>
              <a:t>Agriculture, Forestry, and Other Land Use (AFOLU)</a:t>
            </a:r>
          </a:p>
        </p:txBody>
      </p:sp>
    </p:spTree>
    <p:extLst>
      <p:ext uri="{BB962C8B-B14F-4D97-AF65-F5344CB8AC3E}">
        <p14:creationId xmlns:p14="http://schemas.microsoft.com/office/powerpoint/2010/main" val="21916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251" y="198757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Conclusion: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3222" y="3313134"/>
            <a:ext cx="26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aleway" panose="020B0503030101060003" pitchFamily="34" charset="0"/>
              </a:rPr>
              <a:t>It’s pretty hard.</a:t>
            </a:r>
          </a:p>
        </p:txBody>
      </p:sp>
    </p:spTree>
    <p:extLst>
      <p:ext uri="{BB962C8B-B14F-4D97-AF65-F5344CB8AC3E}">
        <p14:creationId xmlns:p14="http://schemas.microsoft.com/office/powerpoint/2010/main" val="153662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203</Words>
  <Application>Microsoft Office PowerPoint</Application>
  <PresentationFormat>Widescreen</PresentationFormat>
  <Paragraphs>35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Raleway</vt:lpstr>
      <vt:lpstr>Office Theme</vt:lpstr>
      <vt:lpstr>PowerPoint Presentation</vt:lpstr>
      <vt:lpstr>Project Overview</vt:lpstr>
      <vt:lpstr>Carbon Footprints</vt:lpstr>
      <vt:lpstr>Greenhouse Gases</vt:lpstr>
      <vt:lpstr>Greenhouse Gases</vt:lpstr>
      <vt:lpstr>PowerPoint Presentation</vt:lpstr>
      <vt:lpstr>Measuring Methodologies</vt:lpstr>
      <vt:lpstr>City Assessment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Wuihee Yap</dc:creator>
  <cp:lastModifiedBy>Wuihee Yap</cp:lastModifiedBy>
  <cp:revision>62</cp:revision>
  <dcterms:created xsi:type="dcterms:W3CDTF">2017-04-22T07:00:57Z</dcterms:created>
  <dcterms:modified xsi:type="dcterms:W3CDTF">2017-04-29T05:06:54Z</dcterms:modified>
</cp:coreProperties>
</file>