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9"/>
  </p:notesMasterIdLst>
  <p:sldIdLst>
    <p:sldId id="256" r:id="rId3"/>
    <p:sldId id="28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539" r:id="rId19"/>
    <p:sldId id="526" r:id="rId20"/>
    <p:sldId id="540" r:id="rId21"/>
    <p:sldId id="527" r:id="rId22"/>
    <p:sldId id="541" r:id="rId23"/>
    <p:sldId id="542" r:id="rId24"/>
    <p:sldId id="543" r:id="rId25"/>
    <p:sldId id="544" r:id="rId26"/>
    <p:sldId id="545" r:id="rId27"/>
    <p:sldId id="546" r:id="rId28"/>
    <p:sldId id="547" r:id="rId29"/>
    <p:sldId id="548" r:id="rId30"/>
    <p:sldId id="549" r:id="rId31"/>
    <p:sldId id="493" r:id="rId32"/>
    <p:sldId id="551" r:id="rId33"/>
    <p:sldId id="552" r:id="rId34"/>
    <p:sldId id="553" r:id="rId35"/>
    <p:sldId id="558" r:id="rId36"/>
    <p:sldId id="550" r:id="rId37"/>
    <p:sldId id="518" r:id="rId38"/>
    <p:sldId id="519" r:id="rId39"/>
    <p:sldId id="520" r:id="rId40"/>
    <p:sldId id="522" r:id="rId41"/>
    <p:sldId id="523" r:id="rId42"/>
    <p:sldId id="524" r:id="rId43"/>
    <p:sldId id="529" r:id="rId44"/>
    <p:sldId id="530" r:id="rId45"/>
    <p:sldId id="554" r:id="rId46"/>
    <p:sldId id="555" r:id="rId47"/>
    <p:sldId id="531" r:id="rId48"/>
    <p:sldId id="532" r:id="rId49"/>
    <p:sldId id="533" r:id="rId50"/>
    <p:sldId id="534" r:id="rId51"/>
    <p:sldId id="588" r:id="rId52"/>
    <p:sldId id="589" r:id="rId53"/>
    <p:sldId id="275" r:id="rId54"/>
    <p:sldId id="276" r:id="rId55"/>
    <p:sldId id="277" r:id="rId56"/>
    <p:sldId id="278" r:id="rId57"/>
    <p:sldId id="279" r:id="rId5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9" d="100"/>
          <a:sy n="79" d="100"/>
        </p:scale>
        <p:origin x="108" y="570"/>
      </p:cViewPr>
      <p:guideLst/>
    </p:cSldViewPr>
  </p:slideViewPr>
  <p:notesTextViewPr>
    <p:cViewPr>
      <p:scale>
        <a:sx n="1" d="1"/>
        <a:sy n="1" d="1"/>
      </p:scale>
      <p:origin x="0" y="0"/>
    </p:cViewPr>
  </p:notesTextViewPr>
  <p:sorterViewPr>
    <p:cViewPr>
      <p:scale>
        <a:sx n="100" d="100"/>
        <a:sy n="100" d="100"/>
      </p:scale>
      <p:origin x="0" y="-96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141096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361501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36111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25792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10" name="Slide Number Placeholder 9"/>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4470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351758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21905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26777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9" name="Slide Number Placeholder 8"/>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33739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85777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Big Java by Cay Horstmann</a:t>
            </a:r>
          </a:p>
          <a:p>
            <a:pPr>
              <a:defRPr/>
            </a:pPr>
            <a:r>
              <a:rPr lang="en-US"/>
              <a:t>Copyright © 2009 by John Wiley &amp; Sons.  All rights reserved.</a:t>
            </a:r>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666576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4">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r>
              <a:rPr lang="en-US"/>
              <a:t>Big Java by Cay Horstmann Copyright © 2009 by John Wiley &amp; Sons.  All rights reserved.</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3CE4F24A-953F-42C0-92ED-68EDD894EBC7}"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51971891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junit.or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a:lstStyle>
            <a:lvl1pPr defTabSz="685800">
              <a:defRPr sz="3300"/>
            </a:lvl1pPr>
          </a:lstStyle>
          <a:p>
            <a:r>
              <a:t>Data Structures and Abstractions with Java™</a:t>
            </a:r>
          </a:p>
        </p:txBody>
      </p:sp>
      <p:sp>
        <p:nvSpPr>
          <p:cNvPr id="44" name="Shape 198"/>
          <p:cNvSpPr txBox="1"/>
          <p:nvPr/>
        </p:nvSpPr>
        <p:spPr>
          <a:xfrm>
            <a:off x="4666506" y="1092189"/>
            <a:ext cx="3657601" cy="106369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lvl1pPr>
              <a:defRPr sz="4400" b="1">
                <a:solidFill>
                  <a:srgbClr val="007FA3"/>
                </a:solidFill>
                <a:latin typeface="Times New Roman"/>
                <a:ea typeface="Times New Roman"/>
                <a:cs typeface="Times New Roman"/>
                <a:sym typeface="Times New Roman"/>
              </a:defRPr>
            </a:lvl1pPr>
          </a:lstStyle>
          <a:p>
            <a:r>
              <a:rPr lang="en-US" dirty="0"/>
              <a:t>Module 0</a:t>
            </a:r>
            <a:endParaRPr dirty="0"/>
          </a:p>
        </p:txBody>
      </p:sp>
      <p:sp>
        <p:nvSpPr>
          <p:cNvPr id="45" name="Shape 199"/>
          <p:cNvSpPr txBox="1"/>
          <p:nvPr/>
        </p:nvSpPr>
        <p:spPr>
          <a:xfrm>
            <a:off x="4749800" y="2470887"/>
            <a:ext cx="3861706" cy="20767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lvl1pPr>
              <a:defRPr sz="4400" b="1">
                <a:solidFill>
                  <a:srgbClr val="007FA3"/>
                </a:solidFill>
                <a:latin typeface="Times New Roman"/>
                <a:ea typeface="Times New Roman"/>
                <a:cs typeface="Times New Roman"/>
                <a:sym typeface="Times New Roman"/>
              </a:defRPr>
            </a:lvl1pPr>
          </a:lstStyle>
          <a:p>
            <a:r>
              <a:rPr lang="en-US" dirty="0"/>
              <a:t>Review</a:t>
            </a:r>
            <a:endParaRPr dirty="0"/>
          </a:p>
        </p:txBody>
      </p:sp>
      <p:pic>
        <p:nvPicPr>
          <p:cNvPr id="46" name="Picture 6" descr="Picture 6"/>
          <p:cNvPicPr>
            <a:picLocks noChangeAspect="1"/>
          </p:cNvPicPr>
          <p:nvPr/>
        </p:nvPicPr>
        <p:blipFill>
          <a:blip r:embed="rId2">
            <a:extLst/>
          </a:blip>
          <a:stretch>
            <a:fillRect/>
          </a:stretch>
        </p:blipFill>
        <p:spPr>
          <a:xfrm>
            <a:off x="541866" y="1463904"/>
            <a:ext cx="4124641" cy="4776559"/>
          </a:xfrm>
          <a:prstGeom prst="rect">
            <a:avLst/>
          </a:prstGeom>
          <a:ln w="12700">
            <a:miter lim="400000"/>
          </a:ln>
        </p:spPr>
      </p:pic>
      <p:sp>
        <p:nvSpPr>
          <p:cNvPr id="47" name="Shape 196"/>
          <p:cNvSpPr txBox="1">
            <a:spLocks noGrp="1"/>
          </p:cNvSpPr>
          <p:nvPr>
            <p:ph type="body" sz="quarter" idx="1"/>
          </p:nvPr>
        </p:nvSpPr>
        <p:spPr>
          <a:xfrm>
            <a:off x="777046" y="967567"/>
            <a:ext cx="3654281" cy="388215"/>
          </a:xfrm>
          <a:prstGeom prst="rect">
            <a:avLst/>
          </a:prstGeom>
        </p:spPr>
        <p:txBody>
          <a:bodyPr lIns="0" tIns="0" rIns="0" bIns="0"/>
          <a:lstStyle>
            <a:lvl1pPr marL="0" indent="0">
              <a:spcBef>
                <a:spcPts val="0"/>
              </a:spcBef>
              <a:buSzTx/>
              <a:buNone/>
              <a:defRPr sz="2000">
                <a:solidFill>
                  <a:srgbClr val="007FA3"/>
                </a:solidFill>
              </a:defRPr>
            </a:lvl1pPr>
          </a:lstStyle>
          <a:p>
            <a:r>
              <a:t>5th Edition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p:cNvSpPr txBox="1">
            <a:spLocks noGrp="1"/>
          </p:cNvSpPr>
          <p:nvPr>
            <p:ph type="title"/>
          </p:nvPr>
        </p:nvSpPr>
        <p:spPr>
          <a:prstGeom prst="rect">
            <a:avLst/>
          </a:prstGeom>
        </p:spPr>
        <p:txBody>
          <a:bodyPr>
            <a:normAutofit fontScale="90000"/>
          </a:bodyPr>
          <a:lstStyle/>
          <a:p>
            <a:pPr defTabSz="868680">
              <a:defRPr sz="4180"/>
            </a:pPr>
            <a:r>
              <a:t>Interface </a:t>
            </a:r>
            <a:r>
              <a:rPr>
                <a:latin typeface="Courier New"/>
                <a:ea typeface="Courier New"/>
                <a:cs typeface="Courier New"/>
                <a:sym typeface="Courier New"/>
              </a:rPr>
              <a:t>Measurable</a:t>
            </a:r>
          </a:p>
        </p:txBody>
      </p:sp>
      <p:sp>
        <p:nvSpPr>
          <p:cNvPr id="73" name="Listing 2-1"/>
          <p:cNvSpPr txBox="1">
            <a:spLocks noGrp="1"/>
          </p:cNvSpPr>
          <p:nvPr>
            <p:ph type="body" sz="quarter" idx="1"/>
          </p:nvPr>
        </p:nvSpPr>
        <p:spPr>
          <a:prstGeom prst="rect">
            <a:avLst/>
          </a:prstGeom>
        </p:spPr>
        <p:txBody>
          <a:bodyPr>
            <a:normAutofit fontScale="92500" lnSpcReduction="10000"/>
          </a:bodyPr>
          <a:lstStyle>
            <a:lvl1pPr defTabSz="749808">
              <a:defRPr sz="2952"/>
            </a:lvl1pPr>
          </a:lstStyle>
          <a:p>
            <a:r>
              <a:t>Listing 2-1</a:t>
            </a:r>
          </a:p>
        </p:txBody>
      </p:sp>
      <p:sp>
        <p:nvSpPr>
          <p:cNvPr id="74" name="/**…"/>
          <p:cNvSpPr txBox="1"/>
          <p:nvPr/>
        </p:nvSpPr>
        <p:spPr>
          <a:xfrm>
            <a:off x="565896" y="1026160"/>
            <a:ext cx="5535177" cy="3825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t>/** </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An interface for methods that return</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the perimeter and area of an object.</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rPr>
                <a:solidFill>
                  <a:srgbClr val="BA2DA2"/>
                </a:solidFill>
              </a:rPr>
              <a:t>public</a:t>
            </a:r>
            <a:r>
              <a:t> </a:t>
            </a:r>
            <a:r>
              <a:rPr>
                <a:solidFill>
                  <a:srgbClr val="BA2DA2"/>
                </a:solidFill>
              </a:rPr>
              <a:t>interface</a:t>
            </a:r>
            <a:r>
              <a:t> Measurable</a:t>
            </a:r>
            <a:endParaRPr>
              <a:latin typeface="+mj-lt"/>
              <a:ea typeface="+mj-ea"/>
              <a:cs typeface="+mj-cs"/>
              <a:sym typeface="Helvetica"/>
            </a:endParaRPr>
          </a:p>
          <a:p>
            <a:pPr defTabSz="344804">
              <a:tabLst>
                <a:tab pos="342900" algn="l"/>
              </a:tabLst>
              <a:defRPr sz="1800">
                <a:latin typeface="Menlo"/>
                <a:ea typeface="Menlo"/>
                <a:cs typeface="Menlo"/>
                <a:sym typeface="Menlo"/>
              </a:defRPr>
            </a:pPr>
            <a:r>
              <a:t>{</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a:t>
            </a:r>
            <a:r>
              <a:t>/** Gets the perimeter.</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@return</a:t>
            </a:r>
            <a:r>
              <a:t>  The perimeter.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double</a:t>
            </a:r>
            <a:r>
              <a:t> getPerimeter();</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a:t>
            </a:r>
            <a:r>
              <a:t>/** Gets the area.</a:t>
            </a:r>
            <a:endParaRPr>
              <a:solidFill>
                <a:srgbClr val="000000"/>
              </a:solidFill>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t>       </a:t>
            </a:r>
            <a:r>
              <a:rPr b="1"/>
              <a:t>@return</a:t>
            </a:r>
            <a:r>
              <a:t>  The area.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double</a:t>
            </a:r>
            <a:r>
              <a:t> getArea();</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a:t>
            </a:r>
            <a:r>
              <a:t>// end Measurable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p:cNvSpPr txBox="1">
            <a:spLocks noGrp="1"/>
          </p:cNvSpPr>
          <p:nvPr>
            <p:ph type="title"/>
          </p:nvPr>
        </p:nvSpPr>
        <p:spPr>
          <a:prstGeom prst="rect">
            <a:avLst/>
          </a:prstGeom>
        </p:spPr>
        <p:txBody>
          <a:bodyPr>
            <a:normAutofit fontScale="90000"/>
          </a:bodyPr>
          <a:lstStyle/>
          <a:p>
            <a:pPr defTabSz="868680">
              <a:defRPr sz="4180"/>
            </a:pPr>
            <a:r>
              <a:t>Interface </a:t>
            </a:r>
            <a:r>
              <a:rPr>
                <a:latin typeface="Courier New"/>
                <a:ea typeface="Courier New"/>
                <a:cs typeface="Courier New"/>
                <a:sym typeface="Courier New"/>
              </a:rPr>
              <a:t>NameMeasurable</a:t>
            </a:r>
          </a:p>
        </p:txBody>
      </p:sp>
      <p:sp>
        <p:nvSpPr>
          <p:cNvPr id="77" name="Listing 2-2"/>
          <p:cNvSpPr txBox="1">
            <a:spLocks noGrp="1"/>
          </p:cNvSpPr>
          <p:nvPr>
            <p:ph type="body" sz="quarter" idx="1"/>
          </p:nvPr>
        </p:nvSpPr>
        <p:spPr>
          <a:xfrm>
            <a:off x="376238" y="5563653"/>
            <a:ext cx="8229601" cy="916856"/>
          </a:xfrm>
          <a:prstGeom prst="rect">
            <a:avLst/>
          </a:prstGeom>
        </p:spPr>
        <p:txBody>
          <a:bodyPr/>
          <a:lstStyle>
            <a:lvl1pPr defTabSz="749808">
              <a:defRPr sz="2952"/>
            </a:lvl1pPr>
          </a:lstStyle>
          <a:p>
            <a:r>
              <a:t>Listing 2-2 </a:t>
            </a:r>
          </a:p>
        </p:txBody>
      </p:sp>
      <p:sp>
        <p:nvSpPr>
          <p:cNvPr id="78" name="/** An interface for a class of names. */…"/>
          <p:cNvSpPr txBox="1"/>
          <p:nvPr/>
        </p:nvSpPr>
        <p:spPr>
          <a:xfrm>
            <a:off x="457200" y="849881"/>
            <a:ext cx="8357156" cy="53885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t>/** An interface for a class of names.</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rPr>
                <a:solidFill>
                  <a:srgbClr val="BA2DA2"/>
                </a:solidFill>
              </a:rPr>
              <a:t>public</a:t>
            </a:r>
            <a:r>
              <a:t> </a:t>
            </a:r>
            <a:r>
              <a:rPr>
                <a:solidFill>
                  <a:srgbClr val="BA2DA2"/>
                </a:solidFill>
              </a:rPr>
              <a:t>interface</a:t>
            </a:r>
            <a:r>
              <a:t> NameInterface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Sets the first and last names.</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@param</a:t>
            </a:r>
            <a:r>
              <a:t> firstName  A string that is the desired first name.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@param</a:t>
            </a:r>
            <a:r>
              <a:t> lastName   A string that is the desired last name.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void</a:t>
            </a:r>
            <a:r>
              <a:t> setName(String firstName, String lastName);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Gets the full name.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A string containing the first and last names.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String getName();</a:t>
            </a:r>
            <a:endParaRPr>
              <a:latin typeface="+mj-lt"/>
              <a:ea typeface="+mj-ea"/>
              <a:cs typeface="+mj-cs"/>
              <a:sym typeface="Helvetica"/>
            </a:endParaRPr>
          </a:p>
          <a:p>
            <a:pPr defTabSz="344804">
              <a:tabLst>
                <a:tab pos="342900" algn="l"/>
              </a:tabLst>
              <a:defRPr sz="1500">
                <a:latin typeface="+mj-lt"/>
                <a:ea typeface="+mj-ea"/>
                <a:cs typeface="+mj-cs"/>
                <a:sym typeface="Helvetica"/>
              </a:defRPr>
            </a:pP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void</a:t>
            </a:r>
            <a:r>
              <a:t> setFirst(String firstName);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String getFirst();</a:t>
            </a:r>
          </a:p>
          <a:p>
            <a:pPr defTabSz="344804">
              <a:tabLst>
                <a:tab pos="342900" algn="l"/>
              </a:tabLst>
              <a:defRPr sz="1600">
                <a:latin typeface="Menlo"/>
                <a:ea typeface="Menlo"/>
                <a:cs typeface="Menlo"/>
                <a:sym typeface="Menlo"/>
              </a:defRPr>
            </a:pPr>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void</a:t>
            </a:r>
            <a:r>
              <a:t> setLast(String lastName);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String getLast();</a:t>
            </a:r>
          </a:p>
          <a:p>
            <a:pPr defTabSz="344804">
              <a:tabLst>
                <a:tab pos="342900" algn="l"/>
              </a:tabLst>
              <a:defRPr sz="1600">
                <a:latin typeface="Menlo"/>
                <a:ea typeface="Menlo"/>
                <a:cs typeface="Menlo"/>
                <a:sym typeface="Menlo"/>
              </a:defRPr>
            </a:pPr>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void</a:t>
            </a:r>
            <a:r>
              <a:t> giveLastNameTo(NameInterface aName);</a:t>
            </a:r>
          </a:p>
          <a:p>
            <a:pPr defTabSz="344804">
              <a:tabLst>
                <a:tab pos="342900" algn="l"/>
              </a:tabLst>
              <a:defRPr sz="1600">
                <a:latin typeface="Menlo"/>
                <a:ea typeface="Menlo"/>
                <a:cs typeface="Menlo"/>
                <a:sym typeface="Menlo"/>
              </a:defRPr>
            </a:pPr>
            <a:r>
              <a:t>  </a:t>
            </a:r>
            <a:r>
              <a:rPr>
                <a:solidFill>
                  <a:srgbClr val="BA2DA2"/>
                </a:solidFill>
              </a:rPr>
              <a:t>public</a:t>
            </a:r>
            <a:r>
              <a:t> String toString();</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end NameInterface</a:t>
            </a:r>
            <a:endParaRPr>
              <a:solidFill>
                <a:srgbClr val="000000"/>
              </a:solidFill>
              <a:latin typeface="+mj-lt"/>
              <a:ea typeface="+mj-ea"/>
              <a:cs typeface="+mj-cs"/>
              <a:sym typeface="Helvetic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prstGeom prst="rect">
            <a:avLst/>
          </a:prstGeom>
        </p:spPr>
        <p:txBody>
          <a:bodyPr anchor="t">
            <a:normAutofit fontScale="90000"/>
          </a:bodyPr>
          <a:lstStyle/>
          <a:p>
            <a:r>
              <a:t>Implementing an Interface</a:t>
            </a:r>
          </a:p>
        </p:txBody>
      </p:sp>
      <p:sp>
        <p:nvSpPr>
          <p:cNvPr id="81" name="FIGURE P-3 The files for an interface, a class that implements the interface, and the client"/>
          <p:cNvSpPr txBox="1">
            <a:spLocks noGrp="1"/>
          </p:cNvSpPr>
          <p:nvPr>
            <p:ph type="body" sz="quarter" idx="1"/>
          </p:nvPr>
        </p:nvSpPr>
        <p:spPr>
          <a:prstGeom prst="rect">
            <a:avLst/>
          </a:prstGeom>
        </p:spPr>
        <p:txBody>
          <a:bodyPr/>
          <a:lstStyle>
            <a:lvl1pPr defTabSz="411479">
              <a:defRPr sz="1619"/>
            </a:lvl1pPr>
          </a:lstStyle>
          <a:p>
            <a:r>
              <a:t>FIGURE P-3 The files for an interface, a class that implements the interface, and the client</a:t>
            </a:r>
          </a:p>
        </p:txBody>
      </p:sp>
      <p:pic>
        <p:nvPicPr>
          <p:cNvPr id="82" name="The files for an interface, a class that implements the interface and the client.&#10;&#10;Picture 2" descr="The files for an interface, a class that implements the interface and the client.Picture 2"/>
          <p:cNvPicPr>
            <a:picLocks noChangeAspect="1"/>
          </p:cNvPicPr>
          <p:nvPr/>
        </p:nvPicPr>
        <p:blipFill>
          <a:blip r:embed="rId2">
            <a:extLst/>
          </a:blip>
          <a:stretch>
            <a:fillRect/>
          </a:stretch>
        </p:blipFill>
        <p:spPr>
          <a:xfrm>
            <a:off x="304800" y="1926335"/>
            <a:ext cx="8534400" cy="3005329"/>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noGrp="1"/>
          </p:cNvSpPr>
          <p:nvPr>
            <p:ph type="title"/>
          </p:nvPr>
        </p:nvSpPr>
        <p:spPr>
          <a:prstGeom prst="rect">
            <a:avLst/>
          </a:prstGeom>
        </p:spPr>
        <p:txBody>
          <a:bodyPr>
            <a:normAutofit fontScale="90000"/>
          </a:bodyPr>
          <a:lstStyle/>
          <a:p>
            <a:r>
              <a:t>Implementing an Interface</a:t>
            </a:r>
          </a:p>
        </p:txBody>
      </p:sp>
      <p:sp>
        <p:nvSpPr>
          <p:cNvPr id="85" name="Content Placeholder 4"/>
          <p:cNvSpPr txBox="1">
            <a:spLocks noGrp="1"/>
          </p:cNvSpPr>
          <p:nvPr>
            <p:ph type="body" idx="1"/>
          </p:nvPr>
        </p:nvSpPr>
        <p:spPr>
          <a:prstGeom prst="rect">
            <a:avLst/>
          </a:prstGeom>
        </p:spPr>
        <p:txBody>
          <a:bodyPr/>
          <a:lstStyle/>
          <a:p>
            <a:r>
              <a:t>A way for programmer to guarantee a class has certain methods</a:t>
            </a:r>
          </a:p>
          <a:p>
            <a:r>
              <a:t>Several classes can implement the same interface</a:t>
            </a:r>
          </a:p>
          <a:p>
            <a:r>
              <a:t>A class can implement more than one interface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2"/>
          <p:cNvSpPr txBox="1">
            <a:spLocks noGrp="1"/>
          </p:cNvSpPr>
          <p:nvPr>
            <p:ph type="title"/>
          </p:nvPr>
        </p:nvSpPr>
        <p:spPr>
          <a:prstGeom prst="rect">
            <a:avLst/>
          </a:prstGeom>
        </p:spPr>
        <p:txBody>
          <a:bodyPr>
            <a:normAutofit fontScale="90000"/>
          </a:bodyPr>
          <a:lstStyle/>
          <a:p>
            <a:r>
              <a:t>Interface as a Data Type</a:t>
            </a:r>
          </a:p>
        </p:txBody>
      </p:sp>
      <p:sp>
        <p:nvSpPr>
          <p:cNvPr id="88" name="Content Placeholder 3"/>
          <p:cNvSpPr txBox="1">
            <a:spLocks noGrp="1"/>
          </p:cNvSpPr>
          <p:nvPr>
            <p:ph type="body" idx="1"/>
          </p:nvPr>
        </p:nvSpPr>
        <p:spPr>
          <a:prstGeom prst="rect">
            <a:avLst/>
          </a:prstGeom>
        </p:spPr>
        <p:txBody>
          <a:bodyPr/>
          <a:lstStyle/>
          <a:p>
            <a:r>
              <a:t>You can use a Java interface as you would a data type</a:t>
            </a:r>
          </a:p>
          <a:p>
            <a:r>
              <a:t>Indicates variable can invoke certain set of methods and only those methods.</a:t>
            </a:r>
          </a:p>
          <a:p>
            <a:r>
              <a:t>An interface type is a reference type</a:t>
            </a:r>
          </a:p>
          <a:p>
            <a:r>
              <a:t>An interface can be used to derive another interface by using inheritance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2"/>
          <p:cNvSpPr txBox="1">
            <a:spLocks noGrp="1"/>
          </p:cNvSpPr>
          <p:nvPr>
            <p:ph type="title"/>
          </p:nvPr>
        </p:nvSpPr>
        <p:spPr>
          <a:prstGeom prst="rect">
            <a:avLst/>
          </a:prstGeom>
        </p:spPr>
        <p:txBody>
          <a:bodyPr>
            <a:normAutofit fontScale="90000"/>
          </a:bodyPr>
          <a:lstStyle/>
          <a:p>
            <a:r>
              <a:t>Interface vs. Abstract Class</a:t>
            </a:r>
          </a:p>
        </p:txBody>
      </p:sp>
      <p:sp>
        <p:nvSpPr>
          <p:cNvPr id="91" name="Content Placeholder 3"/>
          <p:cNvSpPr txBox="1">
            <a:spLocks noGrp="1"/>
          </p:cNvSpPr>
          <p:nvPr>
            <p:ph type="body" idx="1"/>
          </p:nvPr>
        </p:nvSpPr>
        <p:spPr>
          <a:prstGeom prst="rect">
            <a:avLst/>
          </a:prstGeom>
        </p:spPr>
        <p:txBody>
          <a:bodyPr/>
          <a:lstStyle/>
          <a:p>
            <a:r>
              <a:t>Purpose of interface similar to that of abstract class</a:t>
            </a:r>
          </a:p>
          <a:p>
            <a:pPr lvl="1"/>
            <a:r>
              <a:t>But an interface is not a class</a:t>
            </a:r>
          </a:p>
          <a:p>
            <a:r>
              <a:t>Use an abstract class …</a:t>
            </a:r>
          </a:p>
          <a:p>
            <a:pPr lvl="1"/>
            <a:r>
              <a:t>If you want to provide a method definition </a:t>
            </a:r>
          </a:p>
          <a:p>
            <a:pPr lvl="1"/>
            <a:r>
              <a:t>Or declare a private data field that your classes will have in common</a:t>
            </a:r>
          </a:p>
          <a:p>
            <a:r>
              <a:t>A class can implement several interfaces but can extend only one abstract class.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prstGeom prst="rect">
            <a:avLst/>
          </a:prstGeom>
        </p:spPr>
        <p:txBody>
          <a:bodyPr/>
          <a:lstStyle>
            <a:lvl1pPr defTabSz="832104">
              <a:defRPr sz="4004"/>
            </a:lvl1pPr>
          </a:lstStyle>
          <a:p>
            <a:r>
              <a:t>Named Constants Within an Interface</a:t>
            </a:r>
          </a:p>
        </p:txBody>
      </p:sp>
      <p:sp>
        <p:nvSpPr>
          <p:cNvPr id="94" name="Content Placeholder 2"/>
          <p:cNvSpPr txBox="1">
            <a:spLocks noGrp="1"/>
          </p:cNvSpPr>
          <p:nvPr>
            <p:ph type="body" idx="1"/>
          </p:nvPr>
        </p:nvSpPr>
        <p:spPr>
          <a:prstGeom prst="rect">
            <a:avLst/>
          </a:prstGeom>
        </p:spPr>
        <p:txBody>
          <a:bodyPr/>
          <a:lstStyle/>
          <a:p>
            <a:r>
              <a:t>An interface can contain named constants, </a:t>
            </a:r>
          </a:p>
          <a:p>
            <a:pPr lvl="1"/>
            <a:r>
              <a:t>Public data fields that you initialize and declare as final.</a:t>
            </a:r>
          </a:p>
          <a:p>
            <a:r>
              <a:t>Options:</a:t>
            </a:r>
          </a:p>
          <a:p>
            <a:pPr lvl="1"/>
            <a:r>
              <a:t>Define the constants in an interface that the classes implement</a:t>
            </a:r>
          </a:p>
          <a:p>
            <a:pPr lvl="1"/>
            <a:r>
              <a:t>Define your constants in a separate class instead of an interface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7979" y="613611"/>
            <a:ext cx="7406640" cy="1752600"/>
          </a:xfrm>
        </p:spPr>
        <p:txBody>
          <a:bodyPr>
            <a:noAutofit/>
          </a:bodyPr>
          <a:lstStyle/>
          <a:p>
            <a:r>
              <a:rPr lang="en-US" sz="3600" dirty="0"/>
              <a:t>- Documenting and Testing Tools</a:t>
            </a:r>
          </a:p>
          <a:p>
            <a:pPr>
              <a:spcBef>
                <a:spcPts val="0"/>
              </a:spcBef>
            </a:pPr>
            <a:r>
              <a:rPr lang="en-US" sz="3800" dirty="0"/>
              <a:t>	</a:t>
            </a:r>
            <a:r>
              <a:rPr lang="en-US" sz="2800" dirty="0"/>
              <a:t>Javadoc</a:t>
            </a:r>
          </a:p>
          <a:p>
            <a:r>
              <a:rPr lang="en-US" sz="2800" dirty="0"/>
              <a:t>	JUnit Test</a:t>
            </a:r>
          </a:p>
          <a:p>
            <a:r>
              <a:rPr lang="en-US" sz="3600" dirty="0"/>
              <a:t>- Exceptions</a:t>
            </a:r>
          </a:p>
          <a:p>
            <a:pPr lvl="2" algn="l"/>
            <a:r>
              <a:rPr lang="en-US" sz="2800" dirty="0"/>
              <a:t>Throwing exceptions</a:t>
            </a:r>
          </a:p>
          <a:p>
            <a:pPr lvl="2" algn="l"/>
            <a:r>
              <a:rPr lang="en-US" sz="2800" dirty="0"/>
              <a:t>Checked and Unchecked Exceptions</a:t>
            </a:r>
          </a:p>
          <a:p>
            <a:pPr lvl="2" algn="l"/>
            <a:r>
              <a:rPr lang="en-US" sz="2800" dirty="0"/>
              <a:t>Catching exceptions</a:t>
            </a:r>
          </a:p>
          <a:p>
            <a:pPr lvl="2" algn="l"/>
            <a:r>
              <a:rPr lang="en-US" sz="2800" dirty="0"/>
              <a:t>finally clause</a:t>
            </a:r>
          </a:p>
          <a:p>
            <a:pPr lvl="2" algn="l"/>
            <a:r>
              <a:rPr lang="en-US" sz="2800" dirty="0"/>
              <a:t>Designing your own exceptions</a:t>
            </a:r>
          </a:p>
          <a:p>
            <a:pPr marL="484632" indent="-457200">
              <a:buFontTx/>
              <a:buChar char="-"/>
            </a:pPr>
            <a:endParaRPr lang="en-US" sz="3600" dirty="0"/>
          </a:p>
        </p:txBody>
      </p:sp>
    </p:spTree>
    <p:extLst>
      <p:ext uri="{BB962C8B-B14F-4D97-AF65-F5344CB8AC3E}">
        <p14:creationId xmlns:p14="http://schemas.microsoft.com/office/powerpoint/2010/main" val="2500312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990600"/>
            <a:ext cx="807720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comes with Java JDK</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automatically generate documentation for the classes, interfaces, and methods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produces HTML documentation with the same structure as the Java API documentation.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To generate this documentation, there are two general steps necessary:</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Write documentation comments in the Java source code file</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Run the </a:t>
            </a:r>
            <a:r>
              <a:rPr kumimoji="0" lang="en-US" sz="2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utility</a:t>
            </a:r>
          </a:p>
        </p:txBody>
      </p:sp>
      <p:sp>
        <p:nvSpPr>
          <p:cNvPr id="3" name="Text Box 4"/>
          <p:cNvSpPr txBox="1">
            <a:spLocks noChangeArrowheads="1"/>
          </p:cNvSpPr>
          <p:nvPr/>
        </p:nvSpPr>
        <p:spPr bwMode="auto">
          <a:xfrm>
            <a:off x="1143000" y="223838"/>
            <a:ext cx="8229600" cy="4619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Commenting</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the</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Public</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Interface – using Javadoc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143000" y="1571685"/>
            <a:ext cx="7696200" cy="4524315"/>
          </a:xfrm>
          <a:prstGeom prst="rect">
            <a:avLst/>
          </a:prstGeom>
          <a:noFill/>
          <a:ln w="9525">
            <a:noFill/>
            <a:miter lim="800000"/>
            <a:headEnd/>
            <a:tailEnd/>
          </a:ln>
        </p:spPr>
        <p:txBody>
          <a:bodyPr wrap="square" anchor="ctr">
            <a:spAutoFit/>
          </a:bodyPr>
          <a:lstStyle/>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urier New"/>
                <a:ea typeface="ＭＳ Ｐゴシック" pitchFamily="-107" charset="-128"/>
                <a:cs typeface="+mn-cs"/>
              </a:rPr>
              <a:t>/**</a:t>
            </a: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 </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   A bank account has a balance that can be </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changed by deposits and withdrawals. </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urier New"/>
                <a:ea typeface="ＭＳ Ｐゴシック" pitchFamily="-107" charset="-128"/>
                <a:cs typeface="+mn-cs"/>
              </a:rPr>
              <a:t>*/</a:t>
            </a: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 </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public class </a:t>
            </a:r>
            <a:r>
              <a:rPr kumimoji="0" lang="en-US" sz="2000" b="0" i="0" u="none" strike="noStrike" kern="1200" cap="none" spc="0" normalizeH="0" baseline="0" noProof="0" dirty="0" err="1">
                <a:ln>
                  <a:noFill/>
                </a:ln>
                <a:solidFill>
                  <a:srgbClr val="6E7069"/>
                </a:solidFill>
                <a:effectLst/>
                <a:uLnTx/>
                <a:uFillTx/>
                <a:latin typeface="Courier New"/>
                <a:ea typeface="ＭＳ Ｐゴシック" pitchFamily="-107" charset="-128"/>
                <a:cs typeface="+mn-cs"/>
              </a:rPr>
              <a:t>BankAccount</a:t>
            </a: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 </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   . . . </a:t>
            </a:r>
          </a:p>
          <a:p>
            <a:pPr marL="688975" marR="0" lvl="1" indent="-231775"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a:ea typeface="ＭＳ Ｐゴシック" pitchFamily="-107" charset="-128"/>
                <a:cs typeface="+mn-cs"/>
              </a:rPr>
              <a:t>}</a:t>
            </a:r>
            <a:r>
              <a:rPr kumimoji="0" lang="en-US" sz="2000" b="0" i="0" u="none" strike="noStrike" kern="1200" cap="none" spc="0" normalizeH="0" baseline="0" noProof="0" dirty="0">
                <a:ln>
                  <a:noFill/>
                </a:ln>
                <a:solidFill>
                  <a:prstClr val="black"/>
                </a:solidFill>
                <a:effectLst/>
                <a:uLnTx/>
                <a:uFillTx/>
                <a:latin typeface="Courier New"/>
                <a:ea typeface="ＭＳ Ｐゴシック" pitchFamily="-107" charset="-128"/>
                <a:cs typeface="+mn-cs"/>
              </a:rPr>
              <a:t> </a:t>
            </a:r>
          </a:p>
          <a:p>
            <a:pPr marL="231775" marR="0" lvl="0" indent="-231775" algn="l" defTabSz="914400" rtl="0" eaLnBrk="1" fontAlgn="base" latinLnBrk="0" hangingPunct="1">
              <a:lnSpc>
                <a:spcPct val="100000"/>
              </a:lnSpc>
              <a:spcBef>
                <a:spcPct val="10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Provide documentation comments for</a:t>
            </a:r>
            <a:r>
              <a:rPr kumimoji="0" lang="en-US" sz="2000" b="0" i="0" u="none" strike="noStrike" kern="1200" cap="none" spc="0" normalizeH="0" baseline="0" noProof="0" dirty="0">
                <a:ln>
                  <a:noFill/>
                </a:ln>
                <a:solidFill>
                  <a:prstClr val="black"/>
                </a:solidFill>
                <a:effectLst/>
                <a:uLnTx/>
                <a:uFillTx/>
                <a:latin typeface="Courier New"/>
                <a:ea typeface="ＭＳ Ｐゴシック" pitchFamily="-107" charset="-128"/>
                <a:cs typeface="+mn-cs"/>
              </a:rPr>
              <a:t> </a:t>
            </a:r>
          </a:p>
          <a:p>
            <a:pPr marL="682625" marR="0" lvl="1" indent="-225425" algn="l" defTabSz="914400" rtl="0" eaLnBrk="1" fontAlgn="base" latinLnBrk="0" hangingPunct="1">
              <a:lnSpc>
                <a:spcPct val="100000"/>
              </a:lnSpc>
              <a:spcBef>
                <a:spcPct val="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every class </a:t>
            </a:r>
          </a:p>
          <a:p>
            <a:pPr marL="682625" marR="0" lvl="1" indent="-225425" algn="l" defTabSz="914400" rtl="0" eaLnBrk="1" fontAlgn="base" latinLnBrk="0" hangingPunct="1">
              <a:lnSpc>
                <a:spcPct val="100000"/>
              </a:lnSpc>
              <a:spcBef>
                <a:spcPct val="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every method </a:t>
            </a:r>
          </a:p>
          <a:p>
            <a:pPr marL="682625" marR="0" lvl="1" indent="-225425" algn="l" defTabSz="914400" rtl="0" eaLnBrk="1" fontAlgn="base" latinLnBrk="0" hangingPunct="1">
              <a:lnSpc>
                <a:spcPct val="100000"/>
              </a:lnSpc>
              <a:spcBef>
                <a:spcPct val="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every parameter </a:t>
            </a:r>
          </a:p>
          <a:p>
            <a:pPr marL="682625" marR="0" lvl="1" indent="-225425" algn="l" defTabSz="914400" rtl="0" eaLnBrk="1" fontAlgn="base" latinLnBrk="0" hangingPunct="1">
              <a:lnSpc>
                <a:spcPct val="100000"/>
              </a:lnSpc>
              <a:spcBef>
                <a:spcPct val="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every return value</a:t>
            </a:r>
            <a:r>
              <a:rPr kumimoji="0" lang="en-US" sz="2000" b="0" i="0" u="none" strike="noStrike" kern="1200" cap="none" spc="0" normalizeH="0" baseline="0" noProof="0" dirty="0">
                <a:ln>
                  <a:noFill/>
                </a:ln>
                <a:solidFill>
                  <a:prstClr val="black"/>
                </a:solidFill>
                <a:effectLst/>
                <a:uLnTx/>
                <a:uFillTx/>
                <a:latin typeface="Courier New"/>
                <a:ea typeface="ＭＳ Ｐゴシック" pitchFamily="-107" charset="-128"/>
                <a:cs typeface="+mn-cs"/>
              </a:rPr>
              <a:t> </a:t>
            </a:r>
          </a:p>
        </p:txBody>
      </p:sp>
      <p:sp>
        <p:nvSpPr>
          <p:cNvPr id="3" name="Text Box 4"/>
          <p:cNvSpPr txBox="1">
            <a:spLocks noChangeArrowheads="1"/>
          </p:cNvSpPr>
          <p:nvPr/>
        </p:nvSpPr>
        <p:spPr bwMode="auto">
          <a:xfrm>
            <a:off x="1066800" y="9906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Class</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Comment</a:t>
            </a:r>
          </a:p>
        </p:txBody>
      </p:sp>
      <p:sp>
        <p:nvSpPr>
          <p:cNvPr id="4" name="Text Box 4"/>
          <p:cNvSpPr txBox="1">
            <a:spLocks noChangeArrowheads="1"/>
          </p:cNvSpPr>
          <p:nvPr/>
        </p:nvSpPr>
        <p:spPr bwMode="auto">
          <a:xfrm>
            <a:off x="1143000" y="223838"/>
            <a:ext cx="8229600" cy="4619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Commenting</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the</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Public</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Interface – using Javadoc</a:t>
            </a:r>
          </a:p>
        </p:txBody>
      </p:sp>
    </p:spTree>
    <p:extLst>
      <p:ext uri="{BB962C8B-B14F-4D97-AF65-F5344CB8AC3E}">
        <p14:creationId xmlns:p14="http://schemas.microsoft.com/office/powerpoint/2010/main" val="194087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3"/>
          <p:cNvSpPr txBox="1">
            <a:spLocks noGrp="1"/>
          </p:cNvSpPr>
          <p:nvPr>
            <p:ph type="title"/>
          </p:nvPr>
        </p:nvSpPr>
        <p:spPr>
          <a:prstGeom prst="rect">
            <a:avLst/>
          </a:prstGeom>
        </p:spPr>
        <p:txBody>
          <a:bodyPr>
            <a:normAutofit fontScale="90000"/>
          </a:bodyPr>
          <a:lstStyle/>
          <a:p>
            <a:r>
              <a:rPr lang="en-US" dirty="0"/>
              <a:t>Topics for Review</a:t>
            </a:r>
            <a:endParaRPr dirty="0"/>
          </a:p>
        </p:txBody>
      </p:sp>
      <p:sp>
        <p:nvSpPr>
          <p:cNvPr id="50" name="Content Placeholder 4"/>
          <p:cNvSpPr txBox="1">
            <a:spLocks noGrp="1"/>
          </p:cNvSpPr>
          <p:nvPr>
            <p:ph type="body" idx="1"/>
          </p:nvPr>
        </p:nvSpPr>
        <p:spPr>
          <a:prstGeom prst="rect">
            <a:avLst/>
          </a:prstGeom>
        </p:spPr>
        <p:txBody>
          <a:bodyPr/>
          <a:lstStyle/>
          <a:p>
            <a:r>
              <a:rPr lang="en-US" dirty="0"/>
              <a:t>Object Oriented Programming</a:t>
            </a:r>
          </a:p>
          <a:p>
            <a:r>
              <a:rPr lang="en-US" dirty="0"/>
              <a:t>Abstraction</a:t>
            </a:r>
          </a:p>
          <a:p>
            <a:r>
              <a:rPr lang="en-US" dirty="0"/>
              <a:t>Interfaces</a:t>
            </a:r>
            <a:endParaRPr dirty="0"/>
          </a:p>
          <a:p>
            <a:r>
              <a:rPr lang="en-US" dirty="0"/>
              <a:t>Javadoc, Junit tests</a:t>
            </a:r>
            <a:endParaRPr dirty="0"/>
          </a:p>
          <a:p>
            <a:r>
              <a:rPr lang="en-US" dirty="0"/>
              <a:t>UML</a:t>
            </a:r>
          </a:p>
        </p:txBody>
      </p:sp>
    </p:spTree>
    <p:extLst>
      <p:ext uri="{BB962C8B-B14F-4D97-AF65-F5344CB8AC3E}">
        <p14:creationId xmlns:p14="http://schemas.microsoft.com/office/powerpoint/2010/main" val="324321452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143000" y="223838"/>
            <a:ext cx="8229600" cy="4619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Commenting</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the</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Public</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Interface – using </a:t>
            </a: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javadoc</a:t>
            </a:r>
            <a:endPar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endParaRPr>
          </a:p>
        </p:txBody>
      </p:sp>
      <p:sp>
        <p:nvSpPr>
          <p:cNvPr id="3" name="TextBox 2"/>
          <p:cNvSpPr txBox="1"/>
          <p:nvPr/>
        </p:nvSpPr>
        <p:spPr>
          <a:xfrm>
            <a:off x="1047978" y="1371600"/>
            <a:ext cx="5570756" cy="384720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r>
              <a:rPr kumimoji="0" lang="en-US" sz="2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tags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@author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AuthorName</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class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@version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VersionNumber</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class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@throws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ExceptionName</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Description	class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r>
              <a:rPr kumimoji="0" lang="en-US" sz="18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param</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parameterName</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Description	method</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@return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Description			method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@exception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ExceptionName</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Description	method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@serial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Description			method</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r>
              <a:rPr kumimoji="0" lang="en-US" sz="18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serialData</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Description			method</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r>
              <a:rPr kumimoji="0" lang="en-US" sz="18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serialField</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Name Type Description	method</a:t>
            </a:r>
          </a:p>
        </p:txBody>
      </p:sp>
      <p:grpSp>
        <p:nvGrpSpPr>
          <p:cNvPr id="7" name="Group 6"/>
          <p:cNvGrpSpPr/>
          <p:nvPr/>
        </p:nvGrpSpPr>
        <p:grpSpPr>
          <a:xfrm>
            <a:off x="6610578" y="4572000"/>
            <a:ext cx="2457222" cy="646331"/>
            <a:chOff x="5943600" y="4572000"/>
            <a:chExt cx="2457222" cy="646331"/>
          </a:xfrm>
        </p:grpSpPr>
        <p:sp>
          <p:nvSpPr>
            <p:cNvPr id="4" name="TextBox 3"/>
            <p:cNvSpPr txBox="1"/>
            <p:nvPr/>
          </p:nvSpPr>
          <p:spPr>
            <a:xfrm>
              <a:off x="6553200" y="4572000"/>
              <a:ext cx="1847622"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We will be using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These later</a:t>
              </a:r>
            </a:p>
          </p:txBody>
        </p:sp>
        <p:cxnSp>
          <p:nvCxnSpPr>
            <p:cNvPr id="6" name="Straight Arrow Connector 5"/>
            <p:cNvCxnSpPr>
              <a:stCxn id="4" idx="1"/>
            </p:cNvCxnSpPr>
            <p:nvPr/>
          </p:nvCxnSpPr>
          <p:spPr>
            <a:xfrm flipH="1" flipV="1">
              <a:off x="5943600" y="4724400"/>
              <a:ext cx="609600" cy="1707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38200" y="1584325"/>
            <a:ext cx="8001000" cy="4968875"/>
          </a:xfrm>
          <a:prstGeom prst="rect">
            <a:avLst/>
          </a:prstGeom>
          <a:noFill/>
          <a:ln w="9525">
            <a:noFill/>
            <a:miter lim="800000"/>
            <a:headEnd/>
            <a:tailEnd/>
          </a:ln>
        </p:spPr>
        <p:txBody>
          <a:bodyPr wrap="square" anchor="ct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urier New" pitchFamily="49" charset="0"/>
                <a:ea typeface="ＭＳ Ｐゴシック" pitchFamily="-107" charset="-128"/>
                <a:cs typeface="+mn-cs"/>
              </a:rPr>
              <a:t>/**</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Withdraws money from the bank account.</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r>
              <a:rPr kumimoji="0" lang="en-US" sz="2000" b="0" i="0" u="none" strike="noStrike" kern="1200" cap="none" spc="0" normalizeH="0" baseline="0" noProof="0" dirty="0">
                <a:ln>
                  <a:noFill/>
                </a:ln>
                <a:solidFill>
                  <a:srgbClr val="C00000"/>
                </a:solidFill>
                <a:effectLst/>
                <a:uLnTx/>
                <a:uFillTx/>
                <a:latin typeface="Courier New" pitchFamily="49" charset="0"/>
                <a:ea typeface="ＭＳ Ｐゴシック" pitchFamily="-107" charset="-128"/>
                <a:cs typeface="+mn-cs"/>
              </a:rPr>
              <a:t>@</a:t>
            </a:r>
            <a:r>
              <a:rPr kumimoji="0" lang="en-US" sz="2000" b="0" i="0" u="none" strike="noStrike" kern="1200" cap="none" spc="0" normalizeH="0" baseline="0" noProof="0" dirty="0" err="1">
                <a:ln>
                  <a:noFill/>
                </a:ln>
                <a:solidFill>
                  <a:srgbClr val="C00000"/>
                </a:solidFill>
                <a:effectLst/>
                <a:uLnTx/>
                <a:uFillTx/>
                <a:latin typeface="Courier New" pitchFamily="49" charset="0"/>
                <a:ea typeface="ＭＳ Ｐゴシック" pitchFamily="-107" charset="-128"/>
                <a:cs typeface="+mn-cs"/>
              </a:rPr>
              <a:t>param</a:t>
            </a:r>
            <a:r>
              <a:rPr kumimoji="0" lang="en-US" sz="2000" b="0" i="0" u="none" strike="noStrike" kern="1200" cap="none" spc="0" normalizeH="0" baseline="0" noProof="0" dirty="0">
                <a:ln>
                  <a:noFill/>
                </a:ln>
                <a:solidFill>
                  <a:srgbClr val="C00000"/>
                </a:solidFill>
                <a:effectLst/>
                <a:uLnTx/>
                <a:uFillTx/>
                <a:latin typeface="Courier New" pitchFamily="49" charset="0"/>
                <a:ea typeface="ＭＳ Ｐゴシック" pitchFamily="-107" charset="-128"/>
                <a:cs typeface="+mn-cs"/>
              </a:rPr>
              <a:t> </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amount the amount to withdraw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00B050"/>
                </a:solidFill>
                <a:effectLst/>
                <a:uLnTx/>
                <a:uFillTx/>
                <a:latin typeface="Courier New" pitchFamily="49" charset="0"/>
                <a:ea typeface="ＭＳ Ｐゴシック" pitchFamily="-107" charset="-128"/>
                <a:cs typeface="+mn-cs"/>
              </a:rPr>
              <a:t>*/</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public void withdraw(double amount)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r>
              <a:rPr kumimoji="0" lang="en-US" sz="2000" b="0" i="1"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//implementation filled in later </a:t>
            </a:r>
            <a:br>
              <a:rPr kumimoji="0" lang="en-US" sz="2000" b="0" i="1"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00B050"/>
                </a:solidFill>
                <a:effectLst/>
                <a:uLnTx/>
                <a:uFillTx/>
                <a:latin typeface="Courier New" pitchFamily="49" charset="0"/>
                <a:ea typeface="ＭＳ Ｐゴシック" pitchFamily="-107" charset="-128"/>
                <a:cs typeface="+mn-cs"/>
              </a:rPr>
              <a:t>/**</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Gets the current balance of the bank account.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r>
              <a:rPr kumimoji="0" lang="en-US" sz="2000" b="0" i="0" u="none" strike="noStrike" kern="1200" cap="none" spc="0" normalizeH="0" baseline="0" noProof="0" dirty="0">
                <a:ln>
                  <a:noFill/>
                </a:ln>
                <a:solidFill>
                  <a:srgbClr val="C00000"/>
                </a:solidFill>
                <a:effectLst/>
                <a:uLnTx/>
                <a:uFillTx/>
                <a:latin typeface="Courier New" pitchFamily="49" charset="0"/>
                <a:ea typeface="ＭＳ Ｐゴシック" pitchFamily="-107" charset="-128"/>
                <a:cs typeface="+mn-cs"/>
              </a:rPr>
              <a:t>@return </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the current balance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00B050"/>
                </a:solidFill>
                <a:effectLst/>
                <a:uLnTx/>
                <a:uFillTx/>
                <a:latin typeface="Courier New" pitchFamily="49" charset="0"/>
                <a:ea typeface="ＭＳ Ｐゴシック" pitchFamily="-107" charset="-128"/>
                <a:cs typeface="+mn-cs"/>
              </a:rPr>
              <a:t>*/</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public double </a:t>
            </a:r>
            <a:r>
              <a:rPr kumimoji="0" lang="en-US" sz="2000" b="0" i="0" u="none" strike="noStrike" kern="1200" cap="none" spc="0" normalizeH="0" baseline="0" noProof="0" dirty="0" err="1">
                <a:ln>
                  <a:noFill/>
                </a:ln>
                <a:solidFill>
                  <a:srgbClr val="6E7069"/>
                </a:solidFill>
                <a:effectLst/>
                <a:uLnTx/>
                <a:uFillTx/>
                <a:latin typeface="Courier New" pitchFamily="49" charset="0"/>
                <a:ea typeface="ＭＳ Ｐゴシック" pitchFamily="-107" charset="-128"/>
                <a:cs typeface="+mn-cs"/>
              </a:rPr>
              <a:t>getBalance</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r>
              <a:rPr kumimoji="0" lang="en-US" sz="2000" b="0" i="1"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//implementation filled in later</a:t>
            </a: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mn-cs"/>
              </a:rPr>
              <a:t>}</a:t>
            </a:r>
            <a:r>
              <a:rPr kumimoji="0" lang="en-US" sz="2000" b="0" i="0" u="none" strike="noStrike" kern="1200" cap="none" spc="0" normalizeH="0" baseline="0" noProof="0" dirty="0">
                <a:ln>
                  <a:noFill/>
                </a:ln>
                <a:solidFill>
                  <a:prstClr val="black"/>
                </a:solidFill>
                <a:effectLst/>
                <a:uLnTx/>
                <a:uFillTx/>
                <a:latin typeface="Courier New" pitchFamily="49" charset="0"/>
                <a:ea typeface="ＭＳ Ｐゴシック" pitchFamily="-107" charset="-128"/>
                <a:cs typeface="+mn-cs"/>
              </a:rPr>
              <a:t> </a:t>
            </a:r>
          </a:p>
        </p:txBody>
      </p:sp>
      <p:sp>
        <p:nvSpPr>
          <p:cNvPr id="3" name="Text Box 4"/>
          <p:cNvSpPr txBox="1">
            <a:spLocks noChangeArrowheads="1"/>
          </p:cNvSpPr>
          <p:nvPr/>
        </p:nvSpPr>
        <p:spPr bwMode="auto">
          <a:xfrm>
            <a:off x="1066800" y="9906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Method</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Comments</a:t>
            </a:r>
          </a:p>
        </p:txBody>
      </p:sp>
      <p:sp>
        <p:nvSpPr>
          <p:cNvPr id="4" name="Text Box 4"/>
          <p:cNvSpPr txBox="1">
            <a:spLocks noChangeArrowheads="1"/>
          </p:cNvSpPr>
          <p:nvPr/>
        </p:nvSpPr>
        <p:spPr bwMode="auto">
          <a:xfrm>
            <a:off x="1143000" y="223838"/>
            <a:ext cx="8229600" cy="4619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Commenting</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the</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Public</a:t>
            </a:r>
            <a:r>
              <a:rPr kumimoji="0" lang="en-US" sz="2400" b="1" i="0" u="none" strike="noStrike" kern="1200" cap="none" spc="0" normalizeH="0" baseline="0" noProof="0" dirty="0">
                <a:ln>
                  <a:noFill/>
                </a:ln>
                <a:solidFill>
                  <a:srgbClr val="0033CC"/>
                </a:solidFill>
                <a:effectLst/>
                <a:uLnTx/>
                <a:uFillTx/>
                <a:latin typeface="Arial" charset="0"/>
                <a:ea typeface="ＭＳ Ｐゴシック" pitchFamily="-107" charset="-128"/>
                <a:cs typeface="+mn-cs"/>
              </a:rPr>
              <a:t> </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Interface – using </a:t>
            </a: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javadoc</a:t>
            </a:r>
            <a:endPar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endParaRPr>
          </a:p>
        </p:txBody>
      </p:sp>
    </p:spTree>
    <p:extLst>
      <p:ext uri="{BB962C8B-B14F-4D97-AF65-F5344CB8AC3E}">
        <p14:creationId xmlns:p14="http://schemas.microsoft.com/office/powerpoint/2010/main" val="293751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990600" y="0"/>
            <a:ext cx="5486400" cy="65563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 bank account has a balance that can be changed by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deposits and withdrawals.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@author </a:t>
            </a: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Professor Myers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class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BankAccount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the balance of the Bank Account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private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balance;</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Constructors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Constructs a Bank Account with balance set to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BankAccount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body--filled in later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Constructs a Bank Account with the balance set to </a:t>
            </a:r>
            <a:r>
              <a:rPr kumimoji="0" lang="en-US" sz="1200" b="0" i="0" u="none" strike="noStrike" kern="1200" cap="none" spc="0" normalizeH="0" baseline="0" noProof="0" dirty="0" err="1">
                <a:ln>
                  <a:noFill/>
                </a:ln>
                <a:solidFill>
                  <a:srgbClr val="00B050"/>
                </a:solidFill>
                <a:effectLst/>
                <a:uLnTx/>
                <a:uFillTx/>
                <a:latin typeface="Arial" charset="0"/>
                <a:ea typeface="ＭＳ Ｐゴシック" pitchFamily="-107" charset="-128"/>
                <a:cs typeface="+mn-cs"/>
              </a:rPr>
              <a:t>initialBalance</a:t>
            </a:r>
            <a:endPar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 </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pitchFamily="-107" charset="-128"/>
                <a:cs typeface="+mn-cs"/>
              </a:rPr>
              <a:t>param</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 </a:t>
            </a:r>
            <a:r>
              <a:rPr kumimoji="0" lang="en-US" sz="1200" b="0" i="0" u="none" strike="noStrike" kern="1200" cap="none" spc="0" normalizeH="0" baseline="0" noProof="0" dirty="0" err="1">
                <a:ln>
                  <a:noFill/>
                </a:ln>
                <a:solidFill>
                  <a:srgbClr val="00B050"/>
                </a:solidFill>
                <a:effectLst/>
                <a:uLnTx/>
                <a:uFillTx/>
                <a:latin typeface="Arial" charset="0"/>
                <a:ea typeface="ＭＳ Ｐゴシック" pitchFamily="-107" charset="-128"/>
                <a:cs typeface="+mn-cs"/>
              </a:rPr>
              <a:t>initialBalance</a:t>
            </a:r>
            <a:endPar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BankAccount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(double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initialBalance</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body--filled in later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Withdraws money from the bank account.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pitchFamily="-107" charset="-128"/>
                <a:cs typeface="+mn-cs"/>
              </a:rPr>
              <a:t>param</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 </a:t>
            </a: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amount the amount to withdraw</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withdraw(double amount)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//implementation filled in later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3" name="Rectangle 5"/>
          <p:cNvSpPr>
            <a:spLocks noChangeArrowheads="1"/>
          </p:cNvSpPr>
          <p:nvPr/>
        </p:nvSpPr>
        <p:spPr bwMode="auto">
          <a:xfrm>
            <a:off x="5257800" y="304800"/>
            <a:ext cx="4572000" cy="3046413"/>
          </a:xfrm>
          <a:prstGeom prst="rect">
            <a:avLst/>
          </a:prstGeom>
          <a:noFill/>
          <a:ln w="9525">
            <a:noFill/>
            <a:miter lim="800000"/>
            <a:headEnd/>
            <a:tailEnd/>
          </a:ln>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Gets the current balance of the bank account.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@return </a:t>
            </a: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the current balance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double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getBalance</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//implementation filled in later</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sets balance to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reset()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balance =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4" name="TextBox 3"/>
          <p:cNvSpPr txBox="1">
            <a:spLocks noChangeArrowheads="1"/>
          </p:cNvSpPr>
          <p:nvPr/>
        </p:nvSpPr>
        <p:spPr bwMode="auto">
          <a:xfrm>
            <a:off x="6057900" y="4953000"/>
            <a:ext cx="2171700" cy="6461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0000"/>
                </a:solidFill>
                <a:effectLst/>
                <a:uLnTx/>
                <a:uFillTx/>
                <a:latin typeface="Arial" charset="0"/>
                <a:ea typeface="ＭＳ Ｐゴシック" pitchFamily="-107" charset="-128"/>
                <a:cs typeface="+mn-cs"/>
              </a:rPr>
              <a:t>Javadoc</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 tags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B050"/>
                </a:solidFill>
                <a:effectLst/>
                <a:uLnTx/>
                <a:uFillTx/>
                <a:latin typeface="Arial" charset="0"/>
                <a:ea typeface="ＭＳ Ｐゴシック" pitchFamily="-107" charset="-128"/>
                <a:cs typeface="+mn-cs"/>
              </a:rPr>
              <a:t>Javadoc</a:t>
            </a:r>
            <a:r>
              <a:rPr kumimoji="0" lang="en-US" sz="18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comments</a:t>
            </a:r>
          </a:p>
        </p:txBody>
      </p:sp>
    </p:spTree>
    <p:extLst>
      <p:ext uri="{BB962C8B-B14F-4D97-AF65-F5344CB8AC3E}">
        <p14:creationId xmlns:p14="http://schemas.microsoft.com/office/powerpoint/2010/main" val="26571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srcRect/>
          <a:stretch>
            <a:fillRect/>
          </a:stretch>
        </p:blipFill>
        <p:spPr bwMode="auto">
          <a:xfrm>
            <a:off x="1295400" y="1524000"/>
            <a:ext cx="4521829" cy="5029200"/>
          </a:xfrm>
          <a:prstGeom prst="rect">
            <a:avLst/>
          </a:prstGeom>
          <a:noFill/>
          <a:ln w="9525">
            <a:noFill/>
            <a:miter lim="800000"/>
            <a:headEnd/>
            <a:tailEnd/>
          </a:ln>
        </p:spPr>
      </p:pic>
      <p:sp>
        <p:nvSpPr>
          <p:cNvPr id="3" name="TextBox 6"/>
          <p:cNvSpPr txBox="1">
            <a:spLocks noChangeArrowheads="1"/>
          </p:cNvSpPr>
          <p:nvPr/>
        </p:nvSpPr>
        <p:spPr bwMode="auto">
          <a:xfrm>
            <a:off x="1143000" y="1143000"/>
            <a:ext cx="4793300" cy="36933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1.  Under Project, Select “Generate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4" name="Text Box 4"/>
          <p:cNvSpPr txBox="1">
            <a:spLocks noChangeArrowheads="1"/>
          </p:cNvSpPr>
          <p:nvPr/>
        </p:nvSpPr>
        <p:spPr bwMode="auto">
          <a:xfrm>
            <a:off x="1143000" y="223838"/>
            <a:ext cx="7467600" cy="46196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Generating </a:t>
            </a: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Javadoc</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in Eclipse</a:t>
            </a:r>
          </a:p>
        </p:txBody>
      </p:sp>
      <p:grpSp>
        <p:nvGrpSpPr>
          <p:cNvPr id="5" name="Group 4"/>
          <p:cNvGrpSpPr/>
          <p:nvPr/>
        </p:nvGrpSpPr>
        <p:grpSpPr>
          <a:xfrm>
            <a:off x="4038600" y="914400"/>
            <a:ext cx="5638800" cy="1752600"/>
            <a:chOff x="4038600" y="1676400"/>
            <a:chExt cx="5638800" cy="1752600"/>
          </a:xfrm>
        </p:grpSpPr>
        <p:sp>
          <p:nvSpPr>
            <p:cNvPr id="6" name="Rectangle 5"/>
            <p:cNvSpPr/>
            <p:nvPr/>
          </p:nvSpPr>
          <p:spPr>
            <a:xfrm>
              <a:off x="6019800" y="1676400"/>
              <a:ext cx="3657600" cy="1477328"/>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Find where the javadoc.exe</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exists on your computer.  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will be in the bin folder of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your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jdk</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Put the pathname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here.</a:t>
              </a:r>
            </a:p>
          </p:txBody>
        </p:sp>
        <p:cxnSp>
          <p:nvCxnSpPr>
            <p:cNvPr id="7" name="Straight Arrow Connector 6"/>
            <p:cNvCxnSpPr>
              <a:stCxn id="6" idx="1"/>
            </p:cNvCxnSpPr>
            <p:nvPr/>
          </p:nvCxnSpPr>
          <p:spPr>
            <a:xfrm flipH="1">
              <a:off x="4038600" y="2415064"/>
              <a:ext cx="1981200" cy="1013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895601" y="2667000"/>
            <a:ext cx="6248399" cy="646331"/>
            <a:chOff x="2895601" y="3200400"/>
            <a:chExt cx="6248399" cy="646331"/>
          </a:xfrm>
        </p:grpSpPr>
        <p:sp>
          <p:nvSpPr>
            <p:cNvPr id="9" name="TextBox 8"/>
            <p:cNvSpPr txBox="1"/>
            <p:nvPr/>
          </p:nvSpPr>
          <p:spPr>
            <a:xfrm>
              <a:off x="6189345" y="3200400"/>
              <a:ext cx="2954655"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the project you want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to generate the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for</a:t>
              </a:r>
            </a:p>
          </p:txBody>
        </p:sp>
        <p:cxnSp>
          <p:nvCxnSpPr>
            <p:cNvPr id="10" name="Straight Arrow Connector 9"/>
            <p:cNvCxnSpPr>
              <a:stCxn id="9" idx="1"/>
            </p:cNvCxnSpPr>
            <p:nvPr/>
          </p:nvCxnSpPr>
          <p:spPr>
            <a:xfrm flipH="1">
              <a:off x="2895601" y="3523566"/>
              <a:ext cx="3293744" cy="2102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057400" y="3505200"/>
            <a:ext cx="6734542" cy="923330"/>
            <a:chOff x="2057400" y="3505200"/>
            <a:chExt cx="6734542" cy="923330"/>
          </a:xfrm>
        </p:grpSpPr>
        <p:sp>
          <p:nvSpPr>
            <p:cNvPr id="12" name="TextBox 11"/>
            <p:cNvSpPr txBox="1"/>
            <p:nvPr/>
          </p:nvSpPr>
          <p:spPr>
            <a:xfrm>
              <a:off x="6324600" y="3505200"/>
              <a:ext cx="2467342"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private so that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private fields will show</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up in documentation</a:t>
              </a:r>
            </a:p>
          </p:txBody>
        </p:sp>
        <p:cxnSp>
          <p:nvCxnSpPr>
            <p:cNvPr id="13" name="Straight Arrow Connector 12"/>
            <p:cNvCxnSpPr>
              <a:stCxn id="12" idx="1"/>
            </p:cNvCxnSpPr>
            <p:nvPr/>
          </p:nvCxnSpPr>
          <p:spPr>
            <a:xfrm flipH="1">
              <a:off x="2057400" y="3966865"/>
              <a:ext cx="4267200" cy="30033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600201" y="4724400"/>
            <a:ext cx="6665957" cy="1484531"/>
            <a:chOff x="1674698" y="4724400"/>
            <a:chExt cx="6591460" cy="1484531"/>
          </a:xfrm>
        </p:grpSpPr>
        <p:sp>
          <p:nvSpPr>
            <p:cNvPr id="15" name="TextBox 14"/>
            <p:cNvSpPr txBox="1"/>
            <p:nvPr/>
          </p:nvSpPr>
          <p:spPr>
            <a:xfrm>
              <a:off x="6324600" y="5562600"/>
              <a:ext cx="1941558"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Use the standard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doclet</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cxnSp>
          <p:nvCxnSpPr>
            <p:cNvPr id="16" name="Straight Arrow Connector 15"/>
            <p:cNvCxnSpPr>
              <a:stCxn id="15" idx="1"/>
            </p:cNvCxnSpPr>
            <p:nvPr/>
          </p:nvCxnSpPr>
          <p:spPr>
            <a:xfrm flipH="1" flipV="1">
              <a:off x="1674698" y="4724400"/>
              <a:ext cx="4649903" cy="11613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419600" y="4572000"/>
            <a:ext cx="4731415" cy="923330"/>
            <a:chOff x="4419600" y="4572000"/>
            <a:chExt cx="4731415" cy="923330"/>
          </a:xfrm>
        </p:grpSpPr>
        <p:sp>
          <p:nvSpPr>
            <p:cNvPr id="18" name="TextBox 17"/>
            <p:cNvSpPr txBox="1"/>
            <p:nvPr/>
          </p:nvSpPr>
          <p:spPr>
            <a:xfrm>
              <a:off x="6324600" y="4572000"/>
              <a:ext cx="2826415"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Choose the folder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where the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will be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stored</a:t>
              </a:r>
            </a:p>
          </p:txBody>
        </p:sp>
        <p:cxnSp>
          <p:nvCxnSpPr>
            <p:cNvPr id="19" name="Straight Arrow Connector 18"/>
            <p:cNvCxnSpPr>
              <a:stCxn id="18" idx="1"/>
            </p:cNvCxnSpPr>
            <p:nvPr/>
          </p:nvCxnSpPr>
          <p:spPr>
            <a:xfrm flipH="1" flipV="1">
              <a:off x="4419600" y="4953000"/>
              <a:ext cx="1905000" cy="806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876800" y="6324600"/>
            <a:ext cx="3334340" cy="369332"/>
            <a:chOff x="4876800" y="6324600"/>
            <a:chExt cx="3334340" cy="369332"/>
          </a:xfrm>
        </p:grpSpPr>
        <p:sp>
          <p:nvSpPr>
            <p:cNvPr id="21" name="TextBox 20"/>
            <p:cNvSpPr txBox="1"/>
            <p:nvPr/>
          </p:nvSpPr>
          <p:spPr>
            <a:xfrm>
              <a:off x="6705600" y="6324600"/>
              <a:ext cx="150554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Finish</a:t>
              </a:r>
            </a:p>
          </p:txBody>
        </p:sp>
        <p:cxnSp>
          <p:nvCxnSpPr>
            <p:cNvPr id="22" name="Straight Arrow Connector 21"/>
            <p:cNvCxnSpPr>
              <a:stCxn id="21" idx="1"/>
            </p:cNvCxnSpPr>
            <p:nvPr/>
          </p:nvCxnSpPr>
          <p:spPr>
            <a:xfrm flipH="1" flipV="1">
              <a:off x="4876800" y="6324600"/>
              <a:ext cx="1828800" cy="1846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219199" y="838200"/>
            <a:ext cx="7218195" cy="4191000"/>
          </a:xfrm>
          <a:prstGeom prst="rect">
            <a:avLst/>
          </a:prstGeom>
          <a:noFill/>
          <a:ln w="9525">
            <a:noFill/>
            <a:miter lim="800000"/>
            <a:headEnd/>
            <a:tailEnd/>
          </a:ln>
        </p:spPr>
      </p:pic>
      <p:sp>
        <p:nvSpPr>
          <p:cNvPr id="3" name="Text Box 4"/>
          <p:cNvSpPr txBox="1">
            <a:spLocks noChangeArrowheads="1"/>
          </p:cNvSpPr>
          <p:nvPr/>
        </p:nvSpPr>
        <p:spPr bwMode="auto">
          <a:xfrm>
            <a:off x="1143000" y="223838"/>
            <a:ext cx="7467600" cy="46196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Generating </a:t>
            </a: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Javadoc</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in Eclipse</a:t>
            </a:r>
          </a:p>
        </p:txBody>
      </p:sp>
      <p:grpSp>
        <p:nvGrpSpPr>
          <p:cNvPr id="4" name="Group 3"/>
          <p:cNvGrpSpPr/>
          <p:nvPr/>
        </p:nvGrpSpPr>
        <p:grpSpPr>
          <a:xfrm>
            <a:off x="3657600" y="4724400"/>
            <a:ext cx="4469552" cy="1380530"/>
            <a:chOff x="3657600" y="4724400"/>
            <a:chExt cx="4469552" cy="1380530"/>
          </a:xfrm>
        </p:grpSpPr>
        <p:sp>
          <p:nvSpPr>
            <p:cNvPr id="5" name="TextBox 4"/>
            <p:cNvSpPr txBox="1"/>
            <p:nvPr/>
          </p:nvSpPr>
          <p:spPr>
            <a:xfrm>
              <a:off x="4800600" y="5181600"/>
              <a:ext cx="3326552" cy="923330"/>
            </a:xfrm>
            <a:prstGeom prst="rect">
              <a:avLst/>
            </a:prstGeom>
            <a:noFill/>
          </p:spPr>
          <p:txBody>
            <a:bodyPr wrap="none" rtlCol="0">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In the Console window you will</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see the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files being</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generated</a:t>
              </a:r>
            </a:p>
          </p:txBody>
        </p:sp>
        <p:cxnSp>
          <p:nvCxnSpPr>
            <p:cNvPr id="6" name="Straight Arrow Connector 5"/>
            <p:cNvCxnSpPr>
              <a:stCxn id="5" idx="1"/>
            </p:cNvCxnSpPr>
            <p:nvPr/>
          </p:nvCxnSpPr>
          <p:spPr>
            <a:xfrm flipH="1" flipV="1">
              <a:off x="3657600" y="4724400"/>
              <a:ext cx="1143000" cy="9188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917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295400" y="838200"/>
            <a:ext cx="4343400" cy="5048250"/>
          </a:xfrm>
          <a:prstGeom prst="rect">
            <a:avLst/>
          </a:prstGeom>
          <a:noFill/>
          <a:ln w="9525">
            <a:noFill/>
            <a:miter lim="800000"/>
            <a:headEnd/>
            <a:tailEnd/>
          </a:ln>
        </p:spPr>
      </p:pic>
      <p:sp>
        <p:nvSpPr>
          <p:cNvPr id="3" name="Text Box 4"/>
          <p:cNvSpPr txBox="1">
            <a:spLocks noChangeArrowheads="1"/>
          </p:cNvSpPr>
          <p:nvPr/>
        </p:nvSpPr>
        <p:spPr bwMode="auto">
          <a:xfrm>
            <a:off x="1143000" y="223838"/>
            <a:ext cx="7467600" cy="46196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Generating </a:t>
            </a: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Javadoc</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in Eclipse</a:t>
            </a:r>
          </a:p>
        </p:txBody>
      </p:sp>
      <p:grpSp>
        <p:nvGrpSpPr>
          <p:cNvPr id="4" name="Group 3"/>
          <p:cNvGrpSpPr/>
          <p:nvPr/>
        </p:nvGrpSpPr>
        <p:grpSpPr>
          <a:xfrm>
            <a:off x="4876800" y="1219200"/>
            <a:ext cx="3886200" cy="1754326"/>
            <a:chOff x="4876800" y="1219200"/>
            <a:chExt cx="3886200" cy="1754326"/>
          </a:xfrm>
        </p:grpSpPr>
        <p:sp>
          <p:nvSpPr>
            <p:cNvPr id="5" name="TextBox 4"/>
            <p:cNvSpPr txBox="1"/>
            <p:nvPr/>
          </p:nvSpPr>
          <p:spPr>
            <a:xfrm>
              <a:off x="6019800" y="1219200"/>
              <a:ext cx="2743200" cy="1754326"/>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Open the folder where the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javadoc</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was placed.  Open the.html for your class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cxnSp>
          <p:nvCxnSpPr>
            <p:cNvPr id="6" name="Straight Arrow Connector 5"/>
            <p:cNvCxnSpPr>
              <a:stCxn id="5" idx="1"/>
            </p:cNvCxnSpPr>
            <p:nvPr/>
          </p:nvCxnSpPr>
          <p:spPr>
            <a:xfrm flipH="1">
              <a:off x="4876800" y="2096363"/>
              <a:ext cx="1143000" cy="1896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844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1466850" y="0"/>
            <a:ext cx="5710238" cy="6305550"/>
          </a:xfrm>
          <a:prstGeom prst="rect">
            <a:avLst/>
          </a:prstGeom>
          <a:noFill/>
          <a:ln w="9525">
            <a:noFill/>
            <a:miter lim="800000"/>
            <a:headEnd/>
            <a:tailEnd/>
          </a:ln>
        </p:spPr>
      </p:pic>
      <p:sp>
        <p:nvSpPr>
          <p:cNvPr id="3" name="TextBox 2"/>
          <p:cNvSpPr txBox="1">
            <a:spLocks noChangeArrowheads="1"/>
          </p:cNvSpPr>
          <p:nvPr/>
        </p:nvSpPr>
        <p:spPr bwMode="auto">
          <a:xfrm>
            <a:off x="6477000" y="3733800"/>
            <a:ext cx="2634054" cy="923330"/>
          </a:xfrm>
          <a:prstGeom prst="rect">
            <a:avLst/>
          </a:prstGeom>
          <a:solidFill>
            <a:schemeClr val="bg1"/>
          </a:solid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Field Summary is only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generated if private was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selected</a:t>
            </a:r>
          </a:p>
        </p:txBody>
      </p:sp>
    </p:spTree>
    <p:extLst>
      <p:ext uri="{BB962C8B-B14F-4D97-AF65-F5344CB8AC3E}">
        <p14:creationId xmlns:p14="http://schemas.microsoft.com/office/powerpoint/2010/main" val="40380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1066800" y="838200"/>
            <a:ext cx="7267575" cy="4200525"/>
          </a:xfrm>
          <a:prstGeom prst="rect">
            <a:avLst/>
          </a:prstGeom>
          <a:noFill/>
          <a:ln w="9525">
            <a:noFill/>
            <a:miter lim="800000"/>
            <a:headEnd/>
            <a:tailEnd/>
          </a:ln>
        </p:spPr>
      </p:pic>
    </p:spTree>
    <p:extLst>
      <p:ext uri="{BB962C8B-B14F-4D97-AF65-F5344CB8AC3E}">
        <p14:creationId xmlns:p14="http://schemas.microsoft.com/office/powerpoint/2010/main" val="3264070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600200" y="304800"/>
            <a:ext cx="6161088" cy="3505200"/>
          </a:xfrm>
          <a:prstGeom prst="rect">
            <a:avLst/>
          </a:prstGeom>
          <a:noFill/>
          <a:ln w="9525">
            <a:noFill/>
            <a:miter lim="800000"/>
            <a:headEnd/>
            <a:tailEnd/>
          </a:ln>
        </p:spPr>
      </p:pic>
      <p:grpSp>
        <p:nvGrpSpPr>
          <p:cNvPr id="3" name="Group 6"/>
          <p:cNvGrpSpPr>
            <a:grpSpLocks/>
          </p:cNvGrpSpPr>
          <p:nvPr/>
        </p:nvGrpSpPr>
        <p:grpSpPr bwMode="auto">
          <a:xfrm>
            <a:off x="1447800" y="3429000"/>
            <a:ext cx="7143750" cy="2408238"/>
            <a:chOff x="1447800" y="3429000"/>
            <a:chExt cx="7143993" cy="2407860"/>
          </a:xfrm>
        </p:grpSpPr>
        <p:sp>
          <p:nvSpPr>
            <p:cNvPr id="4" name="Oval 3"/>
            <p:cNvSpPr/>
            <p:nvPr/>
          </p:nvSpPr>
          <p:spPr>
            <a:xfrm>
              <a:off x="2362231" y="3429000"/>
              <a:ext cx="2057470" cy="609504"/>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 name="TextBox 4"/>
            <p:cNvSpPr txBox="1">
              <a:spLocks noChangeArrowheads="1"/>
            </p:cNvSpPr>
            <p:nvPr/>
          </p:nvSpPr>
          <p:spPr bwMode="auto">
            <a:xfrm>
              <a:off x="4495800" y="3581400"/>
              <a:ext cx="4095993" cy="36933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Notice no description for initialBalance</a:t>
              </a:r>
            </a:p>
          </p:txBody>
        </p:sp>
        <p:sp>
          <p:nvSpPr>
            <p:cNvPr id="6" name="Rectangle 5"/>
            <p:cNvSpPr>
              <a:spLocks noChangeArrowheads="1"/>
            </p:cNvSpPr>
            <p:nvPr/>
          </p:nvSpPr>
          <p:spPr bwMode="auto">
            <a:xfrm>
              <a:off x="1447800" y="4267200"/>
              <a:ext cx="4572000" cy="1569660"/>
            </a:xfrm>
            <a:prstGeom prst="rect">
              <a:avLst/>
            </a:prstGeom>
            <a:noFill/>
            <a:ln w="9525">
              <a:noFill/>
              <a:miter lim="800000"/>
              <a:headEnd/>
              <a:tailEnd/>
            </a:ln>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  Constructs a Bank Account with the balance set to initialBalance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 * </a:t>
              </a:r>
              <a:r>
                <a:rPr kumimoji="0" lang="en-US" sz="1200" b="0" i="0" u="none" strike="noStrike" kern="1200" cap="none" spc="0" normalizeH="0" baseline="0" noProof="0">
                  <a:ln>
                    <a:noFill/>
                  </a:ln>
                  <a:solidFill>
                    <a:srgbClr val="FF0000"/>
                  </a:solidFill>
                  <a:effectLst/>
                  <a:uLnTx/>
                  <a:uFillTx/>
                  <a:latin typeface="Arial" charset="0"/>
                  <a:ea typeface="ＭＳ Ｐゴシック" pitchFamily="-107" charset="-128"/>
                  <a:cs typeface="+mn-cs"/>
                </a:rPr>
                <a:t>@param </a:t>
              </a: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initialBalance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charset="0"/>
                  <a:ea typeface="ＭＳ Ｐゴシック" pitchFamily="-107" charset="-128"/>
                  <a:cs typeface="+mn-cs"/>
                </a:rPr>
                <a:t>public BankAccount(double initialBalance)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 body--filled in later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a:t>
              </a:r>
            </a:p>
          </p:txBody>
        </p:sp>
      </p:grpSp>
    </p:spTree>
    <p:extLst>
      <p:ext uri="{BB962C8B-B14F-4D97-AF65-F5344CB8AC3E}">
        <p14:creationId xmlns:p14="http://schemas.microsoft.com/office/powerpoint/2010/main" val="298679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895475" y="490538"/>
            <a:ext cx="5353050" cy="5876925"/>
          </a:xfrm>
          <a:prstGeom prst="rect">
            <a:avLst/>
          </a:prstGeom>
          <a:noFill/>
          <a:ln w="9525">
            <a:noFill/>
            <a:miter lim="800000"/>
            <a:headEnd/>
            <a:tailEnd/>
          </a:ln>
        </p:spPr>
      </p:pic>
      <p:grpSp>
        <p:nvGrpSpPr>
          <p:cNvPr id="3" name="Group 8"/>
          <p:cNvGrpSpPr>
            <a:grpSpLocks/>
          </p:cNvGrpSpPr>
          <p:nvPr/>
        </p:nvGrpSpPr>
        <p:grpSpPr bwMode="auto">
          <a:xfrm>
            <a:off x="2590800" y="2133600"/>
            <a:ext cx="6332538" cy="2070100"/>
            <a:chOff x="2590800" y="2133600"/>
            <a:chExt cx="6332185" cy="2070795"/>
          </a:xfrm>
        </p:grpSpPr>
        <p:sp>
          <p:nvSpPr>
            <p:cNvPr id="4" name="Oval 3"/>
            <p:cNvSpPr/>
            <p:nvPr/>
          </p:nvSpPr>
          <p:spPr>
            <a:xfrm>
              <a:off x="2590800" y="2133600"/>
              <a:ext cx="2057285" cy="609805"/>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 name="TextBox 5"/>
            <p:cNvSpPr txBox="1">
              <a:spLocks noChangeArrowheads="1"/>
            </p:cNvSpPr>
            <p:nvPr/>
          </p:nvSpPr>
          <p:spPr bwMode="auto">
            <a:xfrm>
              <a:off x="4724400" y="2286000"/>
              <a:ext cx="4198585" cy="36933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Notice there is a description for amount</a:t>
              </a:r>
            </a:p>
          </p:txBody>
        </p:sp>
        <p:sp>
          <p:nvSpPr>
            <p:cNvPr id="6" name="Rectangle 7"/>
            <p:cNvSpPr>
              <a:spLocks noChangeArrowheads="1"/>
            </p:cNvSpPr>
            <p:nvPr/>
          </p:nvSpPr>
          <p:spPr bwMode="auto">
            <a:xfrm>
              <a:off x="4953000" y="2819400"/>
              <a:ext cx="3886200" cy="1384995"/>
            </a:xfrm>
            <a:prstGeom prst="rect">
              <a:avLst/>
            </a:prstGeom>
            <a:noFill/>
            <a:ln w="9525">
              <a:noFill/>
              <a:miter lim="800000"/>
              <a:headEnd/>
              <a:tailEnd/>
            </a:ln>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 Withdraws money from the bank account.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0000"/>
                  </a:solidFill>
                  <a:effectLst/>
                  <a:uLnTx/>
                  <a:uFillTx/>
                  <a:latin typeface="Arial" charset="0"/>
                  <a:ea typeface="ＭＳ Ｐゴシック" pitchFamily="-107" charset="-128"/>
                  <a:cs typeface="+mn-cs"/>
                </a:rPr>
                <a:t>@param </a:t>
              </a: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amount the amount to withdraw</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charset="0"/>
                  <a:ea typeface="ＭＳ Ｐゴシック" pitchFamily="-107" charset="-128"/>
                  <a:cs typeface="+mn-cs"/>
                </a:rPr>
                <a:t>public void withdraw(double amount)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   </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//implementation filled in later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pitchFamily="-107" charset="-128"/>
                  <a:cs typeface="+mn-cs"/>
                </a:rPr>
                <a:t>}</a:t>
              </a:r>
            </a:p>
          </p:txBody>
        </p:sp>
      </p:grpSp>
    </p:spTree>
    <p:extLst>
      <p:ext uri="{BB962C8B-B14F-4D97-AF65-F5344CB8AC3E}">
        <p14:creationId xmlns:p14="http://schemas.microsoft.com/office/powerpoint/2010/main" val="1147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3"/>
          <p:cNvSpPr txBox="1">
            <a:spLocks noGrp="1"/>
          </p:cNvSpPr>
          <p:nvPr>
            <p:ph type="title"/>
          </p:nvPr>
        </p:nvSpPr>
        <p:spPr>
          <a:prstGeom prst="rect">
            <a:avLst/>
          </a:prstGeom>
        </p:spPr>
        <p:txBody>
          <a:bodyPr>
            <a:normAutofit fontScale="90000"/>
          </a:bodyPr>
          <a:lstStyle/>
          <a:p>
            <a:r>
              <a:t>Object Oriented Programming</a:t>
            </a:r>
          </a:p>
        </p:txBody>
      </p:sp>
      <p:sp>
        <p:nvSpPr>
          <p:cNvPr id="50" name="Content Placeholder 4"/>
          <p:cNvSpPr txBox="1">
            <a:spLocks noGrp="1"/>
          </p:cNvSpPr>
          <p:nvPr>
            <p:ph type="body" idx="1"/>
          </p:nvPr>
        </p:nvSpPr>
        <p:spPr>
          <a:prstGeom prst="rect">
            <a:avLst/>
          </a:prstGeom>
        </p:spPr>
        <p:txBody>
          <a:bodyPr/>
          <a:lstStyle/>
          <a:p>
            <a:r>
              <a:t>Encapsulation</a:t>
            </a:r>
          </a:p>
          <a:p>
            <a:r>
              <a:t>Inheritance</a:t>
            </a:r>
          </a:p>
          <a:p>
            <a:r>
              <a:t>Polymorphism</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1143000" y="765512"/>
            <a:ext cx="7696200" cy="5940088"/>
          </a:xfrm>
          <a:prstGeom prst="rect">
            <a:avLst/>
          </a:prstGeom>
          <a:noFill/>
          <a:ln w="9525">
            <a:noFill/>
            <a:miter lim="800000"/>
            <a:headEnd/>
            <a:tailEnd/>
          </a:ln>
        </p:spPr>
        <p:txBody>
          <a:bodyPr wrap="square" anchor="ctr">
            <a:spAutoFit/>
          </a:bodyPr>
          <a:lstStyle/>
          <a:p>
            <a:pPr marL="228600" marR="0" lvl="0" indent="-228600"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Unit test frameworks simplify the task of writing classes that contain many test cases </a:t>
            </a:r>
          </a:p>
          <a:p>
            <a:pPr marL="228600" marR="0" lvl="0" indent="-228600"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JUnit</a:t>
            </a: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r>
              <a:rPr kumimoji="0" lang="en-US" sz="2000" b="0" i="0" u="none" strike="noStrike" kern="1200" cap="none" spc="0" normalizeH="0" baseline="0" noProof="0" dirty="0">
                <a:ln>
                  <a:noFill/>
                </a:ln>
                <a:solidFill>
                  <a:prstClr val="black"/>
                </a:solidFill>
                <a:effectLst/>
                <a:uLnTx/>
                <a:uFillTx/>
                <a:latin typeface="Courier New" pitchFamily="49" charset="0"/>
                <a:ea typeface="ＭＳ Ｐゴシック" pitchFamily="-107" charset="-128"/>
                <a:cs typeface="+mn-cs"/>
              </a:rPr>
              <a:t> </a:t>
            </a:r>
            <a:r>
              <a:rPr kumimoji="0" lang="en-US" sz="2000" b="0" i="0" u="none" strike="noStrike" kern="1200" cap="none" spc="0" normalizeH="0" baseline="0" noProof="0" dirty="0">
                <a:ln>
                  <a:noFill/>
                </a:ln>
                <a:solidFill>
                  <a:prstClr val="black"/>
                </a:solidFill>
                <a:effectLst/>
                <a:uLnTx/>
                <a:uFillTx/>
                <a:latin typeface="Courier New" pitchFamily="49" charset="0"/>
                <a:ea typeface="ＭＳ Ｐゴシック" pitchFamily="-107" charset="-128"/>
                <a:cs typeface="+mn-cs"/>
                <a:hlinkClick r:id="rId2"/>
              </a:rPr>
              <a:t>http://junit.org</a:t>
            </a:r>
            <a:endParaRPr kumimoji="0" lang="en-US" sz="2000" b="0" i="0" u="none" strike="noStrike" kern="1200" cap="none" spc="0" normalizeH="0" baseline="0" noProof="0" dirty="0">
              <a:ln>
                <a:noFill/>
              </a:ln>
              <a:solidFill>
                <a:prstClr val="black"/>
              </a:solidFill>
              <a:effectLst/>
              <a:uLnTx/>
              <a:uFillTx/>
              <a:latin typeface="Courier New" pitchFamily="49" charset="0"/>
              <a:ea typeface="ＭＳ Ｐゴシック" pitchFamily="-107" charset="-128"/>
              <a:cs typeface="+mn-cs"/>
            </a:endParaRPr>
          </a:p>
          <a:p>
            <a:pPr marL="685800" marR="0" lvl="1" indent="-228600" algn="l" defTabSz="914400" rtl="0" eaLnBrk="1" fontAlgn="base" latinLnBrk="0" hangingPunct="1">
              <a:lnSpc>
                <a:spcPct val="100000"/>
              </a:lnSpc>
              <a:spcBef>
                <a:spcPct val="5000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Built into some IDEs like </a:t>
            </a:r>
            <a:r>
              <a:rPr kumimoji="0" lang="en-US" sz="20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BlueJ</a:t>
            </a:r>
            <a:r>
              <a:rPr kumimoji="0" lang="en-US" sz="20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and Eclipse</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228600" marR="0" lvl="0" indent="-228600" algn="l" defTabSz="914400" rtl="0" eaLnBrk="0" fontAlgn="base" latinLnBrk="0" hangingPunct="0">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Philosophy: whenever you implement a class, also make a companion test class. Run all tests whenever you change your code</a:t>
            </a:r>
          </a:p>
          <a:p>
            <a:pPr marL="228600" marR="0" lvl="0" indent="-228600" algn="l" defTabSz="914400" rtl="0" eaLnBrk="0" fontAlgn="base" latinLnBrk="0" hangingPunct="0">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Customary that name of the test class ends in </a:t>
            </a:r>
            <a:r>
              <a:rPr kumimoji="0" lang="en-US" sz="2400" b="0" i="0" u="none" strike="noStrike" kern="1200" cap="none" spc="0" normalizeH="0" baseline="0" noProof="0" dirty="0">
                <a:ln>
                  <a:noFill/>
                </a:ln>
                <a:solidFill>
                  <a:srgbClr val="6E7069"/>
                </a:solidFill>
                <a:effectLst/>
                <a:uLnTx/>
                <a:uFillTx/>
                <a:latin typeface="Courier New" pitchFamily="49" charset="0"/>
                <a:ea typeface="ＭＳ Ｐゴシック" pitchFamily="-107" charset="-128"/>
                <a:cs typeface="Courier New" pitchFamily="49" charset="0"/>
              </a:rPr>
              <a:t>Test</a:t>
            </a:r>
          </a:p>
          <a:p>
            <a:pPr marL="800100" marR="0" lvl="1" indent="-342900" algn="l" defTabSz="914400" rtl="0" eaLnBrk="0" fontAlgn="base" latinLnBrk="0" hangingPunct="0">
              <a:lnSpc>
                <a:spcPct val="100000"/>
              </a:lnSpc>
              <a:spcBef>
                <a:spcPct val="50000"/>
              </a:spcBef>
              <a:spcAft>
                <a:spcPct val="0"/>
              </a:spcAft>
              <a:buClrTx/>
              <a:buSzTx/>
              <a:buFontTx/>
              <a:buNone/>
              <a:tabLst/>
              <a:defRPr/>
            </a:pPr>
            <a:r>
              <a:rPr kumimoji="0" lang="en-US" sz="2000" b="0" i="1" u="none" strike="noStrike" kern="1200" cap="none" spc="0" normalizeH="0" baseline="0" noProof="0" dirty="0">
                <a:ln>
                  <a:noFill/>
                </a:ln>
                <a:solidFill>
                  <a:srgbClr val="6E7069"/>
                </a:solidFill>
                <a:effectLst/>
                <a:uLnTx/>
                <a:uFillTx/>
                <a:latin typeface="Arial" pitchFamily="34" charset="0"/>
                <a:ea typeface="ＭＳ Ｐゴシック" pitchFamily="-107" charset="-128"/>
                <a:cs typeface="Arial" pitchFamily="34" charset="0"/>
              </a:rPr>
              <a:t>The test class that test the </a:t>
            </a:r>
            <a:r>
              <a:rPr kumimoji="0" lang="en-US" sz="2000" b="0" i="1" u="none" strike="noStrike" kern="1200" cap="none" spc="0" normalizeH="0" baseline="0" noProof="0" dirty="0" err="1">
                <a:ln>
                  <a:noFill/>
                </a:ln>
                <a:solidFill>
                  <a:srgbClr val="6E7069"/>
                </a:solidFill>
                <a:effectLst/>
                <a:uLnTx/>
                <a:uFillTx/>
                <a:latin typeface="Arial" pitchFamily="34" charset="0"/>
                <a:ea typeface="ＭＳ Ｐゴシック" pitchFamily="-107" charset="-128"/>
                <a:cs typeface="Arial" pitchFamily="34" charset="0"/>
              </a:rPr>
              <a:t>BankAccount</a:t>
            </a:r>
            <a:r>
              <a:rPr kumimoji="0" lang="en-US" sz="2000" b="0" i="1" u="none" strike="noStrike" kern="1200" cap="none" spc="0" normalizeH="0" baseline="0" noProof="0" dirty="0">
                <a:ln>
                  <a:noFill/>
                </a:ln>
                <a:solidFill>
                  <a:srgbClr val="6E7069"/>
                </a:solidFill>
                <a:effectLst/>
                <a:uLnTx/>
                <a:uFillTx/>
                <a:latin typeface="Arial" pitchFamily="34" charset="0"/>
                <a:ea typeface="ＭＳ Ｐゴシック" pitchFamily="-107" charset="-128"/>
                <a:cs typeface="Arial" pitchFamily="34" charset="0"/>
              </a:rPr>
              <a:t> class would be called </a:t>
            </a:r>
            <a:r>
              <a:rPr kumimoji="0" lang="en-US" sz="2000" b="0" i="1" u="none" strike="noStrike" kern="1200" cap="none" spc="0" normalizeH="0" baseline="0" noProof="0" dirty="0" err="1">
                <a:ln>
                  <a:noFill/>
                </a:ln>
                <a:solidFill>
                  <a:srgbClr val="6E7069"/>
                </a:solidFill>
                <a:effectLst/>
                <a:uLnTx/>
                <a:uFillTx/>
                <a:latin typeface="Arial" pitchFamily="34" charset="0"/>
                <a:ea typeface="ＭＳ Ｐゴシック" pitchFamily="-107" charset="-128"/>
                <a:cs typeface="Arial" pitchFamily="34" charset="0"/>
              </a:rPr>
              <a:t>BankAccountTest</a:t>
            </a:r>
            <a:endParaRPr kumimoji="0" lang="en-US" sz="2000" b="0" i="1" u="none" strike="noStrike" kern="1200" cap="none" spc="0" normalizeH="0" baseline="0" noProof="0" dirty="0">
              <a:ln>
                <a:noFill/>
              </a:ln>
              <a:solidFill>
                <a:srgbClr val="6E7069"/>
              </a:solidFill>
              <a:effectLst/>
              <a:uLnTx/>
              <a:uFillTx/>
              <a:latin typeface="Arial" pitchFamily="34" charset="0"/>
              <a:ea typeface="ＭＳ Ｐゴシック" pitchFamily="-107" charset="-128"/>
              <a:cs typeface="Arial" pitchFamily="34" charset="0"/>
            </a:endParaRPr>
          </a:p>
          <a:p>
            <a:pPr marL="342900" marR="0" lvl="0" indent="-342900" algn="l" defTabSz="914400" rtl="0" eaLnBrk="0" fontAlgn="base" latinLnBrk="0" hangingPunct="0">
              <a:lnSpc>
                <a:spcPct val="100000"/>
              </a:lnSpc>
              <a:spcBef>
                <a:spcPct val="5000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07" charset="-128"/>
                <a:cs typeface="Arial" pitchFamily="34" charset="0"/>
              </a:rPr>
              <a:t>We will be using </a:t>
            </a:r>
            <a:r>
              <a:rPr kumimoji="0" lang="en-US" sz="2400" b="0" i="0" u="none" strike="noStrike" kern="1200" cap="none" spc="0" normalizeH="0" baseline="0" noProof="0" dirty="0" err="1">
                <a:ln>
                  <a:noFill/>
                </a:ln>
                <a:solidFill>
                  <a:prstClr val="black"/>
                </a:solidFill>
                <a:effectLst/>
                <a:uLnTx/>
                <a:uFillTx/>
                <a:latin typeface="Arial" pitchFamily="34" charset="0"/>
                <a:ea typeface="ＭＳ Ｐゴシック" pitchFamily="-107" charset="-128"/>
                <a:cs typeface="Arial" pitchFamily="34" charset="0"/>
              </a:rPr>
              <a:t>JUnit</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07" charset="-128"/>
                <a:cs typeface="Arial" pitchFamily="34" charset="0"/>
              </a:rPr>
              <a:t> 4 test (easier than </a:t>
            </a:r>
            <a:r>
              <a:rPr kumimoji="0" lang="en-US" sz="2400" b="0" i="0" u="none" strike="noStrike" kern="1200" cap="none" spc="0" normalizeH="0" baseline="0" noProof="0" dirty="0" err="1">
                <a:ln>
                  <a:noFill/>
                </a:ln>
                <a:solidFill>
                  <a:prstClr val="black"/>
                </a:solidFill>
                <a:effectLst/>
                <a:uLnTx/>
                <a:uFillTx/>
                <a:latin typeface="Arial" pitchFamily="34" charset="0"/>
                <a:ea typeface="ＭＳ Ｐゴシック" pitchFamily="-107" charset="-128"/>
                <a:cs typeface="Arial" pitchFamily="34" charset="0"/>
              </a:rPr>
              <a:t>JUnit</a:t>
            </a: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07" charset="-128"/>
                <a:cs typeface="Arial" pitchFamily="34" charset="0"/>
              </a:rPr>
              <a:t> 3 test)</a:t>
            </a:r>
          </a:p>
          <a:p>
            <a:pPr marL="342900" marR="0" lvl="0" indent="-342900" algn="l" defTabSz="914400" rtl="0" eaLnBrk="0" fontAlgn="base" latinLnBrk="0" hangingPunct="0">
              <a:lnSpc>
                <a:spcPct val="100000"/>
              </a:lnSpc>
              <a:spcBef>
                <a:spcPct val="5000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07" charset="-128"/>
                <a:cs typeface="Arial" pitchFamily="34" charset="0"/>
              </a:rPr>
              <a:t>To test the file – it must be fully implemented</a:t>
            </a:r>
          </a:p>
        </p:txBody>
      </p:sp>
      <p:sp>
        <p:nvSpPr>
          <p:cNvPr id="28675"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Unit Testing Frameworks</a:t>
            </a:r>
          </a:p>
        </p:txBody>
      </p:sp>
      <p:sp>
        <p:nvSpPr>
          <p:cNvPr id="28676" name="Line 2"/>
          <p:cNvSpPr>
            <a:spLocks noChangeShapeType="1"/>
          </p:cNvSpPr>
          <p:nvPr/>
        </p:nvSpPr>
        <p:spPr bwMode="auto">
          <a:xfrm>
            <a:off x="0" y="762000"/>
            <a:ext cx="9144000" cy="0"/>
          </a:xfrm>
          <a:prstGeom prst="line">
            <a:avLst/>
          </a:prstGeom>
          <a:noFill/>
          <a:ln w="50800">
            <a:solidFill>
              <a:srgbClr val="A7D9D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ＭＳ Ｐゴシック" pitchFamily="-107" charset="-128"/>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399"/>
            <a:ext cx="4343400" cy="64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113808" y="228600"/>
            <a:ext cx="3667992" cy="58477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charset="0"/>
                <a:ea typeface="ＭＳ Ｐゴシック" pitchFamily="-107" charset="-128"/>
                <a:cs typeface="+mn-cs"/>
              </a:rPr>
              <a:t>My program works!</a:t>
            </a:r>
          </a:p>
        </p:txBody>
      </p:sp>
      <p:sp>
        <p:nvSpPr>
          <p:cNvPr id="4" name="TextBox 3"/>
          <p:cNvSpPr txBox="1"/>
          <p:nvPr/>
        </p:nvSpPr>
        <p:spPr>
          <a:xfrm>
            <a:off x="2209800" y="5943600"/>
            <a:ext cx="4533613" cy="58477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charset="0"/>
                <a:ea typeface="ＭＳ Ｐゴシック" pitchFamily="-107" charset="-128"/>
                <a:cs typeface="+mn-cs"/>
              </a:rPr>
              <a:t>(I’m not really sure why)</a:t>
            </a:r>
          </a:p>
        </p:txBody>
      </p:sp>
    </p:spTree>
    <p:extLst>
      <p:ext uri="{BB962C8B-B14F-4D97-AF65-F5344CB8AC3E}">
        <p14:creationId xmlns:p14="http://schemas.microsoft.com/office/powerpoint/2010/main" val="3212791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762000" y="0"/>
            <a:ext cx="3775075" cy="3683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http://junit.sourceforge.net/javadoc/</a:t>
            </a:r>
          </a:p>
        </p:txBody>
      </p:sp>
      <p:pic>
        <p:nvPicPr>
          <p:cNvPr id="6147" name="Picture 2"/>
          <p:cNvPicPr>
            <a:picLocks noChangeAspect="1" noChangeArrowheads="1"/>
          </p:cNvPicPr>
          <p:nvPr/>
        </p:nvPicPr>
        <p:blipFill>
          <a:blip r:embed="rId2" cstate="print"/>
          <a:srcRect/>
          <a:stretch>
            <a:fillRect/>
          </a:stretch>
        </p:blipFill>
        <p:spPr bwMode="auto">
          <a:xfrm>
            <a:off x="39688" y="533400"/>
            <a:ext cx="7885112" cy="5970588"/>
          </a:xfrm>
          <a:prstGeom prst="rect">
            <a:avLst/>
          </a:prstGeom>
          <a:noFill/>
          <a:ln w="9525">
            <a:noFill/>
            <a:miter lim="800000"/>
            <a:headEnd/>
            <a:tailEnd/>
          </a:ln>
        </p:spPr>
      </p:pic>
    </p:spTree>
    <p:extLst>
      <p:ext uri="{BB962C8B-B14F-4D97-AF65-F5344CB8AC3E}">
        <p14:creationId xmlns:p14="http://schemas.microsoft.com/office/powerpoint/2010/main" val="196396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19200"/>
            <a:ext cx="8229600"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333333"/>
                </a:solidFill>
                <a:effectLst/>
                <a:uLnTx/>
                <a:uFillTx/>
                <a:latin typeface="Helvetica Neue"/>
                <a:ea typeface="ＭＳ Ｐゴシック" pitchFamily="-107" charset="-128"/>
                <a:cs typeface="+mn-cs"/>
              </a:rPr>
              <a:t>JUnit</a:t>
            </a:r>
            <a:r>
              <a:rPr kumimoji="0" lang="en-US" sz="2000" b="0" i="0" u="none" strike="noStrike" kern="1200" cap="none" spc="0" normalizeH="0" baseline="0" noProof="0" dirty="0">
                <a:ln>
                  <a:noFill/>
                </a:ln>
                <a:solidFill>
                  <a:srgbClr val="333333"/>
                </a:solidFill>
                <a:effectLst/>
                <a:uLnTx/>
                <a:uFillTx/>
                <a:latin typeface="Helvetica Neue"/>
                <a:ea typeface="ＭＳ Ｐゴシック" pitchFamily="-107" charset="-128"/>
                <a:cs typeface="+mn-cs"/>
              </a:rPr>
              <a:t> provides overloaded assertion methods for all primitive types and Objects and arrays (of primitives or Objects). The parameter order is expected value followed by actual value. </a:t>
            </a: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Rectangle 2"/>
          <p:cNvSpPr/>
          <p:nvPr/>
        </p:nvSpPr>
        <p:spPr>
          <a:xfrm>
            <a:off x="381000" y="4353461"/>
            <a:ext cx="8229600" cy="70788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33333"/>
                </a:solidFill>
                <a:effectLst/>
                <a:uLnTx/>
                <a:uFillTx/>
                <a:latin typeface="Helvetica Neue"/>
                <a:ea typeface="ＭＳ Ｐゴシック" pitchFamily="-107" charset="-128"/>
                <a:cs typeface="+mn-cs"/>
              </a:rPr>
              <a:t>Optionally the first parameter can be a String message that is output on failure.</a:t>
            </a: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4" name="TextBox 3"/>
          <p:cNvSpPr txBox="1"/>
          <p:nvPr/>
        </p:nvSpPr>
        <p:spPr>
          <a:xfrm>
            <a:off x="457200" y="2397323"/>
            <a:ext cx="4968027" cy="163121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(true, “</a:t>
            </a: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hello”.equals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(“hello”);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(“hello”, “hello”);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(false, “</a:t>
            </a: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hello”.equals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(“goodbye”);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assertTrue</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hello”.equals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(“hello”);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assertFalse</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hello”.equals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(“goodbye”);</a:t>
            </a:r>
          </a:p>
        </p:txBody>
      </p:sp>
      <p:sp>
        <p:nvSpPr>
          <p:cNvPr id="5" name="TextBox 4"/>
          <p:cNvSpPr txBox="1"/>
          <p:nvPr/>
        </p:nvSpPr>
        <p:spPr>
          <a:xfrm>
            <a:off x="457200" y="5061347"/>
            <a:ext cx="8143576"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(“failure – strings should be equal”, true, “</a:t>
            </a: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hello”.equals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(“hello”);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(“failure – strings should be equal”, “hello”, “hello”);</a:t>
            </a:r>
          </a:p>
        </p:txBody>
      </p:sp>
    </p:spTree>
    <p:extLst>
      <p:ext uri="{BB962C8B-B14F-4D97-AF65-F5344CB8AC3E}">
        <p14:creationId xmlns:p14="http://schemas.microsoft.com/office/powerpoint/2010/main" val="10641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19200"/>
            <a:ext cx="8229600" cy="70788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33333"/>
                </a:solidFill>
                <a:effectLst/>
                <a:uLnTx/>
                <a:uFillTx/>
                <a:latin typeface="Helvetica Neue"/>
                <a:ea typeface="ＭＳ Ｐゴシック" pitchFamily="-107" charset="-128"/>
                <a:cs typeface="+mn-cs"/>
              </a:rPr>
              <a:t>When comparing </a:t>
            </a:r>
            <a:r>
              <a:rPr kumimoji="0" lang="en-US" sz="2000" b="0" i="0" u="none" strike="noStrike" kern="1200" cap="none" spc="0" normalizeH="0" baseline="0" noProof="0" dirty="0" err="1">
                <a:ln>
                  <a:noFill/>
                </a:ln>
                <a:solidFill>
                  <a:srgbClr val="333333"/>
                </a:solidFill>
                <a:effectLst/>
                <a:uLnTx/>
                <a:uFillTx/>
                <a:latin typeface="Helvetica Neue"/>
                <a:ea typeface="ＭＳ Ｐゴシック" pitchFamily="-107" charset="-128"/>
                <a:cs typeface="+mn-cs"/>
              </a:rPr>
              <a:t>numerics</a:t>
            </a:r>
            <a:r>
              <a:rPr kumimoji="0" lang="en-US" sz="2000" b="0" i="0" u="none" strike="noStrike" kern="1200" cap="none" spc="0" normalizeH="0" baseline="0" noProof="0" dirty="0">
                <a:ln>
                  <a:noFill/>
                </a:ln>
                <a:solidFill>
                  <a:srgbClr val="333333"/>
                </a:solidFill>
                <a:effectLst/>
                <a:uLnTx/>
                <a:uFillTx/>
                <a:latin typeface="Helvetica Neue"/>
                <a:ea typeface="ＭＳ Ｐゴシック" pitchFamily="-107" charset="-128"/>
                <a:cs typeface="+mn-cs"/>
              </a:rPr>
              <a:t>, put in a third parameter which indicates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33333"/>
                </a:solidFill>
                <a:effectLst/>
                <a:uLnTx/>
                <a:uFillTx/>
                <a:latin typeface="Helvetica Neue"/>
                <a:ea typeface="ＭＳ Ｐゴシック" pitchFamily="-107" charset="-128"/>
                <a:cs typeface="+mn-cs"/>
              </a:rPr>
              <a:t>The amount of precision you would consider two numbers to be “equal”</a:t>
            </a: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4" name="TextBox 3"/>
          <p:cNvSpPr txBox="1"/>
          <p:nvPr/>
        </p:nvSpPr>
        <p:spPr>
          <a:xfrm>
            <a:off x="457200" y="2397323"/>
            <a:ext cx="7175362" cy="132343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(25.55, employee1.getPayrate(), .001);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This means that if the results of (</a:t>
            </a:r>
            <a:r>
              <a:rPr kumimoji="0" lang="en-US" sz="20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getPayrate</a:t>
            </a: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 25.55) &lt; .001,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It is considered equal.</a:t>
            </a:r>
          </a:p>
        </p:txBody>
      </p:sp>
    </p:spTree>
    <p:extLst>
      <p:ext uri="{BB962C8B-B14F-4D97-AF65-F5344CB8AC3E}">
        <p14:creationId xmlns:p14="http://schemas.microsoft.com/office/powerpoint/2010/main" val="3709864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990600" y="0"/>
            <a:ext cx="5486400" cy="65563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 bank account has a balance that can be changed by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deposits and withdrawals.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@author </a:t>
            </a: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Professor Myers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class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BankAccount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the balance of the Bank Account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private double balance;</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Constructors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Constructs a Bank Account with balance set to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BankAccount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balance =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Constructs a Bank Account with the balance set to </a:t>
            </a:r>
            <a:r>
              <a:rPr kumimoji="0" lang="en-US" sz="1200" b="0" i="0" u="none" strike="noStrike" kern="1200" cap="none" spc="0" normalizeH="0" baseline="0" noProof="0" dirty="0" err="1">
                <a:ln>
                  <a:noFill/>
                </a:ln>
                <a:solidFill>
                  <a:srgbClr val="00B050"/>
                </a:solidFill>
                <a:effectLst/>
                <a:uLnTx/>
                <a:uFillTx/>
                <a:latin typeface="Arial" charset="0"/>
                <a:ea typeface="ＭＳ Ｐゴシック" pitchFamily="-107" charset="-128"/>
                <a:cs typeface="+mn-cs"/>
              </a:rPr>
              <a:t>initialBalance</a:t>
            </a:r>
            <a:endPar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 </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pitchFamily="-107" charset="-128"/>
                <a:cs typeface="+mn-cs"/>
              </a:rPr>
              <a:t>param</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 </a:t>
            </a:r>
            <a:r>
              <a:rPr kumimoji="0" lang="en-US" sz="1200" b="0" i="0" u="none" strike="noStrike" kern="1200" cap="none" spc="0" normalizeH="0" baseline="0" noProof="0" dirty="0" err="1">
                <a:ln>
                  <a:noFill/>
                </a:ln>
                <a:solidFill>
                  <a:srgbClr val="00B050"/>
                </a:solidFill>
                <a:effectLst/>
                <a:uLnTx/>
                <a:uFillTx/>
                <a:latin typeface="Arial" charset="0"/>
                <a:ea typeface="ＭＳ Ｐゴシック" pitchFamily="-107" charset="-128"/>
                <a:cs typeface="+mn-cs"/>
              </a:rPr>
              <a:t>initialBalance</a:t>
            </a:r>
            <a:endPar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BankAccount</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(double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initialBalance</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balance =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initialBalance</a:t>
            </a: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Withdraws money from the bank account.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pitchFamily="-107" charset="-128"/>
                <a:cs typeface="+mn-cs"/>
              </a:rPr>
              <a:t>param</a:t>
            </a: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 </a:t>
            </a: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amount the amount to withdraw</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withdraw(double amount)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balance -= amount;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3" name="Rectangle 5"/>
          <p:cNvSpPr>
            <a:spLocks noChangeArrowheads="1"/>
          </p:cNvSpPr>
          <p:nvPr/>
        </p:nvSpPr>
        <p:spPr bwMode="auto">
          <a:xfrm>
            <a:off x="5257800" y="304800"/>
            <a:ext cx="4572000" cy="3046413"/>
          </a:xfrm>
          <a:prstGeom prst="rect">
            <a:avLst/>
          </a:prstGeom>
          <a:noFill/>
          <a:ln w="9525">
            <a:noFill/>
            <a:miter lim="800000"/>
            <a:headEnd/>
            <a:tailEnd/>
          </a:ln>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Gets the current balance of the bank account.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@return </a:t>
            </a: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the current balance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double </a:t>
            </a:r>
            <a:r>
              <a:rPr kumimoji="0" lang="en-US" sz="1200" b="1"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getBalance</a:t>
            </a: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return balance;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sets balance to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reset()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balance = 0;</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4" name="TextBox 3"/>
          <p:cNvSpPr txBox="1">
            <a:spLocks noChangeArrowheads="1"/>
          </p:cNvSpPr>
          <p:nvPr/>
        </p:nvSpPr>
        <p:spPr bwMode="auto">
          <a:xfrm>
            <a:off x="6057900" y="4953000"/>
            <a:ext cx="2210862" cy="646331"/>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Methods have been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implemented</a:t>
            </a:r>
            <a:endParaRPr kumimoji="0" lang="en-US" sz="1800" b="0" i="0" u="none" strike="noStrike" kern="1200" cap="none" spc="0" normalizeH="0" baseline="0" noProof="0" dirty="0">
              <a:ln>
                <a:noFill/>
              </a:ln>
              <a:solidFill>
                <a:srgbClr val="00B050"/>
              </a:solidFill>
              <a:effectLst/>
              <a:uLnTx/>
              <a:uFillTx/>
              <a:latin typeface="Arial" charset="0"/>
              <a:ea typeface="ＭＳ Ｐゴシック" pitchFamily="-107" charset="-128"/>
              <a:cs typeface="+mn-cs"/>
            </a:endParaRPr>
          </a:p>
        </p:txBody>
      </p:sp>
    </p:spTree>
    <p:extLst>
      <p:ext uri="{BB962C8B-B14F-4D97-AF65-F5344CB8AC3E}">
        <p14:creationId xmlns:p14="http://schemas.microsoft.com/office/powerpoint/2010/main" val="189558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143000"/>
            <a:ext cx="4876800" cy="17543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Right click on the file that contains the class you want to create a test class for.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 typeface="Wingdings"/>
              <a:buChar char="à"/>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sym typeface="Wingdings" pitchFamily="2" charset="2"/>
              </a:rPr>
              <a:t>Select New</a:t>
            </a:r>
          </a:p>
          <a:p>
            <a:pPr marL="0" marR="0" lvl="0" indent="0" algn="l" defTabSz="914400" rtl="0" eaLnBrk="1" fontAlgn="base" latinLnBrk="0" hangingPunct="1">
              <a:lnSpc>
                <a:spcPct val="100000"/>
              </a:lnSpc>
              <a:spcBef>
                <a:spcPct val="0"/>
              </a:spcBef>
              <a:spcAft>
                <a:spcPct val="0"/>
              </a:spcAft>
              <a:buClrTx/>
              <a:buSzTx/>
              <a:buFont typeface="Wingdings"/>
              <a:buChar char="à"/>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sym typeface="Wingdings" pitchFamily="2" charset="2"/>
            </a:endParaRPr>
          </a:p>
          <a:p>
            <a:pPr marL="0" marR="0" lvl="0" indent="0" algn="l" defTabSz="914400" rtl="0" eaLnBrk="1" fontAlgn="base" latinLnBrk="0" hangingPunct="1">
              <a:lnSpc>
                <a:spcPct val="100000"/>
              </a:lnSpc>
              <a:spcBef>
                <a:spcPct val="0"/>
              </a:spcBef>
              <a:spcAft>
                <a:spcPct val="0"/>
              </a:spcAft>
              <a:buClrTx/>
              <a:buSzTx/>
              <a:buFont typeface="Wingdings"/>
              <a:buChar char="à"/>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sym typeface="Wingdings" pitchFamily="2" charset="2"/>
              </a:rPr>
              <a:t>Select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sym typeface="Wingdings" pitchFamily="2" charset="2"/>
              </a:rPr>
              <a:t>JUnit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sym typeface="Wingdings" pitchFamily="2" charset="2"/>
              </a:rPr>
              <a:t> Test Case</a:t>
            </a: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4"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Test in Eclipse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1143000" y="1057275"/>
            <a:ext cx="4762500" cy="5343525"/>
          </a:xfrm>
          <a:prstGeom prst="rect">
            <a:avLst/>
          </a:prstGeom>
          <a:noFill/>
          <a:ln w="9525">
            <a:noFill/>
            <a:miter lim="800000"/>
            <a:headEnd/>
            <a:tailEnd/>
          </a:ln>
        </p:spPr>
      </p:pic>
      <p:grpSp>
        <p:nvGrpSpPr>
          <p:cNvPr id="7" name="Group 6"/>
          <p:cNvGrpSpPr/>
          <p:nvPr/>
        </p:nvGrpSpPr>
        <p:grpSpPr>
          <a:xfrm>
            <a:off x="3276600" y="1438275"/>
            <a:ext cx="4579933" cy="685800"/>
            <a:chOff x="3276600" y="609600"/>
            <a:chExt cx="4579933" cy="685800"/>
          </a:xfrm>
        </p:grpSpPr>
        <p:sp>
          <p:nvSpPr>
            <p:cNvPr id="4" name="TextBox 3"/>
            <p:cNvSpPr txBox="1"/>
            <p:nvPr/>
          </p:nvSpPr>
          <p:spPr>
            <a:xfrm>
              <a:off x="6248400" y="609600"/>
              <a:ext cx="160813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JUnit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4</a:t>
              </a:r>
            </a:p>
          </p:txBody>
        </p:sp>
        <p:cxnSp>
          <p:nvCxnSpPr>
            <p:cNvPr id="6" name="Straight Arrow Connector 5"/>
            <p:cNvCxnSpPr>
              <a:stCxn id="4" idx="1"/>
            </p:cNvCxnSpPr>
            <p:nvPr/>
          </p:nvCxnSpPr>
          <p:spPr>
            <a:xfrm flipH="1">
              <a:off x="3276600" y="794266"/>
              <a:ext cx="2971800" cy="5011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191000" y="2581275"/>
            <a:ext cx="4196985" cy="923330"/>
            <a:chOff x="4191000" y="1752600"/>
            <a:chExt cx="4196985" cy="923330"/>
          </a:xfrm>
        </p:grpSpPr>
        <p:sp>
          <p:nvSpPr>
            <p:cNvPr id="8" name="TextBox 7"/>
            <p:cNvSpPr txBox="1"/>
            <p:nvPr/>
          </p:nvSpPr>
          <p:spPr>
            <a:xfrm>
              <a:off x="6324600" y="1752600"/>
              <a:ext cx="2063385"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Automatically puts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In name of class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Test</a:t>
              </a:r>
            </a:p>
          </p:txBody>
        </p:sp>
        <p:cxnSp>
          <p:nvCxnSpPr>
            <p:cNvPr id="12" name="Straight Arrow Connector 11"/>
            <p:cNvCxnSpPr>
              <a:stCxn id="8" idx="1"/>
            </p:cNvCxnSpPr>
            <p:nvPr/>
          </p:nvCxnSpPr>
          <p:spPr>
            <a:xfrm flipH="1" flipV="1">
              <a:off x="4191000" y="2209800"/>
              <a:ext cx="2133600" cy="44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715000" y="4486275"/>
            <a:ext cx="2871758" cy="923330"/>
            <a:chOff x="5715000" y="3657600"/>
            <a:chExt cx="2871758" cy="923330"/>
          </a:xfrm>
        </p:grpSpPr>
        <p:sp>
          <p:nvSpPr>
            <p:cNvPr id="9" name="TextBox 8"/>
            <p:cNvSpPr txBox="1"/>
            <p:nvPr/>
          </p:nvSpPr>
          <p:spPr>
            <a:xfrm>
              <a:off x="6324600" y="3657600"/>
              <a:ext cx="2262158"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If this isn’t the class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you want a test for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Browse</a:t>
              </a:r>
            </a:p>
          </p:txBody>
        </p:sp>
        <p:cxnSp>
          <p:nvCxnSpPr>
            <p:cNvPr id="15" name="Straight Arrow Connector 14"/>
            <p:cNvCxnSpPr>
              <a:stCxn id="9" idx="1"/>
            </p:cNvCxnSpPr>
            <p:nvPr/>
          </p:nvCxnSpPr>
          <p:spPr>
            <a:xfrm flipH="1" flipV="1">
              <a:off x="5715000" y="4038600"/>
              <a:ext cx="609600" cy="806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38600" y="5934075"/>
            <a:ext cx="3726676" cy="369332"/>
            <a:chOff x="4038600" y="5105400"/>
            <a:chExt cx="3726676" cy="369332"/>
          </a:xfrm>
        </p:grpSpPr>
        <p:sp>
          <p:nvSpPr>
            <p:cNvPr id="10" name="TextBox 9"/>
            <p:cNvSpPr txBox="1"/>
            <p:nvPr/>
          </p:nvSpPr>
          <p:spPr>
            <a:xfrm>
              <a:off x="6400800" y="5105400"/>
              <a:ext cx="136447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Next</a:t>
              </a:r>
            </a:p>
          </p:txBody>
        </p:sp>
        <p:cxnSp>
          <p:nvCxnSpPr>
            <p:cNvPr id="18" name="Straight Arrow Connector 17"/>
            <p:cNvCxnSpPr>
              <a:stCxn id="10" idx="1"/>
            </p:cNvCxnSpPr>
            <p:nvPr/>
          </p:nvCxnSpPr>
          <p:spPr>
            <a:xfrm flipH="1">
              <a:off x="4038600" y="5290066"/>
              <a:ext cx="2362200" cy="534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25" name="Group 24"/>
          <p:cNvGrpSpPr/>
          <p:nvPr/>
        </p:nvGrpSpPr>
        <p:grpSpPr>
          <a:xfrm>
            <a:off x="4114800" y="3657600"/>
            <a:ext cx="4650006" cy="646331"/>
            <a:chOff x="4114800" y="3657600"/>
            <a:chExt cx="4650006" cy="646331"/>
          </a:xfrm>
        </p:grpSpPr>
        <p:sp>
          <p:nvSpPr>
            <p:cNvPr id="22" name="TextBox 21"/>
            <p:cNvSpPr txBox="1"/>
            <p:nvPr/>
          </p:nvSpPr>
          <p:spPr>
            <a:xfrm>
              <a:off x="6477000" y="3657600"/>
              <a:ext cx="2287806"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These are defaults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keep them</a:t>
              </a:r>
            </a:p>
          </p:txBody>
        </p:sp>
        <p:cxnSp>
          <p:nvCxnSpPr>
            <p:cNvPr id="24" name="Straight Arrow Connector 23"/>
            <p:cNvCxnSpPr>
              <a:stCxn id="22" idx="1"/>
            </p:cNvCxnSpPr>
            <p:nvPr/>
          </p:nvCxnSpPr>
          <p:spPr>
            <a:xfrm flipH="1" flipV="1">
              <a:off x="4114800" y="3886200"/>
              <a:ext cx="2362200" cy="945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p:cNvPicPr>
            <a:picLocks noChangeAspect="1" noChangeArrowheads="1"/>
          </p:cNvPicPr>
          <p:nvPr/>
        </p:nvPicPr>
        <p:blipFill>
          <a:blip r:embed="rId2" cstate="print"/>
          <a:srcRect/>
          <a:stretch>
            <a:fillRect/>
          </a:stretch>
        </p:blipFill>
        <p:spPr bwMode="auto">
          <a:xfrm>
            <a:off x="1371600" y="981075"/>
            <a:ext cx="4762500" cy="5343525"/>
          </a:xfrm>
          <a:prstGeom prst="rect">
            <a:avLst/>
          </a:prstGeom>
          <a:noFill/>
          <a:ln w="9525">
            <a:noFill/>
            <a:miter lim="800000"/>
            <a:headEnd/>
            <a:tailEnd/>
          </a:ln>
        </p:spPr>
      </p:pic>
      <p:sp>
        <p:nvSpPr>
          <p:cNvPr id="5"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11" name="Group 10"/>
          <p:cNvGrpSpPr/>
          <p:nvPr/>
        </p:nvGrpSpPr>
        <p:grpSpPr>
          <a:xfrm>
            <a:off x="3200400" y="1752600"/>
            <a:ext cx="5334000" cy="1981200"/>
            <a:chOff x="3200400" y="1752600"/>
            <a:chExt cx="5334000" cy="1981200"/>
          </a:xfrm>
        </p:grpSpPr>
        <p:sp>
          <p:nvSpPr>
            <p:cNvPr id="6" name="TextBox 5"/>
            <p:cNvSpPr txBox="1"/>
            <p:nvPr/>
          </p:nvSpPr>
          <p:spPr>
            <a:xfrm>
              <a:off x="6580019" y="1752600"/>
              <a:ext cx="1954381"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all the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methods that you</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want a test for</a:t>
              </a:r>
            </a:p>
          </p:txBody>
        </p:sp>
        <p:cxnSp>
          <p:nvCxnSpPr>
            <p:cNvPr id="8" name="Straight Arrow Connector 7"/>
            <p:cNvCxnSpPr>
              <a:stCxn id="6" idx="1"/>
            </p:cNvCxnSpPr>
            <p:nvPr/>
          </p:nvCxnSpPr>
          <p:spPr>
            <a:xfrm flipH="1">
              <a:off x="3200400" y="2214265"/>
              <a:ext cx="3379619" cy="60513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00400" y="2209800"/>
              <a:ext cx="3276600" cy="1524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105400" y="5943600"/>
            <a:ext cx="3258140" cy="369332"/>
            <a:chOff x="5105400" y="5943600"/>
            <a:chExt cx="3258140" cy="369332"/>
          </a:xfrm>
        </p:grpSpPr>
        <p:sp>
          <p:nvSpPr>
            <p:cNvPr id="12" name="TextBox 11"/>
            <p:cNvSpPr txBox="1"/>
            <p:nvPr/>
          </p:nvSpPr>
          <p:spPr>
            <a:xfrm>
              <a:off x="6858000" y="5943600"/>
              <a:ext cx="150554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Finish</a:t>
              </a:r>
            </a:p>
          </p:txBody>
        </p:sp>
        <p:cxnSp>
          <p:nvCxnSpPr>
            <p:cNvPr id="14" name="Straight Arrow Connector 13"/>
            <p:cNvCxnSpPr>
              <a:stCxn id="12" idx="1"/>
            </p:cNvCxnSpPr>
            <p:nvPr/>
          </p:nvCxnSpPr>
          <p:spPr>
            <a:xfrm flipH="1" flipV="1">
              <a:off x="5105400" y="6096000"/>
              <a:ext cx="1752600"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2462213" y="2185988"/>
            <a:ext cx="4219575" cy="2486025"/>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sp>
        <p:nvSpPr>
          <p:cNvPr id="4" name="TextBox 3"/>
          <p:cNvSpPr txBox="1"/>
          <p:nvPr/>
        </p:nvSpPr>
        <p:spPr>
          <a:xfrm>
            <a:off x="1524000" y="1524000"/>
            <a:ext cx="660950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This will appear the first time you add a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JUnit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4 test to a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2"/>
          <p:cNvSpPr txBox="1">
            <a:spLocks noGrp="1"/>
          </p:cNvSpPr>
          <p:nvPr>
            <p:ph type="title"/>
          </p:nvPr>
        </p:nvSpPr>
        <p:spPr>
          <a:prstGeom prst="rect">
            <a:avLst/>
          </a:prstGeom>
        </p:spPr>
        <p:txBody>
          <a:bodyPr>
            <a:normAutofit fontScale="90000"/>
          </a:bodyPr>
          <a:lstStyle/>
          <a:p>
            <a:r>
              <a:t>Encapsulation</a:t>
            </a:r>
          </a:p>
        </p:txBody>
      </p:sp>
      <p:sp>
        <p:nvSpPr>
          <p:cNvPr id="53" name="Content Placeholder 3"/>
          <p:cNvSpPr txBox="1">
            <a:spLocks noGrp="1"/>
          </p:cNvSpPr>
          <p:nvPr>
            <p:ph type="body" idx="1"/>
          </p:nvPr>
        </p:nvSpPr>
        <p:spPr>
          <a:prstGeom prst="rect">
            <a:avLst/>
          </a:prstGeom>
        </p:spPr>
        <p:txBody>
          <a:bodyPr/>
          <a:lstStyle/>
          <a:p>
            <a:r>
              <a:t>Information hiding</a:t>
            </a:r>
          </a:p>
          <a:p>
            <a:r>
              <a:t>Enclose data and methods within a class</a:t>
            </a:r>
          </a:p>
          <a:p>
            <a:r>
              <a:t>Hide implementation details </a:t>
            </a:r>
          </a:p>
          <a:p>
            <a:r>
              <a:t>Programmer receives only enough information to be able to use the class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p:cNvPicPr>
            <a:picLocks noChangeAspect="1" noChangeArrowheads="1"/>
          </p:cNvPicPr>
          <p:nvPr/>
        </p:nvPicPr>
        <p:blipFill>
          <a:blip r:embed="rId2" cstate="print"/>
          <a:srcRect/>
          <a:stretch>
            <a:fillRect/>
          </a:stretch>
        </p:blipFill>
        <p:spPr bwMode="auto">
          <a:xfrm>
            <a:off x="1219200" y="838200"/>
            <a:ext cx="5286375" cy="5724525"/>
          </a:xfrm>
          <a:prstGeom prst="rect">
            <a:avLst/>
          </a:prstGeom>
          <a:noFill/>
          <a:ln w="9525">
            <a:noFill/>
            <a:miter lim="800000"/>
            <a:headEnd/>
            <a:tailEnd/>
          </a:ln>
        </p:spPr>
      </p:pic>
      <p:sp>
        <p:nvSpPr>
          <p:cNvPr id="4"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sp>
        <p:nvSpPr>
          <p:cNvPr id="5" name="TextBox 4"/>
          <p:cNvSpPr txBox="1"/>
          <p:nvPr/>
        </p:nvSpPr>
        <p:spPr>
          <a:xfrm>
            <a:off x="6477000" y="2743200"/>
            <a:ext cx="198002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Creates a test file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3"/>
          <p:cNvPicPr>
            <a:picLocks noChangeAspect="1" noChangeArrowheads="1"/>
          </p:cNvPicPr>
          <p:nvPr/>
        </p:nvPicPr>
        <p:blipFill>
          <a:blip r:embed="rId2" cstate="print"/>
          <a:srcRect/>
          <a:stretch>
            <a:fillRect/>
          </a:stretch>
        </p:blipFill>
        <p:spPr bwMode="auto">
          <a:xfrm>
            <a:off x="1219200" y="1066800"/>
            <a:ext cx="5943600" cy="4924425"/>
          </a:xfrm>
          <a:prstGeom prst="rect">
            <a:avLst/>
          </a:prstGeom>
          <a:noFill/>
          <a:ln w="9525">
            <a:noFill/>
            <a:miter lim="800000"/>
            <a:headEnd/>
            <a:tailEnd/>
          </a:ln>
        </p:spPr>
      </p:pic>
      <p:sp>
        <p:nvSpPr>
          <p:cNvPr id="5"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11" name="Group 10"/>
          <p:cNvGrpSpPr/>
          <p:nvPr/>
        </p:nvGrpSpPr>
        <p:grpSpPr>
          <a:xfrm>
            <a:off x="5105400" y="2057401"/>
            <a:ext cx="3334340" cy="1428928"/>
            <a:chOff x="5105400" y="2057401"/>
            <a:chExt cx="3334340" cy="1428928"/>
          </a:xfrm>
        </p:grpSpPr>
        <p:sp>
          <p:nvSpPr>
            <p:cNvPr id="6" name="TextBox 5"/>
            <p:cNvSpPr txBox="1"/>
            <p:nvPr/>
          </p:nvSpPr>
          <p:spPr>
            <a:xfrm>
              <a:off x="6934200" y="2286000"/>
              <a:ext cx="1505540" cy="120032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First create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objects that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can be used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for the tests</a:t>
              </a:r>
            </a:p>
          </p:txBody>
        </p:sp>
        <p:cxnSp>
          <p:nvCxnSpPr>
            <p:cNvPr id="8" name="Straight Arrow Connector 7"/>
            <p:cNvCxnSpPr>
              <a:stCxn id="6" idx="1"/>
            </p:cNvCxnSpPr>
            <p:nvPr/>
          </p:nvCxnSpPr>
          <p:spPr>
            <a:xfrm flipH="1" flipV="1">
              <a:off x="5105400" y="2057401"/>
              <a:ext cx="1828800" cy="8287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flipH="1">
              <a:off x="5334000" y="2886165"/>
              <a:ext cx="1600200" cy="8563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53000" y="3886200"/>
            <a:ext cx="3848045" cy="923330"/>
            <a:chOff x="4953000" y="3886200"/>
            <a:chExt cx="3848045" cy="923330"/>
          </a:xfrm>
        </p:grpSpPr>
        <p:sp>
          <p:nvSpPr>
            <p:cNvPr id="12" name="TextBox 11"/>
            <p:cNvSpPr txBox="1"/>
            <p:nvPr/>
          </p:nvSpPr>
          <p:spPr>
            <a:xfrm>
              <a:off x="6705600" y="3886200"/>
              <a:ext cx="2095445"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This method will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deallocate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objects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after each test</a:t>
              </a:r>
            </a:p>
          </p:txBody>
        </p:sp>
        <p:cxnSp>
          <p:nvCxnSpPr>
            <p:cNvPr id="14" name="Straight Arrow Connector 13"/>
            <p:cNvCxnSpPr>
              <a:stCxn id="12" idx="1"/>
            </p:cNvCxnSpPr>
            <p:nvPr/>
          </p:nvCxnSpPr>
          <p:spPr>
            <a:xfrm flipH="1" flipV="1">
              <a:off x="4953000" y="3886200"/>
              <a:ext cx="1752600" cy="4616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3505200" y="5867400"/>
            <a:ext cx="4762842"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setUp</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executed before each test method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tearDown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executed after each test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p:cNvPicPr>
            <a:picLocks noChangeAspect="1" noChangeArrowheads="1"/>
          </p:cNvPicPr>
          <p:nvPr/>
        </p:nvPicPr>
        <p:blipFill>
          <a:blip r:embed="rId2" cstate="print"/>
          <a:srcRect/>
          <a:stretch>
            <a:fillRect/>
          </a:stretch>
        </p:blipFill>
        <p:spPr bwMode="auto">
          <a:xfrm>
            <a:off x="990600" y="838200"/>
            <a:ext cx="5768221" cy="5562600"/>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7" name="Group 6"/>
          <p:cNvGrpSpPr/>
          <p:nvPr/>
        </p:nvGrpSpPr>
        <p:grpSpPr>
          <a:xfrm>
            <a:off x="6248400" y="4495800"/>
            <a:ext cx="2728461" cy="369332"/>
            <a:chOff x="6248400" y="4495800"/>
            <a:chExt cx="2728461" cy="369332"/>
          </a:xfrm>
        </p:grpSpPr>
        <p:sp>
          <p:nvSpPr>
            <p:cNvPr id="4" name="TextBox 3"/>
            <p:cNvSpPr txBox="1"/>
            <p:nvPr/>
          </p:nvSpPr>
          <p:spPr>
            <a:xfrm>
              <a:off x="7086600" y="4495800"/>
              <a:ext cx="189026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Implement a test</a:t>
              </a:r>
            </a:p>
          </p:txBody>
        </p:sp>
        <p:cxnSp>
          <p:nvCxnSpPr>
            <p:cNvPr id="6" name="Straight Arrow Connector 5"/>
            <p:cNvCxnSpPr>
              <a:stCxn id="4" idx="1"/>
            </p:cNvCxnSpPr>
            <p:nvPr/>
          </p:nvCxnSpPr>
          <p:spPr>
            <a:xfrm flipH="1" flipV="1">
              <a:off x="6248400" y="4648200"/>
              <a:ext cx="838200"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1295400" y="1066800"/>
            <a:ext cx="5400675" cy="5629275"/>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cstate="print"/>
          <a:srcRect/>
          <a:stretch>
            <a:fillRect/>
          </a:stretch>
        </p:blipFill>
        <p:spPr bwMode="auto">
          <a:xfrm>
            <a:off x="2428875" y="1285875"/>
            <a:ext cx="4286250" cy="4286250"/>
          </a:xfrm>
          <a:prstGeom prst="rect">
            <a:avLst/>
          </a:prstGeom>
          <a:noFill/>
          <a:ln w="9525">
            <a:noFill/>
            <a:miter lim="800000"/>
            <a:headEnd/>
            <a:tailEnd/>
          </a:ln>
        </p:spPr>
      </p:pic>
      <p:sp>
        <p:nvSpPr>
          <p:cNvPr id="2" name="TextBox 1"/>
          <p:cNvSpPr txBox="1"/>
          <p:nvPr/>
        </p:nvSpPr>
        <p:spPr>
          <a:xfrm>
            <a:off x="1600200" y="533400"/>
            <a:ext cx="6614311"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If you see this pop-up, select Eclipse Junit Launcher</a:t>
            </a:r>
          </a:p>
        </p:txBody>
      </p:sp>
    </p:spTree>
    <p:extLst>
      <p:ext uri="{BB962C8B-B14F-4D97-AF65-F5344CB8AC3E}">
        <p14:creationId xmlns:p14="http://schemas.microsoft.com/office/powerpoint/2010/main" val="330530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428875" y="1285875"/>
            <a:ext cx="4286250" cy="4286250"/>
          </a:xfrm>
          <a:prstGeom prst="rect">
            <a:avLst/>
          </a:prstGeom>
          <a:noFill/>
          <a:ln w="9525">
            <a:noFill/>
            <a:miter lim="800000"/>
            <a:headEnd/>
            <a:tailEnd/>
          </a:ln>
        </p:spPr>
      </p:pic>
      <p:sp>
        <p:nvSpPr>
          <p:cNvPr id="2" name="TextBox 1"/>
          <p:cNvSpPr txBox="1"/>
          <p:nvPr/>
        </p:nvSpPr>
        <p:spPr>
          <a:xfrm>
            <a:off x="3843275" y="609600"/>
            <a:ext cx="145745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Select OK</a:t>
            </a:r>
          </a:p>
        </p:txBody>
      </p:sp>
    </p:spTree>
    <p:extLst>
      <p:ext uri="{BB962C8B-B14F-4D97-AF65-F5344CB8AC3E}">
        <p14:creationId xmlns:p14="http://schemas.microsoft.com/office/powerpoint/2010/main" val="890244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3" name="Picture 3"/>
          <p:cNvPicPr>
            <a:picLocks noChangeAspect="1" noChangeArrowheads="1"/>
          </p:cNvPicPr>
          <p:nvPr/>
        </p:nvPicPr>
        <p:blipFill>
          <a:blip r:embed="rId2" cstate="print"/>
          <a:srcRect/>
          <a:stretch>
            <a:fillRect/>
          </a:stretch>
        </p:blipFill>
        <p:spPr bwMode="auto">
          <a:xfrm>
            <a:off x="666750" y="1362075"/>
            <a:ext cx="7810500" cy="5038725"/>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7" name="Group 6"/>
          <p:cNvGrpSpPr/>
          <p:nvPr/>
        </p:nvGrpSpPr>
        <p:grpSpPr>
          <a:xfrm>
            <a:off x="2438400" y="609600"/>
            <a:ext cx="6139254" cy="3657600"/>
            <a:chOff x="2438400" y="609600"/>
            <a:chExt cx="6139254" cy="3657600"/>
          </a:xfrm>
        </p:grpSpPr>
        <p:sp>
          <p:nvSpPr>
            <p:cNvPr id="4" name="TextBox 3"/>
            <p:cNvSpPr txBox="1"/>
            <p:nvPr/>
          </p:nvSpPr>
          <p:spPr>
            <a:xfrm>
              <a:off x="5943600" y="609600"/>
              <a:ext cx="263405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test was successful</a:t>
              </a:r>
            </a:p>
          </p:txBody>
        </p:sp>
        <p:cxnSp>
          <p:nvCxnSpPr>
            <p:cNvPr id="6" name="Straight Arrow Connector 5"/>
            <p:cNvCxnSpPr>
              <a:stCxn id="4" idx="1"/>
            </p:cNvCxnSpPr>
            <p:nvPr/>
          </p:nvCxnSpPr>
          <p:spPr>
            <a:xfrm flipH="1">
              <a:off x="2438400" y="794266"/>
              <a:ext cx="3505200" cy="34729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7" name="Picture 3"/>
          <p:cNvPicPr>
            <a:picLocks noChangeAspect="1" noChangeArrowheads="1"/>
          </p:cNvPicPr>
          <p:nvPr/>
        </p:nvPicPr>
        <p:blipFill>
          <a:blip r:embed="rId2" cstate="print"/>
          <a:srcRect/>
          <a:stretch>
            <a:fillRect/>
          </a:stretch>
        </p:blipFill>
        <p:spPr bwMode="auto">
          <a:xfrm>
            <a:off x="638175" y="1371600"/>
            <a:ext cx="7362825" cy="5339385"/>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7" name="Group 6"/>
          <p:cNvGrpSpPr/>
          <p:nvPr/>
        </p:nvGrpSpPr>
        <p:grpSpPr>
          <a:xfrm>
            <a:off x="2209800" y="990600"/>
            <a:ext cx="5101650" cy="2971800"/>
            <a:chOff x="2209800" y="990600"/>
            <a:chExt cx="5101650" cy="2971800"/>
          </a:xfrm>
        </p:grpSpPr>
        <p:sp>
          <p:nvSpPr>
            <p:cNvPr id="4" name="TextBox 3"/>
            <p:cNvSpPr txBox="1"/>
            <p:nvPr/>
          </p:nvSpPr>
          <p:spPr>
            <a:xfrm>
              <a:off x="2971800" y="990600"/>
              <a:ext cx="433965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Right click on the test to run just that test</a:t>
              </a:r>
            </a:p>
          </p:txBody>
        </p:sp>
        <p:cxnSp>
          <p:nvCxnSpPr>
            <p:cNvPr id="6" name="Straight Arrow Connector 5"/>
            <p:cNvCxnSpPr>
              <a:stCxn id="4" idx="1"/>
            </p:cNvCxnSpPr>
            <p:nvPr/>
          </p:nvCxnSpPr>
          <p:spPr>
            <a:xfrm flipH="1">
              <a:off x="2209800" y="1175266"/>
              <a:ext cx="762000" cy="27871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1" name="Picture 3"/>
          <p:cNvPicPr>
            <a:picLocks noChangeAspect="1" noChangeArrowheads="1"/>
          </p:cNvPicPr>
          <p:nvPr/>
        </p:nvPicPr>
        <p:blipFill>
          <a:blip r:embed="rId2" cstate="print"/>
          <a:srcRect/>
          <a:stretch>
            <a:fillRect/>
          </a:stretch>
        </p:blipFill>
        <p:spPr bwMode="auto">
          <a:xfrm>
            <a:off x="671513" y="1104900"/>
            <a:ext cx="7800975" cy="5676900"/>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7" name="Group 6"/>
          <p:cNvGrpSpPr/>
          <p:nvPr/>
        </p:nvGrpSpPr>
        <p:grpSpPr>
          <a:xfrm>
            <a:off x="2743200" y="609600"/>
            <a:ext cx="5834454" cy="2286000"/>
            <a:chOff x="2743200" y="609600"/>
            <a:chExt cx="5834454" cy="2286000"/>
          </a:xfrm>
        </p:grpSpPr>
        <p:sp>
          <p:nvSpPr>
            <p:cNvPr id="4" name="TextBox 3"/>
            <p:cNvSpPr txBox="1"/>
            <p:nvPr/>
          </p:nvSpPr>
          <p:spPr>
            <a:xfrm>
              <a:off x="5943600" y="609600"/>
              <a:ext cx="263405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test was successful</a:t>
              </a:r>
            </a:p>
          </p:txBody>
        </p:sp>
        <p:cxnSp>
          <p:nvCxnSpPr>
            <p:cNvPr id="6" name="Straight Arrow Connector 5"/>
            <p:cNvCxnSpPr>
              <a:stCxn id="4" idx="1"/>
            </p:cNvCxnSpPr>
            <p:nvPr/>
          </p:nvCxnSpPr>
          <p:spPr>
            <a:xfrm flipH="1">
              <a:off x="2743200" y="794266"/>
              <a:ext cx="3200400" cy="21013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cstate="print"/>
          <a:srcRect/>
          <a:stretch>
            <a:fillRect/>
          </a:stretch>
        </p:blipFill>
        <p:spPr bwMode="auto">
          <a:xfrm>
            <a:off x="304800" y="895350"/>
            <a:ext cx="7705725" cy="5886450"/>
          </a:xfrm>
          <a:prstGeom prst="rect">
            <a:avLst/>
          </a:prstGeom>
          <a:noFill/>
          <a:ln w="9525">
            <a:noFill/>
            <a:miter lim="800000"/>
            <a:headEnd/>
            <a:tailEnd/>
          </a:ln>
        </p:spPr>
      </p:pic>
      <p:sp>
        <p:nvSpPr>
          <p:cNvPr id="3" name="Text Box 5"/>
          <p:cNvSpPr txBox="1">
            <a:spLocks noChangeArrowheads="1"/>
          </p:cNvSpPr>
          <p:nvPr/>
        </p:nvSpPr>
        <p:spPr bwMode="auto">
          <a:xfrm>
            <a:off x="1143000" y="304800"/>
            <a:ext cx="70104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Lucida Sans" pitchFamily="34" charset="0"/>
                <a:ea typeface="ＭＳ Ｐゴシック" pitchFamily="-107" charset="-128"/>
                <a:cs typeface="+mn-cs"/>
              </a:rPr>
              <a:t>JUnit</a:t>
            </a:r>
            <a:r>
              <a:rPr kumimoji="0" lang="en-US" sz="2400" b="1" i="0" u="none" strike="noStrike" kern="1200" cap="none" spc="0" normalizeH="0" baseline="0" noProof="0" dirty="0">
                <a:ln>
                  <a:noFill/>
                </a:ln>
                <a:solidFill>
                  <a:prstClr val="black"/>
                </a:solidFill>
                <a:effectLst/>
                <a:uLnTx/>
                <a:uFillTx/>
                <a:latin typeface="Lucida Sans" pitchFamily="34" charset="0"/>
                <a:ea typeface="ＭＳ Ｐゴシック" pitchFamily="-107" charset="-128"/>
                <a:cs typeface="+mn-cs"/>
              </a:rPr>
              <a:t>  4 Test in Eclipse</a:t>
            </a:r>
          </a:p>
        </p:txBody>
      </p:sp>
      <p:grpSp>
        <p:nvGrpSpPr>
          <p:cNvPr id="7" name="Group 6"/>
          <p:cNvGrpSpPr/>
          <p:nvPr/>
        </p:nvGrpSpPr>
        <p:grpSpPr>
          <a:xfrm>
            <a:off x="457200" y="3886200"/>
            <a:ext cx="2390398" cy="1380530"/>
            <a:chOff x="457200" y="3886200"/>
            <a:chExt cx="2390398" cy="1380530"/>
          </a:xfrm>
        </p:grpSpPr>
        <p:sp>
          <p:nvSpPr>
            <p:cNvPr id="4" name="TextBox 3"/>
            <p:cNvSpPr txBox="1"/>
            <p:nvPr/>
          </p:nvSpPr>
          <p:spPr>
            <a:xfrm>
              <a:off x="457200" y="4343400"/>
              <a:ext cx="2390398"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Continue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All tests are complete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And successful</a:t>
              </a:r>
            </a:p>
          </p:txBody>
        </p:sp>
        <p:cxnSp>
          <p:nvCxnSpPr>
            <p:cNvPr id="6" name="Straight Arrow Connector 5"/>
            <p:cNvCxnSpPr>
              <a:stCxn id="4" idx="0"/>
            </p:cNvCxnSpPr>
            <p:nvPr/>
          </p:nvCxnSpPr>
          <p:spPr>
            <a:xfrm flipH="1" flipV="1">
              <a:off x="990600" y="3886200"/>
              <a:ext cx="661799"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prstGeom prst="rect">
            <a:avLst/>
          </a:prstGeom>
        </p:spPr>
        <p:txBody>
          <a:bodyPr anchor="t">
            <a:normAutofit fontScale="90000"/>
          </a:bodyPr>
          <a:lstStyle/>
          <a:p>
            <a:r>
              <a:t>Encapsulation</a:t>
            </a:r>
          </a:p>
        </p:txBody>
      </p:sp>
      <p:sp>
        <p:nvSpPr>
          <p:cNvPr id="56" name="FIGURE P-1 An automobile’s controls are visible to the driver, but its inner workings are hidden"/>
          <p:cNvSpPr txBox="1">
            <a:spLocks noGrp="1"/>
          </p:cNvSpPr>
          <p:nvPr>
            <p:ph type="body" sz="quarter" idx="1"/>
          </p:nvPr>
        </p:nvSpPr>
        <p:spPr>
          <a:prstGeom prst="rect">
            <a:avLst/>
          </a:prstGeom>
        </p:spPr>
        <p:txBody>
          <a:bodyPr>
            <a:normAutofit lnSpcReduction="10000"/>
          </a:bodyPr>
          <a:lstStyle/>
          <a:p>
            <a:pPr defTabSz="374904">
              <a:defRPr sz="1394"/>
            </a:pPr>
            <a:r>
              <a:t>FIGURE P-1 An automobile’s controls are visible to the driver, but its inner workings are hidden</a:t>
            </a:r>
            <a:br/>
            <a:endParaRPr/>
          </a:p>
        </p:txBody>
      </p:sp>
      <p:pic>
        <p:nvPicPr>
          <p:cNvPr id="57" name="A diagram illustrates the interior portion of a car with steering wheel, speedometer, clutch, brake pedal, CD player, ventilation control, air ventilations, and gear lever.&#10;&#10;Picture 1" descr="A diagram illustrates the interior portion of a car with steering wheel, speedometer, clutch, brake pedal, CD player, ventilation control, air ventilations, and gear lever.Picture 1"/>
          <p:cNvPicPr>
            <a:picLocks noChangeAspect="1"/>
          </p:cNvPicPr>
          <p:nvPr/>
        </p:nvPicPr>
        <p:blipFill>
          <a:blip r:embed="rId2">
            <a:extLst/>
          </a:blip>
          <a:stretch>
            <a:fillRect/>
          </a:stretch>
        </p:blipFill>
        <p:spPr>
          <a:xfrm>
            <a:off x="1040684" y="1381988"/>
            <a:ext cx="7062632" cy="3899582"/>
          </a:xfrm>
          <a:prstGeom prst="rect">
            <a:avLst/>
          </a:prstGeom>
          <a:ln w="12700">
            <a:miter lim="400000"/>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4161"/>
            <a:ext cx="8229600" cy="1143000"/>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a:ln>
                  <a:noFill/>
                </a:ln>
                <a:solidFill>
                  <a:srgbClr val="4F271C">
                    <a:satMod val="130000"/>
                  </a:srgbClr>
                </a:solidFill>
                <a:effectLst>
                  <a:outerShdw blurRad="50000" dist="30000" dir="5400000" algn="tl" rotWithShape="0">
                    <a:srgbClr val="000000">
                      <a:alpha val="30000"/>
                    </a:srgbClr>
                  </a:outerShdw>
                </a:effectLst>
                <a:uLnTx/>
                <a:uFillTx/>
                <a:latin typeface="Gill Sans MT"/>
                <a:ea typeface="+mj-ea"/>
                <a:cs typeface="+mj-cs"/>
              </a:rPr>
              <a:t>Guidelines for JUnit Tests</a:t>
            </a:r>
          </a:p>
        </p:txBody>
      </p:sp>
      <p:sp>
        <p:nvSpPr>
          <p:cNvPr id="3" name="TextBox 2"/>
          <p:cNvSpPr txBox="1"/>
          <p:nvPr/>
        </p:nvSpPr>
        <p:spPr>
          <a:xfrm>
            <a:off x="304800" y="762000"/>
            <a:ext cx="8382000" cy="6186309"/>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Your test methods should test the method with at least 2 or 3 objects.</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Example: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@Test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assertFalse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(book1.equals(book2));</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assertTrue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(book1.equals(book3));</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If you are using an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first argument is what you expect the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result to be, the second argument is the call to the method</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(15.99, book2.getPrice(), .001);</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2"/>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If the method changes one of the data members of the object, test what the value of the data member is first, call the method and then test the new value of the data member.</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Example: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@Test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testSetPrice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(15.99, book2.getPrice(), .001); // test current price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book2.setPrice(16.99);  //change the value of price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assertEquals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(16.99, book2.getPrice(), .001); // test new value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Tree>
    <p:extLst>
      <p:ext uri="{BB962C8B-B14F-4D97-AF65-F5344CB8AC3E}">
        <p14:creationId xmlns:p14="http://schemas.microsoft.com/office/powerpoint/2010/main" val="3103821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5341" y="27878"/>
            <a:ext cx="8229600" cy="1143000"/>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a:ln>
                  <a:noFill/>
                </a:ln>
                <a:solidFill>
                  <a:srgbClr val="4F271C">
                    <a:satMod val="130000"/>
                  </a:srgbClr>
                </a:solidFill>
                <a:effectLst>
                  <a:outerShdw blurRad="50000" dist="30000" dir="5400000" algn="tl" rotWithShape="0">
                    <a:srgbClr val="000000">
                      <a:alpha val="30000"/>
                    </a:srgbClr>
                  </a:outerShdw>
                </a:effectLst>
                <a:uLnTx/>
                <a:uFillTx/>
                <a:latin typeface="Gill Sans MT"/>
                <a:ea typeface="+mj-ea"/>
                <a:cs typeface="+mj-cs"/>
              </a:rPr>
              <a:t>Guidelines for JUnit Tests</a:t>
            </a:r>
          </a:p>
        </p:txBody>
      </p:sp>
      <p:sp>
        <p:nvSpPr>
          <p:cNvPr id="3" name="TextBox 2"/>
          <p:cNvSpPr txBox="1"/>
          <p:nvPr/>
        </p:nvSpPr>
        <p:spPr>
          <a:xfrm>
            <a:off x="304800" y="824091"/>
            <a:ext cx="8382000" cy="6186309"/>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4"/>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You should not assume that tests will be called in any particular order.  There is no guarantee that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will execute before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testSetPrice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@Test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 .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@Test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testSetPrice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5"/>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Keep tests in the same location as the source code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If the test source is kept in the same location as the tested classes, both test and class will compile during a build.</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6"/>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Name tests properly</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Example:</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testSetPrice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testGetPrice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public void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testEquals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b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b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Tree>
    <p:extLst>
      <p:ext uri="{BB962C8B-B14F-4D97-AF65-F5344CB8AC3E}">
        <p14:creationId xmlns:p14="http://schemas.microsoft.com/office/powerpoint/2010/main" val="907946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prstGeom prst="rect">
            <a:avLst/>
          </a:prstGeom>
        </p:spPr>
        <p:txBody>
          <a:bodyPr anchor="t">
            <a:normAutofit fontScale="90000"/>
          </a:bodyPr>
          <a:lstStyle/>
          <a:p>
            <a:r>
              <a:t>Unified Modeling Language Class</a:t>
            </a:r>
          </a:p>
        </p:txBody>
      </p:sp>
      <p:sp>
        <p:nvSpPr>
          <p:cNvPr id="112" name="FIGURE P-7 A class representation that can be a part of a class diagram"/>
          <p:cNvSpPr txBox="1">
            <a:spLocks noGrp="1"/>
          </p:cNvSpPr>
          <p:nvPr>
            <p:ph type="body" sz="quarter" idx="1"/>
          </p:nvPr>
        </p:nvSpPr>
        <p:spPr>
          <a:xfrm>
            <a:off x="457200" y="5385603"/>
            <a:ext cx="7916466" cy="881970"/>
          </a:xfrm>
          <a:prstGeom prst="rect">
            <a:avLst/>
          </a:prstGeom>
        </p:spPr>
        <p:txBody>
          <a:bodyPr>
            <a:normAutofit lnSpcReduction="10000"/>
          </a:bodyPr>
          <a:lstStyle>
            <a:lvl1pPr defTabSz="612648">
              <a:defRPr sz="2412"/>
            </a:lvl1pPr>
          </a:lstStyle>
          <a:p>
            <a:r>
              <a:t>FIGURE P-7 A class representation that can be a part of a class diagram</a:t>
            </a:r>
          </a:p>
        </p:txBody>
      </p:sp>
      <p:graphicFrame>
        <p:nvGraphicFramePr>
          <p:cNvPr id="113" name="Table"/>
          <p:cNvGraphicFramePr/>
          <p:nvPr/>
        </p:nvGraphicFramePr>
        <p:xfrm>
          <a:off x="2399506" y="1184441"/>
          <a:ext cx="4357688" cy="3809735"/>
        </p:xfrm>
        <a:graphic>
          <a:graphicData uri="http://schemas.openxmlformats.org/drawingml/2006/table">
            <a:tbl>
              <a:tblPr>
                <a:tableStyleId>{4C3C2611-4C71-4FC5-86AE-919BDF0F9419}</a:tableStyleId>
              </a:tblPr>
              <a:tblGrid>
                <a:gridCol w="4344987">
                  <a:extLst>
                    <a:ext uri="{9D8B030D-6E8A-4147-A177-3AD203B41FA5}">
                      <a16:colId xmlns:a16="http://schemas.microsoft.com/office/drawing/2014/main" val="20000"/>
                    </a:ext>
                  </a:extLst>
                </a:gridCol>
              </a:tblGrid>
              <a:tr h="987341">
                <a:tc>
                  <a:txBody>
                    <a:bodyPr/>
                    <a:lstStyle/>
                    <a:p>
                      <a:pPr algn="ctr" defTabSz="457200">
                        <a:spcBef>
                          <a:spcPts val="600"/>
                        </a:spcBef>
                        <a:defRPr sz="1800"/>
                      </a:pPr>
                      <a:r>
                        <a:rPr sz="2200" b="1" i="1">
                          <a:solidFill>
                            <a:srgbClr val="2F2A2B"/>
                          </a:solidFill>
                        </a:rPr>
                        <a:t>CourseSchedule</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987341">
                <a:tc>
                  <a:txBody>
                    <a:bodyPr/>
                    <a:lstStyle/>
                    <a:p>
                      <a:pPr marL="124460" marR="660400" algn="l" defTabSz="457200">
                        <a:lnSpc>
                          <a:spcPct val="103750"/>
                        </a:lnSpc>
                        <a:spcBef>
                          <a:spcPts val="600"/>
                        </a:spcBef>
                        <a:defRPr sz="1800"/>
                      </a:pPr>
                      <a:r>
                        <a:rPr sz="2200">
                          <a:solidFill>
                            <a:srgbClr val="2F2A2B"/>
                          </a:solidFill>
                        </a:rPr>
                        <a:t>courseCount 
courseList</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1"/>
                  </a:ext>
                </a:extLst>
              </a:tr>
              <a:tr h="1849850">
                <a:tc>
                  <a:txBody>
                    <a:bodyPr/>
                    <a:lstStyle/>
                    <a:p>
                      <a:pPr marL="130810" algn="l" defTabSz="457200">
                        <a:lnSpc>
                          <a:spcPct val="103750"/>
                        </a:lnSpc>
                        <a:spcBef>
                          <a:spcPts val="500"/>
                        </a:spcBef>
                        <a:defRPr sz="1800"/>
                      </a:pPr>
                      <a:r>
                        <a:rPr sz="2200">
                          <a:solidFill>
                            <a:srgbClr val="2F2A2B"/>
                          </a:solidFill>
                        </a:rPr>
                        <a:t>addCourse(course) removeCourse(course) isTimeConflict() 
listSchedule()</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nchor="t">
            <a:normAutofit fontScale="90000"/>
          </a:bodyPr>
          <a:lstStyle/>
          <a:p>
            <a:r>
              <a:t>UML Interface Example</a:t>
            </a:r>
          </a:p>
        </p:txBody>
      </p:sp>
      <p:sp>
        <p:nvSpPr>
          <p:cNvPr id="116" name="FIGURE P-8 UML notation for the interface Measurable"/>
          <p:cNvSpPr txBox="1">
            <a:spLocks noGrp="1"/>
          </p:cNvSpPr>
          <p:nvPr>
            <p:ph type="body" sz="quarter" idx="1"/>
          </p:nvPr>
        </p:nvSpPr>
        <p:spPr>
          <a:xfrm>
            <a:off x="372798" y="5368159"/>
            <a:ext cx="8398404" cy="916857"/>
          </a:xfrm>
          <a:prstGeom prst="rect">
            <a:avLst/>
          </a:prstGeom>
        </p:spPr>
        <p:txBody>
          <a:bodyPr>
            <a:normAutofit lnSpcReduction="10000"/>
          </a:bodyPr>
          <a:lstStyle/>
          <a:p>
            <a:pPr defTabSz="649223">
              <a:defRPr sz="2556"/>
            </a:pPr>
            <a:r>
              <a:t>FIGURE P-8 UML notation for the interface </a:t>
            </a:r>
            <a:r>
              <a:rPr>
                <a:latin typeface="Courier New"/>
                <a:ea typeface="Courier New"/>
                <a:cs typeface="Courier New"/>
                <a:sym typeface="Courier New"/>
              </a:rPr>
              <a:t>Measurable</a:t>
            </a:r>
          </a:p>
        </p:txBody>
      </p:sp>
      <p:graphicFrame>
        <p:nvGraphicFramePr>
          <p:cNvPr id="117" name="Table"/>
          <p:cNvGraphicFramePr/>
          <p:nvPr/>
        </p:nvGraphicFramePr>
        <p:xfrm>
          <a:off x="2480074" y="1669041"/>
          <a:ext cx="4064986" cy="2850593"/>
        </p:xfrm>
        <a:graphic>
          <a:graphicData uri="http://schemas.openxmlformats.org/drawingml/2006/table">
            <a:tbl>
              <a:tblPr>
                <a:tableStyleId>{4C3C2611-4C71-4FC5-86AE-919BDF0F9419}</a:tableStyleId>
              </a:tblPr>
              <a:tblGrid>
                <a:gridCol w="4052285">
                  <a:extLst>
                    <a:ext uri="{9D8B030D-6E8A-4147-A177-3AD203B41FA5}">
                      <a16:colId xmlns:a16="http://schemas.microsoft.com/office/drawing/2014/main" val="20000"/>
                    </a:ext>
                  </a:extLst>
                </a:gridCol>
              </a:tblGrid>
              <a:tr h="945964">
                <a:tc>
                  <a:txBody>
                    <a:bodyPr/>
                    <a:lstStyle/>
                    <a:p>
                      <a:pPr marL="564515" marR="455930" indent="-91440" algn="ctr" defTabSz="457200">
                        <a:lnSpc>
                          <a:spcPct val="103750"/>
                        </a:lnSpc>
                        <a:spcBef>
                          <a:spcPts val="300"/>
                        </a:spcBef>
                        <a:defRPr sz="1800"/>
                      </a:pPr>
                      <a:r>
                        <a:rPr sz="2700">
                          <a:solidFill>
                            <a:srgbClr val="2F2A2B"/>
                          </a:solidFill>
                        </a:rPr>
                        <a:t>&lt;&lt;interface&gt;&gt; Measurable</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945964">
                <a:tc>
                  <a:txBody>
                    <a:bodyPr/>
                    <a:lstStyle/>
                    <a:p>
                      <a:pPr algn="ctr">
                        <a:defRPr sz="2700"/>
                      </a:pPr>
                      <a:endParaRP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945964">
                <a:tc>
                  <a:txBody>
                    <a:bodyPr/>
                    <a:lstStyle/>
                    <a:p>
                      <a:pPr marL="170179" algn="l" defTabSz="457200">
                        <a:defRPr sz="2700">
                          <a:solidFill>
                            <a:srgbClr val="2F2A2B"/>
                          </a:solidFill>
                        </a:defRPr>
                      </a:pPr>
                      <a:r>
                        <a:t>+getPerimeter(): double</a:t>
                      </a:r>
                      <a:endParaRPr>
                        <a:solidFill>
                          <a:srgbClr val="000000"/>
                        </a:solidFill>
                        <a:latin typeface="Times New Roman"/>
                        <a:ea typeface="Times New Roman"/>
                        <a:cs typeface="Times New Roman"/>
                        <a:sym typeface="Times New Roman"/>
                      </a:endParaRPr>
                    </a:p>
                    <a:p>
                      <a:pPr marL="170179" algn="l" defTabSz="457200">
                        <a:defRPr sz="2700">
                          <a:solidFill>
                            <a:srgbClr val="2F2A2B"/>
                          </a:solidFill>
                        </a:defRPr>
                      </a:pPr>
                      <a:r>
                        <a:t>+getArea(): double</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prstGeom prst="rect">
            <a:avLst/>
          </a:prstGeom>
        </p:spPr>
        <p:txBody>
          <a:bodyPr anchor="t">
            <a:normAutofit fontScale="90000"/>
          </a:bodyPr>
          <a:lstStyle/>
          <a:p>
            <a:r>
              <a:t>UML Class Hierarchy </a:t>
            </a:r>
          </a:p>
        </p:txBody>
      </p:sp>
      <p:sp>
        <p:nvSpPr>
          <p:cNvPr id="120" name="FIGURE P-9 A class diagram showing the base class Student and two subclasses"/>
          <p:cNvSpPr txBox="1">
            <a:spLocks noGrp="1"/>
          </p:cNvSpPr>
          <p:nvPr>
            <p:ph type="body" sz="quarter" idx="1"/>
          </p:nvPr>
        </p:nvSpPr>
        <p:spPr>
          <a:prstGeom prst="rect">
            <a:avLst/>
          </a:prstGeom>
        </p:spPr>
        <p:txBody>
          <a:bodyPr/>
          <a:lstStyle/>
          <a:p>
            <a:pPr defTabSz="457200">
              <a:defRPr sz="1800"/>
            </a:pPr>
            <a:r>
              <a:t>FIGURE P-9 A class diagram showing the base class </a:t>
            </a:r>
            <a:r>
              <a:rPr>
                <a:latin typeface="Courier New"/>
                <a:ea typeface="Courier New"/>
                <a:cs typeface="Courier New"/>
                <a:sym typeface="Courier New"/>
              </a:rPr>
              <a:t>Student</a:t>
            </a:r>
            <a:r>
              <a:t> and two subclasses</a:t>
            </a:r>
          </a:p>
        </p:txBody>
      </p:sp>
      <p:pic>
        <p:nvPicPr>
          <p:cNvPr id="121" name="A diagram shows the relationship between the base class student and its two sub classes. The base class Student appears above its two sub classes, Under grad Student and Grad Student.&#10;&#10;Picture 1" descr="A diagram shows the relationship between the base class student and its two sub classes. The base class Student appears above its two sub classes, Under grad Student and Grad Student.Picture 1"/>
          <p:cNvPicPr>
            <a:picLocks noChangeAspect="1"/>
          </p:cNvPicPr>
          <p:nvPr/>
        </p:nvPicPr>
        <p:blipFill>
          <a:blip r:embed="rId2">
            <a:extLst/>
          </a:blip>
          <a:stretch>
            <a:fillRect/>
          </a:stretch>
        </p:blipFill>
        <p:spPr>
          <a:xfrm>
            <a:off x="2864198" y="1269883"/>
            <a:ext cx="3415604" cy="4168195"/>
          </a:xfrm>
          <a:prstGeom prst="rect">
            <a:avLst/>
          </a:prstGeom>
          <a:ln w="12700">
            <a:miter lim="400000"/>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nchor="t">
            <a:normAutofit fontScale="90000"/>
          </a:bodyPr>
          <a:lstStyle/>
          <a:p>
            <a:r>
              <a:t>UML Interface Implementation</a:t>
            </a:r>
          </a:p>
        </p:txBody>
      </p:sp>
      <p:sp>
        <p:nvSpPr>
          <p:cNvPr id="124" name="FIGURE P-10 A class diagram showing the class Circle that implements the interface Measurable"/>
          <p:cNvSpPr txBox="1">
            <a:spLocks noGrp="1"/>
          </p:cNvSpPr>
          <p:nvPr>
            <p:ph type="body" sz="quarter" idx="1"/>
          </p:nvPr>
        </p:nvSpPr>
        <p:spPr>
          <a:xfrm>
            <a:off x="443971" y="5512853"/>
            <a:ext cx="8229601" cy="916856"/>
          </a:xfrm>
          <a:prstGeom prst="rect">
            <a:avLst/>
          </a:prstGeom>
        </p:spPr>
        <p:txBody>
          <a:bodyPr/>
          <a:lstStyle/>
          <a:p>
            <a:pPr defTabSz="365760">
              <a:defRPr sz="1440"/>
            </a:pPr>
            <a:r>
              <a:t>FIGURE P-10 A class diagram showing the class </a:t>
            </a:r>
            <a:r>
              <a:rPr>
                <a:latin typeface="Courier New"/>
                <a:ea typeface="Courier New"/>
                <a:cs typeface="Courier New"/>
                <a:sym typeface="Courier New"/>
              </a:rPr>
              <a:t>Circle</a:t>
            </a:r>
            <a:r>
              <a:t> that implements the interface </a:t>
            </a:r>
            <a:r>
              <a:rPr>
                <a:latin typeface="Courier New"/>
                <a:ea typeface="Courier New"/>
                <a:cs typeface="Courier New"/>
                <a:sym typeface="Courier New"/>
              </a:rPr>
              <a:t>Measurable</a:t>
            </a:r>
          </a:p>
        </p:txBody>
      </p:sp>
      <p:pic>
        <p:nvPicPr>
          <p:cNvPr id="125" name="A diagram illustrates a U M L class diagram.&#10;&#10;Picture 1" descr="A diagram illustrates a U M L class diagram.Picture 1"/>
          <p:cNvPicPr>
            <a:picLocks noChangeAspect="1"/>
          </p:cNvPicPr>
          <p:nvPr/>
        </p:nvPicPr>
        <p:blipFill>
          <a:blip r:embed="rId2">
            <a:extLst/>
          </a:blip>
          <a:stretch>
            <a:fillRect/>
          </a:stretch>
        </p:blipFill>
        <p:spPr>
          <a:xfrm>
            <a:off x="3117839" y="1320955"/>
            <a:ext cx="2908322" cy="4216090"/>
          </a:xfrm>
          <a:prstGeom prst="rect">
            <a:avLst/>
          </a:prstGeom>
          <a:ln w="12700">
            <a:miter lim="400000"/>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nchor="t">
            <a:normAutofit fontScale="90000"/>
          </a:bodyPr>
          <a:lstStyle/>
          <a:p>
            <a:r>
              <a:t>UML Class Associations</a:t>
            </a:r>
          </a:p>
        </p:txBody>
      </p:sp>
      <p:sp>
        <p:nvSpPr>
          <p:cNvPr id="128" name="FIGURE P-11 Part of a UML class diagram with associations"/>
          <p:cNvSpPr txBox="1">
            <a:spLocks noGrp="1"/>
          </p:cNvSpPr>
          <p:nvPr>
            <p:ph type="body" sz="quarter" idx="1"/>
          </p:nvPr>
        </p:nvSpPr>
        <p:spPr>
          <a:prstGeom prst="rect">
            <a:avLst/>
          </a:prstGeom>
        </p:spPr>
        <p:txBody>
          <a:bodyPr/>
          <a:lstStyle>
            <a:lvl1pPr defTabSz="612648">
              <a:defRPr sz="2412"/>
            </a:lvl1pPr>
          </a:lstStyle>
          <a:p>
            <a:r>
              <a:t>FIGURE P-11 Part of a UML class diagram with associations</a:t>
            </a:r>
          </a:p>
        </p:txBody>
      </p:sp>
      <p:pic>
        <p:nvPicPr>
          <p:cNvPr id="129" name="A diagram illustrates a U M L class diagram with associations.&#10;&#10;Picture 1" descr="A diagram illustrates a U M L class diagram with associations.Picture 1"/>
          <p:cNvPicPr>
            <a:picLocks noChangeAspect="1"/>
          </p:cNvPicPr>
          <p:nvPr/>
        </p:nvPicPr>
        <p:blipFill>
          <a:blip r:embed="rId2">
            <a:extLst/>
          </a:blip>
          <a:stretch>
            <a:fillRect/>
          </a:stretch>
        </p:blipFill>
        <p:spPr>
          <a:xfrm>
            <a:off x="304800" y="2039111"/>
            <a:ext cx="8534400" cy="2779778"/>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noGrp="1"/>
          </p:cNvSpPr>
          <p:nvPr>
            <p:ph type="title"/>
          </p:nvPr>
        </p:nvSpPr>
        <p:spPr>
          <a:prstGeom prst="rect">
            <a:avLst/>
          </a:prstGeom>
        </p:spPr>
        <p:txBody>
          <a:bodyPr>
            <a:normAutofit fontScale="90000"/>
          </a:bodyPr>
          <a:lstStyle/>
          <a:p>
            <a:r>
              <a:t>Abstraction</a:t>
            </a:r>
          </a:p>
        </p:txBody>
      </p:sp>
      <p:sp>
        <p:nvSpPr>
          <p:cNvPr id="60" name="Content Placeholder 4"/>
          <p:cNvSpPr txBox="1">
            <a:spLocks noGrp="1"/>
          </p:cNvSpPr>
          <p:nvPr>
            <p:ph type="body" idx="1"/>
          </p:nvPr>
        </p:nvSpPr>
        <p:spPr>
          <a:prstGeom prst="rect">
            <a:avLst/>
          </a:prstGeom>
        </p:spPr>
        <p:txBody>
          <a:bodyPr/>
          <a:lstStyle/>
          <a:p>
            <a:r>
              <a:t>Focus on what instead of how</a:t>
            </a:r>
          </a:p>
          <a:p>
            <a:pPr lvl="1"/>
            <a:r>
              <a:t>What needs to be done?</a:t>
            </a:r>
          </a:p>
          <a:p>
            <a:pPr lvl="1"/>
            <a:r>
              <a:t>For the moment ignore how it will be done.</a:t>
            </a:r>
          </a:p>
          <a:p>
            <a:r>
              <a:t>Divide class into two parts</a:t>
            </a:r>
          </a:p>
          <a:p>
            <a:pPr lvl="1"/>
            <a:r>
              <a:t>Client interface</a:t>
            </a:r>
          </a:p>
          <a:p>
            <a:pPr lvl="1"/>
            <a:r>
              <a:t>Implementation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prstGeom prst="rect">
            <a:avLst/>
          </a:prstGeom>
        </p:spPr>
        <p:txBody>
          <a:bodyPr anchor="t">
            <a:normAutofit fontScale="90000"/>
          </a:bodyPr>
          <a:lstStyle/>
          <a:p>
            <a:r>
              <a:t>Abstraction</a:t>
            </a:r>
          </a:p>
        </p:txBody>
      </p:sp>
      <p:sp>
        <p:nvSpPr>
          <p:cNvPr id="63" name="FIGURE P-2 An interface provides well-regulated communication between a hidden implementation and a client"/>
          <p:cNvSpPr txBox="1">
            <a:spLocks noGrp="1"/>
          </p:cNvSpPr>
          <p:nvPr>
            <p:ph type="body" sz="quarter" idx="1"/>
          </p:nvPr>
        </p:nvSpPr>
        <p:spPr>
          <a:prstGeom prst="rect">
            <a:avLst/>
          </a:prstGeom>
        </p:spPr>
        <p:txBody>
          <a:bodyPr>
            <a:normAutofit lnSpcReduction="10000"/>
          </a:bodyPr>
          <a:lstStyle>
            <a:lvl1pPr defTabSz="365760">
              <a:defRPr sz="1440"/>
            </a:lvl1pPr>
          </a:lstStyle>
          <a:p>
            <a:r>
              <a:t>FIGURE P-2 An interface provides well-regulated communication between a hidden implementation and a client</a:t>
            </a:r>
          </a:p>
        </p:txBody>
      </p:sp>
      <p:pic>
        <p:nvPicPr>
          <p:cNvPr id="64" name="A diagram illustrates the communication between a client and implementation.&#10;&#10;Picture 2" descr="A diagram illustrates the communication between a client and implementation.Picture 2"/>
          <p:cNvPicPr>
            <a:picLocks noChangeAspect="1"/>
          </p:cNvPicPr>
          <p:nvPr/>
        </p:nvPicPr>
        <p:blipFill>
          <a:blip r:embed="rId2">
            <a:extLst/>
          </a:blip>
          <a:stretch>
            <a:fillRect/>
          </a:stretch>
        </p:blipFill>
        <p:spPr>
          <a:xfrm>
            <a:off x="304800" y="2325623"/>
            <a:ext cx="8534400" cy="220675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prstGeom prst="rect">
            <a:avLst/>
          </a:prstGeom>
        </p:spPr>
        <p:txBody>
          <a:bodyPr>
            <a:normAutofit fontScale="90000"/>
          </a:bodyPr>
          <a:lstStyle/>
          <a:p>
            <a:r>
              <a:t>Specifying Methods</a:t>
            </a:r>
          </a:p>
        </p:txBody>
      </p:sp>
      <p:sp>
        <p:nvSpPr>
          <p:cNvPr id="67" name="Content Placeholder 2"/>
          <p:cNvSpPr txBox="1">
            <a:spLocks noGrp="1"/>
          </p:cNvSpPr>
          <p:nvPr>
            <p:ph type="body" idx="1"/>
          </p:nvPr>
        </p:nvSpPr>
        <p:spPr>
          <a:prstGeom prst="rect">
            <a:avLst/>
          </a:prstGeom>
        </p:spPr>
        <p:txBody>
          <a:bodyPr/>
          <a:lstStyle/>
          <a:p>
            <a:r>
              <a:t>Preconditions</a:t>
            </a:r>
          </a:p>
          <a:p>
            <a:pPr lvl="1"/>
            <a:r>
              <a:t>What must be true before method executes</a:t>
            </a:r>
          </a:p>
          <a:p>
            <a:pPr lvl="1"/>
            <a:r>
              <a:t>Implies responsibility for client</a:t>
            </a:r>
          </a:p>
          <a:p>
            <a:r>
              <a:t>Postconditions</a:t>
            </a:r>
          </a:p>
          <a:p>
            <a:pPr lvl="1"/>
            <a:r>
              <a:t>Statement of what is true after method executes</a:t>
            </a:r>
          </a:p>
          <a:p>
            <a:r>
              <a:t>Use assertions</a:t>
            </a:r>
          </a:p>
          <a:p>
            <a:pPr lvl="1"/>
            <a:r>
              <a:t>In comments or with assert statement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normAutofit fontScale="90000"/>
          </a:bodyPr>
          <a:lstStyle/>
          <a:p>
            <a:r>
              <a:t>Java Interfaces</a:t>
            </a:r>
          </a:p>
        </p:txBody>
      </p:sp>
      <p:sp>
        <p:nvSpPr>
          <p:cNvPr id="70" name="Content Placeholder 2"/>
          <p:cNvSpPr txBox="1">
            <a:spLocks noGrp="1"/>
          </p:cNvSpPr>
          <p:nvPr>
            <p:ph type="body" idx="1"/>
          </p:nvPr>
        </p:nvSpPr>
        <p:spPr>
          <a:prstGeom prst="rect">
            <a:avLst/>
          </a:prstGeom>
        </p:spPr>
        <p:txBody>
          <a:bodyPr/>
          <a:lstStyle/>
          <a:p>
            <a:r>
              <a:t>Program component that declares a number of public methods</a:t>
            </a:r>
          </a:p>
          <a:p>
            <a:pPr lvl="1"/>
            <a:r>
              <a:t>Should include comments to inform programmer</a:t>
            </a:r>
          </a:p>
          <a:p>
            <a:pPr lvl="1"/>
            <a:r>
              <a:t>Any data fields here should be public, final, static</a:t>
            </a:r>
          </a:p>
        </p:txBody>
      </p:sp>
    </p:spTree>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TotalTime>
  <Words>2185</Words>
  <Application>Microsoft Office PowerPoint</Application>
  <PresentationFormat>On-screen Show (4:3)</PresentationFormat>
  <Paragraphs>442</Paragraphs>
  <Slides>56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56</vt:i4>
      </vt:variant>
    </vt:vector>
  </HeadingPairs>
  <TitlesOfParts>
    <vt:vector size="70" baseType="lpstr">
      <vt:lpstr>ＭＳ Ｐゴシック</vt:lpstr>
      <vt:lpstr>Arial</vt:lpstr>
      <vt:lpstr>Courier New</vt:lpstr>
      <vt:lpstr>Gill Sans MT</vt:lpstr>
      <vt:lpstr>Helvetica</vt:lpstr>
      <vt:lpstr>Helvetica Neue</vt:lpstr>
      <vt:lpstr>Lucida Sans</vt:lpstr>
      <vt:lpstr>Menlo</vt:lpstr>
      <vt:lpstr>Times New Roman</vt:lpstr>
      <vt:lpstr>Verdana</vt:lpstr>
      <vt:lpstr>Wingdings</vt:lpstr>
      <vt:lpstr>Wingdings 2</vt:lpstr>
      <vt:lpstr>508 Lecture</vt:lpstr>
      <vt:lpstr>Solstice</vt:lpstr>
      <vt:lpstr>Data Structures and Abstractions with Java™</vt:lpstr>
      <vt:lpstr>Topics for Review</vt:lpstr>
      <vt:lpstr>Object Oriented Programming</vt:lpstr>
      <vt:lpstr>Encapsulation</vt:lpstr>
      <vt:lpstr>Encapsulation</vt:lpstr>
      <vt:lpstr>Abstraction</vt:lpstr>
      <vt:lpstr>Abstraction</vt:lpstr>
      <vt:lpstr>Specifying Methods</vt:lpstr>
      <vt:lpstr>Java Interfaces</vt:lpstr>
      <vt:lpstr>Interface Measurable</vt:lpstr>
      <vt:lpstr>Interface NameMeasurable</vt:lpstr>
      <vt:lpstr>Implementing an Interface</vt:lpstr>
      <vt:lpstr>Implementing an Interface</vt:lpstr>
      <vt:lpstr>Interface as a Data Type</vt:lpstr>
      <vt:lpstr>Interface vs. Abstract Class</vt:lpstr>
      <vt:lpstr>Named Constants Within an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Unified Modeling Language Class</vt:lpstr>
      <vt:lpstr>UML Interface Example</vt:lpstr>
      <vt:lpstr>UML Class Hierarchy </vt:lpstr>
      <vt:lpstr>UML Interface Implementation</vt:lpstr>
      <vt:lpstr>UML Class Associations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Jeannette Kartchner</cp:lastModifiedBy>
  <cp:revision>8</cp:revision>
  <dcterms:modified xsi:type="dcterms:W3CDTF">2018-07-25T02:10:10Z</dcterms:modified>
</cp:coreProperties>
</file>