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3" r:id="rId7"/>
    <p:sldId id="261" r:id="rId8"/>
    <p:sldId id="264" r:id="rId9"/>
    <p:sldId id="262" r:id="rId10"/>
    <p:sldId id="265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49F2BA4-4871-4BEB-B287-FF9DEAD3579B}">
          <p14:sldIdLst>
            <p14:sldId id="256"/>
          </p14:sldIdLst>
        </p14:section>
        <p14:section name="working with libraries" id="{14D0AFCF-C958-4EF4-9495-4779C76DFB34}">
          <p14:sldIdLst>
            <p14:sldId id="258"/>
            <p14:sldId id="259"/>
            <p14:sldId id="260"/>
            <p14:sldId id="257"/>
            <p14:sldId id="263"/>
            <p14:sldId id="261"/>
            <p14:sldId id="264"/>
            <p14:sldId id="262"/>
          </p14:sldIdLst>
        </p14:section>
        <p14:section name="introduction to responsive design" id="{E9E8510D-2D53-4C60-8CD3-D3C5944487A7}">
          <p14:sldIdLst>
            <p14:sldId id="265"/>
            <p14:sldId id="268"/>
          </p14:sldIdLst>
        </p14:section>
        <p14:section name="bootstrap" id="{6A744ACD-A40F-4AE8-8986-215BFB677DB2}">
          <p14:sldIdLst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E93E3-F8CF-9419-AD88-DC58E94C4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87A572-15EE-BA38-F3C7-760BC2C880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2C3A7-E624-E6E1-B5A6-C3EF78528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BBB3-5873-47FB-9A67-B7AC0A5ADD08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A4DB7-3678-FD50-3ECB-31632E3BF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8C5F5-62C6-CB34-ACED-7AE4F3AA5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7BE88-7445-4924-B003-F6676274E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54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605F6-9322-4696-D33F-2BDEE5EA4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2C2EF9-A664-33C5-60F6-460565CF64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EA360-36DD-1918-39FF-83A293D62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BBB3-5873-47FB-9A67-B7AC0A5ADD08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773C7-AF47-EC75-3136-B9F32C72D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903B8-41DA-FB7E-977F-3B61A2D91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7BE88-7445-4924-B003-F6676274E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155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390D3A-FF4D-F846-DA25-34F48AC41C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71F319-A2DC-718D-9BCE-E69EB78052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EC9C8-089C-0797-7686-CDD5904B9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BBB3-5873-47FB-9A67-B7AC0A5ADD08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1CA7D-3237-2E2F-0A72-B48794F5D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D5898-424A-0157-5C4D-F85672F7A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7BE88-7445-4924-B003-F6676274E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601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FE96A-E717-B207-8C8F-A08D4CE59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A3A2E-0196-AFCF-A58D-8C9BBF91D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38964-D767-C935-D10E-E3D58EE39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BBB3-5873-47FB-9A67-B7AC0A5ADD08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8AC0A-B670-11A8-22B6-9DFF95385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BDA00-5BBA-B0E7-3089-AA56AC095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7BE88-7445-4924-B003-F6676274E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08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0FB1B-9C35-F4B4-47C4-58658278D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5849D-332C-9552-6672-A84AF9438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01BF7-D978-4974-4D60-39379F3FB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BBB3-5873-47FB-9A67-B7AC0A5ADD08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FCE6C-43AE-1A50-3E86-0F88B2E5C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99254-0829-13E9-5291-53ED287E2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7BE88-7445-4924-B003-F6676274E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119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3E503-F493-BEDF-0CC3-F83C212EA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5A6BE-F869-67AE-CFCE-A2D7C9CC75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183A0-2CBE-120A-DC5D-0FE8BAE56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56B46-3D1A-5172-49B4-20A064597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BBB3-5873-47FB-9A67-B7AC0A5ADD08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237294-CB94-8E5E-5396-A9ADFDAFE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BCD29-524C-62AB-5245-969D6A476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7BE88-7445-4924-B003-F6676274E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68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A06BF-FDC5-6416-F9DF-77C7B7095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4D253-BD37-5296-491A-EE593C71B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101B31-2897-5981-F180-170D4F7EE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3AD551-ADBB-6CF5-53E4-18DAAE7B9F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C16D94-C266-D826-8350-E0DA2C679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628CE8-F037-A6F7-CF04-9A04E2B90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BBB3-5873-47FB-9A67-B7AC0A5ADD08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EC1041-09E8-4E8A-0481-0922947ED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14802C-9ED8-6EEF-1994-4B8F29422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7BE88-7445-4924-B003-F6676274E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76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CD3C9-752E-72A4-1CA6-891088962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92FF0B-FC01-2FB1-98AE-93D7C7B97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BBB3-5873-47FB-9A67-B7AC0A5ADD08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86B773-88D6-89D7-6AFF-CD5BEEB18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52FFC6-D62F-5F50-79B2-CF277A21D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7BE88-7445-4924-B003-F6676274E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87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DB827D-10F4-63C0-AA73-9DA4A60FE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BBB3-5873-47FB-9A67-B7AC0A5ADD08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CC5E23-0E60-2B07-6C7D-E5D5BC61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F7C563-D540-3834-469C-FAC24802C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7BE88-7445-4924-B003-F6676274E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03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361B-5839-D532-766E-04A58560D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2265D-1AA0-9136-36EC-AE1DFDF50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3386C1-9669-6E8A-F7E9-62DF21EFF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CEB47-124D-66A1-5B67-73EBDDA1C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BBB3-5873-47FB-9A67-B7AC0A5ADD08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15973D-303D-41D8-3D36-572049931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13ADC7-EE09-2346-BF2B-84CD2CC71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7BE88-7445-4924-B003-F6676274E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8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D405-E84B-F08C-BD5F-8888ABFC2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EAFABC-4F1D-3186-09C6-58C94A7301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4AD821-76FB-4E01-CB76-803CF687A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2F5E63-5754-0346-4781-8FC29BBC0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BBB3-5873-47FB-9A67-B7AC0A5ADD08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8C976-0297-9A22-5837-3BF184A50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15863A-AC00-344E-377A-C86CD0B08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7BE88-7445-4924-B003-F6676274E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923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EEF14C-533C-1CAA-075F-7330A14B1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F1A9D-A368-52D4-D626-8A2FB1324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FF396-A185-199E-5240-DE5C01B2EA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61BBB3-5873-47FB-9A67-B7AC0A5ADD08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B3049-6B7B-4397-9E6F-5E76F97A25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821E6-E0B4-7DD0-1356-A02563605C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D7BE88-7445-4924-B003-F6676274E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79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tm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hyperlink" Target="NUL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826DF-31D9-B159-3C86-3DC5E27129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UI framework and libraries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B2EE58-A6E5-97AE-0D7C-24CA65BC1B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week3</a:t>
            </a:r>
          </a:p>
        </p:txBody>
      </p:sp>
    </p:spTree>
    <p:extLst>
      <p:ext uri="{BB962C8B-B14F-4D97-AF65-F5344CB8AC3E}">
        <p14:creationId xmlns:p14="http://schemas.microsoft.com/office/powerpoint/2010/main" val="317822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923C5-76EA-1FAA-6706-BEC1D40BD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learn </a:t>
            </a:r>
          </a:p>
        </p:txBody>
      </p:sp>
      <p:pic>
        <p:nvPicPr>
          <p:cNvPr id="5" name="Content Placeholder 4" descr="A screenshot of a phone&#10;&#10;Description automatically generated">
            <a:extLst>
              <a:ext uri="{FF2B5EF4-FFF2-40B4-BE49-F238E27FC236}">
                <a16:creationId xmlns:a16="http://schemas.microsoft.com/office/drawing/2014/main" id="{02888629-06E6-025E-AA38-767910BBFC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907" y="1825625"/>
            <a:ext cx="4260185" cy="4351338"/>
          </a:xfrm>
        </p:spPr>
      </p:pic>
    </p:spTree>
    <p:extLst>
      <p:ext uri="{BB962C8B-B14F-4D97-AF65-F5344CB8AC3E}">
        <p14:creationId xmlns:p14="http://schemas.microsoft.com/office/powerpoint/2010/main" val="3343490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6E077DD-33BB-2F26-DD55-DFF136F875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46" y="781250"/>
            <a:ext cx="5896798" cy="5944430"/>
          </a:xfrm>
          <a:prstGeom prst="rect">
            <a:avLst/>
          </a:prstGeom>
        </p:spPr>
      </p:pic>
      <p:pic>
        <p:nvPicPr>
          <p:cNvPr id="7" name="Picture 6" descr="A screenshot of a phone&#10;&#10;Description automatically generated">
            <a:extLst>
              <a:ext uri="{FF2B5EF4-FFF2-40B4-BE49-F238E27FC236}">
                <a16:creationId xmlns:a16="http://schemas.microsoft.com/office/drawing/2014/main" id="{57F290E8-492E-A1CC-06AF-BE81EEF1BE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484" y="356092"/>
            <a:ext cx="1910071" cy="2431746"/>
          </a:xfrm>
          <a:prstGeom prst="rect">
            <a:avLst/>
          </a:prstGeom>
        </p:spPr>
      </p:pic>
      <p:pic>
        <p:nvPicPr>
          <p:cNvPr id="9" name="Picture 8" descr="A screenshot of a device&#10;&#10;Description automatically generated">
            <a:extLst>
              <a:ext uri="{FF2B5EF4-FFF2-40B4-BE49-F238E27FC236}">
                <a16:creationId xmlns:a16="http://schemas.microsoft.com/office/drawing/2014/main" id="{94A0AFFC-15C2-2A54-07BE-A79BA75DD0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243" y="4441470"/>
            <a:ext cx="1910072" cy="22842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67E2910-FD61-DCFA-FF63-F993C525E14C}"/>
              </a:ext>
            </a:extLst>
          </p:cNvPr>
          <p:cNvSpPr txBox="1"/>
          <p:nvPr/>
        </p:nvSpPr>
        <p:spPr>
          <a:xfrm>
            <a:off x="4844243" y="2985370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by setting the CSS max width property of images to </a:t>
            </a:r>
            <a:r>
              <a:rPr lang="en-US" dirty="0">
                <a:highlight>
                  <a:srgbClr val="FFFF00"/>
                </a:highlight>
              </a:rPr>
              <a:t>100%</a:t>
            </a:r>
            <a:r>
              <a:rPr lang="en-US" dirty="0"/>
              <a:t>. The images will </a:t>
            </a:r>
            <a:r>
              <a:rPr lang="en-US" dirty="0">
                <a:highlight>
                  <a:srgbClr val="FFFF00"/>
                </a:highlight>
              </a:rPr>
              <a:t>scale down smaller </a:t>
            </a:r>
            <a:r>
              <a:rPr lang="en-US" dirty="0"/>
              <a:t>if they're containing column becomes narrower than the images size </a:t>
            </a:r>
            <a:r>
              <a:rPr lang="en-US" dirty="0">
                <a:highlight>
                  <a:srgbClr val="FFFF00"/>
                </a:highlight>
              </a:rPr>
              <a:t>but never grow larger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7097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73FFB-3A76-7541-3C13-5AF87A6ED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F1F1F"/>
                </a:solidFill>
                <a:highlight>
                  <a:srgbClr val="FFFFFF"/>
                </a:highlight>
                <a:latin typeface="var(--cds-font-family-source-sans-pro)"/>
              </a:rPr>
              <a:t>So, what is Bootstrap?</a:t>
            </a:r>
            <a:br>
              <a:rPr lang="en-US" dirty="0">
                <a:solidFill>
                  <a:srgbClr val="1F1F1F"/>
                </a:solidFill>
                <a:highlight>
                  <a:srgbClr val="FFFFFF"/>
                </a:highlight>
                <a:latin typeface="var(--cds-font-family-source-sans-pro)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BC805-ED66-0E03-A487-0DEEB8742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53549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var(--cds-font-family-source-sans-pro)"/>
              </a:rPr>
              <a:t>Simply put, 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var(--cds-font-family-source-sans-pro)"/>
              </a:rPr>
              <a:t>Bootstrap is a library of CSS and JavaScript code that you can combine to quickly build visually appealing websites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var(--cds-font-family-source-sans-pro)"/>
              </a:rPr>
              <a:t>.</a:t>
            </a:r>
          </a:p>
          <a:p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4126F262-1154-B90E-50E9-59588F443B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651" y="2710922"/>
            <a:ext cx="7144747" cy="37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883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A4AB12B-DE97-EA1B-0E0E-50823F988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440"/>
            <a:ext cx="12192000" cy="677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149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B0F29-CE44-189E-F424-29BFE715E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bootstrap style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9BA8464E-05C4-11EF-D9B2-43741A987A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35" y="2518364"/>
            <a:ext cx="5566665" cy="3412574"/>
          </a:xfrm>
        </p:spPr>
      </p:pic>
      <p:pic>
        <p:nvPicPr>
          <p:cNvPr id="7" name="Picture 6" descr="A group of rectangular boxes with text&#10;&#10;Description automatically generated">
            <a:extLst>
              <a:ext uri="{FF2B5EF4-FFF2-40B4-BE49-F238E27FC236}">
                <a16:creationId xmlns:a16="http://schemas.microsoft.com/office/drawing/2014/main" id="{F7D84527-EEF8-52CA-4BDD-266152B244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786" y="3323303"/>
            <a:ext cx="6445213" cy="195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904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479C2-CB61-272B-F98C-76A710514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5A8C7259-6889-5AF5-45AA-EF07BD384C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625" y="2075225"/>
            <a:ext cx="8564170" cy="2514951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E896BA-251F-73CF-05B8-E04C3EEB1930}"/>
              </a:ext>
            </a:extLst>
          </p:cNvPr>
          <p:cNvCxnSpPr/>
          <p:nvPr/>
        </p:nvCxnSpPr>
        <p:spPr>
          <a:xfrm flipH="1" flipV="1">
            <a:off x="7039897" y="3429000"/>
            <a:ext cx="934064" cy="16936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D00B20-2E96-377F-579E-EFF8FF4A31A4}"/>
              </a:ext>
            </a:extLst>
          </p:cNvPr>
          <p:cNvSpPr txBox="1"/>
          <p:nvPr/>
        </p:nvSpPr>
        <p:spPr>
          <a:xfrm>
            <a:off x="7506929" y="5132438"/>
            <a:ext cx="1553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Modifier </a:t>
            </a:r>
          </a:p>
        </p:txBody>
      </p:sp>
    </p:spTree>
    <p:extLst>
      <p:ext uri="{BB962C8B-B14F-4D97-AF65-F5344CB8AC3E}">
        <p14:creationId xmlns:p14="http://schemas.microsoft.com/office/powerpoint/2010/main" val="265656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FA683AE4-A5BA-331D-359A-D8A8BAF5D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60" y="403123"/>
            <a:ext cx="11529266" cy="589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245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5932B85-DB32-0EE9-0CCF-C742BCA081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757" y="856891"/>
            <a:ext cx="8678486" cy="514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175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EF19-AAA1-170A-0B65-725C35779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computer screen with text&#10;&#10;Description automatically generated">
            <a:extLst>
              <a:ext uri="{FF2B5EF4-FFF2-40B4-BE49-F238E27FC236}">
                <a16:creationId xmlns:a16="http://schemas.microsoft.com/office/drawing/2014/main" id="{6FEB176C-7624-02BA-A851-2D1CD2F56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230" y="2081024"/>
            <a:ext cx="9783540" cy="2695951"/>
          </a:xfrm>
          <a:prstGeom prst="rect">
            <a:avLst/>
          </a:prstGeom>
        </p:spPr>
      </p:pic>
      <p:pic>
        <p:nvPicPr>
          <p:cNvPr id="7" name="Picture 6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AA58C7EC-E126-8BFC-7652-FA778238C7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000" y="4997241"/>
            <a:ext cx="8392696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047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A1E7F-99B7-40E4-0404-C846773E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</a:rPr>
              <a:t>Using Bootstrap documentation</a:t>
            </a:r>
            <a:b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CB2F1-00E9-756D-894C-8EA2E2DE8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u="sng" dirty="0">
                <a:effectLst/>
                <a:highlight>
                  <a:srgbClr val="FFFFFF"/>
                </a:highlight>
                <a:latin typeface="Source Sans Pro" panose="020B0503030403020204" pitchFamily="34" charset="0"/>
                <a:hlinkClick r:id="rId2" tooltip="Bootstrap link"/>
              </a:rPr>
              <a:t>https://getbootstrap.com/docs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02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1116C-DC7B-9F0B-94D4-98D86761C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4DE68-3A42-76AF-7BD6-6962F4204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Open html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2" action="ppaction://hlinksldjump"/>
              </a:rPr>
              <a:t>Add CSS library to html head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html </a:t>
            </a:r>
            <a:r>
              <a:rPr lang="en-US" dirty="0" err="1"/>
              <a:t>ifle</a:t>
            </a:r>
            <a:r>
              <a:rPr lang="en-US" dirty="0"/>
              <a:t> with </a:t>
            </a:r>
            <a:r>
              <a:rPr lang="en-US" dirty="0" err="1"/>
              <a:t>css</a:t>
            </a:r>
            <a:r>
              <a:rPr lang="en-US" dirty="0"/>
              <a:t> library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3" action="ppaction://hlinksldjump"/>
              </a:rPr>
              <a:t>Add </a:t>
            </a:r>
            <a:r>
              <a:rPr lang="en-US" dirty="0" err="1">
                <a:hlinkClick r:id="rId3" action="ppaction://hlinksldjump"/>
              </a:rPr>
              <a:t>javascript</a:t>
            </a:r>
            <a:r>
              <a:rPr lang="en-US" dirty="0">
                <a:hlinkClick r:id="rId3" action="ppaction://hlinksldjump"/>
              </a:rPr>
              <a:t> library to html body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4" action="ppaction://hlinksldjump"/>
              </a:rPr>
              <a:t>Add button element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740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27C0-7BAA-9D4C-76F3-0A6633CDF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Add </a:t>
            </a:r>
            <a:r>
              <a:rPr lang="en-US" dirty="0" err="1"/>
              <a:t>css</a:t>
            </a:r>
            <a:r>
              <a:rPr lang="en-US" dirty="0"/>
              <a:t> lib to html 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8ADE5-BA10-CFB4-13D0-889A93880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01265"/>
          </a:xfrm>
        </p:spPr>
        <p:txBody>
          <a:bodyPr/>
          <a:lstStyle/>
          <a:p>
            <a:r>
              <a:rPr lang="en-US" dirty="0"/>
              <a:t>&lt;</a:t>
            </a:r>
            <a:r>
              <a:rPr lang="en-US" dirty="0">
                <a:highlight>
                  <a:srgbClr val="FFFF00"/>
                </a:highlight>
              </a:rPr>
              <a:t>link</a:t>
            </a:r>
            <a:r>
              <a:rPr lang="en-US" dirty="0"/>
              <a:t> </a:t>
            </a:r>
            <a:r>
              <a:rPr lang="en-US" dirty="0" err="1">
                <a:highlight>
                  <a:srgbClr val="FFFF00"/>
                </a:highlight>
              </a:rPr>
              <a:t>href</a:t>
            </a:r>
            <a:r>
              <a:rPr lang="en-US" dirty="0"/>
              <a:t>=</a:t>
            </a:r>
            <a:r>
              <a:rPr lang="en-US" dirty="0">
                <a:hlinkClick r:id="rId2" invalidUrl="http:///"/>
              </a:rPr>
              <a:t>http://</a:t>
            </a:r>
            <a:r>
              <a:rPr lang="en-US" dirty="0"/>
              <a:t> </a:t>
            </a:r>
            <a:r>
              <a:rPr lang="en-US" dirty="0" err="1">
                <a:highlight>
                  <a:srgbClr val="FFFF00"/>
                </a:highlight>
              </a:rPr>
              <a:t>rel</a:t>
            </a:r>
            <a:r>
              <a:rPr lang="en-US" dirty="0"/>
              <a:t>=“stylesheet”&gt;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85CF61D-D718-2CD2-B3D3-74EAB6A7E3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497" y="2661827"/>
            <a:ext cx="8384009" cy="393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146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97AF135-5271-D4D8-B233-5D58BD183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467" y="1362236"/>
            <a:ext cx="8707065" cy="46488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EF9A42-B88E-3F08-EC46-8FB7E8591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Add </a:t>
            </a:r>
            <a:r>
              <a:rPr lang="en-US" dirty="0" err="1"/>
              <a:t>javascript</a:t>
            </a:r>
            <a:r>
              <a:rPr lang="en-US" dirty="0"/>
              <a:t> library to html body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A47931B-0ED7-D120-4F7F-778B2ECEA1AA}"/>
              </a:ext>
            </a:extLst>
          </p:cNvPr>
          <p:cNvCxnSpPr>
            <a:cxnSpLocks/>
          </p:cNvCxnSpPr>
          <p:nvPr/>
        </p:nvCxnSpPr>
        <p:spPr>
          <a:xfrm flipH="1">
            <a:off x="4057193" y="4730108"/>
            <a:ext cx="953571" cy="1842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DCEECA1-2A5A-BB2D-ED3E-2389A9E349A1}"/>
              </a:ext>
            </a:extLst>
          </p:cNvPr>
          <p:cNvSpPr txBox="1"/>
          <p:nvPr/>
        </p:nvSpPr>
        <p:spPr>
          <a:xfrm>
            <a:off x="5010764" y="4545442"/>
            <a:ext cx="1465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script tag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F5C0B0-C2AA-C622-9FAB-F38838034AEE}"/>
              </a:ext>
            </a:extLst>
          </p:cNvPr>
          <p:cNvSpPr txBox="1"/>
          <p:nvPr/>
        </p:nvSpPr>
        <p:spPr>
          <a:xfrm>
            <a:off x="431237" y="5462736"/>
            <a:ext cx="1823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</a:rPr>
              <a:t>src</a:t>
            </a:r>
            <a:r>
              <a:rPr lang="en-US" dirty="0">
                <a:highlight>
                  <a:srgbClr val="FFFF00"/>
                </a:highlight>
              </a:rPr>
              <a:t> attribute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EBE0E4F-8688-0F45-26D3-8511EFFC5B8F}"/>
              </a:ext>
            </a:extLst>
          </p:cNvPr>
          <p:cNvCxnSpPr>
            <a:cxnSpLocks/>
          </p:cNvCxnSpPr>
          <p:nvPr/>
        </p:nvCxnSpPr>
        <p:spPr>
          <a:xfrm flipV="1">
            <a:off x="1299251" y="5155473"/>
            <a:ext cx="868926" cy="3636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942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DFBCA-B189-E850-4EF8-77CC32A97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Add button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7D928-E0A2-33EA-3073-62D56F318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55227"/>
          </a:xfrm>
        </p:spPr>
        <p:txBody>
          <a:bodyPr>
            <a:normAutofit/>
          </a:bodyPr>
          <a:lstStyle/>
          <a:p>
            <a:r>
              <a:rPr lang="en-US" dirty="0"/>
              <a:t>&lt;</a:t>
            </a:r>
            <a:r>
              <a:rPr lang="en-US" dirty="0">
                <a:highlight>
                  <a:srgbClr val="FFFF00"/>
                </a:highlight>
              </a:rPr>
              <a:t>button</a:t>
            </a:r>
            <a:r>
              <a:rPr lang="en-US" dirty="0"/>
              <a:t> </a:t>
            </a:r>
            <a:r>
              <a:rPr lang="en-US" dirty="0">
                <a:highlight>
                  <a:srgbClr val="FFFF00"/>
                </a:highlight>
              </a:rPr>
              <a:t>type</a:t>
            </a:r>
            <a:r>
              <a:rPr lang="en-US" dirty="0"/>
              <a:t>=“button” </a:t>
            </a:r>
            <a:r>
              <a:rPr lang="en-US" dirty="0">
                <a:highlight>
                  <a:srgbClr val="FFFF00"/>
                </a:highlight>
              </a:rPr>
              <a:t>class</a:t>
            </a:r>
            <a:r>
              <a:rPr lang="en-US" dirty="0"/>
              <a:t>=“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-primary”&gt;Click this button!&lt;/button&gt;</a:t>
            </a:r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45A11DE-E032-944C-2232-D827ECF0D6AE}"/>
              </a:ext>
            </a:extLst>
          </p:cNvPr>
          <p:cNvCxnSpPr>
            <a:cxnSpLocks/>
          </p:cNvCxnSpPr>
          <p:nvPr/>
        </p:nvCxnSpPr>
        <p:spPr>
          <a:xfrm flipV="1">
            <a:off x="550606" y="2290916"/>
            <a:ext cx="462117" cy="698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AD49701-4506-08E6-BDB7-29BC3E4B953A}"/>
              </a:ext>
            </a:extLst>
          </p:cNvPr>
          <p:cNvSpPr txBox="1"/>
          <p:nvPr/>
        </p:nvSpPr>
        <p:spPr>
          <a:xfrm>
            <a:off x="309716" y="3346143"/>
            <a:ext cx="1465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Button tag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BFA7D6-85AD-BB93-A236-C367E962F556}"/>
              </a:ext>
            </a:extLst>
          </p:cNvPr>
          <p:cNvSpPr txBox="1"/>
          <p:nvPr/>
        </p:nvSpPr>
        <p:spPr>
          <a:xfrm>
            <a:off x="2168011" y="3320444"/>
            <a:ext cx="1823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 attribute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949DB9-CE33-0620-0567-E8CB90A813EA}"/>
              </a:ext>
            </a:extLst>
          </p:cNvPr>
          <p:cNvSpPr txBox="1"/>
          <p:nvPr/>
        </p:nvSpPr>
        <p:spPr>
          <a:xfrm>
            <a:off x="4272114" y="3320444"/>
            <a:ext cx="1823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attribute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68AA3-E0DE-8A6A-3CE5-8B2CFD5E9349}"/>
              </a:ext>
            </a:extLst>
          </p:cNvPr>
          <p:cNvCxnSpPr>
            <a:cxnSpLocks/>
          </p:cNvCxnSpPr>
          <p:nvPr/>
        </p:nvCxnSpPr>
        <p:spPr>
          <a:xfrm flipV="1">
            <a:off x="2666999" y="2704484"/>
            <a:ext cx="0" cy="6159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AB5CBC1-EEEF-82A4-5D6C-A1BA4945368A}"/>
              </a:ext>
            </a:extLst>
          </p:cNvPr>
          <p:cNvCxnSpPr>
            <a:cxnSpLocks/>
          </p:cNvCxnSpPr>
          <p:nvPr/>
        </p:nvCxnSpPr>
        <p:spPr>
          <a:xfrm flipV="1">
            <a:off x="5090650" y="2572872"/>
            <a:ext cx="0" cy="6159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F449797-AE4C-C17C-F71F-C0ED221A4263}"/>
              </a:ext>
            </a:extLst>
          </p:cNvPr>
          <p:cNvSpPr txBox="1"/>
          <p:nvPr/>
        </p:nvSpPr>
        <p:spPr>
          <a:xfrm>
            <a:off x="8632719" y="3501750"/>
            <a:ext cx="2517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you want to show on the page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2E196E6-857F-F21E-8BAF-5EFB58B347B2}"/>
              </a:ext>
            </a:extLst>
          </p:cNvPr>
          <p:cNvCxnSpPr>
            <a:cxnSpLocks/>
          </p:cNvCxnSpPr>
          <p:nvPr/>
        </p:nvCxnSpPr>
        <p:spPr>
          <a:xfrm flipV="1">
            <a:off x="9362766" y="2469634"/>
            <a:ext cx="0" cy="6159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326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6108B-A60E-6DFA-2E58-BF471300E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package manager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DC788-D367-2CB2-786F-1A85A48EE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If there is a 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Helvetica Neue"/>
              </a:rPr>
              <a:t>dependency tree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, the package manager takes care of that for you. 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It will automatically download all of the dependency tree so that you can use APIs without dependency issues.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The most common package manager for front end development is the 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Helvetica Neue"/>
              </a:rPr>
              <a:t>Node Package Manager or </a:t>
            </a:r>
            <a:r>
              <a:rPr lang="en-US" b="0" i="0" dirty="0" err="1">
                <a:solidFill>
                  <a:srgbClr val="333333"/>
                </a:solidFill>
                <a:effectLst/>
                <a:highlight>
                  <a:srgbClr val="FFFF00"/>
                </a:highlight>
                <a:latin typeface="Helvetica Neue"/>
              </a:rPr>
              <a:t>npm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Helvetica Neue"/>
              </a:rPr>
              <a:t> 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for sure.</a:t>
            </a:r>
          </a:p>
          <a:p>
            <a:pPr algn="l"/>
            <a:endParaRPr lang="en-US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Helvetica Neu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871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69F79BD0-BA61-0D10-F38C-0410CFC94C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910" y="1825625"/>
            <a:ext cx="7742179" cy="4351338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EFC51CC-A095-655C-CC9B-3B7EFC4B0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package 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116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63BFC-830D-B0B5-2F21-89EA24787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Buddling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72A02-C942-1517-F414-FC4171EA9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The purpose of a bundler is to automatically combine them into a single file.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If you're bundle is significantly large, many bundles can split your dependencies into multiple bundles.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There are many bundle is available such as 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Helvetica Neue"/>
              </a:rPr>
              <a:t>Gulp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 and 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Helvetica Neue"/>
              </a:rPr>
              <a:t>Webpack</a:t>
            </a:r>
          </a:p>
          <a:p>
            <a:pPr algn="l"/>
            <a:endParaRPr lang="en-US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Helvetica Neue"/>
            </a:endParaRPr>
          </a:p>
          <a:p>
            <a:pPr algn="l"/>
            <a:endParaRPr lang="en-US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Helvetica Neu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303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3A7CD-B336-5243-FB80-1D5228431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07ADAFFA-E1A0-7AE6-B16F-DCBD4CBB8B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44485"/>
            <a:ext cx="10515600" cy="2513617"/>
          </a:xfrm>
        </p:spPr>
      </p:pic>
    </p:spTree>
    <p:extLst>
      <p:ext uri="{BB962C8B-B14F-4D97-AF65-F5344CB8AC3E}">
        <p14:creationId xmlns:p14="http://schemas.microsoft.com/office/powerpoint/2010/main" val="1345654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1392</TotalTime>
  <Words>286</Words>
  <Application>Microsoft Office PowerPoint</Application>
  <PresentationFormat>Widescreen</PresentationFormat>
  <Paragraphs>37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Helvetica Neue</vt:lpstr>
      <vt:lpstr>var(--cds-font-family-source-sans-pro)</vt:lpstr>
      <vt:lpstr>Aptos</vt:lpstr>
      <vt:lpstr>Aptos Display</vt:lpstr>
      <vt:lpstr>Arial</vt:lpstr>
      <vt:lpstr>Source Sans Pro</vt:lpstr>
      <vt:lpstr>Office Theme</vt:lpstr>
      <vt:lpstr>Introduction to UI framework and libraries</vt:lpstr>
      <vt:lpstr>Working with libraries</vt:lpstr>
      <vt:lpstr>2. Add css lib to html head</vt:lpstr>
      <vt:lpstr>4. Add javascript library to html body</vt:lpstr>
      <vt:lpstr>5. Add button element</vt:lpstr>
      <vt:lpstr>package manager</vt:lpstr>
      <vt:lpstr>package manager</vt:lpstr>
      <vt:lpstr>Buddling tool</vt:lpstr>
      <vt:lpstr>PowerPoint Presentation</vt:lpstr>
      <vt:lpstr>What to learn </vt:lpstr>
      <vt:lpstr>PowerPoint Presentation</vt:lpstr>
      <vt:lpstr>So, what is Bootstrap? </vt:lpstr>
      <vt:lpstr>PowerPoint Presentation</vt:lpstr>
      <vt:lpstr>Using bootstrap style</vt:lpstr>
      <vt:lpstr>PowerPoint Presentation</vt:lpstr>
      <vt:lpstr>PowerPoint Presentation</vt:lpstr>
      <vt:lpstr>PowerPoint Presentation</vt:lpstr>
      <vt:lpstr>PowerPoint Presentation</vt:lpstr>
      <vt:lpstr>Using Bootstrap documentation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and bootstrap</dc:title>
  <dc:creator>Nan Cen</dc:creator>
  <cp:lastModifiedBy>Nan Cen</cp:lastModifiedBy>
  <cp:revision>5</cp:revision>
  <dcterms:created xsi:type="dcterms:W3CDTF">2024-05-13T16:05:54Z</dcterms:created>
  <dcterms:modified xsi:type="dcterms:W3CDTF">2024-05-14T15:40:55Z</dcterms:modified>
</cp:coreProperties>
</file>