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3457-E185-3D68-DA55-E91589C6D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F9C70-C588-FBA9-70E5-BB49BAD5D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03F7-B1A3-EC2F-9DA9-C27572CD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1533F-3CEA-6053-E331-C1283362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F294-ADF5-1FCD-253C-725E0866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3230-1B73-5E01-3050-8292AA02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73775-40F2-15C5-E37F-BBA03C22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7001B-BB8C-2A56-096C-AC535704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F1A67-5687-0B67-027F-DEA397A3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EE16C-BA93-95D3-CA9C-81741C74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5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1F98C4-A017-1F60-C1AF-1DC7643F9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66137-4D9D-379F-C740-BE3802C20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0EAA-372D-CAD6-C912-CEC0ADCE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A95F6-0122-114C-CA4C-D5A695EC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73EF1-5CB2-C0F2-CCB8-32BF269F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AC26-9C53-5886-8B94-3A9B9C24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8FCE7-A638-D3DE-669F-B33D421FA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E3A3-05BB-4C5B-BD42-88634757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C5AE-3F84-DD19-720E-670E3B66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A378C-F633-5D8B-ED31-862AD30A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7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08D1-9237-3462-B325-73DA1B86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6F557-B869-CCC0-C727-9160C8128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420BC-F0A8-4D57-78EB-534F4880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B8376-1643-3BE0-136C-EF281C57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3B16B-529C-E502-406B-6108AC73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4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8D86-6A68-EF24-38D6-3767F3FC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F75DB-A09A-11C7-9F72-C384C3389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5A950-F0E0-49A7-C4DE-FBA24E1AD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EE670-9479-AA73-DC33-A8022B8F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3378C-6ADE-7E1A-05F6-45F5CC1A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EE22B-8FAB-B437-B273-BA62082E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ADA4-B605-75B5-E977-EFDF41A0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C224D-C5E4-57E0-47A4-6E302C2B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52315-319A-4979-719C-3B143A8FC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379BE-734C-D9D9-E7AE-B26F9CC49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7BFCF-133B-35BE-FA0A-841B3928A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CB648-9542-6043-D658-AD9335DC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2A51D-7B2E-FA4E-8473-8C07A4A8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284B6-9981-9786-392C-0D2189E1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6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6FC4-CFCA-CAA3-3993-172FCFD2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D35D0-877B-D759-18F7-6BB34A10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E04CD-8EA9-370B-BA22-286EC6AA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B836E-7F25-B203-8035-A347A8B8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0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1CB71-F9FD-D89B-3D24-90165A65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69203F-F032-0920-1D8A-EAA89457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FEE3E-A1A9-9F2F-77A5-3993912A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2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AF2E-D0AC-1A90-97FB-F05DCD38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A11A-403C-5F3E-7F64-84B755174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2F643-80D8-4E65-0955-448F58AB6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A30E2-4E49-BFC9-53AA-42311F2F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CF969-026C-D1EA-010F-1D9F2599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F678C-C5ED-C94F-97D7-0E55544D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63E7-62BA-07D3-945D-9239C654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7F58A-4ACC-C85A-F8FB-5BB562F47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593AD-493D-153A-77BB-2277AAC79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50F13-3971-34EA-23A3-FCF17BB5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283A-45BB-C95B-B238-32C1E75C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D6133-A15C-E301-B3DC-09137BE7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2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493A3-30C1-0739-F38A-792AB651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CA3E7-B6F3-DC8B-0C4B-0623276AE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F77C7-972E-FCE9-87F1-B7112DF7F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7F67CF-989E-474E-9B8A-E7CF5F77766D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88526-5DC5-999F-CAC1-384956B3E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77D40-030A-9B2E-1CC3-5BCE2F183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1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tm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02B4-EC59-030A-1FE7-8FAEC80A7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F1813-58FC-8E72-B38F-7A73F591E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5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DCE3-E120-6072-94A3-B1E01999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698D-A20B-58AE-E3C9-752781C0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Inheritance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Encapsulation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Abstraction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2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80B4-E716-FF7B-F968-67DF2899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291" y="3288819"/>
            <a:ext cx="2927556" cy="716423"/>
          </a:xfrm>
        </p:spPr>
        <p:txBody>
          <a:bodyPr>
            <a:normAutofit/>
          </a:bodyPr>
          <a:lstStyle/>
          <a:p>
            <a:r>
              <a:rPr lang="en-US" sz="2000" dirty="0" err="1"/>
              <a:t>Object.create</a:t>
            </a:r>
            <a:r>
              <a:rPr lang="en-US" sz="2000" dirty="0"/>
              <a:t>(</a:t>
            </a:r>
            <a:r>
              <a:rPr lang="en-US" sz="2000" dirty="0" err="1"/>
              <a:t>className</a:t>
            </a:r>
            <a:r>
              <a:rPr lang="en-US" sz="2000" dirty="0"/>
              <a:t>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7A14DC7-9B84-466E-24BD-DCD05ED44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5242"/>
            <a:ext cx="7047349" cy="2172670"/>
          </a:xfr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896ACFA-C5FC-5317-0EDC-5790C9F66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10" y="1945656"/>
            <a:ext cx="7425958" cy="941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83967-CCDA-CCD4-488F-48782C55D1FB}"/>
              </a:ext>
            </a:extLst>
          </p:cNvPr>
          <p:cNvSpPr txBox="1"/>
          <p:nvPr/>
        </p:nvSpPr>
        <p:spPr>
          <a:xfrm>
            <a:off x="946353" y="314632"/>
            <a:ext cx="8777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Create new object of a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2AE7D-4D0D-D33A-CDE7-E6CA82DA04F2}"/>
              </a:ext>
            </a:extLst>
          </p:cNvPr>
          <p:cNvSpPr txBox="1"/>
          <p:nvPr/>
        </p:nvSpPr>
        <p:spPr>
          <a:xfrm>
            <a:off x="-1" y="960963"/>
            <a:ext cx="12840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more common method of creating </a:t>
            </a:r>
            <a:r>
              <a:rPr lang="en-US" sz="2800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obbjects</a:t>
            </a:r>
            <a:r>
              <a:rPr lang="en-US" sz="28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from classes is to use the </a:t>
            </a:r>
            <a:r>
              <a:rPr lang="en-US" sz="2800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new</a:t>
            </a:r>
            <a:r>
              <a:rPr lang="en-US" sz="2800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</a:t>
            </a:r>
            <a:r>
              <a:rPr lang="en-US" sz="28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keyword.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368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34D1-ACFE-BEBD-BB06-B26C6557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</a:t>
            </a:r>
          </a:p>
        </p:txBody>
      </p:sp>
      <p:pic>
        <p:nvPicPr>
          <p:cNvPr id="5" name="Content Placeholder 4" descr="A group of text on a white background&#10;&#10;Description automatically generated">
            <a:extLst>
              <a:ext uri="{FF2B5EF4-FFF2-40B4-BE49-F238E27FC236}">
                <a16:creationId xmlns:a16="http://schemas.microsoft.com/office/drawing/2014/main" id="{9F82B3A4-B04B-504D-8EBB-A05662E8B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7" y="3787058"/>
            <a:ext cx="11256239" cy="13813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29C7E9-3D78-F283-47A9-26952D581BBC}"/>
              </a:ext>
            </a:extLst>
          </p:cNvPr>
          <p:cNvSpPr txBox="1"/>
          <p:nvPr/>
        </p:nvSpPr>
        <p:spPr>
          <a:xfrm>
            <a:off x="2819400" y="19005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To setup the inheritance relation between classes in JavaScript, I can use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extends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keyword, as in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class B extends A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3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030C-C0BC-8113-3584-CC981C74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Encapsulation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64887-52C4-AEAB-5194-41BE93D58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In the simplest terms, encapsulation has to do with making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a code implementation "hidden" from other users, in the sense that they don't have to know how my code works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in order to "consume" the code.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6C1C3-204E-AFE3-9199-ABEB927B4E3D}"/>
              </a:ext>
            </a:extLst>
          </p:cNvPr>
          <p:cNvSpPr txBox="1"/>
          <p:nvPr/>
        </p:nvSpPr>
        <p:spPr>
          <a:xfrm>
            <a:off x="979715" y="4208305"/>
            <a:ext cx="102543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I don't really need to worry or even waste time thinking about how the </a:t>
            </a:r>
            <a:r>
              <a:rPr lang="en-US" sz="2400" b="1" i="0" dirty="0" err="1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toUpperCase</a:t>
            </a:r>
            <a:r>
              <a:rPr lang="en-US" sz="2400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()</a:t>
            </a:r>
            <a:r>
              <a:rPr lang="en-US" sz="2400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method works. All I want is to use it</a:t>
            </a:r>
            <a:r>
              <a:rPr lang="en-US" sz="24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, since I know it's available to me.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733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628D-3B45-FC31-A973-5190790C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Abstraction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FC56-C062-72AC-3E2A-945BD3419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Abstraction is all about writing code in a way that will make it more generalized.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An abstraction is about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extracting the </a:t>
            </a:r>
            <a:r>
              <a:rPr lang="en-US" b="0" i="1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concept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of what you're trying to do, rather than dealing with a specific manifestation of that concept.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Encapsulation is about you not having access to, or not being concerned with, how some implementation works internally.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05222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4C31-0261-0646-E345-779DD5DA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Polymorphism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509C7D-0A4A-21A3-E549-749910733E39}"/>
              </a:ext>
            </a:extLst>
          </p:cNvPr>
          <p:cNvSpPr txBox="1"/>
          <p:nvPr/>
        </p:nvSpPr>
        <p:spPr>
          <a:xfrm>
            <a:off x="838199" y="1563078"/>
            <a:ext cx="106244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Polymorphism is a word derived from the Greek language meaning "multiple forms". An alternative translation might be: "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something that can take on many shapes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".</a:t>
            </a:r>
            <a:endParaRPr lang="en-US" dirty="0"/>
          </a:p>
        </p:txBody>
      </p:sp>
      <p:pic>
        <p:nvPicPr>
          <p:cNvPr id="7" name="Picture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F3B6CC91-29F9-08A4-3A70-055C1F32E2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71"/>
          <a:stretch/>
        </p:blipFill>
        <p:spPr>
          <a:xfrm>
            <a:off x="561416" y="2353050"/>
            <a:ext cx="5055614" cy="43725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71CB6D-6227-DF38-4724-7F3CACC5B72C}"/>
              </a:ext>
            </a:extLst>
          </p:cNvPr>
          <p:cNvSpPr txBox="1"/>
          <p:nvPr/>
        </p:nvSpPr>
        <p:spPr>
          <a:xfrm>
            <a:off x="6237514" y="3008760"/>
            <a:ext cx="45393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Penguin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and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Eagle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sub-classes both inherit from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Bird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super-class.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Eagle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sub-class inherits the </a:t>
            </a:r>
            <a:r>
              <a:rPr lang="en-US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useWings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method from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Bird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class, but extends it with an additional console log.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Penguin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sub-class doesn't inherit the </a:t>
            </a:r>
            <a:r>
              <a:rPr lang="en-US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useWings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class - instead, it has its own implementation, although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Penguin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class itself does extend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Bird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class.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89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21D7-AF5A-E74B-BD40-BB4CA0A1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06220-1D35-255F-D1CB-95E9927BD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0900"/>
            <a:ext cx="6535062" cy="304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9F99C0-B055-99DF-A6CF-5C04BE312B31}"/>
              </a:ext>
            </a:extLst>
          </p:cNvPr>
          <p:cNvSpPr txBox="1"/>
          <p:nvPr/>
        </p:nvSpPr>
        <p:spPr>
          <a:xfrm>
            <a:off x="1388806" y="2926737"/>
            <a:ext cx="2416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1F1F1F"/>
                </a:solidFill>
                <a:effectLst/>
                <a:highlight>
                  <a:srgbClr val="E5E7E8"/>
                </a:highlight>
                <a:latin typeface="Courier"/>
              </a:rPr>
              <a:t>Object.entries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E5E7E8"/>
                </a:highlight>
                <a:latin typeface="Courier"/>
              </a:rPr>
              <a:t>()</a:t>
            </a:r>
            <a:endParaRPr lang="en-US" dirty="0"/>
          </a:p>
        </p:txBody>
      </p:sp>
      <p:pic>
        <p:nvPicPr>
          <p:cNvPr id="9" name="Picture 8" descr="A blue and black text&#10;&#10;Description automatically generated">
            <a:extLst>
              <a:ext uri="{FF2B5EF4-FFF2-40B4-BE49-F238E27FC236}">
                <a16:creationId xmlns:a16="http://schemas.microsoft.com/office/drawing/2014/main" id="{08443105-740B-02B5-6190-DFE857F33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31" y="2315955"/>
            <a:ext cx="4772691" cy="1590897"/>
          </a:xfrm>
          <a:prstGeom prst="rect">
            <a:avLst/>
          </a:prstGeom>
        </p:spPr>
      </p:pic>
      <p:pic>
        <p:nvPicPr>
          <p:cNvPr id="11" name="Picture 10" descr="A computer code with text&#10;&#10;Description automatically generated">
            <a:extLst>
              <a:ext uri="{FF2B5EF4-FFF2-40B4-BE49-F238E27FC236}">
                <a16:creationId xmlns:a16="http://schemas.microsoft.com/office/drawing/2014/main" id="{D22BAA57-EA80-EE23-0D81-FC4AB7393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532" y="3728212"/>
            <a:ext cx="7754432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4574-7347-F90B-9466-6DD23388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For-of vs for-in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9812735-8B86-25EF-4ECE-31ECF66D7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1533"/>
            <a:ext cx="7806812" cy="3085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3975F7-88F0-0D3B-7EBB-7B06F4031BD3}"/>
              </a:ext>
            </a:extLst>
          </p:cNvPr>
          <p:cNvSpPr txBox="1"/>
          <p:nvPr/>
        </p:nvSpPr>
        <p:spPr>
          <a:xfrm>
            <a:off x="1012722" y="4906297"/>
            <a:ext cx="508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For-of: only the object properties</a:t>
            </a:r>
          </a:p>
          <a:p>
            <a:r>
              <a:rPr lang="en-US" dirty="0">
                <a:highlight>
                  <a:srgbClr val="FFFF00"/>
                </a:highlight>
              </a:rPr>
              <a:t>For-in: object and its prototype</a:t>
            </a:r>
          </a:p>
        </p:txBody>
      </p:sp>
    </p:spTree>
    <p:extLst>
      <p:ext uri="{BB962C8B-B14F-4D97-AF65-F5344CB8AC3E}">
        <p14:creationId xmlns:p14="http://schemas.microsoft.com/office/powerpoint/2010/main" val="2906616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E32B-0C7E-C9DD-877A-13221881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Template literals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F32E9-43E6-A96F-7FA2-452B812FB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console.log(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${greet}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${place}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!`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)//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placeholder by 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${}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template strings can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span multiple lines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</a:t>
            </a:r>
            <a:endParaRPr lang="en-US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//it's possible to perform arithmetic operation inside a template </a:t>
            </a:r>
            <a:r>
              <a:rPr lang="en-US" b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literal expression </a:t>
            </a:r>
            <a:r>
              <a:rPr lang="en-US" b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.log(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stars!`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28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BFD1-D94D-EE67-4D98-3E7FE93F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common JS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24429-77E2-430C-FBCC-DFD9DA262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Map</a:t>
            </a:r>
          </a:p>
          <a:p>
            <a:r>
              <a:rPr lang="en-US" dirty="0"/>
              <a:t>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4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A639-0D8D-5E41-126B-49C12651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Object Literals and the Brackets Notation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E32A-35A5-F1FA-57D8-AAFE7FFA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can use both dot notation and brackets notation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car = {};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car.color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red"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;car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"color"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Note that using the brackets notation, I essentially just wrap each property's key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unset"/>
              </a:rPr>
              <a:t>as a string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,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47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BB21-A582-60BE-CB2F-DBFB8170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Working with 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var(--cds-font-family-source-sans-pro)"/>
              </a:rPr>
              <a:t>arrays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 in 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00F2B-9AA9-0D24-EDEE-13BC90DCC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 </a:t>
            </a:r>
            <a:r>
              <a:rPr lang="en-US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forEach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 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filter</a:t>
            </a:r>
            <a:endParaRPr lang="en-US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var(--cds-font-family-source-sans-pro)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map</a:t>
            </a:r>
            <a:endParaRPr lang="en-US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var(--cds-font-family-source-sans-pro)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57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7EE-8D1B-07AE-A478-83682109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endParaRPr lang="en-US" dirty="0"/>
          </a:p>
        </p:txBody>
      </p:sp>
      <p:pic>
        <p:nvPicPr>
          <p:cNvPr id="5" name="Content Placeholder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72F27369-AD17-F9B2-81B8-043F898A7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2" y="2565553"/>
            <a:ext cx="10051404" cy="1726894"/>
          </a:xfrm>
        </p:spPr>
      </p:pic>
    </p:spTree>
    <p:extLst>
      <p:ext uri="{BB962C8B-B14F-4D97-AF65-F5344CB8AC3E}">
        <p14:creationId xmlns:p14="http://schemas.microsoft.com/office/powerpoint/2010/main" val="2588919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8ACB-72A9-018E-EF87-187720A3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033368C-0B6E-2542-0420-A053FF4DC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117" y="1986934"/>
            <a:ext cx="6762966" cy="3314704"/>
          </a:xfrm>
        </p:spPr>
      </p:pic>
    </p:spTree>
    <p:extLst>
      <p:ext uri="{BB962C8B-B14F-4D97-AF65-F5344CB8AC3E}">
        <p14:creationId xmlns:p14="http://schemas.microsoft.com/office/powerpoint/2010/main" val="121235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B09B-7EDA-0E9E-8E37-A8B22BBB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AB28E4E-1ED6-84CB-351F-72F066641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891" y="2605686"/>
            <a:ext cx="5506218" cy="2791215"/>
          </a:xfrm>
        </p:spPr>
      </p:pic>
    </p:spTree>
    <p:extLst>
      <p:ext uri="{BB962C8B-B14F-4D97-AF65-F5344CB8AC3E}">
        <p14:creationId xmlns:p14="http://schemas.microsoft.com/office/powerpoint/2010/main" val="1293519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0B5F-D610-5B4A-A019-EF0BF6B0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Working with 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var(--cds-font-family-source-sans-pro)"/>
              </a:rPr>
              <a:t>Objects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 in 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6308A-814D-06E9-2A45-60B70F3F0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89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6365-8CFA-9707-82B9-045DD443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Working with Maps in JavaScript</a:t>
            </a:r>
            <a:endParaRPr lang="en-US" dirty="0"/>
          </a:p>
        </p:txBody>
      </p:sp>
      <p:pic>
        <p:nvPicPr>
          <p:cNvPr id="5" name="Content Placeholder 4" descr="A close up of a text&#10;&#10;Description automatically generated">
            <a:extLst>
              <a:ext uri="{FF2B5EF4-FFF2-40B4-BE49-F238E27FC236}">
                <a16:creationId xmlns:a16="http://schemas.microsoft.com/office/drawing/2014/main" id="{0B954DDE-E2C9-7968-DD22-55945C0E0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82" y="1593087"/>
            <a:ext cx="4363059" cy="743054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2E4249A-4BAD-B5EE-9EEF-237760F7F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691" y="2149942"/>
            <a:ext cx="7215300" cy="443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20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35AC-58E9-9FCC-93ED-A4260F04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Working with Sets in JavaScript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9A2D1B4-0D82-4B02-0B4A-D7B3D5184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56" y="1516443"/>
            <a:ext cx="4239217" cy="781159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793B842-0627-3A85-A158-5AC9DBF02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42006"/>
            <a:ext cx="7802064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92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D56B-9F7A-4F17-61DE-F6208058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operator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E7DD94-6769-AB4B-8E22-132FEE59D522}"/>
              </a:ext>
            </a:extLst>
          </p:cNvPr>
          <p:cNvCxnSpPr>
            <a:cxnSpLocks/>
          </p:cNvCxnSpPr>
          <p:nvPr/>
        </p:nvCxnSpPr>
        <p:spPr>
          <a:xfrm>
            <a:off x="5604386" y="3274141"/>
            <a:ext cx="0" cy="1288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36559F1-12B4-C564-2D46-AE21DD796D37}"/>
              </a:ext>
            </a:extLst>
          </p:cNvPr>
          <p:cNvSpPr txBox="1">
            <a:spLocks/>
          </p:cNvSpPr>
          <p:nvPr/>
        </p:nvSpPr>
        <p:spPr>
          <a:xfrm>
            <a:off x="5825613" y="3274140"/>
            <a:ext cx="3170899" cy="1484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highlight>
                  <a:srgbClr val="FFFF00"/>
                </a:highlight>
              </a:rPr>
              <a:t>Alternatively, using spread operation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BF6C87-1ACB-0C76-66B8-5C849C56D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24" y="1951706"/>
            <a:ext cx="9327951" cy="1007548"/>
          </a:xfrm>
          <a:prstGeom prst="rect">
            <a:avLst/>
          </a:prstGeom>
        </p:spPr>
      </p:pic>
      <p:pic>
        <p:nvPicPr>
          <p:cNvPr id="12" name="Picture 1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AB17E8A-77A0-BECA-D4C7-F4E9F587A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694" y="4906294"/>
            <a:ext cx="5265252" cy="81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1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490C-2FE7-2637-2B31-687869791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operator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CB8C85-B493-679F-47CF-E571F5657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7" y="1562246"/>
            <a:ext cx="11994526" cy="593369"/>
          </a:xfr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25A449F-F4D4-9CA0-6D84-0FA9E50CE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6" y="2620544"/>
            <a:ext cx="9715997" cy="321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83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510E-CF01-5CB6-84D8-1BCE45775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Join arrays, objects using the rest operator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20D528-32D8-2D17-4DD0-072404D45AF0}"/>
              </a:ext>
            </a:extLst>
          </p:cNvPr>
          <p:cNvGrpSpPr/>
          <p:nvPr/>
        </p:nvGrpSpPr>
        <p:grpSpPr>
          <a:xfrm>
            <a:off x="213352" y="1503875"/>
            <a:ext cx="7163800" cy="2038635"/>
            <a:chOff x="1442384" y="2399761"/>
            <a:chExt cx="7163800" cy="2038635"/>
          </a:xfrm>
        </p:grpSpPr>
        <p:pic>
          <p:nvPicPr>
            <p:cNvPr id="5" name="Picture 4" descr="A close-up of a computer code&#10;&#10;Description automatically generated">
              <a:extLst>
                <a:ext uri="{FF2B5EF4-FFF2-40B4-BE49-F238E27FC236}">
                  <a16:creationId xmlns:a16="http://schemas.microsoft.com/office/drawing/2014/main" id="{4CBD4A47-E849-802A-F76A-D24383DF5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384" y="2399761"/>
              <a:ext cx="7163800" cy="1114581"/>
            </a:xfrm>
            <a:prstGeom prst="rect">
              <a:avLst/>
            </a:prstGeom>
          </p:spPr>
        </p:pic>
        <p:pic>
          <p:nvPicPr>
            <p:cNvPr id="7" name="Picture 6" descr="A close up of a computer screen&#10;&#10;Description automatically generated">
              <a:extLst>
                <a:ext uri="{FF2B5EF4-FFF2-40B4-BE49-F238E27FC236}">
                  <a16:creationId xmlns:a16="http://schemas.microsoft.com/office/drawing/2014/main" id="{C8BDE4A5-5988-B2D8-4F0A-68E1BEBB7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384" y="3514342"/>
              <a:ext cx="6573167" cy="924054"/>
            </a:xfrm>
            <a:prstGeom prst="rect">
              <a:avLst/>
            </a:prstGeom>
          </p:spPr>
        </p:pic>
      </p:grpSp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9151840-0227-0589-4E03-436371054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2" y="3757206"/>
            <a:ext cx="5668166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7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60C9-148D-0F57-1EE4-DE83698B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Arrays are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3B40-D7D7-BEB3-5CD7-19B72EC49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One of the most commonly used built-in methods on arrays are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push()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and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pop()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methods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fruits.push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['apple']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 can now call the </a:t>
            </a:r>
            <a:r>
              <a:rPr lang="en-US" b="1" i="0" dirty="0" err="1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arrayBuilder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function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arrayBuilder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'apple'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'pear'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'plum'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['apple', 'pear', 'plum’]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Additionally, I can save this function call to a variable.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simpleArr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arrayBuilder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'apple'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'pear'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'plum'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43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BB0C-4889-B944-952A-B6395C36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Add new members to arrays without using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push()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 method</a:t>
            </a:r>
            <a:endParaRPr lang="en-US" dirty="0"/>
          </a:p>
        </p:txBody>
      </p:sp>
      <p:pic>
        <p:nvPicPr>
          <p:cNvPr id="5" name="Content Placeholder 4" descr="A close up of words&#10;&#10;Description automatically generated">
            <a:extLst>
              <a:ext uri="{FF2B5EF4-FFF2-40B4-BE49-F238E27FC236}">
                <a16:creationId xmlns:a16="http://schemas.microsoft.com/office/drawing/2014/main" id="{2B97F488-8E9C-0427-D524-3CA48DF5D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56" y="2618180"/>
            <a:ext cx="8060023" cy="1325562"/>
          </a:xfrm>
        </p:spPr>
      </p:pic>
    </p:spTree>
    <p:extLst>
      <p:ext uri="{BB962C8B-B14F-4D97-AF65-F5344CB8AC3E}">
        <p14:creationId xmlns:p14="http://schemas.microsoft.com/office/powerpoint/2010/main" val="2063291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30AB-8BF4-5AA0-843F-DF4D6B75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Convert a string to an array using the spread operator</a:t>
            </a:r>
            <a:endParaRPr lang="en-US" dirty="0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A6C77A6-F1F9-01EA-0FA4-3D4ADE9F4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46" y="2330245"/>
            <a:ext cx="8832100" cy="1642555"/>
          </a:xfrm>
        </p:spPr>
      </p:pic>
    </p:spTree>
    <p:extLst>
      <p:ext uri="{BB962C8B-B14F-4D97-AF65-F5344CB8AC3E}">
        <p14:creationId xmlns:p14="http://schemas.microsoft.com/office/powerpoint/2010/main" val="1500012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D705-D1F5-C563-0D10-B44103A0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Copy either an object or an array into a separate one</a:t>
            </a:r>
            <a:endParaRPr lang="en-US" dirty="0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040658F-D98E-0165-4259-849A2E1C2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72" y="1851799"/>
            <a:ext cx="6239018" cy="31544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196832-0F01-F4C3-AADE-25AB420EE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292" y="5167312"/>
            <a:ext cx="3857741" cy="51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89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DC3B-574B-77E3-E4BC-AA82D61F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DOM Selectors </a:t>
            </a:r>
            <a:br>
              <a:rPr lang="en-US" dirty="0"/>
            </a:br>
            <a:r>
              <a:rPr lang="en-US" sz="2000" dirty="0"/>
              <a:t>DOM = document object module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69AC241-00C3-B14B-5C39-C8688DA82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396" y="1825625"/>
            <a:ext cx="7975207" cy="4351338"/>
          </a:xfrm>
        </p:spPr>
      </p:pic>
    </p:spTree>
    <p:extLst>
      <p:ext uri="{BB962C8B-B14F-4D97-AF65-F5344CB8AC3E}">
        <p14:creationId xmlns:p14="http://schemas.microsoft.com/office/powerpoint/2010/main" val="4253851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614A-2434-ED4D-1751-7C7FED05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examples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056AEAF-2C37-786A-394B-D4CDE7F17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0" y="1552355"/>
            <a:ext cx="7716327" cy="3143689"/>
          </a:xfrm>
          <a:prstGeom prst="rect">
            <a:avLst/>
          </a:prstGeom>
        </p:spPr>
      </p:pic>
      <p:pic>
        <p:nvPicPr>
          <p:cNvPr id="7" name="Picture 6" descr="A close-up of a text&#10;&#10;Description automatically generated">
            <a:extLst>
              <a:ext uri="{FF2B5EF4-FFF2-40B4-BE49-F238E27FC236}">
                <a16:creationId xmlns:a16="http://schemas.microsoft.com/office/drawing/2014/main" id="{2DD480CA-9EA7-0FA1-AFC3-CDAE70D57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0" y="4835378"/>
            <a:ext cx="6058746" cy="1047896"/>
          </a:xfrm>
          <a:prstGeom prst="rect">
            <a:avLst/>
          </a:prstGeom>
        </p:spPr>
      </p:pic>
      <p:pic>
        <p:nvPicPr>
          <p:cNvPr id="9" name="Picture 8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E022373C-AAA8-B78D-981F-ED69997D6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0" y="6121773"/>
            <a:ext cx="5410955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53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2260-E9F5-D3E8-8DDD-E6C7899A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3" y="787913"/>
            <a:ext cx="5837903" cy="1325563"/>
          </a:xfrm>
        </p:spPr>
        <p:txBody>
          <a:bodyPr/>
          <a:lstStyle/>
          <a:p>
            <a:r>
              <a:rPr lang="en-US" dirty="0"/>
              <a:t>JSON string to JS objects</a:t>
            </a:r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6EE2A94-A8C3-3D5A-3E90-B1B569419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19" y="2281077"/>
            <a:ext cx="6051340" cy="34314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9DEDEC-C3C4-A58C-067B-0B7CE0AF05E6}"/>
              </a:ext>
            </a:extLst>
          </p:cNvPr>
          <p:cNvSpPr txBox="1">
            <a:spLocks/>
          </p:cNvSpPr>
          <p:nvPr/>
        </p:nvSpPr>
        <p:spPr>
          <a:xfrm>
            <a:off x="6354097" y="797738"/>
            <a:ext cx="5837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 objects to JSON string</a:t>
            </a:r>
          </a:p>
        </p:txBody>
      </p:sp>
      <p:pic>
        <p:nvPicPr>
          <p:cNvPr id="10" name="Picture 9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FC2AF522-5BC9-F831-88BD-572F5E058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254" y="2786411"/>
            <a:ext cx="5277587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79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EF65-C7A4-7EED-82C7-115E054B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5C7C-801B-9428-DA5B-5CAC761C9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–y   //install package</a:t>
            </a:r>
          </a:p>
          <a:p>
            <a:r>
              <a:rPr lang="en-US" dirty="0" err="1"/>
              <a:t>Npm</a:t>
            </a:r>
            <a:r>
              <a:rPr lang="en-US" dirty="0"/>
              <a:t> install –save-dev jest // install jest</a:t>
            </a:r>
          </a:p>
          <a:p>
            <a:r>
              <a:rPr lang="en-US" dirty="0"/>
              <a:t>In “</a:t>
            </a:r>
            <a:r>
              <a:rPr lang="en-US" dirty="0" err="1"/>
              <a:t>package.json</a:t>
            </a:r>
            <a:r>
              <a:rPr lang="en-US" dirty="0"/>
              <a:t>” file, change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run test </a:t>
            </a:r>
          </a:p>
        </p:txBody>
      </p:sp>
      <p:pic>
        <p:nvPicPr>
          <p:cNvPr id="5" name="Picture 4" descr="A computer screen with text&#10;&#10;Description automatically generated">
            <a:extLst>
              <a:ext uri="{FF2B5EF4-FFF2-40B4-BE49-F238E27FC236}">
                <a16:creationId xmlns:a16="http://schemas.microsoft.com/office/drawing/2014/main" id="{A26701F8-B095-036A-1A6F-F6D16D42B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52088"/>
            <a:ext cx="1638529" cy="504895"/>
          </a:xfrm>
          <a:prstGeom prst="rect">
            <a:avLst/>
          </a:prstGeom>
        </p:spPr>
      </p:pic>
      <p:pic>
        <p:nvPicPr>
          <p:cNvPr id="7" name="Picture 6" descr="A black background with text&#10;&#10;Description automatically generated">
            <a:extLst>
              <a:ext uri="{FF2B5EF4-FFF2-40B4-BE49-F238E27FC236}">
                <a16:creationId xmlns:a16="http://schemas.microsoft.com/office/drawing/2014/main" id="{CE3D2CE4-A966-1101-7761-04AF67F03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72" y="3486252"/>
            <a:ext cx="4372585" cy="638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CA4D86-0E07-D4A0-39E6-7DEF271D2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69" y="5096770"/>
            <a:ext cx="2286319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1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4D75-3CD2-22C2-CA04-0A739F38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Math object cheat sheet</a:t>
            </a:r>
            <a:endParaRPr lang="en-US" dirty="0"/>
          </a:p>
        </p:txBody>
      </p:sp>
      <p:pic>
        <p:nvPicPr>
          <p:cNvPr id="5" name="Picture 4" descr="A close up of text&#10;&#10;Description automatically generated">
            <a:extLst>
              <a:ext uri="{FF2B5EF4-FFF2-40B4-BE49-F238E27FC236}">
                <a16:creationId xmlns:a16="http://schemas.microsoft.com/office/drawing/2014/main" id="{F1CE8553-A7C5-AC0B-5C0F-2FB025627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9428"/>
            <a:ext cx="5182323" cy="971686"/>
          </a:xfrm>
          <a:prstGeom prst="rect">
            <a:avLst/>
          </a:prstGeo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A6F5174-43A1-5E81-B2B7-47B8677AC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2068"/>
            <a:ext cx="8059275" cy="1714739"/>
          </a:xfrm>
          <a:prstGeom prst="rect">
            <a:avLst/>
          </a:prstGeom>
        </p:spPr>
      </p:pic>
      <p:pic>
        <p:nvPicPr>
          <p:cNvPr id="9" name="Picture 8" descr="A screenshot of a math test&#10;&#10;Description automatically generated">
            <a:extLst>
              <a:ext uri="{FF2B5EF4-FFF2-40B4-BE49-F238E27FC236}">
                <a16:creationId xmlns:a16="http://schemas.microsoft.com/office/drawing/2014/main" id="{0EB46C60-8B49-CAE3-BC00-6116535E8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49" y="4321567"/>
            <a:ext cx="5144051" cy="242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4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7A05-EAE8-1BAB-ADD1-EF3A0CAD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pic>
        <p:nvPicPr>
          <p:cNvPr id="5" name="Content Placeholder 4" descr="A computer screen with text and symbols&#10;&#10;Description automatically generated">
            <a:extLst>
              <a:ext uri="{FF2B5EF4-FFF2-40B4-BE49-F238E27FC236}">
                <a16:creationId xmlns:a16="http://schemas.microsoft.com/office/drawing/2014/main" id="{F906BA04-D0E3-E143-D61E-8D75198AA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79" y="2610450"/>
            <a:ext cx="6382641" cy="2781688"/>
          </a:xfrm>
        </p:spPr>
      </p:pic>
    </p:spTree>
    <p:extLst>
      <p:ext uri="{BB962C8B-B14F-4D97-AF65-F5344CB8AC3E}">
        <p14:creationId xmlns:p14="http://schemas.microsoft.com/office/powerpoint/2010/main" val="124131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3210-F8C7-9EBF-65C1-B24D77F8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B87A7-11E5-5B14-08A5-CCA33B7D2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greet =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"Hello, 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place =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"World"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greet.length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greet.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charAt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'H’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"Wo"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concat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rl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concat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"d"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 'World’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"ho-ho-ho"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indexOf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'h'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0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"ho-ho-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ho"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split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['ho', 'ho', 'ho']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greet.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toUpperCase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"HELLO, "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3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3686-65D8-48D8-7A16-4B85BB11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EE8F68D-1C89-4B6C-73CC-AC1181F5B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7" y="1690688"/>
            <a:ext cx="4351338" cy="4351338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E3E6BAA-E158-C162-CC27-3984A79DC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538" y="1199075"/>
            <a:ext cx="6649624" cy="5167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E32911-57FB-19EF-8BF1-E4A84CB56ED9}"/>
              </a:ext>
            </a:extLst>
          </p:cNvPr>
          <p:cNvSpPr txBox="1"/>
          <p:nvPr/>
        </p:nvSpPr>
        <p:spPr>
          <a:xfrm>
            <a:off x="4527369" y="3194693"/>
            <a:ext cx="797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Code in try after throw new error will not be executed; it will go to catch instead</a:t>
            </a:r>
          </a:p>
        </p:txBody>
      </p:sp>
    </p:spTree>
    <p:extLst>
      <p:ext uri="{BB962C8B-B14F-4D97-AF65-F5344CB8AC3E}">
        <p14:creationId xmlns:p14="http://schemas.microsoft.com/office/powerpoint/2010/main" val="170502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ED55-E6F2-B318-E967-D80DBBD8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oup of black text&#10;&#10;Description automatically generated">
            <a:extLst>
              <a:ext uri="{FF2B5EF4-FFF2-40B4-BE49-F238E27FC236}">
                <a16:creationId xmlns:a16="http://schemas.microsoft.com/office/drawing/2014/main" id="{9EA4E65A-C1B3-C70F-2919-AB952A8E9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7" y="2254395"/>
            <a:ext cx="4656772" cy="3549214"/>
          </a:xfr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A353D10-3B46-9776-A617-B8C88EEAA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18" y="2254395"/>
            <a:ext cx="4898023" cy="322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5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CC23-4E2C-D3E7-9135-72962EF3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 let const</a:t>
            </a:r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2DA1ABD-8CB5-C460-8CED-5C2AC3E0B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5110"/>
            <a:ext cx="5222079" cy="3602169"/>
          </a:xfrm>
          <a:prstGeom prst="rect">
            <a:avLst/>
          </a:prstGeom>
        </p:spPr>
      </p:pic>
      <p:pic>
        <p:nvPicPr>
          <p:cNvPr id="7" name="Picture 6" descr="A line with black text&#10;&#10;Description automatically generated">
            <a:extLst>
              <a:ext uri="{FF2B5EF4-FFF2-40B4-BE49-F238E27FC236}">
                <a16:creationId xmlns:a16="http://schemas.microsoft.com/office/drawing/2014/main" id="{9B35A8A2-E35E-958D-B2AF-3412E9F75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794" y="1690687"/>
            <a:ext cx="5798410" cy="466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4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734</Words>
  <Application>Microsoft Office PowerPoint</Application>
  <PresentationFormat>Widescreen</PresentationFormat>
  <Paragraphs>86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Courier</vt:lpstr>
      <vt:lpstr>unset</vt:lpstr>
      <vt:lpstr>var(--cds-font-family-source-sans-pro)</vt:lpstr>
      <vt:lpstr>Aptos</vt:lpstr>
      <vt:lpstr>Aptos Display</vt:lpstr>
      <vt:lpstr>Arial</vt:lpstr>
      <vt:lpstr>Consolas</vt:lpstr>
      <vt:lpstr>Source Sans Pro</vt:lpstr>
      <vt:lpstr>Office Theme</vt:lpstr>
      <vt:lpstr>PowerPoint Presentation</vt:lpstr>
      <vt:lpstr>Object Literals and the Brackets Notation</vt:lpstr>
      <vt:lpstr>Arrays are Objects</vt:lpstr>
      <vt:lpstr>Math object cheat sheet</vt:lpstr>
      <vt:lpstr>String concatenation</vt:lpstr>
      <vt:lpstr>String cheat sheet</vt:lpstr>
      <vt:lpstr>Error handling</vt:lpstr>
      <vt:lpstr>PowerPoint Presentation</vt:lpstr>
      <vt:lpstr>Var let const</vt:lpstr>
      <vt:lpstr>OOP</vt:lpstr>
      <vt:lpstr>Object.create(className)</vt:lpstr>
      <vt:lpstr>Inheritance </vt:lpstr>
      <vt:lpstr>Encapsulation</vt:lpstr>
      <vt:lpstr>Abstraction</vt:lpstr>
      <vt:lpstr>Polymorphism</vt:lpstr>
      <vt:lpstr>Loop an object</vt:lpstr>
      <vt:lpstr>For-of vs for-in</vt:lpstr>
      <vt:lpstr>Template literals</vt:lpstr>
      <vt:lpstr>4 common JS data structures</vt:lpstr>
      <vt:lpstr>Working with arrays in JavaScript</vt:lpstr>
      <vt:lpstr>forEach</vt:lpstr>
      <vt:lpstr>filter</vt:lpstr>
      <vt:lpstr>map</vt:lpstr>
      <vt:lpstr>Working with Objects in JavaScript</vt:lpstr>
      <vt:lpstr>Working with Maps in JavaScript</vt:lpstr>
      <vt:lpstr>Working with Sets in JavaScript</vt:lpstr>
      <vt:lpstr>Spread operator</vt:lpstr>
      <vt:lpstr>Rest operator</vt:lpstr>
      <vt:lpstr>Join arrays, objects using the rest operator</vt:lpstr>
      <vt:lpstr>Add new members to arrays without using the push() method</vt:lpstr>
      <vt:lpstr>Convert a string to an array using the spread operator</vt:lpstr>
      <vt:lpstr>Copy either an object or an array into a separate one</vt:lpstr>
      <vt:lpstr>JS DOM Selectors  DOM = document object module</vt:lpstr>
      <vt:lpstr>JSON examples</vt:lpstr>
      <vt:lpstr>JSON string to JS objects</vt:lpstr>
      <vt:lpstr>Jest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 Cen</dc:creator>
  <cp:lastModifiedBy>Nan Cen</cp:lastModifiedBy>
  <cp:revision>10</cp:revision>
  <dcterms:created xsi:type="dcterms:W3CDTF">2024-05-20T18:15:04Z</dcterms:created>
  <dcterms:modified xsi:type="dcterms:W3CDTF">2024-05-24T16:14:02Z</dcterms:modified>
</cp:coreProperties>
</file>