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C1C23-3B8F-87CB-4FFD-55753DF48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AE36D3-FE56-0E9D-2641-6CC394320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D452C-EDFD-FF0B-9E36-00AE901A8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461E2-C127-406B-9226-6F4F499B192E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25A02-CE54-C741-9651-ED3E41B5E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177AA-27B2-E231-9235-ED1EA8F5F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5DA8-E09A-4B30-ADB2-4C2CD1231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75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54A5F-85C5-ED83-CF1B-30E68708A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75005C-83EB-B65F-C98F-4FB0F41B1A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9F325-3B84-4EBF-EDBA-807F1E653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461E2-C127-406B-9226-6F4F499B192E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D7D21-3F64-1598-79B7-B284B8818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1E06A-B4C4-689F-C510-2455DFC04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5DA8-E09A-4B30-ADB2-4C2CD1231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774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99C453-8AE8-CB8A-C165-8993EA72DD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3C47C3-9FD6-6F11-1A47-D759985C0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0A7A3-561F-D438-5283-FDFB002D3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461E2-C127-406B-9226-6F4F499B192E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93C13-B23C-2F53-659E-EBA75199A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D1A76-E017-8864-2678-B58ED0D8A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5DA8-E09A-4B30-ADB2-4C2CD1231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B84E9-001A-FBDB-69FF-0F35E2771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D9C47-542F-BC34-9418-6DBE1C3B0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BDDDB-7845-77AF-999B-A9D307817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461E2-C127-406B-9226-6F4F499B192E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40C51-C781-E768-7918-C542C8F5E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189B7-5422-A1CA-86D9-6711D8ECA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5DA8-E09A-4B30-ADB2-4C2CD1231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15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03F8C-AD15-454E-E3BB-91D3728E2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AAF3A-C383-027E-B4DE-B84738BB0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21297-93F9-22DB-A9A7-88AD5611E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461E2-C127-406B-9226-6F4F499B192E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A9962-01E8-5A1A-8CAC-56F48E1FA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AD6AF-1F4D-9A3F-4E3A-28206089B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5DA8-E09A-4B30-ADB2-4C2CD1231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155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6CF51-7196-98B5-98EE-E6B32CE3C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91FC6-589E-87DC-ECBD-3036FD3D04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53262-F69E-E994-D89A-FCDE794DC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33332-FC16-3E90-66D8-4ADB000AE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461E2-C127-406B-9226-6F4F499B192E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A2979-BDE6-2AD1-9EFA-AF629E18A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09F14B-AB67-E046-9DE4-7FB11E8E7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5DA8-E09A-4B30-ADB2-4C2CD1231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36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7AAAB-CD5F-5ADF-DE6F-D74B600A5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82DCE-7809-C03F-129E-35EFF3CCC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C61A41-AE3C-4AC1-FD98-966840CD0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1CD9F2-AC12-D643-F0C7-4375F25FE7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52EF93-204B-75D5-3D03-A48D08FAAB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9AC74D-1434-7628-2DE7-DB5607234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461E2-C127-406B-9226-6F4F499B192E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112512-0AC1-8A4C-DA27-3B29EAF0C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3880B8-FCB8-5F51-943C-896BBCF12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5DA8-E09A-4B30-ADB2-4C2CD1231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30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281C8-B865-A9CD-24FE-6B92240BD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CA324E-83E0-3257-46B7-B50F1B4AB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461E2-C127-406B-9226-6F4F499B192E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76F3AF-DFF4-272D-5E0F-C76830B4F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9990FB-A103-CCE1-13ED-17D331E65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5DA8-E09A-4B30-ADB2-4C2CD1231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6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2D90FE-CE5C-CC9D-2656-0C4BD8B30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461E2-C127-406B-9226-6F4F499B192E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9BCC5B-E14A-6531-13DB-07B52D79D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BEA527-4A9C-95B9-9144-60B119867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5DA8-E09A-4B30-ADB2-4C2CD1231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54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78E8E-FCB9-5BA4-636B-6D50BA51F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77C8F-C40D-D19E-53E2-CFE8C33E8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FD0CDC-AB9E-3781-7531-9189C30EB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BD3BC-199D-2621-059E-26037A966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461E2-C127-406B-9226-6F4F499B192E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99DC1-3859-D55C-935F-2C4948840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827492-1279-536F-962D-31D4E6C21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5DA8-E09A-4B30-ADB2-4C2CD1231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28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AA9F0-6272-5174-5D87-43C712653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9BCC44-E863-F701-8264-2A0E65C2DD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6C3B3E-140C-0CA7-D481-16231A884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0BCDE-A8B3-BF70-5C52-F9DE823C1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461E2-C127-406B-9226-6F4F499B192E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561F9-BD85-AA87-5266-E7DD791F6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B4F04-53AD-2347-69B3-445E5CC0F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5DA8-E09A-4B30-ADB2-4C2CD1231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92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E0599F-8770-64AA-F21E-F6C836415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1A28F-9EA8-53F6-83E4-92550F77F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AB1B4-8A87-C4DE-0ECA-6A6E856EE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1461E2-C127-406B-9226-6F4F499B192E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7BB24-EF61-769F-2DC1-AD3C9D1242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C5C7A-C089-0896-EFAB-E14FCBBDEF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B65DA8-E09A-4B30-ADB2-4C2CD1231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18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F98A6-DAE4-6DD3-0134-7A028AB49F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 basic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44FE11-92C1-9858-586C-B93B342E19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98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673B3-EDAA-B73B-BADC-E8CDA9225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Anchor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03601-69DB-B658-ACAD-D17E3466D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17575"/>
          </a:xfrm>
        </p:spPr>
        <p:txBody>
          <a:bodyPr/>
          <a:lstStyle/>
          <a:p>
            <a:r>
              <a:rPr lang="en-US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href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"location.html"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Our location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BD962E0-DB37-775D-3E1F-E92E951BB56F}"/>
              </a:ext>
            </a:extLst>
          </p:cNvPr>
          <p:cNvCxnSpPr/>
          <p:nvPr/>
        </p:nvCxnSpPr>
        <p:spPr>
          <a:xfrm flipH="1" flipV="1">
            <a:off x="6921910" y="2556387"/>
            <a:ext cx="304800" cy="1219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0473989-71D7-60F8-834C-34DCE7990682}"/>
              </a:ext>
            </a:extLst>
          </p:cNvPr>
          <p:cNvSpPr txBox="1"/>
          <p:nvPr/>
        </p:nvSpPr>
        <p:spPr>
          <a:xfrm>
            <a:off x="6489290" y="4267200"/>
            <a:ext cx="18386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you want to show in your main page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7ADEDD-3762-56C4-4BAC-91A04968D36C}"/>
              </a:ext>
            </a:extLst>
          </p:cNvPr>
          <p:cNvSpPr/>
          <p:nvPr/>
        </p:nvSpPr>
        <p:spPr>
          <a:xfrm>
            <a:off x="5810865" y="1690688"/>
            <a:ext cx="2408903" cy="7307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458AE3-9CDE-E47F-6753-F0AFCB597CD0}"/>
              </a:ext>
            </a:extLst>
          </p:cNvPr>
          <p:cNvSpPr/>
          <p:nvPr/>
        </p:nvSpPr>
        <p:spPr>
          <a:xfrm>
            <a:off x="2954594" y="1690688"/>
            <a:ext cx="2512141" cy="7307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2257238-D26F-28D7-319F-201117E4902E}"/>
              </a:ext>
            </a:extLst>
          </p:cNvPr>
          <p:cNvCxnSpPr/>
          <p:nvPr/>
        </p:nvCxnSpPr>
        <p:spPr>
          <a:xfrm flipH="1" flipV="1">
            <a:off x="4171335" y="2476910"/>
            <a:ext cx="304800" cy="1219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2966F85-850E-32E7-5A21-4B8D1F679667}"/>
              </a:ext>
            </a:extLst>
          </p:cNvPr>
          <p:cNvSpPr txBox="1"/>
          <p:nvPr/>
        </p:nvSpPr>
        <p:spPr>
          <a:xfrm>
            <a:off x="3711677" y="3898490"/>
            <a:ext cx="1838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page you want to jump to</a:t>
            </a:r>
          </a:p>
        </p:txBody>
      </p:sp>
    </p:spTree>
    <p:extLst>
      <p:ext uri="{BB962C8B-B14F-4D97-AF65-F5344CB8AC3E}">
        <p14:creationId xmlns:p14="http://schemas.microsoft.com/office/powerpoint/2010/main" val="1371383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E31A1-A95D-A7C6-47D7-9E58785D0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4298F-1E5A-4D0E-0D9A-3B5E5BE91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img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src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"1.jpeg"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"240"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height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"135"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alt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"a text that will not show in the page"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dirty="0"/>
              <a:t>Width, height, alt are optional</a:t>
            </a:r>
          </a:p>
        </p:txBody>
      </p:sp>
    </p:spTree>
    <p:extLst>
      <p:ext uri="{BB962C8B-B14F-4D97-AF65-F5344CB8AC3E}">
        <p14:creationId xmlns:p14="http://schemas.microsoft.com/office/powerpoint/2010/main" val="1708883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582D7-8ECC-D34B-463B-1825A3801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95970-669E-3ED8-4F84-1510A1B9C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table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th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Dish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&lt;/</a:t>
            </a:r>
            <a:r>
              <a:rPr lang="en-US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th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th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Price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&lt;/</a:t>
            </a:r>
            <a:r>
              <a:rPr lang="en-US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th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td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Hamburger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td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td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$10.00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td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td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Salad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td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td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$9.99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td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table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8AF68E2-D887-2AFC-D877-8A60BBAFF76E}"/>
              </a:ext>
            </a:extLst>
          </p:cNvPr>
          <p:cNvCxnSpPr/>
          <p:nvPr/>
        </p:nvCxnSpPr>
        <p:spPr>
          <a:xfrm flipH="1">
            <a:off x="1877962" y="1379998"/>
            <a:ext cx="786580" cy="4456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3D85B7E-C185-E932-2453-4BFEB8E834B1}"/>
              </a:ext>
            </a:extLst>
          </p:cNvPr>
          <p:cNvSpPr txBox="1"/>
          <p:nvPr/>
        </p:nvSpPr>
        <p:spPr>
          <a:xfrm>
            <a:off x="2841523" y="1111045"/>
            <a:ext cx="2074606" cy="373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Table</a:t>
            </a:r>
            <a:r>
              <a:rPr lang="en-US" dirty="0"/>
              <a:t> element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D5A4E06-2BDC-0243-1B9A-9BCB2DE5EE90}"/>
              </a:ext>
            </a:extLst>
          </p:cNvPr>
          <p:cNvCxnSpPr/>
          <p:nvPr/>
        </p:nvCxnSpPr>
        <p:spPr>
          <a:xfrm flipH="1">
            <a:off x="2915265" y="1680779"/>
            <a:ext cx="786580" cy="4456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D93C653-AA6D-EAE6-A129-926CC61DB142}"/>
              </a:ext>
            </a:extLst>
          </p:cNvPr>
          <p:cNvSpPr txBox="1"/>
          <p:nvPr/>
        </p:nvSpPr>
        <p:spPr>
          <a:xfrm>
            <a:off x="3878826" y="1411826"/>
            <a:ext cx="2074606" cy="373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</a:t>
            </a:r>
            <a:r>
              <a:rPr lang="en-US" dirty="0"/>
              <a:t>able </a:t>
            </a:r>
            <a:r>
              <a:rPr lang="en-US" dirty="0">
                <a:highlight>
                  <a:srgbClr val="FFFF00"/>
                </a:highlight>
              </a:rPr>
              <a:t>r</a:t>
            </a:r>
            <a:r>
              <a:rPr lang="en-US" dirty="0"/>
              <a:t>ow element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98179DA-69E1-EC9F-7AF1-CAC413261A31}"/>
              </a:ext>
            </a:extLst>
          </p:cNvPr>
          <p:cNvCxnSpPr/>
          <p:nvPr/>
        </p:nvCxnSpPr>
        <p:spPr>
          <a:xfrm flipH="1">
            <a:off x="3067665" y="3069829"/>
            <a:ext cx="786580" cy="4456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99D752B-6324-D02F-D40B-199E411EAD21}"/>
              </a:ext>
            </a:extLst>
          </p:cNvPr>
          <p:cNvSpPr txBox="1"/>
          <p:nvPr/>
        </p:nvSpPr>
        <p:spPr>
          <a:xfrm>
            <a:off x="4218040" y="1651436"/>
            <a:ext cx="2949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</a:t>
            </a:r>
            <a:r>
              <a:rPr lang="en-US" dirty="0"/>
              <a:t>able </a:t>
            </a:r>
            <a:r>
              <a:rPr lang="en-US" dirty="0">
                <a:highlight>
                  <a:srgbClr val="FFFF00"/>
                </a:highlight>
              </a:rPr>
              <a:t>h</a:t>
            </a:r>
            <a:r>
              <a:rPr lang="en-US" dirty="0"/>
              <a:t>eader element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E674CA-828D-FB68-CAEC-2E8703E8C356}"/>
              </a:ext>
            </a:extLst>
          </p:cNvPr>
          <p:cNvCxnSpPr/>
          <p:nvPr/>
        </p:nvCxnSpPr>
        <p:spPr>
          <a:xfrm flipH="1">
            <a:off x="3067665" y="1833179"/>
            <a:ext cx="786580" cy="4456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7C2B254-5989-742B-2FB8-CF3C8EE2C7BC}"/>
              </a:ext>
            </a:extLst>
          </p:cNvPr>
          <p:cNvSpPr txBox="1"/>
          <p:nvPr/>
        </p:nvSpPr>
        <p:spPr>
          <a:xfrm>
            <a:off x="3878826" y="2976999"/>
            <a:ext cx="2074606" cy="373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</a:t>
            </a:r>
            <a:r>
              <a:rPr lang="en-US" dirty="0"/>
              <a:t>able </a:t>
            </a:r>
            <a:r>
              <a:rPr lang="en-US" dirty="0">
                <a:highlight>
                  <a:srgbClr val="FFFF00"/>
                </a:highlight>
              </a:rPr>
              <a:t>d</a:t>
            </a:r>
            <a:r>
              <a:rPr lang="en-US" dirty="0"/>
              <a:t>ata element</a:t>
            </a:r>
          </a:p>
        </p:txBody>
      </p:sp>
    </p:spTree>
    <p:extLst>
      <p:ext uri="{BB962C8B-B14F-4D97-AF65-F5344CB8AC3E}">
        <p14:creationId xmlns:p14="http://schemas.microsoft.com/office/powerpoint/2010/main" val="3534229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8C2F1-7F55-73B2-BC7E-9CBAE4532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</a:t>
            </a:r>
          </a:p>
        </p:txBody>
      </p:sp>
    </p:spTree>
    <p:extLst>
      <p:ext uri="{BB962C8B-B14F-4D97-AF65-F5344CB8AC3E}">
        <p14:creationId xmlns:p14="http://schemas.microsoft.com/office/powerpoint/2010/main" val="3002751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8083E-7E73-0B29-E9B7-49881E08B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rule</a:t>
            </a:r>
          </a:p>
        </p:txBody>
      </p:sp>
      <p:pic>
        <p:nvPicPr>
          <p:cNvPr id="5" name="Picture 4" descr="A computer screen shot of a computer code&#10;&#10;Description automatically generated">
            <a:extLst>
              <a:ext uri="{FF2B5EF4-FFF2-40B4-BE49-F238E27FC236}">
                <a16:creationId xmlns:a16="http://schemas.microsoft.com/office/drawing/2014/main" id="{644E7970-A9BE-C7E1-B605-483F77248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296" y="1806116"/>
            <a:ext cx="8659433" cy="36390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D66B6E-ADF2-1E3F-BE89-504E6CAE443E}"/>
              </a:ext>
            </a:extLst>
          </p:cNvPr>
          <p:cNvSpPr txBox="1"/>
          <p:nvPr/>
        </p:nvSpPr>
        <p:spPr>
          <a:xfrm>
            <a:off x="4001729" y="8432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link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rel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"stylesheet"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href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"style.css"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/&gt;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48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2F869-48C2-33AB-50F3-0424FA85B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B0779-D627-A7CB-098F-BB33B95B4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66652" cy="524285"/>
          </a:xfrm>
        </p:spPr>
        <p:txBody>
          <a:bodyPr/>
          <a:lstStyle/>
          <a:p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var(--cds-font-family-source-sans-pro)"/>
              </a:rPr>
              <a:t>Element Selectors</a:t>
            </a:r>
          </a:p>
          <a:p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42D7A9D-69D4-70B4-E2A8-FD17DCAA1E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485" y="2349910"/>
            <a:ext cx="8487960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714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2F869-48C2-33AB-50F3-0424FA85B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B0779-D627-A7CB-098F-BB33B95B4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66652" cy="524285"/>
          </a:xfrm>
        </p:spPr>
        <p:txBody>
          <a:bodyPr/>
          <a:lstStyle/>
          <a:p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var(--cds-font-family-source-sans-pro)"/>
              </a:rPr>
              <a:t>ID Selectors</a:t>
            </a:r>
          </a:p>
          <a:p>
            <a:endParaRPr lang="en-US" dirty="0"/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917A6B7-4C0E-5D6A-732B-E44DD50CA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001" y="1872328"/>
            <a:ext cx="8259328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713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2F869-48C2-33AB-50F3-0424FA85B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B0779-D627-A7CB-098F-BB33B95B4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66652" cy="524285"/>
          </a:xfrm>
        </p:spPr>
        <p:txBody>
          <a:bodyPr/>
          <a:lstStyle/>
          <a:p>
            <a:pPr algn="l"/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var(--cds-font-family-source-sans-pro)"/>
              </a:rPr>
              <a:t>Class Selectors</a:t>
            </a:r>
          </a:p>
          <a:p>
            <a:endParaRPr lang="en-US" dirty="0"/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7382D5F5-F217-9142-5A16-999BA8D7B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109" y="2219815"/>
            <a:ext cx="8135485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073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2F869-48C2-33AB-50F3-0424FA85B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B0779-D627-A7CB-098F-BB33B95B4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471219" cy="622607"/>
          </a:xfrm>
        </p:spPr>
        <p:txBody>
          <a:bodyPr>
            <a:normAutofit fontScale="92500"/>
          </a:bodyPr>
          <a:lstStyle/>
          <a:p>
            <a:pPr algn="l"/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var(--cds-font-family-source-sans-pro)"/>
              </a:rPr>
              <a:t>Element with Class Selector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EF95816-068C-577F-F1BC-A1848AC0CB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182" y="2448232"/>
            <a:ext cx="7173326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67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2F869-48C2-33AB-50F3-0424FA85B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B0779-D627-A7CB-098F-BB33B95B4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471219" cy="622607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var(--cds-font-family-source-sans-pro)"/>
              </a:rPr>
              <a:t>Descendant Selectors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433A7A1B-7D85-DD58-6D73-CDC8CAC49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328" y="1356624"/>
            <a:ext cx="7431773" cy="488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156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CFFFF-152C-A2F8-8920-3643F7A1E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Headings </a:t>
            </a:r>
          </a:p>
        </p:txBody>
      </p:sp>
      <p:pic>
        <p:nvPicPr>
          <p:cNvPr id="5" name="Content Placeholder 4" descr="A screenshot of a web browser&#10;&#10;Description automatically generated">
            <a:extLst>
              <a:ext uri="{FF2B5EF4-FFF2-40B4-BE49-F238E27FC236}">
                <a16:creationId xmlns:a16="http://schemas.microsoft.com/office/drawing/2014/main" id="{5A343FE6-4ADF-26D5-DA7D-B500EEB77F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242" y="1825625"/>
            <a:ext cx="6003515" cy="4351338"/>
          </a:xfrm>
        </p:spPr>
      </p:pic>
    </p:spTree>
    <p:extLst>
      <p:ext uri="{BB962C8B-B14F-4D97-AF65-F5344CB8AC3E}">
        <p14:creationId xmlns:p14="http://schemas.microsoft.com/office/powerpoint/2010/main" val="2073638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2F869-48C2-33AB-50F3-0424FA85B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B0779-D627-A7CB-098F-BB33B95B4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471219" cy="622607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var(--cds-font-family-source-sans-pro)"/>
              </a:rPr>
              <a:t>Child Selectors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88D0703-16A2-8267-2D26-82D09B0C33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889" y="585955"/>
            <a:ext cx="8135485" cy="41915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6646DB-E38B-D54A-508E-D79920F7C523}"/>
              </a:ext>
            </a:extLst>
          </p:cNvPr>
          <p:cNvSpPr txBox="1"/>
          <p:nvPr/>
        </p:nvSpPr>
        <p:spPr>
          <a:xfrm>
            <a:off x="1710813" y="5250877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unset"/>
              </a:rPr>
              <a:t>Note 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that this will not go beyond a single depth level. Therefore, the CSS rule will 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unset"/>
              </a:rPr>
              <a:t>not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 be applied to the 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Courier"/>
              </a:rPr>
              <a:t>h1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 element containing the text 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Courier"/>
              </a:rPr>
              <a:t>Today's Weather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.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79207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51852-E351-B904-BC01-83AE90AD8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</a:rPr>
              <a:t>Text and color in CSS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D3043-A6FC-A0C5-91EC-955FE99E7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251" y="1815793"/>
            <a:ext cx="5887065" cy="2589059"/>
          </a:xfrm>
        </p:spPr>
        <p:txBody>
          <a:bodyPr/>
          <a:lstStyle/>
          <a:p>
            <a:r>
              <a:rPr lang="en-US" b="0" dirty="0">
                <a:solidFill>
                  <a:srgbClr val="FF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color: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451A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rgb</a:t>
            </a:r>
            <a:r>
              <a:rPr lang="en-US" b="0" dirty="0">
                <a:solidFill>
                  <a:srgbClr val="0451A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255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451A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color: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451A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rgba</a:t>
            </a:r>
            <a:r>
              <a:rPr lang="en-US" b="0" dirty="0">
                <a:solidFill>
                  <a:srgbClr val="0451A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255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0.8</a:t>
            </a:r>
            <a:r>
              <a:rPr lang="en-US" b="0" dirty="0">
                <a:solidFill>
                  <a:srgbClr val="0451A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FF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color: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451A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hsl</a:t>
            </a:r>
            <a:r>
              <a:rPr lang="en-US" b="0" dirty="0">
                <a:solidFill>
                  <a:srgbClr val="0451A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100%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50%</a:t>
            </a:r>
            <a:r>
              <a:rPr lang="en-US" b="0" dirty="0">
                <a:solidFill>
                  <a:srgbClr val="0451A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Hex value</a:t>
            </a:r>
            <a:endParaRPr lang="en-US" i="0" dirty="0">
              <a:solidFill>
                <a:srgbClr val="000000"/>
              </a:solidFill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Predefined color names</a:t>
            </a:r>
            <a:endParaRPr lang="en-US" b="0" dirty="0">
              <a:solidFill>
                <a:srgbClr val="000000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3F069-2C98-8115-8DAC-5FC16D228CB3}"/>
              </a:ext>
            </a:extLst>
          </p:cNvPr>
          <p:cNvSpPr txBox="1"/>
          <p:nvPr/>
        </p:nvSpPr>
        <p:spPr>
          <a:xfrm>
            <a:off x="6567948" y="1815793"/>
            <a:ext cx="56240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font-family: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"Courier New"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0451A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monospace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FF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font-size: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12px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FF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text-transform: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451A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uppercase</a:t>
            </a:r>
            <a:endParaRPr lang="en-US" b="0" dirty="0">
              <a:solidFill>
                <a:srgbClr val="000000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highlight>
                  <a:srgbClr val="FFFFFE"/>
                </a:highlight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FF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ext-decoration: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451A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underline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451A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red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451A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solid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5px</a:t>
            </a:r>
            <a:endParaRPr lang="en-US" b="0" dirty="0">
              <a:solidFill>
                <a:srgbClr val="000000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FF0000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text-decoration-line: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451A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underline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FF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text-decoration-color: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451A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red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FF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text-decoration-style: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451A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solid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FF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text-decoration-thickness: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5px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b="0" dirty="0">
              <a:solidFill>
                <a:srgbClr val="000000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DE467F-A062-0CC8-9C6E-EC523459F427}"/>
              </a:ext>
            </a:extLst>
          </p:cNvPr>
          <p:cNvSpPr txBox="1"/>
          <p:nvPr/>
        </p:nvSpPr>
        <p:spPr>
          <a:xfrm>
            <a:off x="2399070" y="4433888"/>
            <a:ext cx="106876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The most commonly used values for the 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Courier"/>
              </a:rPr>
              <a:t>text-transform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 property</a:t>
            </a:r>
            <a:r>
              <a:rPr lang="en-US" dirty="0">
                <a:solidFill>
                  <a:srgbClr val="1F1F1F"/>
                </a:solidFill>
                <a:highlight>
                  <a:srgbClr val="FFFFFF"/>
                </a:highlight>
                <a:latin typeface="Source Sans Pro" panose="020B0503030403020204" pitchFamily="34" charset="0"/>
              </a:rPr>
              <a:t> 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are:  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Courier"/>
              </a:rPr>
              <a:t>uppercase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,  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Courier"/>
              </a:rPr>
              <a:t>lowercase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,  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Courier"/>
              </a:rPr>
              <a:t>capitalize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  and 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Courier"/>
              </a:rPr>
              <a:t>none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16CDC3-AEF8-70F0-5078-3AE30A68C012}"/>
              </a:ext>
            </a:extLst>
          </p:cNvPr>
          <p:cNvSpPr txBox="1"/>
          <p:nvPr/>
        </p:nvSpPr>
        <p:spPr>
          <a:xfrm>
            <a:off x="2399070" y="5080219"/>
            <a:ext cx="68432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The most common 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Courier"/>
              </a:rPr>
              <a:t>text-decoration-line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 values used are: 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Courier"/>
              </a:rPr>
              <a:t>underline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, 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Courier"/>
              </a:rPr>
              <a:t>overline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, 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Courier"/>
              </a:rPr>
              <a:t>line-through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 and 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Courier"/>
              </a:rPr>
              <a:t>none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. 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649FD6-EBE3-4155-C81C-8EC4950CE4DD}"/>
              </a:ext>
            </a:extLst>
          </p:cNvPr>
          <p:cNvSpPr txBox="1"/>
          <p:nvPr/>
        </p:nvSpPr>
        <p:spPr>
          <a:xfrm>
            <a:off x="2399070" y="585165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There are many styles available for the 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Courier"/>
              </a:rPr>
              <a:t>text-decoration-style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  property;  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Courier"/>
              </a:rPr>
              <a:t>solid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,  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Courier"/>
              </a:rPr>
              <a:t>double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,  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Courier"/>
              </a:rPr>
              <a:t>dotted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,  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Courier"/>
              </a:rPr>
              <a:t>dashed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  and  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Courier"/>
              </a:rPr>
              <a:t>wavy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.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08204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9EFCC-4DF1-6C11-AF02-6165DE009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Paragraphs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BE49D0F-8F54-636B-B1A4-14D33454FA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952" y="1825625"/>
            <a:ext cx="8712095" cy="4351338"/>
          </a:xfrm>
        </p:spPr>
      </p:pic>
    </p:spTree>
    <p:extLst>
      <p:ext uri="{BB962C8B-B14F-4D97-AF65-F5344CB8AC3E}">
        <p14:creationId xmlns:p14="http://schemas.microsoft.com/office/powerpoint/2010/main" val="2077948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898B3-0FE3-16FA-B618-4CED01A61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breaks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9EFBE97-C0B8-8F72-A1B0-60DDC59274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823" y="1825625"/>
            <a:ext cx="8482354" cy="4351338"/>
          </a:xfrm>
        </p:spPr>
      </p:pic>
    </p:spTree>
    <p:extLst>
      <p:ext uri="{BB962C8B-B14F-4D97-AF65-F5344CB8AC3E}">
        <p14:creationId xmlns:p14="http://schemas.microsoft.com/office/powerpoint/2010/main" val="2375681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9DF29-CF9E-B5C2-C93C-47BC63D2F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and Bold 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61EC075-9E27-29E7-A3A3-E7AE672417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66" y="2218646"/>
            <a:ext cx="4929005" cy="3486637"/>
          </a:xfrm>
        </p:spPr>
      </p:pic>
      <p:pic>
        <p:nvPicPr>
          <p:cNvPr id="7" name="Picture 6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1E91ACE6-3794-306B-C1FA-ACE8733E10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269" y="2030727"/>
            <a:ext cx="4523303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55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FE01B-8E41-3733-A0BD-ED57A308D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Emphasis and Italics 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7463A32-338C-ACC6-C72A-89D011626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54" y="1690688"/>
            <a:ext cx="4581030" cy="2791215"/>
          </a:xfrm>
          <a:prstGeom prst="rect">
            <a:avLst/>
          </a:prstGeom>
        </p:spPr>
      </p:pic>
      <p:pic>
        <p:nvPicPr>
          <p:cNvPr id="7" name="Picture 6" descr="A screenshot of a web browser&#10;&#10;Description automatically generated">
            <a:extLst>
              <a:ext uri="{FF2B5EF4-FFF2-40B4-BE49-F238E27FC236}">
                <a16:creationId xmlns:a16="http://schemas.microsoft.com/office/drawing/2014/main" id="{BD822C06-5337-72AC-9F46-13DB73293C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946" y="1514380"/>
            <a:ext cx="6144482" cy="35342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CDD5A8-11EB-0CBF-B8D8-257E10775A88}"/>
              </a:ext>
            </a:extLst>
          </p:cNvPr>
          <p:cNvSpPr txBox="1"/>
          <p:nvPr/>
        </p:nvSpPr>
        <p:spPr>
          <a:xfrm>
            <a:off x="443254" y="4997574"/>
            <a:ext cx="1091054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unset"/>
              </a:rPr>
              <a:t>Emphasis vs. Italics</a:t>
            </a:r>
            <a:endParaRPr lang="en-US" b="1" i="0" dirty="0">
              <a:solidFill>
                <a:srgbClr val="1F1F1F"/>
              </a:solidFill>
              <a:effectLst/>
              <a:highlight>
                <a:srgbClr val="FFFFFF"/>
              </a:highlight>
              <a:latin typeface="var(--cds-font-family-source-sans-pro)"/>
            </a:endParaRPr>
          </a:p>
          <a:p>
            <a:pPr algn="l"/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var(--cds-font-family-source-sans-pro)"/>
              </a:rPr>
              <a:t>By default both tags will have the same visual effect in the web browser. The only difference is the meaning.</a:t>
            </a:r>
          </a:p>
          <a:p>
            <a:pPr algn="l"/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var(--cds-font-family-source-sans-pro)"/>
              </a:rPr>
              <a:t>Emphasis tags stress the text contained in them. </a:t>
            </a:r>
          </a:p>
          <a:p>
            <a:pPr algn="l"/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Italics represent off-set text and should be used for technical terms, titles, a thought or a phrase from another language</a:t>
            </a:r>
            <a:endParaRPr lang="en-US" b="0" i="0" dirty="0">
              <a:solidFill>
                <a:srgbClr val="1F1F1F"/>
              </a:solidFill>
              <a:effectLst/>
              <a:highlight>
                <a:srgbClr val="FFFF00"/>
              </a:highlight>
              <a:latin typeface="var(--cds-font-family-source-sans-pro)"/>
            </a:endParaRPr>
          </a:p>
        </p:txBody>
      </p:sp>
    </p:spTree>
    <p:extLst>
      <p:ext uri="{BB962C8B-B14F-4D97-AF65-F5344CB8AC3E}">
        <p14:creationId xmlns:p14="http://schemas.microsoft.com/office/powerpoint/2010/main" val="434129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A6DF3-6B7D-A35B-0297-25C0CE92B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7C3EAF4-ACCF-82DC-CDD8-95322CE33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83" y="2212647"/>
            <a:ext cx="5592617" cy="3238952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594D7287-B062-8B17-AA72-094283F050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488" y="2212647"/>
            <a:ext cx="5306914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626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E2EF0-AA2C-5977-206E-66C24E74C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 tags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A099C5A-CDC9-D92F-C842-E6D40D678E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577" y="1825625"/>
            <a:ext cx="5864846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C28523-2890-4113-85BC-ECAAA438607A}"/>
              </a:ext>
            </a:extLst>
          </p:cNvPr>
          <p:cNvSpPr txBox="1"/>
          <p:nvPr/>
        </p:nvSpPr>
        <p:spPr>
          <a:xfrm>
            <a:off x="3431458" y="8432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the div has no impact on content unless it is styled by CSS. 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776527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6B58D-D6BC-70DE-4699-A8DBBB875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 </a:t>
            </a:r>
          </a:p>
        </p:txBody>
      </p:sp>
      <p:pic>
        <p:nvPicPr>
          <p:cNvPr id="5" name="Picture 4" descr="A screenshot of a computer error&#10;&#10;Description automatically generated">
            <a:extLst>
              <a:ext uri="{FF2B5EF4-FFF2-40B4-BE49-F238E27FC236}">
                <a16:creationId xmlns:a16="http://schemas.microsoft.com/office/drawing/2014/main" id="{C566C0ED-04F8-D608-FAB6-AC0674E415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285" y="2500183"/>
            <a:ext cx="6125430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10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446</Words>
  <Application>Microsoft Office PowerPoint</Application>
  <PresentationFormat>Widescreen</PresentationFormat>
  <Paragraphs>74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Courier</vt:lpstr>
      <vt:lpstr>unset</vt:lpstr>
      <vt:lpstr>var(--cds-font-family-source-sans-pro)</vt:lpstr>
      <vt:lpstr>Aptos</vt:lpstr>
      <vt:lpstr>Aptos Display</vt:lpstr>
      <vt:lpstr>Arial</vt:lpstr>
      <vt:lpstr>Consolas</vt:lpstr>
      <vt:lpstr>Source Sans Pro</vt:lpstr>
      <vt:lpstr>Office Theme</vt:lpstr>
      <vt:lpstr>HTML basic</vt:lpstr>
      <vt:lpstr>Headings </vt:lpstr>
      <vt:lpstr>Paragraphs</vt:lpstr>
      <vt:lpstr>Line breaks</vt:lpstr>
      <vt:lpstr>Strong and Bold </vt:lpstr>
      <vt:lpstr>Emphasis and Italics </vt:lpstr>
      <vt:lpstr>Lists </vt:lpstr>
      <vt:lpstr>Div tags</vt:lpstr>
      <vt:lpstr>Comments </vt:lpstr>
      <vt:lpstr>Anchor </vt:lpstr>
      <vt:lpstr>Image </vt:lpstr>
      <vt:lpstr>Tables </vt:lpstr>
      <vt:lpstr>Forms </vt:lpstr>
      <vt:lpstr>CSS rule</vt:lpstr>
      <vt:lpstr>Selectors</vt:lpstr>
      <vt:lpstr>Selectors</vt:lpstr>
      <vt:lpstr>Selectors</vt:lpstr>
      <vt:lpstr>Selectors</vt:lpstr>
      <vt:lpstr>Selectors</vt:lpstr>
      <vt:lpstr>Selectors</vt:lpstr>
      <vt:lpstr>Text and color in CSS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basic</dc:title>
  <dc:creator>Nan Cen</dc:creator>
  <cp:lastModifiedBy>Nan Cen</cp:lastModifiedBy>
  <cp:revision>3</cp:revision>
  <dcterms:created xsi:type="dcterms:W3CDTF">2024-05-08T15:40:35Z</dcterms:created>
  <dcterms:modified xsi:type="dcterms:W3CDTF">2024-05-08T20:03:28Z</dcterms:modified>
</cp:coreProperties>
</file>