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C7705-3E00-4808-6A9A-AAD9A1DF5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F345EB-65DE-B23F-BC8C-A9DC05284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FB97E-1495-368B-0C5A-BC9324368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0177-A7FA-4621-8503-8F3ACBAC7AFC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33123-9C8E-0C8D-65FF-0D38A7D49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5D8BE-6153-E223-1E8F-9FDF4AF17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B317-0EF4-4853-BEBE-2F71DB8F1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66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37D0D-A8AF-12F6-5AB9-8DC65C53F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E18653-51F4-6399-3EDE-9D7B6AD42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4E0F0-6744-663F-287D-8896B8C07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0177-A7FA-4621-8503-8F3ACBAC7AFC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782C9-0495-BF36-7E4D-5530F7A08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F711A-1993-B244-AE02-8D4F12FD1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B317-0EF4-4853-BEBE-2F71DB8F1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72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7E467-3F84-54BD-6EBF-BB0F69D3ED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D30083-2ECD-A89C-C99A-5510CDBB6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9FE1-4581-D833-1675-EBAD4003D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0177-A7FA-4621-8503-8F3ACBAC7AFC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01A34-9EF8-C924-7065-3E44B75A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D65DA-D6C5-D9BB-53B2-0F04BEE4C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B317-0EF4-4853-BEBE-2F71DB8F1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53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F279F-C923-1630-3C1C-179305C78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10838-A853-2F62-980F-3744164F2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165E7-FFA7-5532-EF8A-2E6D4F28B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0177-A7FA-4621-8503-8F3ACBAC7AFC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A1733-40B7-CEC0-38DC-B7C1EEEF3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0AEA0-5AEF-B8C1-31A4-D5C2BE5DC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B317-0EF4-4853-BEBE-2F71DB8F1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01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C4092-198F-D6E0-5AFD-6BE0B8DCC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F5592-055B-4777-816E-5F4035FA1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C96D0-7F84-A0B8-9AA0-458BDF15D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0177-A7FA-4621-8503-8F3ACBAC7AFC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EEC41-9F39-0ECF-78E5-0E2A5EFC6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B37E9-59D9-E77A-2208-82A90F614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B317-0EF4-4853-BEBE-2F71DB8F1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53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97685-BC30-3F0B-A401-5EA00DB3E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3D676-927F-C5EC-E9AF-6D12A0808D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60C301-F8A1-4D9F-308D-CDE2BD716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980861-5925-A854-35CF-524AA5DAE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0177-A7FA-4621-8503-8F3ACBAC7AFC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822FA-12C3-6B9B-E41A-372BD774D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E5DCB-D5A8-ABEC-C11D-9C36E6E88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B317-0EF4-4853-BEBE-2F71DB8F1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7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EE9FF-574F-8B59-76F9-616B3F5C5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67A78-5401-B2B8-588D-DD7D2138F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AE1557-3C48-2415-C4D4-66A58E507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DACAE6-E8A3-BB20-E616-64B3F40A40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7494B9-BBB2-935B-15DE-6C3800CFF9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326467-B03F-88F4-A30D-8491B4B0B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0177-A7FA-4621-8503-8F3ACBAC7AFC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200750-6CC7-1AE1-03A2-70A89A4D2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9D7863-CAAB-A2F2-6987-9E3EB5BE0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B317-0EF4-4853-BEBE-2F71DB8F1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984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2DB63-27E2-0ACB-5388-CB719C56F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8F7001-A474-3B2B-AD82-8B5961890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0177-A7FA-4621-8503-8F3ACBAC7AFC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0CB6F3-50A6-EC9F-DC06-C7AA64E51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156348-58AC-1055-BE8E-733F2CF5F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B317-0EF4-4853-BEBE-2F71DB8F1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95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6980A3-7D46-250C-E3C8-49B040A0D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0177-A7FA-4621-8503-8F3ACBAC7AFC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7A40C7-364A-B192-6A18-C025AB60C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67272-EEA6-BFFD-A250-393528252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B317-0EF4-4853-BEBE-2F71DB8F1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99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B64F8-3552-B51E-AAFB-41FDE6FF1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757E1-61EE-9328-FBC6-C86B205FB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010600-500A-82C4-32E5-DDE0708F5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DBF09-DDCE-1F8B-C54C-4B8B99BEA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0177-A7FA-4621-8503-8F3ACBAC7AFC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1F3F7-56E3-480A-17A9-07C3A1D95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AFC6A-7BBF-18B6-6E4B-84F8FFEAF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B317-0EF4-4853-BEBE-2F71DB8F1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46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85F9C-BB8E-541C-CEFE-AE0D502D2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DE6B0-BAF3-5FA7-1FC5-8F3CE22DBF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6FD9A3-976D-05F8-A86C-51D9D2887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8388C4-9FF3-F131-6B52-B4AE52682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0177-A7FA-4621-8503-8F3ACBAC7AFC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BFA72-6781-B9CC-A49A-C205A7F4D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43D57-5EB5-2D22-3C27-88EB558AB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B317-0EF4-4853-BEBE-2F71DB8F1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11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8BB9CF-9F1C-A936-AB73-85EEED39C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801A1-8B50-E807-C194-D4F8AA08E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5B9A6-D569-CD7A-2CDC-13A3456292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480177-A7FA-4621-8503-8F3ACBAC7AFC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A1A69-DDFB-A90C-5771-6B172E11F9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0D553-9CEE-FF05-3042-7BA00F375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FCB317-0EF4-4853-BEBE-2F71DB8F1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4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tmp"/><Relationship Id="rId13" Type="http://schemas.openxmlformats.org/officeDocument/2006/relationships/image" Target="../media/image27.tmp"/><Relationship Id="rId3" Type="http://schemas.openxmlformats.org/officeDocument/2006/relationships/image" Target="../media/image17.tmp"/><Relationship Id="rId7" Type="http://schemas.openxmlformats.org/officeDocument/2006/relationships/image" Target="../media/image21.tmp"/><Relationship Id="rId12" Type="http://schemas.openxmlformats.org/officeDocument/2006/relationships/image" Target="../media/image26.tmp"/><Relationship Id="rId17" Type="http://schemas.openxmlformats.org/officeDocument/2006/relationships/image" Target="../media/image31.tmp"/><Relationship Id="rId2" Type="http://schemas.openxmlformats.org/officeDocument/2006/relationships/image" Target="../media/image16.tmp"/><Relationship Id="rId16" Type="http://schemas.openxmlformats.org/officeDocument/2006/relationships/image" Target="../media/image30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tmp"/><Relationship Id="rId11" Type="http://schemas.openxmlformats.org/officeDocument/2006/relationships/image" Target="../media/image25.tmp"/><Relationship Id="rId5" Type="http://schemas.openxmlformats.org/officeDocument/2006/relationships/image" Target="../media/image19.tmp"/><Relationship Id="rId15" Type="http://schemas.openxmlformats.org/officeDocument/2006/relationships/image" Target="../media/image29.tmp"/><Relationship Id="rId10" Type="http://schemas.openxmlformats.org/officeDocument/2006/relationships/image" Target="../media/image24.tmp"/><Relationship Id="rId4" Type="http://schemas.openxmlformats.org/officeDocument/2006/relationships/image" Target="../media/image18.tmp"/><Relationship Id="rId9" Type="http://schemas.openxmlformats.org/officeDocument/2006/relationships/image" Target="../media/image23.tmp"/><Relationship Id="rId14" Type="http://schemas.openxmlformats.org/officeDocument/2006/relationships/image" Target="../media/image28.tm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tmp"/><Relationship Id="rId3" Type="http://schemas.openxmlformats.org/officeDocument/2006/relationships/image" Target="../media/image8.tmp"/><Relationship Id="rId7" Type="http://schemas.openxmlformats.org/officeDocument/2006/relationships/image" Target="../media/image12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tmp"/><Relationship Id="rId5" Type="http://schemas.openxmlformats.org/officeDocument/2006/relationships/image" Target="../media/image10.tmp"/><Relationship Id="rId10" Type="http://schemas.openxmlformats.org/officeDocument/2006/relationships/image" Target="../media/image15.tmp"/><Relationship Id="rId4" Type="http://schemas.openxmlformats.org/officeDocument/2006/relationships/image" Target="../media/image9.tmp"/><Relationship Id="rId9" Type="http://schemas.openxmlformats.org/officeDocument/2006/relationships/image" Target="../media/image14.tm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02773-30D2-0C2F-7475-1B5E905643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B2732D-2E1F-FC05-84DF-0386CEE044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close-up of a logo&#10;&#10;Description automatically generated">
            <a:extLst>
              <a:ext uri="{FF2B5EF4-FFF2-40B4-BE49-F238E27FC236}">
                <a16:creationId xmlns:a16="http://schemas.microsoft.com/office/drawing/2014/main" id="{0565955C-1490-ED8B-95B1-853DF88275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6" y="277229"/>
            <a:ext cx="12192000" cy="42515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E2AF6C-08EB-08AD-9090-895361C54C4B}"/>
              </a:ext>
            </a:extLst>
          </p:cNvPr>
          <p:cNvSpPr txBox="1"/>
          <p:nvPr/>
        </p:nvSpPr>
        <p:spPr>
          <a:xfrm>
            <a:off x="929148" y="5135472"/>
            <a:ext cx="97388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Sans"/>
              </a:rPr>
              <a:t>when you log into this course, the web server communicates with an application server to check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Sans"/>
              </a:rPr>
              <a:t>that you are in fact enrolled.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Sans"/>
              </a:rPr>
              <a:t>The application server confirms your enrollment and specifies what content should </a:t>
            </a:r>
            <a:r>
              <a:rPr lang="en-US" b="0" i="0" dirty="0">
                <a:solidFill>
                  <a:srgbClr val="333333"/>
                </a:solidFill>
                <a:effectLst/>
                <a:latin typeface="OpenSans"/>
              </a:rPr>
              <a:t>show for your profile specifically.</a:t>
            </a:r>
          </a:p>
        </p:txBody>
      </p:sp>
    </p:spTree>
    <p:extLst>
      <p:ext uri="{BB962C8B-B14F-4D97-AF65-F5344CB8AC3E}">
        <p14:creationId xmlns:p14="http://schemas.microsoft.com/office/powerpoint/2010/main" val="1111432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FCD20-50BD-0780-1EDD-0F86DFC62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check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7AB692-6C56-50B9-BF37-7EBD65F76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52556"/>
            <a:ext cx="5068007" cy="2762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20ABA9-206B-E4C0-EA3E-3960FAEF56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837" y="1530433"/>
            <a:ext cx="1286054" cy="2095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1BC7E7-1E4D-2288-015F-6C5B321CBB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057" y="2035877"/>
            <a:ext cx="4629796" cy="1905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A67522-89A8-CC32-CF00-C1DB5C2813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692" y="2035877"/>
            <a:ext cx="238158" cy="1524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6F518B-B51E-E9B8-B2E6-18B0A7264E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74611"/>
            <a:ext cx="5487166" cy="2953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DDCCC1A-4B92-037F-CC54-EA83B55D22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586" y="2342961"/>
            <a:ext cx="819264" cy="2286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828FF62-C0C1-8249-9056-44E4299F4A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70449"/>
            <a:ext cx="7135221" cy="29531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8D64D74-FB26-2FC7-A00B-9232856B1F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337" y="2765686"/>
            <a:ext cx="514422" cy="15242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20B58FD-60F3-3DEF-146F-221971B966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08" y="3241173"/>
            <a:ext cx="7440063" cy="27626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9636CE6-D5D5-480C-C4BE-714DD0A198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683" y="3269752"/>
            <a:ext cx="857370" cy="21910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57686B7-927B-9001-1EBB-CA356EB3664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260" y="3274515"/>
            <a:ext cx="1057423" cy="20957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5057F0E-D590-1908-39B4-BECF107311C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057" y="3692845"/>
            <a:ext cx="5582429" cy="32389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CE249CB-9760-B07E-B953-B4FFD86A5FA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009" y="3653046"/>
            <a:ext cx="581106" cy="247685"/>
          </a:xfrm>
          <a:prstGeom prst="rect">
            <a:avLst/>
          </a:prstGeom>
        </p:spPr>
      </p:pic>
      <p:pic>
        <p:nvPicPr>
          <p:cNvPr id="31" name="Picture 30" descr="A close-up of a text&#10;&#10;Description automatically generated">
            <a:extLst>
              <a:ext uri="{FF2B5EF4-FFF2-40B4-BE49-F238E27FC236}">
                <a16:creationId xmlns:a16="http://schemas.microsoft.com/office/drawing/2014/main" id="{29460ACF-FF43-E880-FF74-6C2DE727062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20412"/>
            <a:ext cx="6535062" cy="88594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774F42C-A9EB-22F8-F811-7D51B5552C9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48" y="5329924"/>
            <a:ext cx="7154273" cy="43821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41285DF-80E4-F335-91D7-FA035D1A7C4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486" y="5348976"/>
            <a:ext cx="781159" cy="20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001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computer application&#10;&#10;Description automatically generated">
            <a:extLst>
              <a:ext uri="{FF2B5EF4-FFF2-40B4-BE49-F238E27FC236}">
                <a16:creationId xmlns:a16="http://schemas.microsoft.com/office/drawing/2014/main" id="{611EF720-A5E1-7738-9F38-5F802CBDA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6239"/>
            <a:ext cx="12192000" cy="534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635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two blue gears with words&#10;&#10;Description automatically generated with medium confidence">
            <a:extLst>
              <a:ext uri="{FF2B5EF4-FFF2-40B4-BE49-F238E27FC236}">
                <a16:creationId xmlns:a16="http://schemas.microsoft.com/office/drawing/2014/main" id="{1365A612-21AC-B27C-1926-31D1DAD07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548" y="482772"/>
            <a:ext cx="6302477" cy="3196000"/>
          </a:xfrm>
          <a:prstGeom prst="rect">
            <a:avLst/>
          </a:prstGeom>
        </p:spPr>
      </p:pic>
      <p:pic>
        <p:nvPicPr>
          <p:cNvPr id="7" name="Picture 6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ECFB3150-F2FA-EB8C-475B-0923D1D9A5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503" y="3949359"/>
            <a:ext cx="5113195" cy="263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52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4599E11B-2F54-5AC6-F9E0-2AEF16D39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42" y="1783112"/>
            <a:ext cx="5250426" cy="2845203"/>
          </a:xfrm>
          <a:prstGeom prst="rect">
            <a:avLst/>
          </a:prstGeom>
        </p:spPr>
      </p:pic>
      <p:pic>
        <p:nvPicPr>
          <p:cNvPr id="7" name="Picture 6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E4FE476F-7290-C87C-AB92-C24EBC4CC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014" y="1783112"/>
            <a:ext cx="5781366" cy="289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518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55355-95DE-2013-0CF9-90EBE2603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C5F4C-0C87-8169-C293-0E59A13D1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736" y="1412671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As you know, this is called the </a:t>
            </a:r>
            <a:r>
              <a:rPr lang="en-US" dirty="0">
                <a:highlight>
                  <a:srgbClr val="FFFF00"/>
                </a:highlight>
              </a:rPr>
              <a:t>reconciliation </a:t>
            </a:r>
            <a:r>
              <a:rPr lang="en-US" dirty="0"/>
              <a:t>process and can be broken down into the following steps:</a:t>
            </a:r>
          </a:p>
          <a:p>
            <a:endParaRPr lang="en-US" dirty="0"/>
          </a:p>
          <a:p>
            <a:r>
              <a:rPr lang="en-US" dirty="0"/>
              <a:t>Step 1: The virtual DOM is updated.</a:t>
            </a:r>
          </a:p>
          <a:p>
            <a:endParaRPr lang="en-US" dirty="0"/>
          </a:p>
          <a:p>
            <a:r>
              <a:rPr lang="en-US" dirty="0"/>
              <a:t>Step 2: The virtual DOM is compared to the previous version of the virtual DOM and checks which elements have changed.</a:t>
            </a:r>
          </a:p>
          <a:p>
            <a:endParaRPr lang="en-US" dirty="0"/>
          </a:p>
          <a:p>
            <a:r>
              <a:rPr lang="en-US" dirty="0"/>
              <a:t>Step 3: The changed elements are updated in the browser DOM.</a:t>
            </a:r>
          </a:p>
          <a:p>
            <a:endParaRPr lang="en-US" dirty="0"/>
          </a:p>
          <a:p>
            <a:r>
              <a:rPr lang="en-US" dirty="0"/>
              <a:t>Step 4: The displayed webpage updates to match the browser DOM.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3190D-70D0-E195-51DD-8A69A317C188}"/>
              </a:ext>
            </a:extLst>
          </p:cNvPr>
          <p:cNvSpPr txBox="1"/>
          <p:nvPr/>
        </p:nvSpPr>
        <p:spPr>
          <a:xfrm>
            <a:off x="3342967" y="568349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As updating the browser DOM can be a slow operation, </a:t>
            </a:r>
            <a:r>
              <a:rPr lang="en-US" dirty="0">
                <a:highlight>
                  <a:srgbClr val="FFFF00"/>
                </a:highlight>
              </a:rPr>
              <a:t>this process helps to reduce the number of updates to the browser DOM by only updating when it is necessary.</a:t>
            </a:r>
          </a:p>
        </p:txBody>
      </p:sp>
    </p:spTree>
    <p:extLst>
      <p:ext uri="{BB962C8B-B14F-4D97-AF65-F5344CB8AC3E}">
        <p14:creationId xmlns:p14="http://schemas.microsoft.com/office/powerpoint/2010/main" val="716709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6D2D2-AD91-E3A1-7D4E-E5EDCF63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084" y="79990"/>
            <a:ext cx="10515600" cy="1325563"/>
          </a:xfrm>
        </p:spPr>
        <p:txBody>
          <a:bodyPr/>
          <a:lstStyle/>
          <a:p>
            <a:r>
              <a:rPr lang="en-US" dirty="0"/>
              <a:t>Knowledge check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8B72AED-3F65-14BD-896E-A61463D6E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31" y="1243620"/>
            <a:ext cx="6659176" cy="1812021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64E2E24-F7A2-4C3F-93EF-348158D08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15" y="3055641"/>
            <a:ext cx="6432992" cy="15893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E1C746-BB84-2688-01E0-0603392CDE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3" y="4845622"/>
            <a:ext cx="5887272" cy="4001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970E99-53FC-E957-2E99-69ADFAF74F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033" y="4756966"/>
            <a:ext cx="1533739" cy="2953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EAF2477-2475-32FC-7691-6A7497548A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16" y="5334384"/>
            <a:ext cx="7087589" cy="2953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0D2BA4A-4179-ECE4-63C0-FFE760112E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416" y="5322094"/>
            <a:ext cx="905001" cy="17147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84D9E8A-CFA7-C3FA-E8F7-5C632B4F6C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73" y="5849562"/>
            <a:ext cx="6439799" cy="33342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E6A0DF9-1631-4E58-2877-C33BA8D2DE5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148" y="5816538"/>
            <a:ext cx="457264" cy="19052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8F76B0B-79C9-8C4E-25A8-F4FE15C5370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11" y="6171213"/>
            <a:ext cx="6077798" cy="24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771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1E27D-4CB9-F771-9F93-616800076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What are the two main approaches for serving code and resources in a Single Page Application called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2B99F-5257-FB2A-60CB-D41DD476C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r>
              <a:rPr lang="en-US" dirty="0"/>
              <a:t>Bundling</a:t>
            </a:r>
          </a:p>
          <a:p>
            <a:r>
              <a:rPr lang="en-US" dirty="0"/>
              <a:t>Code splitting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307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A0FF1-A5E7-AE85-15DD-1F42E4501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Bundling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D9AA8-2C2B-DA2A-1384-52469DCBD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Bundling involves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00"/>
                </a:highlight>
                <a:latin typeface="Söhne"/>
              </a:rPr>
              <a:t>combining multiple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JavaScript, CSS, and other static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00"/>
                </a:highlight>
                <a:latin typeface="Söhne"/>
              </a:rPr>
              <a:t>files into a single bundle file or a few bundle files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bundling process typically includes minification and compression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00"/>
                </a:highlight>
                <a:latin typeface="Söhne"/>
              </a:rPr>
              <a:t>to reduce file size and improve loading performance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Bundling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00"/>
                </a:highlight>
                <a:latin typeface="Söhne"/>
              </a:rPr>
              <a:t>simplifies the deployment and delivery of code and resources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as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00"/>
                </a:highlight>
                <a:latin typeface="Söhne"/>
              </a:rPr>
              <a:t>the browser only needs to fetch a few bundle files instead of many individual files.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742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66868-F139-791C-C741-4C63A6C7E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splitting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EC4B8-E6F4-295F-1143-98C0526BD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Code splitting involves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00"/>
                </a:highlight>
                <a:latin typeface="Söhne"/>
              </a:rPr>
              <a:t>breaking the application codebase into smaller chunks or modules and loading them dynamically as needed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With code splitting,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00"/>
                </a:highlight>
                <a:latin typeface="Söhne"/>
              </a:rPr>
              <a:t>only the code required for the initial page load is loaded upfront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while additional code is loaded asynchronously as the user interacts with the application.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This approach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00"/>
                </a:highlight>
                <a:latin typeface="Söhne"/>
              </a:rPr>
              <a:t>helps reduce the initial load time of the SPA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as only essential code is loaded initially, improving performance.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Code splitting is often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00"/>
                </a:highlight>
                <a:latin typeface="Söhne"/>
              </a:rPr>
              <a:t>used in conjunction with lazy loading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where non-essential parts of the application are loaded on-demand.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Frameworks like React, Vue.js, and Angular provide built-in support for code splitting, allowing developers to optimize the loading of their SPAs for better performance and user experience.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31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374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OpenSans</vt:lpstr>
      <vt:lpstr>Söhne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React </vt:lpstr>
      <vt:lpstr>Knowledge check</vt:lpstr>
      <vt:lpstr>What are the two main approaches for serving code and resources in a Single Page Application called</vt:lpstr>
      <vt:lpstr>Bundling </vt:lpstr>
      <vt:lpstr>Code splitting</vt:lpstr>
      <vt:lpstr>Knowledge check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 Cen</dc:creator>
  <cp:lastModifiedBy>Nan Cen</cp:lastModifiedBy>
  <cp:revision>2</cp:revision>
  <dcterms:created xsi:type="dcterms:W3CDTF">2024-05-14T18:06:36Z</dcterms:created>
  <dcterms:modified xsi:type="dcterms:W3CDTF">2024-05-14T19:29:54Z</dcterms:modified>
</cp:coreProperties>
</file>