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70" r:id="rId17"/>
    <p:sldId id="271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69B"/>
    <a:srgbClr val="FB8B6D"/>
    <a:srgbClr val="FDC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510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90A79-5721-426E-AFC1-CF58A61C0D94}" type="datetimeFigureOut">
              <a:rPr lang="zh-CN" altLang="en-US" smtClean="0"/>
              <a:t>2016/2/16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8012F-5409-41D5-BD21-231D25E85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21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8012F-5409-41D5-BD21-231D25E85B6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701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4CF0-C945-4CAC-B36A-8C6A9E3929DF}" type="datetimeFigureOut">
              <a:rPr lang="zh-CN" altLang="en-US" smtClean="0"/>
              <a:t>2016/2/16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ED6B-1052-4AF1-916F-D32CA4A3F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25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4CF0-C945-4CAC-B36A-8C6A9E3929DF}" type="datetimeFigureOut">
              <a:rPr lang="zh-CN" altLang="en-US" smtClean="0"/>
              <a:t>2016/2/16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ED6B-1052-4AF1-916F-D32CA4A3F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79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4CF0-C945-4CAC-B36A-8C6A9E3929DF}" type="datetimeFigureOut">
              <a:rPr lang="zh-CN" altLang="en-US" smtClean="0"/>
              <a:t>2016/2/16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ED6B-1052-4AF1-916F-D32CA4A3F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363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487" y="577257"/>
            <a:ext cx="4038600" cy="487363"/>
          </a:xfrm>
        </p:spPr>
        <p:txBody>
          <a:bodyPr/>
          <a:lstStyle>
            <a:lvl1pPr>
              <a:defRPr sz="2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矩形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矩形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矩形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A85AF1-D0A3-4A47-9DAE-DBD124EB3D6C}" type="slidenum">
              <a:rPr lang="en-US" altLang="zh-CN" sz="1400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46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4CF0-C945-4CAC-B36A-8C6A9E3929DF}" type="datetimeFigureOut">
              <a:rPr lang="zh-CN" altLang="en-US" smtClean="0"/>
              <a:t>2016/2/16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ED6B-1052-4AF1-916F-D32CA4A3F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50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4CF0-C945-4CAC-B36A-8C6A9E3929DF}" type="datetimeFigureOut">
              <a:rPr lang="zh-CN" altLang="en-US" smtClean="0"/>
              <a:t>2016/2/16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ED6B-1052-4AF1-916F-D32CA4A3F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6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4CF0-C945-4CAC-B36A-8C6A9E3929DF}" type="datetimeFigureOut">
              <a:rPr lang="zh-CN" altLang="en-US" smtClean="0"/>
              <a:t>2016/2/16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ED6B-1052-4AF1-916F-D32CA4A3F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15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4CF0-C945-4CAC-B36A-8C6A9E3929DF}" type="datetimeFigureOut">
              <a:rPr lang="zh-CN" altLang="en-US" smtClean="0"/>
              <a:t>2016/2/16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ED6B-1052-4AF1-916F-D32CA4A3F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06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4CF0-C945-4CAC-B36A-8C6A9E3929DF}" type="datetimeFigureOut">
              <a:rPr lang="zh-CN" altLang="en-US" smtClean="0"/>
              <a:t>2016/2/16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ED6B-1052-4AF1-916F-D32CA4A3F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09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4CF0-C945-4CAC-B36A-8C6A9E3929DF}" type="datetimeFigureOut">
              <a:rPr lang="zh-CN" altLang="en-US" smtClean="0"/>
              <a:t>2016/2/16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ED6B-1052-4AF1-916F-D32CA4A3F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4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4CF0-C945-4CAC-B36A-8C6A9E3929DF}" type="datetimeFigureOut">
              <a:rPr lang="zh-CN" altLang="en-US" smtClean="0"/>
              <a:t>2016/2/16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ED6B-1052-4AF1-916F-D32CA4A3F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96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4CF0-C945-4CAC-B36A-8C6A9E3929DF}" type="datetimeFigureOut">
              <a:rPr lang="zh-CN" altLang="en-US" smtClean="0"/>
              <a:t>2016/2/16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ED6B-1052-4AF1-916F-D32CA4A3F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63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C4CF0-C945-4CAC-B36A-8C6A9E3929DF}" type="datetimeFigureOut">
              <a:rPr lang="zh-CN" altLang="en-US" smtClean="0"/>
              <a:t>2016/2/16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0ED6B-1052-4AF1-916F-D32CA4A3F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13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28915"/>
            <a:ext cx="8604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成套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性计算算法及功能设计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_20160216   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61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-27384"/>
            <a:ext cx="8280920" cy="1440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385664" y="44624"/>
            <a:ext cx="720080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一维设计</a:t>
            </a:r>
          </a:p>
        </p:txBody>
      </p:sp>
      <p:sp>
        <p:nvSpPr>
          <p:cNvPr id="5" name="椭圆 4"/>
          <p:cNvSpPr/>
          <p:nvPr/>
        </p:nvSpPr>
        <p:spPr>
          <a:xfrm>
            <a:off x="937392" y="44624"/>
            <a:ext cx="936104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1_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总体性能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>
            <a:stCxn id="5" idx="6"/>
            <a:endCxn id="4" idx="2"/>
          </p:cNvCxnSpPr>
          <p:nvPr/>
        </p:nvCxnSpPr>
        <p:spPr>
          <a:xfrm>
            <a:off x="1873496" y="296652"/>
            <a:ext cx="151216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3529680" y="652307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529680" y="1010463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187624" y="652307"/>
            <a:ext cx="432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87624" y="1010463"/>
            <a:ext cx="432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cxnSp>
        <p:nvCxnSpPr>
          <p:cNvPr id="11" name="直接连接符 10"/>
          <p:cNvCxnSpPr>
            <a:stCxn id="9" idx="3"/>
            <a:endCxn id="7" idx="1"/>
          </p:cNvCxnSpPr>
          <p:nvPr/>
        </p:nvCxnSpPr>
        <p:spPr>
          <a:xfrm>
            <a:off x="1619624" y="796323"/>
            <a:ext cx="191005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3"/>
            <a:endCxn id="8" idx="1"/>
          </p:cNvCxnSpPr>
          <p:nvPr/>
        </p:nvCxnSpPr>
        <p:spPr>
          <a:xfrm>
            <a:off x="1619624" y="1154479"/>
            <a:ext cx="191005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67544" y="1468833"/>
            <a:ext cx="8280920" cy="25362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401527" y="1556792"/>
            <a:ext cx="720080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一维设计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769679" y="1556792"/>
            <a:ext cx="720080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065823" y="1556792"/>
            <a:ext cx="936104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平面叶删造型</a:t>
            </a:r>
          </a:p>
        </p:txBody>
      </p:sp>
      <p:sp>
        <p:nvSpPr>
          <p:cNvPr id="35" name="椭圆 34"/>
          <p:cNvSpPr/>
          <p:nvPr/>
        </p:nvSpPr>
        <p:spPr>
          <a:xfrm>
            <a:off x="937392" y="1556792"/>
            <a:ext cx="936104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1_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总体性能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125168" y="1916832"/>
            <a:ext cx="936104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2_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/>
          <p:cNvCxnSpPr>
            <a:stCxn id="32" idx="6"/>
            <a:endCxn id="33" idx="2"/>
          </p:cNvCxnSpPr>
          <p:nvPr/>
        </p:nvCxnSpPr>
        <p:spPr>
          <a:xfrm>
            <a:off x="4121607" y="1808820"/>
            <a:ext cx="64807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3" idx="6"/>
            <a:endCxn id="34" idx="2"/>
          </p:cNvCxnSpPr>
          <p:nvPr/>
        </p:nvCxnSpPr>
        <p:spPr>
          <a:xfrm>
            <a:off x="5489759" y="1808820"/>
            <a:ext cx="57606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6" idx="6"/>
            <a:endCxn id="33" idx="2"/>
          </p:cNvCxnSpPr>
          <p:nvPr/>
        </p:nvCxnSpPr>
        <p:spPr>
          <a:xfrm flipV="1">
            <a:off x="3061272" y="1808820"/>
            <a:ext cx="1708407" cy="36004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5" idx="6"/>
            <a:endCxn id="32" idx="2"/>
          </p:cNvCxnSpPr>
          <p:nvPr/>
        </p:nvCxnSpPr>
        <p:spPr>
          <a:xfrm>
            <a:off x="1873496" y="1808820"/>
            <a:ext cx="152803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6291071" y="2492896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6291071" y="2851359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6291071" y="3209822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291071" y="3568285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895719" y="2492896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4895719" y="2851359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4895719" y="3209822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4895719" y="3568285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3529680" y="2492896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3529680" y="2861967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3529680" y="3220430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3529680" y="3578893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364004" y="2492896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2364004" y="2861967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2364004" y="3220430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2364004" y="3578893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1181774" y="2492896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1181774" y="2861967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1181774" y="3220430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1181774" y="3578893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stCxn id="58" idx="3"/>
            <a:endCxn id="54" idx="1"/>
          </p:cNvCxnSpPr>
          <p:nvPr/>
        </p:nvCxnSpPr>
        <p:spPr>
          <a:xfrm>
            <a:off x="1649774" y="2636912"/>
            <a:ext cx="71423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4" idx="3"/>
            <a:endCxn id="50" idx="1"/>
          </p:cNvCxnSpPr>
          <p:nvPr/>
        </p:nvCxnSpPr>
        <p:spPr>
          <a:xfrm>
            <a:off x="2832004" y="2636912"/>
            <a:ext cx="69767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0" idx="3"/>
            <a:endCxn id="46" idx="1"/>
          </p:cNvCxnSpPr>
          <p:nvPr/>
        </p:nvCxnSpPr>
        <p:spPr>
          <a:xfrm>
            <a:off x="3997680" y="2636912"/>
            <a:ext cx="89803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46" idx="3"/>
            <a:endCxn id="42" idx="1"/>
          </p:cNvCxnSpPr>
          <p:nvPr/>
        </p:nvCxnSpPr>
        <p:spPr>
          <a:xfrm>
            <a:off x="5363719" y="2636912"/>
            <a:ext cx="9273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1649774" y="2996952"/>
            <a:ext cx="71423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2832004" y="2996952"/>
            <a:ext cx="69767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3997680" y="2996952"/>
            <a:ext cx="89803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5363719" y="2996952"/>
            <a:ext cx="9273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1649774" y="3356992"/>
            <a:ext cx="71423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2832004" y="3356992"/>
            <a:ext cx="69767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3997680" y="3356992"/>
            <a:ext cx="89803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5363719" y="3356992"/>
            <a:ext cx="9273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1649774" y="3717032"/>
            <a:ext cx="71423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2832004" y="3717032"/>
            <a:ext cx="69767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3997680" y="3717032"/>
            <a:ext cx="89803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5363719" y="3717032"/>
            <a:ext cx="9273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467544" y="4059070"/>
            <a:ext cx="8280920" cy="2798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3401527" y="4149081"/>
            <a:ext cx="720080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一维设计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4769679" y="4149081"/>
            <a:ext cx="720080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6065823" y="4149081"/>
            <a:ext cx="936104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平面叶删造型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7562128" y="4149081"/>
            <a:ext cx="720080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937392" y="4149081"/>
            <a:ext cx="936104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1_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总体性能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2139047" y="4568981"/>
            <a:ext cx="936104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2_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直接箭头连接符 93"/>
          <p:cNvCxnSpPr>
            <a:stCxn id="88" idx="6"/>
            <a:endCxn id="89" idx="2"/>
          </p:cNvCxnSpPr>
          <p:nvPr/>
        </p:nvCxnSpPr>
        <p:spPr>
          <a:xfrm>
            <a:off x="4121607" y="4401109"/>
            <a:ext cx="64807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89" idx="6"/>
            <a:endCxn id="90" idx="2"/>
          </p:cNvCxnSpPr>
          <p:nvPr/>
        </p:nvCxnSpPr>
        <p:spPr>
          <a:xfrm>
            <a:off x="5489759" y="4401109"/>
            <a:ext cx="57606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90" idx="6"/>
            <a:endCxn id="91" idx="2"/>
          </p:cNvCxnSpPr>
          <p:nvPr/>
        </p:nvCxnSpPr>
        <p:spPr>
          <a:xfrm>
            <a:off x="7001927" y="4401109"/>
            <a:ext cx="56020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弧形 96"/>
          <p:cNvSpPr/>
          <p:nvPr/>
        </p:nvSpPr>
        <p:spPr>
          <a:xfrm>
            <a:off x="5417750" y="3933056"/>
            <a:ext cx="2144377" cy="936105"/>
          </a:xfrm>
          <a:prstGeom prst="arc">
            <a:avLst>
              <a:gd name="adj1" fmla="val 11127622"/>
              <a:gd name="adj2" fmla="val 21299176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/>
          <p:cNvCxnSpPr>
            <a:stCxn id="93" idx="6"/>
            <a:endCxn id="89" idx="2"/>
          </p:cNvCxnSpPr>
          <p:nvPr/>
        </p:nvCxnSpPr>
        <p:spPr>
          <a:xfrm flipV="1">
            <a:off x="3075151" y="4401109"/>
            <a:ext cx="1694528" cy="4199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92" idx="6"/>
            <a:endCxn id="88" idx="2"/>
          </p:cNvCxnSpPr>
          <p:nvPr/>
        </p:nvCxnSpPr>
        <p:spPr>
          <a:xfrm>
            <a:off x="1873496" y="4401109"/>
            <a:ext cx="152803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圆角矩形 100"/>
          <p:cNvSpPr/>
          <p:nvPr/>
        </p:nvSpPr>
        <p:spPr>
          <a:xfrm>
            <a:off x="6291071" y="5123634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291071" y="5482097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6291071" y="5840560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6291071" y="6199023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4895719" y="5123634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4895719" y="5482097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4895719" y="5840560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895719" y="6199023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3529680" y="5123634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3529680" y="5492705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3529680" y="5851168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3529680" y="6209631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2364004" y="5123634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2364004" y="5492705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2364004" y="5851168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2364004" y="6209631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1181774" y="5123634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1181774" y="5492705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1181774" y="5851168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1181774" y="6209631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1" name="直接连接符 120"/>
          <p:cNvCxnSpPr>
            <a:stCxn id="117" idx="3"/>
            <a:endCxn id="113" idx="1"/>
          </p:cNvCxnSpPr>
          <p:nvPr/>
        </p:nvCxnSpPr>
        <p:spPr>
          <a:xfrm>
            <a:off x="1649774" y="5267650"/>
            <a:ext cx="71423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13" idx="3"/>
            <a:endCxn id="109" idx="1"/>
          </p:cNvCxnSpPr>
          <p:nvPr/>
        </p:nvCxnSpPr>
        <p:spPr>
          <a:xfrm>
            <a:off x="2832004" y="5267650"/>
            <a:ext cx="69767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109" idx="3"/>
            <a:endCxn id="105" idx="1"/>
          </p:cNvCxnSpPr>
          <p:nvPr/>
        </p:nvCxnSpPr>
        <p:spPr>
          <a:xfrm>
            <a:off x="3997680" y="5267650"/>
            <a:ext cx="89803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5" idx="3"/>
            <a:endCxn id="101" idx="1"/>
          </p:cNvCxnSpPr>
          <p:nvPr/>
        </p:nvCxnSpPr>
        <p:spPr>
          <a:xfrm>
            <a:off x="5363719" y="5267650"/>
            <a:ext cx="9273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1649774" y="5627690"/>
            <a:ext cx="71423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2832004" y="5627690"/>
            <a:ext cx="69767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3997680" y="5627690"/>
            <a:ext cx="89803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5363719" y="5627690"/>
            <a:ext cx="9273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1649774" y="5987730"/>
            <a:ext cx="71423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2832004" y="5987730"/>
            <a:ext cx="69767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3997680" y="5987730"/>
            <a:ext cx="89803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>
            <a:off x="5363719" y="5987730"/>
            <a:ext cx="9273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1649774" y="6347770"/>
            <a:ext cx="71423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2832004" y="6347770"/>
            <a:ext cx="69767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3997680" y="6347770"/>
            <a:ext cx="89803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5363719" y="6347770"/>
            <a:ext cx="9273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圆角矩形 136"/>
          <p:cNvSpPr/>
          <p:nvPr/>
        </p:nvSpPr>
        <p:spPr>
          <a:xfrm>
            <a:off x="7686423" y="5119504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圆角矩形 137"/>
          <p:cNvSpPr/>
          <p:nvPr/>
        </p:nvSpPr>
        <p:spPr>
          <a:xfrm>
            <a:off x="7686423" y="5477967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7686423" y="5836430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圆角矩形 139"/>
          <p:cNvSpPr/>
          <p:nvPr/>
        </p:nvSpPr>
        <p:spPr>
          <a:xfrm>
            <a:off x="7686423" y="6194893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7686423" y="6536931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A.5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圆角矩形 141"/>
          <p:cNvSpPr/>
          <p:nvPr/>
        </p:nvSpPr>
        <p:spPr>
          <a:xfrm>
            <a:off x="6299875" y="6541061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圆角矩形 142"/>
          <p:cNvSpPr/>
          <p:nvPr/>
        </p:nvSpPr>
        <p:spPr>
          <a:xfrm>
            <a:off x="4895719" y="6552820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3527567" y="6566949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圆角矩形 144"/>
          <p:cNvSpPr/>
          <p:nvPr/>
        </p:nvSpPr>
        <p:spPr>
          <a:xfrm>
            <a:off x="2357411" y="6569968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圆角矩形 145"/>
          <p:cNvSpPr/>
          <p:nvPr/>
        </p:nvSpPr>
        <p:spPr>
          <a:xfrm>
            <a:off x="1172040" y="6579522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7" name="直接连接符 146"/>
          <p:cNvCxnSpPr/>
          <p:nvPr/>
        </p:nvCxnSpPr>
        <p:spPr>
          <a:xfrm>
            <a:off x="1649774" y="6723249"/>
            <a:ext cx="71423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>
            <a:off x="2832004" y="6723249"/>
            <a:ext cx="69767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3997680" y="6694775"/>
            <a:ext cx="89803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5363719" y="6694775"/>
            <a:ext cx="9273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>
            <a:stCxn id="142" idx="3"/>
            <a:endCxn id="141" idx="1"/>
          </p:cNvCxnSpPr>
          <p:nvPr/>
        </p:nvCxnSpPr>
        <p:spPr>
          <a:xfrm flipV="1">
            <a:off x="6767875" y="6680947"/>
            <a:ext cx="9185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/>
          <p:nvPr/>
        </p:nvCxnSpPr>
        <p:spPr>
          <a:xfrm flipV="1">
            <a:off x="6759071" y="6338909"/>
            <a:ext cx="9185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 flipV="1">
            <a:off x="6767875" y="5963050"/>
            <a:ext cx="9185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 flipV="1">
            <a:off x="6759071" y="5621983"/>
            <a:ext cx="9185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 flipV="1">
            <a:off x="6788681" y="5260638"/>
            <a:ext cx="9185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669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424" y="188640"/>
            <a:ext cx="5803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（二）、成套性计算步骤和算法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7928" y="692696"/>
            <a:ext cx="8788568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Step6——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针对 每一个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“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产生输入数据的任务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”的任务数据集版本 ，生成全组合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，按照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Step4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，一共有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*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*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5=40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个组合。</a:t>
            </a: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Step7——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针对每个组合，确认共同任务的版本是否一致，一致则成套，不一致则不成套。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按照示例，排除掉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37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个，剩余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个是成套数据组合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Step8——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将成套数据组合，标识其推送时间并显示内容，针对最新成套数据要重点标识出来；</a:t>
            </a:r>
            <a:endParaRPr lang="en-US" altLang="zh-CN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81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424" y="188640"/>
            <a:ext cx="5803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（二）、成套性计算步骤和算法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7928" y="692696"/>
            <a:ext cx="878856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Step6——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针对 每一个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“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产生输入数据的任务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”的任务数据集版本 ，生成全组合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，按照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Step4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，一共有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*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*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5=40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个组合：</a:t>
            </a: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40481"/>
            <a:ext cx="6336704" cy="543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6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424" y="188640"/>
            <a:ext cx="5803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（三）、任务输入数据成套性功能设计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35696" y="1916832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见下页示意图</a:t>
            </a:r>
            <a:endParaRPr lang="zh-CN" altLang="en-US" sz="4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784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2424" y="44624"/>
            <a:ext cx="8540056" cy="67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一维设计数据集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96887"/>
            <a:ext cx="8316000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**</a:t>
            </a:r>
            <a:r>
              <a:rPr lang="zh-CN" altLang="en-US" dirty="0" smtClean="0"/>
              <a:t>涡轮</a:t>
            </a:r>
            <a:r>
              <a:rPr lang="zh-CN" altLang="en-US" dirty="0"/>
              <a:t>气动</a:t>
            </a:r>
            <a:r>
              <a:rPr lang="zh-CN" altLang="en-US" dirty="0" smtClean="0"/>
              <a:t>设计 </a:t>
            </a:r>
            <a:r>
              <a:rPr lang="en-US" altLang="zh-CN" dirty="0"/>
              <a:t>&gt; </a:t>
            </a:r>
            <a:r>
              <a:rPr lang="zh-CN" altLang="en-US" dirty="0"/>
              <a:t>任务属性 </a:t>
            </a:r>
            <a:r>
              <a:rPr lang="en-US" altLang="zh-CN" dirty="0"/>
              <a:t>| </a:t>
            </a:r>
            <a:r>
              <a:rPr lang="zh-CN" altLang="en-US" dirty="0">
                <a:solidFill>
                  <a:srgbClr val="FF0000"/>
                </a:solidFill>
              </a:rPr>
              <a:t>任务数据</a:t>
            </a:r>
            <a:r>
              <a:rPr lang="zh-CN" altLang="en-US" dirty="0"/>
              <a:t> </a:t>
            </a:r>
            <a:r>
              <a:rPr lang="en-US" altLang="zh-CN" dirty="0"/>
              <a:t>| </a:t>
            </a:r>
            <a:r>
              <a:rPr lang="zh-CN" altLang="en-US" dirty="0"/>
              <a:t>任务流程 </a:t>
            </a:r>
            <a:r>
              <a:rPr lang="en-US" altLang="zh-CN" dirty="0"/>
              <a:t>| </a:t>
            </a:r>
            <a:r>
              <a:rPr lang="zh-CN" altLang="en-US" dirty="0"/>
              <a:t>任务历程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52424" y="424409"/>
            <a:ext cx="8540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053203" y="1445297"/>
            <a:ext cx="16294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InputData1/</a:t>
            </a:r>
            <a:r>
              <a:rPr lang="en-US" altLang="zh-CN" sz="12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A.1</a:t>
            </a:r>
            <a:endParaRPr lang="zh-CN" altLang="en-US" sz="12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53203" y="1733329"/>
            <a:ext cx="16294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InputData2/</a:t>
            </a:r>
            <a:r>
              <a:rPr lang="en-US" altLang="zh-CN" sz="12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A.1</a:t>
            </a:r>
            <a:endParaRPr lang="zh-CN" altLang="en-US" sz="12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53203" y="2021361"/>
            <a:ext cx="16294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InputData3/</a:t>
            </a:r>
            <a:r>
              <a:rPr lang="en-US" altLang="zh-CN" sz="12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A.1</a:t>
            </a:r>
            <a:endParaRPr lang="zh-CN" altLang="en-US" sz="12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肘形连接符 8"/>
          <p:cNvCxnSpPr>
            <a:stCxn id="47" idx="2"/>
            <a:endCxn id="6" idx="1"/>
          </p:cNvCxnSpPr>
          <p:nvPr/>
        </p:nvCxnSpPr>
        <p:spPr>
          <a:xfrm rot="16200000" flipH="1">
            <a:off x="872668" y="1408777"/>
            <a:ext cx="137049" cy="22402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7" idx="2"/>
            <a:endCxn id="7" idx="1"/>
          </p:cNvCxnSpPr>
          <p:nvPr/>
        </p:nvCxnSpPr>
        <p:spPr>
          <a:xfrm rot="16200000" flipH="1">
            <a:off x="728652" y="1552793"/>
            <a:ext cx="425081" cy="22402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47" idx="2"/>
            <a:endCxn id="8" idx="1"/>
          </p:cNvCxnSpPr>
          <p:nvPr/>
        </p:nvCxnSpPr>
        <p:spPr>
          <a:xfrm rot="16200000" flipH="1">
            <a:off x="584636" y="1696809"/>
            <a:ext cx="713113" cy="22402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053202" y="2309393"/>
            <a:ext cx="1629464" cy="320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OutputData1/</a:t>
            </a:r>
            <a:r>
              <a:rPr lang="en-US" altLang="zh-CN" sz="12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A.1</a:t>
            </a:r>
            <a:endParaRPr lang="zh-CN" altLang="en-US" sz="12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53202" y="2669433"/>
            <a:ext cx="16294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OutputData2/</a:t>
            </a:r>
            <a:r>
              <a:rPr lang="en-US" altLang="zh-CN" sz="12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A.1</a:t>
            </a:r>
            <a:endParaRPr lang="zh-CN" altLang="en-US" sz="12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53202" y="2957465"/>
            <a:ext cx="1629464" cy="248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OutputData3/</a:t>
            </a:r>
            <a:r>
              <a:rPr lang="en-US" altLang="zh-CN" sz="12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A.1</a:t>
            </a:r>
            <a:endParaRPr lang="zh-CN" altLang="en-US" sz="12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肘形连接符 14"/>
          <p:cNvCxnSpPr>
            <a:stCxn id="47" idx="2"/>
            <a:endCxn id="12" idx="1"/>
          </p:cNvCxnSpPr>
          <p:nvPr/>
        </p:nvCxnSpPr>
        <p:spPr>
          <a:xfrm rot="16200000" flipH="1">
            <a:off x="432490" y="1848956"/>
            <a:ext cx="1017405" cy="22402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47" idx="2"/>
            <a:endCxn id="13" idx="1"/>
          </p:cNvCxnSpPr>
          <p:nvPr/>
        </p:nvCxnSpPr>
        <p:spPr>
          <a:xfrm rot="16200000" flipH="1">
            <a:off x="260600" y="2020846"/>
            <a:ext cx="1361185" cy="22402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47" idx="2"/>
            <a:endCxn id="14" idx="1"/>
          </p:cNvCxnSpPr>
          <p:nvPr/>
        </p:nvCxnSpPr>
        <p:spPr>
          <a:xfrm rot="16200000" flipH="1">
            <a:off x="126456" y="2154990"/>
            <a:ext cx="1629473" cy="22402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042011" y="3245497"/>
            <a:ext cx="149103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A.1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肘形连接符 18"/>
          <p:cNvCxnSpPr>
            <a:stCxn id="47" idx="2"/>
            <a:endCxn id="18" idx="1"/>
          </p:cNvCxnSpPr>
          <p:nvPr/>
        </p:nvCxnSpPr>
        <p:spPr>
          <a:xfrm rot="16200000" flipH="1">
            <a:off x="-33028" y="2314473"/>
            <a:ext cx="1937249" cy="21282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24043" y="5405737"/>
            <a:ext cx="1044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Datax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06109" y="5693769"/>
            <a:ext cx="1044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Datay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22566" y="5981801"/>
            <a:ext cx="1044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Dataz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肘形连接符 22"/>
          <p:cNvCxnSpPr>
            <a:stCxn id="18" idx="2"/>
            <a:endCxn id="20" idx="1"/>
          </p:cNvCxnSpPr>
          <p:nvPr/>
        </p:nvCxnSpPr>
        <p:spPr>
          <a:xfrm rot="16200000" flipH="1">
            <a:off x="847673" y="4473383"/>
            <a:ext cx="2016224" cy="13651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endCxn id="21" idx="1"/>
          </p:cNvCxnSpPr>
          <p:nvPr/>
        </p:nvCxnSpPr>
        <p:spPr>
          <a:xfrm rot="16200000" flipH="1">
            <a:off x="766699" y="4698375"/>
            <a:ext cx="2160238" cy="11858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8" idx="2"/>
            <a:endCxn id="22" idx="1"/>
          </p:cNvCxnSpPr>
          <p:nvPr/>
        </p:nvCxnSpPr>
        <p:spPr>
          <a:xfrm rot="16200000" flipH="1">
            <a:off x="558903" y="4762154"/>
            <a:ext cx="2592288" cy="13503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952825" y="3520263"/>
            <a:ext cx="151216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InputData1/</a:t>
            </a:r>
            <a:r>
              <a:rPr lang="en-US" altLang="zh-CN" sz="12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A.1</a:t>
            </a:r>
            <a:endParaRPr lang="zh-CN" altLang="en-US" sz="12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16563" y="3821562"/>
            <a:ext cx="151216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InputData2/</a:t>
            </a:r>
            <a:r>
              <a:rPr lang="en-US" altLang="zh-CN" sz="12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A.1</a:t>
            </a:r>
            <a:endParaRPr lang="zh-CN" altLang="en-US" sz="12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16563" y="4109593"/>
            <a:ext cx="151216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InputData3/</a:t>
            </a:r>
            <a:r>
              <a:rPr lang="en-US" altLang="zh-CN" sz="12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A.1</a:t>
            </a:r>
            <a:endParaRPr lang="zh-CN" altLang="en-US" sz="12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17298" y="4469633"/>
            <a:ext cx="151216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OutputData1/</a:t>
            </a:r>
            <a:r>
              <a:rPr lang="en-US" altLang="zh-CN" sz="12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A.1</a:t>
            </a:r>
            <a:endParaRPr lang="zh-CN" altLang="en-US" sz="12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917298" y="4829673"/>
            <a:ext cx="151216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OutputData2/</a:t>
            </a:r>
            <a:r>
              <a:rPr lang="en-US" altLang="zh-CN" sz="12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A.1</a:t>
            </a:r>
            <a:endParaRPr lang="zh-CN" altLang="en-US" sz="12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917298" y="5117706"/>
            <a:ext cx="151216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OutputData3/</a:t>
            </a:r>
            <a:r>
              <a:rPr lang="en-US" altLang="zh-CN" sz="12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A.1</a:t>
            </a:r>
            <a:endParaRPr lang="zh-CN" altLang="en-US" sz="12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7544" y="548680"/>
            <a:ext cx="8316000" cy="307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39552" y="548699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任务输入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95736" y="548699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915816" y="54867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532317" y="548701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117560" y="54868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提交确认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563888" y="54870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设置版本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126951" y="548680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PDM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流程图: 合并 39"/>
          <p:cNvSpPr/>
          <p:nvPr/>
        </p:nvSpPr>
        <p:spPr>
          <a:xfrm>
            <a:off x="7056288" y="656704"/>
            <a:ext cx="108000" cy="108000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肘形连接符 40"/>
          <p:cNvCxnSpPr/>
          <p:nvPr/>
        </p:nvCxnSpPr>
        <p:spPr>
          <a:xfrm rot="16200000" flipH="1">
            <a:off x="2692302" y="2748441"/>
            <a:ext cx="144016" cy="12903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/>
          <p:nvPr/>
        </p:nvCxnSpPr>
        <p:spPr>
          <a:xfrm rot="16200000" flipH="1">
            <a:off x="3672283" y="3671769"/>
            <a:ext cx="432049" cy="12903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8" idx="2"/>
            <a:endCxn id="28" idx="1"/>
          </p:cNvCxnSpPr>
          <p:nvPr/>
        </p:nvCxnSpPr>
        <p:spPr>
          <a:xfrm rot="16200000" flipH="1">
            <a:off x="1492005" y="3829051"/>
            <a:ext cx="720080" cy="12903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18" idx="2"/>
            <a:endCxn id="29" idx="1"/>
          </p:cNvCxnSpPr>
          <p:nvPr/>
        </p:nvCxnSpPr>
        <p:spPr>
          <a:xfrm rot="16200000" flipH="1">
            <a:off x="1312353" y="4008704"/>
            <a:ext cx="1080120" cy="1297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8" idx="2"/>
            <a:endCxn id="30" idx="1"/>
          </p:cNvCxnSpPr>
          <p:nvPr/>
        </p:nvCxnSpPr>
        <p:spPr>
          <a:xfrm rot="16200000" flipH="1">
            <a:off x="1132333" y="4188724"/>
            <a:ext cx="1440160" cy="1297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18" idx="2"/>
            <a:endCxn id="31" idx="1"/>
          </p:cNvCxnSpPr>
          <p:nvPr/>
        </p:nvCxnSpPr>
        <p:spPr>
          <a:xfrm rot="16200000" flipH="1">
            <a:off x="988317" y="4332740"/>
            <a:ext cx="1728193" cy="1297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467544" y="1144487"/>
            <a:ext cx="723275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lvl="0"/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467544" y="1164232"/>
            <a:ext cx="831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467544" y="3533529"/>
            <a:ext cx="831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467544" y="3854081"/>
            <a:ext cx="831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67544" y="4142113"/>
            <a:ext cx="831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67544" y="4469633"/>
            <a:ext cx="831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67544" y="4757665"/>
            <a:ext cx="831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67544" y="5078217"/>
            <a:ext cx="831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67544" y="5405737"/>
            <a:ext cx="831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467544" y="5699601"/>
            <a:ext cx="831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467544" y="5981833"/>
            <a:ext cx="831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267556"/>
              </p:ext>
            </p:extLst>
          </p:nvPr>
        </p:nvGraphicFramePr>
        <p:xfrm>
          <a:off x="467544" y="837181"/>
          <a:ext cx="8316000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/>
                <a:gridCol w="864096"/>
                <a:gridCol w="2088232"/>
                <a:gridCol w="936104"/>
                <a:gridCol w="1331224"/>
              </a:tblGrid>
              <a:tr h="324000"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名称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类型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状态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PDM</a:t>
                      </a: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审签状态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9" name="直接连接符 58"/>
          <p:cNvCxnSpPr/>
          <p:nvPr/>
        </p:nvCxnSpPr>
        <p:spPr>
          <a:xfrm>
            <a:off x="467544" y="6269833"/>
            <a:ext cx="831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430216" y="2164887"/>
            <a:ext cx="897389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572" y="624107"/>
            <a:ext cx="466725" cy="142875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581244"/>
            <a:ext cx="228600" cy="228600"/>
          </a:xfrm>
          <a:prstGeom prst="rect">
            <a:avLst/>
          </a:prstGeom>
        </p:spPr>
      </p:pic>
      <p:sp>
        <p:nvSpPr>
          <p:cNvPr id="63" name="矩形 62"/>
          <p:cNvSpPr/>
          <p:nvPr/>
        </p:nvSpPr>
        <p:spPr>
          <a:xfrm>
            <a:off x="3505500" y="1452264"/>
            <a:ext cx="897389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491121" y="1472008"/>
            <a:ext cx="897389" cy="248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设计中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563043" y="1472008"/>
            <a:ext cx="897389" cy="248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签中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505499" y="1740296"/>
            <a:ext cx="897389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367123" y="980728"/>
            <a:ext cx="897389" cy="248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设计中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439045" y="980728"/>
            <a:ext cx="897389" cy="248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签中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417765" y="1230595"/>
            <a:ext cx="897389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417765" y="1543484"/>
            <a:ext cx="897389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430216" y="1836925"/>
            <a:ext cx="897389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467544" y="1445297"/>
            <a:ext cx="831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467544" y="1733329"/>
            <a:ext cx="831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467544" y="2021361"/>
            <a:ext cx="831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467544" y="2309393"/>
            <a:ext cx="831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504472" y="2629945"/>
            <a:ext cx="827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467544" y="2917977"/>
            <a:ext cx="831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467544" y="3245497"/>
            <a:ext cx="831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886346" y="809844"/>
            <a:ext cx="7502078" cy="5315973"/>
          </a:xfrm>
          <a:prstGeom prst="roundRect">
            <a:avLst>
              <a:gd name="adj" fmla="val 170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圆角矩形 79"/>
          <p:cNvSpPr/>
          <p:nvPr/>
        </p:nvSpPr>
        <p:spPr>
          <a:xfrm>
            <a:off x="918008" y="836712"/>
            <a:ext cx="7452000" cy="336131"/>
          </a:xfrm>
          <a:prstGeom prst="roundRect">
            <a:avLst>
              <a:gd name="adj" fmla="val 16817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971600" y="84008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任务输入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839326" y="1844334"/>
            <a:ext cx="547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2839326" y="2132366"/>
            <a:ext cx="547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2839326" y="2420398"/>
            <a:ext cx="547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855571" y="1569078"/>
            <a:ext cx="16294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InputData1</a:t>
            </a:r>
            <a:endParaRPr lang="zh-CN" altLang="en-US" sz="12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855571" y="1857110"/>
            <a:ext cx="16294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InputData2</a:t>
            </a:r>
            <a:endParaRPr lang="zh-CN" altLang="en-US" sz="12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855571" y="2145142"/>
            <a:ext cx="16294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InputData3</a:t>
            </a:r>
            <a:endParaRPr lang="zh-CN" altLang="en-US" sz="12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8" name="表格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468538"/>
              </p:ext>
            </p:extLst>
          </p:nvPr>
        </p:nvGraphicFramePr>
        <p:xfrm>
          <a:off x="2842648" y="1209038"/>
          <a:ext cx="5473769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344"/>
                <a:gridCol w="792088"/>
                <a:gridCol w="576064"/>
                <a:gridCol w="791322"/>
                <a:gridCol w="1656951"/>
              </a:tblGrid>
              <a:tr h="324000">
                <a:tc>
                  <a:txBody>
                    <a:bodyPr/>
                    <a:lstStyle/>
                    <a:p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名称</a:t>
                      </a:r>
                      <a:endParaRPr lang="zh-CN" altLang="en-US" sz="12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类型</a:t>
                      </a:r>
                      <a:endParaRPr lang="zh-CN" altLang="en-US" sz="12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版本</a:t>
                      </a:r>
                      <a:endParaRPr lang="zh-CN" altLang="en-US" sz="12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状态</a:t>
                      </a:r>
                      <a:endParaRPr lang="zh-CN" altLang="en-US" sz="12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  <a:endParaRPr lang="zh-CN" altLang="en-US" sz="12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9" name="TextBox 111"/>
          <p:cNvSpPr txBox="1"/>
          <p:nvPr/>
        </p:nvSpPr>
        <p:spPr>
          <a:xfrm>
            <a:off x="986023" y="1215695"/>
            <a:ext cx="1753452" cy="30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971600" y="1215714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可选成套数据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792780" y="1172843"/>
            <a:ext cx="0" cy="49615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70"/>
          <p:cNvSpPr txBox="1"/>
          <p:nvPr/>
        </p:nvSpPr>
        <p:spPr>
          <a:xfrm>
            <a:off x="1285558" y="1587570"/>
            <a:ext cx="1342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u="sng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可选路径</a:t>
            </a:r>
            <a:r>
              <a:rPr lang="en-US" altLang="zh-CN" sz="1200" u="sng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200" u="sng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TextBox 113"/>
          <p:cNvSpPr txBox="1"/>
          <p:nvPr/>
        </p:nvSpPr>
        <p:spPr>
          <a:xfrm>
            <a:off x="1285558" y="1947610"/>
            <a:ext cx="1342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u="sng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可选路径</a:t>
            </a:r>
            <a:r>
              <a:rPr lang="en-US" altLang="zh-CN" sz="1200" u="sng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200" u="sng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TextBox 114"/>
          <p:cNvSpPr txBox="1"/>
          <p:nvPr/>
        </p:nvSpPr>
        <p:spPr>
          <a:xfrm>
            <a:off x="1285558" y="2287905"/>
            <a:ext cx="1342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u="sng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可选路径</a:t>
            </a:r>
            <a:r>
              <a:rPr lang="en-US" altLang="zh-CN" sz="1200" u="sng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200" u="sng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499993" y="1556792"/>
            <a:ext cx="64800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4499992" y="1854425"/>
            <a:ext cx="64800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499993" y="2137302"/>
            <a:ext cx="64800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652588" y="1586137"/>
            <a:ext cx="1296000" cy="248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u="sng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file1</a:t>
            </a:r>
            <a:endParaRPr lang="zh-CN" altLang="en-US" sz="1200" u="sng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660376" y="1867202"/>
            <a:ext cx="1296000" cy="248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u="sng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file2</a:t>
            </a:r>
            <a:endParaRPr lang="zh-CN" altLang="en-US" sz="1200" u="sng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652588" y="2176790"/>
            <a:ext cx="1296000" cy="248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u="sng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file3</a:t>
            </a:r>
            <a:endParaRPr lang="zh-CN" altLang="en-US" sz="1200" u="sng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315154" y="1576536"/>
            <a:ext cx="504000" cy="248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u="sng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u="sng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322942" y="1857601"/>
            <a:ext cx="504000" cy="248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u="sng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u="sng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5315154" y="2167189"/>
            <a:ext cx="504000" cy="248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u="sng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pic>
        <p:nvPicPr>
          <p:cNvPr id="104" name="图片 10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28800"/>
            <a:ext cx="182025" cy="182025"/>
          </a:xfrm>
          <a:prstGeom prst="rect">
            <a:avLst/>
          </a:prstGeom>
        </p:spPr>
      </p:pic>
      <p:pic>
        <p:nvPicPr>
          <p:cNvPr id="105" name="图片 10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916832"/>
            <a:ext cx="182025" cy="182025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204864"/>
            <a:ext cx="182025" cy="182025"/>
          </a:xfrm>
          <a:prstGeom prst="rect">
            <a:avLst/>
          </a:prstGeom>
        </p:spPr>
      </p:pic>
      <p:pic>
        <p:nvPicPr>
          <p:cNvPr id="107" name="图片 10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10" y="1587570"/>
            <a:ext cx="243642" cy="243642"/>
          </a:xfrm>
          <a:prstGeom prst="rect">
            <a:avLst/>
          </a:prstGeom>
        </p:spPr>
      </p:pic>
      <p:pic>
        <p:nvPicPr>
          <p:cNvPr id="108" name="图片 10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31" y="1960966"/>
            <a:ext cx="243642" cy="243642"/>
          </a:xfrm>
          <a:prstGeom prst="rect">
            <a:avLst/>
          </a:prstGeom>
        </p:spPr>
      </p:pic>
      <p:pic>
        <p:nvPicPr>
          <p:cNvPr id="109" name="图片 10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31" y="2283961"/>
            <a:ext cx="258627" cy="258627"/>
          </a:xfrm>
          <a:prstGeom prst="rect">
            <a:avLst/>
          </a:prstGeom>
        </p:spPr>
      </p:pic>
      <p:sp>
        <p:nvSpPr>
          <p:cNvPr id="110" name="TextBox 128"/>
          <p:cNvSpPr txBox="1"/>
          <p:nvPr/>
        </p:nvSpPr>
        <p:spPr>
          <a:xfrm>
            <a:off x="966705" y="3356992"/>
            <a:ext cx="5472340" cy="954107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若任务输入不完备，则点击进入该页面后，显示无可选的成套数据；</a:t>
            </a:r>
            <a:endParaRPr lang="en-US" altLang="zh-CN" sz="1400" dirty="0" smtClean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通过不同标识明确哪条路径中包含的数据都是</a:t>
            </a:r>
            <a:r>
              <a:rPr lang="zh-CN" altLang="en-US" sz="1400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最新版</a:t>
            </a:r>
            <a:r>
              <a:rPr lang="zh-CN" altLang="en-US" sz="14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数据；</a:t>
            </a:r>
            <a:endParaRPr lang="en-US" altLang="zh-CN" sz="1400" dirty="0" smtClean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>
                <a:effectLst/>
                <a:latin typeface="微软雅黑" pitchFamily="34" charset="-122"/>
                <a:ea typeface="微软雅黑" pitchFamily="34" charset="-122"/>
              </a:rPr>
              <a:t>灰色标识：含历史版数据</a:t>
            </a:r>
            <a:endParaRPr lang="en-US" altLang="zh-CN" sz="1400" dirty="0" smtClean="0">
              <a:effectLst/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>
                <a:effectLst/>
                <a:latin typeface="微软雅黑" pitchFamily="34" charset="-122"/>
                <a:ea typeface="微软雅黑" pitchFamily="34" charset="-122"/>
              </a:rPr>
              <a:t>绿色标识：全部是最新版数据</a:t>
            </a:r>
            <a:endParaRPr lang="zh-CN" altLang="en-US" sz="1400" dirty="0"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1" name="直接箭头连接符 110"/>
          <p:cNvCxnSpPr/>
          <p:nvPr/>
        </p:nvCxnSpPr>
        <p:spPr>
          <a:xfrm flipH="1" flipV="1">
            <a:off x="1155373" y="2564905"/>
            <a:ext cx="871" cy="79200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5940512" y="1556792"/>
            <a:ext cx="64800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已发布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940511" y="1854425"/>
            <a:ext cx="64800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已发布</a:t>
            </a:r>
          </a:p>
        </p:txBody>
      </p:sp>
      <p:sp>
        <p:nvSpPr>
          <p:cNvPr id="114" name="矩形 113"/>
          <p:cNvSpPr/>
          <p:nvPr/>
        </p:nvSpPr>
        <p:spPr>
          <a:xfrm>
            <a:off x="5940512" y="2137302"/>
            <a:ext cx="64800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已发布</a:t>
            </a:r>
          </a:p>
        </p:txBody>
      </p:sp>
      <p:sp>
        <p:nvSpPr>
          <p:cNvPr id="115" name="TextBox 133"/>
          <p:cNvSpPr txBox="1"/>
          <p:nvPr/>
        </p:nvSpPr>
        <p:spPr>
          <a:xfrm>
            <a:off x="1985357" y="1215714"/>
            <a:ext cx="870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u="sng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查看全部</a:t>
            </a:r>
            <a:endParaRPr lang="zh-CN" altLang="en-US" sz="1200" u="sng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TextBox 134"/>
          <p:cNvSpPr txBox="1"/>
          <p:nvPr/>
        </p:nvSpPr>
        <p:spPr>
          <a:xfrm>
            <a:off x="2255027" y="2852936"/>
            <a:ext cx="5472340" cy="307777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点击查看全部，可以看输入的所有版本，并显示出匹配关系；</a:t>
            </a:r>
            <a:endParaRPr lang="en-US" altLang="zh-CN" sz="1400" dirty="0" smtClean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7" name="直接箭头连接符 116"/>
          <p:cNvCxnSpPr/>
          <p:nvPr/>
        </p:nvCxnSpPr>
        <p:spPr>
          <a:xfrm flipH="1" flipV="1">
            <a:off x="2443695" y="1458727"/>
            <a:ext cx="871" cy="136800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941193" y="4365104"/>
            <a:ext cx="741824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说明：选择数据作为输入，如果成套的话，有可能有的数据使用的是最新版本、有的数据使用的是历史版本；</a:t>
            </a:r>
            <a:endParaRPr lang="en-US" altLang="zh-CN" dirty="0" smtClean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effectLst/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1400" dirty="0" smtClean="0">
                <a:effectLst/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effectLst/>
                <a:latin typeface="微软雅黑" pitchFamily="34" charset="-122"/>
                <a:ea typeface="微软雅黑" pitchFamily="34" charset="-122"/>
              </a:rPr>
              <a:t>：如果可选路径中，所有数据都是最新版本是一条可选路径，所有数据都是历史版本也是一条可选路径，那么两条路径都可选吗？</a:t>
            </a:r>
            <a:endParaRPr lang="en-US" altLang="zh-CN" sz="1400" dirty="0" smtClean="0">
              <a:effectLst/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effectLst/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1400" dirty="0" smtClean="0">
                <a:effectLst/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effectLst/>
                <a:latin typeface="微软雅黑" pitchFamily="34" charset="-122"/>
                <a:ea typeface="微软雅黑" pitchFamily="34" charset="-122"/>
              </a:rPr>
              <a:t>：父任务的输入是子任务的输入，父任务是否会过滤可选路径，从中选择一条路径让子任务执行？是父任务取好数据子任务才开展工作、还是子任务们各自去获取数据开展工作？</a:t>
            </a:r>
            <a:endParaRPr lang="zh-CN" altLang="en-US" sz="1400" dirty="0"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52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44624"/>
            <a:ext cx="8928992" cy="67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07504" y="424409"/>
            <a:ext cx="89289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222624" y="548680"/>
            <a:ext cx="8748000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4632" y="548699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流程退回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64766" y="937217"/>
            <a:ext cx="6597722" cy="5732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00"/>
          <p:cNvSpPr txBox="1"/>
          <p:nvPr/>
        </p:nvSpPr>
        <p:spPr>
          <a:xfrm>
            <a:off x="253208" y="937218"/>
            <a:ext cx="2051079" cy="28012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8786" y="937236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可选成套数据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02"/>
          <p:cNvSpPr txBox="1"/>
          <p:nvPr/>
        </p:nvSpPr>
        <p:spPr>
          <a:xfrm>
            <a:off x="552744" y="1309092"/>
            <a:ext cx="1072692" cy="307777"/>
          </a:xfrm>
          <a:prstGeom prst="rect">
            <a:avLst/>
          </a:prstGeom>
          <a:solidFill>
            <a:srgbClr val="FFC000">
              <a:alpha val="52157"/>
            </a:srgb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u="sng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可选路径</a:t>
            </a:r>
            <a:r>
              <a:rPr lang="en-US" altLang="zh-CN" sz="1400" u="sng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400" u="sng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3"/>
          <p:cNvSpPr txBox="1"/>
          <p:nvPr/>
        </p:nvSpPr>
        <p:spPr>
          <a:xfrm>
            <a:off x="552744" y="1669133"/>
            <a:ext cx="1073536" cy="307777"/>
          </a:xfrm>
          <a:prstGeom prst="rect">
            <a:avLst/>
          </a:prstGeom>
          <a:solidFill>
            <a:srgbClr val="E6B9B8"/>
          </a:solidFill>
        </p:spPr>
        <p:txBody>
          <a:bodyPr wrap="square" rtlCol="0">
            <a:spAutoFit/>
          </a:bodyPr>
          <a:lstStyle/>
          <a:p>
            <a:r>
              <a:rPr lang="zh-CN" altLang="en-US" sz="1400" u="sng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可选路径</a:t>
            </a:r>
            <a:r>
              <a:rPr lang="en-US" altLang="zh-CN" sz="1400" u="sng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400" u="sng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04"/>
          <p:cNvSpPr txBox="1"/>
          <p:nvPr/>
        </p:nvSpPr>
        <p:spPr>
          <a:xfrm>
            <a:off x="552744" y="2009427"/>
            <a:ext cx="1072692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u="sng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可选路径</a:t>
            </a:r>
            <a:r>
              <a:rPr lang="en-US" altLang="zh-CN" sz="1400" u="sng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400" u="sng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96" y="1309092"/>
            <a:ext cx="243642" cy="24364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17" y="1682488"/>
            <a:ext cx="243642" cy="24364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17" y="2005483"/>
            <a:ext cx="258627" cy="258627"/>
          </a:xfrm>
          <a:prstGeom prst="rect">
            <a:avLst/>
          </a:prstGeom>
        </p:spPr>
      </p:pic>
      <p:sp>
        <p:nvSpPr>
          <p:cNvPr id="16" name="TextBox 112"/>
          <p:cNvSpPr txBox="1"/>
          <p:nvPr/>
        </p:nvSpPr>
        <p:spPr>
          <a:xfrm>
            <a:off x="1043608" y="2655203"/>
            <a:ext cx="1254000" cy="10618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设为工作版本</a:t>
            </a:r>
            <a:endParaRPr lang="en-US" altLang="zh-CN" sz="14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提交确认</a:t>
            </a:r>
            <a:endParaRPr lang="en-US" altLang="zh-CN" sz="14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发布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727704" y="2057926"/>
            <a:ext cx="180000" cy="180000"/>
            <a:chOff x="746037" y="3059858"/>
            <a:chExt cx="180000" cy="180000"/>
          </a:xfrm>
        </p:grpSpPr>
        <p:sp>
          <p:nvSpPr>
            <p:cNvPr id="18" name="矩形 17"/>
            <p:cNvSpPr/>
            <p:nvPr/>
          </p:nvSpPr>
          <p:spPr>
            <a:xfrm>
              <a:off x="746037" y="3059858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流程图: 合并 18"/>
            <p:cNvSpPr/>
            <p:nvPr/>
          </p:nvSpPr>
          <p:spPr>
            <a:xfrm>
              <a:off x="770794" y="3104976"/>
              <a:ext cx="128798" cy="108000"/>
            </a:xfrm>
            <a:prstGeom prst="flowChartMerge">
              <a:avLst/>
            </a:prstGeom>
            <a:solidFill>
              <a:srgbClr val="223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任意多边形 19"/>
          <p:cNvSpPr/>
          <p:nvPr/>
        </p:nvSpPr>
        <p:spPr>
          <a:xfrm>
            <a:off x="4941239" y="1340769"/>
            <a:ext cx="4021249" cy="5021380"/>
          </a:xfrm>
          <a:custGeom>
            <a:avLst/>
            <a:gdLst>
              <a:gd name="connsiteX0" fmla="*/ 0 w 4167265"/>
              <a:gd name="connsiteY0" fmla="*/ 0 h 4946754"/>
              <a:gd name="connsiteX1" fmla="*/ 0 w 4167265"/>
              <a:gd name="connsiteY1" fmla="*/ 0 h 4946754"/>
              <a:gd name="connsiteX2" fmla="*/ 0 w 4167265"/>
              <a:gd name="connsiteY2" fmla="*/ 1499017 h 4946754"/>
              <a:gd name="connsiteX3" fmla="*/ 2053652 w 4167265"/>
              <a:gd name="connsiteY3" fmla="*/ 1499017 h 4946754"/>
              <a:gd name="connsiteX4" fmla="*/ 2053652 w 4167265"/>
              <a:gd name="connsiteY4" fmla="*/ 1708879 h 4946754"/>
              <a:gd name="connsiteX5" fmla="*/ 2068642 w 4167265"/>
              <a:gd name="connsiteY5" fmla="*/ 4946754 h 4946754"/>
              <a:gd name="connsiteX6" fmla="*/ 4167265 w 4167265"/>
              <a:gd name="connsiteY6" fmla="*/ 4946754 h 4946754"/>
              <a:gd name="connsiteX7" fmla="*/ 4167265 w 4167265"/>
              <a:gd name="connsiteY7" fmla="*/ 1424066 h 4946754"/>
              <a:gd name="connsiteX8" fmla="*/ 2173574 w 4167265"/>
              <a:gd name="connsiteY8" fmla="*/ 1424066 h 4946754"/>
              <a:gd name="connsiteX9" fmla="*/ 2173574 w 4167265"/>
              <a:gd name="connsiteY9" fmla="*/ 0 h 4946754"/>
              <a:gd name="connsiteX10" fmla="*/ 0 w 4167265"/>
              <a:gd name="connsiteY10" fmla="*/ 0 h 4946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67265" h="4946754">
                <a:moveTo>
                  <a:pt x="0" y="0"/>
                </a:moveTo>
                <a:lnTo>
                  <a:pt x="0" y="0"/>
                </a:lnTo>
                <a:lnTo>
                  <a:pt x="0" y="1499017"/>
                </a:lnTo>
                <a:lnTo>
                  <a:pt x="2053652" y="1499017"/>
                </a:lnTo>
                <a:lnTo>
                  <a:pt x="2053652" y="1708879"/>
                </a:lnTo>
                <a:cubicBezTo>
                  <a:pt x="2058649" y="2788171"/>
                  <a:pt x="2063645" y="3867462"/>
                  <a:pt x="2068642" y="4946754"/>
                </a:cubicBezTo>
                <a:lnTo>
                  <a:pt x="4167265" y="4946754"/>
                </a:lnTo>
                <a:lnTo>
                  <a:pt x="4167265" y="1424066"/>
                </a:lnTo>
                <a:lnTo>
                  <a:pt x="2173574" y="1424066"/>
                </a:lnTo>
                <a:lnTo>
                  <a:pt x="217357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804968" y="1309092"/>
            <a:ext cx="2047951" cy="5053056"/>
          </a:xfrm>
          <a:prstGeom prst="rect">
            <a:avLst/>
          </a:prstGeom>
          <a:solidFill>
            <a:srgbClr val="FFC000">
              <a:alpha val="38824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2830343" y="1403674"/>
            <a:ext cx="6192624" cy="4958474"/>
            <a:chOff x="2483768" y="1403674"/>
            <a:chExt cx="6192624" cy="4958474"/>
          </a:xfrm>
        </p:grpSpPr>
        <p:sp>
          <p:nvSpPr>
            <p:cNvPr id="23" name="任意多边形 22"/>
            <p:cNvSpPr/>
            <p:nvPr/>
          </p:nvSpPr>
          <p:spPr>
            <a:xfrm>
              <a:off x="2483768" y="1412776"/>
              <a:ext cx="4064000" cy="4949372"/>
            </a:xfrm>
            <a:custGeom>
              <a:avLst/>
              <a:gdLst>
                <a:gd name="connsiteX0" fmla="*/ 0 w 4064000"/>
                <a:gd name="connsiteY0" fmla="*/ 0 h 4949372"/>
                <a:gd name="connsiteX1" fmla="*/ 0 w 4064000"/>
                <a:gd name="connsiteY1" fmla="*/ 1654629 h 4949372"/>
                <a:gd name="connsiteX2" fmla="*/ 1930400 w 4064000"/>
                <a:gd name="connsiteY2" fmla="*/ 1640115 h 4949372"/>
                <a:gd name="connsiteX3" fmla="*/ 1930400 w 4064000"/>
                <a:gd name="connsiteY3" fmla="*/ 4949372 h 4949372"/>
                <a:gd name="connsiteX4" fmla="*/ 4064000 w 4064000"/>
                <a:gd name="connsiteY4" fmla="*/ 4934857 h 4949372"/>
                <a:gd name="connsiteX5" fmla="*/ 4020457 w 4064000"/>
                <a:gd name="connsiteY5" fmla="*/ 1553029 h 4949372"/>
                <a:gd name="connsiteX6" fmla="*/ 1930400 w 4064000"/>
                <a:gd name="connsiteY6" fmla="*/ 1553029 h 4949372"/>
                <a:gd name="connsiteX7" fmla="*/ 1930400 w 4064000"/>
                <a:gd name="connsiteY7" fmla="*/ 0 h 4949372"/>
                <a:gd name="connsiteX8" fmla="*/ 0 w 4064000"/>
                <a:gd name="connsiteY8" fmla="*/ 0 h 4949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64000" h="4949372">
                  <a:moveTo>
                    <a:pt x="0" y="0"/>
                  </a:moveTo>
                  <a:lnTo>
                    <a:pt x="0" y="1654629"/>
                  </a:lnTo>
                  <a:lnTo>
                    <a:pt x="1930400" y="1640115"/>
                  </a:lnTo>
                  <a:lnTo>
                    <a:pt x="1930400" y="4949372"/>
                  </a:lnTo>
                  <a:lnTo>
                    <a:pt x="4064000" y="4934857"/>
                  </a:lnTo>
                  <a:lnTo>
                    <a:pt x="4020457" y="1553029"/>
                  </a:lnTo>
                  <a:lnTo>
                    <a:pt x="1930400" y="1553029"/>
                  </a:lnTo>
                  <a:lnTo>
                    <a:pt x="1930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9B8">
                <a:alpha val="56863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2647730" y="1523224"/>
              <a:ext cx="1780190" cy="1322477"/>
              <a:chOff x="1960033" y="1244294"/>
              <a:chExt cx="1780190" cy="1322477"/>
            </a:xfrm>
          </p:grpSpPr>
          <p:sp>
            <p:nvSpPr>
              <p:cNvPr id="87" name="折角形 86"/>
              <p:cNvSpPr/>
              <p:nvPr/>
            </p:nvSpPr>
            <p:spPr>
              <a:xfrm>
                <a:off x="1960033" y="1378771"/>
                <a:ext cx="1656000" cy="1188000"/>
              </a:xfrm>
              <a:prstGeom prst="foldedCorne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TextBox 14"/>
              <p:cNvSpPr txBox="1"/>
              <p:nvPr/>
            </p:nvSpPr>
            <p:spPr>
              <a:xfrm>
                <a:off x="1960034" y="1382836"/>
                <a:ext cx="14917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</a:t>
                </a:r>
                <a:r>
                  <a:rPr lang="zh-CN" altLang="en-US" sz="11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维设计数据集</a:t>
                </a:r>
                <a:endPara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圆角矩形 88"/>
              <p:cNvSpPr/>
              <p:nvPr/>
            </p:nvSpPr>
            <p:spPr>
              <a:xfrm>
                <a:off x="3164223" y="1244294"/>
                <a:ext cx="576000" cy="32400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A.1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2109257" y="1679651"/>
                <a:ext cx="1404000" cy="293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Input    Data2/</a:t>
                </a:r>
                <a:r>
                  <a:rPr lang="en-US" altLang="zh-CN" sz="105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A.1</a:t>
                </a:r>
                <a:endParaRPr lang="zh-CN" altLang="en-US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2109257" y="1941776"/>
                <a:ext cx="1404000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Input    Data3/</a:t>
                </a:r>
                <a:r>
                  <a:rPr lang="en-US" altLang="zh-CN" sz="105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A.1</a:t>
                </a:r>
                <a:endParaRPr lang="zh-CN" altLang="en-US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2109257" y="2183707"/>
                <a:ext cx="1404000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Out</a:t>
                </a:r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put </a:t>
                </a:r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Data4/</a:t>
                </a:r>
                <a:r>
                  <a:rPr lang="en-US" altLang="zh-CN" sz="105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A.1</a:t>
                </a:r>
                <a:endParaRPr lang="zh-CN" altLang="en-US" sz="1050" i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4759709" y="1519159"/>
              <a:ext cx="1756443" cy="1322477"/>
              <a:chOff x="4072012" y="1240229"/>
              <a:chExt cx="1756443" cy="1322477"/>
            </a:xfrm>
          </p:grpSpPr>
          <p:sp>
            <p:nvSpPr>
              <p:cNvPr id="81" name="折角形 80"/>
              <p:cNvSpPr/>
              <p:nvPr/>
            </p:nvSpPr>
            <p:spPr>
              <a:xfrm>
                <a:off x="4072012" y="1374706"/>
                <a:ext cx="1656000" cy="1188000"/>
              </a:xfrm>
              <a:prstGeom prst="foldedCorne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TextBox 21"/>
              <p:cNvSpPr txBox="1"/>
              <p:nvPr/>
            </p:nvSpPr>
            <p:spPr>
              <a:xfrm>
                <a:off x="4072013" y="1378771"/>
                <a:ext cx="14917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</a:t>
                </a:r>
                <a:r>
                  <a:rPr lang="zh-CN" altLang="en-US" sz="11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维设计数据集</a:t>
                </a:r>
                <a:endPara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圆角矩形 82"/>
              <p:cNvSpPr/>
              <p:nvPr/>
            </p:nvSpPr>
            <p:spPr>
              <a:xfrm>
                <a:off x="5252455" y="1240229"/>
                <a:ext cx="576000" cy="32400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A.2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4198012" y="1685491"/>
                <a:ext cx="1404000" cy="293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Input    </a:t>
                </a:r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Data2/</a:t>
                </a:r>
                <a:r>
                  <a:rPr lang="en-US" altLang="zh-CN" sz="105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A.2</a:t>
                </a:r>
                <a:endParaRPr lang="zh-CN" altLang="en-US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4198012" y="1947616"/>
                <a:ext cx="1404000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Input    </a:t>
                </a:r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Data3/</a:t>
                </a:r>
                <a:r>
                  <a:rPr lang="en-US" altLang="zh-CN" sz="105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A.2</a:t>
                </a:r>
                <a:endParaRPr lang="zh-CN" altLang="en-US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4198012" y="2189547"/>
                <a:ext cx="1404000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Out</a:t>
                </a:r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put </a:t>
                </a:r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Data4/</a:t>
                </a:r>
                <a:r>
                  <a:rPr lang="en-US" altLang="zh-CN" sz="105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A.3</a:t>
                </a:r>
                <a:endParaRPr lang="zh-CN" altLang="en-US" sz="1050" i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6" name="直接箭头连接符 25"/>
            <p:cNvCxnSpPr>
              <a:stCxn id="87" idx="3"/>
              <a:endCxn id="81" idx="1"/>
            </p:cNvCxnSpPr>
            <p:nvPr/>
          </p:nvCxnSpPr>
          <p:spPr>
            <a:xfrm flipV="1">
              <a:off x="4303730" y="2247636"/>
              <a:ext cx="455979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 w="lg" len="lg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2608047" y="1403674"/>
              <a:ext cx="543739" cy="307777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r>
                <a:rPr lang="zh-CN" altLang="en-US" sz="14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</a:t>
              </a:r>
              <a:endParaRPr lang="zh-CN" altLang="en-US" sz="1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729973" y="1403674"/>
              <a:ext cx="723275" cy="307777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prstClr val="black"/>
                  </a:solidFill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已确认</a:t>
              </a:r>
              <a:endParaRPr lang="zh-CN" altLang="en-US" sz="1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635085" y="3179408"/>
              <a:ext cx="1792899" cy="1322477"/>
              <a:chOff x="1947388" y="3208255"/>
              <a:chExt cx="1792899" cy="1322477"/>
            </a:xfrm>
          </p:grpSpPr>
          <p:sp>
            <p:nvSpPr>
              <p:cNvPr id="75" name="折角形 74"/>
              <p:cNvSpPr/>
              <p:nvPr/>
            </p:nvSpPr>
            <p:spPr>
              <a:xfrm>
                <a:off x="1947388" y="3342732"/>
                <a:ext cx="1656000" cy="1188000"/>
              </a:xfrm>
              <a:prstGeom prst="foldedCorne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TextBox 31"/>
              <p:cNvSpPr txBox="1"/>
              <p:nvPr/>
            </p:nvSpPr>
            <p:spPr>
              <a:xfrm>
                <a:off x="1947389" y="3346797"/>
                <a:ext cx="14917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S2</a:t>
                </a:r>
                <a:r>
                  <a:rPr lang="zh-CN" altLang="en-US" sz="11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流面设计数据集</a:t>
                </a:r>
                <a:endPara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3164287" y="3208255"/>
                <a:ext cx="576000" cy="32400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A.1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2096612" y="3643612"/>
                <a:ext cx="1404000" cy="293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Input    Data2/</a:t>
                </a:r>
                <a:r>
                  <a:rPr lang="en-US" altLang="zh-CN" sz="105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A.1</a:t>
                </a:r>
                <a:endParaRPr lang="zh-CN" altLang="en-US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2096612" y="3905737"/>
                <a:ext cx="1404000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Input    Data3/</a:t>
                </a:r>
                <a:r>
                  <a:rPr lang="en-US" altLang="zh-CN" sz="105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A.1</a:t>
                </a:r>
                <a:endParaRPr lang="zh-CN" altLang="en-US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2096612" y="4147668"/>
                <a:ext cx="1404000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Out</a:t>
                </a:r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put </a:t>
                </a:r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Data4/</a:t>
                </a:r>
                <a:r>
                  <a:rPr lang="en-US" altLang="zh-CN" sz="105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A.1</a:t>
                </a:r>
                <a:endParaRPr lang="zh-CN" altLang="en-US" sz="1050" i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4747064" y="3175343"/>
              <a:ext cx="1769088" cy="1322477"/>
              <a:chOff x="4059367" y="3204190"/>
              <a:chExt cx="1769088" cy="1322477"/>
            </a:xfrm>
          </p:grpSpPr>
          <p:sp>
            <p:nvSpPr>
              <p:cNvPr id="69" name="折角形 68"/>
              <p:cNvSpPr/>
              <p:nvPr/>
            </p:nvSpPr>
            <p:spPr>
              <a:xfrm>
                <a:off x="4059367" y="3338667"/>
                <a:ext cx="1656000" cy="1188000"/>
              </a:xfrm>
              <a:prstGeom prst="foldedCorne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TextBox 38"/>
              <p:cNvSpPr txBox="1"/>
              <p:nvPr/>
            </p:nvSpPr>
            <p:spPr>
              <a:xfrm>
                <a:off x="4059368" y="3342732"/>
                <a:ext cx="14917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S2</a:t>
                </a:r>
                <a:r>
                  <a:rPr lang="zh-CN" altLang="en-US" sz="11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流面</a:t>
                </a:r>
                <a:r>
                  <a: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</a:t>
                </a:r>
                <a:r>
                  <a:rPr lang="zh-CN" altLang="en-US" sz="11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数据集</a:t>
                </a:r>
                <a:endPara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5252455" y="3204190"/>
                <a:ext cx="576000" cy="32400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A.2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4185367" y="3649452"/>
                <a:ext cx="1404000" cy="293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Input    </a:t>
                </a:r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Data2/</a:t>
                </a:r>
                <a:r>
                  <a:rPr lang="en-US" altLang="zh-CN" sz="105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A.2</a:t>
                </a:r>
                <a:endParaRPr lang="zh-CN" altLang="en-US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4185367" y="3911577"/>
                <a:ext cx="1404000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Input    </a:t>
                </a:r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Data3/</a:t>
                </a:r>
                <a:r>
                  <a:rPr lang="en-US" altLang="zh-CN" sz="105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A.2</a:t>
                </a:r>
                <a:endParaRPr lang="zh-CN" altLang="en-US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4185367" y="4153508"/>
                <a:ext cx="1404000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Out</a:t>
                </a:r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put </a:t>
                </a:r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Data4/</a:t>
                </a:r>
                <a:r>
                  <a:rPr lang="en-US" altLang="zh-CN" sz="105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A.3</a:t>
                </a:r>
                <a:endParaRPr lang="zh-CN" altLang="en-US" sz="1050" i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6831996" y="3175343"/>
              <a:ext cx="1844396" cy="1322477"/>
              <a:chOff x="6144299" y="3204190"/>
              <a:chExt cx="1844396" cy="1322477"/>
            </a:xfrm>
          </p:grpSpPr>
          <p:sp>
            <p:nvSpPr>
              <p:cNvPr id="63" name="折角形 62"/>
              <p:cNvSpPr/>
              <p:nvPr/>
            </p:nvSpPr>
            <p:spPr>
              <a:xfrm>
                <a:off x="6144299" y="3338667"/>
                <a:ext cx="1656000" cy="1188000"/>
              </a:xfrm>
              <a:prstGeom prst="foldedCorne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TextBox 45"/>
              <p:cNvSpPr txBox="1"/>
              <p:nvPr/>
            </p:nvSpPr>
            <p:spPr>
              <a:xfrm>
                <a:off x="6144300" y="3342732"/>
                <a:ext cx="14917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S2</a:t>
                </a:r>
                <a:r>
                  <a:rPr lang="zh-CN" altLang="en-US" sz="11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流面</a:t>
                </a:r>
                <a:r>
                  <a: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</a:t>
                </a:r>
                <a:r>
                  <a:rPr lang="zh-CN" altLang="en-US" sz="11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数据集</a:t>
                </a:r>
                <a:endPara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7412695" y="3204190"/>
                <a:ext cx="576000" cy="32400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A.3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6270299" y="3649452"/>
                <a:ext cx="1404000" cy="293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Input    </a:t>
                </a:r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Data2/</a:t>
                </a:r>
                <a:r>
                  <a:rPr lang="en-US" altLang="zh-CN" sz="105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6270299" y="3911577"/>
                <a:ext cx="1404000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Input    </a:t>
                </a:r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Data3/</a:t>
                </a:r>
                <a:r>
                  <a:rPr lang="en-US" altLang="zh-CN" sz="105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270299" y="4153508"/>
                <a:ext cx="1404000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Out</a:t>
                </a:r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put </a:t>
                </a:r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Data4/</a:t>
                </a:r>
                <a:r>
                  <a:rPr lang="en-US" altLang="zh-CN" sz="105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1050" i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2" name="直接箭头连接符 31"/>
            <p:cNvCxnSpPr>
              <a:stCxn id="75" idx="3"/>
              <a:endCxn id="69" idx="1"/>
            </p:cNvCxnSpPr>
            <p:nvPr/>
          </p:nvCxnSpPr>
          <p:spPr>
            <a:xfrm flipV="1">
              <a:off x="4291085" y="3903820"/>
              <a:ext cx="455979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 w="lg" len="lg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69" idx="3"/>
              <a:endCxn id="63" idx="1"/>
            </p:cNvCxnSpPr>
            <p:nvPr/>
          </p:nvCxnSpPr>
          <p:spPr>
            <a:xfrm>
              <a:off x="6403064" y="3903820"/>
              <a:ext cx="428932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 w="lg" len="lg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2595402" y="3059858"/>
              <a:ext cx="543739" cy="307777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prstClr val="black"/>
                  </a:solidFill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</a:t>
              </a:r>
              <a:endParaRPr lang="zh-CN" altLang="en-US" sz="1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635084" y="4815847"/>
              <a:ext cx="1792836" cy="1322477"/>
              <a:chOff x="1947387" y="5202867"/>
              <a:chExt cx="1792836" cy="1322477"/>
            </a:xfrm>
          </p:grpSpPr>
          <p:sp>
            <p:nvSpPr>
              <p:cNvPr id="57" name="折角形 56"/>
              <p:cNvSpPr/>
              <p:nvPr/>
            </p:nvSpPr>
            <p:spPr>
              <a:xfrm>
                <a:off x="1947387" y="5337344"/>
                <a:ext cx="1656000" cy="1188000"/>
              </a:xfrm>
              <a:prstGeom prst="foldedCorne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TextBox 55"/>
              <p:cNvSpPr txBox="1"/>
              <p:nvPr/>
            </p:nvSpPr>
            <p:spPr>
              <a:xfrm>
                <a:off x="1947388" y="5341409"/>
                <a:ext cx="14917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S1</a:t>
                </a:r>
                <a:r>
                  <a: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流面计算</a:t>
                </a:r>
                <a:r>
                  <a:rPr lang="zh-CN" altLang="en-US" sz="11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数据集</a:t>
                </a:r>
                <a:endPara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3164223" y="5202867"/>
                <a:ext cx="576000" cy="32400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A.1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096611" y="5638224"/>
                <a:ext cx="1404000" cy="293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Input    Data2/</a:t>
                </a:r>
                <a:r>
                  <a:rPr lang="en-US" altLang="zh-CN" sz="105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A.1</a:t>
                </a:r>
                <a:endParaRPr lang="zh-CN" altLang="en-US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2096611" y="5900349"/>
                <a:ext cx="1404000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Input    Data3/</a:t>
                </a:r>
                <a:r>
                  <a:rPr lang="en-US" altLang="zh-CN" sz="105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A.1</a:t>
                </a:r>
                <a:endParaRPr lang="zh-CN" altLang="en-US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096611" y="6142280"/>
                <a:ext cx="1404000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Out</a:t>
                </a:r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put </a:t>
                </a:r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Data4/</a:t>
                </a:r>
                <a:r>
                  <a:rPr lang="en-US" altLang="zh-CN" sz="105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A.1</a:t>
                </a:r>
                <a:endParaRPr lang="zh-CN" altLang="en-US" sz="1050" i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4747063" y="4811782"/>
              <a:ext cx="1769089" cy="1322477"/>
              <a:chOff x="4059366" y="5198802"/>
              <a:chExt cx="1769089" cy="1322477"/>
            </a:xfrm>
          </p:grpSpPr>
          <p:sp>
            <p:nvSpPr>
              <p:cNvPr id="51" name="折角形 50"/>
              <p:cNvSpPr/>
              <p:nvPr/>
            </p:nvSpPr>
            <p:spPr>
              <a:xfrm>
                <a:off x="4059366" y="5333279"/>
                <a:ext cx="1656000" cy="1188000"/>
              </a:xfrm>
              <a:prstGeom prst="foldedCorne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TextBox 62"/>
              <p:cNvSpPr txBox="1"/>
              <p:nvPr/>
            </p:nvSpPr>
            <p:spPr>
              <a:xfrm>
                <a:off x="4059367" y="5337344"/>
                <a:ext cx="14917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S1</a:t>
                </a:r>
                <a:r>
                  <a: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流面计算</a:t>
                </a:r>
                <a:r>
                  <a:rPr lang="zh-CN" altLang="en-US" sz="11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数据集</a:t>
                </a:r>
                <a:endPara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圆角矩形 52"/>
              <p:cNvSpPr/>
              <p:nvPr/>
            </p:nvSpPr>
            <p:spPr>
              <a:xfrm>
                <a:off x="5252455" y="5198802"/>
                <a:ext cx="576000" cy="32400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A.2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4185366" y="5644064"/>
                <a:ext cx="1404000" cy="293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Input    </a:t>
                </a:r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Data2/</a:t>
                </a:r>
                <a:r>
                  <a:rPr lang="en-US" altLang="zh-CN" sz="105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A.2</a:t>
                </a:r>
                <a:endParaRPr lang="zh-CN" altLang="en-US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4185366" y="5906189"/>
                <a:ext cx="1404000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Input    </a:t>
                </a:r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Data3/</a:t>
                </a:r>
                <a:r>
                  <a:rPr lang="en-US" altLang="zh-CN" sz="105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A.2</a:t>
                </a:r>
                <a:endParaRPr lang="zh-CN" altLang="en-US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4185366" y="6148120"/>
                <a:ext cx="1404000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Out</a:t>
                </a:r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put </a:t>
                </a:r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Data4/</a:t>
                </a:r>
                <a:r>
                  <a:rPr lang="en-US" altLang="zh-CN" sz="105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A.3</a:t>
                </a:r>
                <a:endParaRPr lang="zh-CN" altLang="en-US" sz="1050" i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6831995" y="4811782"/>
              <a:ext cx="1844397" cy="1322477"/>
              <a:chOff x="6144298" y="5198802"/>
              <a:chExt cx="1844397" cy="1322477"/>
            </a:xfrm>
          </p:grpSpPr>
          <p:sp>
            <p:nvSpPr>
              <p:cNvPr id="45" name="折角形 44"/>
              <p:cNvSpPr/>
              <p:nvPr/>
            </p:nvSpPr>
            <p:spPr>
              <a:xfrm>
                <a:off x="6144298" y="5333279"/>
                <a:ext cx="1656000" cy="1188000"/>
              </a:xfrm>
              <a:prstGeom prst="foldedCorne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TextBox 69"/>
              <p:cNvSpPr txBox="1"/>
              <p:nvPr/>
            </p:nvSpPr>
            <p:spPr>
              <a:xfrm>
                <a:off x="6144299" y="5337344"/>
                <a:ext cx="14917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S1</a:t>
                </a:r>
                <a:r>
                  <a:rPr lang="zh-CN" altLang="en-US" sz="11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流面计算数据集</a:t>
                </a:r>
                <a:endPara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圆角矩形 46"/>
              <p:cNvSpPr/>
              <p:nvPr/>
            </p:nvSpPr>
            <p:spPr>
              <a:xfrm>
                <a:off x="7412695" y="5198802"/>
                <a:ext cx="576000" cy="32400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A.3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270298" y="5644064"/>
                <a:ext cx="1404000" cy="293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Input    </a:t>
                </a:r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Data2/</a:t>
                </a:r>
                <a:r>
                  <a:rPr lang="en-US" altLang="zh-CN" sz="105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270298" y="5906189"/>
                <a:ext cx="1404000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Input    </a:t>
                </a:r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Data3/</a:t>
                </a:r>
                <a:r>
                  <a:rPr lang="en-US" altLang="zh-CN" sz="105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6270298" y="6148120"/>
                <a:ext cx="1404000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Out</a:t>
                </a:r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put </a:t>
                </a:r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Data4/</a:t>
                </a:r>
                <a:r>
                  <a:rPr lang="en-US" altLang="zh-CN" sz="105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1050" i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8" name="直接箭头连接符 37"/>
            <p:cNvCxnSpPr>
              <a:stCxn id="57" idx="3"/>
              <a:endCxn id="51" idx="1"/>
            </p:cNvCxnSpPr>
            <p:nvPr/>
          </p:nvCxnSpPr>
          <p:spPr>
            <a:xfrm flipV="1">
              <a:off x="4291084" y="5540259"/>
              <a:ext cx="455979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 w="lg" len="lg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51" idx="3"/>
              <a:endCxn id="45" idx="1"/>
            </p:cNvCxnSpPr>
            <p:nvPr/>
          </p:nvCxnSpPr>
          <p:spPr>
            <a:xfrm>
              <a:off x="6403063" y="5540259"/>
              <a:ext cx="428932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 w="lg" len="lg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2595401" y="4696297"/>
              <a:ext cx="543739" cy="307777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prstClr val="black"/>
                  </a:solidFill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</a:t>
              </a:r>
              <a:endParaRPr lang="zh-CN" altLang="en-US" sz="1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717328" y="3059858"/>
              <a:ext cx="543739" cy="307777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r>
                <a:rPr lang="zh-CN" altLang="en-US" sz="14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</a:t>
              </a:r>
              <a:endParaRPr lang="zh-CN" altLang="en-US" sz="1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843874" y="3059858"/>
              <a:ext cx="723275" cy="307777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r>
                <a:rPr lang="zh-CN" altLang="en-US" sz="14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已确认</a:t>
              </a:r>
              <a:endParaRPr lang="zh-CN" altLang="en-US" sz="1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717327" y="4696297"/>
              <a:ext cx="543739" cy="307777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r>
                <a:rPr lang="zh-CN" altLang="en-US" sz="14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</a:t>
              </a:r>
              <a:endParaRPr lang="zh-CN" altLang="en-US" sz="1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843873" y="4696297"/>
              <a:ext cx="723275" cy="307777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r>
                <a:rPr lang="zh-CN" altLang="en-US" sz="1400" dirty="0" smtClean="0">
                  <a:solidFill>
                    <a:prstClr val="black"/>
                  </a:solidFill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已确认</a:t>
              </a:r>
              <a:endParaRPr lang="zh-CN" altLang="en-US" sz="1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1727704" y="1702571"/>
            <a:ext cx="180000" cy="180000"/>
            <a:chOff x="746037" y="3059858"/>
            <a:chExt cx="180000" cy="180000"/>
          </a:xfrm>
        </p:grpSpPr>
        <p:sp>
          <p:nvSpPr>
            <p:cNvPr id="94" name="矩形 93"/>
            <p:cNvSpPr/>
            <p:nvPr/>
          </p:nvSpPr>
          <p:spPr>
            <a:xfrm>
              <a:off x="746037" y="3059858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流程图: 合并 94"/>
            <p:cNvSpPr/>
            <p:nvPr/>
          </p:nvSpPr>
          <p:spPr>
            <a:xfrm>
              <a:off x="770794" y="3104976"/>
              <a:ext cx="128798" cy="108000"/>
            </a:xfrm>
            <a:prstGeom prst="flowChartMerge">
              <a:avLst/>
            </a:prstGeom>
            <a:solidFill>
              <a:srgbClr val="223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727704" y="1357591"/>
            <a:ext cx="180000" cy="180000"/>
            <a:chOff x="746037" y="3059858"/>
            <a:chExt cx="180000" cy="180000"/>
          </a:xfrm>
        </p:grpSpPr>
        <p:sp>
          <p:nvSpPr>
            <p:cNvPr id="97" name="矩形 96"/>
            <p:cNvSpPr/>
            <p:nvPr/>
          </p:nvSpPr>
          <p:spPr>
            <a:xfrm>
              <a:off x="746037" y="3059858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流程图: 合并 97"/>
            <p:cNvSpPr/>
            <p:nvPr/>
          </p:nvSpPr>
          <p:spPr>
            <a:xfrm>
              <a:off x="770794" y="3104976"/>
              <a:ext cx="128798" cy="108000"/>
            </a:xfrm>
            <a:prstGeom prst="flowChartMerge">
              <a:avLst/>
            </a:prstGeom>
            <a:solidFill>
              <a:srgbClr val="223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9" name="TextBox 128"/>
          <p:cNvSpPr txBox="1"/>
          <p:nvPr/>
        </p:nvSpPr>
        <p:spPr>
          <a:xfrm>
            <a:off x="222624" y="96887"/>
            <a:ext cx="873986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查看全部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86597" y="4112690"/>
            <a:ext cx="2011011" cy="1569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数据成套性应用</a:t>
            </a:r>
            <a:r>
              <a:rPr lang="en-US" altLang="zh-CN" sz="1600" b="1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6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专业内数据决策时，需保证数据的成套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endParaRPr lang="en-US" altLang="zh-CN" sz="1600" dirty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1" name="肘形连接符 100"/>
          <p:cNvCxnSpPr>
            <a:stCxn id="18" idx="3"/>
          </p:cNvCxnSpPr>
          <p:nvPr/>
        </p:nvCxnSpPr>
        <p:spPr>
          <a:xfrm>
            <a:off x="1907704" y="2147926"/>
            <a:ext cx="216024" cy="507277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2446488" y="1309092"/>
            <a:ext cx="358480" cy="17507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产生输入数据的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2446597" y="2996952"/>
            <a:ext cx="358480" cy="17507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产生输入数据的</a:t>
            </a:r>
            <a:r>
              <a:rPr lang="zh-CN" altLang="en-US" sz="11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sz="11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1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446597" y="4725144"/>
            <a:ext cx="358480" cy="17507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产生输入数据的</a:t>
            </a:r>
            <a:r>
              <a:rPr lang="zh-CN" altLang="en-US" sz="11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1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174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424" y="188640"/>
            <a:ext cx="5803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（四）、成套性决策任务功能设计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35696" y="1916832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见下页示意图</a:t>
            </a:r>
            <a:endParaRPr lang="zh-CN" altLang="en-US" sz="4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954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44624"/>
            <a:ext cx="8928992" cy="67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07504" y="424409"/>
            <a:ext cx="89289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222624" y="548680"/>
            <a:ext cx="8748000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4632" y="548699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流程退回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64766" y="937217"/>
            <a:ext cx="6597722" cy="5732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00"/>
          <p:cNvSpPr txBox="1"/>
          <p:nvPr/>
        </p:nvSpPr>
        <p:spPr>
          <a:xfrm>
            <a:off x="253208" y="937218"/>
            <a:ext cx="2051079" cy="28012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8786" y="937236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可选成套数据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02"/>
          <p:cNvSpPr txBox="1"/>
          <p:nvPr/>
        </p:nvSpPr>
        <p:spPr>
          <a:xfrm>
            <a:off x="552744" y="1309092"/>
            <a:ext cx="1072692" cy="307777"/>
          </a:xfrm>
          <a:prstGeom prst="rect">
            <a:avLst/>
          </a:prstGeom>
          <a:solidFill>
            <a:srgbClr val="FFC000">
              <a:alpha val="52157"/>
            </a:srgb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u="sng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可选路径</a:t>
            </a:r>
            <a:r>
              <a:rPr lang="en-US" altLang="zh-CN" sz="1400" u="sng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400" u="sng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3"/>
          <p:cNvSpPr txBox="1"/>
          <p:nvPr/>
        </p:nvSpPr>
        <p:spPr>
          <a:xfrm>
            <a:off x="552744" y="1669133"/>
            <a:ext cx="1073536" cy="307777"/>
          </a:xfrm>
          <a:prstGeom prst="rect">
            <a:avLst/>
          </a:prstGeom>
          <a:solidFill>
            <a:srgbClr val="E6B9B8"/>
          </a:solidFill>
        </p:spPr>
        <p:txBody>
          <a:bodyPr wrap="square" rtlCol="0">
            <a:spAutoFit/>
          </a:bodyPr>
          <a:lstStyle/>
          <a:p>
            <a:r>
              <a:rPr lang="zh-CN" altLang="en-US" sz="1400" u="sng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可选路径</a:t>
            </a:r>
            <a:r>
              <a:rPr lang="en-US" altLang="zh-CN" sz="1400" u="sng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400" u="sng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04"/>
          <p:cNvSpPr txBox="1"/>
          <p:nvPr/>
        </p:nvSpPr>
        <p:spPr>
          <a:xfrm>
            <a:off x="552744" y="2009427"/>
            <a:ext cx="1072692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u="sng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可选路径</a:t>
            </a:r>
            <a:r>
              <a:rPr lang="en-US" altLang="zh-CN" sz="1400" u="sng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400" u="sng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96" y="1309092"/>
            <a:ext cx="243642" cy="24364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17" y="1682488"/>
            <a:ext cx="243642" cy="24364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17" y="2005483"/>
            <a:ext cx="258627" cy="258627"/>
          </a:xfrm>
          <a:prstGeom prst="rect">
            <a:avLst/>
          </a:prstGeom>
        </p:spPr>
      </p:pic>
      <p:sp>
        <p:nvSpPr>
          <p:cNvPr id="16" name="TextBox 112"/>
          <p:cNvSpPr txBox="1"/>
          <p:nvPr/>
        </p:nvSpPr>
        <p:spPr>
          <a:xfrm>
            <a:off x="1043608" y="2655203"/>
            <a:ext cx="1254000" cy="10618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设为工作版本</a:t>
            </a:r>
            <a:endParaRPr lang="en-US" altLang="zh-CN" sz="14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提交确认</a:t>
            </a:r>
            <a:endParaRPr lang="en-US" altLang="zh-CN" sz="14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发布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727704" y="2057926"/>
            <a:ext cx="180000" cy="180000"/>
            <a:chOff x="746037" y="3059858"/>
            <a:chExt cx="180000" cy="180000"/>
          </a:xfrm>
        </p:grpSpPr>
        <p:sp>
          <p:nvSpPr>
            <p:cNvPr id="18" name="矩形 17"/>
            <p:cNvSpPr/>
            <p:nvPr/>
          </p:nvSpPr>
          <p:spPr>
            <a:xfrm>
              <a:off x="746037" y="3059858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流程图: 合并 18"/>
            <p:cNvSpPr/>
            <p:nvPr/>
          </p:nvSpPr>
          <p:spPr>
            <a:xfrm>
              <a:off x="770794" y="3104976"/>
              <a:ext cx="128798" cy="108000"/>
            </a:xfrm>
            <a:prstGeom prst="flowChartMerge">
              <a:avLst/>
            </a:prstGeom>
            <a:solidFill>
              <a:srgbClr val="223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任意多边形 19"/>
          <p:cNvSpPr/>
          <p:nvPr/>
        </p:nvSpPr>
        <p:spPr>
          <a:xfrm>
            <a:off x="4941239" y="1340769"/>
            <a:ext cx="4021249" cy="5021380"/>
          </a:xfrm>
          <a:custGeom>
            <a:avLst/>
            <a:gdLst>
              <a:gd name="connsiteX0" fmla="*/ 0 w 4167265"/>
              <a:gd name="connsiteY0" fmla="*/ 0 h 4946754"/>
              <a:gd name="connsiteX1" fmla="*/ 0 w 4167265"/>
              <a:gd name="connsiteY1" fmla="*/ 0 h 4946754"/>
              <a:gd name="connsiteX2" fmla="*/ 0 w 4167265"/>
              <a:gd name="connsiteY2" fmla="*/ 1499017 h 4946754"/>
              <a:gd name="connsiteX3" fmla="*/ 2053652 w 4167265"/>
              <a:gd name="connsiteY3" fmla="*/ 1499017 h 4946754"/>
              <a:gd name="connsiteX4" fmla="*/ 2053652 w 4167265"/>
              <a:gd name="connsiteY4" fmla="*/ 1708879 h 4946754"/>
              <a:gd name="connsiteX5" fmla="*/ 2068642 w 4167265"/>
              <a:gd name="connsiteY5" fmla="*/ 4946754 h 4946754"/>
              <a:gd name="connsiteX6" fmla="*/ 4167265 w 4167265"/>
              <a:gd name="connsiteY6" fmla="*/ 4946754 h 4946754"/>
              <a:gd name="connsiteX7" fmla="*/ 4167265 w 4167265"/>
              <a:gd name="connsiteY7" fmla="*/ 1424066 h 4946754"/>
              <a:gd name="connsiteX8" fmla="*/ 2173574 w 4167265"/>
              <a:gd name="connsiteY8" fmla="*/ 1424066 h 4946754"/>
              <a:gd name="connsiteX9" fmla="*/ 2173574 w 4167265"/>
              <a:gd name="connsiteY9" fmla="*/ 0 h 4946754"/>
              <a:gd name="connsiteX10" fmla="*/ 0 w 4167265"/>
              <a:gd name="connsiteY10" fmla="*/ 0 h 4946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67265" h="4946754">
                <a:moveTo>
                  <a:pt x="0" y="0"/>
                </a:moveTo>
                <a:lnTo>
                  <a:pt x="0" y="0"/>
                </a:lnTo>
                <a:lnTo>
                  <a:pt x="0" y="1499017"/>
                </a:lnTo>
                <a:lnTo>
                  <a:pt x="2053652" y="1499017"/>
                </a:lnTo>
                <a:lnTo>
                  <a:pt x="2053652" y="1708879"/>
                </a:lnTo>
                <a:cubicBezTo>
                  <a:pt x="2058649" y="2788171"/>
                  <a:pt x="2063645" y="3867462"/>
                  <a:pt x="2068642" y="4946754"/>
                </a:cubicBezTo>
                <a:lnTo>
                  <a:pt x="4167265" y="4946754"/>
                </a:lnTo>
                <a:lnTo>
                  <a:pt x="4167265" y="1424066"/>
                </a:lnTo>
                <a:lnTo>
                  <a:pt x="2173574" y="1424066"/>
                </a:lnTo>
                <a:lnTo>
                  <a:pt x="217357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804968" y="1309092"/>
            <a:ext cx="2047951" cy="5053056"/>
          </a:xfrm>
          <a:prstGeom prst="rect">
            <a:avLst/>
          </a:prstGeom>
          <a:solidFill>
            <a:srgbClr val="FFC000">
              <a:alpha val="38824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2830343" y="1403674"/>
            <a:ext cx="6192624" cy="4958474"/>
            <a:chOff x="2483768" y="1403674"/>
            <a:chExt cx="6192624" cy="4958474"/>
          </a:xfrm>
        </p:grpSpPr>
        <p:sp>
          <p:nvSpPr>
            <p:cNvPr id="23" name="任意多边形 22"/>
            <p:cNvSpPr/>
            <p:nvPr/>
          </p:nvSpPr>
          <p:spPr>
            <a:xfrm>
              <a:off x="2483768" y="1412776"/>
              <a:ext cx="4064000" cy="4949372"/>
            </a:xfrm>
            <a:custGeom>
              <a:avLst/>
              <a:gdLst>
                <a:gd name="connsiteX0" fmla="*/ 0 w 4064000"/>
                <a:gd name="connsiteY0" fmla="*/ 0 h 4949372"/>
                <a:gd name="connsiteX1" fmla="*/ 0 w 4064000"/>
                <a:gd name="connsiteY1" fmla="*/ 1654629 h 4949372"/>
                <a:gd name="connsiteX2" fmla="*/ 1930400 w 4064000"/>
                <a:gd name="connsiteY2" fmla="*/ 1640115 h 4949372"/>
                <a:gd name="connsiteX3" fmla="*/ 1930400 w 4064000"/>
                <a:gd name="connsiteY3" fmla="*/ 4949372 h 4949372"/>
                <a:gd name="connsiteX4" fmla="*/ 4064000 w 4064000"/>
                <a:gd name="connsiteY4" fmla="*/ 4934857 h 4949372"/>
                <a:gd name="connsiteX5" fmla="*/ 4020457 w 4064000"/>
                <a:gd name="connsiteY5" fmla="*/ 1553029 h 4949372"/>
                <a:gd name="connsiteX6" fmla="*/ 1930400 w 4064000"/>
                <a:gd name="connsiteY6" fmla="*/ 1553029 h 4949372"/>
                <a:gd name="connsiteX7" fmla="*/ 1930400 w 4064000"/>
                <a:gd name="connsiteY7" fmla="*/ 0 h 4949372"/>
                <a:gd name="connsiteX8" fmla="*/ 0 w 4064000"/>
                <a:gd name="connsiteY8" fmla="*/ 0 h 4949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64000" h="4949372">
                  <a:moveTo>
                    <a:pt x="0" y="0"/>
                  </a:moveTo>
                  <a:lnTo>
                    <a:pt x="0" y="1654629"/>
                  </a:lnTo>
                  <a:lnTo>
                    <a:pt x="1930400" y="1640115"/>
                  </a:lnTo>
                  <a:lnTo>
                    <a:pt x="1930400" y="4949372"/>
                  </a:lnTo>
                  <a:lnTo>
                    <a:pt x="4064000" y="4934857"/>
                  </a:lnTo>
                  <a:lnTo>
                    <a:pt x="4020457" y="1553029"/>
                  </a:lnTo>
                  <a:lnTo>
                    <a:pt x="1930400" y="1553029"/>
                  </a:lnTo>
                  <a:lnTo>
                    <a:pt x="1930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9B8">
                <a:alpha val="56863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2647730" y="1523224"/>
              <a:ext cx="1780190" cy="1322477"/>
              <a:chOff x="1960033" y="1244294"/>
              <a:chExt cx="1780190" cy="1322477"/>
            </a:xfrm>
          </p:grpSpPr>
          <p:sp>
            <p:nvSpPr>
              <p:cNvPr id="87" name="折角形 86"/>
              <p:cNvSpPr/>
              <p:nvPr/>
            </p:nvSpPr>
            <p:spPr>
              <a:xfrm>
                <a:off x="1960033" y="1378771"/>
                <a:ext cx="1656000" cy="1188000"/>
              </a:xfrm>
              <a:prstGeom prst="foldedCorne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TextBox 14"/>
              <p:cNvSpPr txBox="1"/>
              <p:nvPr/>
            </p:nvSpPr>
            <p:spPr>
              <a:xfrm>
                <a:off x="1960034" y="1382836"/>
                <a:ext cx="14917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</a:t>
                </a:r>
                <a:r>
                  <a:rPr lang="zh-CN" altLang="en-US" sz="11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维设计数据集</a:t>
                </a:r>
                <a:endPara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圆角矩形 88"/>
              <p:cNvSpPr/>
              <p:nvPr/>
            </p:nvSpPr>
            <p:spPr>
              <a:xfrm>
                <a:off x="3164223" y="1244294"/>
                <a:ext cx="576000" cy="32400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A.1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2109257" y="1679651"/>
                <a:ext cx="1404000" cy="293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Input    Data2/</a:t>
                </a:r>
                <a:r>
                  <a:rPr lang="en-US" altLang="zh-CN" sz="105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A.1</a:t>
                </a:r>
                <a:endParaRPr lang="zh-CN" altLang="en-US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2109257" y="1941776"/>
                <a:ext cx="1404000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Input    Data3/</a:t>
                </a:r>
                <a:r>
                  <a:rPr lang="en-US" altLang="zh-CN" sz="105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A.1</a:t>
                </a:r>
                <a:endParaRPr lang="zh-CN" altLang="en-US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2109257" y="2183707"/>
                <a:ext cx="1404000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Out</a:t>
                </a:r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put </a:t>
                </a:r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Data4/</a:t>
                </a:r>
                <a:r>
                  <a:rPr lang="en-US" altLang="zh-CN" sz="105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A.1</a:t>
                </a:r>
                <a:endParaRPr lang="zh-CN" altLang="en-US" sz="1050" i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4759709" y="1519159"/>
              <a:ext cx="1756443" cy="1322477"/>
              <a:chOff x="4072012" y="1240229"/>
              <a:chExt cx="1756443" cy="1322477"/>
            </a:xfrm>
          </p:grpSpPr>
          <p:sp>
            <p:nvSpPr>
              <p:cNvPr id="81" name="折角形 80"/>
              <p:cNvSpPr/>
              <p:nvPr/>
            </p:nvSpPr>
            <p:spPr>
              <a:xfrm>
                <a:off x="4072012" y="1374706"/>
                <a:ext cx="1656000" cy="1188000"/>
              </a:xfrm>
              <a:prstGeom prst="foldedCorne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TextBox 21"/>
              <p:cNvSpPr txBox="1"/>
              <p:nvPr/>
            </p:nvSpPr>
            <p:spPr>
              <a:xfrm>
                <a:off x="4072013" y="1378771"/>
                <a:ext cx="14917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</a:t>
                </a:r>
                <a:r>
                  <a:rPr lang="zh-CN" altLang="en-US" sz="11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维设计数据集</a:t>
                </a:r>
                <a:endPara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圆角矩形 82"/>
              <p:cNvSpPr/>
              <p:nvPr/>
            </p:nvSpPr>
            <p:spPr>
              <a:xfrm>
                <a:off x="5252455" y="1240229"/>
                <a:ext cx="576000" cy="32400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A.2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4198012" y="1685491"/>
                <a:ext cx="1404000" cy="293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Input    </a:t>
                </a:r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Data2/</a:t>
                </a:r>
                <a:r>
                  <a:rPr lang="en-US" altLang="zh-CN" sz="105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A.2</a:t>
                </a:r>
                <a:endParaRPr lang="zh-CN" altLang="en-US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4198012" y="1947616"/>
                <a:ext cx="1404000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Input    </a:t>
                </a:r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Data3/</a:t>
                </a:r>
                <a:r>
                  <a:rPr lang="en-US" altLang="zh-CN" sz="105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A.2</a:t>
                </a:r>
                <a:endParaRPr lang="zh-CN" altLang="en-US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4198012" y="2189547"/>
                <a:ext cx="1404000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Out</a:t>
                </a:r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put </a:t>
                </a:r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Data4/</a:t>
                </a:r>
                <a:r>
                  <a:rPr lang="en-US" altLang="zh-CN" sz="105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A.3</a:t>
                </a:r>
                <a:endParaRPr lang="zh-CN" altLang="en-US" sz="1050" i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6" name="直接箭头连接符 25"/>
            <p:cNvCxnSpPr>
              <a:stCxn id="87" idx="3"/>
              <a:endCxn id="81" idx="1"/>
            </p:cNvCxnSpPr>
            <p:nvPr/>
          </p:nvCxnSpPr>
          <p:spPr>
            <a:xfrm flipV="1">
              <a:off x="4303730" y="2247636"/>
              <a:ext cx="455979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 w="lg" len="lg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2608047" y="1403674"/>
              <a:ext cx="543739" cy="307777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r>
                <a:rPr lang="zh-CN" altLang="en-US" sz="14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</a:t>
              </a:r>
              <a:endParaRPr lang="zh-CN" altLang="en-US" sz="1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729973" y="1403674"/>
              <a:ext cx="723275" cy="307777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prstClr val="black"/>
                  </a:solidFill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已确认</a:t>
              </a:r>
              <a:endParaRPr lang="zh-CN" altLang="en-US" sz="1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635085" y="3179408"/>
              <a:ext cx="1792899" cy="1322477"/>
              <a:chOff x="1947388" y="3208255"/>
              <a:chExt cx="1792899" cy="1322477"/>
            </a:xfrm>
          </p:grpSpPr>
          <p:sp>
            <p:nvSpPr>
              <p:cNvPr id="75" name="折角形 74"/>
              <p:cNvSpPr/>
              <p:nvPr/>
            </p:nvSpPr>
            <p:spPr>
              <a:xfrm>
                <a:off x="1947388" y="3342732"/>
                <a:ext cx="1656000" cy="1188000"/>
              </a:xfrm>
              <a:prstGeom prst="foldedCorne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TextBox 31"/>
              <p:cNvSpPr txBox="1"/>
              <p:nvPr/>
            </p:nvSpPr>
            <p:spPr>
              <a:xfrm>
                <a:off x="1947389" y="3346797"/>
                <a:ext cx="14917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S2</a:t>
                </a:r>
                <a:r>
                  <a:rPr lang="zh-CN" altLang="en-US" sz="11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流面设计数据集</a:t>
                </a:r>
                <a:endPara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3164287" y="3208255"/>
                <a:ext cx="576000" cy="32400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A.1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2096612" y="3643612"/>
                <a:ext cx="1404000" cy="293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Input    Data2/</a:t>
                </a:r>
                <a:r>
                  <a:rPr lang="en-US" altLang="zh-CN" sz="105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A.1</a:t>
                </a:r>
                <a:endParaRPr lang="zh-CN" altLang="en-US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2096612" y="3905737"/>
                <a:ext cx="1404000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Input    Data3/</a:t>
                </a:r>
                <a:r>
                  <a:rPr lang="en-US" altLang="zh-CN" sz="105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A.1</a:t>
                </a:r>
                <a:endParaRPr lang="zh-CN" altLang="en-US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2096612" y="4147668"/>
                <a:ext cx="1404000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Out</a:t>
                </a:r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put </a:t>
                </a:r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Data4/</a:t>
                </a:r>
                <a:r>
                  <a:rPr lang="en-US" altLang="zh-CN" sz="105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A.1</a:t>
                </a:r>
                <a:endParaRPr lang="zh-CN" altLang="en-US" sz="1050" i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4747064" y="3175343"/>
              <a:ext cx="1769088" cy="1322477"/>
              <a:chOff x="4059367" y="3204190"/>
              <a:chExt cx="1769088" cy="1322477"/>
            </a:xfrm>
          </p:grpSpPr>
          <p:sp>
            <p:nvSpPr>
              <p:cNvPr id="69" name="折角形 68"/>
              <p:cNvSpPr/>
              <p:nvPr/>
            </p:nvSpPr>
            <p:spPr>
              <a:xfrm>
                <a:off x="4059367" y="3338667"/>
                <a:ext cx="1656000" cy="1188000"/>
              </a:xfrm>
              <a:prstGeom prst="foldedCorne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TextBox 38"/>
              <p:cNvSpPr txBox="1"/>
              <p:nvPr/>
            </p:nvSpPr>
            <p:spPr>
              <a:xfrm>
                <a:off x="4059368" y="3342732"/>
                <a:ext cx="14917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S2</a:t>
                </a:r>
                <a:r>
                  <a:rPr lang="zh-CN" altLang="en-US" sz="11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流面</a:t>
                </a:r>
                <a:r>
                  <a: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</a:t>
                </a:r>
                <a:r>
                  <a:rPr lang="zh-CN" altLang="en-US" sz="11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数据集</a:t>
                </a:r>
                <a:endPara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5252455" y="3204190"/>
                <a:ext cx="576000" cy="32400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A.2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4185367" y="3649452"/>
                <a:ext cx="1404000" cy="293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Input    </a:t>
                </a:r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Data2/</a:t>
                </a:r>
                <a:r>
                  <a:rPr lang="en-US" altLang="zh-CN" sz="105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A.2</a:t>
                </a:r>
                <a:endParaRPr lang="zh-CN" altLang="en-US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4185367" y="3911577"/>
                <a:ext cx="1404000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Input    </a:t>
                </a:r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Data3/</a:t>
                </a:r>
                <a:r>
                  <a:rPr lang="en-US" altLang="zh-CN" sz="105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A.2</a:t>
                </a:r>
                <a:endParaRPr lang="zh-CN" altLang="en-US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4185367" y="4153508"/>
                <a:ext cx="1404000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Out</a:t>
                </a:r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put </a:t>
                </a:r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Data4/</a:t>
                </a:r>
                <a:r>
                  <a:rPr lang="en-US" altLang="zh-CN" sz="105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A.3</a:t>
                </a:r>
                <a:endParaRPr lang="zh-CN" altLang="en-US" sz="1050" i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6831996" y="3175343"/>
              <a:ext cx="1844396" cy="1322477"/>
              <a:chOff x="6144299" y="3204190"/>
              <a:chExt cx="1844396" cy="1322477"/>
            </a:xfrm>
          </p:grpSpPr>
          <p:sp>
            <p:nvSpPr>
              <p:cNvPr id="63" name="折角形 62"/>
              <p:cNvSpPr/>
              <p:nvPr/>
            </p:nvSpPr>
            <p:spPr>
              <a:xfrm>
                <a:off x="6144299" y="3338667"/>
                <a:ext cx="1656000" cy="1188000"/>
              </a:xfrm>
              <a:prstGeom prst="foldedCorne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TextBox 45"/>
              <p:cNvSpPr txBox="1"/>
              <p:nvPr/>
            </p:nvSpPr>
            <p:spPr>
              <a:xfrm>
                <a:off x="6144300" y="3342732"/>
                <a:ext cx="14917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S2</a:t>
                </a:r>
                <a:r>
                  <a:rPr lang="zh-CN" altLang="en-US" sz="11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流面</a:t>
                </a:r>
                <a:r>
                  <a: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</a:t>
                </a:r>
                <a:r>
                  <a:rPr lang="zh-CN" altLang="en-US" sz="11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数据集</a:t>
                </a:r>
                <a:endPara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7412695" y="3204190"/>
                <a:ext cx="576000" cy="32400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A.3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6270299" y="3649452"/>
                <a:ext cx="1404000" cy="293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Input    </a:t>
                </a:r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Data2/</a:t>
                </a:r>
                <a:r>
                  <a:rPr lang="en-US" altLang="zh-CN" sz="105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6270299" y="3911577"/>
                <a:ext cx="1404000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Input    </a:t>
                </a:r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Data3/</a:t>
                </a:r>
                <a:r>
                  <a:rPr lang="en-US" altLang="zh-CN" sz="105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270299" y="4153508"/>
                <a:ext cx="1404000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Out</a:t>
                </a:r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put </a:t>
                </a:r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Data4/</a:t>
                </a:r>
                <a:r>
                  <a:rPr lang="en-US" altLang="zh-CN" sz="105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1050" i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2" name="直接箭头连接符 31"/>
            <p:cNvCxnSpPr>
              <a:stCxn id="75" idx="3"/>
              <a:endCxn id="69" idx="1"/>
            </p:cNvCxnSpPr>
            <p:nvPr/>
          </p:nvCxnSpPr>
          <p:spPr>
            <a:xfrm flipV="1">
              <a:off x="4291085" y="3903820"/>
              <a:ext cx="455979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 w="lg" len="lg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69" idx="3"/>
              <a:endCxn id="63" idx="1"/>
            </p:cNvCxnSpPr>
            <p:nvPr/>
          </p:nvCxnSpPr>
          <p:spPr>
            <a:xfrm>
              <a:off x="6403064" y="3903820"/>
              <a:ext cx="428932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 w="lg" len="lg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2595402" y="3059858"/>
              <a:ext cx="543739" cy="307777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prstClr val="black"/>
                  </a:solidFill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</a:t>
              </a:r>
              <a:endParaRPr lang="zh-CN" altLang="en-US" sz="1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635084" y="4815847"/>
              <a:ext cx="1792836" cy="1322477"/>
              <a:chOff x="1947387" y="5202867"/>
              <a:chExt cx="1792836" cy="1322477"/>
            </a:xfrm>
          </p:grpSpPr>
          <p:sp>
            <p:nvSpPr>
              <p:cNvPr id="57" name="折角形 56"/>
              <p:cNvSpPr/>
              <p:nvPr/>
            </p:nvSpPr>
            <p:spPr>
              <a:xfrm>
                <a:off x="1947387" y="5337344"/>
                <a:ext cx="1656000" cy="1188000"/>
              </a:xfrm>
              <a:prstGeom prst="foldedCorne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TextBox 55"/>
              <p:cNvSpPr txBox="1"/>
              <p:nvPr/>
            </p:nvSpPr>
            <p:spPr>
              <a:xfrm>
                <a:off x="1947388" y="5341409"/>
                <a:ext cx="14917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S1</a:t>
                </a:r>
                <a:r>
                  <a: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流面计算</a:t>
                </a:r>
                <a:r>
                  <a:rPr lang="zh-CN" altLang="en-US" sz="11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数据集</a:t>
                </a:r>
                <a:endPara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3164223" y="5202867"/>
                <a:ext cx="576000" cy="32400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A.1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096611" y="5638224"/>
                <a:ext cx="1404000" cy="293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Input    Data2/</a:t>
                </a:r>
                <a:r>
                  <a:rPr lang="en-US" altLang="zh-CN" sz="105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A.1</a:t>
                </a:r>
                <a:endParaRPr lang="zh-CN" altLang="en-US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2096611" y="5900349"/>
                <a:ext cx="1404000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Input    Data3/</a:t>
                </a:r>
                <a:r>
                  <a:rPr lang="en-US" altLang="zh-CN" sz="105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A.1</a:t>
                </a:r>
                <a:endParaRPr lang="zh-CN" altLang="en-US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096611" y="6142280"/>
                <a:ext cx="1404000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Out</a:t>
                </a:r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put </a:t>
                </a:r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Data4/</a:t>
                </a:r>
                <a:r>
                  <a:rPr lang="en-US" altLang="zh-CN" sz="105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A.1</a:t>
                </a:r>
                <a:endParaRPr lang="zh-CN" altLang="en-US" sz="1050" i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4747063" y="4811782"/>
              <a:ext cx="1769089" cy="1322477"/>
              <a:chOff x="4059366" y="5198802"/>
              <a:chExt cx="1769089" cy="1322477"/>
            </a:xfrm>
          </p:grpSpPr>
          <p:sp>
            <p:nvSpPr>
              <p:cNvPr id="51" name="折角形 50"/>
              <p:cNvSpPr/>
              <p:nvPr/>
            </p:nvSpPr>
            <p:spPr>
              <a:xfrm>
                <a:off x="4059366" y="5333279"/>
                <a:ext cx="1656000" cy="1188000"/>
              </a:xfrm>
              <a:prstGeom prst="foldedCorne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TextBox 62"/>
              <p:cNvSpPr txBox="1"/>
              <p:nvPr/>
            </p:nvSpPr>
            <p:spPr>
              <a:xfrm>
                <a:off x="4059367" y="5337344"/>
                <a:ext cx="14917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S1</a:t>
                </a:r>
                <a:r>
                  <a: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流面计算</a:t>
                </a:r>
                <a:r>
                  <a:rPr lang="zh-CN" altLang="en-US" sz="11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数据集</a:t>
                </a:r>
                <a:endPara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圆角矩形 52"/>
              <p:cNvSpPr/>
              <p:nvPr/>
            </p:nvSpPr>
            <p:spPr>
              <a:xfrm>
                <a:off x="5252455" y="5198802"/>
                <a:ext cx="576000" cy="32400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A.2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4185366" y="5644064"/>
                <a:ext cx="1404000" cy="293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Input    </a:t>
                </a:r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Data2/</a:t>
                </a:r>
                <a:r>
                  <a:rPr lang="en-US" altLang="zh-CN" sz="105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A.2</a:t>
                </a:r>
                <a:endParaRPr lang="zh-CN" altLang="en-US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4185366" y="5906189"/>
                <a:ext cx="1404000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Input    </a:t>
                </a:r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Data3/</a:t>
                </a:r>
                <a:r>
                  <a:rPr lang="en-US" altLang="zh-CN" sz="105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A.2</a:t>
                </a:r>
                <a:endParaRPr lang="zh-CN" altLang="en-US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4185366" y="6148120"/>
                <a:ext cx="1404000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Out</a:t>
                </a:r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put </a:t>
                </a:r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Data4/</a:t>
                </a:r>
                <a:r>
                  <a:rPr lang="en-US" altLang="zh-CN" sz="105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A.3</a:t>
                </a:r>
                <a:endParaRPr lang="zh-CN" altLang="en-US" sz="1050" i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6831995" y="4811782"/>
              <a:ext cx="1844397" cy="1322477"/>
              <a:chOff x="6144298" y="5198802"/>
              <a:chExt cx="1844397" cy="1322477"/>
            </a:xfrm>
          </p:grpSpPr>
          <p:sp>
            <p:nvSpPr>
              <p:cNvPr id="45" name="折角形 44"/>
              <p:cNvSpPr/>
              <p:nvPr/>
            </p:nvSpPr>
            <p:spPr>
              <a:xfrm>
                <a:off x="6144298" y="5333279"/>
                <a:ext cx="1656000" cy="1188000"/>
              </a:xfrm>
              <a:prstGeom prst="foldedCorne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TextBox 69"/>
              <p:cNvSpPr txBox="1"/>
              <p:nvPr/>
            </p:nvSpPr>
            <p:spPr>
              <a:xfrm>
                <a:off x="6144299" y="5337344"/>
                <a:ext cx="14917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S1</a:t>
                </a:r>
                <a:r>
                  <a:rPr lang="zh-CN" altLang="en-US" sz="11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流面计算数据集</a:t>
                </a:r>
                <a:endPara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圆角矩形 46"/>
              <p:cNvSpPr/>
              <p:nvPr/>
            </p:nvSpPr>
            <p:spPr>
              <a:xfrm>
                <a:off x="7412695" y="5198802"/>
                <a:ext cx="576000" cy="32400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A.3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270298" y="5644064"/>
                <a:ext cx="1404000" cy="293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Input    </a:t>
                </a:r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Data2/</a:t>
                </a:r>
                <a:r>
                  <a:rPr lang="en-US" altLang="zh-CN" sz="105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270298" y="5906189"/>
                <a:ext cx="1404000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Input    </a:t>
                </a:r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Data3/</a:t>
                </a:r>
                <a:r>
                  <a:rPr lang="en-US" altLang="zh-CN" sz="105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6270298" y="6148120"/>
                <a:ext cx="1404000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Out</a:t>
                </a:r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put </a:t>
                </a:r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Data4/</a:t>
                </a:r>
                <a:r>
                  <a:rPr lang="en-US" altLang="zh-CN" sz="105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1050" i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8" name="直接箭头连接符 37"/>
            <p:cNvCxnSpPr>
              <a:stCxn id="57" idx="3"/>
              <a:endCxn id="51" idx="1"/>
            </p:cNvCxnSpPr>
            <p:nvPr/>
          </p:nvCxnSpPr>
          <p:spPr>
            <a:xfrm flipV="1">
              <a:off x="4291084" y="5540259"/>
              <a:ext cx="455979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 w="lg" len="lg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51" idx="3"/>
              <a:endCxn id="45" idx="1"/>
            </p:cNvCxnSpPr>
            <p:nvPr/>
          </p:nvCxnSpPr>
          <p:spPr>
            <a:xfrm>
              <a:off x="6403063" y="5540259"/>
              <a:ext cx="428932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 w="lg" len="lg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2595401" y="4696297"/>
              <a:ext cx="543739" cy="307777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prstClr val="black"/>
                  </a:solidFill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</a:t>
              </a:r>
              <a:endParaRPr lang="zh-CN" altLang="en-US" sz="1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717328" y="3059858"/>
              <a:ext cx="543739" cy="307777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r>
                <a:rPr lang="zh-CN" altLang="en-US" sz="14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</a:t>
              </a:r>
              <a:endParaRPr lang="zh-CN" altLang="en-US" sz="1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843874" y="3059858"/>
              <a:ext cx="723275" cy="307777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r>
                <a:rPr lang="zh-CN" altLang="en-US" sz="14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已确认</a:t>
              </a:r>
              <a:endParaRPr lang="zh-CN" altLang="en-US" sz="1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717327" y="4696297"/>
              <a:ext cx="543739" cy="307777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r>
                <a:rPr lang="zh-CN" altLang="en-US" sz="14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</a:t>
              </a:r>
              <a:endParaRPr lang="zh-CN" altLang="en-US" sz="1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843873" y="4696297"/>
              <a:ext cx="723275" cy="307777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r>
                <a:rPr lang="zh-CN" altLang="en-US" sz="1400" dirty="0" smtClean="0">
                  <a:solidFill>
                    <a:prstClr val="black"/>
                  </a:solidFill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已确认</a:t>
              </a:r>
              <a:endParaRPr lang="zh-CN" altLang="en-US" sz="1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1727704" y="1702571"/>
            <a:ext cx="180000" cy="180000"/>
            <a:chOff x="746037" y="3059858"/>
            <a:chExt cx="180000" cy="180000"/>
          </a:xfrm>
        </p:grpSpPr>
        <p:sp>
          <p:nvSpPr>
            <p:cNvPr id="94" name="矩形 93"/>
            <p:cNvSpPr/>
            <p:nvPr/>
          </p:nvSpPr>
          <p:spPr>
            <a:xfrm>
              <a:off x="746037" y="3059858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流程图: 合并 94"/>
            <p:cNvSpPr/>
            <p:nvPr/>
          </p:nvSpPr>
          <p:spPr>
            <a:xfrm>
              <a:off x="770794" y="3104976"/>
              <a:ext cx="128798" cy="108000"/>
            </a:xfrm>
            <a:prstGeom prst="flowChartMerge">
              <a:avLst/>
            </a:prstGeom>
            <a:solidFill>
              <a:srgbClr val="223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727704" y="1357591"/>
            <a:ext cx="180000" cy="180000"/>
            <a:chOff x="746037" y="3059858"/>
            <a:chExt cx="180000" cy="180000"/>
          </a:xfrm>
        </p:grpSpPr>
        <p:sp>
          <p:nvSpPr>
            <p:cNvPr id="97" name="矩形 96"/>
            <p:cNvSpPr/>
            <p:nvPr/>
          </p:nvSpPr>
          <p:spPr>
            <a:xfrm>
              <a:off x="746037" y="3059858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流程图: 合并 97"/>
            <p:cNvSpPr/>
            <p:nvPr/>
          </p:nvSpPr>
          <p:spPr>
            <a:xfrm>
              <a:off x="770794" y="3104976"/>
              <a:ext cx="128798" cy="108000"/>
            </a:xfrm>
            <a:prstGeom prst="flowChartMerge">
              <a:avLst/>
            </a:prstGeom>
            <a:solidFill>
              <a:srgbClr val="223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9" name="TextBox 128"/>
          <p:cNvSpPr txBox="1"/>
          <p:nvPr/>
        </p:nvSpPr>
        <p:spPr>
          <a:xfrm>
            <a:off x="222624" y="96887"/>
            <a:ext cx="873986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**</a:t>
            </a:r>
            <a:r>
              <a:rPr lang="zh-CN" altLang="en-US" dirty="0" smtClean="0"/>
              <a:t>决策</a:t>
            </a:r>
            <a:r>
              <a:rPr lang="zh-CN" altLang="en-US" dirty="0"/>
              <a:t>任务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86597" y="4112690"/>
            <a:ext cx="2011011" cy="1569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数据成套性应用</a:t>
            </a:r>
            <a:r>
              <a:rPr lang="en-US" altLang="zh-CN" sz="1600" b="1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6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专业内数据决策时，需保证数据的成套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endParaRPr lang="en-US" altLang="zh-CN" sz="1600" dirty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1" name="肘形连接符 100"/>
          <p:cNvCxnSpPr>
            <a:stCxn id="18" idx="3"/>
          </p:cNvCxnSpPr>
          <p:nvPr/>
        </p:nvCxnSpPr>
        <p:spPr>
          <a:xfrm>
            <a:off x="1907704" y="2147926"/>
            <a:ext cx="216024" cy="507277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2446488" y="1309092"/>
            <a:ext cx="358480" cy="17507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446597" y="3061016"/>
            <a:ext cx="358480" cy="17507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446597" y="4674781"/>
            <a:ext cx="358480" cy="17507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697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424" y="188640"/>
            <a:ext cx="5803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问题的提出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7928" y="692696"/>
            <a:ext cx="87885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任务输入成套性控制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——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新数据的提交集成场景针对一个任务来说，其多个输入数据可能来源于不同的任务，需保证输入数据的成套匹配性；</a:t>
            </a:r>
            <a:endParaRPr lang="en-US" altLang="zh-CN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多任务成套数据决策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——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针对专业内流程中的决策任务和专业设计任务，均需要进行多个任务形成的多套数据的分析决策，需要系统自动筛选出多套成套方案供决策；</a:t>
            </a:r>
            <a:endParaRPr lang="en-US" altLang="zh-CN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552" y="3212976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如何计算获得成套数据，是本文的分析内容。</a:t>
            </a:r>
            <a:endParaRPr lang="zh-CN" altLang="en-US" sz="28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670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179512" y="3270381"/>
            <a:ext cx="8710639" cy="1330293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79512" y="1885687"/>
            <a:ext cx="8710639" cy="1330293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79513" y="857235"/>
            <a:ext cx="8710639" cy="982279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2424" y="188640"/>
            <a:ext cx="5803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（一）、示例及概念说明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409431" y="2330655"/>
            <a:ext cx="720080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一维设计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777583" y="2330655"/>
            <a:ext cx="720080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073727" y="2330655"/>
            <a:ext cx="936104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平面叶删造型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570032" y="2330655"/>
            <a:ext cx="720080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850313" y="2330655"/>
            <a:ext cx="720080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叶型积叠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23842" y="1114985"/>
            <a:ext cx="936104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1_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总体性能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37600" y="3364448"/>
            <a:ext cx="936104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2_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stCxn id="4" idx="6"/>
            <a:endCxn id="5" idx="2"/>
          </p:cNvCxnSpPr>
          <p:nvPr/>
        </p:nvCxnSpPr>
        <p:spPr>
          <a:xfrm>
            <a:off x="3129511" y="2582683"/>
            <a:ext cx="64807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6"/>
            <a:endCxn id="6" idx="2"/>
          </p:cNvCxnSpPr>
          <p:nvPr/>
        </p:nvCxnSpPr>
        <p:spPr>
          <a:xfrm>
            <a:off x="4497663" y="2582683"/>
            <a:ext cx="57606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6"/>
            <a:endCxn id="7" idx="2"/>
          </p:cNvCxnSpPr>
          <p:nvPr/>
        </p:nvCxnSpPr>
        <p:spPr>
          <a:xfrm>
            <a:off x="6009831" y="2582683"/>
            <a:ext cx="56020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6"/>
            <a:endCxn id="8" idx="2"/>
          </p:cNvCxnSpPr>
          <p:nvPr/>
        </p:nvCxnSpPr>
        <p:spPr>
          <a:xfrm>
            <a:off x="7290112" y="2582683"/>
            <a:ext cx="56020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弧形 23"/>
          <p:cNvSpPr/>
          <p:nvPr/>
        </p:nvSpPr>
        <p:spPr>
          <a:xfrm>
            <a:off x="4425654" y="2114630"/>
            <a:ext cx="2144377" cy="936105"/>
          </a:xfrm>
          <a:prstGeom prst="arc">
            <a:avLst>
              <a:gd name="adj1" fmla="val 11127622"/>
              <a:gd name="adj2" fmla="val 21299176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4"/>
          <p:cNvSpPr/>
          <p:nvPr/>
        </p:nvSpPr>
        <p:spPr>
          <a:xfrm>
            <a:off x="3029429" y="1970614"/>
            <a:ext cx="4936826" cy="1224136"/>
          </a:xfrm>
          <a:prstGeom prst="arc">
            <a:avLst>
              <a:gd name="adj1" fmla="val 11011877"/>
              <a:gd name="adj2" fmla="val 21415215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弧形 26"/>
          <p:cNvSpPr/>
          <p:nvPr/>
        </p:nvSpPr>
        <p:spPr>
          <a:xfrm rot="10800000">
            <a:off x="5969914" y="2114628"/>
            <a:ext cx="1896260" cy="936105"/>
          </a:xfrm>
          <a:prstGeom prst="arc">
            <a:avLst>
              <a:gd name="adj1" fmla="val 11127622"/>
              <a:gd name="adj2" fmla="val 21299176"/>
            </a:avLst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弧形 27"/>
          <p:cNvSpPr/>
          <p:nvPr/>
        </p:nvSpPr>
        <p:spPr>
          <a:xfrm rot="2693216">
            <a:off x="690378" y="1848115"/>
            <a:ext cx="1997943" cy="73670"/>
          </a:xfrm>
          <a:prstGeom prst="arc">
            <a:avLst>
              <a:gd name="adj1" fmla="val 10918301"/>
              <a:gd name="adj2" fmla="val 11496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弧形 30"/>
          <p:cNvSpPr/>
          <p:nvPr/>
        </p:nvSpPr>
        <p:spPr>
          <a:xfrm rot="9040386">
            <a:off x="1852221" y="2921677"/>
            <a:ext cx="2454353" cy="156660"/>
          </a:xfrm>
          <a:prstGeom prst="arc">
            <a:avLst>
              <a:gd name="adj1" fmla="val 11062974"/>
              <a:gd name="adj2" fmla="val 21508449"/>
            </a:avLst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07504" y="4797152"/>
            <a:ext cx="846804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目标任务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：叶型积叠；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产生输入数据的任务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：一维设计、平面叶删造型、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其他相关任务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883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179512" y="5661248"/>
            <a:ext cx="8710639" cy="1114269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79512" y="2205658"/>
            <a:ext cx="8710639" cy="334775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84970" y="687665"/>
            <a:ext cx="8710639" cy="1470753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2424" y="188640"/>
            <a:ext cx="5803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（一）、示例及概念说明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409431" y="2650626"/>
            <a:ext cx="720080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一维设计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777583" y="2650626"/>
            <a:ext cx="720080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073727" y="2650626"/>
            <a:ext cx="936104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平面叶删造型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570032" y="2650626"/>
            <a:ext cx="720080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850313" y="2650626"/>
            <a:ext cx="720080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叶型积叠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23842" y="744181"/>
            <a:ext cx="936104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1_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总体性能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37600" y="5755315"/>
            <a:ext cx="936104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2_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stCxn id="4" idx="6"/>
            <a:endCxn id="5" idx="2"/>
          </p:cNvCxnSpPr>
          <p:nvPr/>
        </p:nvCxnSpPr>
        <p:spPr>
          <a:xfrm>
            <a:off x="3129511" y="2902654"/>
            <a:ext cx="64807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6"/>
            <a:endCxn id="6" idx="2"/>
          </p:cNvCxnSpPr>
          <p:nvPr/>
        </p:nvCxnSpPr>
        <p:spPr>
          <a:xfrm>
            <a:off x="4497663" y="2902654"/>
            <a:ext cx="57606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6"/>
            <a:endCxn id="7" idx="2"/>
          </p:cNvCxnSpPr>
          <p:nvPr/>
        </p:nvCxnSpPr>
        <p:spPr>
          <a:xfrm>
            <a:off x="6009831" y="2902654"/>
            <a:ext cx="56020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6"/>
            <a:endCxn id="8" idx="2"/>
          </p:cNvCxnSpPr>
          <p:nvPr/>
        </p:nvCxnSpPr>
        <p:spPr>
          <a:xfrm>
            <a:off x="7290112" y="2902654"/>
            <a:ext cx="56020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弧形 23"/>
          <p:cNvSpPr/>
          <p:nvPr/>
        </p:nvSpPr>
        <p:spPr>
          <a:xfrm>
            <a:off x="4425654" y="2434601"/>
            <a:ext cx="2144377" cy="936105"/>
          </a:xfrm>
          <a:prstGeom prst="arc">
            <a:avLst>
              <a:gd name="adj1" fmla="val 11127622"/>
              <a:gd name="adj2" fmla="val 21299176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4"/>
          <p:cNvSpPr/>
          <p:nvPr/>
        </p:nvSpPr>
        <p:spPr>
          <a:xfrm>
            <a:off x="3029429" y="2290585"/>
            <a:ext cx="4936826" cy="1224136"/>
          </a:xfrm>
          <a:prstGeom prst="arc">
            <a:avLst>
              <a:gd name="adj1" fmla="val 11011877"/>
              <a:gd name="adj2" fmla="val 21415215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弧形 26"/>
          <p:cNvSpPr/>
          <p:nvPr/>
        </p:nvSpPr>
        <p:spPr>
          <a:xfrm rot="10800000">
            <a:off x="5969914" y="2434599"/>
            <a:ext cx="1896260" cy="936105"/>
          </a:xfrm>
          <a:prstGeom prst="arc">
            <a:avLst>
              <a:gd name="adj1" fmla="val 11127622"/>
              <a:gd name="adj2" fmla="val 21299176"/>
            </a:avLst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弧形 27"/>
          <p:cNvSpPr/>
          <p:nvPr/>
        </p:nvSpPr>
        <p:spPr>
          <a:xfrm rot="3368516">
            <a:off x="385306" y="1961776"/>
            <a:ext cx="2796790" cy="73670"/>
          </a:xfrm>
          <a:prstGeom prst="arc">
            <a:avLst>
              <a:gd name="adj1" fmla="val 10861049"/>
              <a:gd name="adj2" fmla="val 21512894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75894" y="1337417"/>
            <a:ext cx="432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389652" y="6353438"/>
            <a:ext cx="432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553471" y="3343815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475894" y="1695573"/>
            <a:ext cx="432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073704" y="2996952"/>
            <a:ext cx="1703879" cy="301039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2" idx="3"/>
            <a:endCxn id="29" idx="1"/>
          </p:cNvCxnSpPr>
          <p:nvPr/>
        </p:nvCxnSpPr>
        <p:spPr>
          <a:xfrm>
            <a:off x="907894" y="1481433"/>
            <a:ext cx="1645577" cy="200639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组合 99"/>
          <p:cNvGrpSpPr/>
          <p:nvPr/>
        </p:nvGrpSpPr>
        <p:grpSpPr>
          <a:xfrm>
            <a:off x="1821652" y="3346546"/>
            <a:ext cx="2549971" cy="3150908"/>
            <a:chOff x="1821652" y="3346546"/>
            <a:chExt cx="2549971" cy="3150908"/>
          </a:xfrm>
        </p:grpSpPr>
        <p:cxnSp>
          <p:nvCxnSpPr>
            <p:cNvPr id="52" name="直接连接符 51"/>
            <p:cNvCxnSpPr>
              <a:stCxn id="26" idx="3"/>
              <a:endCxn id="30" idx="1"/>
            </p:cNvCxnSpPr>
            <p:nvPr/>
          </p:nvCxnSpPr>
          <p:spPr>
            <a:xfrm flipV="1">
              <a:off x="1821652" y="3490562"/>
              <a:ext cx="2081971" cy="300689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组合 97"/>
            <p:cNvGrpSpPr/>
            <p:nvPr/>
          </p:nvGrpSpPr>
          <p:grpSpPr>
            <a:xfrm>
              <a:off x="3021471" y="3346546"/>
              <a:ext cx="1350152" cy="288032"/>
              <a:chOff x="3021471" y="3346546"/>
              <a:chExt cx="1350152" cy="288032"/>
            </a:xfrm>
          </p:grpSpPr>
          <p:sp>
            <p:nvSpPr>
              <p:cNvPr id="30" name="圆角矩形 29"/>
              <p:cNvSpPr/>
              <p:nvPr/>
            </p:nvSpPr>
            <p:spPr>
              <a:xfrm>
                <a:off x="3903623" y="3346546"/>
                <a:ext cx="468000" cy="288032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A.1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3" name="直接连接符 52"/>
              <p:cNvCxnSpPr>
                <a:stCxn id="29" idx="3"/>
                <a:endCxn id="30" idx="1"/>
              </p:cNvCxnSpPr>
              <p:nvPr/>
            </p:nvCxnSpPr>
            <p:spPr>
              <a:xfrm>
                <a:off x="3021471" y="3487831"/>
                <a:ext cx="882152" cy="273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组合 98"/>
          <p:cNvGrpSpPr/>
          <p:nvPr/>
        </p:nvGrpSpPr>
        <p:grpSpPr>
          <a:xfrm>
            <a:off x="4371623" y="3349325"/>
            <a:ext cx="1404156" cy="288032"/>
            <a:chOff x="4371623" y="3349325"/>
            <a:chExt cx="1404156" cy="288032"/>
          </a:xfrm>
        </p:grpSpPr>
        <p:sp>
          <p:nvSpPr>
            <p:cNvPr id="36" name="圆角矩形 35"/>
            <p:cNvSpPr/>
            <p:nvPr/>
          </p:nvSpPr>
          <p:spPr>
            <a:xfrm>
              <a:off x="5307779" y="3349325"/>
              <a:ext cx="468000" cy="28803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A.1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4" name="直接连接符 53"/>
            <p:cNvCxnSpPr>
              <a:stCxn id="30" idx="3"/>
              <a:endCxn id="36" idx="1"/>
            </p:cNvCxnSpPr>
            <p:nvPr/>
          </p:nvCxnSpPr>
          <p:spPr>
            <a:xfrm>
              <a:off x="4371623" y="3490562"/>
              <a:ext cx="936156" cy="27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组合 101"/>
          <p:cNvGrpSpPr/>
          <p:nvPr/>
        </p:nvGrpSpPr>
        <p:grpSpPr>
          <a:xfrm>
            <a:off x="4371623" y="3697180"/>
            <a:ext cx="1404156" cy="288032"/>
            <a:chOff x="4371623" y="3697180"/>
            <a:chExt cx="1404156" cy="288032"/>
          </a:xfrm>
        </p:grpSpPr>
        <p:sp>
          <p:nvSpPr>
            <p:cNvPr id="38" name="圆角矩形 37"/>
            <p:cNvSpPr/>
            <p:nvPr/>
          </p:nvSpPr>
          <p:spPr>
            <a:xfrm>
              <a:off x="5307779" y="3697180"/>
              <a:ext cx="468000" cy="28803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A.2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0" name="直接连接符 59"/>
            <p:cNvCxnSpPr>
              <a:stCxn id="37" idx="3"/>
              <a:endCxn id="38" idx="1"/>
            </p:cNvCxnSpPr>
            <p:nvPr/>
          </p:nvCxnSpPr>
          <p:spPr>
            <a:xfrm flipV="1">
              <a:off x="4371623" y="3841196"/>
              <a:ext cx="936156" cy="37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5775779" y="3693066"/>
            <a:ext cx="1404156" cy="288032"/>
            <a:chOff x="5775779" y="3693066"/>
            <a:chExt cx="1404156" cy="288032"/>
          </a:xfrm>
        </p:grpSpPr>
        <p:sp>
          <p:nvSpPr>
            <p:cNvPr id="39" name="圆角矩形 38"/>
            <p:cNvSpPr/>
            <p:nvPr/>
          </p:nvSpPr>
          <p:spPr>
            <a:xfrm>
              <a:off x="6711935" y="3693066"/>
              <a:ext cx="468000" cy="28803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A.1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3" name="直接连接符 62"/>
            <p:cNvCxnSpPr>
              <a:stCxn id="38" idx="3"/>
              <a:endCxn id="39" idx="1"/>
            </p:cNvCxnSpPr>
            <p:nvPr/>
          </p:nvCxnSpPr>
          <p:spPr>
            <a:xfrm flipV="1">
              <a:off x="5775779" y="3837082"/>
              <a:ext cx="93615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组合 103"/>
          <p:cNvGrpSpPr/>
          <p:nvPr/>
        </p:nvGrpSpPr>
        <p:grpSpPr>
          <a:xfrm>
            <a:off x="5775779" y="3841196"/>
            <a:ext cx="1388293" cy="519143"/>
            <a:chOff x="5775779" y="3841196"/>
            <a:chExt cx="1388293" cy="519143"/>
          </a:xfrm>
        </p:grpSpPr>
        <p:sp>
          <p:nvSpPr>
            <p:cNvPr id="40" name="圆角矩形 39"/>
            <p:cNvSpPr/>
            <p:nvPr/>
          </p:nvSpPr>
          <p:spPr>
            <a:xfrm>
              <a:off x="6696072" y="4072307"/>
              <a:ext cx="468000" cy="28803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A.2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6" name="直接连接符 65"/>
            <p:cNvCxnSpPr>
              <a:stCxn id="38" idx="3"/>
              <a:endCxn id="40" idx="1"/>
            </p:cNvCxnSpPr>
            <p:nvPr/>
          </p:nvCxnSpPr>
          <p:spPr>
            <a:xfrm>
              <a:off x="5775779" y="3841196"/>
              <a:ext cx="920293" cy="37512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104"/>
          <p:cNvGrpSpPr/>
          <p:nvPr/>
        </p:nvGrpSpPr>
        <p:grpSpPr>
          <a:xfrm>
            <a:off x="7164072" y="4072307"/>
            <a:ext cx="1270183" cy="288032"/>
            <a:chOff x="7164072" y="4072307"/>
            <a:chExt cx="1270183" cy="288032"/>
          </a:xfrm>
        </p:grpSpPr>
        <p:sp>
          <p:nvSpPr>
            <p:cNvPr id="41" name="圆角矩形 40"/>
            <p:cNvSpPr/>
            <p:nvPr/>
          </p:nvSpPr>
          <p:spPr>
            <a:xfrm>
              <a:off x="7966255" y="4072307"/>
              <a:ext cx="468000" cy="28803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A.1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9" name="直接连接符 68"/>
            <p:cNvCxnSpPr>
              <a:stCxn id="40" idx="3"/>
              <a:endCxn id="41" idx="1"/>
            </p:cNvCxnSpPr>
            <p:nvPr/>
          </p:nvCxnSpPr>
          <p:spPr>
            <a:xfrm>
              <a:off x="7164072" y="4216323"/>
              <a:ext cx="8021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组合 105"/>
          <p:cNvGrpSpPr/>
          <p:nvPr/>
        </p:nvGrpSpPr>
        <p:grpSpPr>
          <a:xfrm>
            <a:off x="907894" y="1839589"/>
            <a:ext cx="2113577" cy="2909576"/>
            <a:chOff x="907894" y="1839589"/>
            <a:chExt cx="2113577" cy="2909576"/>
          </a:xfrm>
        </p:grpSpPr>
        <p:sp>
          <p:nvSpPr>
            <p:cNvPr id="43" name="圆角矩形 42"/>
            <p:cNvSpPr/>
            <p:nvPr/>
          </p:nvSpPr>
          <p:spPr>
            <a:xfrm>
              <a:off x="2553471" y="4461133"/>
              <a:ext cx="468000" cy="28803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A.2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2" name="直接连接符 71"/>
            <p:cNvCxnSpPr>
              <a:stCxn id="42" idx="3"/>
              <a:endCxn id="43" idx="1"/>
            </p:cNvCxnSpPr>
            <p:nvPr/>
          </p:nvCxnSpPr>
          <p:spPr>
            <a:xfrm>
              <a:off x="907894" y="1839589"/>
              <a:ext cx="1645577" cy="276556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/>
          <p:nvPr/>
        </p:nvGrpSpPr>
        <p:grpSpPr>
          <a:xfrm>
            <a:off x="1821652" y="3487831"/>
            <a:ext cx="2549971" cy="3009623"/>
            <a:chOff x="1821652" y="3487831"/>
            <a:chExt cx="2549971" cy="3009623"/>
          </a:xfrm>
        </p:grpSpPr>
        <p:sp>
          <p:nvSpPr>
            <p:cNvPr id="37" name="圆角矩形 36"/>
            <p:cNvSpPr/>
            <p:nvPr/>
          </p:nvSpPr>
          <p:spPr>
            <a:xfrm>
              <a:off x="3903623" y="3697558"/>
              <a:ext cx="468000" cy="28803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A.2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7" name="直接连接符 56"/>
            <p:cNvCxnSpPr>
              <a:stCxn id="29" idx="3"/>
              <a:endCxn id="37" idx="1"/>
            </p:cNvCxnSpPr>
            <p:nvPr/>
          </p:nvCxnSpPr>
          <p:spPr>
            <a:xfrm>
              <a:off x="3021471" y="3487831"/>
              <a:ext cx="882152" cy="35374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endCxn id="37" idx="1"/>
            </p:cNvCxnSpPr>
            <p:nvPr/>
          </p:nvCxnSpPr>
          <p:spPr>
            <a:xfrm flipV="1">
              <a:off x="1821652" y="3841574"/>
              <a:ext cx="2081971" cy="265588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组合 106"/>
          <p:cNvGrpSpPr/>
          <p:nvPr/>
        </p:nvGrpSpPr>
        <p:grpSpPr>
          <a:xfrm>
            <a:off x="1821652" y="4461133"/>
            <a:ext cx="2549971" cy="2036321"/>
            <a:chOff x="1821652" y="4461133"/>
            <a:chExt cx="2549971" cy="2036321"/>
          </a:xfrm>
        </p:grpSpPr>
        <p:sp>
          <p:nvSpPr>
            <p:cNvPr id="44" name="圆角矩形 43"/>
            <p:cNvSpPr/>
            <p:nvPr/>
          </p:nvSpPr>
          <p:spPr>
            <a:xfrm>
              <a:off x="3903623" y="4461133"/>
              <a:ext cx="468000" cy="28803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A.3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8" name="直接连接符 77"/>
            <p:cNvCxnSpPr>
              <a:stCxn id="26" idx="3"/>
              <a:endCxn id="44" idx="1"/>
            </p:cNvCxnSpPr>
            <p:nvPr/>
          </p:nvCxnSpPr>
          <p:spPr>
            <a:xfrm flipV="1">
              <a:off x="1821652" y="4605149"/>
              <a:ext cx="2081971" cy="189230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stCxn id="43" idx="3"/>
              <a:endCxn id="44" idx="1"/>
            </p:cNvCxnSpPr>
            <p:nvPr/>
          </p:nvCxnSpPr>
          <p:spPr>
            <a:xfrm>
              <a:off x="3021471" y="4605149"/>
              <a:ext cx="88215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组合 107"/>
          <p:cNvGrpSpPr/>
          <p:nvPr/>
        </p:nvGrpSpPr>
        <p:grpSpPr>
          <a:xfrm>
            <a:off x="4371623" y="4461133"/>
            <a:ext cx="1404156" cy="288032"/>
            <a:chOff x="4371623" y="4461133"/>
            <a:chExt cx="1404156" cy="288032"/>
          </a:xfrm>
        </p:grpSpPr>
        <p:sp>
          <p:nvSpPr>
            <p:cNvPr id="45" name="圆角矩形 44"/>
            <p:cNvSpPr/>
            <p:nvPr/>
          </p:nvSpPr>
          <p:spPr>
            <a:xfrm>
              <a:off x="5307779" y="4461133"/>
              <a:ext cx="468000" cy="28803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A.3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4" name="直接连接符 83"/>
            <p:cNvCxnSpPr>
              <a:endCxn id="45" idx="1"/>
            </p:cNvCxnSpPr>
            <p:nvPr/>
          </p:nvCxnSpPr>
          <p:spPr>
            <a:xfrm>
              <a:off x="4371623" y="4605149"/>
              <a:ext cx="93615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组合 108"/>
          <p:cNvGrpSpPr/>
          <p:nvPr/>
        </p:nvGrpSpPr>
        <p:grpSpPr>
          <a:xfrm>
            <a:off x="5775779" y="4461133"/>
            <a:ext cx="1404156" cy="288032"/>
            <a:chOff x="5775779" y="4461133"/>
            <a:chExt cx="1404156" cy="288032"/>
          </a:xfrm>
        </p:grpSpPr>
        <p:sp>
          <p:nvSpPr>
            <p:cNvPr id="48" name="圆角矩形 47"/>
            <p:cNvSpPr/>
            <p:nvPr/>
          </p:nvSpPr>
          <p:spPr>
            <a:xfrm>
              <a:off x="6711935" y="4461133"/>
              <a:ext cx="468000" cy="28803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A.1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6" name="直接连接符 85"/>
            <p:cNvCxnSpPr>
              <a:stCxn id="45" idx="3"/>
              <a:endCxn id="48" idx="1"/>
            </p:cNvCxnSpPr>
            <p:nvPr/>
          </p:nvCxnSpPr>
          <p:spPr>
            <a:xfrm>
              <a:off x="5775779" y="4605149"/>
              <a:ext cx="93615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4371623" y="4605149"/>
            <a:ext cx="1404156" cy="534477"/>
            <a:chOff x="4371623" y="4605149"/>
            <a:chExt cx="1404156" cy="534477"/>
          </a:xfrm>
        </p:grpSpPr>
        <p:sp>
          <p:nvSpPr>
            <p:cNvPr id="47" name="圆角矩形 46"/>
            <p:cNvSpPr/>
            <p:nvPr/>
          </p:nvSpPr>
          <p:spPr>
            <a:xfrm>
              <a:off x="5307779" y="4851594"/>
              <a:ext cx="468000" cy="28803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A.4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9" name="直接连接符 88"/>
            <p:cNvCxnSpPr>
              <a:stCxn id="44" idx="3"/>
              <a:endCxn id="47" idx="1"/>
            </p:cNvCxnSpPr>
            <p:nvPr/>
          </p:nvCxnSpPr>
          <p:spPr>
            <a:xfrm>
              <a:off x="4371623" y="4605149"/>
              <a:ext cx="936156" cy="39046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组合 110"/>
          <p:cNvGrpSpPr/>
          <p:nvPr/>
        </p:nvGrpSpPr>
        <p:grpSpPr>
          <a:xfrm>
            <a:off x="5775779" y="4851594"/>
            <a:ext cx="1404156" cy="288032"/>
            <a:chOff x="5775779" y="4851594"/>
            <a:chExt cx="1404156" cy="288032"/>
          </a:xfrm>
        </p:grpSpPr>
        <p:sp>
          <p:nvSpPr>
            <p:cNvPr id="51" name="圆角矩形 50"/>
            <p:cNvSpPr/>
            <p:nvPr/>
          </p:nvSpPr>
          <p:spPr>
            <a:xfrm>
              <a:off x="6711935" y="4851594"/>
              <a:ext cx="468000" cy="28803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A.4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2" name="直接连接符 91"/>
            <p:cNvCxnSpPr/>
            <p:nvPr/>
          </p:nvCxnSpPr>
          <p:spPr>
            <a:xfrm>
              <a:off x="5775779" y="4994008"/>
              <a:ext cx="93615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12"/>
          <p:cNvGrpSpPr/>
          <p:nvPr/>
        </p:nvGrpSpPr>
        <p:grpSpPr>
          <a:xfrm>
            <a:off x="5775779" y="5007740"/>
            <a:ext cx="1404156" cy="509492"/>
            <a:chOff x="5775779" y="5007740"/>
            <a:chExt cx="1404156" cy="509492"/>
          </a:xfrm>
        </p:grpSpPr>
        <p:sp>
          <p:nvSpPr>
            <p:cNvPr id="49" name="圆角矩形 48"/>
            <p:cNvSpPr/>
            <p:nvPr/>
          </p:nvSpPr>
          <p:spPr>
            <a:xfrm>
              <a:off x="6711935" y="5229200"/>
              <a:ext cx="468000" cy="28803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A.5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5775779" y="5007740"/>
              <a:ext cx="920293" cy="37512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7198135" y="4851594"/>
            <a:ext cx="1236120" cy="288032"/>
            <a:chOff x="7198135" y="4851594"/>
            <a:chExt cx="1236120" cy="288032"/>
          </a:xfrm>
        </p:grpSpPr>
        <p:sp>
          <p:nvSpPr>
            <p:cNvPr id="50" name="圆角矩形 49"/>
            <p:cNvSpPr/>
            <p:nvPr/>
          </p:nvSpPr>
          <p:spPr>
            <a:xfrm>
              <a:off x="7966255" y="4851594"/>
              <a:ext cx="468000" cy="28803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A.2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4" name="直接连接符 93"/>
            <p:cNvCxnSpPr/>
            <p:nvPr/>
          </p:nvCxnSpPr>
          <p:spPr>
            <a:xfrm>
              <a:off x="7198135" y="5006631"/>
              <a:ext cx="8021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接连接符 94"/>
          <p:cNvCxnSpPr>
            <a:stCxn id="49" idx="3"/>
            <a:endCxn id="50" idx="1"/>
          </p:cNvCxnSpPr>
          <p:nvPr/>
        </p:nvCxnSpPr>
        <p:spPr>
          <a:xfrm flipV="1">
            <a:off x="7179935" y="4995610"/>
            <a:ext cx="786320" cy="37760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12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29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47928" y="3681906"/>
            <a:ext cx="8710639" cy="1330293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47928" y="2297212"/>
            <a:ext cx="8710639" cy="1330293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47929" y="1268760"/>
            <a:ext cx="8710639" cy="982279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477847" y="2742180"/>
            <a:ext cx="720080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一维设计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845999" y="2742180"/>
            <a:ext cx="720080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142143" y="2742180"/>
            <a:ext cx="936104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平面叶删造型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638448" y="2742180"/>
            <a:ext cx="720080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918729" y="2742180"/>
            <a:ext cx="720080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叶型积叠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92258" y="1526510"/>
            <a:ext cx="936104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1_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总体性能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206016" y="3775973"/>
            <a:ext cx="936104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2_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/>
          <p:cNvCxnSpPr>
            <a:stCxn id="30" idx="6"/>
            <a:endCxn id="31" idx="2"/>
          </p:cNvCxnSpPr>
          <p:nvPr/>
        </p:nvCxnSpPr>
        <p:spPr>
          <a:xfrm>
            <a:off x="3197927" y="2994208"/>
            <a:ext cx="64807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1" idx="6"/>
            <a:endCxn id="32" idx="2"/>
          </p:cNvCxnSpPr>
          <p:nvPr/>
        </p:nvCxnSpPr>
        <p:spPr>
          <a:xfrm>
            <a:off x="4566079" y="2994208"/>
            <a:ext cx="57606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2" idx="6"/>
            <a:endCxn id="33" idx="2"/>
          </p:cNvCxnSpPr>
          <p:nvPr/>
        </p:nvCxnSpPr>
        <p:spPr>
          <a:xfrm>
            <a:off x="6078247" y="2994208"/>
            <a:ext cx="56020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3" idx="6"/>
            <a:endCxn id="34" idx="2"/>
          </p:cNvCxnSpPr>
          <p:nvPr/>
        </p:nvCxnSpPr>
        <p:spPr>
          <a:xfrm>
            <a:off x="7358528" y="2994208"/>
            <a:ext cx="56020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形 40"/>
          <p:cNvSpPr/>
          <p:nvPr/>
        </p:nvSpPr>
        <p:spPr>
          <a:xfrm>
            <a:off x="4494070" y="2526155"/>
            <a:ext cx="2144377" cy="936105"/>
          </a:xfrm>
          <a:prstGeom prst="arc">
            <a:avLst>
              <a:gd name="adj1" fmla="val 11127622"/>
              <a:gd name="adj2" fmla="val 21299176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弧形 41"/>
          <p:cNvSpPr/>
          <p:nvPr/>
        </p:nvSpPr>
        <p:spPr>
          <a:xfrm>
            <a:off x="3097845" y="2382139"/>
            <a:ext cx="4936826" cy="1224136"/>
          </a:xfrm>
          <a:prstGeom prst="arc">
            <a:avLst>
              <a:gd name="adj1" fmla="val 11011877"/>
              <a:gd name="adj2" fmla="val 21415215"/>
            </a:avLst>
          </a:prstGeom>
          <a:ln>
            <a:tailEnd type="triangle" w="lg" len="lg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弧形 42"/>
          <p:cNvSpPr/>
          <p:nvPr/>
        </p:nvSpPr>
        <p:spPr>
          <a:xfrm rot="10800000">
            <a:off x="6038330" y="2526153"/>
            <a:ext cx="1896260" cy="936105"/>
          </a:xfrm>
          <a:prstGeom prst="arc">
            <a:avLst>
              <a:gd name="adj1" fmla="val 11127622"/>
              <a:gd name="adj2" fmla="val 21299176"/>
            </a:avLst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弧形 43"/>
          <p:cNvSpPr/>
          <p:nvPr/>
        </p:nvSpPr>
        <p:spPr>
          <a:xfrm rot="2693216">
            <a:off x="758794" y="2259640"/>
            <a:ext cx="1997943" cy="73670"/>
          </a:xfrm>
          <a:prstGeom prst="arc">
            <a:avLst>
              <a:gd name="adj1" fmla="val 10918301"/>
              <a:gd name="adj2" fmla="val 11496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弧形 44"/>
          <p:cNvSpPr/>
          <p:nvPr/>
        </p:nvSpPr>
        <p:spPr>
          <a:xfrm rot="9040386">
            <a:off x="1920637" y="3333202"/>
            <a:ext cx="2454353" cy="156660"/>
          </a:xfrm>
          <a:prstGeom prst="arc">
            <a:avLst>
              <a:gd name="adj1" fmla="val 11062974"/>
              <a:gd name="adj2" fmla="val 21508449"/>
            </a:avLst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2424" y="188640"/>
            <a:ext cx="5803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（二）、成套性计算步骤和算法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7928" y="692696"/>
            <a:ext cx="87885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Step1——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针对“目标任务”，追溯其“产生输入数据的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Task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”</a:t>
            </a:r>
            <a:endParaRPr lang="en-US" altLang="zh-CN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638447" y="2742180"/>
            <a:ext cx="1280281" cy="504056"/>
            <a:chOff x="6638447" y="2814188"/>
            <a:chExt cx="1280281" cy="504056"/>
          </a:xfrm>
        </p:grpSpPr>
        <p:sp>
          <p:nvSpPr>
            <p:cNvPr id="11" name="椭圆 10"/>
            <p:cNvSpPr/>
            <p:nvPr/>
          </p:nvSpPr>
          <p:spPr>
            <a:xfrm>
              <a:off x="6638447" y="2814188"/>
              <a:ext cx="720080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S2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8" name="直接箭头连接符 17"/>
            <p:cNvCxnSpPr>
              <a:stCxn id="11" idx="6"/>
            </p:cNvCxnSpPr>
            <p:nvPr/>
          </p:nvCxnSpPr>
          <p:spPr>
            <a:xfrm>
              <a:off x="7358527" y="3066216"/>
              <a:ext cx="560201" cy="0"/>
            </a:xfrm>
            <a:prstGeom prst="straightConnector1">
              <a:avLst/>
            </a:prstGeom>
            <a:ln>
              <a:tailEnd type="triangle" w="lg" len="lg"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2477846" y="2382139"/>
            <a:ext cx="5556824" cy="1224136"/>
            <a:chOff x="2477846" y="2454147"/>
            <a:chExt cx="5556824" cy="1224136"/>
          </a:xfrm>
          <a:noFill/>
        </p:grpSpPr>
        <p:sp>
          <p:nvSpPr>
            <p:cNvPr id="8" name="椭圆 7"/>
            <p:cNvSpPr/>
            <p:nvPr/>
          </p:nvSpPr>
          <p:spPr>
            <a:xfrm>
              <a:off x="2477846" y="2814188"/>
              <a:ext cx="720080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一维设计</a:t>
              </a:r>
            </a:p>
          </p:txBody>
        </p:sp>
        <p:sp>
          <p:nvSpPr>
            <p:cNvPr id="20" name="弧形 19"/>
            <p:cNvSpPr/>
            <p:nvPr/>
          </p:nvSpPr>
          <p:spPr>
            <a:xfrm>
              <a:off x="3097844" y="2454147"/>
              <a:ext cx="4936826" cy="1224136"/>
            </a:xfrm>
            <a:prstGeom prst="arc">
              <a:avLst>
                <a:gd name="adj1" fmla="val 11011877"/>
                <a:gd name="adj2" fmla="val 21415215"/>
              </a:avLst>
            </a:prstGeom>
            <a:grp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142142" y="2526153"/>
            <a:ext cx="2792447" cy="936105"/>
            <a:chOff x="5142142" y="2598161"/>
            <a:chExt cx="2792447" cy="936105"/>
          </a:xfrm>
        </p:grpSpPr>
        <p:sp>
          <p:nvSpPr>
            <p:cNvPr id="10" name="椭圆 9"/>
            <p:cNvSpPr/>
            <p:nvPr/>
          </p:nvSpPr>
          <p:spPr>
            <a:xfrm>
              <a:off x="5142142" y="2814188"/>
              <a:ext cx="936104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平面叶删造型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弧形 20"/>
            <p:cNvSpPr/>
            <p:nvPr/>
          </p:nvSpPr>
          <p:spPr>
            <a:xfrm rot="10800000">
              <a:off x="6038329" y="2598161"/>
              <a:ext cx="1896260" cy="936105"/>
            </a:xfrm>
            <a:prstGeom prst="arc">
              <a:avLst>
                <a:gd name="adj1" fmla="val 11127622"/>
                <a:gd name="adj2" fmla="val 21299176"/>
              </a:avLst>
            </a:prstGeom>
            <a:ln>
              <a:headEnd type="triangle" w="lg" len="lg"/>
              <a:tailEnd type="none" w="lg" len="lg"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490519" y="5121628"/>
            <a:ext cx="8468048" cy="1393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产生输入数据的任务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，包括三个：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一维设计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平面叶删造型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328800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424" y="188640"/>
            <a:ext cx="5803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（二）、成套性计算步骤和算法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7928" y="692696"/>
            <a:ext cx="87885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Step2——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针对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每一个“产生输入数据的任务”，分别往前追溯与这些任务有数据关系的任务路线，一直追到头（即任务无上游输入数据为止）。</a:t>
            </a:r>
            <a:endParaRPr lang="en-US" altLang="zh-CN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1752" y="1719972"/>
            <a:ext cx="8280920" cy="11329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01752" y="4669087"/>
            <a:ext cx="8280920" cy="1836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01752" y="2924944"/>
            <a:ext cx="8280920" cy="16721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419872" y="2029040"/>
            <a:ext cx="720080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一维设计</a:t>
            </a:r>
          </a:p>
        </p:txBody>
      </p:sp>
      <p:sp>
        <p:nvSpPr>
          <p:cNvPr id="50" name="椭圆 49"/>
          <p:cNvSpPr/>
          <p:nvPr/>
        </p:nvSpPr>
        <p:spPr>
          <a:xfrm>
            <a:off x="971600" y="2029040"/>
            <a:ext cx="936104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1_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总体性能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箭头连接符 50"/>
          <p:cNvCxnSpPr>
            <a:stCxn id="50" idx="6"/>
            <a:endCxn id="49" idx="2"/>
          </p:cNvCxnSpPr>
          <p:nvPr/>
        </p:nvCxnSpPr>
        <p:spPr>
          <a:xfrm>
            <a:off x="1907704" y="2281068"/>
            <a:ext cx="151216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3435735" y="5065131"/>
            <a:ext cx="720080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一维设计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803887" y="5065131"/>
            <a:ext cx="720080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6100031" y="5065131"/>
            <a:ext cx="936104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平面叶删造型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7596336" y="5065131"/>
            <a:ext cx="720080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971600" y="5065131"/>
            <a:ext cx="936104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1_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总体性能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159376" y="5821215"/>
            <a:ext cx="936104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2_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箭头连接符 57"/>
          <p:cNvCxnSpPr>
            <a:stCxn id="52" idx="6"/>
            <a:endCxn id="53" idx="2"/>
          </p:cNvCxnSpPr>
          <p:nvPr/>
        </p:nvCxnSpPr>
        <p:spPr>
          <a:xfrm>
            <a:off x="4155815" y="5317159"/>
            <a:ext cx="64807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3" idx="6"/>
            <a:endCxn id="54" idx="2"/>
          </p:cNvCxnSpPr>
          <p:nvPr/>
        </p:nvCxnSpPr>
        <p:spPr>
          <a:xfrm>
            <a:off x="5523967" y="5317159"/>
            <a:ext cx="57606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4" idx="6"/>
            <a:endCxn id="55" idx="2"/>
          </p:cNvCxnSpPr>
          <p:nvPr/>
        </p:nvCxnSpPr>
        <p:spPr>
          <a:xfrm>
            <a:off x="7036135" y="5317159"/>
            <a:ext cx="56020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弧形 60"/>
          <p:cNvSpPr/>
          <p:nvPr/>
        </p:nvSpPr>
        <p:spPr>
          <a:xfrm>
            <a:off x="5451958" y="4849106"/>
            <a:ext cx="2144377" cy="936105"/>
          </a:xfrm>
          <a:prstGeom prst="arc">
            <a:avLst>
              <a:gd name="adj1" fmla="val 11127622"/>
              <a:gd name="adj2" fmla="val 21299176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箭头连接符 61"/>
          <p:cNvCxnSpPr>
            <a:stCxn id="57" idx="6"/>
          </p:cNvCxnSpPr>
          <p:nvPr/>
        </p:nvCxnSpPr>
        <p:spPr>
          <a:xfrm flipV="1">
            <a:off x="3095480" y="5461177"/>
            <a:ext cx="1708407" cy="61206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6" idx="6"/>
            <a:endCxn id="52" idx="2"/>
          </p:cNvCxnSpPr>
          <p:nvPr/>
        </p:nvCxnSpPr>
        <p:spPr>
          <a:xfrm>
            <a:off x="1907704" y="5317159"/>
            <a:ext cx="152803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3435735" y="3156918"/>
            <a:ext cx="720080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一维设计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4803887" y="3156918"/>
            <a:ext cx="720080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6100031" y="3156918"/>
            <a:ext cx="936104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平面叶删造型</a:t>
            </a:r>
          </a:p>
        </p:txBody>
      </p:sp>
      <p:sp>
        <p:nvSpPr>
          <p:cNvPr id="67" name="椭圆 66"/>
          <p:cNvSpPr/>
          <p:nvPr/>
        </p:nvSpPr>
        <p:spPr>
          <a:xfrm>
            <a:off x="971600" y="3156918"/>
            <a:ext cx="936104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1_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总体性能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2159376" y="3913002"/>
            <a:ext cx="936104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2_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箭头连接符 68"/>
          <p:cNvCxnSpPr>
            <a:stCxn id="64" idx="6"/>
            <a:endCxn id="65" idx="2"/>
          </p:cNvCxnSpPr>
          <p:nvPr/>
        </p:nvCxnSpPr>
        <p:spPr>
          <a:xfrm>
            <a:off x="4155815" y="3408946"/>
            <a:ext cx="64807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5" idx="6"/>
            <a:endCxn id="66" idx="2"/>
          </p:cNvCxnSpPr>
          <p:nvPr/>
        </p:nvCxnSpPr>
        <p:spPr>
          <a:xfrm>
            <a:off x="5523967" y="3408946"/>
            <a:ext cx="57606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8" idx="6"/>
          </p:cNvCxnSpPr>
          <p:nvPr/>
        </p:nvCxnSpPr>
        <p:spPr>
          <a:xfrm flipV="1">
            <a:off x="3095480" y="3552964"/>
            <a:ext cx="1708407" cy="61206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7" idx="6"/>
            <a:endCxn id="64" idx="2"/>
          </p:cNvCxnSpPr>
          <p:nvPr/>
        </p:nvCxnSpPr>
        <p:spPr>
          <a:xfrm>
            <a:off x="1907704" y="3408946"/>
            <a:ext cx="152803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71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501752" y="1719972"/>
            <a:ext cx="8280920" cy="11329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01752" y="4669087"/>
            <a:ext cx="8280920" cy="1836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01752" y="2924944"/>
            <a:ext cx="8280920" cy="16721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419872" y="2029040"/>
            <a:ext cx="720080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一维设计</a:t>
            </a:r>
          </a:p>
        </p:txBody>
      </p:sp>
      <p:sp>
        <p:nvSpPr>
          <p:cNvPr id="50" name="椭圆 49"/>
          <p:cNvSpPr/>
          <p:nvPr/>
        </p:nvSpPr>
        <p:spPr>
          <a:xfrm>
            <a:off x="971600" y="2029040"/>
            <a:ext cx="936104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1_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总体性能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箭头连接符 50"/>
          <p:cNvCxnSpPr>
            <a:stCxn id="50" idx="6"/>
            <a:endCxn id="49" idx="2"/>
          </p:cNvCxnSpPr>
          <p:nvPr/>
        </p:nvCxnSpPr>
        <p:spPr>
          <a:xfrm>
            <a:off x="1907704" y="2281068"/>
            <a:ext cx="151216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3435735" y="5065131"/>
            <a:ext cx="720080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一维设计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803887" y="5065131"/>
            <a:ext cx="720080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6100031" y="5065131"/>
            <a:ext cx="936104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平面叶删造型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7596336" y="5065131"/>
            <a:ext cx="720080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971600" y="5065131"/>
            <a:ext cx="936104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1_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总体性能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159376" y="5821215"/>
            <a:ext cx="936104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2_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箭头连接符 57"/>
          <p:cNvCxnSpPr>
            <a:stCxn id="52" idx="6"/>
            <a:endCxn id="53" idx="2"/>
          </p:cNvCxnSpPr>
          <p:nvPr/>
        </p:nvCxnSpPr>
        <p:spPr>
          <a:xfrm>
            <a:off x="4155815" y="5317159"/>
            <a:ext cx="64807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3" idx="6"/>
            <a:endCxn id="54" idx="2"/>
          </p:cNvCxnSpPr>
          <p:nvPr/>
        </p:nvCxnSpPr>
        <p:spPr>
          <a:xfrm>
            <a:off x="5523967" y="5317159"/>
            <a:ext cx="57606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4" idx="6"/>
            <a:endCxn id="55" idx="2"/>
          </p:cNvCxnSpPr>
          <p:nvPr/>
        </p:nvCxnSpPr>
        <p:spPr>
          <a:xfrm>
            <a:off x="7036135" y="5317159"/>
            <a:ext cx="56020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弧形 60"/>
          <p:cNvSpPr/>
          <p:nvPr/>
        </p:nvSpPr>
        <p:spPr>
          <a:xfrm>
            <a:off x="5451958" y="4849106"/>
            <a:ext cx="2144377" cy="936105"/>
          </a:xfrm>
          <a:prstGeom prst="arc">
            <a:avLst>
              <a:gd name="adj1" fmla="val 11127622"/>
              <a:gd name="adj2" fmla="val 21299176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箭头连接符 61"/>
          <p:cNvCxnSpPr>
            <a:stCxn id="57" idx="6"/>
          </p:cNvCxnSpPr>
          <p:nvPr/>
        </p:nvCxnSpPr>
        <p:spPr>
          <a:xfrm flipV="1">
            <a:off x="3095480" y="5461177"/>
            <a:ext cx="1708407" cy="61206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6" idx="6"/>
            <a:endCxn id="52" idx="2"/>
          </p:cNvCxnSpPr>
          <p:nvPr/>
        </p:nvCxnSpPr>
        <p:spPr>
          <a:xfrm>
            <a:off x="1907704" y="5317159"/>
            <a:ext cx="152803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3435735" y="3156918"/>
            <a:ext cx="720080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一维设计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4803887" y="3156918"/>
            <a:ext cx="720080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6100031" y="3156918"/>
            <a:ext cx="936104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平面叶删造型</a:t>
            </a:r>
          </a:p>
        </p:txBody>
      </p:sp>
      <p:sp>
        <p:nvSpPr>
          <p:cNvPr id="67" name="椭圆 66"/>
          <p:cNvSpPr/>
          <p:nvPr/>
        </p:nvSpPr>
        <p:spPr>
          <a:xfrm>
            <a:off x="971600" y="3156918"/>
            <a:ext cx="936104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1_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总体性能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2159376" y="3913002"/>
            <a:ext cx="936104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2_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箭头连接符 68"/>
          <p:cNvCxnSpPr>
            <a:stCxn id="64" idx="6"/>
            <a:endCxn id="65" idx="2"/>
          </p:cNvCxnSpPr>
          <p:nvPr/>
        </p:nvCxnSpPr>
        <p:spPr>
          <a:xfrm>
            <a:off x="4155815" y="3408946"/>
            <a:ext cx="64807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5" idx="6"/>
            <a:endCxn id="66" idx="2"/>
          </p:cNvCxnSpPr>
          <p:nvPr/>
        </p:nvCxnSpPr>
        <p:spPr>
          <a:xfrm>
            <a:off x="5523967" y="3408946"/>
            <a:ext cx="57606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8" idx="6"/>
          </p:cNvCxnSpPr>
          <p:nvPr/>
        </p:nvCxnSpPr>
        <p:spPr>
          <a:xfrm flipV="1">
            <a:off x="3095480" y="3552964"/>
            <a:ext cx="1708407" cy="61206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7" idx="6"/>
            <a:endCxn id="64" idx="2"/>
          </p:cNvCxnSpPr>
          <p:nvPr/>
        </p:nvCxnSpPr>
        <p:spPr>
          <a:xfrm>
            <a:off x="1907704" y="3408946"/>
            <a:ext cx="152803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6024824" y="2956882"/>
            <a:ext cx="1139464" cy="2828329"/>
          </a:xfrm>
          <a:prstGeom prst="roundRect">
            <a:avLst>
              <a:gd name="adj" fmla="val 8000"/>
            </a:avLst>
          </a:prstGeom>
          <a:solidFill>
            <a:srgbClr val="C3D69B">
              <a:alpha val="74118"/>
            </a:srgb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4769679" y="2956882"/>
            <a:ext cx="787986" cy="2828329"/>
          </a:xfrm>
          <a:prstGeom prst="roundRect">
            <a:avLst>
              <a:gd name="adj" fmla="val 8000"/>
            </a:avLst>
          </a:prstGeom>
          <a:solidFill>
            <a:srgbClr val="C3D69B">
              <a:alpha val="74118"/>
            </a:srgb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3318203" y="1791981"/>
            <a:ext cx="937890" cy="4013283"/>
          </a:xfrm>
          <a:prstGeom prst="roundRect">
            <a:avLst>
              <a:gd name="adj" fmla="val 8000"/>
            </a:avLst>
          </a:prstGeom>
          <a:solidFill>
            <a:srgbClr val="C3D69B">
              <a:alpha val="74118"/>
            </a:srgb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2153041" y="3804993"/>
            <a:ext cx="978799" cy="2648343"/>
          </a:xfrm>
          <a:prstGeom prst="roundRect">
            <a:avLst>
              <a:gd name="adj" fmla="val 8000"/>
            </a:avLst>
          </a:prstGeom>
          <a:solidFill>
            <a:srgbClr val="C3D69B">
              <a:alpha val="74118"/>
            </a:srgb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899593" y="1791982"/>
            <a:ext cx="1071634" cy="3993230"/>
          </a:xfrm>
          <a:prstGeom prst="roundRect">
            <a:avLst>
              <a:gd name="adj" fmla="val 8000"/>
            </a:avLst>
          </a:prstGeom>
          <a:solidFill>
            <a:srgbClr val="C3D69B">
              <a:alpha val="74118"/>
            </a:srgb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2424" y="188640"/>
            <a:ext cx="5803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（二）、成套性计算步骤和算法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7928" y="692696"/>
            <a:ext cx="87885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Step3——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在多条链路中找到共同的任务，主要为了简化后续版本匹配性分析，把计算中根本不会存在版本冲突的任务剔除出去。</a:t>
            </a:r>
            <a:endParaRPr lang="en-US" altLang="zh-CN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38943" y="1218478"/>
            <a:ext cx="3177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在示例中，一共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个重复的任务。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060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4" grpId="0" animBg="1"/>
      <p:bldP spid="43" grpId="0" animBg="1"/>
      <p:bldP spid="41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424" y="188640"/>
            <a:ext cx="5803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（二）、成套性计算步骤和算法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7928" y="692696"/>
            <a:ext cx="87885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Step4——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针对目标任务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，其“产生输入数据的任务”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，确认有哪些数据版本。</a:t>
            </a:r>
            <a:endParaRPr lang="en-US" altLang="zh-CN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47928" y="1700808"/>
            <a:ext cx="8710639" cy="334775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2477847" y="2145776"/>
            <a:ext cx="720080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维设计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5142143" y="2145776"/>
            <a:ext cx="936104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平面叶删造型</a:t>
            </a:r>
          </a:p>
        </p:txBody>
      </p:sp>
      <p:sp>
        <p:nvSpPr>
          <p:cNvPr id="83" name="椭圆 82"/>
          <p:cNvSpPr/>
          <p:nvPr/>
        </p:nvSpPr>
        <p:spPr>
          <a:xfrm>
            <a:off x="6638448" y="2145776"/>
            <a:ext cx="720080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7918729" y="2145776"/>
            <a:ext cx="720080" cy="50405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叶型积叠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箭头连接符 84"/>
          <p:cNvCxnSpPr>
            <a:stCxn id="83" idx="6"/>
            <a:endCxn id="84" idx="2"/>
          </p:cNvCxnSpPr>
          <p:nvPr/>
        </p:nvCxnSpPr>
        <p:spPr>
          <a:xfrm>
            <a:off x="7358528" y="2397804"/>
            <a:ext cx="56020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弧形 85"/>
          <p:cNvSpPr/>
          <p:nvPr/>
        </p:nvSpPr>
        <p:spPr>
          <a:xfrm>
            <a:off x="3097845" y="1785735"/>
            <a:ext cx="4936826" cy="1224136"/>
          </a:xfrm>
          <a:prstGeom prst="arc">
            <a:avLst>
              <a:gd name="adj1" fmla="val 11011877"/>
              <a:gd name="adj2" fmla="val 21415215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弧形 86"/>
          <p:cNvSpPr/>
          <p:nvPr/>
        </p:nvSpPr>
        <p:spPr>
          <a:xfrm rot="10800000">
            <a:off x="6038330" y="1929749"/>
            <a:ext cx="1896260" cy="936105"/>
          </a:xfrm>
          <a:prstGeom prst="arc">
            <a:avLst>
              <a:gd name="adj1" fmla="val 11127622"/>
              <a:gd name="adj2" fmla="val 21299176"/>
            </a:avLst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圆角矩形 87"/>
          <p:cNvSpPr/>
          <p:nvPr/>
        </p:nvSpPr>
        <p:spPr>
          <a:xfrm>
            <a:off x="2621887" y="2838965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5376195" y="2844475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5376195" y="3192330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6780351" y="3188216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6764488" y="3567457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5376195" y="3956283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6780351" y="3956283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5376195" y="4346744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6780351" y="4346744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6780351" y="4724350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A.5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2621887" y="3375188"/>
            <a:ext cx="468000" cy="28803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93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424" y="188640"/>
            <a:ext cx="5803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（二）、成套性计算步骤和算法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7928" y="692696"/>
            <a:ext cx="8788568" cy="874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Step5——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针对 每一个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“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产生输入数据的任务”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，分别针对各自的版本找出共同任务上匹配的版本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，如下图：</a:t>
            </a: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40481"/>
            <a:ext cx="6336704" cy="543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8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2957</TotalTime>
  <Words>1466</Words>
  <Application>Microsoft Office PowerPoint</Application>
  <PresentationFormat>全屏显示(4:3)</PresentationFormat>
  <Paragraphs>394</Paragraphs>
  <Slides>17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zhoupj</dc:creator>
  <cp:lastModifiedBy>zhoupj</cp:lastModifiedBy>
  <cp:revision>67</cp:revision>
  <dcterms:created xsi:type="dcterms:W3CDTF">2015-10-28T09:16:11Z</dcterms:created>
  <dcterms:modified xsi:type="dcterms:W3CDTF">2016-02-16T07:07:55Z</dcterms:modified>
</cp:coreProperties>
</file>