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385" r:id="rId3"/>
    <p:sldId id="294" r:id="rId4"/>
    <p:sldId id="379" r:id="rId5"/>
    <p:sldId id="378" r:id="rId6"/>
    <p:sldId id="380" r:id="rId7"/>
    <p:sldId id="395" r:id="rId8"/>
    <p:sldId id="394" r:id="rId9"/>
    <p:sldId id="381" r:id="rId10"/>
    <p:sldId id="383" r:id="rId11"/>
    <p:sldId id="392" r:id="rId12"/>
    <p:sldId id="412" r:id="rId13"/>
    <p:sldId id="387" r:id="rId14"/>
    <p:sldId id="418" r:id="rId15"/>
    <p:sldId id="419" r:id="rId16"/>
    <p:sldId id="420" r:id="rId17"/>
    <p:sldId id="421" r:id="rId18"/>
    <p:sldId id="386" r:id="rId19"/>
    <p:sldId id="382" r:id="rId20"/>
    <p:sldId id="279" r:id="rId21"/>
    <p:sldId id="405" r:id="rId22"/>
    <p:sldId id="406" r:id="rId23"/>
    <p:sldId id="407" r:id="rId24"/>
    <p:sldId id="408" r:id="rId25"/>
    <p:sldId id="396" r:id="rId26"/>
    <p:sldId id="330" r:id="rId27"/>
    <p:sldId id="369" r:id="rId28"/>
    <p:sldId id="398" r:id="rId29"/>
    <p:sldId id="401" r:id="rId30"/>
    <p:sldId id="402" r:id="rId31"/>
    <p:sldId id="397" r:id="rId32"/>
    <p:sldId id="312" r:id="rId33"/>
    <p:sldId id="311" r:id="rId34"/>
    <p:sldId id="403" r:id="rId35"/>
    <p:sldId id="404" r:id="rId36"/>
    <p:sldId id="409" r:id="rId37"/>
    <p:sldId id="327" r:id="rId38"/>
    <p:sldId id="326" r:id="rId39"/>
    <p:sldId id="410" r:id="rId40"/>
    <p:sldId id="414" r:id="rId41"/>
    <p:sldId id="413" r:id="rId42"/>
    <p:sldId id="411" r:id="rId43"/>
    <p:sldId id="329" r:id="rId44"/>
    <p:sldId id="349" r:id="rId45"/>
    <p:sldId id="422" r:id="rId46"/>
    <p:sldId id="321" r:id="rId47"/>
    <p:sldId id="355" r:id="rId48"/>
    <p:sldId id="356" r:id="rId49"/>
    <p:sldId id="357" r:id="rId50"/>
    <p:sldId id="358" r:id="rId51"/>
    <p:sldId id="359" r:id="rId52"/>
    <p:sldId id="353" r:id="rId53"/>
    <p:sldId id="347" r:id="rId54"/>
    <p:sldId id="364" r:id="rId55"/>
    <p:sldId id="375" r:id="rId56"/>
    <p:sldId id="322" r:id="rId57"/>
    <p:sldId id="365" r:id="rId58"/>
    <p:sldId id="416" r:id="rId59"/>
    <p:sldId id="366" r:id="rId60"/>
    <p:sldId id="417" r:id="rId61"/>
    <p:sldId id="415" r:id="rId62"/>
    <p:sldId id="332" r:id="rId63"/>
    <p:sldId id="371" r:id="rId64"/>
    <p:sldId id="372" r:id="rId65"/>
    <p:sldId id="423" r:id="rId66"/>
    <p:sldId id="424"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DBBB9"/>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37" autoAdjust="0"/>
    <p:restoredTop sz="94424" autoAdjust="0"/>
  </p:normalViewPr>
  <p:slideViewPr>
    <p:cSldViewPr>
      <p:cViewPr varScale="1">
        <p:scale>
          <a:sx n="74" d="100"/>
          <a:sy n="74" d="100"/>
        </p:scale>
        <p:origin x="11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C4DCE-5A98-43AE-8AD5-5B7D70A1C4EE}" type="datetimeFigureOut">
              <a:rPr lang="zh-CN" altLang="en-US" smtClean="0"/>
              <a:t>2016/12/22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5C2CA-2025-4D1F-8AE8-B30C5E6C5C6D}" type="slidenum">
              <a:rPr lang="zh-CN" altLang="en-US" smtClean="0"/>
              <a:t>‹#›</a:t>
            </a:fld>
            <a:endParaRPr lang="zh-CN" altLang="en-US"/>
          </a:p>
        </p:txBody>
      </p:sp>
    </p:spTree>
    <p:extLst>
      <p:ext uri="{BB962C8B-B14F-4D97-AF65-F5344CB8AC3E}">
        <p14:creationId xmlns:p14="http://schemas.microsoft.com/office/powerpoint/2010/main" val="3113190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发动机整机方案谁来定义？什么时候定义？根据什么定义？如何定义？包含哪些内容？</a:t>
            </a:r>
            <a:endParaRPr lang="en-US" altLang="zh-CN" dirty="0" smtClean="0"/>
          </a:p>
          <a:p>
            <a:r>
              <a:rPr lang="zh-CN" altLang="en-US" dirty="0" smtClean="0"/>
              <a:t>是否存在针对一套性能指标要求，策划多套整机方案的情况？</a:t>
            </a:r>
            <a:endParaRPr lang="zh-CN" altLang="en-US" dirty="0"/>
          </a:p>
        </p:txBody>
      </p:sp>
      <p:sp>
        <p:nvSpPr>
          <p:cNvPr id="4" name="灯片编号占位符 3"/>
          <p:cNvSpPr>
            <a:spLocks noGrp="1"/>
          </p:cNvSpPr>
          <p:nvPr>
            <p:ph type="sldNum" sz="quarter" idx="10"/>
          </p:nvPr>
        </p:nvSpPr>
        <p:spPr/>
        <p:txBody>
          <a:bodyPr/>
          <a:lstStyle/>
          <a:p>
            <a:fld id="{D305C2CA-2025-4D1F-8AE8-B30C5E6C5C6D}" type="slidenum">
              <a:rPr lang="zh-CN" altLang="en-US" smtClean="0"/>
              <a:t>4</a:t>
            </a:fld>
            <a:endParaRPr lang="zh-CN" altLang="en-US"/>
          </a:p>
        </p:txBody>
      </p:sp>
    </p:spTree>
    <p:extLst>
      <p:ext uri="{BB962C8B-B14F-4D97-AF65-F5344CB8AC3E}">
        <p14:creationId xmlns:p14="http://schemas.microsoft.com/office/powerpoint/2010/main" val="127692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05C2CA-2025-4D1F-8AE8-B30C5E6C5C6D}" type="slidenum">
              <a:rPr lang="zh-CN" altLang="en-US" smtClean="0"/>
              <a:t>5</a:t>
            </a:fld>
            <a:endParaRPr lang="zh-CN" altLang="en-US"/>
          </a:p>
        </p:txBody>
      </p:sp>
    </p:spTree>
    <p:extLst>
      <p:ext uri="{BB962C8B-B14F-4D97-AF65-F5344CB8AC3E}">
        <p14:creationId xmlns:p14="http://schemas.microsoft.com/office/powerpoint/2010/main" val="152279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05C2CA-2025-4D1F-8AE8-B30C5E6C5C6D}" type="slidenum">
              <a:rPr lang="zh-CN" altLang="en-US" smtClean="0"/>
              <a:t>32</a:t>
            </a:fld>
            <a:endParaRPr lang="zh-CN" altLang="en-US"/>
          </a:p>
        </p:txBody>
      </p:sp>
    </p:spTree>
    <p:extLst>
      <p:ext uri="{BB962C8B-B14F-4D97-AF65-F5344CB8AC3E}">
        <p14:creationId xmlns:p14="http://schemas.microsoft.com/office/powerpoint/2010/main" val="383247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373283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351450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2371410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76487" y="577257"/>
            <a:ext cx="4038600" cy="487363"/>
          </a:xfrm>
        </p:spPr>
        <p:txBody>
          <a:bodyPr/>
          <a:lstStyle>
            <a:lvl1pPr>
              <a:defRPr sz="2000"/>
            </a:lvl1pPr>
          </a:lstStyle>
          <a:p>
            <a:r>
              <a:rPr lang="zh-CN" altLang="en-US" dirty="0" smtClean="0"/>
              <a:t>单击此处编辑母版标题样式</a:t>
            </a:r>
            <a:endParaRPr lang="zh-CN" altLang="en-US" dirty="0"/>
          </a:p>
        </p:txBody>
      </p:sp>
      <p:sp>
        <p:nvSpPr>
          <p:cNvPr id="4" name="矩形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sz="1400" dirty="0">
              <a:solidFill>
                <a:srgbClr val="000000"/>
              </a:solidFill>
              <a:latin typeface="Arial" charset="0"/>
            </a:endParaRPr>
          </a:p>
        </p:txBody>
      </p:sp>
      <p:sp>
        <p:nvSpPr>
          <p:cNvPr id="5" name="矩形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sz="1400" dirty="0">
              <a:solidFill>
                <a:srgbClr val="000000"/>
              </a:solidFill>
              <a:latin typeface="Arial" charset="0"/>
            </a:endParaRPr>
          </a:p>
        </p:txBody>
      </p:sp>
      <p:sp>
        <p:nvSpPr>
          <p:cNvPr id="6" name="矩形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3DA85AF1-D0A3-4A47-9DAE-DBD124EB3D6C}" type="slidenum">
              <a:rPr lang="en-US" altLang="zh-CN" sz="1400">
                <a:solidFill>
                  <a:srgbClr val="000000"/>
                </a:solidFill>
                <a:latin typeface="Arial" charset="0"/>
              </a:rPr>
              <a:pPr fontAlgn="base">
                <a:spcBef>
                  <a:spcPct val="0"/>
                </a:spcBef>
                <a:spcAft>
                  <a:spcPct val="0"/>
                </a:spcAft>
                <a:defRPr/>
              </a:pPr>
              <a:t>‹#›</a:t>
            </a:fld>
            <a:endParaRPr lang="en-US" altLang="zh-CN" sz="1400" dirty="0">
              <a:solidFill>
                <a:srgbClr val="000000"/>
              </a:solidFill>
              <a:latin typeface="Arial" charset="0"/>
            </a:endParaRPr>
          </a:p>
        </p:txBody>
      </p:sp>
    </p:spTree>
    <p:extLst>
      <p:ext uri="{BB962C8B-B14F-4D97-AF65-F5344CB8AC3E}">
        <p14:creationId xmlns:p14="http://schemas.microsoft.com/office/powerpoint/2010/main" val="308167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333114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97875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52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72576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243209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138502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7746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E0B93E-5CE1-46EE-954F-6FF4E21BA25A}"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116872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0B93E-5CE1-46EE-954F-6FF4E21BA25A}" type="datetimeFigureOut">
              <a:rPr lang="zh-CN" altLang="en-US" smtClean="0"/>
              <a:t>2016/12/22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EB381-F079-4992-B163-0AAF62E61FF9}" type="slidenum">
              <a:rPr lang="zh-CN" altLang="en-US" smtClean="0"/>
              <a:t>‹#›</a:t>
            </a:fld>
            <a:endParaRPr lang="zh-CN" altLang="en-US"/>
          </a:p>
        </p:txBody>
      </p:sp>
    </p:spTree>
    <p:extLst>
      <p:ext uri="{BB962C8B-B14F-4D97-AF65-F5344CB8AC3E}">
        <p14:creationId xmlns:p14="http://schemas.microsoft.com/office/powerpoint/2010/main" val="1290141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032" y="1728915"/>
            <a:ext cx="8388424" cy="1569660"/>
          </a:xfrm>
          <a:prstGeom prst="rect">
            <a:avLst/>
          </a:prstGeom>
          <a:noFill/>
        </p:spPr>
        <p:txBody>
          <a:bodyPr wrap="square" rtlCol="0">
            <a:spAutoFit/>
          </a:bodyPr>
          <a:lstStyle/>
          <a:p>
            <a:pPr algn="r">
              <a:lnSpc>
                <a:spcPct val="150000"/>
              </a:lnSpc>
            </a:pPr>
            <a:r>
              <a:rPr lang="zh-CN" altLang="en-US" sz="3200" b="1" dirty="0" smtClean="0">
                <a:solidFill>
                  <a:prstClr val="black"/>
                </a:solidFill>
                <a:latin typeface="微软雅黑" panose="020B0503020204020204" pitchFamily="34" charset="-122"/>
                <a:ea typeface="微软雅黑" panose="020B0503020204020204" pitchFamily="34" charset="-122"/>
              </a:rPr>
              <a:t>关于项目</a:t>
            </a:r>
            <a:r>
              <a:rPr lang="zh-CN" altLang="en-US" sz="3200" b="1" dirty="0">
                <a:solidFill>
                  <a:prstClr val="black"/>
                </a:solidFill>
                <a:latin typeface="微软雅黑" panose="020B0503020204020204" pitchFamily="34" charset="-122"/>
                <a:ea typeface="微软雅黑" panose="020B0503020204020204" pitchFamily="34" charset="-122"/>
              </a:rPr>
              <a:t>方案</a:t>
            </a:r>
            <a:r>
              <a:rPr lang="zh-CN" altLang="en-US" sz="3200" b="1" dirty="0" smtClean="0">
                <a:solidFill>
                  <a:prstClr val="black"/>
                </a:solidFill>
                <a:latin typeface="微软雅黑" panose="020B0503020204020204" pitchFamily="34" charset="-122"/>
                <a:ea typeface="微软雅黑" panose="020B0503020204020204" pitchFamily="34" charset="-122"/>
              </a:rPr>
              <a:t>数据管理需求及方案整理</a:t>
            </a:r>
            <a:endParaRPr lang="en-US" altLang="zh-CN" sz="3200" b="1" dirty="0" smtClean="0">
              <a:solidFill>
                <a:prstClr val="black"/>
              </a:solidFill>
              <a:latin typeface="微软雅黑" panose="020B0503020204020204" pitchFamily="34" charset="-122"/>
              <a:ea typeface="微软雅黑" panose="020B0503020204020204" pitchFamily="34" charset="-122"/>
            </a:endParaRPr>
          </a:p>
          <a:p>
            <a:pPr algn="r">
              <a:lnSpc>
                <a:spcPct val="150000"/>
              </a:lnSpc>
            </a:pPr>
            <a:r>
              <a:rPr lang="en-US" altLang="zh-CN" sz="3200" b="1" dirty="0" smtClean="0">
                <a:solidFill>
                  <a:prstClr val="black"/>
                </a:solidFill>
                <a:latin typeface="微软雅黑" panose="020B0503020204020204" pitchFamily="34" charset="-122"/>
                <a:ea typeface="微软雅黑" panose="020B0503020204020204" pitchFamily="34" charset="-122"/>
              </a:rPr>
              <a:t>2016</a:t>
            </a:r>
            <a:r>
              <a:rPr lang="zh-CN" altLang="en-US" sz="3200" b="1" dirty="0" smtClean="0">
                <a:solidFill>
                  <a:prstClr val="black"/>
                </a:solidFill>
                <a:latin typeface="微软雅黑" panose="020B0503020204020204" pitchFamily="34" charset="-122"/>
                <a:ea typeface="微软雅黑" panose="020B0503020204020204" pitchFamily="34" charset="-122"/>
              </a:rPr>
              <a:t>年</a:t>
            </a:r>
            <a:r>
              <a:rPr lang="en-US" altLang="zh-CN" sz="3200" b="1" dirty="0" smtClean="0">
                <a:solidFill>
                  <a:prstClr val="black"/>
                </a:solidFill>
                <a:latin typeface="微软雅黑" panose="020B0503020204020204" pitchFamily="34" charset="-122"/>
                <a:ea typeface="微软雅黑" panose="020B0503020204020204" pitchFamily="34" charset="-122"/>
              </a:rPr>
              <a:t>12</a:t>
            </a:r>
            <a:r>
              <a:rPr lang="zh-CN" altLang="en-US" sz="3200" b="1" dirty="0" smtClean="0">
                <a:solidFill>
                  <a:prstClr val="black"/>
                </a:solidFill>
                <a:latin typeface="微软雅黑" panose="020B0503020204020204" pitchFamily="34" charset="-122"/>
                <a:ea typeface="微软雅黑" panose="020B0503020204020204" pitchFamily="34" charset="-122"/>
              </a:rPr>
              <a:t>月</a:t>
            </a:r>
            <a:r>
              <a:rPr lang="en-US" altLang="zh-CN" sz="3200" b="1" dirty="0" smtClean="0">
                <a:solidFill>
                  <a:prstClr val="black"/>
                </a:solidFill>
                <a:latin typeface="微软雅黑" panose="020B0503020204020204" pitchFamily="34" charset="-122"/>
                <a:ea typeface="微软雅黑" panose="020B0503020204020204" pitchFamily="34" charset="-122"/>
              </a:rPr>
              <a:t>5</a:t>
            </a:r>
            <a:r>
              <a:rPr lang="zh-CN" altLang="en-US" sz="3200" b="1" dirty="0" smtClean="0">
                <a:solidFill>
                  <a:prstClr val="black"/>
                </a:solidFill>
                <a:latin typeface="微软雅黑" panose="020B0503020204020204" pitchFamily="34" charset="-122"/>
                <a:ea typeface="微软雅黑" panose="020B0503020204020204" pitchFamily="34" charset="-122"/>
              </a:rPr>
              <a:t>日</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3723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179512" y="2126768"/>
            <a:ext cx="7416824" cy="2166328"/>
          </a:xfrm>
          <a:prstGeom prst="rect">
            <a:avLst/>
          </a:prstGeom>
          <a:solidFill>
            <a:schemeClr val="bg1">
              <a:lumMod val="9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27584" y="309407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467544" y="2289316"/>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多方案管理业务场景分析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专业级方案策划与管理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79512" y="620688"/>
            <a:ext cx="8468048" cy="46166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发动机研发过程中的多方案，如：一个压气机方案，高压涡轮两套与之匹配的方案</a:t>
            </a:r>
            <a:endParaRPr lang="en-US" altLang="zh-CN" sz="1600" dirty="0" smtClean="0">
              <a:latin typeface="微软雅黑" panose="020B0503020204020204" pitchFamily="34" charset="-122"/>
              <a:ea typeface="微软雅黑" panose="020B0503020204020204" pitchFamily="34" charset="-122"/>
            </a:endParaRPr>
          </a:p>
        </p:txBody>
      </p:sp>
      <p:sp>
        <p:nvSpPr>
          <p:cNvPr id="2" name="椭圆 1"/>
          <p:cNvSpPr/>
          <p:nvPr/>
        </p:nvSpPr>
        <p:spPr>
          <a:xfrm>
            <a:off x="2061253" y="309407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01213" y="2289316"/>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压气机</a:t>
            </a:r>
            <a:endParaRPr lang="zh-CN" altLang="en-US"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915816" y="2278225"/>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449540" y="2289316"/>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996088" y="2278225"/>
            <a:ext cx="936104"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低</a:t>
            </a:r>
            <a:r>
              <a:rPr lang="zh-CN" altLang="en-US" sz="1400" dirty="0" smtClean="0">
                <a:latin typeface="微软雅黑" panose="020B0503020204020204" pitchFamily="34" charset="-122"/>
                <a:ea typeface="微软雅黑" panose="020B0503020204020204" pitchFamily="34" charset="-122"/>
              </a:rPr>
              <a:t>压涡轮</a:t>
            </a:r>
            <a:endParaRPr lang="zh-CN" altLang="en-US" sz="1400" dirty="0">
              <a:latin typeface="微软雅黑" panose="020B0503020204020204" pitchFamily="34" charset="-122"/>
              <a:ea typeface="微软雅黑" panose="020B0503020204020204" pitchFamily="34" charset="-122"/>
            </a:endParaRPr>
          </a:p>
        </p:txBody>
      </p:sp>
      <p:sp>
        <p:nvSpPr>
          <p:cNvPr id="11" name="椭圆 10"/>
          <p:cNvSpPr/>
          <p:nvPr/>
        </p:nvSpPr>
        <p:spPr>
          <a:xfrm>
            <a:off x="3275856" y="267115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275856" y="3566928"/>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2" idx="6"/>
            <a:endCxn id="11" idx="2"/>
          </p:cNvCxnSpPr>
          <p:nvPr/>
        </p:nvCxnSpPr>
        <p:spPr>
          <a:xfrm flipV="1">
            <a:off x="2277277" y="2779165"/>
            <a:ext cx="998579" cy="42292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 idx="6"/>
            <a:endCxn id="12" idx="2"/>
          </p:cNvCxnSpPr>
          <p:nvPr/>
        </p:nvCxnSpPr>
        <p:spPr>
          <a:xfrm>
            <a:off x="2277277" y="3202085"/>
            <a:ext cx="998579" cy="472855"/>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814056" y="267115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814056" y="3566928"/>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1" idx="6"/>
            <a:endCxn id="19" idx="2"/>
          </p:cNvCxnSpPr>
          <p:nvPr/>
        </p:nvCxnSpPr>
        <p:spPr>
          <a:xfrm>
            <a:off x="3491880" y="2779165"/>
            <a:ext cx="132217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6"/>
            <a:endCxn id="20" idx="2"/>
          </p:cNvCxnSpPr>
          <p:nvPr/>
        </p:nvCxnSpPr>
        <p:spPr>
          <a:xfrm>
            <a:off x="3491880" y="3674940"/>
            <a:ext cx="132217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293209" y="267115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323295" y="3566928"/>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19" idx="6"/>
            <a:endCxn id="27" idx="2"/>
          </p:cNvCxnSpPr>
          <p:nvPr/>
        </p:nvCxnSpPr>
        <p:spPr>
          <a:xfrm>
            <a:off x="5030080" y="2779165"/>
            <a:ext cx="1263129"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0" idx="6"/>
            <a:endCxn id="28" idx="2"/>
          </p:cNvCxnSpPr>
          <p:nvPr/>
        </p:nvCxnSpPr>
        <p:spPr>
          <a:xfrm>
            <a:off x="5030080" y="3674940"/>
            <a:ext cx="1293215"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4319972" y="1193849"/>
            <a:ext cx="288032" cy="28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2487977" y="1242381"/>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整机</a:t>
            </a:r>
            <a:endParaRPr lang="zh-CN" altLang="en-US" sz="1400" dirty="0">
              <a:latin typeface="微软雅黑" panose="020B0503020204020204" pitchFamily="34" charset="-122"/>
              <a:ea typeface="微软雅黑" panose="020B0503020204020204" pitchFamily="34" charset="-122"/>
            </a:endParaRPr>
          </a:p>
        </p:txBody>
      </p:sp>
      <p:sp>
        <p:nvSpPr>
          <p:cNvPr id="53" name="椭圆 52"/>
          <p:cNvSpPr/>
          <p:nvPr/>
        </p:nvSpPr>
        <p:spPr>
          <a:xfrm>
            <a:off x="3612539" y="1191572"/>
            <a:ext cx="288000" cy="288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0" idx="4"/>
          </p:cNvCxnSpPr>
          <p:nvPr/>
        </p:nvCxnSpPr>
        <p:spPr>
          <a:xfrm>
            <a:off x="4463988" y="1481849"/>
            <a:ext cx="0" cy="644919"/>
          </a:xfrm>
          <a:prstGeom prst="line">
            <a:avLst/>
          </a:prstGeom>
          <a:ln w="28575">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5496" y="4586496"/>
            <a:ext cx="9073008" cy="2166328"/>
          </a:xfrm>
          <a:prstGeom prst="rect">
            <a:avLst/>
          </a:prstGeom>
          <a:solidFill>
            <a:schemeClr val="bg1">
              <a:lumMod val="9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88694" y="5130881"/>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864658" y="4749044"/>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总体性能</a:t>
            </a:r>
            <a:endParaRPr lang="zh-CN" altLang="en-US" sz="14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3075904" y="4737953"/>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总体结构</a:t>
            </a:r>
            <a:endParaRPr lang="zh-CN" altLang="en-US" sz="14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5041676" y="4749044"/>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总体强度</a:t>
            </a:r>
            <a:endParaRPr lang="zh-CN" altLang="en-US" sz="14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7524328" y="4737953"/>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整机工程</a:t>
            </a:r>
            <a:endParaRPr lang="zh-CN" altLang="en-US" sz="1400" dirty="0">
              <a:latin typeface="微软雅黑" panose="020B0503020204020204" pitchFamily="34" charset="-122"/>
              <a:ea typeface="微软雅黑" panose="020B0503020204020204" pitchFamily="34" charset="-122"/>
            </a:endParaRPr>
          </a:p>
        </p:txBody>
      </p:sp>
      <p:sp>
        <p:nvSpPr>
          <p:cNvPr id="45" name="椭圆 44"/>
          <p:cNvSpPr/>
          <p:nvPr/>
        </p:nvSpPr>
        <p:spPr>
          <a:xfrm>
            <a:off x="3435944" y="5130881"/>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435944" y="6026656"/>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38" idx="6"/>
            <a:endCxn id="45" idx="2"/>
          </p:cNvCxnSpPr>
          <p:nvPr/>
        </p:nvCxnSpPr>
        <p:spPr>
          <a:xfrm>
            <a:off x="1404718" y="5238893"/>
            <a:ext cx="203122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73" idx="6"/>
            <a:endCxn id="46" idx="2"/>
          </p:cNvCxnSpPr>
          <p:nvPr/>
        </p:nvCxnSpPr>
        <p:spPr>
          <a:xfrm>
            <a:off x="1404718" y="6134668"/>
            <a:ext cx="203122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5508104" y="5128847"/>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stCxn id="45" idx="6"/>
            <a:endCxn id="57" idx="2"/>
          </p:cNvCxnSpPr>
          <p:nvPr/>
        </p:nvCxnSpPr>
        <p:spPr>
          <a:xfrm flipV="1">
            <a:off x="3651968" y="5236859"/>
            <a:ext cx="1856136" cy="2034"/>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7812360" y="5128847"/>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57" idx="6"/>
            <a:endCxn id="61" idx="2"/>
          </p:cNvCxnSpPr>
          <p:nvPr/>
        </p:nvCxnSpPr>
        <p:spPr>
          <a:xfrm>
            <a:off x="5724128" y="5236859"/>
            <a:ext cx="2088232"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317356" y="5369284"/>
            <a:ext cx="1880900"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2_ZTXN_B1&amp;B2_1c</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827584" y="3674940"/>
            <a:ext cx="0" cy="911556"/>
          </a:xfrm>
          <a:prstGeom prst="line">
            <a:avLst/>
          </a:prstGeom>
          <a:ln w="28575">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1188694" y="6026656"/>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289859" y="6328189"/>
            <a:ext cx="178792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2_ZTXN_B1&amp;B2_2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5" name="矩形 74"/>
          <p:cNvSpPr/>
          <p:nvPr/>
        </p:nvSpPr>
        <p:spPr>
          <a:xfrm>
            <a:off x="2620439" y="5372221"/>
            <a:ext cx="1721177"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2_ZTJG_B1&amp;B2_1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6" name="矩形 75"/>
          <p:cNvSpPr/>
          <p:nvPr/>
        </p:nvSpPr>
        <p:spPr>
          <a:xfrm>
            <a:off x="2592942" y="6331126"/>
            <a:ext cx="1721177"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2_ZTJG_B1&amp;B2_2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7" name="矩形 76"/>
          <p:cNvSpPr/>
          <p:nvPr/>
        </p:nvSpPr>
        <p:spPr>
          <a:xfrm>
            <a:off x="4696653" y="5370990"/>
            <a:ext cx="179369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2_ZTQD_B1&amp;B2_1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80" name="矩形 79"/>
          <p:cNvSpPr/>
          <p:nvPr/>
        </p:nvSpPr>
        <p:spPr>
          <a:xfrm>
            <a:off x="6939045" y="5376371"/>
            <a:ext cx="1742978"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2_ZJGC_B1&amp;B2_1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cxnSp>
        <p:nvCxnSpPr>
          <p:cNvPr id="66" name="直接连接符 65"/>
          <p:cNvCxnSpPr>
            <a:stCxn id="60" idx="6"/>
            <a:endCxn id="2" idx="2"/>
          </p:cNvCxnSpPr>
          <p:nvPr/>
        </p:nvCxnSpPr>
        <p:spPr>
          <a:xfrm>
            <a:off x="1043608" y="3202085"/>
            <a:ext cx="1017645"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440556" y="3415952"/>
            <a:ext cx="1431867"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1_YQJ_B1&amp;B2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68" name="矩形 67"/>
          <p:cNvSpPr/>
          <p:nvPr/>
        </p:nvSpPr>
        <p:spPr>
          <a:xfrm>
            <a:off x="4251093" y="3000614"/>
            <a:ext cx="123623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1_GYWL_B1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69" name="矩形 68"/>
          <p:cNvSpPr/>
          <p:nvPr/>
        </p:nvSpPr>
        <p:spPr>
          <a:xfrm>
            <a:off x="4422019" y="1608733"/>
            <a:ext cx="785984"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0_ZJ_B</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0" name="矩形 69"/>
          <p:cNvSpPr/>
          <p:nvPr/>
        </p:nvSpPr>
        <p:spPr>
          <a:xfrm>
            <a:off x="3315901" y="1600369"/>
            <a:ext cx="79720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0_ZJ_A</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1" name="矩形 70"/>
          <p:cNvSpPr/>
          <p:nvPr/>
        </p:nvSpPr>
        <p:spPr>
          <a:xfrm>
            <a:off x="4245502" y="3864891"/>
            <a:ext cx="123623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1_GYWL_B2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8" name="矩形 77"/>
          <p:cNvSpPr/>
          <p:nvPr/>
        </p:nvSpPr>
        <p:spPr>
          <a:xfrm>
            <a:off x="2956388" y="3013163"/>
            <a:ext cx="1029449"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1_RSS_B1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9" name="矩形 78"/>
          <p:cNvSpPr/>
          <p:nvPr/>
        </p:nvSpPr>
        <p:spPr>
          <a:xfrm>
            <a:off x="2950797" y="3877440"/>
            <a:ext cx="1029449"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1_RSS_B2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81" name="矩形 80"/>
          <p:cNvSpPr/>
          <p:nvPr/>
        </p:nvSpPr>
        <p:spPr>
          <a:xfrm>
            <a:off x="5746994" y="3000614"/>
            <a:ext cx="124104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1_DYWL_B1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82" name="矩形 81"/>
          <p:cNvSpPr/>
          <p:nvPr/>
        </p:nvSpPr>
        <p:spPr>
          <a:xfrm>
            <a:off x="5741403" y="3864891"/>
            <a:ext cx="124104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1_DYWL_B2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83" name="矩形 82"/>
          <p:cNvSpPr/>
          <p:nvPr/>
        </p:nvSpPr>
        <p:spPr>
          <a:xfrm>
            <a:off x="94101" y="3415952"/>
            <a:ext cx="1320170"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1_ZT_B1&amp;B2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563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179512" y="2126768"/>
            <a:ext cx="7416824" cy="2166328"/>
          </a:xfrm>
          <a:prstGeom prst="rect">
            <a:avLst/>
          </a:prstGeom>
          <a:solidFill>
            <a:schemeClr val="bg1">
              <a:lumMod val="9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27584" y="309407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467544" y="2289316"/>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多方案管理业务场景分析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专业级方案策划与管理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79512" y="620688"/>
            <a:ext cx="8468048" cy="46166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发动机研发过程中的多方案，如：一个压气机方案，高压涡轮两套与之匹配的方案</a:t>
            </a:r>
            <a:endParaRPr lang="en-US" altLang="zh-CN" sz="1600" dirty="0" smtClean="0">
              <a:latin typeface="微软雅黑" panose="020B0503020204020204" pitchFamily="34" charset="-122"/>
              <a:ea typeface="微软雅黑" panose="020B0503020204020204" pitchFamily="34" charset="-122"/>
            </a:endParaRPr>
          </a:p>
        </p:txBody>
      </p:sp>
      <p:sp>
        <p:nvSpPr>
          <p:cNvPr id="2" name="椭圆 1"/>
          <p:cNvSpPr/>
          <p:nvPr/>
        </p:nvSpPr>
        <p:spPr>
          <a:xfrm>
            <a:off x="2061253" y="309407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01213" y="2289316"/>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压气机</a:t>
            </a:r>
            <a:endParaRPr lang="zh-CN" altLang="en-US"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915816" y="2278225"/>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449540" y="2289316"/>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996088" y="2278225"/>
            <a:ext cx="936104"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低</a:t>
            </a:r>
            <a:r>
              <a:rPr lang="zh-CN" altLang="en-US" sz="1400" dirty="0" smtClean="0">
                <a:latin typeface="微软雅黑" panose="020B0503020204020204" pitchFamily="34" charset="-122"/>
                <a:ea typeface="微软雅黑" panose="020B0503020204020204" pitchFamily="34" charset="-122"/>
              </a:rPr>
              <a:t>压涡轮</a:t>
            </a:r>
            <a:endParaRPr lang="zh-CN" altLang="en-US" sz="1400" dirty="0">
              <a:latin typeface="微软雅黑" panose="020B0503020204020204" pitchFamily="34" charset="-122"/>
              <a:ea typeface="微软雅黑" panose="020B0503020204020204" pitchFamily="34" charset="-122"/>
            </a:endParaRPr>
          </a:p>
        </p:txBody>
      </p:sp>
      <p:sp>
        <p:nvSpPr>
          <p:cNvPr id="11" name="椭圆 10"/>
          <p:cNvSpPr/>
          <p:nvPr/>
        </p:nvSpPr>
        <p:spPr>
          <a:xfrm>
            <a:off x="3275856" y="267115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275856" y="3566928"/>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2" idx="6"/>
            <a:endCxn id="11" idx="2"/>
          </p:cNvCxnSpPr>
          <p:nvPr/>
        </p:nvCxnSpPr>
        <p:spPr>
          <a:xfrm flipV="1">
            <a:off x="2277277" y="2779165"/>
            <a:ext cx="998579" cy="42292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 idx="6"/>
            <a:endCxn id="12" idx="2"/>
          </p:cNvCxnSpPr>
          <p:nvPr/>
        </p:nvCxnSpPr>
        <p:spPr>
          <a:xfrm>
            <a:off x="2277277" y="3202085"/>
            <a:ext cx="998579" cy="472855"/>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814056" y="267115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814056" y="3566928"/>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1" idx="6"/>
            <a:endCxn id="19" idx="2"/>
          </p:cNvCxnSpPr>
          <p:nvPr/>
        </p:nvCxnSpPr>
        <p:spPr>
          <a:xfrm>
            <a:off x="3491880" y="2779165"/>
            <a:ext cx="132217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6"/>
            <a:endCxn id="20" idx="2"/>
          </p:cNvCxnSpPr>
          <p:nvPr/>
        </p:nvCxnSpPr>
        <p:spPr>
          <a:xfrm>
            <a:off x="3491880" y="3674940"/>
            <a:ext cx="132217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293209" y="2671153"/>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323295" y="3566928"/>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19" idx="6"/>
            <a:endCxn id="27" idx="2"/>
          </p:cNvCxnSpPr>
          <p:nvPr/>
        </p:nvCxnSpPr>
        <p:spPr>
          <a:xfrm>
            <a:off x="5030080" y="2779165"/>
            <a:ext cx="1263129"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0" idx="6"/>
            <a:endCxn id="28" idx="2"/>
          </p:cNvCxnSpPr>
          <p:nvPr/>
        </p:nvCxnSpPr>
        <p:spPr>
          <a:xfrm>
            <a:off x="5030080" y="3674940"/>
            <a:ext cx="1293215"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4319972" y="1193849"/>
            <a:ext cx="288032" cy="28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2487977" y="1242381"/>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整机</a:t>
            </a:r>
            <a:endParaRPr lang="zh-CN" altLang="en-US" sz="1400" dirty="0">
              <a:latin typeface="微软雅黑" panose="020B0503020204020204" pitchFamily="34" charset="-122"/>
              <a:ea typeface="微软雅黑" panose="020B0503020204020204" pitchFamily="34" charset="-122"/>
            </a:endParaRPr>
          </a:p>
        </p:txBody>
      </p:sp>
      <p:sp>
        <p:nvSpPr>
          <p:cNvPr id="53" name="椭圆 52"/>
          <p:cNvSpPr/>
          <p:nvPr/>
        </p:nvSpPr>
        <p:spPr>
          <a:xfrm>
            <a:off x="3612539" y="1191572"/>
            <a:ext cx="288000" cy="288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0" idx="4"/>
          </p:cNvCxnSpPr>
          <p:nvPr/>
        </p:nvCxnSpPr>
        <p:spPr>
          <a:xfrm>
            <a:off x="4463988" y="1481849"/>
            <a:ext cx="0" cy="644919"/>
          </a:xfrm>
          <a:prstGeom prst="line">
            <a:avLst/>
          </a:prstGeom>
          <a:ln w="28575">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5496" y="4586496"/>
            <a:ext cx="9073008" cy="2166328"/>
          </a:xfrm>
          <a:prstGeom prst="rect">
            <a:avLst/>
          </a:prstGeom>
          <a:solidFill>
            <a:schemeClr val="bg1">
              <a:lumMod val="9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88694" y="5130881"/>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864658" y="4749044"/>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涡轮气动</a:t>
            </a:r>
            <a:endParaRPr lang="zh-CN" altLang="en-US" sz="14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3075904" y="4737953"/>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涡轮传热</a:t>
            </a:r>
            <a:endParaRPr lang="zh-CN" altLang="en-US" sz="14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5041676" y="4749044"/>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涡轮结构</a:t>
            </a:r>
            <a:endParaRPr lang="zh-CN" altLang="en-US" sz="14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7524328" y="4737953"/>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涡轮强度</a:t>
            </a:r>
            <a:endParaRPr lang="zh-CN" altLang="en-US" sz="1400" dirty="0">
              <a:latin typeface="微软雅黑" panose="020B0503020204020204" pitchFamily="34" charset="-122"/>
              <a:ea typeface="微软雅黑" panose="020B0503020204020204" pitchFamily="34" charset="-122"/>
            </a:endParaRPr>
          </a:p>
        </p:txBody>
      </p:sp>
      <p:sp>
        <p:nvSpPr>
          <p:cNvPr id="45" name="椭圆 44"/>
          <p:cNvSpPr/>
          <p:nvPr/>
        </p:nvSpPr>
        <p:spPr>
          <a:xfrm>
            <a:off x="3435944" y="5130881"/>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435944" y="6026656"/>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38" idx="6"/>
            <a:endCxn id="45" idx="2"/>
          </p:cNvCxnSpPr>
          <p:nvPr/>
        </p:nvCxnSpPr>
        <p:spPr>
          <a:xfrm>
            <a:off x="1404718" y="5238893"/>
            <a:ext cx="203122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73" idx="6"/>
            <a:endCxn id="46" idx="2"/>
          </p:cNvCxnSpPr>
          <p:nvPr/>
        </p:nvCxnSpPr>
        <p:spPr>
          <a:xfrm>
            <a:off x="1404718" y="6134668"/>
            <a:ext cx="203122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5508104" y="5128847"/>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stCxn id="45" idx="6"/>
            <a:endCxn id="57" idx="2"/>
          </p:cNvCxnSpPr>
          <p:nvPr/>
        </p:nvCxnSpPr>
        <p:spPr>
          <a:xfrm flipV="1">
            <a:off x="3651968" y="5236859"/>
            <a:ext cx="1856136" cy="2034"/>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7812360" y="5128847"/>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57" idx="6"/>
            <a:endCxn id="61" idx="2"/>
          </p:cNvCxnSpPr>
          <p:nvPr/>
        </p:nvCxnSpPr>
        <p:spPr>
          <a:xfrm>
            <a:off x="5724128" y="5236859"/>
            <a:ext cx="2088232"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317356" y="5369284"/>
            <a:ext cx="171213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2_GYWLQD_B2_1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flipH="1">
            <a:off x="4932040" y="3782952"/>
            <a:ext cx="0" cy="803544"/>
          </a:xfrm>
          <a:prstGeom prst="line">
            <a:avLst/>
          </a:prstGeom>
          <a:ln w="28575">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1188694" y="6026656"/>
            <a:ext cx="216024" cy="216024"/>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289859" y="6328189"/>
            <a:ext cx="171213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2_GYWLQD_B2_2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5" name="矩形 74"/>
          <p:cNvSpPr/>
          <p:nvPr/>
        </p:nvSpPr>
        <p:spPr>
          <a:xfrm>
            <a:off x="2620439" y="5372221"/>
            <a:ext cx="1667251"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2_GYWLCR_B2_1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6" name="矩形 75"/>
          <p:cNvSpPr/>
          <p:nvPr/>
        </p:nvSpPr>
        <p:spPr>
          <a:xfrm>
            <a:off x="2592942" y="6331126"/>
            <a:ext cx="1667251"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2_GYWLCR_B2_2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7" name="矩形 76"/>
          <p:cNvSpPr/>
          <p:nvPr/>
        </p:nvSpPr>
        <p:spPr>
          <a:xfrm>
            <a:off x="4696653" y="5370990"/>
            <a:ext cx="1655581"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2_GYWLJG_B2_1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80" name="矩形 79"/>
          <p:cNvSpPr/>
          <p:nvPr/>
        </p:nvSpPr>
        <p:spPr>
          <a:xfrm>
            <a:off x="6761197" y="5376371"/>
            <a:ext cx="182915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2_GYWLQDu_B2_1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cxnSp>
        <p:nvCxnSpPr>
          <p:cNvPr id="66" name="直接连接符 65"/>
          <p:cNvCxnSpPr>
            <a:stCxn id="60" idx="6"/>
            <a:endCxn id="2" idx="2"/>
          </p:cNvCxnSpPr>
          <p:nvPr/>
        </p:nvCxnSpPr>
        <p:spPr>
          <a:xfrm>
            <a:off x="1043608" y="3202085"/>
            <a:ext cx="1017645"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440556" y="3415952"/>
            <a:ext cx="1431867"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1_YQJ_B1&amp;B2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68" name="矩形 67"/>
          <p:cNvSpPr/>
          <p:nvPr/>
        </p:nvSpPr>
        <p:spPr>
          <a:xfrm>
            <a:off x="4251093" y="3000614"/>
            <a:ext cx="123623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1_GYWL_B1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69" name="矩形 68"/>
          <p:cNvSpPr/>
          <p:nvPr/>
        </p:nvSpPr>
        <p:spPr>
          <a:xfrm>
            <a:off x="4422019" y="1608733"/>
            <a:ext cx="785984"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0_ZJ_B</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0" name="矩形 69"/>
          <p:cNvSpPr/>
          <p:nvPr/>
        </p:nvSpPr>
        <p:spPr>
          <a:xfrm>
            <a:off x="3315901" y="1600369"/>
            <a:ext cx="79720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0_ZJ_A</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1" name="矩形 70"/>
          <p:cNvSpPr/>
          <p:nvPr/>
        </p:nvSpPr>
        <p:spPr>
          <a:xfrm>
            <a:off x="4245502" y="3864891"/>
            <a:ext cx="123623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1_GYWL_B2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8" name="矩形 77"/>
          <p:cNvSpPr/>
          <p:nvPr/>
        </p:nvSpPr>
        <p:spPr>
          <a:xfrm>
            <a:off x="2956388" y="3013163"/>
            <a:ext cx="1029449"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1_RSS_B1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9" name="矩形 78"/>
          <p:cNvSpPr/>
          <p:nvPr/>
        </p:nvSpPr>
        <p:spPr>
          <a:xfrm>
            <a:off x="2950797" y="3877440"/>
            <a:ext cx="1029449"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1_RSS_B2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81" name="矩形 80"/>
          <p:cNvSpPr/>
          <p:nvPr/>
        </p:nvSpPr>
        <p:spPr>
          <a:xfrm>
            <a:off x="5746994" y="3000614"/>
            <a:ext cx="124104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1_DYWL_B1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82" name="矩形 81"/>
          <p:cNvSpPr/>
          <p:nvPr/>
        </p:nvSpPr>
        <p:spPr>
          <a:xfrm>
            <a:off x="5741403" y="3864891"/>
            <a:ext cx="124104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1_DYWL_B2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83" name="矩形 82"/>
          <p:cNvSpPr/>
          <p:nvPr/>
        </p:nvSpPr>
        <p:spPr>
          <a:xfrm>
            <a:off x="94101" y="3415952"/>
            <a:ext cx="1320170"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1_ZT_B1&amp;B2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2514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方案之间的关系</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9512" y="764704"/>
            <a:ext cx="8831740" cy="5680326"/>
          </a:xfrm>
          <a:prstGeom prst="rect">
            <a:avLst/>
          </a:prstGeom>
        </p:spPr>
      </p:pic>
    </p:spTree>
    <p:extLst>
      <p:ext uri="{BB962C8B-B14F-4D97-AF65-F5344CB8AC3E}">
        <p14:creationId xmlns:p14="http://schemas.microsoft.com/office/powerpoint/2010/main" val="18667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1181781"/>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650006" y="5241005"/>
            <a:ext cx="649447" cy="18870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a:stCxn id="4" idx="2"/>
            <a:endCxn id="5" idx="1"/>
          </p:cNvCxnSpPr>
          <p:nvPr/>
        </p:nvCxnSpPr>
        <p:spPr>
          <a:xfrm rot="16200000" flipH="1">
            <a:off x="-1441358" y="3243992"/>
            <a:ext cx="389197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15" idx="2"/>
            <a:endCxn id="18" idx="1"/>
          </p:cNvCxnSpPr>
          <p:nvPr/>
        </p:nvCxnSpPr>
        <p:spPr>
          <a:xfrm rot="16200000" flipH="1">
            <a:off x="1048296" y="3927153"/>
            <a:ext cx="714250" cy="7772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45235" y="3690532"/>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9" name="矩形 8"/>
          <p:cNvSpPr/>
          <p:nvPr/>
        </p:nvSpPr>
        <p:spPr>
          <a:xfrm>
            <a:off x="1444285" y="393696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0" name="肘形连接符 9"/>
          <p:cNvCxnSpPr>
            <a:stCxn id="15" idx="2"/>
            <a:endCxn id="9" idx="1"/>
          </p:cNvCxnSpPr>
          <p:nvPr/>
        </p:nvCxnSpPr>
        <p:spPr>
          <a:xfrm rot="16200000" flipH="1">
            <a:off x="1192097" y="3783351"/>
            <a:ext cx="426648" cy="777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7866" y="1860954"/>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2" name="肘形连接符 11"/>
          <p:cNvCxnSpPr>
            <a:endCxn id="11" idx="1"/>
          </p:cNvCxnSpPr>
          <p:nvPr/>
        </p:nvCxnSpPr>
        <p:spPr>
          <a:xfrm rot="16200000" flipH="1">
            <a:off x="711433" y="1786313"/>
            <a:ext cx="200576" cy="1122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2558" y="3162504"/>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4" name="肘形连接符 13"/>
          <p:cNvCxnSpPr>
            <a:endCxn id="13" idx="1"/>
          </p:cNvCxnSpPr>
          <p:nvPr/>
        </p:nvCxnSpPr>
        <p:spPr>
          <a:xfrm rot="16200000" flipH="1">
            <a:off x="54587" y="2443159"/>
            <a:ext cx="1508960"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62558" y="3431640"/>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6" name="肘形连接符 15"/>
          <p:cNvCxnSpPr>
            <a:endCxn id="15" idx="1"/>
          </p:cNvCxnSpPr>
          <p:nvPr/>
        </p:nvCxnSpPr>
        <p:spPr>
          <a:xfrm rot="16200000" flipH="1">
            <a:off x="-79981" y="2577727"/>
            <a:ext cx="1778096"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5" idx="2"/>
            <a:endCxn id="8" idx="1"/>
          </p:cNvCxnSpPr>
          <p:nvPr/>
        </p:nvCxnSpPr>
        <p:spPr>
          <a:xfrm rot="16200000" flipH="1">
            <a:off x="1320763" y="3654685"/>
            <a:ext cx="170267" cy="786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44284" y="4224141"/>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19" name="矩形 18"/>
          <p:cNvSpPr/>
          <p:nvPr/>
        </p:nvSpPr>
        <p:spPr>
          <a:xfrm>
            <a:off x="1438622" y="4494149"/>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0" name="肘形连接符 19"/>
          <p:cNvCxnSpPr>
            <a:stCxn id="15" idx="2"/>
            <a:endCxn id="19" idx="1"/>
          </p:cNvCxnSpPr>
          <p:nvPr/>
        </p:nvCxnSpPr>
        <p:spPr>
          <a:xfrm rot="16200000" flipH="1">
            <a:off x="910461" y="4064988"/>
            <a:ext cx="984258" cy="72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68922" y="4810366"/>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2" name="肘形连接符 21"/>
          <p:cNvCxnSpPr>
            <a:endCxn id="21" idx="1"/>
          </p:cNvCxnSpPr>
          <p:nvPr/>
        </p:nvCxnSpPr>
        <p:spPr>
          <a:xfrm rot="16200000" flipH="1">
            <a:off x="-766162" y="3263908"/>
            <a:ext cx="3156822"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68922" y="5036978"/>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23" idx="1"/>
          </p:cNvCxnSpPr>
          <p:nvPr/>
        </p:nvCxnSpPr>
        <p:spPr>
          <a:xfrm rot="16200000" flipH="1">
            <a:off x="-879468" y="3377214"/>
            <a:ext cx="3383434"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50006" y="6292917"/>
            <a:ext cx="649447" cy="160419"/>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6" name="肘形连接符 25"/>
          <p:cNvCxnSpPr>
            <a:stCxn id="4" idx="2"/>
            <a:endCxn id="25" idx="1"/>
          </p:cNvCxnSpPr>
          <p:nvPr/>
        </p:nvCxnSpPr>
        <p:spPr>
          <a:xfrm rot="16200000" flipH="1">
            <a:off x="-1960243" y="3762877"/>
            <a:ext cx="492974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1" idx="2"/>
            <a:endCxn id="32" idx="1"/>
          </p:cNvCxnSpPr>
          <p:nvPr/>
        </p:nvCxnSpPr>
        <p:spPr>
          <a:xfrm rot="16200000" flipH="1">
            <a:off x="936732" y="2264506"/>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66558" y="2102005"/>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29" name="矩形 28"/>
          <p:cNvSpPr/>
          <p:nvPr/>
        </p:nvSpPr>
        <p:spPr>
          <a:xfrm>
            <a:off x="1366558" y="2344402"/>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0" name="肘形连接符 29"/>
          <p:cNvCxnSpPr>
            <a:stCxn id="11" idx="2"/>
            <a:endCxn id="29" idx="1"/>
          </p:cNvCxnSpPr>
          <p:nvPr/>
        </p:nvCxnSpPr>
        <p:spPr>
          <a:xfrm rot="16200000" flipH="1">
            <a:off x="1062411" y="2138826"/>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1" idx="2"/>
            <a:endCxn id="28" idx="1"/>
          </p:cNvCxnSpPr>
          <p:nvPr/>
        </p:nvCxnSpPr>
        <p:spPr>
          <a:xfrm rot="16200000" flipH="1">
            <a:off x="1188582" y="2012655"/>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374941" y="2603716"/>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3" name="矩形 32"/>
          <p:cNvSpPr/>
          <p:nvPr/>
        </p:nvSpPr>
        <p:spPr>
          <a:xfrm>
            <a:off x="1372922" y="2868350"/>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4" name="肘形连接符 33"/>
          <p:cNvCxnSpPr>
            <a:stCxn id="11" idx="2"/>
            <a:endCxn id="33" idx="1"/>
          </p:cNvCxnSpPr>
          <p:nvPr/>
        </p:nvCxnSpPr>
        <p:spPr>
          <a:xfrm rot="16200000" flipH="1">
            <a:off x="808436" y="2392801"/>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49318" y="5551792"/>
            <a:ext cx="1152000"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36" name="肘形连接符 35"/>
          <p:cNvCxnSpPr>
            <a:endCxn id="35" idx="1"/>
          </p:cNvCxnSpPr>
          <p:nvPr/>
        </p:nvCxnSpPr>
        <p:spPr>
          <a:xfrm rot="16200000" flipH="1">
            <a:off x="764418" y="5458971"/>
            <a:ext cx="214162" cy="1556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44199" y="5800970"/>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8" name="肘形连接符 37"/>
          <p:cNvCxnSpPr>
            <a:endCxn id="37" idx="1"/>
          </p:cNvCxnSpPr>
          <p:nvPr/>
        </p:nvCxnSpPr>
        <p:spPr>
          <a:xfrm rot="16200000" flipH="1">
            <a:off x="638996" y="5584392"/>
            <a:ext cx="459887"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44199" y="6060061"/>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0" name="肘形连接符 39"/>
          <p:cNvCxnSpPr>
            <a:endCxn id="39" idx="1"/>
          </p:cNvCxnSpPr>
          <p:nvPr/>
        </p:nvCxnSpPr>
        <p:spPr>
          <a:xfrm rot="16200000" flipH="1">
            <a:off x="509450" y="5713938"/>
            <a:ext cx="718978"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04627" y="1526170"/>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2" name="肘形连接符 41"/>
          <p:cNvCxnSpPr>
            <a:stCxn id="4" idx="2"/>
            <a:endCxn id="41" idx="1"/>
          </p:cNvCxnSpPr>
          <p:nvPr/>
        </p:nvCxnSpPr>
        <p:spPr>
          <a:xfrm rot="16200000" flipH="1">
            <a:off x="336545" y="1466088"/>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491880" y="1514649"/>
            <a:ext cx="792088"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0_ZJ_A</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4" name="矩形 43"/>
          <p:cNvSpPr/>
          <p:nvPr/>
        </p:nvSpPr>
        <p:spPr>
          <a:xfrm>
            <a:off x="7092160" y="1514649"/>
            <a:ext cx="792088"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0_ZJ_B</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5" name="矩形 44"/>
          <p:cNvSpPr/>
          <p:nvPr/>
        </p:nvSpPr>
        <p:spPr>
          <a:xfrm>
            <a:off x="3059928"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6" name="矩形 45"/>
          <p:cNvSpPr/>
          <p:nvPr/>
        </p:nvSpPr>
        <p:spPr>
          <a:xfrm>
            <a:off x="4644008"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9" name="矩形 48"/>
          <p:cNvSpPr/>
          <p:nvPr/>
        </p:nvSpPr>
        <p:spPr>
          <a:xfrm>
            <a:off x="5778208" y="1836007"/>
            <a:ext cx="1007992"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0" name="矩形 49"/>
          <p:cNvSpPr/>
          <p:nvPr/>
        </p:nvSpPr>
        <p:spPr>
          <a:xfrm>
            <a:off x="2267744"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1" name="矩形 50"/>
          <p:cNvSpPr/>
          <p:nvPr/>
        </p:nvSpPr>
        <p:spPr>
          <a:xfrm>
            <a:off x="3437800"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2" name="矩形 51"/>
          <p:cNvSpPr/>
          <p:nvPr/>
        </p:nvSpPr>
        <p:spPr>
          <a:xfrm>
            <a:off x="2267744"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3" name="矩形 52"/>
          <p:cNvSpPr/>
          <p:nvPr/>
        </p:nvSpPr>
        <p:spPr>
          <a:xfrm>
            <a:off x="3419872"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4" name="矩形 53"/>
          <p:cNvSpPr/>
          <p:nvPr/>
        </p:nvSpPr>
        <p:spPr>
          <a:xfrm>
            <a:off x="4589928"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5" name="矩形 54"/>
          <p:cNvSpPr/>
          <p:nvPr/>
        </p:nvSpPr>
        <p:spPr>
          <a:xfrm>
            <a:off x="4572000"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2" name="矩形 61"/>
          <p:cNvSpPr/>
          <p:nvPr/>
        </p:nvSpPr>
        <p:spPr>
          <a:xfrm>
            <a:off x="5724128" y="2077715"/>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3" name="矩形 62"/>
          <p:cNvSpPr/>
          <p:nvPr/>
        </p:nvSpPr>
        <p:spPr>
          <a:xfrm>
            <a:off x="5724128" y="2344749"/>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6" name="矩形 65"/>
          <p:cNvSpPr/>
          <p:nvPr/>
        </p:nvSpPr>
        <p:spPr>
          <a:xfrm>
            <a:off x="6858424"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1-ZT_B2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7"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a:t>
            </a:r>
            <a:r>
              <a:rPr lang="zh-CN" altLang="en-US" sz="2000" b="1" dirty="0" smtClean="0">
                <a:solidFill>
                  <a:prstClr val="black"/>
                </a:solidFill>
                <a:latin typeface="微软雅黑" panose="020B0503020204020204" pitchFamily="34" charset="-122"/>
                <a:ea typeface="微软雅黑" panose="020B0503020204020204" pitchFamily="34" charset="-122"/>
              </a:rPr>
              <a:t>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方案组织及各层级方案的统一管理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98" name="矩形 97"/>
          <p:cNvSpPr/>
          <p:nvPr/>
        </p:nvSpPr>
        <p:spPr>
          <a:xfrm>
            <a:off x="7956240" y="182322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a:t>
            </a:r>
            <a:r>
              <a:rPr lang="en-US" altLang="zh-CN" sz="1100" dirty="0">
                <a:solidFill>
                  <a:srgbClr val="00B0F0"/>
                </a:solidFill>
                <a:latin typeface="微软雅黑" panose="020B0503020204020204" pitchFamily="34" charset="-122"/>
                <a:ea typeface="微软雅黑" panose="020B0503020204020204" pitchFamily="34" charset="-122"/>
              </a:rPr>
              <a:t>/</a:t>
            </a:r>
            <a:r>
              <a:rPr lang="en-US" altLang="zh-CN" sz="1100" dirty="0" smtClean="0">
                <a:solidFill>
                  <a:srgbClr val="00B0F0"/>
                </a:solidFill>
                <a:latin typeface="微软雅黑" panose="020B0503020204020204" pitchFamily="34" charset="-122"/>
                <a:ea typeface="微软雅黑" panose="020B0503020204020204" pitchFamily="34" charset="-122"/>
              </a:rPr>
              <a:t>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9" name="矩形 98"/>
          <p:cNvSpPr/>
          <p:nvPr/>
        </p:nvSpPr>
        <p:spPr>
          <a:xfrm>
            <a:off x="6804192" y="207771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0" name="矩形 99"/>
          <p:cNvSpPr/>
          <p:nvPr/>
        </p:nvSpPr>
        <p:spPr>
          <a:xfrm>
            <a:off x="7884368" y="2077714"/>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1" name="矩形 100"/>
          <p:cNvSpPr/>
          <p:nvPr/>
        </p:nvSpPr>
        <p:spPr>
          <a:xfrm>
            <a:off x="6876256" y="2344599"/>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2" name="矩形 101"/>
          <p:cNvSpPr/>
          <p:nvPr/>
        </p:nvSpPr>
        <p:spPr>
          <a:xfrm>
            <a:off x="7992384" y="2344599"/>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3" name="矩形 102"/>
          <p:cNvSpPr/>
          <p:nvPr/>
        </p:nvSpPr>
        <p:spPr>
          <a:xfrm>
            <a:off x="2267744"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4" name="矩形 103"/>
          <p:cNvSpPr/>
          <p:nvPr/>
        </p:nvSpPr>
        <p:spPr>
          <a:xfrm>
            <a:off x="3437800"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5" name="矩形 104"/>
          <p:cNvSpPr/>
          <p:nvPr/>
        </p:nvSpPr>
        <p:spPr>
          <a:xfrm>
            <a:off x="2267744"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6" name="矩形 105"/>
          <p:cNvSpPr/>
          <p:nvPr/>
        </p:nvSpPr>
        <p:spPr>
          <a:xfrm>
            <a:off x="3419872"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7" name="矩形 106"/>
          <p:cNvSpPr/>
          <p:nvPr/>
        </p:nvSpPr>
        <p:spPr>
          <a:xfrm>
            <a:off x="4589928"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8" name="矩形 107"/>
          <p:cNvSpPr/>
          <p:nvPr/>
        </p:nvSpPr>
        <p:spPr>
          <a:xfrm>
            <a:off x="4572000"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9" name="矩形 108"/>
          <p:cNvSpPr/>
          <p:nvPr/>
        </p:nvSpPr>
        <p:spPr>
          <a:xfrm>
            <a:off x="5724128" y="2594716"/>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0" name="矩形 109"/>
          <p:cNvSpPr/>
          <p:nvPr/>
        </p:nvSpPr>
        <p:spPr>
          <a:xfrm>
            <a:off x="5724128"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1" name="矩形 110"/>
          <p:cNvSpPr/>
          <p:nvPr/>
        </p:nvSpPr>
        <p:spPr>
          <a:xfrm>
            <a:off x="6804192" y="2594715"/>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2" name="矩形 111"/>
          <p:cNvSpPr/>
          <p:nvPr/>
        </p:nvSpPr>
        <p:spPr>
          <a:xfrm>
            <a:off x="7884368" y="2594715"/>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3" name="矩形 112"/>
          <p:cNvSpPr/>
          <p:nvPr/>
        </p:nvSpPr>
        <p:spPr>
          <a:xfrm>
            <a:off x="6876256" y="286160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4" name="矩形 113"/>
          <p:cNvSpPr/>
          <p:nvPr/>
        </p:nvSpPr>
        <p:spPr>
          <a:xfrm>
            <a:off x="7992384" y="2861600"/>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5" name="矩形 114"/>
          <p:cNvSpPr/>
          <p:nvPr/>
        </p:nvSpPr>
        <p:spPr>
          <a:xfrm>
            <a:off x="3059928" y="3143130"/>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6" name="矩形 115"/>
          <p:cNvSpPr/>
          <p:nvPr/>
        </p:nvSpPr>
        <p:spPr>
          <a:xfrm>
            <a:off x="4644008" y="3143130"/>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7" name="矩形 116"/>
          <p:cNvSpPr/>
          <p:nvPr/>
        </p:nvSpPr>
        <p:spPr>
          <a:xfrm>
            <a:off x="5778208" y="3155913"/>
            <a:ext cx="1007992"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0" name="矩形 119"/>
          <p:cNvSpPr/>
          <p:nvPr/>
        </p:nvSpPr>
        <p:spPr>
          <a:xfrm>
            <a:off x="2267744"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1" name="矩形 120"/>
          <p:cNvSpPr/>
          <p:nvPr/>
        </p:nvSpPr>
        <p:spPr>
          <a:xfrm>
            <a:off x="3534788"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4" name="矩形 123"/>
          <p:cNvSpPr/>
          <p:nvPr/>
        </p:nvSpPr>
        <p:spPr>
          <a:xfrm>
            <a:off x="4777004"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WLQD</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6" name="矩形 125"/>
          <p:cNvSpPr/>
          <p:nvPr/>
        </p:nvSpPr>
        <p:spPr>
          <a:xfrm>
            <a:off x="6037140"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WLQD</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6" name="矩形 135"/>
          <p:cNvSpPr/>
          <p:nvPr/>
        </p:nvSpPr>
        <p:spPr>
          <a:xfrm>
            <a:off x="3059928" y="3409277"/>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7" name="矩形 136"/>
          <p:cNvSpPr/>
          <p:nvPr/>
        </p:nvSpPr>
        <p:spPr>
          <a:xfrm>
            <a:off x="4644008" y="3409277"/>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8" name="矩形 137"/>
          <p:cNvSpPr/>
          <p:nvPr/>
        </p:nvSpPr>
        <p:spPr>
          <a:xfrm>
            <a:off x="5778208" y="3422060"/>
            <a:ext cx="1044000"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9" name="矩形 138"/>
          <p:cNvSpPr/>
          <p:nvPr/>
        </p:nvSpPr>
        <p:spPr>
          <a:xfrm>
            <a:off x="2267744"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0" name="矩形 139"/>
          <p:cNvSpPr/>
          <p:nvPr/>
        </p:nvSpPr>
        <p:spPr>
          <a:xfrm>
            <a:off x="3534788"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1" name="矩形 140"/>
          <p:cNvSpPr/>
          <p:nvPr/>
        </p:nvSpPr>
        <p:spPr>
          <a:xfrm>
            <a:off x="4777004"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CR</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2" name="矩形 141"/>
          <p:cNvSpPr/>
          <p:nvPr/>
        </p:nvSpPr>
        <p:spPr>
          <a:xfrm>
            <a:off x="6037140"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CR</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3" name="矩形 142"/>
          <p:cNvSpPr/>
          <p:nvPr/>
        </p:nvSpPr>
        <p:spPr>
          <a:xfrm>
            <a:off x="2267744"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4" name="矩形 143"/>
          <p:cNvSpPr/>
          <p:nvPr/>
        </p:nvSpPr>
        <p:spPr>
          <a:xfrm>
            <a:off x="3534788"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5" name="矩形 144"/>
          <p:cNvSpPr/>
          <p:nvPr/>
        </p:nvSpPr>
        <p:spPr>
          <a:xfrm>
            <a:off x="4777004"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JG</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6" name="矩形 145"/>
          <p:cNvSpPr/>
          <p:nvPr/>
        </p:nvSpPr>
        <p:spPr>
          <a:xfrm>
            <a:off x="6037140"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JG</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7" name="矩形 146"/>
          <p:cNvSpPr/>
          <p:nvPr/>
        </p:nvSpPr>
        <p:spPr>
          <a:xfrm>
            <a:off x="2267744"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8" name="矩形 147"/>
          <p:cNvSpPr/>
          <p:nvPr/>
        </p:nvSpPr>
        <p:spPr>
          <a:xfrm>
            <a:off x="3581944"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9" name="矩形 148"/>
          <p:cNvSpPr/>
          <p:nvPr/>
        </p:nvSpPr>
        <p:spPr>
          <a:xfrm>
            <a:off x="4824160"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0" name="矩形 149"/>
          <p:cNvSpPr/>
          <p:nvPr/>
        </p:nvSpPr>
        <p:spPr>
          <a:xfrm>
            <a:off x="6084296"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1" name="矩形 150"/>
          <p:cNvSpPr/>
          <p:nvPr/>
        </p:nvSpPr>
        <p:spPr>
          <a:xfrm>
            <a:off x="3059928" y="4781943"/>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2" name="矩形 151"/>
          <p:cNvSpPr/>
          <p:nvPr/>
        </p:nvSpPr>
        <p:spPr>
          <a:xfrm>
            <a:off x="4644008" y="4781943"/>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3" name="矩形 152"/>
          <p:cNvSpPr/>
          <p:nvPr/>
        </p:nvSpPr>
        <p:spPr>
          <a:xfrm>
            <a:off x="5778208" y="4794726"/>
            <a:ext cx="1044000"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2478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1181781"/>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650006" y="5241005"/>
            <a:ext cx="649447" cy="18870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a:stCxn id="4" idx="2"/>
            <a:endCxn id="5" idx="1"/>
          </p:cNvCxnSpPr>
          <p:nvPr/>
        </p:nvCxnSpPr>
        <p:spPr>
          <a:xfrm rot="16200000" flipH="1">
            <a:off x="-1441358" y="3243992"/>
            <a:ext cx="389197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15" idx="2"/>
            <a:endCxn id="18" idx="1"/>
          </p:cNvCxnSpPr>
          <p:nvPr/>
        </p:nvCxnSpPr>
        <p:spPr>
          <a:xfrm rot="16200000" flipH="1">
            <a:off x="1048296" y="3927153"/>
            <a:ext cx="714250" cy="7772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45235" y="3690532"/>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9" name="矩形 8"/>
          <p:cNvSpPr/>
          <p:nvPr/>
        </p:nvSpPr>
        <p:spPr>
          <a:xfrm>
            <a:off x="1444285" y="393696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0" name="肘形连接符 9"/>
          <p:cNvCxnSpPr>
            <a:stCxn id="15" idx="2"/>
            <a:endCxn id="9" idx="1"/>
          </p:cNvCxnSpPr>
          <p:nvPr/>
        </p:nvCxnSpPr>
        <p:spPr>
          <a:xfrm rot="16200000" flipH="1">
            <a:off x="1192097" y="3783351"/>
            <a:ext cx="426648" cy="777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7866" y="1860954"/>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2" name="肘形连接符 11"/>
          <p:cNvCxnSpPr>
            <a:endCxn id="11" idx="1"/>
          </p:cNvCxnSpPr>
          <p:nvPr/>
        </p:nvCxnSpPr>
        <p:spPr>
          <a:xfrm rot="16200000" flipH="1">
            <a:off x="711433" y="1786313"/>
            <a:ext cx="200576" cy="1122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2558" y="3162504"/>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4" name="肘形连接符 13"/>
          <p:cNvCxnSpPr>
            <a:endCxn id="13" idx="1"/>
          </p:cNvCxnSpPr>
          <p:nvPr/>
        </p:nvCxnSpPr>
        <p:spPr>
          <a:xfrm rot="16200000" flipH="1">
            <a:off x="54587" y="2443159"/>
            <a:ext cx="1508960"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62558" y="3431640"/>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6" name="肘形连接符 15"/>
          <p:cNvCxnSpPr>
            <a:endCxn id="15" idx="1"/>
          </p:cNvCxnSpPr>
          <p:nvPr/>
        </p:nvCxnSpPr>
        <p:spPr>
          <a:xfrm rot="16200000" flipH="1">
            <a:off x="-79981" y="2577727"/>
            <a:ext cx="1778096"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5" idx="2"/>
            <a:endCxn id="8" idx="1"/>
          </p:cNvCxnSpPr>
          <p:nvPr/>
        </p:nvCxnSpPr>
        <p:spPr>
          <a:xfrm rot="16200000" flipH="1">
            <a:off x="1320763" y="3654685"/>
            <a:ext cx="170267" cy="786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44284" y="4224141"/>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19" name="矩形 18"/>
          <p:cNvSpPr/>
          <p:nvPr/>
        </p:nvSpPr>
        <p:spPr>
          <a:xfrm>
            <a:off x="1438622" y="4494149"/>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0" name="肘形连接符 19"/>
          <p:cNvCxnSpPr>
            <a:stCxn id="15" idx="2"/>
            <a:endCxn id="19" idx="1"/>
          </p:cNvCxnSpPr>
          <p:nvPr/>
        </p:nvCxnSpPr>
        <p:spPr>
          <a:xfrm rot="16200000" flipH="1">
            <a:off x="910461" y="4064988"/>
            <a:ext cx="984258" cy="72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68922" y="4810366"/>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2" name="肘形连接符 21"/>
          <p:cNvCxnSpPr>
            <a:endCxn id="21" idx="1"/>
          </p:cNvCxnSpPr>
          <p:nvPr/>
        </p:nvCxnSpPr>
        <p:spPr>
          <a:xfrm rot="16200000" flipH="1">
            <a:off x="-766162" y="3263908"/>
            <a:ext cx="3156822"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68922" y="5036978"/>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23" idx="1"/>
          </p:cNvCxnSpPr>
          <p:nvPr/>
        </p:nvCxnSpPr>
        <p:spPr>
          <a:xfrm rot="16200000" flipH="1">
            <a:off x="-879468" y="3377214"/>
            <a:ext cx="3383434"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50006" y="6292917"/>
            <a:ext cx="649447" cy="160419"/>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6" name="肘形连接符 25"/>
          <p:cNvCxnSpPr>
            <a:stCxn id="4" idx="2"/>
            <a:endCxn id="25" idx="1"/>
          </p:cNvCxnSpPr>
          <p:nvPr/>
        </p:nvCxnSpPr>
        <p:spPr>
          <a:xfrm rot="16200000" flipH="1">
            <a:off x="-1960243" y="3762877"/>
            <a:ext cx="492974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1" idx="2"/>
            <a:endCxn id="32" idx="1"/>
          </p:cNvCxnSpPr>
          <p:nvPr/>
        </p:nvCxnSpPr>
        <p:spPr>
          <a:xfrm rot="16200000" flipH="1">
            <a:off x="936732" y="2264506"/>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66558" y="2102005"/>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29" name="矩形 28"/>
          <p:cNvSpPr/>
          <p:nvPr/>
        </p:nvSpPr>
        <p:spPr>
          <a:xfrm>
            <a:off x="1366558" y="2344402"/>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0" name="肘形连接符 29"/>
          <p:cNvCxnSpPr>
            <a:stCxn id="11" idx="2"/>
            <a:endCxn id="29" idx="1"/>
          </p:cNvCxnSpPr>
          <p:nvPr/>
        </p:nvCxnSpPr>
        <p:spPr>
          <a:xfrm rot="16200000" flipH="1">
            <a:off x="1062411" y="2138826"/>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1" idx="2"/>
            <a:endCxn id="28" idx="1"/>
          </p:cNvCxnSpPr>
          <p:nvPr/>
        </p:nvCxnSpPr>
        <p:spPr>
          <a:xfrm rot="16200000" flipH="1">
            <a:off x="1188582" y="2012655"/>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374941" y="2603716"/>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3" name="矩形 32"/>
          <p:cNvSpPr/>
          <p:nvPr/>
        </p:nvSpPr>
        <p:spPr>
          <a:xfrm>
            <a:off x="1372922" y="2868350"/>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4" name="肘形连接符 33"/>
          <p:cNvCxnSpPr>
            <a:stCxn id="11" idx="2"/>
            <a:endCxn id="33" idx="1"/>
          </p:cNvCxnSpPr>
          <p:nvPr/>
        </p:nvCxnSpPr>
        <p:spPr>
          <a:xfrm rot="16200000" flipH="1">
            <a:off x="808436" y="2392801"/>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49318" y="5551792"/>
            <a:ext cx="1152000"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36" name="肘形连接符 35"/>
          <p:cNvCxnSpPr>
            <a:endCxn id="35" idx="1"/>
          </p:cNvCxnSpPr>
          <p:nvPr/>
        </p:nvCxnSpPr>
        <p:spPr>
          <a:xfrm rot="16200000" flipH="1">
            <a:off x="764418" y="5458971"/>
            <a:ext cx="214162" cy="1556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44199" y="5800970"/>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8" name="肘形连接符 37"/>
          <p:cNvCxnSpPr>
            <a:endCxn id="37" idx="1"/>
          </p:cNvCxnSpPr>
          <p:nvPr/>
        </p:nvCxnSpPr>
        <p:spPr>
          <a:xfrm rot="16200000" flipH="1">
            <a:off x="638996" y="5584392"/>
            <a:ext cx="459887"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44199" y="6060061"/>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0" name="肘形连接符 39"/>
          <p:cNvCxnSpPr>
            <a:endCxn id="39" idx="1"/>
          </p:cNvCxnSpPr>
          <p:nvPr/>
        </p:nvCxnSpPr>
        <p:spPr>
          <a:xfrm rot="16200000" flipH="1">
            <a:off x="509450" y="5713938"/>
            <a:ext cx="718978"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04627" y="1526170"/>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2" name="肘形连接符 41"/>
          <p:cNvCxnSpPr>
            <a:stCxn id="4" idx="2"/>
            <a:endCxn id="41" idx="1"/>
          </p:cNvCxnSpPr>
          <p:nvPr/>
        </p:nvCxnSpPr>
        <p:spPr>
          <a:xfrm rot="16200000" flipH="1">
            <a:off x="336545" y="1466088"/>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491880" y="1514649"/>
            <a:ext cx="792088" cy="215999"/>
          </a:xfrm>
          <a:prstGeom prst="rect">
            <a:avLst/>
          </a:prstGeom>
          <a:solidFill>
            <a:schemeClr val="accent2"/>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0_ZJ_A</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7092160" y="1514649"/>
            <a:ext cx="792088"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0_ZJ_B</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5" name="矩形 44"/>
          <p:cNvSpPr/>
          <p:nvPr/>
        </p:nvSpPr>
        <p:spPr>
          <a:xfrm>
            <a:off x="3059928" y="1823224"/>
            <a:ext cx="864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1-ZT_A1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4644008"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9" name="矩形 48"/>
          <p:cNvSpPr/>
          <p:nvPr/>
        </p:nvSpPr>
        <p:spPr>
          <a:xfrm>
            <a:off x="5778208" y="1836007"/>
            <a:ext cx="1007992"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0" name="矩形 49"/>
          <p:cNvSpPr/>
          <p:nvPr/>
        </p:nvSpPr>
        <p:spPr>
          <a:xfrm>
            <a:off x="2267744" y="2077715"/>
            <a:ext cx="108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2_ZJGC_A1_1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1" name="矩形 50"/>
          <p:cNvSpPr/>
          <p:nvPr/>
        </p:nvSpPr>
        <p:spPr>
          <a:xfrm>
            <a:off x="3437800"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2" name="矩形 51"/>
          <p:cNvSpPr/>
          <p:nvPr/>
        </p:nvSpPr>
        <p:spPr>
          <a:xfrm>
            <a:off x="2267744" y="2344749"/>
            <a:ext cx="1116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2_ZTXN_A1_1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3419872"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4" name="矩形 53"/>
          <p:cNvSpPr/>
          <p:nvPr/>
        </p:nvSpPr>
        <p:spPr>
          <a:xfrm>
            <a:off x="4589928"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5" name="矩形 54"/>
          <p:cNvSpPr/>
          <p:nvPr/>
        </p:nvSpPr>
        <p:spPr>
          <a:xfrm>
            <a:off x="4572000"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2" name="矩形 61"/>
          <p:cNvSpPr/>
          <p:nvPr/>
        </p:nvSpPr>
        <p:spPr>
          <a:xfrm>
            <a:off x="5724128" y="2077715"/>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3" name="矩形 62"/>
          <p:cNvSpPr/>
          <p:nvPr/>
        </p:nvSpPr>
        <p:spPr>
          <a:xfrm>
            <a:off x="5724128" y="2344749"/>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6" name="矩形 65"/>
          <p:cNvSpPr/>
          <p:nvPr/>
        </p:nvSpPr>
        <p:spPr>
          <a:xfrm>
            <a:off x="6858424"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1-ZT_B2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7"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a:t>
            </a:r>
            <a:r>
              <a:rPr lang="zh-CN" altLang="en-US" sz="2000" b="1" dirty="0" smtClean="0">
                <a:solidFill>
                  <a:prstClr val="black"/>
                </a:solidFill>
                <a:latin typeface="微软雅黑" panose="020B0503020204020204" pitchFamily="34" charset="-122"/>
                <a:ea typeface="微软雅黑" panose="020B0503020204020204" pitchFamily="34" charset="-122"/>
              </a:rPr>
              <a:t>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方案组织及各层级方案的统一管理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98" name="矩形 97"/>
          <p:cNvSpPr/>
          <p:nvPr/>
        </p:nvSpPr>
        <p:spPr>
          <a:xfrm>
            <a:off x="7956240" y="182322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a:t>
            </a:r>
            <a:r>
              <a:rPr lang="en-US" altLang="zh-CN" sz="1100" dirty="0">
                <a:solidFill>
                  <a:srgbClr val="00B0F0"/>
                </a:solidFill>
                <a:latin typeface="微软雅黑" panose="020B0503020204020204" pitchFamily="34" charset="-122"/>
                <a:ea typeface="微软雅黑" panose="020B0503020204020204" pitchFamily="34" charset="-122"/>
              </a:rPr>
              <a:t>/</a:t>
            </a:r>
            <a:r>
              <a:rPr lang="en-US" altLang="zh-CN" sz="1100" dirty="0" smtClean="0">
                <a:solidFill>
                  <a:srgbClr val="00B0F0"/>
                </a:solidFill>
                <a:latin typeface="微软雅黑" panose="020B0503020204020204" pitchFamily="34" charset="-122"/>
                <a:ea typeface="微软雅黑" panose="020B0503020204020204" pitchFamily="34" charset="-122"/>
              </a:rPr>
              <a:t>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9" name="矩形 98"/>
          <p:cNvSpPr/>
          <p:nvPr/>
        </p:nvSpPr>
        <p:spPr>
          <a:xfrm>
            <a:off x="6804192" y="207771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0" name="矩形 99"/>
          <p:cNvSpPr/>
          <p:nvPr/>
        </p:nvSpPr>
        <p:spPr>
          <a:xfrm>
            <a:off x="7884368" y="2077714"/>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1" name="矩形 100"/>
          <p:cNvSpPr/>
          <p:nvPr/>
        </p:nvSpPr>
        <p:spPr>
          <a:xfrm>
            <a:off x="6876256" y="2344599"/>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2" name="矩形 101"/>
          <p:cNvSpPr/>
          <p:nvPr/>
        </p:nvSpPr>
        <p:spPr>
          <a:xfrm>
            <a:off x="7992384" y="2344599"/>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3" name="矩形 102"/>
          <p:cNvSpPr/>
          <p:nvPr/>
        </p:nvSpPr>
        <p:spPr>
          <a:xfrm>
            <a:off x="2267744" y="2594716"/>
            <a:ext cx="108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2_ZTJG_A1_1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04" name="矩形 103"/>
          <p:cNvSpPr/>
          <p:nvPr/>
        </p:nvSpPr>
        <p:spPr>
          <a:xfrm>
            <a:off x="3437800"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5" name="矩形 104"/>
          <p:cNvSpPr/>
          <p:nvPr/>
        </p:nvSpPr>
        <p:spPr>
          <a:xfrm>
            <a:off x="2267744" y="2861750"/>
            <a:ext cx="1116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2_ZTQD_A1_1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06" name="矩形 105"/>
          <p:cNvSpPr/>
          <p:nvPr/>
        </p:nvSpPr>
        <p:spPr>
          <a:xfrm>
            <a:off x="3419872"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7" name="矩形 106"/>
          <p:cNvSpPr/>
          <p:nvPr/>
        </p:nvSpPr>
        <p:spPr>
          <a:xfrm>
            <a:off x="4589928"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8" name="矩形 107"/>
          <p:cNvSpPr/>
          <p:nvPr/>
        </p:nvSpPr>
        <p:spPr>
          <a:xfrm>
            <a:off x="4572000"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9" name="矩形 108"/>
          <p:cNvSpPr/>
          <p:nvPr/>
        </p:nvSpPr>
        <p:spPr>
          <a:xfrm>
            <a:off x="5724128" y="2594716"/>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0" name="矩形 109"/>
          <p:cNvSpPr/>
          <p:nvPr/>
        </p:nvSpPr>
        <p:spPr>
          <a:xfrm>
            <a:off x="5724128"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1" name="矩形 110"/>
          <p:cNvSpPr/>
          <p:nvPr/>
        </p:nvSpPr>
        <p:spPr>
          <a:xfrm>
            <a:off x="6804192" y="2594715"/>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2" name="矩形 111"/>
          <p:cNvSpPr/>
          <p:nvPr/>
        </p:nvSpPr>
        <p:spPr>
          <a:xfrm>
            <a:off x="7884368" y="2594715"/>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3" name="矩形 112"/>
          <p:cNvSpPr/>
          <p:nvPr/>
        </p:nvSpPr>
        <p:spPr>
          <a:xfrm>
            <a:off x="6876256" y="286160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4" name="矩形 113"/>
          <p:cNvSpPr/>
          <p:nvPr/>
        </p:nvSpPr>
        <p:spPr>
          <a:xfrm>
            <a:off x="7992384" y="2861600"/>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5" name="矩形 114"/>
          <p:cNvSpPr/>
          <p:nvPr/>
        </p:nvSpPr>
        <p:spPr>
          <a:xfrm>
            <a:off x="3059928" y="3143130"/>
            <a:ext cx="864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1-RSS_A1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16" name="矩形 115"/>
          <p:cNvSpPr/>
          <p:nvPr/>
        </p:nvSpPr>
        <p:spPr>
          <a:xfrm>
            <a:off x="4644008" y="3143130"/>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7" name="矩形 116"/>
          <p:cNvSpPr/>
          <p:nvPr/>
        </p:nvSpPr>
        <p:spPr>
          <a:xfrm>
            <a:off x="5778208" y="3155913"/>
            <a:ext cx="1007992"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0" name="矩形 119"/>
          <p:cNvSpPr/>
          <p:nvPr/>
        </p:nvSpPr>
        <p:spPr>
          <a:xfrm>
            <a:off x="2267744" y="3675424"/>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2_WLQD_A1_1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21" name="矩形 120"/>
          <p:cNvSpPr/>
          <p:nvPr/>
        </p:nvSpPr>
        <p:spPr>
          <a:xfrm>
            <a:off x="3534788"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4" name="矩形 123"/>
          <p:cNvSpPr/>
          <p:nvPr/>
        </p:nvSpPr>
        <p:spPr>
          <a:xfrm>
            <a:off x="4777004"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WLQD</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6" name="矩形 125"/>
          <p:cNvSpPr/>
          <p:nvPr/>
        </p:nvSpPr>
        <p:spPr>
          <a:xfrm>
            <a:off x="6037140"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WLQD</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6" name="矩形 135"/>
          <p:cNvSpPr/>
          <p:nvPr/>
        </p:nvSpPr>
        <p:spPr>
          <a:xfrm>
            <a:off x="3059928" y="3409277"/>
            <a:ext cx="1008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1-GYWL_A1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7" name="矩形 136"/>
          <p:cNvSpPr/>
          <p:nvPr/>
        </p:nvSpPr>
        <p:spPr>
          <a:xfrm>
            <a:off x="4644008" y="3409277"/>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8" name="矩形 137"/>
          <p:cNvSpPr/>
          <p:nvPr/>
        </p:nvSpPr>
        <p:spPr>
          <a:xfrm>
            <a:off x="5778208" y="3422060"/>
            <a:ext cx="1044000"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9" name="矩形 138"/>
          <p:cNvSpPr/>
          <p:nvPr/>
        </p:nvSpPr>
        <p:spPr>
          <a:xfrm>
            <a:off x="2267744" y="3931896"/>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2_WLCR_A1_1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3534788"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1" name="矩形 140"/>
          <p:cNvSpPr/>
          <p:nvPr/>
        </p:nvSpPr>
        <p:spPr>
          <a:xfrm>
            <a:off x="4777004"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CR</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2" name="矩形 141"/>
          <p:cNvSpPr/>
          <p:nvPr/>
        </p:nvSpPr>
        <p:spPr>
          <a:xfrm>
            <a:off x="6037140"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CR</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3" name="矩形 142"/>
          <p:cNvSpPr/>
          <p:nvPr/>
        </p:nvSpPr>
        <p:spPr>
          <a:xfrm>
            <a:off x="2267744" y="4208447"/>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2_WLJG_A1_1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4" name="矩形 143"/>
          <p:cNvSpPr/>
          <p:nvPr/>
        </p:nvSpPr>
        <p:spPr>
          <a:xfrm>
            <a:off x="3534788"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5" name="矩形 144"/>
          <p:cNvSpPr/>
          <p:nvPr/>
        </p:nvSpPr>
        <p:spPr>
          <a:xfrm>
            <a:off x="4777004"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JG</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6" name="矩形 145"/>
          <p:cNvSpPr/>
          <p:nvPr/>
        </p:nvSpPr>
        <p:spPr>
          <a:xfrm>
            <a:off x="6037140"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JG</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7" name="矩形 146"/>
          <p:cNvSpPr/>
          <p:nvPr/>
        </p:nvSpPr>
        <p:spPr>
          <a:xfrm>
            <a:off x="2267744" y="4464919"/>
            <a:ext cx="126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2_WLQDu_A1_1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8" name="矩形 147"/>
          <p:cNvSpPr/>
          <p:nvPr/>
        </p:nvSpPr>
        <p:spPr>
          <a:xfrm>
            <a:off x="3581944"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9" name="矩形 148"/>
          <p:cNvSpPr/>
          <p:nvPr/>
        </p:nvSpPr>
        <p:spPr>
          <a:xfrm>
            <a:off x="4824160"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0" name="矩形 149"/>
          <p:cNvSpPr/>
          <p:nvPr/>
        </p:nvSpPr>
        <p:spPr>
          <a:xfrm>
            <a:off x="6084296"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1" name="矩形 150"/>
          <p:cNvSpPr/>
          <p:nvPr/>
        </p:nvSpPr>
        <p:spPr>
          <a:xfrm>
            <a:off x="3059928" y="4781943"/>
            <a:ext cx="1008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1-DYWL_A1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52" name="矩形 151"/>
          <p:cNvSpPr/>
          <p:nvPr/>
        </p:nvSpPr>
        <p:spPr>
          <a:xfrm>
            <a:off x="4644008" y="4781943"/>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3" name="矩形 152"/>
          <p:cNvSpPr/>
          <p:nvPr/>
        </p:nvSpPr>
        <p:spPr>
          <a:xfrm>
            <a:off x="5778208" y="4794726"/>
            <a:ext cx="1044000"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553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1181781"/>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650006" y="5241005"/>
            <a:ext cx="649447" cy="18870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a:stCxn id="4" idx="2"/>
            <a:endCxn id="5" idx="1"/>
          </p:cNvCxnSpPr>
          <p:nvPr/>
        </p:nvCxnSpPr>
        <p:spPr>
          <a:xfrm rot="16200000" flipH="1">
            <a:off x="-1441358" y="3243992"/>
            <a:ext cx="389197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15" idx="2"/>
            <a:endCxn id="18" idx="1"/>
          </p:cNvCxnSpPr>
          <p:nvPr/>
        </p:nvCxnSpPr>
        <p:spPr>
          <a:xfrm rot="16200000" flipH="1">
            <a:off x="1048296" y="3927153"/>
            <a:ext cx="714250" cy="7772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45235" y="3690532"/>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9" name="矩形 8"/>
          <p:cNvSpPr/>
          <p:nvPr/>
        </p:nvSpPr>
        <p:spPr>
          <a:xfrm>
            <a:off x="1444285" y="393696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0" name="肘形连接符 9"/>
          <p:cNvCxnSpPr>
            <a:stCxn id="15" idx="2"/>
            <a:endCxn id="9" idx="1"/>
          </p:cNvCxnSpPr>
          <p:nvPr/>
        </p:nvCxnSpPr>
        <p:spPr>
          <a:xfrm rot="16200000" flipH="1">
            <a:off x="1192097" y="3783351"/>
            <a:ext cx="426648" cy="777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7866" y="1860954"/>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2" name="肘形连接符 11"/>
          <p:cNvCxnSpPr>
            <a:endCxn id="11" idx="1"/>
          </p:cNvCxnSpPr>
          <p:nvPr/>
        </p:nvCxnSpPr>
        <p:spPr>
          <a:xfrm rot="16200000" flipH="1">
            <a:off x="711433" y="1786313"/>
            <a:ext cx="200576" cy="1122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2558" y="3162504"/>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4" name="肘形连接符 13"/>
          <p:cNvCxnSpPr>
            <a:endCxn id="13" idx="1"/>
          </p:cNvCxnSpPr>
          <p:nvPr/>
        </p:nvCxnSpPr>
        <p:spPr>
          <a:xfrm rot="16200000" flipH="1">
            <a:off x="54587" y="2443159"/>
            <a:ext cx="1508960"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62558" y="3431640"/>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6" name="肘形连接符 15"/>
          <p:cNvCxnSpPr>
            <a:endCxn id="15" idx="1"/>
          </p:cNvCxnSpPr>
          <p:nvPr/>
        </p:nvCxnSpPr>
        <p:spPr>
          <a:xfrm rot="16200000" flipH="1">
            <a:off x="-79981" y="2577727"/>
            <a:ext cx="1778096"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5" idx="2"/>
            <a:endCxn id="8" idx="1"/>
          </p:cNvCxnSpPr>
          <p:nvPr/>
        </p:nvCxnSpPr>
        <p:spPr>
          <a:xfrm rot="16200000" flipH="1">
            <a:off x="1320763" y="3654685"/>
            <a:ext cx="170267" cy="786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44284" y="4224141"/>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19" name="矩形 18"/>
          <p:cNvSpPr/>
          <p:nvPr/>
        </p:nvSpPr>
        <p:spPr>
          <a:xfrm>
            <a:off x="1438622" y="4494149"/>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0" name="肘形连接符 19"/>
          <p:cNvCxnSpPr>
            <a:stCxn id="15" idx="2"/>
            <a:endCxn id="19" idx="1"/>
          </p:cNvCxnSpPr>
          <p:nvPr/>
        </p:nvCxnSpPr>
        <p:spPr>
          <a:xfrm rot="16200000" flipH="1">
            <a:off x="910461" y="4064988"/>
            <a:ext cx="984258" cy="72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68922" y="4810366"/>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2" name="肘形连接符 21"/>
          <p:cNvCxnSpPr>
            <a:endCxn id="21" idx="1"/>
          </p:cNvCxnSpPr>
          <p:nvPr/>
        </p:nvCxnSpPr>
        <p:spPr>
          <a:xfrm rot="16200000" flipH="1">
            <a:off x="-766162" y="3263908"/>
            <a:ext cx="3156822"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68922" y="5036978"/>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23" idx="1"/>
          </p:cNvCxnSpPr>
          <p:nvPr/>
        </p:nvCxnSpPr>
        <p:spPr>
          <a:xfrm rot="16200000" flipH="1">
            <a:off x="-879468" y="3377214"/>
            <a:ext cx="3383434"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50006" y="6292917"/>
            <a:ext cx="649447" cy="160419"/>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6" name="肘形连接符 25"/>
          <p:cNvCxnSpPr>
            <a:stCxn id="4" idx="2"/>
            <a:endCxn id="25" idx="1"/>
          </p:cNvCxnSpPr>
          <p:nvPr/>
        </p:nvCxnSpPr>
        <p:spPr>
          <a:xfrm rot="16200000" flipH="1">
            <a:off x="-1960243" y="3762877"/>
            <a:ext cx="492974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1" idx="2"/>
            <a:endCxn id="32" idx="1"/>
          </p:cNvCxnSpPr>
          <p:nvPr/>
        </p:nvCxnSpPr>
        <p:spPr>
          <a:xfrm rot="16200000" flipH="1">
            <a:off x="936732" y="2264506"/>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66558" y="2102005"/>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29" name="矩形 28"/>
          <p:cNvSpPr/>
          <p:nvPr/>
        </p:nvSpPr>
        <p:spPr>
          <a:xfrm>
            <a:off x="1366558" y="2344402"/>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0" name="肘形连接符 29"/>
          <p:cNvCxnSpPr>
            <a:stCxn id="11" idx="2"/>
            <a:endCxn id="29" idx="1"/>
          </p:cNvCxnSpPr>
          <p:nvPr/>
        </p:nvCxnSpPr>
        <p:spPr>
          <a:xfrm rot="16200000" flipH="1">
            <a:off x="1062411" y="2138826"/>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1" idx="2"/>
            <a:endCxn id="28" idx="1"/>
          </p:cNvCxnSpPr>
          <p:nvPr/>
        </p:nvCxnSpPr>
        <p:spPr>
          <a:xfrm rot="16200000" flipH="1">
            <a:off x="1188582" y="2012655"/>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374941" y="2603716"/>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3" name="矩形 32"/>
          <p:cNvSpPr/>
          <p:nvPr/>
        </p:nvSpPr>
        <p:spPr>
          <a:xfrm>
            <a:off x="1372922" y="2868350"/>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4" name="肘形连接符 33"/>
          <p:cNvCxnSpPr>
            <a:stCxn id="11" idx="2"/>
            <a:endCxn id="33" idx="1"/>
          </p:cNvCxnSpPr>
          <p:nvPr/>
        </p:nvCxnSpPr>
        <p:spPr>
          <a:xfrm rot="16200000" flipH="1">
            <a:off x="808436" y="2392801"/>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49318" y="5551792"/>
            <a:ext cx="1152000"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36" name="肘形连接符 35"/>
          <p:cNvCxnSpPr>
            <a:endCxn id="35" idx="1"/>
          </p:cNvCxnSpPr>
          <p:nvPr/>
        </p:nvCxnSpPr>
        <p:spPr>
          <a:xfrm rot="16200000" flipH="1">
            <a:off x="764418" y="5458971"/>
            <a:ext cx="214162" cy="1556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44199" y="5800970"/>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8" name="肘形连接符 37"/>
          <p:cNvCxnSpPr>
            <a:endCxn id="37" idx="1"/>
          </p:cNvCxnSpPr>
          <p:nvPr/>
        </p:nvCxnSpPr>
        <p:spPr>
          <a:xfrm rot="16200000" flipH="1">
            <a:off x="638996" y="5584392"/>
            <a:ext cx="459887"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44199" y="6060061"/>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0" name="肘形连接符 39"/>
          <p:cNvCxnSpPr>
            <a:endCxn id="39" idx="1"/>
          </p:cNvCxnSpPr>
          <p:nvPr/>
        </p:nvCxnSpPr>
        <p:spPr>
          <a:xfrm rot="16200000" flipH="1">
            <a:off x="509450" y="5713938"/>
            <a:ext cx="718978"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04627" y="1526170"/>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2" name="肘形连接符 41"/>
          <p:cNvCxnSpPr>
            <a:stCxn id="4" idx="2"/>
            <a:endCxn id="41" idx="1"/>
          </p:cNvCxnSpPr>
          <p:nvPr/>
        </p:nvCxnSpPr>
        <p:spPr>
          <a:xfrm rot="16200000" flipH="1">
            <a:off x="336545" y="1466088"/>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491880" y="1514649"/>
            <a:ext cx="792088" cy="215999"/>
          </a:xfrm>
          <a:prstGeom prst="rect">
            <a:avLst/>
          </a:prstGeom>
          <a:solidFill>
            <a:schemeClr val="accent2"/>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0_ZJ_A</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7092160" y="1514649"/>
            <a:ext cx="792088"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0_ZJ_B</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5" name="矩形 44"/>
          <p:cNvSpPr/>
          <p:nvPr/>
        </p:nvSpPr>
        <p:spPr>
          <a:xfrm>
            <a:off x="3059928" y="1823224"/>
            <a:ext cx="864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1-ZT_A1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4644008"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9" name="矩形 48"/>
          <p:cNvSpPr/>
          <p:nvPr/>
        </p:nvSpPr>
        <p:spPr>
          <a:xfrm>
            <a:off x="5778208" y="1836007"/>
            <a:ext cx="1007992"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0" name="矩形 49"/>
          <p:cNvSpPr/>
          <p:nvPr/>
        </p:nvSpPr>
        <p:spPr>
          <a:xfrm>
            <a:off x="2267744"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1" name="矩形 50"/>
          <p:cNvSpPr/>
          <p:nvPr/>
        </p:nvSpPr>
        <p:spPr>
          <a:xfrm>
            <a:off x="3437800" y="2077715"/>
            <a:ext cx="108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2_ZJGC_A1_2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p:nvSpPr>
        <p:spPr>
          <a:xfrm>
            <a:off x="2267744"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3" name="矩形 52"/>
          <p:cNvSpPr/>
          <p:nvPr/>
        </p:nvSpPr>
        <p:spPr>
          <a:xfrm>
            <a:off x="3419872" y="2344749"/>
            <a:ext cx="1116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2_ZTXN_A1_2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4589928"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5" name="矩形 54"/>
          <p:cNvSpPr/>
          <p:nvPr/>
        </p:nvSpPr>
        <p:spPr>
          <a:xfrm>
            <a:off x="4572000"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2" name="矩形 61"/>
          <p:cNvSpPr/>
          <p:nvPr/>
        </p:nvSpPr>
        <p:spPr>
          <a:xfrm>
            <a:off x="5724128" y="2077715"/>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3" name="矩形 62"/>
          <p:cNvSpPr/>
          <p:nvPr/>
        </p:nvSpPr>
        <p:spPr>
          <a:xfrm>
            <a:off x="5724128" y="2344749"/>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6" name="矩形 65"/>
          <p:cNvSpPr/>
          <p:nvPr/>
        </p:nvSpPr>
        <p:spPr>
          <a:xfrm>
            <a:off x="6858424"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1-ZT_B2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7"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a:t>
            </a:r>
            <a:r>
              <a:rPr lang="zh-CN" altLang="en-US" sz="2000" b="1" dirty="0" smtClean="0">
                <a:solidFill>
                  <a:prstClr val="black"/>
                </a:solidFill>
                <a:latin typeface="微软雅黑" panose="020B0503020204020204" pitchFamily="34" charset="-122"/>
                <a:ea typeface="微软雅黑" panose="020B0503020204020204" pitchFamily="34" charset="-122"/>
              </a:rPr>
              <a:t>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方案组织及各层级方案的统一管理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98" name="矩形 97"/>
          <p:cNvSpPr/>
          <p:nvPr/>
        </p:nvSpPr>
        <p:spPr>
          <a:xfrm>
            <a:off x="7956240" y="182322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a:t>
            </a:r>
            <a:r>
              <a:rPr lang="en-US" altLang="zh-CN" sz="1100" dirty="0">
                <a:solidFill>
                  <a:srgbClr val="00B0F0"/>
                </a:solidFill>
                <a:latin typeface="微软雅黑" panose="020B0503020204020204" pitchFamily="34" charset="-122"/>
                <a:ea typeface="微软雅黑" panose="020B0503020204020204" pitchFamily="34" charset="-122"/>
              </a:rPr>
              <a:t>/</a:t>
            </a:r>
            <a:r>
              <a:rPr lang="en-US" altLang="zh-CN" sz="1100" dirty="0" smtClean="0">
                <a:solidFill>
                  <a:srgbClr val="00B0F0"/>
                </a:solidFill>
                <a:latin typeface="微软雅黑" panose="020B0503020204020204" pitchFamily="34" charset="-122"/>
                <a:ea typeface="微软雅黑" panose="020B0503020204020204" pitchFamily="34" charset="-122"/>
              </a:rPr>
              <a:t>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9" name="矩形 98"/>
          <p:cNvSpPr/>
          <p:nvPr/>
        </p:nvSpPr>
        <p:spPr>
          <a:xfrm>
            <a:off x="6804192" y="207771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0" name="矩形 99"/>
          <p:cNvSpPr/>
          <p:nvPr/>
        </p:nvSpPr>
        <p:spPr>
          <a:xfrm>
            <a:off x="7884368" y="2077714"/>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1" name="矩形 100"/>
          <p:cNvSpPr/>
          <p:nvPr/>
        </p:nvSpPr>
        <p:spPr>
          <a:xfrm>
            <a:off x="6876256" y="2344599"/>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2" name="矩形 101"/>
          <p:cNvSpPr/>
          <p:nvPr/>
        </p:nvSpPr>
        <p:spPr>
          <a:xfrm>
            <a:off x="7992384" y="2344599"/>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3" name="矩形 102"/>
          <p:cNvSpPr/>
          <p:nvPr/>
        </p:nvSpPr>
        <p:spPr>
          <a:xfrm>
            <a:off x="2267744"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4" name="矩形 103"/>
          <p:cNvSpPr/>
          <p:nvPr/>
        </p:nvSpPr>
        <p:spPr>
          <a:xfrm>
            <a:off x="3437800" y="2594716"/>
            <a:ext cx="108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2_ZTJG_A1_2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2267744"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6" name="矩形 105"/>
          <p:cNvSpPr/>
          <p:nvPr/>
        </p:nvSpPr>
        <p:spPr>
          <a:xfrm>
            <a:off x="3419872" y="2861750"/>
            <a:ext cx="1116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2_ZTQD_A1_2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07" name="矩形 106"/>
          <p:cNvSpPr/>
          <p:nvPr/>
        </p:nvSpPr>
        <p:spPr>
          <a:xfrm>
            <a:off x="4589928"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8" name="矩形 107"/>
          <p:cNvSpPr/>
          <p:nvPr/>
        </p:nvSpPr>
        <p:spPr>
          <a:xfrm>
            <a:off x="4572000"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9" name="矩形 108"/>
          <p:cNvSpPr/>
          <p:nvPr/>
        </p:nvSpPr>
        <p:spPr>
          <a:xfrm>
            <a:off x="5724128" y="2594716"/>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0" name="矩形 109"/>
          <p:cNvSpPr/>
          <p:nvPr/>
        </p:nvSpPr>
        <p:spPr>
          <a:xfrm>
            <a:off x="5724128"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1" name="矩形 110"/>
          <p:cNvSpPr/>
          <p:nvPr/>
        </p:nvSpPr>
        <p:spPr>
          <a:xfrm>
            <a:off x="6804192" y="2594715"/>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2" name="矩形 111"/>
          <p:cNvSpPr/>
          <p:nvPr/>
        </p:nvSpPr>
        <p:spPr>
          <a:xfrm>
            <a:off x="7884368" y="2594715"/>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3" name="矩形 112"/>
          <p:cNvSpPr/>
          <p:nvPr/>
        </p:nvSpPr>
        <p:spPr>
          <a:xfrm>
            <a:off x="6876256" y="286160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4" name="矩形 113"/>
          <p:cNvSpPr/>
          <p:nvPr/>
        </p:nvSpPr>
        <p:spPr>
          <a:xfrm>
            <a:off x="7992384" y="2861600"/>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5" name="矩形 114"/>
          <p:cNvSpPr/>
          <p:nvPr/>
        </p:nvSpPr>
        <p:spPr>
          <a:xfrm>
            <a:off x="3059928" y="3143130"/>
            <a:ext cx="864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1-RSS_A1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16" name="矩形 115"/>
          <p:cNvSpPr/>
          <p:nvPr/>
        </p:nvSpPr>
        <p:spPr>
          <a:xfrm>
            <a:off x="4644008" y="3143130"/>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7" name="矩形 116"/>
          <p:cNvSpPr/>
          <p:nvPr/>
        </p:nvSpPr>
        <p:spPr>
          <a:xfrm>
            <a:off x="5778208" y="3155913"/>
            <a:ext cx="1007992"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0" name="矩形 119"/>
          <p:cNvSpPr/>
          <p:nvPr/>
        </p:nvSpPr>
        <p:spPr>
          <a:xfrm>
            <a:off x="2267744"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1" name="矩形 120"/>
          <p:cNvSpPr/>
          <p:nvPr/>
        </p:nvSpPr>
        <p:spPr>
          <a:xfrm>
            <a:off x="3534788" y="3675424"/>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2_WLQD_A1_2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24" name="矩形 123"/>
          <p:cNvSpPr/>
          <p:nvPr/>
        </p:nvSpPr>
        <p:spPr>
          <a:xfrm>
            <a:off x="4777004"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WLQD</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6" name="矩形 125"/>
          <p:cNvSpPr/>
          <p:nvPr/>
        </p:nvSpPr>
        <p:spPr>
          <a:xfrm>
            <a:off x="6037140"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WLQD</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6" name="矩形 135"/>
          <p:cNvSpPr/>
          <p:nvPr/>
        </p:nvSpPr>
        <p:spPr>
          <a:xfrm>
            <a:off x="3059928" y="3409277"/>
            <a:ext cx="1008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1-GYWL_A1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7" name="矩形 136"/>
          <p:cNvSpPr/>
          <p:nvPr/>
        </p:nvSpPr>
        <p:spPr>
          <a:xfrm>
            <a:off x="4644008" y="3409277"/>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8" name="矩形 137"/>
          <p:cNvSpPr/>
          <p:nvPr/>
        </p:nvSpPr>
        <p:spPr>
          <a:xfrm>
            <a:off x="5778208" y="3422060"/>
            <a:ext cx="1044000"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9" name="矩形 138"/>
          <p:cNvSpPr/>
          <p:nvPr/>
        </p:nvSpPr>
        <p:spPr>
          <a:xfrm>
            <a:off x="2267744"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0" name="矩形 139"/>
          <p:cNvSpPr/>
          <p:nvPr/>
        </p:nvSpPr>
        <p:spPr>
          <a:xfrm>
            <a:off x="3534788" y="3931896"/>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2_WLCR_A1_2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1" name="矩形 140"/>
          <p:cNvSpPr/>
          <p:nvPr/>
        </p:nvSpPr>
        <p:spPr>
          <a:xfrm>
            <a:off x="4777004"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CR</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2" name="矩形 141"/>
          <p:cNvSpPr/>
          <p:nvPr/>
        </p:nvSpPr>
        <p:spPr>
          <a:xfrm>
            <a:off x="6037140"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CR</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3" name="矩形 142"/>
          <p:cNvSpPr/>
          <p:nvPr/>
        </p:nvSpPr>
        <p:spPr>
          <a:xfrm>
            <a:off x="2267744"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4" name="矩形 143"/>
          <p:cNvSpPr/>
          <p:nvPr/>
        </p:nvSpPr>
        <p:spPr>
          <a:xfrm>
            <a:off x="3534788" y="4208447"/>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2_WLJG_A1_2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5" name="矩形 144"/>
          <p:cNvSpPr/>
          <p:nvPr/>
        </p:nvSpPr>
        <p:spPr>
          <a:xfrm>
            <a:off x="4777004"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JG</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6" name="矩形 145"/>
          <p:cNvSpPr/>
          <p:nvPr/>
        </p:nvSpPr>
        <p:spPr>
          <a:xfrm>
            <a:off x="6037140"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JG</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7" name="矩形 146"/>
          <p:cNvSpPr/>
          <p:nvPr/>
        </p:nvSpPr>
        <p:spPr>
          <a:xfrm>
            <a:off x="2267744"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8" name="矩形 147"/>
          <p:cNvSpPr/>
          <p:nvPr/>
        </p:nvSpPr>
        <p:spPr>
          <a:xfrm>
            <a:off x="3581944" y="4464919"/>
            <a:ext cx="126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2_WLQDu_A1_2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9" name="矩形 148"/>
          <p:cNvSpPr/>
          <p:nvPr/>
        </p:nvSpPr>
        <p:spPr>
          <a:xfrm>
            <a:off x="4824160"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0" name="矩形 149"/>
          <p:cNvSpPr/>
          <p:nvPr/>
        </p:nvSpPr>
        <p:spPr>
          <a:xfrm>
            <a:off x="6084296"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1" name="矩形 150"/>
          <p:cNvSpPr/>
          <p:nvPr/>
        </p:nvSpPr>
        <p:spPr>
          <a:xfrm>
            <a:off x="3059928" y="4781943"/>
            <a:ext cx="1008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1-DYWL_A1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52" name="矩形 151"/>
          <p:cNvSpPr/>
          <p:nvPr/>
        </p:nvSpPr>
        <p:spPr>
          <a:xfrm>
            <a:off x="4644008" y="4781943"/>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3" name="矩形 152"/>
          <p:cNvSpPr/>
          <p:nvPr/>
        </p:nvSpPr>
        <p:spPr>
          <a:xfrm>
            <a:off x="5778208" y="4794726"/>
            <a:ext cx="1044000"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91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1181781"/>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650006" y="5241005"/>
            <a:ext cx="649447" cy="18870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a:stCxn id="4" idx="2"/>
            <a:endCxn id="5" idx="1"/>
          </p:cNvCxnSpPr>
          <p:nvPr/>
        </p:nvCxnSpPr>
        <p:spPr>
          <a:xfrm rot="16200000" flipH="1">
            <a:off x="-1441358" y="3243992"/>
            <a:ext cx="389197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15" idx="2"/>
            <a:endCxn id="18" idx="1"/>
          </p:cNvCxnSpPr>
          <p:nvPr/>
        </p:nvCxnSpPr>
        <p:spPr>
          <a:xfrm rot="16200000" flipH="1">
            <a:off x="1048296" y="3927153"/>
            <a:ext cx="714250" cy="7772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45235" y="3690532"/>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9" name="矩形 8"/>
          <p:cNvSpPr/>
          <p:nvPr/>
        </p:nvSpPr>
        <p:spPr>
          <a:xfrm>
            <a:off x="1444285" y="393696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0" name="肘形连接符 9"/>
          <p:cNvCxnSpPr>
            <a:stCxn id="15" idx="2"/>
            <a:endCxn id="9" idx="1"/>
          </p:cNvCxnSpPr>
          <p:nvPr/>
        </p:nvCxnSpPr>
        <p:spPr>
          <a:xfrm rot="16200000" flipH="1">
            <a:off x="1192097" y="3783351"/>
            <a:ext cx="426648" cy="777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7866" y="1860954"/>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2" name="肘形连接符 11"/>
          <p:cNvCxnSpPr>
            <a:endCxn id="11" idx="1"/>
          </p:cNvCxnSpPr>
          <p:nvPr/>
        </p:nvCxnSpPr>
        <p:spPr>
          <a:xfrm rot="16200000" flipH="1">
            <a:off x="711433" y="1786313"/>
            <a:ext cx="200576" cy="1122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2558" y="3162504"/>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4" name="肘形连接符 13"/>
          <p:cNvCxnSpPr>
            <a:endCxn id="13" idx="1"/>
          </p:cNvCxnSpPr>
          <p:nvPr/>
        </p:nvCxnSpPr>
        <p:spPr>
          <a:xfrm rot="16200000" flipH="1">
            <a:off x="54587" y="2443159"/>
            <a:ext cx="1508960"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62558" y="3431640"/>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6" name="肘形连接符 15"/>
          <p:cNvCxnSpPr>
            <a:endCxn id="15" idx="1"/>
          </p:cNvCxnSpPr>
          <p:nvPr/>
        </p:nvCxnSpPr>
        <p:spPr>
          <a:xfrm rot="16200000" flipH="1">
            <a:off x="-79981" y="2577727"/>
            <a:ext cx="1778096"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5" idx="2"/>
            <a:endCxn id="8" idx="1"/>
          </p:cNvCxnSpPr>
          <p:nvPr/>
        </p:nvCxnSpPr>
        <p:spPr>
          <a:xfrm rot="16200000" flipH="1">
            <a:off x="1320763" y="3654685"/>
            <a:ext cx="170267" cy="786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44284" y="4224141"/>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19" name="矩形 18"/>
          <p:cNvSpPr/>
          <p:nvPr/>
        </p:nvSpPr>
        <p:spPr>
          <a:xfrm>
            <a:off x="1438622" y="4494149"/>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0" name="肘形连接符 19"/>
          <p:cNvCxnSpPr>
            <a:stCxn id="15" idx="2"/>
            <a:endCxn id="19" idx="1"/>
          </p:cNvCxnSpPr>
          <p:nvPr/>
        </p:nvCxnSpPr>
        <p:spPr>
          <a:xfrm rot="16200000" flipH="1">
            <a:off x="910461" y="4064988"/>
            <a:ext cx="984258" cy="72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68922" y="4810366"/>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2" name="肘形连接符 21"/>
          <p:cNvCxnSpPr>
            <a:endCxn id="21" idx="1"/>
          </p:cNvCxnSpPr>
          <p:nvPr/>
        </p:nvCxnSpPr>
        <p:spPr>
          <a:xfrm rot="16200000" flipH="1">
            <a:off x="-766162" y="3263908"/>
            <a:ext cx="3156822"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68922" y="5036978"/>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23" idx="1"/>
          </p:cNvCxnSpPr>
          <p:nvPr/>
        </p:nvCxnSpPr>
        <p:spPr>
          <a:xfrm rot="16200000" flipH="1">
            <a:off x="-879468" y="3377214"/>
            <a:ext cx="3383434"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50006" y="6292917"/>
            <a:ext cx="649447" cy="160419"/>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6" name="肘形连接符 25"/>
          <p:cNvCxnSpPr>
            <a:stCxn id="4" idx="2"/>
            <a:endCxn id="25" idx="1"/>
          </p:cNvCxnSpPr>
          <p:nvPr/>
        </p:nvCxnSpPr>
        <p:spPr>
          <a:xfrm rot="16200000" flipH="1">
            <a:off x="-1960243" y="3762877"/>
            <a:ext cx="492974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1" idx="2"/>
            <a:endCxn id="32" idx="1"/>
          </p:cNvCxnSpPr>
          <p:nvPr/>
        </p:nvCxnSpPr>
        <p:spPr>
          <a:xfrm rot="16200000" flipH="1">
            <a:off x="936732" y="2264506"/>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66558" y="2102005"/>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29" name="矩形 28"/>
          <p:cNvSpPr/>
          <p:nvPr/>
        </p:nvSpPr>
        <p:spPr>
          <a:xfrm>
            <a:off x="1366558" y="2344402"/>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0" name="肘形连接符 29"/>
          <p:cNvCxnSpPr>
            <a:stCxn id="11" idx="2"/>
            <a:endCxn id="29" idx="1"/>
          </p:cNvCxnSpPr>
          <p:nvPr/>
        </p:nvCxnSpPr>
        <p:spPr>
          <a:xfrm rot="16200000" flipH="1">
            <a:off x="1062411" y="2138826"/>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1" idx="2"/>
            <a:endCxn id="28" idx="1"/>
          </p:cNvCxnSpPr>
          <p:nvPr/>
        </p:nvCxnSpPr>
        <p:spPr>
          <a:xfrm rot="16200000" flipH="1">
            <a:off x="1188582" y="2012655"/>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374941" y="2603716"/>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3" name="矩形 32"/>
          <p:cNvSpPr/>
          <p:nvPr/>
        </p:nvSpPr>
        <p:spPr>
          <a:xfrm>
            <a:off x="1372922" y="2868350"/>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4" name="肘形连接符 33"/>
          <p:cNvCxnSpPr>
            <a:stCxn id="11" idx="2"/>
            <a:endCxn id="33" idx="1"/>
          </p:cNvCxnSpPr>
          <p:nvPr/>
        </p:nvCxnSpPr>
        <p:spPr>
          <a:xfrm rot="16200000" flipH="1">
            <a:off x="808436" y="2392801"/>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49318" y="5551792"/>
            <a:ext cx="1152000"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36" name="肘形连接符 35"/>
          <p:cNvCxnSpPr>
            <a:endCxn id="35" idx="1"/>
          </p:cNvCxnSpPr>
          <p:nvPr/>
        </p:nvCxnSpPr>
        <p:spPr>
          <a:xfrm rot="16200000" flipH="1">
            <a:off x="764418" y="5458971"/>
            <a:ext cx="214162" cy="1556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44199" y="5800970"/>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8" name="肘形连接符 37"/>
          <p:cNvCxnSpPr>
            <a:endCxn id="37" idx="1"/>
          </p:cNvCxnSpPr>
          <p:nvPr/>
        </p:nvCxnSpPr>
        <p:spPr>
          <a:xfrm rot="16200000" flipH="1">
            <a:off x="638996" y="5584392"/>
            <a:ext cx="459887"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44199" y="6060061"/>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0" name="肘形连接符 39"/>
          <p:cNvCxnSpPr>
            <a:endCxn id="39" idx="1"/>
          </p:cNvCxnSpPr>
          <p:nvPr/>
        </p:nvCxnSpPr>
        <p:spPr>
          <a:xfrm rot="16200000" flipH="1">
            <a:off x="509450" y="5713938"/>
            <a:ext cx="718978"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04627" y="1526170"/>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2" name="肘形连接符 41"/>
          <p:cNvCxnSpPr>
            <a:stCxn id="4" idx="2"/>
            <a:endCxn id="41" idx="1"/>
          </p:cNvCxnSpPr>
          <p:nvPr/>
        </p:nvCxnSpPr>
        <p:spPr>
          <a:xfrm rot="16200000" flipH="1">
            <a:off x="336545" y="1466088"/>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491880" y="1514649"/>
            <a:ext cx="792088" cy="215999"/>
          </a:xfrm>
          <a:prstGeom prst="rect">
            <a:avLst/>
          </a:prstGeom>
          <a:solidFill>
            <a:schemeClr val="accent2"/>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0_ZJ_A</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7092160" y="1514649"/>
            <a:ext cx="792088"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0_ZJ_B</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5" name="矩形 44"/>
          <p:cNvSpPr/>
          <p:nvPr/>
        </p:nvSpPr>
        <p:spPr>
          <a:xfrm>
            <a:off x="3059928"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6" name="矩形 45"/>
          <p:cNvSpPr/>
          <p:nvPr/>
        </p:nvSpPr>
        <p:spPr>
          <a:xfrm>
            <a:off x="4644008" y="1823224"/>
            <a:ext cx="864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1-ZT_A2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5778208" y="1836007"/>
            <a:ext cx="1007992"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0" name="矩形 49"/>
          <p:cNvSpPr/>
          <p:nvPr/>
        </p:nvSpPr>
        <p:spPr>
          <a:xfrm>
            <a:off x="2267744"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1" name="矩形 50"/>
          <p:cNvSpPr/>
          <p:nvPr/>
        </p:nvSpPr>
        <p:spPr>
          <a:xfrm>
            <a:off x="3437800"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2" name="矩形 51"/>
          <p:cNvSpPr/>
          <p:nvPr/>
        </p:nvSpPr>
        <p:spPr>
          <a:xfrm>
            <a:off x="2267744"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3" name="矩形 52"/>
          <p:cNvSpPr/>
          <p:nvPr/>
        </p:nvSpPr>
        <p:spPr>
          <a:xfrm>
            <a:off x="3419872"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4" name="矩形 53"/>
          <p:cNvSpPr/>
          <p:nvPr/>
        </p:nvSpPr>
        <p:spPr>
          <a:xfrm>
            <a:off x="4589928" y="2077715"/>
            <a:ext cx="108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2_ZJGC_A2_1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4572000" y="2344749"/>
            <a:ext cx="1116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2_ZTXN_A2_1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5724128" y="2077715"/>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3" name="矩形 62"/>
          <p:cNvSpPr/>
          <p:nvPr/>
        </p:nvSpPr>
        <p:spPr>
          <a:xfrm>
            <a:off x="5724128" y="2344749"/>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6" name="矩形 65"/>
          <p:cNvSpPr/>
          <p:nvPr/>
        </p:nvSpPr>
        <p:spPr>
          <a:xfrm>
            <a:off x="6858424"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1-ZT_B2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7"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a:t>
            </a:r>
            <a:r>
              <a:rPr lang="zh-CN" altLang="en-US" sz="2000" b="1" dirty="0" smtClean="0">
                <a:solidFill>
                  <a:prstClr val="black"/>
                </a:solidFill>
                <a:latin typeface="微软雅黑" panose="020B0503020204020204" pitchFamily="34" charset="-122"/>
                <a:ea typeface="微软雅黑" panose="020B0503020204020204" pitchFamily="34" charset="-122"/>
              </a:rPr>
              <a:t>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方案组织及各层级方案的统一管理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98" name="矩形 97"/>
          <p:cNvSpPr/>
          <p:nvPr/>
        </p:nvSpPr>
        <p:spPr>
          <a:xfrm>
            <a:off x="7956240" y="182322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a:t>
            </a:r>
            <a:r>
              <a:rPr lang="en-US" altLang="zh-CN" sz="1100" dirty="0">
                <a:solidFill>
                  <a:srgbClr val="00B0F0"/>
                </a:solidFill>
                <a:latin typeface="微软雅黑" panose="020B0503020204020204" pitchFamily="34" charset="-122"/>
                <a:ea typeface="微软雅黑" panose="020B0503020204020204" pitchFamily="34" charset="-122"/>
              </a:rPr>
              <a:t>/</a:t>
            </a:r>
            <a:r>
              <a:rPr lang="en-US" altLang="zh-CN" sz="1100" dirty="0" smtClean="0">
                <a:solidFill>
                  <a:srgbClr val="00B0F0"/>
                </a:solidFill>
                <a:latin typeface="微软雅黑" panose="020B0503020204020204" pitchFamily="34" charset="-122"/>
                <a:ea typeface="微软雅黑" panose="020B0503020204020204" pitchFamily="34" charset="-122"/>
              </a:rPr>
              <a:t>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9" name="矩形 98"/>
          <p:cNvSpPr/>
          <p:nvPr/>
        </p:nvSpPr>
        <p:spPr>
          <a:xfrm>
            <a:off x="6804192" y="207771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0" name="矩形 99"/>
          <p:cNvSpPr/>
          <p:nvPr/>
        </p:nvSpPr>
        <p:spPr>
          <a:xfrm>
            <a:off x="7884368" y="2077714"/>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1" name="矩形 100"/>
          <p:cNvSpPr/>
          <p:nvPr/>
        </p:nvSpPr>
        <p:spPr>
          <a:xfrm>
            <a:off x="6876256" y="2344599"/>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2" name="矩形 101"/>
          <p:cNvSpPr/>
          <p:nvPr/>
        </p:nvSpPr>
        <p:spPr>
          <a:xfrm>
            <a:off x="7992384" y="2344599"/>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3" name="矩形 102"/>
          <p:cNvSpPr/>
          <p:nvPr/>
        </p:nvSpPr>
        <p:spPr>
          <a:xfrm>
            <a:off x="2267744"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4" name="矩形 103"/>
          <p:cNvSpPr/>
          <p:nvPr/>
        </p:nvSpPr>
        <p:spPr>
          <a:xfrm>
            <a:off x="3437800"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5" name="矩形 104"/>
          <p:cNvSpPr/>
          <p:nvPr/>
        </p:nvSpPr>
        <p:spPr>
          <a:xfrm>
            <a:off x="2267744"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6" name="矩形 105"/>
          <p:cNvSpPr/>
          <p:nvPr/>
        </p:nvSpPr>
        <p:spPr>
          <a:xfrm>
            <a:off x="3419872"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7" name="矩形 106"/>
          <p:cNvSpPr/>
          <p:nvPr/>
        </p:nvSpPr>
        <p:spPr>
          <a:xfrm>
            <a:off x="4589928" y="2594716"/>
            <a:ext cx="108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2_ZTJG_A2_1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08" name="矩形 107"/>
          <p:cNvSpPr/>
          <p:nvPr/>
        </p:nvSpPr>
        <p:spPr>
          <a:xfrm>
            <a:off x="4572000" y="2861750"/>
            <a:ext cx="1116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2_ZTQD_A2_1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09" name="矩形 108"/>
          <p:cNvSpPr/>
          <p:nvPr/>
        </p:nvSpPr>
        <p:spPr>
          <a:xfrm>
            <a:off x="5724128" y="2594716"/>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0" name="矩形 109"/>
          <p:cNvSpPr/>
          <p:nvPr/>
        </p:nvSpPr>
        <p:spPr>
          <a:xfrm>
            <a:off x="5724128"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1" name="矩形 110"/>
          <p:cNvSpPr/>
          <p:nvPr/>
        </p:nvSpPr>
        <p:spPr>
          <a:xfrm>
            <a:off x="6804192" y="2594715"/>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2" name="矩形 111"/>
          <p:cNvSpPr/>
          <p:nvPr/>
        </p:nvSpPr>
        <p:spPr>
          <a:xfrm>
            <a:off x="7884368" y="2594715"/>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3" name="矩形 112"/>
          <p:cNvSpPr/>
          <p:nvPr/>
        </p:nvSpPr>
        <p:spPr>
          <a:xfrm>
            <a:off x="6876256" y="286160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4" name="矩形 113"/>
          <p:cNvSpPr/>
          <p:nvPr/>
        </p:nvSpPr>
        <p:spPr>
          <a:xfrm>
            <a:off x="7992384" y="2861600"/>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5" name="矩形 114"/>
          <p:cNvSpPr/>
          <p:nvPr/>
        </p:nvSpPr>
        <p:spPr>
          <a:xfrm>
            <a:off x="3059928" y="3143130"/>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6" name="矩形 115"/>
          <p:cNvSpPr/>
          <p:nvPr/>
        </p:nvSpPr>
        <p:spPr>
          <a:xfrm>
            <a:off x="4644008" y="3143130"/>
            <a:ext cx="864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1-RSS_A2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17" name="矩形 116"/>
          <p:cNvSpPr/>
          <p:nvPr/>
        </p:nvSpPr>
        <p:spPr>
          <a:xfrm>
            <a:off x="5778208" y="3155913"/>
            <a:ext cx="1007992"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0" name="矩形 119"/>
          <p:cNvSpPr/>
          <p:nvPr/>
        </p:nvSpPr>
        <p:spPr>
          <a:xfrm>
            <a:off x="2267744"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1" name="矩形 120"/>
          <p:cNvSpPr/>
          <p:nvPr/>
        </p:nvSpPr>
        <p:spPr>
          <a:xfrm>
            <a:off x="3534788"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4" name="矩形 123"/>
          <p:cNvSpPr/>
          <p:nvPr/>
        </p:nvSpPr>
        <p:spPr>
          <a:xfrm>
            <a:off x="4777004" y="3675424"/>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2_WLQD_A2_1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26" name="矩形 125"/>
          <p:cNvSpPr/>
          <p:nvPr/>
        </p:nvSpPr>
        <p:spPr>
          <a:xfrm>
            <a:off x="6037140"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WLQD</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6" name="矩形 135"/>
          <p:cNvSpPr/>
          <p:nvPr/>
        </p:nvSpPr>
        <p:spPr>
          <a:xfrm>
            <a:off x="3059928" y="3409277"/>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7" name="矩形 136"/>
          <p:cNvSpPr/>
          <p:nvPr/>
        </p:nvSpPr>
        <p:spPr>
          <a:xfrm>
            <a:off x="4644008" y="3409277"/>
            <a:ext cx="1044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1-GYWL_A2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8" name="矩形 137"/>
          <p:cNvSpPr/>
          <p:nvPr/>
        </p:nvSpPr>
        <p:spPr>
          <a:xfrm>
            <a:off x="5778208" y="3422060"/>
            <a:ext cx="1044000"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9" name="矩形 138"/>
          <p:cNvSpPr/>
          <p:nvPr/>
        </p:nvSpPr>
        <p:spPr>
          <a:xfrm>
            <a:off x="2267744"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0" name="矩形 139"/>
          <p:cNvSpPr/>
          <p:nvPr/>
        </p:nvSpPr>
        <p:spPr>
          <a:xfrm>
            <a:off x="3534788"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1" name="矩形 140"/>
          <p:cNvSpPr/>
          <p:nvPr/>
        </p:nvSpPr>
        <p:spPr>
          <a:xfrm>
            <a:off x="4777004" y="3931896"/>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2_WLCR_A2_1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2" name="矩形 141"/>
          <p:cNvSpPr/>
          <p:nvPr/>
        </p:nvSpPr>
        <p:spPr>
          <a:xfrm>
            <a:off x="6037140"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CR</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3" name="矩形 142"/>
          <p:cNvSpPr/>
          <p:nvPr/>
        </p:nvSpPr>
        <p:spPr>
          <a:xfrm>
            <a:off x="2267744"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4" name="矩形 143"/>
          <p:cNvSpPr/>
          <p:nvPr/>
        </p:nvSpPr>
        <p:spPr>
          <a:xfrm>
            <a:off x="3534788"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5" name="矩形 144"/>
          <p:cNvSpPr/>
          <p:nvPr/>
        </p:nvSpPr>
        <p:spPr>
          <a:xfrm>
            <a:off x="4777004" y="4208447"/>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2_WLJG_A2_1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6" name="矩形 145"/>
          <p:cNvSpPr/>
          <p:nvPr/>
        </p:nvSpPr>
        <p:spPr>
          <a:xfrm>
            <a:off x="6037140"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JG</a:t>
            </a:r>
            <a:r>
              <a:rPr lang="en-US" altLang="zh-CN" sz="1100" dirty="0" smtClean="0">
                <a:solidFill>
                  <a:srgbClr val="00B0F0"/>
                </a:solidFill>
                <a:latin typeface="微软雅黑" panose="020B0503020204020204" pitchFamily="34" charset="-122"/>
                <a:ea typeface="微软雅黑" panose="020B0503020204020204" pitchFamily="34" charset="-122"/>
              </a:rPr>
              <a:t>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7" name="矩形 146"/>
          <p:cNvSpPr/>
          <p:nvPr/>
        </p:nvSpPr>
        <p:spPr>
          <a:xfrm>
            <a:off x="2267744"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8" name="矩形 147"/>
          <p:cNvSpPr/>
          <p:nvPr/>
        </p:nvSpPr>
        <p:spPr>
          <a:xfrm>
            <a:off x="3581944"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9" name="矩形 148"/>
          <p:cNvSpPr/>
          <p:nvPr/>
        </p:nvSpPr>
        <p:spPr>
          <a:xfrm>
            <a:off x="4824160" y="4464919"/>
            <a:ext cx="126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2_WLQDu_A2_1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50" name="矩形 149"/>
          <p:cNvSpPr/>
          <p:nvPr/>
        </p:nvSpPr>
        <p:spPr>
          <a:xfrm>
            <a:off x="6084296"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1" name="矩形 150"/>
          <p:cNvSpPr/>
          <p:nvPr/>
        </p:nvSpPr>
        <p:spPr>
          <a:xfrm>
            <a:off x="3059928" y="4781943"/>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2" name="矩形 151"/>
          <p:cNvSpPr/>
          <p:nvPr/>
        </p:nvSpPr>
        <p:spPr>
          <a:xfrm>
            <a:off x="4644008" y="4781943"/>
            <a:ext cx="1044000" cy="215999"/>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1-DYWL_A2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53" name="矩形 152"/>
          <p:cNvSpPr/>
          <p:nvPr/>
        </p:nvSpPr>
        <p:spPr>
          <a:xfrm>
            <a:off x="5778208" y="4794726"/>
            <a:ext cx="1044000" cy="200081"/>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3504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1181781"/>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650006" y="5241005"/>
            <a:ext cx="649447" cy="18870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a:stCxn id="4" idx="2"/>
            <a:endCxn id="5" idx="1"/>
          </p:cNvCxnSpPr>
          <p:nvPr/>
        </p:nvCxnSpPr>
        <p:spPr>
          <a:xfrm rot="16200000" flipH="1">
            <a:off x="-1441358" y="3243992"/>
            <a:ext cx="389197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15" idx="2"/>
            <a:endCxn id="18" idx="1"/>
          </p:cNvCxnSpPr>
          <p:nvPr/>
        </p:nvCxnSpPr>
        <p:spPr>
          <a:xfrm rot="16200000" flipH="1">
            <a:off x="1048296" y="3927153"/>
            <a:ext cx="714250" cy="7772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45235" y="3690532"/>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9" name="矩形 8"/>
          <p:cNvSpPr/>
          <p:nvPr/>
        </p:nvSpPr>
        <p:spPr>
          <a:xfrm>
            <a:off x="1444285" y="393696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0" name="肘形连接符 9"/>
          <p:cNvCxnSpPr>
            <a:stCxn id="15" idx="2"/>
            <a:endCxn id="9" idx="1"/>
          </p:cNvCxnSpPr>
          <p:nvPr/>
        </p:nvCxnSpPr>
        <p:spPr>
          <a:xfrm rot="16200000" flipH="1">
            <a:off x="1192097" y="3783351"/>
            <a:ext cx="426648" cy="777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7866" y="1860954"/>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2" name="肘形连接符 11"/>
          <p:cNvCxnSpPr>
            <a:endCxn id="11" idx="1"/>
          </p:cNvCxnSpPr>
          <p:nvPr/>
        </p:nvCxnSpPr>
        <p:spPr>
          <a:xfrm rot="16200000" flipH="1">
            <a:off x="711433" y="1786313"/>
            <a:ext cx="200576" cy="1122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2558" y="3162504"/>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4" name="肘形连接符 13"/>
          <p:cNvCxnSpPr>
            <a:endCxn id="13" idx="1"/>
          </p:cNvCxnSpPr>
          <p:nvPr/>
        </p:nvCxnSpPr>
        <p:spPr>
          <a:xfrm rot="16200000" flipH="1">
            <a:off x="54587" y="2443159"/>
            <a:ext cx="1508960"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62558" y="3431640"/>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6" name="肘形连接符 15"/>
          <p:cNvCxnSpPr>
            <a:endCxn id="15" idx="1"/>
          </p:cNvCxnSpPr>
          <p:nvPr/>
        </p:nvCxnSpPr>
        <p:spPr>
          <a:xfrm rot="16200000" flipH="1">
            <a:off x="-79981" y="2577727"/>
            <a:ext cx="1778096"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5" idx="2"/>
            <a:endCxn id="8" idx="1"/>
          </p:cNvCxnSpPr>
          <p:nvPr/>
        </p:nvCxnSpPr>
        <p:spPr>
          <a:xfrm rot="16200000" flipH="1">
            <a:off x="1320763" y="3654685"/>
            <a:ext cx="170267" cy="786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44284" y="4224141"/>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19" name="矩形 18"/>
          <p:cNvSpPr/>
          <p:nvPr/>
        </p:nvSpPr>
        <p:spPr>
          <a:xfrm>
            <a:off x="1438622" y="4494149"/>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0" name="肘形连接符 19"/>
          <p:cNvCxnSpPr>
            <a:stCxn id="15" idx="2"/>
            <a:endCxn id="19" idx="1"/>
          </p:cNvCxnSpPr>
          <p:nvPr/>
        </p:nvCxnSpPr>
        <p:spPr>
          <a:xfrm rot="16200000" flipH="1">
            <a:off x="910461" y="4064988"/>
            <a:ext cx="984258" cy="72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68922" y="4810366"/>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2" name="肘形连接符 21"/>
          <p:cNvCxnSpPr>
            <a:endCxn id="21" idx="1"/>
          </p:cNvCxnSpPr>
          <p:nvPr/>
        </p:nvCxnSpPr>
        <p:spPr>
          <a:xfrm rot="16200000" flipH="1">
            <a:off x="-766162" y="3263908"/>
            <a:ext cx="3156822"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68922" y="5036978"/>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23" idx="1"/>
          </p:cNvCxnSpPr>
          <p:nvPr/>
        </p:nvCxnSpPr>
        <p:spPr>
          <a:xfrm rot="16200000" flipH="1">
            <a:off x="-879468" y="3377214"/>
            <a:ext cx="3383434"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50006" y="6292917"/>
            <a:ext cx="649447" cy="160419"/>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6" name="肘形连接符 25"/>
          <p:cNvCxnSpPr>
            <a:stCxn id="4" idx="2"/>
            <a:endCxn id="25" idx="1"/>
          </p:cNvCxnSpPr>
          <p:nvPr/>
        </p:nvCxnSpPr>
        <p:spPr>
          <a:xfrm rot="16200000" flipH="1">
            <a:off x="-1960243" y="3762877"/>
            <a:ext cx="492974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1" idx="2"/>
            <a:endCxn id="32" idx="1"/>
          </p:cNvCxnSpPr>
          <p:nvPr/>
        </p:nvCxnSpPr>
        <p:spPr>
          <a:xfrm rot="16200000" flipH="1">
            <a:off x="936732" y="2264506"/>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66558" y="2102005"/>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29" name="矩形 28"/>
          <p:cNvSpPr/>
          <p:nvPr/>
        </p:nvSpPr>
        <p:spPr>
          <a:xfrm>
            <a:off x="1366558" y="2344402"/>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0" name="肘形连接符 29"/>
          <p:cNvCxnSpPr>
            <a:stCxn id="11" idx="2"/>
            <a:endCxn id="29" idx="1"/>
          </p:cNvCxnSpPr>
          <p:nvPr/>
        </p:nvCxnSpPr>
        <p:spPr>
          <a:xfrm rot="16200000" flipH="1">
            <a:off x="1062411" y="2138826"/>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1" idx="2"/>
            <a:endCxn id="28" idx="1"/>
          </p:cNvCxnSpPr>
          <p:nvPr/>
        </p:nvCxnSpPr>
        <p:spPr>
          <a:xfrm rot="16200000" flipH="1">
            <a:off x="1188582" y="2012655"/>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374941" y="2603716"/>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3" name="矩形 32"/>
          <p:cNvSpPr/>
          <p:nvPr/>
        </p:nvSpPr>
        <p:spPr>
          <a:xfrm>
            <a:off x="1372922" y="2868350"/>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4" name="肘形连接符 33"/>
          <p:cNvCxnSpPr>
            <a:stCxn id="11" idx="2"/>
            <a:endCxn id="33" idx="1"/>
          </p:cNvCxnSpPr>
          <p:nvPr/>
        </p:nvCxnSpPr>
        <p:spPr>
          <a:xfrm rot="16200000" flipH="1">
            <a:off x="808436" y="2392801"/>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49318" y="5551792"/>
            <a:ext cx="1152000"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36" name="肘形连接符 35"/>
          <p:cNvCxnSpPr>
            <a:endCxn id="35" idx="1"/>
          </p:cNvCxnSpPr>
          <p:nvPr/>
        </p:nvCxnSpPr>
        <p:spPr>
          <a:xfrm rot="16200000" flipH="1">
            <a:off x="764418" y="5458971"/>
            <a:ext cx="214162" cy="1556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44199" y="5800970"/>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8" name="肘形连接符 37"/>
          <p:cNvCxnSpPr>
            <a:endCxn id="37" idx="1"/>
          </p:cNvCxnSpPr>
          <p:nvPr/>
        </p:nvCxnSpPr>
        <p:spPr>
          <a:xfrm rot="16200000" flipH="1">
            <a:off x="638996" y="5584392"/>
            <a:ext cx="459887"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44199" y="6060061"/>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0" name="肘形连接符 39"/>
          <p:cNvCxnSpPr>
            <a:endCxn id="39" idx="1"/>
          </p:cNvCxnSpPr>
          <p:nvPr/>
        </p:nvCxnSpPr>
        <p:spPr>
          <a:xfrm rot="16200000" flipH="1">
            <a:off x="509450" y="5713938"/>
            <a:ext cx="718978"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04627" y="1526170"/>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2" name="肘形连接符 41"/>
          <p:cNvCxnSpPr>
            <a:stCxn id="4" idx="2"/>
            <a:endCxn id="41" idx="1"/>
          </p:cNvCxnSpPr>
          <p:nvPr/>
        </p:nvCxnSpPr>
        <p:spPr>
          <a:xfrm rot="16200000" flipH="1">
            <a:off x="336545" y="1466088"/>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491880" y="1514649"/>
            <a:ext cx="792088"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0_ZJ_A</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4" name="矩形 43"/>
          <p:cNvSpPr/>
          <p:nvPr/>
        </p:nvSpPr>
        <p:spPr>
          <a:xfrm>
            <a:off x="7092160" y="1514649"/>
            <a:ext cx="792088" cy="215999"/>
          </a:xfrm>
          <a:prstGeom prst="rect">
            <a:avLst/>
          </a:prstGeom>
          <a:solidFill>
            <a:schemeClr val="accent2"/>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0_ZJ_B</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3059928"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6" name="矩形 45"/>
          <p:cNvSpPr/>
          <p:nvPr/>
        </p:nvSpPr>
        <p:spPr>
          <a:xfrm>
            <a:off x="4644008"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9" name="矩形 48"/>
          <p:cNvSpPr/>
          <p:nvPr/>
        </p:nvSpPr>
        <p:spPr>
          <a:xfrm>
            <a:off x="5778208" y="1836007"/>
            <a:ext cx="1007992" cy="200081"/>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1-ZT_B1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p:nvSpPr>
        <p:spPr>
          <a:xfrm>
            <a:off x="2267744"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1" name="矩形 50"/>
          <p:cNvSpPr/>
          <p:nvPr/>
        </p:nvSpPr>
        <p:spPr>
          <a:xfrm>
            <a:off x="3437800"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2" name="矩形 51"/>
          <p:cNvSpPr/>
          <p:nvPr/>
        </p:nvSpPr>
        <p:spPr>
          <a:xfrm>
            <a:off x="2267744"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3" name="矩形 52"/>
          <p:cNvSpPr/>
          <p:nvPr/>
        </p:nvSpPr>
        <p:spPr>
          <a:xfrm>
            <a:off x="3419872"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4" name="矩形 53"/>
          <p:cNvSpPr/>
          <p:nvPr/>
        </p:nvSpPr>
        <p:spPr>
          <a:xfrm>
            <a:off x="4589928" y="2077715"/>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55" name="矩形 54"/>
          <p:cNvSpPr/>
          <p:nvPr/>
        </p:nvSpPr>
        <p:spPr>
          <a:xfrm>
            <a:off x="4572000" y="2344749"/>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62" name="矩形 61"/>
          <p:cNvSpPr/>
          <p:nvPr/>
        </p:nvSpPr>
        <p:spPr>
          <a:xfrm>
            <a:off x="5724128" y="2077715"/>
            <a:ext cx="1044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2_ZJGC_B1_1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5724128" y="2344749"/>
            <a:ext cx="108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2_ZTXN_B1_1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66" name="矩形 65"/>
          <p:cNvSpPr/>
          <p:nvPr/>
        </p:nvSpPr>
        <p:spPr>
          <a:xfrm>
            <a:off x="6858424" y="1823224"/>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1-ZT_B2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7"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a:t>
            </a:r>
            <a:r>
              <a:rPr lang="zh-CN" altLang="en-US" sz="2000" b="1" dirty="0" smtClean="0">
                <a:solidFill>
                  <a:prstClr val="black"/>
                </a:solidFill>
                <a:latin typeface="微软雅黑" panose="020B0503020204020204" pitchFamily="34" charset="-122"/>
                <a:ea typeface="微软雅黑" panose="020B0503020204020204" pitchFamily="34" charset="-122"/>
              </a:rPr>
              <a:t>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方案组织及各层级方案的统一管理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98" name="矩形 97"/>
          <p:cNvSpPr/>
          <p:nvPr/>
        </p:nvSpPr>
        <p:spPr>
          <a:xfrm>
            <a:off x="7956240" y="182322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a:t>
            </a:r>
            <a:r>
              <a:rPr lang="en-US" altLang="zh-CN" sz="1100" dirty="0">
                <a:solidFill>
                  <a:srgbClr val="00B0F0"/>
                </a:solidFill>
                <a:latin typeface="微软雅黑" panose="020B0503020204020204" pitchFamily="34" charset="-122"/>
                <a:ea typeface="微软雅黑" panose="020B0503020204020204" pitchFamily="34" charset="-122"/>
              </a:rPr>
              <a:t>/</a:t>
            </a:r>
            <a:r>
              <a:rPr lang="en-US" altLang="zh-CN" sz="1100" dirty="0" smtClean="0">
                <a:solidFill>
                  <a:srgbClr val="00B0F0"/>
                </a:solidFill>
                <a:latin typeface="微软雅黑" panose="020B0503020204020204" pitchFamily="34" charset="-122"/>
                <a:ea typeface="微软雅黑" panose="020B0503020204020204" pitchFamily="34" charset="-122"/>
              </a:rPr>
              <a:t>B1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9" name="矩形 98"/>
          <p:cNvSpPr/>
          <p:nvPr/>
        </p:nvSpPr>
        <p:spPr>
          <a:xfrm>
            <a:off x="6804192" y="2077714"/>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0" name="矩形 99"/>
          <p:cNvSpPr/>
          <p:nvPr/>
        </p:nvSpPr>
        <p:spPr>
          <a:xfrm>
            <a:off x="7884368" y="2077714"/>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1" name="矩形 100"/>
          <p:cNvSpPr/>
          <p:nvPr/>
        </p:nvSpPr>
        <p:spPr>
          <a:xfrm>
            <a:off x="6876256" y="2344599"/>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2" name="矩形 101"/>
          <p:cNvSpPr/>
          <p:nvPr/>
        </p:nvSpPr>
        <p:spPr>
          <a:xfrm>
            <a:off x="7992384" y="2344599"/>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3" name="矩形 102"/>
          <p:cNvSpPr/>
          <p:nvPr/>
        </p:nvSpPr>
        <p:spPr>
          <a:xfrm>
            <a:off x="2267744"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4" name="矩形 103"/>
          <p:cNvSpPr/>
          <p:nvPr/>
        </p:nvSpPr>
        <p:spPr>
          <a:xfrm>
            <a:off x="3437800"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5" name="矩形 104"/>
          <p:cNvSpPr/>
          <p:nvPr/>
        </p:nvSpPr>
        <p:spPr>
          <a:xfrm>
            <a:off x="2267744"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6" name="矩形 105"/>
          <p:cNvSpPr/>
          <p:nvPr/>
        </p:nvSpPr>
        <p:spPr>
          <a:xfrm>
            <a:off x="3419872"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7" name="矩形 106"/>
          <p:cNvSpPr/>
          <p:nvPr/>
        </p:nvSpPr>
        <p:spPr>
          <a:xfrm>
            <a:off x="4589928" y="259471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8" name="矩形 107"/>
          <p:cNvSpPr/>
          <p:nvPr/>
        </p:nvSpPr>
        <p:spPr>
          <a:xfrm>
            <a:off x="4572000" y="286175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9" name="矩形 108"/>
          <p:cNvSpPr/>
          <p:nvPr/>
        </p:nvSpPr>
        <p:spPr>
          <a:xfrm>
            <a:off x="5724128" y="2594716"/>
            <a:ext cx="1044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2_ZTJG_B1_1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10" name="矩形 109"/>
          <p:cNvSpPr/>
          <p:nvPr/>
        </p:nvSpPr>
        <p:spPr>
          <a:xfrm>
            <a:off x="5724128" y="2861750"/>
            <a:ext cx="1116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2_ZTQD_B1_1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11" name="矩形 110"/>
          <p:cNvSpPr/>
          <p:nvPr/>
        </p:nvSpPr>
        <p:spPr>
          <a:xfrm>
            <a:off x="6804192" y="2594715"/>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2" name="矩形 111"/>
          <p:cNvSpPr/>
          <p:nvPr/>
        </p:nvSpPr>
        <p:spPr>
          <a:xfrm>
            <a:off x="7884368" y="2594715"/>
            <a:ext cx="122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3" name="矩形 112"/>
          <p:cNvSpPr/>
          <p:nvPr/>
        </p:nvSpPr>
        <p:spPr>
          <a:xfrm>
            <a:off x="6876256" y="2861600"/>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_B2_1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4" name="矩形 113"/>
          <p:cNvSpPr/>
          <p:nvPr/>
        </p:nvSpPr>
        <p:spPr>
          <a:xfrm>
            <a:off x="7992384" y="2861600"/>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_A/B1_1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5" name="矩形 114"/>
          <p:cNvSpPr/>
          <p:nvPr/>
        </p:nvSpPr>
        <p:spPr>
          <a:xfrm>
            <a:off x="3059928" y="3143130"/>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6" name="矩形 115"/>
          <p:cNvSpPr/>
          <p:nvPr/>
        </p:nvSpPr>
        <p:spPr>
          <a:xfrm>
            <a:off x="4644008" y="3143130"/>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7" name="矩形 116"/>
          <p:cNvSpPr/>
          <p:nvPr/>
        </p:nvSpPr>
        <p:spPr>
          <a:xfrm>
            <a:off x="5778208" y="3155913"/>
            <a:ext cx="1007992" cy="200081"/>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1-RSS_B1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20" name="矩形 119"/>
          <p:cNvSpPr/>
          <p:nvPr/>
        </p:nvSpPr>
        <p:spPr>
          <a:xfrm>
            <a:off x="2267744"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1" name="矩形 120"/>
          <p:cNvSpPr/>
          <p:nvPr/>
        </p:nvSpPr>
        <p:spPr>
          <a:xfrm>
            <a:off x="3534788"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4" name="矩形 123"/>
          <p:cNvSpPr/>
          <p:nvPr/>
        </p:nvSpPr>
        <p:spPr>
          <a:xfrm>
            <a:off x="4777004" y="367542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WLQD</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6" name="矩形 125"/>
          <p:cNvSpPr/>
          <p:nvPr/>
        </p:nvSpPr>
        <p:spPr>
          <a:xfrm>
            <a:off x="6037140" y="3675424"/>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2_WLQD_B1_1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6" name="矩形 135"/>
          <p:cNvSpPr/>
          <p:nvPr/>
        </p:nvSpPr>
        <p:spPr>
          <a:xfrm>
            <a:off x="3059928" y="3409277"/>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7" name="矩形 136"/>
          <p:cNvSpPr/>
          <p:nvPr/>
        </p:nvSpPr>
        <p:spPr>
          <a:xfrm>
            <a:off x="4644008" y="3409277"/>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38" name="矩形 137"/>
          <p:cNvSpPr/>
          <p:nvPr/>
        </p:nvSpPr>
        <p:spPr>
          <a:xfrm>
            <a:off x="5778208" y="3422060"/>
            <a:ext cx="1044000" cy="200081"/>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1-GYWL_B1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9" name="矩形 138"/>
          <p:cNvSpPr/>
          <p:nvPr/>
        </p:nvSpPr>
        <p:spPr>
          <a:xfrm>
            <a:off x="2267744"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0" name="矩形 139"/>
          <p:cNvSpPr/>
          <p:nvPr/>
        </p:nvSpPr>
        <p:spPr>
          <a:xfrm>
            <a:off x="3534788"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1" name="矩形 140"/>
          <p:cNvSpPr/>
          <p:nvPr/>
        </p:nvSpPr>
        <p:spPr>
          <a:xfrm>
            <a:off x="4777004" y="3931896"/>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CR</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2" name="矩形 141"/>
          <p:cNvSpPr/>
          <p:nvPr/>
        </p:nvSpPr>
        <p:spPr>
          <a:xfrm>
            <a:off x="6037140" y="3931896"/>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2_WLCR_B1_1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3" name="矩形 142"/>
          <p:cNvSpPr/>
          <p:nvPr/>
        </p:nvSpPr>
        <p:spPr>
          <a:xfrm>
            <a:off x="2267744"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4" name="矩形 143"/>
          <p:cNvSpPr/>
          <p:nvPr/>
        </p:nvSpPr>
        <p:spPr>
          <a:xfrm>
            <a:off x="3534788"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5" name="矩形 144"/>
          <p:cNvSpPr/>
          <p:nvPr/>
        </p:nvSpPr>
        <p:spPr>
          <a:xfrm>
            <a:off x="4777004" y="4208447"/>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a:t>
            </a:r>
            <a:r>
              <a:rPr lang="en-US" altLang="zh-CN" sz="1100" dirty="0">
                <a:solidFill>
                  <a:srgbClr val="00B0F0"/>
                </a:solidFill>
                <a:latin typeface="微软雅黑" panose="020B0503020204020204" pitchFamily="34" charset="-122"/>
                <a:ea typeface="微软雅黑" panose="020B0503020204020204" pitchFamily="34" charset="-122"/>
              </a:rPr>
              <a:t>JG</a:t>
            </a:r>
            <a:r>
              <a:rPr lang="en-US" altLang="zh-CN" sz="1100" dirty="0" smtClean="0">
                <a:solidFill>
                  <a:srgbClr val="00B0F0"/>
                </a:solidFill>
                <a:latin typeface="微软雅黑" panose="020B0503020204020204" pitchFamily="34" charset="-122"/>
                <a:ea typeface="微软雅黑" panose="020B0503020204020204" pitchFamily="34" charset="-122"/>
              </a:rPr>
              <a:t>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6" name="矩形 145"/>
          <p:cNvSpPr/>
          <p:nvPr/>
        </p:nvSpPr>
        <p:spPr>
          <a:xfrm>
            <a:off x="6037140" y="4208447"/>
            <a:ext cx="1152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2_WLJG_B1_1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7" name="矩形 146"/>
          <p:cNvSpPr/>
          <p:nvPr/>
        </p:nvSpPr>
        <p:spPr>
          <a:xfrm>
            <a:off x="2267744"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8" name="矩形 147"/>
          <p:cNvSpPr/>
          <p:nvPr/>
        </p:nvSpPr>
        <p:spPr>
          <a:xfrm>
            <a:off x="3581944"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9" name="矩形 148"/>
          <p:cNvSpPr/>
          <p:nvPr/>
        </p:nvSpPr>
        <p:spPr>
          <a:xfrm>
            <a:off x="4824160" y="4464919"/>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2_WLQDu_A2_1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0" name="矩形 149"/>
          <p:cNvSpPr/>
          <p:nvPr/>
        </p:nvSpPr>
        <p:spPr>
          <a:xfrm>
            <a:off x="6084296" y="4464919"/>
            <a:ext cx="1260000" cy="215999"/>
          </a:xfrm>
          <a:prstGeom prst="rect">
            <a:avLst/>
          </a:prstGeom>
          <a:solidFill>
            <a:schemeClr val="accent2">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2_WLQDu_B1_1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51" name="矩形 150"/>
          <p:cNvSpPr/>
          <p:nvPr/>
        </p:nvSpPr>
        <p:spPr>
          <a:xfrm>
            <a:off x="3059928" y="4781943"/>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2" name="矩形 151"/>
          <p:cNvSpPr/>
          <p:nvPr/>
        </p:nvSpPr>
        <p:spPr>
          <a:xfrm>
            <a:off x="4644008" y="4781943"/>
            <a:ext cx="104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1-DYWL_A2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3" name="矩形 152"/>
          <p:cNvSpPr/>
          <p:nvPr/>
        </p:nvSpPr>
        <p:spPr>
          <a:xfrm>
            <a:off x="5778208" y="4794726"/>
            <a:ext cx="1044000" cy="200081"/>
          </a:xfrm>
          <a:prstGeom prst="rect">
            <a:avLst/>
          </a:prstGeom>
          <a:solidFill>
            <a:schemeClr val="accent3">
              <a:lumMod val="75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bg1"/>
                </a:solidFill>
                <a:latin typeface="微软雅黑" panose="020B0503020204020204" pitchFamily="34" charset="-122"/>
                <a:ea typeface="微软雅黑" panose="020B0503020204020204" pitchFamily="34" charset="-122"/>
              </a:rPr>
              <a:t>1-DYWL_B1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7150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5" y="188640"/>
            <a:ext cx="5187950" cy="461665"/>
          </a:xfrm>
          <a:prstGeom prst="rect">
            <a:avLst/>
          </a:prstGeom>
          <a:noFill/>
        </p:spPr>
        <p:txBody>
          <a:bodyPr wrap="square" rtlCol="0">
            <a:spAutoFit/>
          </a:bodyPr>
          <a:lstStyle>
            <a:defPPr>
              <a:defRPr lang="zh-CN"/>
            </a:defPPr>
            <a:lvl1pPr>
              <a:defRPr sz="2400" b="1">
                <a:solidFill>
                  <a:prstClr val="black"/>
                </a:solidFill>
                <a:latin typeface="微软雅黑" panose="020B0503020204020204" pitchFamily="34" charset="-122"/>
                <a:ea typeface="微软雅黑" panose="020B0503020204020204" pitchFamily="34" charset="-122"/>
              </a:defRPr>
            </a:lvl1pPr>
          </a:lstStyle>
          <a:p>
            <a:r>
              <a:rPr lang="zh-CN" altLang="en-US" dirty="0"/>
              <a:t>大纲</a:t>
            </a: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17018"/>
            <a:ext cx="609524" cy="609524"/>
          </a:xfrm>
          <a:prstGeom prst="rect">
            <a:avLst/>
          </a:prstGeom>
        </p:spPr>
      </p:pic>
      <p:sp>
        <p:nvSpPr>
          <p:cNvPr id="27" name="TextBox 26"/>
          <p:cNvSpPr txBox="1"/>
          <p:nvPr/>
        </p:nvSpPr>
        <p:spPr>
          <a:xfrm>
            <a:off x="1331641" y="1089026"/>
            <a:ext cx="6984776" cy="369332"/>
          </a:xfrm>
          <a:prstGeom prst="rect">
            <a:avLst/>
          </a:prstGeom>
          <a:solidFill>
            <a:schemeClr val="tx2"/>
          </a:solidFill>
        </p:spPr>
        <p:txBody>
          <a:bodyPr wrap="square" rtlCol="0">
            <a:spAutoFit/>
          </a:bodyPr>
          <a:lstStyle>
            <a:defPPr>
              <a:defRPr lang="zh-CN"/>
            </a:defPPr>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多</a:t>
            </a:r>
            <a:r>
              <a:rPr lang="zh-CN" altLang="en-US" dirty="0" smtClean="0"/>
              <a:t>方案管理业务场景及业务需求分析</a:t>
            </a:r>
            <a:endParaRPr lang="zh-CN" altLang="en-US" dirty="0"/>
          </a:p>
        </p:txBody>
      </p:sp>
      <p:cxnSp>
        <p:nvCxnSpPr>
          <p:cNvPr id="28" name="直接连接符 27"/>
          <p:cNvCxnSpPr/>
          <p:nvPr/>
        </p:nvCxnSpPr>
        <p:spPr>
          <a:xfrm>
            <a:off x="1331641" y="1593082"/>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31640" y="1678602"/>
            <a:ext cx="6624736" cy="1569660"/>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整机方案、部件级方案、专业级方案的策划、细化和匹配</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多</a:t>
            </a:r>
            <a:r>
              <a:rPr lang="zh-CN" altLang="en-US" sz="1600" dirty="0" smtClean="0">
                <a:solidFill>
                  <a:srgbClr val="FF0000"/>
                </a:solidFill>
                <a:latin typeface="微软雅黑" panose="020B0503020204020204" pitchFamily="34" charset="-122"/>
                <a:ea typeface="微软雅黑" panose="020B0503020204020204" pitchFamily="34" charset="-122"/>
              </a:rPr>
              <a:t>方案并行业务场景下的任务协同</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方案</a:t>
            </a:r>
            <a:r>
              <a:rPr lang="zh-CN" altLang="en-US" sz="1600" dirty="0">
                <a:latin typeface="微软雅黑" panose="020B0503020204020204" pitchFamily="34" charset="-122"/>
                <a:ea typeface="微软雅黑" panose="020B0503020204020204" pitchFamily="34" charset="-122"/>
              </a:rPr>
              <a:t>版本管理业务需求</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方案</a:t>
            </a:r>
            <a:r>
              <a:rPr lang="zh-CN" altLang="en-US" sz="1600" dirty="0">
                <a:latin typeface="微软雅黑" panose="020B0503020204020204" pitchFamily="34" charset="-122"/>
                <a:ea typeface="微软雅黑" panose="020B0503020204020204" pitchFamily="34" charset="-122"/>
              </a:rPr>
              <a:t>数据的查看和使用</a:t>
            </a:r>
          </a:p>
        </p:txBody>
      </p:sp>
      <p:cxnSp>
        <p:nvCxnSpPr>
          <p:cNvPr id="16" name="直接连接符 15"/>
          <p:cNvCxnSpPr/>
          <p:nvPr/>
        </p:nvCxnSpPr>
        <p:spPr>
          <a:xfrm>
            <a:off x="1331641" y="4759174"/>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380543"/>
            <a:ext cx="609524" cy="609524"/>
          </a:xfrm>
          <a:prstGeom prst="rect">
            <a:avLst/>
          </a:prstGeom>
        </p:spPr>
      </p:pic>
      <p:cxnSp>
        <p:nvCxnSpPr>
          <p:cNvPr id="18" name="直接连接符 17"/>
          <p:cNvCxnSpPr/>
          <p:nvPr/>
        </p:nvCxnSpPr>
        <p:spPr>
          <a:xfrm>
            <a:off x="1334897" y="3968855"/>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4221088"/>
            <a:ext cx="609524" cy="609524"/>
          </a:xfrm>
          <a:prstGeom prst="rect">
            <a:avLst/>
          </a:prstGeom>
        </p:spPr>
      </p:pic>
      <p:sp>
        <p:nvSpPr>
          <p:cNvPr id="20" name="TextBox 25"/>
          <p:cNvSpPr txBox="1"/>
          <p:nvPr/>
        </p:nvSpPr>
        <p:spPr>
          <a:xfrm>
            <a:off x="1334897" y="4318404"/>
            <a:ext cx="6981520"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系统初步设计原型</a:t>
            </a:r>
          </a:p>
        </p:txBody>
      </p:sp>
      <p:sp>
        <p:nvSpPr>
          <p:cNvPr id="21" name="TextBox 37"/>
          <p:cNvSpPr txBox="1"/>
          <p:nvPr/>
        </p:nvSpPr>
        <p:spPr>
          <a:xfrm>
            <a:off x="1331639" y="3491716"/>
            <a:ext cx="6984777"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多方案管理</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功能设计</a:t>
            </a:r>
          </a:p>
        </p:txBody>
      </p:sp>
    </p:spTree>
    <p:extLst>
      <p:ext uri="{BB962C8B-B14F-4D97-AF65-F5344CB8AC3E}">
        <p14:creationId xmlns:p14="http://schemas.microsoft.com/office/powerpoint/2010/main" val="1732990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a:t>
            </a:r>
            <a:r>
              <a:rPr lang="zh-CN" altLang="en-US" sz="2000" b="1" dirty="0" smtClean="0">
                <a:solidFill>
                  <a:prstClr val="black"/>
                </a:solidFill>
                <a:latin typeface="微软雅黑" panose="020B0503020204020204" pitchFamily="34" charset="-122"/>
                <a:ea typeface="微软雅黑" panose="020B0503020204020204" pitchFamily="34" charset="-122"/>
              </a:rPr>
              <a:t>方案场景下的任务协同</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基于策划的方案开展任务协同</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79512" y="620688"/>
            <a:ext cx="8468048"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项目下任务按照大阶段</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整机</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部件</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小阶段</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专业组织任务，在多方案并行场景下，各部件专业间的任务协同需要能够按照方案进行匹配；</a:t>
            </a:r>
            <a:endParaRPr lang="en-US" altLang="zh-CN" sz="16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115616" y="1445735"/>
            <a:ext cx="6901350" cy="5376034"/>
          </a:xfrm>
          <a:prstGeom prst="rect">
            <a:avLst/>
          </a:prstGeom>
        </p:spPr>
      </p:pic>
    </p:spTree>
    <p:extLst>
      <p:ext uri="{BB962C8B-B14F-4D97-AF65-F5344CB8AC3E}">
        <p14:creationId xmlns:p14="http://schemas.microsoft.com/office/powerpoint/2010/main" val="3290459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5" y="188640"/>
            <a:ext cx="5187950" cy="461665"/>
          </a:xfrm>
          <a:prstGeom prst="rect">
            <a:avLst/>
          </a:prstGeom>
          <a:noFill/>
        </p:spPr>
        <p:txBody>
          <a:bodyPr wrap="square" rtlCol="0">
            <a:spAutoFit/>
          </a:bodyPr>
          <a:lstStyle>
            <a:defPPr>
              <a:defRPr lang="zh-CN"/>
            </a:defPPr>
            <a:lvl1pPr>
              <a:defRPr sz="2400" b="1">
                <a:solidFill>
                  <a:prstClr val="black"/>
                </a:solidFill>
                <a:latin typeface="微软雅黑" panose="020B0503020204020204" pitchFamily="34" charset="-122"/>
                <a:ea typeface="微软雅黑" panose="020B0503020204020204" pitchFamily="34" charset="-122"/>
              </a:defRPr>
            </a:lvl1pPr>
          </a:lstStyle>
          <a:p>
            <a:r>
              <a:rPr lang="zh-CN" altLang="en-US" dirty="0"/>
              <a:t>大纲</a:t>
            </a: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17018"/>
            <a:ext cx="609524" cy="609524"/>
          </a:xfrm>
          <a:prstGeom prst="rect">
            <a:avLst/>
          </a:prstGeom>
        </p:spPr>
      </p:pic>
      <p:sp>
        <p:nvSpPr>
          <p:cNvPr id="27" name="TextBox 26"/>
          <p:cNvSpPr txBox="1"/>
          <p:nvPr/>
        </p:nvSpPr>
        <p:spPr>
          <a:xfrm>
            <a:off x="1331641" y="1089026"/>
            <a:ext cx="6984776" cy="369332"/>
          </a:xfrm>
          <a:prstGeom prst="rect">
            <a:avLst/>
          </a:prstGeom>
          <a:solidFill>
            <a:schemeClr val="tx2"/>
          </a:solidFill>
        </p:spPr>
        <p:txBody>
          <a:bodyPr wrap="square" rtlCol="0">
            <a:spAutoFit/>
          </a:bodyPr>
          <a:lstStyle>
            <a:defPPr>
              <a:defRPr lang="zh-CN"/>
            </a:defPPr>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多</a:t>
            </a:r>
            <a:r>
              <a:rPr lang="zh-CN" altLang="en-US" dirty="0" smtClean="0"/>
              <a:t>方案管理业务场景及业务需求分析</a:t>
            </a:r>
            <a:endParaRPr lang="zh-CN" altLang="en-US" dirty="0"/>
          </a:p>
        </p:txBody>
      </p:sp>
      <p:cxnSp>
        <p:nvCxnSpPr>
          <p:cNvPr id="28" name="直接连接符 27"/>
          <p:cNvCxnSpPr/>
          <p:nvPr/>
        </p:nvCxnSpPr>
        <p:spPr>
          <a:xfrm>
            <a:off x="1331641" y="1593082"/>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331641" y="4759174"/>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31640" y="1678602"/>
            <a:ext cx="6624736" cy="1569660"/>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solidFill>
                  <a:srgbClr val="FF0000"/>
                </a:solidFill>
                <a:latin typeface="微软雅黑" panose="020B0503020204020204" pitchFamily="34" charset="-122"/>
                <a:ea typeface="微软雅黑" panose="020B0503020204020204" pitchFamily="34" charset="-122"/>
              </a:rPr>
              <a:t>整机方案、部件级方案、专业级方案的策划、细化和匹配</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多</a:t>
            </a:r>
            <a:r>
              <a:rPr lang="zh-CN" altLang="en-US" sz="1600" dirty="0" smtClean="0">
                <a:latin typeface="微软雅黑" panose="020B0503020204020204" pitchFamily="34" charset="-122"/>
                <a:ea typeface="微软雅黑" panose="020B0503020204020204" pitchFamily="34" charset="-122"/>
              </a:rPr>
              <a:t>方案并行业务场景下的任务协同</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方案</a:t>
            </a:r>
            <a:r>
              <a:rPr lang="zh-CN" altLang="en-US" sz="1600" dirty="0">
                <a:latin typeface="微软雅黑" panose="020B0503020204020204" pitchFamily="34" charset="-122"/>
                <a:ea typeface="微软雅黑" panose="020B0503020204020204" pitchFamily="34" charset="-122"/>
              </a:rPr>
              <a:t>版本管理</a:t>
            </a:r>
            <a:r>
              <a:rPr lang="zh-CN" altLang="en-US" sz="1600" dirty="0" smtClean="0">
                <a:latin typeface="微软雅黑" panose="020B0503020204020204" pitchFamily="34" charset="-122"/>
                <a:ea typeface="微软雅黑" panose="020B0503020204020204" pitchFamily="34" charset="-122"/>
              </a:rPr>
              <a:t>业务需求</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方案</a:t>
            </a:r>
            <a:r>
              <a:rPr lang="zh-CN" altLang="en-US" sz="1600" dirty="0">
                <a:latin typeface="微软雅黑" panose="020B0503020204020204" pitchFamily="34" charset="-122"/>
                <a:ea typeface="微软雅黑" panose="020B0503020204020204" pitchFamily="34" charset="-122"/>
              </a:rPr>
              <a:t>数据的查看和使用</a:t>
            </a:r>
          </a:p>
        </p:txBody>
      </p:sp>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380543"/>
            <a:ext cx="609524" cy="609524"/>
          </a:xfrm>
          <a:prstGeom prst="rect">
            <a:avLst/>
          </a:prstGeom>
        </p:spPr>
      </p:pic>
      <p:cxnSp>
        <p:nvCxnSpPr>
          <p:cNvPr id="39" name="直接连接符 38"/>
          <p:cNvCxnSpPr/>
          <p:nvPr/>
        </p:nvCxnSpPr>
        <p:spPr>
          <a:xfrm>
            <a:off x="1334897" y="3968855"/>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4221088"/>
            <a:ext cx="609524" cy="609524"/>
          </a:xfrm>
          <a:prstGeom prst="rect">
            <a:avLst/>
          </a:prstGeom>
        </p:spPr>
      </p:pic>
      <p:sp>
        <p:nvSpPr>
          <p:cNvPr id="26" name="TextBox 25"/>
          <p:cNvSpPr txBox="1"/>
          <p:nvPr/>
        </p:nvSpPr>
        <p:spPr>
          <a:xfrm>
            <a:off x="1334897" y="4318404"/>
            <a:ext cx="6981520"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系统初步设计原型</a:t>
            </a:r>
          </a:p>
        </p:txBody>
      </p:sp>
      <p:sp>
        <p:nvSpPr>
          <p:cNvPr id="16" name="TextBox 37"/>
          <p:cNvSpPr txBox="1"/>
          <p:nvPr/>
        </p:nvSpPr>
        <p:spPr>
          <a:xfrm>
            <a:off x="1331639" y="3491716"/>
            <a:ext cx="6984777"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多方案管理</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功能设计</a:t>
            </a:r>
          </a:p>
        </p:txBody>
      </p:sp>
    </p:spTree>
    <p:extLst>
      <p:ext uri="{BB962C8B-B14F-4D97-AF65-F5344CB8AC3E}">
        <p14:creationId xmlns:p14="http://schemas.microsoft.com/office/powerpoint/2010/main" val="333638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107504" y="44624"/>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11" name="矩形 10"/>
          <p:cNvSpPr/>
          <p:nvPr/>
        </p:nvSpPr>
        <p:spPr>
          <a:xfrm>
            <a:off x="454917" y="332656"/>
            <a:ext cx="1008000" cy="1924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bg1"/>
                </a:solidFill>
                <a:latin typeface="微软雅黑" panose="020B0503020204020204" pitchFamily="34" charset="-122"/>
                <a:ea typeface="微软雅黑" panose="020B0503020204020204" pitchFamily="34" charset="-122"/>
              </a:rPr>
              <a:t>概念设计阶段</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12" name="肘形连接符 11"/>
          <p:cNvCxnSpPr>
            <a:stCxn id="7" idx="2"/>
            <a:endCxn id="11" idx="1"/>
          </p:cNvCxnSpPr>
          <p:nvPr/>
        </p:nvCxnSpPr>
        <p:spPr>
          <a:xfrm rot="16200000" flipH="1">
            <a:off x="332103" y="306048"/>
            <a:ext cx="168215" cy="7741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58516" y="4970344"/>
            <a:ext cx="1368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部件</a:t>
            </a:r>
            <a:r>
              <a:rPr lang="en-US" altLang="zh-CN" sz="1050" dirty="0" smtClean="0">
                <a:solidFill>
                  <a:schemeClr val="tx1"/>
                </a:solidFill>
                <a:latin typeface="微软雅黑" panose="020B0503020204020204" pitchFamily="34" charset="-122"/>
                <a:ea typeface="微软雅黑" panose="020B0503020204020204" pitchFamily="34" charset="-122"/>
              </a:rPr>
              <a:t>/</a:t>
            </a:r>
            <a:r>
              <a:rPr lang="zh-CN" altLang="en-US" sz="1050" dirty="0" smtClean="0">
                <a:solidFill>
                  <a:schemeClr val="tx1"/>
                </a:solidFill>
                <a:latin typeface="微软雅黑" panose="020B0503020204020204" pitchFamily="34" charset="-122"/>
                <a:ea typeface="微软雅黑" panose="020B0503020204020204" pitchFamily="34" charset="-122"/>
              </a:rPr>
              <a:t>系统试验验证</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19" name="肘形连接符 18"/>
          <p:cNvCxnSpPr>
            <a:endCxn id="18" idx="1"/>
          </p:cNvCxnSpPr>
          <p:nvPr/>
        </p:nvCxnSpPr>
        <p:spPr>
          <a:xfrm rot="16200000" flipH="1">
            <a:off x="-1475799" y="2729453"/>
            <a:ext cx="4437482" cy="23114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endCxn id="34" idx="1"/>
          </p:cNvCxnSpPr>
          <p:nvPr/>
        </p:nvCxnSpPr>
        <p:spPr>
          <a:xfrm rot="16200000" flipH="1">
            <a:off x="2216680" y="3268883"/>
            <a:ext cx="855948" cy="16807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735648" y="2996952"/>
            <a:ext cx="756000" cy="17725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22" name="矩形 21"/>
          <p:cNvSpPr/>
          <p:nvPr/>
        </p:nvSpPr>
        <p:spPr>
          <a:xfrm>
            <a:off x="2734698" y="3212976"/>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23" name="肘形连接符 22"/>
          <p:cNvCxnSpPr>
            <a:endCxn id="22" idx="1"/>
          </p:cNvCxnSpPr>
          <p:nvPr/>
        </p:nvCxnSpPr>
        <p:spPr>
          <a:xfrm rot="16200000" flipH="1">
            <a:off x="2454358" y="3031206"/>
            <a:ext cx="386603" cy="174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421719" y="2747693"/>
            <a:ext cx="720000" cy="177251"/>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5" name="肘形连接符 24"/>
          <p:cNvCxnSpPr>
            <a:endCxn id="127" idx="1"/>
          </p:cNvCxnSpPr>
          <p:nvPr/>
        </p:nvCxnSpPr>
        <p:spPr>
          <a:xfrm>
            <a:off x="1553631" y="1154299"/>
            <a:ext cx="250784" cy="131079"/>
          </a:xfrm>
          <a:prstGeom prst="bentConnector3">
            <a:avLst>
              <a:gd name="adj1" fmla="val 102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789278" y="2492896"/>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1" name="肘形连接符 30"/>
          <p:cNvCxnSpPr>
            <a:endCxn id="30" idx="1"/>
          </p:cNvCxnSpPr>
          <p:nvPr/>
        </p:nvCxnSpPr>
        <p:spPr>
          <a:xfrm rot="16200000" flipH="1">
            <a:off x="950599" y="1742843"/>
            <a:ext cx="1440158" cy="23719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endCxn id="21" idx="1"/>
          </p:cNvCxnSpPr>
          <p:nvPr/>
        </p:nvCxnSpPr>
        <p:spPr>
          <a:xfrm rot="16200000" flipH="1">
            <a:off x="2567817" y="2917747"/>
            <a:ext cx="160634" cy="17502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734351" y="3449748"/>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34" name="矩形 33"/>
          <p:cNvSpPr/>
          <p:nvPr/>
        </p:nvSpPr>
        <p:spPr>
          <a:xfrm>
            <a:off x="2728689" y="3684118"/>
            <a:ext cx="779096" cy="193547"/>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35" name="肘形连接符 34"/>
          <p:cNvCxnSpPr>
            <a:endCxn id="33" idx="1"/>
          </p:cNvCxnSpPr>
          <p:nvPr/>
        </p:nvCxnSpPr>
        <p:spPr>
          <a:xfrm rot="16200000" flipH="1">
            <a:off x="2335583" y="3149980"/>
            <a:ext cx="623804" cy="1737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788326" y="4403877"/>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9" name="肘形连接符 38"/>
          <p:cNvCxnSpPr>
            <a:endCxn id="38" idx="1"/>
          </p:cNvCxnSpPr>
          <p:nvPr/>
        </p:nvCxnSpPr>
        <p:spPr>
          <a:xfrm rot="16200000" flipH="1">
            <a:off x="4838" y="2709015"/>
            <a:ext cx="3333768" cy="23320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59812" y="6041017"/>
            <a:ext cx="1224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核心</a:t>
            </a:r>
            <a:r>
              <a:rPr lang="zh-CN" altLang="en-US" sz="1050" dirty="0" smtClean="0">
                <a:solidFill>
                  <a:schemeClr val="tx1"/>
                </a:solidFill>
                <a:latin typeface="微软雅黑" panose="020B0503020204020204" pitchFamily="34" charset="-122"/>
                <a:ea typeface="微软雅黑" panose="020B0503020204020204" pitchFamily="34" charset="-122"/>
              </a:rPr>
              <a:t>机试验验证</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1" name="肘形连接符 40"/>
          <p:cNvCxnSpPr>
            <a:endCxn id="40" idx="1"/>
          </p:cNvCxnSpPr>
          <p:nvPr/>
        </p:nvCxnSpPr>
        <p:spPr>
          <a:xfrm rot="16200000" flipH="1">
            <a:off x="-2053620" y="3221009"/>
            <a:ext cx="5594322" cy="2325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364891" y="1457880"/>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44" name="矩形 43"/>
          <p:cNvSpPr/>
          <p:nvPr/>
        </p:nvSpPr>
        <p:spPr>
          <a:xfrm>
            <a:off x="2363940" y="1707390"/>
            <a:ext cx="756000" cy="19714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45" name="肘形连接符 44"/>
          <p:cNvCxnSpPr>
            <a:stCxn id="127" idx="2"/>
            <a:endCxn id="44" idx="1"/>
          </p:cNvCxnSpPr>
          <p:nvPr/>
        </p:nvCxnSpPr>
        <p:spPr>
          <a:xfrm rot="16200000" flipH="1">
            <a:off x="2048198" y="1490219"/>
            <a:ext cx="431958" cy="19952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127" idx="2"/>
            <a:endCxn id="43" idx="1"/>
          </p:cNvCxnSpPr>
          <p:nvPr/>
        </p:nvCxnSpPr>
        <p:spPr>
          <a:xfrm rot="16200000" flipH="1">
            <a:off x="2178402" y="1360016"/>
            <a:ext cx="172503" cy="2004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1768929" y="5249948"/>
            <a:ext cx="1398881"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9" name="肘形连接符 88"/>
          <p:cNvCxnSpPr>
            <a:stCxn id="18" idx="2"/>
            <a:endCxn id="88" idx="1"/>
          </p:cNvCxnSpPr>
          <p:nvPr/>
        </p:nvCxnSpPr>
        <p:spPr>
          <a:xfrm rot="16200000" flipH="1">
            <a:off x="1563305" y="5136402"/>
            <a:ext cx="184835" cy="22641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1763810" y="5511868"/>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风扇增压级</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91" name="肘形连接符 90"/>
          <p:cNvCxnSpPr>
            <a:stCxn id="18" idx="2"/>
            <a:endCxn id="90" idx="1"/>
          </p:cNvCxnSpPr>
          <p:nvPr/>
        </p:nvCxnSpPr>
        <p:spPr>
          <a:xfrm rot="16200000" flipH="1">
            <a:off x="1431512" y="5268196"/>
            <a:ext cx="443302" cy="2212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1763810" y="5787030"/>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93" name="肘形连接符 92"/>
          <p:cNvCxnSpPr>
            <a:stCxn id="18" idx="2"/>
            <a:endCxn id="92" idx="1"/>
          </p:cNvCxnSpPr>
          <p:nvPr/>
        </p:nvCxnSpPr>
        <p:spPr>
          <a:xfrm rot="16200000" flipH="1">
            <a:off x="1293931" y="5405777"/>
            <a:ext cx="718464" cy="2212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3924160" y="3573080"/>
            <a:ext cx="3528160" cy="60425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050" dirty="0" smtClean="0">
                <a:solidFill>
                  <a:prstClr val="white"/>
                </a:solidFill>
                <a:latin typeface="微软雅黑" panose="020B0503020204020204" pitchFamily="34" charset="-122"/>
                <a:ea typeface="微软雅黑" panose="020B0503020204020204" pitchFamily="34" charset="-122"/>
              </a:rPr>
              <a:t>完成整机方案</a:t>
            </a:r>
            <a:r>
              <a:rPr lang="en-US" altLang="zh-CN" sz="1050" dirty="0" smtClean="0">
                <a:solidFill>
                  <a:prstClr val="white"/>
                </a:solidFill>
                <a:latin typeface="微软雅黑" panose="020B0503020204020204" pitchFamily="34" charset="-122"/>
                <a:ea typeface="微软雅黑" panose="020B0503020204020204" pitchFamily="34" charset="-122"/>
              </a:rPr>
              <a:t>A</a:t>
            </a:r>
            <a:r>
              <a:rPr lang="zh-CN" altLang="en-US" sz="1050" dirty="0" smtClean="0">
                <a:solidFill>
                  <a:prstClr val="white"/>
                </a:solidFill>
                <a:latin typeface="微软雅黑" panose="020B0503020204020204" pitchFamily="34" charset="-122"/>
                <a:ea typeface="微软雅黑" panose="020B0503020204020204" pitchFamily="34" charset="-122"/>
              </a:rPr>
              <a:t>概念设计阶段高压涡轮</a:t>
            </a:r>
            <a:r>
              <a:rPr lang="zh-CN" altLang="en-US" sz="1050" dirty="0" smtClean="0">
                <a:solidFill>
                  <a:schemeClr val="bg1"/>
                </a:solidFill>
                <a:latin typeface="微软雅黑" panose="020B0503020204020204" pitchFamily="34" charset="-122"/>
                <a:ea typeface="微软雅黑" panose="020B0503020204020204" pitchFamily="34" charset="-122"/>
              </a:rPr>
              <a:t>部件</a:t>
            </a:r>
            <a:r>
              <a:rPr lang="zh-CN" altLang="en-US" sz="1050" dirty="0">
                <a:solidFill>
                  <a:schemeClr val="bg1"/>
                </a:solidFill>
                <a:latin typeface="微软雅黑" panose="020B0503020204020204" pitchFamily="34" charset="-122"/>
                <a:ea typeface="微软雅黑" panose="020B0503020204020204" pitchFamily="34" charset="-122"/>
              </a:rPr>
              <a:t>气动</a:t>
            </a:r>
            <a:r>
              <a:rPr lang="zh-CN" altLang="en-US" sz="1050" dirty="0" smtClean="0">
                <a:solidFill>
                  <a:schemeClr val="bg1"/>
                </a:solidFill>
                <a:latin typeface="微软雅黑" panose="020B0503020204020204" pitchFamily="34" charset="-122"/>
                <a:ea typeface="微软雅黑" panose="020B0503020204020204" pitchFamily="34" charset="-122"/>
              </a:rPr>
              <a:t>方案设计</a:t>
            </a:r>
            <a:r>
              <a:rPr lang="en-US" altLang="zh-CN" sz="1050" dirty="0" smtClean="0">
                <a:solidFill>
                  <a:prstClr val="white"/>
                </a:solidFill>
                <a:latin typeface="微软雅黑" panose="020B0503020204020204" pitchFamily="34" charset="-122"/>
                <a:ea typeface="微软雅黑" panose="020B0503020204020204" pitchFamily="34" charset="-122"/>
              </a:rPr>
              <a:t>2_GYWLQD_A1_1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107" name="肘形连接符 106"/>
          <p:cNvCxnSpPr>
            <a:stCxn id="21" idx="3"/>
            <a:endCxn id="104" idx="1"/>
          </p:cNvCxnSpPr>
          <p:nvPr/>
        </p:nvCxnSpPr>
        <p:spPr>
          <a:xfrm>
            <a:off x="3491648" y="3085578"/>
            <a:ext cx="432512" cy="78963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4340535" y="4313059"/>
            <a:ext cx="1224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19" name="矩形 118"/>
          <p:cNvSpPr/>
          <p:nvPr/>
        </p:nvSpPr>
        <p:spPr>
          <a:xfrm>
            <a:off x="4340535" y="4572209"/>
            <a:ext cx="1224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S1</a:t>
            </a:r>
            <a:r>
              <a:rPr lang="zh-CN" altLang="en-US" sz="1050" dirty="0">
                <a:solidFill>
                  <a:prstClr val="white"/>
                </a:solidFill>
                <a:latin typeface="微软雅黑" panose="020B0503020204020204" pitchFamily="34" charset="-122"/>
                <a:ea typeface="微软雅黑" panose="020B0503020204020204" pitchFamily="34" charset="-122"/>
              </a:rPr>
              <a:t>流面设计</a:t>
            </a:r>
          </a:p>
        </p:txBody>
      </p:sp>
      <p:cxnSp>
        <p:nvCxnSpPr>
          <p:cNvPr id="120" name="肘形连接符 119"/>
          <p:cNvCxnSpPr>
            <a:endCxn id="119" idx="1"/>
          </p:cNvCxnSpPr>
          <p:nvPr/>
        </p:nvCxnSpPr>
        <p:spPr>
          <a:xfrm rot="16200000" flipH="1">
            <a:off x="4029947" y="4369620"/>
            <a:ext cx="43086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肘形连接符 120"/>
          <p:cNvCxnSpPr>
            <a:endCxn id="118" idx="1"/>
          </p:cNvCxnSpPr>
          <p:nvPr/>
        </p:nvCxnSpPr>
        <p:spPr>
          <a:xfrm rot="16200000" flipH="1">
            <a:off x="4159522" y="4240045"/>
            <a:ext cx="1717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4340535" y="4838797"/>
            <a:ext cx="1224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26" name="肘形连接符 125"/>
          <p:cNvCxnSpPr>
            <a:endCxn id="125" idx="1"/>
          </p:cNvCxnSpPr>
          <p:nvPr/>
        </p:nvCxnSpPr>
        <p:spPr>
          <a:xfrm rot="16200000" flipH="1">
            <a:off x="3882297" y="4488559"/>
            <a:ext cx="726166" cy="19031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4160" y="5157192"/>
            <a:ext cx="3528160" cy="576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050" dirty="0">
                <a:solidFill>
                  <a:prstClr val="white"/>
                </a:solidFill>
                <a:latin typeface="微软雅黑" panose="020B0503020204020204" pitchFamily="34" charset="-122"/>
                <a:ea typeface="微软雅黑" panose="020B0503020204020204" pitchFamily="34" charset="-122"/>
              </a:rPr>
              <a:t>完成整机</a:t>
            </a:r>
            <a:r>
              <a:rPr lang="zh-CN" altLang="en-US" sz="1050" dirty="0" smtClean="0">
                <a:solidFill>
                  <a:prstClr val="white"/>
                </a:solidFill>
                <a:latin typeface="微软雅黑" panose="020B0503020204020204" pitchFamily="34" charset="-122"/>
                <a:ea typeface="微软雅黑" panose="020B0503020204020204" pitchFamily="34" charset="-122"/>
              </a:rPr>
              <a:t>方案</a:t>
            </a:r>
            <a:r>
              <a:rPr lang="en-US" altLang="zh-CN" sz="1050" dirty="0" smtClean="0">
                <a:solidFill>
                  <a:prstClr val="white"/>
                </a:solidFill>
                <a:latin typeface="微软雅黑" panose="020B0503020204020204" pitchFamily="34" charset="-122"/>
                <a:ea typeface="微软雅黑" panose="020B0503020204020204" pitchFamily="34" charset="-122"/>
              </a:rPr>
              <a:t>B</a:t>
            </a:r>
            <a:r>
              <a:rPr lang="zh-CN" altLang="en-US" sz="1050" dirty="0" smtClean="0">
                <a:solidFill>
                  <a:prstClr val="white"/>
                </a:solidFill>
                <a:latin typeface="微软雅黑" panose="020B0503020204020204" pitchFamily="34" charset="-122"/>
                <a:ea typeface="微软雅黑" panose="020B0503020204020204" pitchFamily="34" charset="-122"/>
              </a:rPr>
              <a:t>概念</a:t>
            </a:r>
            <a:r>
              <a:rPr lang="zh-CN" altLang="en-US" sz="1050" dirty="0">
                <a:solidFill>
                  <a:prstClr val="white"/>
                </a:solidFill>
                <a:latin typeface="微软雅黑" panose="020B0503020204020204" pitchFamily="34" charset="-122"/>
                <a:ea typeface="微软雅黑" panose="020B0503020204020204" pitchFamily="34" charset="-122"/>
              </a:rPr>
              <a:t>设计阶段高压</a:t>
            </a:r>
            <a:r>
              <a:rPr lang="zh-CN" altLang="en-US" sz="1050" dirty="0" smtClean="0">
                <a:solidFill>
                  <a:prstClr val="white"/>
                </a:solidFill>
                <a:latin typeface="微软雅黑" panose="020B0503020204020204" pitchFamily="34" charset="-122"/>
                <a:ea typeface="微软雅黑" panose="020B0503020204020204" pitchFamily="34" charset="-122"/>
              </a:rPr>
              <a:t>涡轮</a:t>
            </a:r>
            <a:r>
              <a:rPr lang="zh-CN" altLang="en-US" sz="1050" dirty="0">
                <a:solidFill>
                  <a:schemeClr val="tx1"/>
                </a:solidFill>
                <a:latin typeface="微软雅黑" panose="020B0503020204020204" pitchFamily="34" charset="-122"/>
                <a:ea typeface="微软雅黑" panose="020B0503020204020204" pitchFamily="34" charset="-122"/>
              </a:rPr>
              <a:t>部件气动</a:t>
            </a:r>
            <a:r>
              <a:rPr lang="zh-CN" altLang="en-US" sz="1050" dirty="0" smtClean="0">
                <a:solidFill>
                  <a:schemeClr val="tx1"/>
                </a:solidFill>
                <a:latin typeface="微软雅黑" panose="020B0503020204020204" pitchFamily="34" charset="-122"/>
                <a:ea typeface="微软雅黑" panose="020B0503020204020204" pitchFamily="34" charset="-122"/>
              </a:rPr>
              <a:t>方案设计</a:t>
            </a:r>
            <a:r>
              <a:rPr lang="en-US" altLang="zh-CN" sz="1050" dirty="0" smtClean="0">
                <a:solidFill>
                  <a:prstClr val="white"/>
                </a:solidFill>
                <a:latin typeface="微软雅黑" panose="020B0503020204020204" pitchFamily="34" charset="-122"/>
                <a:ea typeface="微软雅黑" panose="020B0503020204020204" pitchFamily="34" charset="-122"/>
              </a:rPr>
              <a:t>2_GYWLQD_A1_2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74" name="肘形连接符 73"/>
          <p:cNvCxnSpPr>
            <a:stCxn id="21" idx="3"/>
            <a:endCxn id="73" idx="1"/>
          </p:cNvCxnSpPr>
          <p:nvPr/>
        </p:nvCxnSpPr>
        <p:spPr>
          <a:xfrm>
            <a:off x="3491648" y="3085578"/>
            <a:ext cx="432512" cy="235961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1259632" y="925524"/>
            <a:ext cx="1368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整机通用状态设计</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95" name="肘形连接符 94"/>
          <p:cNvCxnSpPr>
            <a:endCxn id="94" idx="1"/>
          </p:cNvCxnSpPr>
          <p:nvPr/>
        </p:nvCxnSpPr>
        <p:spPr>
          <a:xfrm rot="16200000" flipH="1">
            <a:off x="1050530" y="812629"/>
            <a:ext cx="223814" cy="19439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461682" y="6525344"/>
            <a:ext cx="1008000" cy="1924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bg1"/>
                </a:solidFill>
                <a:latin typeface="微软雅黑" panose="020B0503020204020204" pitchFamily="34" charset="-122"/>
                <a:ea typeface="微软雅黑" panose="020B0503020204020204" pitchFamily="34" charset="-122"/>
              </a:rPr>
              <a:t>初步设计阶段</a:t>
            </a:r>
          </a:p>
        </p:txBody>
      </p:sp>
      <p:cxnSp>
        <p:nvCxnSpPr>
          <p:cNvPr id="113" name="肘形连接符 112"/>
          <p:cNvCxnSpPr>
            <a:stCxn id="7" idx="2"/>
            <a:endCxn id="112" idx="1"/>
          </p:cNvCxnSpPr>
          <p:nvPr/>
        </p:nvCxnSpPr>
        <p:spPr>
          <a:xfrm rot="16200000" flipH="1">
            <a:off x="-2760858" y="3399010"/>
            <a:ext cx="6360903" cy="841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461739" y="6779313"/>
            <a:ext cx="1008000" cy="1924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bg1"/>
                </a:solidFill>
                <a:latin typeface="微软雅黑" panose="020B0503020204020204" pitchFamily="34" charset="-122"/>
                <a:ea typeface="微软雅黑" panose="020B0503020204020204" pitchFamily="34" charset="-122"/>
              </a:rPr>
              <a:t>详细设计阶段</a:t>
            </a:r>
          </a:p>
        </p:txBody>
      </p:sp>
      <p:cxnSp>
        <p:nvCxnSpPr>
          <p:cNvPr id="115" name="肘形连接符 114"/>
          <p:cNvCxnSpPr>
            <a:stCxn id="7" idx="2"/>
            <a:endCxn id="114" idx="1"/>
          </p:cNvCxnSpPr>
          <p:nvPr/>
        </p:nvCxnSpPr>
        <p:spPr>
          <a:xfrm rot="16200000" flipH="1">
            <a:off x="-2887815" y="3525966"/>
            <a:ext cx="6614872" cy="8423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1804415" y="1196752"/>
            <a:ext cx="72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28" name="肘形连接符 127"/>
          <p:cNvCxnSpPr>
            <a:endCxn id="24" idx="1"/>
          </p:cNvCxnSpPr>
          <p:nvPr/>
        </p:nvCxnSpPr>
        <p:spPr>
          <a:xfrm rot="16200000" flipH="1">
            <a:off x="2229280" y="2643880"/>
            <a:ext cx="166172" cy="21870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2416603" y="3933056"/>
            <a:ext cx="1044000" cy="177251"/>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技术设计阶段</a:t>
            </a:r>
          </a:p>
        </p:txBody>
      </p:sp>
      <p:cxnSp>
        <p:nvCxnSpPr>
          <p:cNvPr id="130" name="肘形连接符 129"/>
          <p:cNvCxnSpPr>
            <a:endCxn id="129" idx="1"/>
          </p:cNvCxnSpPr>
          <p:nvPr/>
        </p:nvCxnSpPr>
        <p:spPr>
          <a:xfrm rot="16200000" flipH="1">
            <a:off x="1634041" y="3239119"/>
            <a:ext cx="1351535" cy="2135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2408270" y="4172320"/>
            <a:ext cx="1044000" cy="177251"/>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工程</a:t>
            </a:r>
            <a:r>
              <a:rPr lang="zh-CN" altLang="en-US" sz="1050" dirty="0" smtClean="0">
                <a:solidFill>
                  <a:prstClr val="white"/>
                </a:solidFill>
                <a:latin typeface="微软雅黑" panose="020B0503020204020204" pitchFamily="34" charset="-122"/>
                <a:ea typeface="微软雅黑" panose="020B0503020204020204" pitchFamily="34" charset="-122"/>
              </a:rPr>
              <a:t>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97" name="肘形连接符 96"/>
          <p:cNvCxnSpPr>
            <a:endCxn id="96" idx="1"/>
          </p:cNvCxnSpPr>
          <p:nvPr/>
        </p:nvCxnSpPr>
        <p:spPr>
          <a:xfrm rot="16200000" flipH="1">
            <a:off x="1510243" y="3362918"/>
            <a:ext cx="1590799" cy="20525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2363940" y="1976539"/>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31" name="矩形 130"/>
          <p:cNvSpPr/>
          <p:nvPr/>
        </p:nvSpPr>
        <p:spPr>
          <a:xfrm>
            <a:off x="2362989" y="2211446"/>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32" name="肘形连接符 131"/>
          <p:cNvCxnSpPr>
            <a:stCxn id="127" idx="2"/>
            <a:endCxn id="116" idx="1"/>
          </p:cNvCxnSpPr>
          <p:nvPr/>
        </p:nvCxnSpPr>
        <p:spPr>
          <a:xfrm rot="16200000" flipH="1">
            <a:off x="1918596" y="1619821"/>
            <a:ext cx="691162" cy="19952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肘形连接符 132"/>
          <p:cNvCxnSpPr>
            <a:stCxn id="127" idx="2"/>
            <a:endCxn id="131" idx="1"/>
          </p:cNvCxnSpPr>
          <p:nvPr/>
        </p:nvCxnSpPr>
        <p:spPr>
          <a:xfrm rot="16200000" flipH="1">
            <a:off x="1795695" y="1742723"/>
            <a:ext cx="936014" cy="19857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3924160" y="332656"/>
            <a:ext cx="2808080" cy="60425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050" dirty="0" smtClean="0">
                <a:solidFill>
                  <a:prstClr val="white"/>
                </a:solidFill>
                <a:latin typeface="微软雅黑" panose="020B0503020204020204" pitchFamily="34" charset="-122"/>
                <a:ea typeface="微软雅黑" panose="020B0503020204020204" pitchFamily="34" charset="-122"/>
              </a:rPr>
              <a:t>完成整机方案</a:t>
            </a:r>
            <a:r>
              <a:rPr lang="en-US" altLang="zh-CN" sz="1050" dirty="0" smtClean="0">
                <a:solidFill>
                  <a:prstClr val="white"/>
                </a:solidFill>
                <a:latin typeface="微软雅黑" panose="020B0503020204020204" pitchFamily="34" charset="-122"/>
                <a:ea typeface="微软雅黑" panose="020B0503020204020204" pitchFamily="34" charset="-122"/>
              </a:rPr>
              <a:t>A</a:t>
            </a:r>
            <a:r>
              <a:rPr lang="zh-CN" altLang="en-US" sz="1050" dirty="0" smtClean="0">
                <a:solidFill>
                  <a:prstClr val="white"/>
                </a:solidFill>
                <a:latin typeface="微软雅黑" panose="020B0503020204020204" pitchFamily="34" charset="-122"/>
                <a:ea typeface="微软雅黑" panose="020B0503020204020204" pitchFamily="34" charset="-122"/>
              </a:rPr>
              <a:t>概念设计阶段总体性能设计</a:t>
            </a:r>
            <a:r>
              <a:rPr lang="en-US" altLang="zh-CN" sz="1050" dirty="0" smtClean="0">
                <a:solidFill>
                  <a:prstClr val="white"/>
                </a:solidFill>
                <a:latin typeface="微软雅黑" panose="020B0503020204020204" pitchFamily="34" charset="-122"/>
                <a:ea typeface="微软雅黑" panose="020B0503020204020204" pitchFamily="34" charset="-122"/>
              </a:rPr>
              <a:t>2_ZTXN_A1_1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135" name="肘形连接符 134"/>
          <p:cNvCxnSpPr>
            <a:stCxn id="44" idx="3"/>
            <a:endCxn id="134" idx="1"/>
          </p:cNvCxnSpPr>
          <p:nvPr/>
        </p:nvCxnSpPr>
        <p:spPr>
          <a:xfrm flipV="1">
            <a:off x="3119940" y="634785"/>
            <a:ext cx="804220" cy="117117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4342554" y="1072608"/>
            <a:ext cx="1404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总体性能方案设计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38" name="矩形 137"/>
          <p:cNvSpPr/>
          <p:nvPr/>
        </p:nvSpPr>
        <p:spPr>
          <a:xfrm>
            <a:off x="4340535" y="1346209"/>
            <a:ext cx="1404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各</a:t>
            </a:r>
            <a:r>
              <a:rPr lang="zh-CN" altLang="en-US" sz="1050" dirty="0">
                <a:solidFill>
                  <a:prstClr val="white"/>
                </a:solidFill>
                <a:latin typeface="微软雅黑" panose="020B0503020204020204" pitchFamily="34" charset="-122"/>
                <a:ea typeface="微软雅黑" panose="020B0503020204020204" pitchFamily="34" charset="-122"/>
              </a:rPr>
              <a:t>部件</a:t>
            </a:r>
            <a:r>
              <a:rPr lang="zh-CN" altLang="en-US" sz="1050" dirty="0" smtClean="0">
                <a:solidFill>
                  <a:prstClr val="white"/>
                </a:solidFill>
                <a:latin typeface="微软雅黑" panose="020B0503020204020204" pitchFamily="34" charset="-122"/>
                <a:ea typeface="微软雅黑" panose="020B0503020204020204" pitchFamily="34" charset="-122"/>
              </a:rPr>
              <a:t>专业数据发放</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39" name="肘形连接符 138"/>
          <p:cNvCxnSpPr>
            <a:endCxn id="138" idx="1"/>
          </p:cNvCxnSpPr>
          <p:nvPr/>
        </p:nvCxnSpPr>
        <p:spPr>
          <a:xfrm rot="16200000" flipH="1">
            <a:off x="4029946" y="1143620"/>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肘形连接符 139"/>
          <p:cNvCxnSpPr>
            <a:endCxn id="137" idx="1"/>
          </p:cNvCxnSpPr>
          <p:nvPr/>
        </p:nvCxnSpPr>
        <p:spPr>
          <a:xfrm>
            <a:off x="4152243" y="1008892"/>
            <a:ext cx="190311" cy="171716"/>
          </a:xfrm>
          <a:prstGeom prst="bentConnector3">
            <a:avLst>
              <a:gd name="adj1" fmla="val -19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矩形 143"/>
          <p:cNvSpPr/>
          <p:nvPr/>
        </p:nvSpPr>
        <p:spPr>
          <a:xfrm>
            <a:off x="4340535" y="1616645"/>
            <a:ext cx="1404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各部件专业数据回收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45" name="肘形连接符 144"/>
          <p:cNvCxnSpPr>
            <a:endCxn id="144" idx="1"/>
          </p:cNvCxnSpPr>
          <p:nvPr/>
        </p:nvCxnSpPr>
        <p:spPr>
          <a:xfrm rot="16200000" flipH="1">
            <a:off x="3846773" y="1230883"/>
            <a:ext cx="796376" cy="19114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矩形 145"/>
          <p:cNvSpPr/>
          <p:nvPr/>
        </p:nvSpPr>
        <p:spPr>
          <a:xfrm>
            <a:off x="3924160" y="1976749"/>
            <a:ext cx="2808080" cy="576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050" dirty="0">
                <a:solidFill>
                  <a:prstClr val="white"/>
                </a:solidFill>
                <a:latin typeface="微软雅黑" panose="020B0503020204020204" pitchFamily="34" charset="-122"/>
                <a:ea typeface="微软雅黑" panose="020B0503020204020204" pitchFamily="34" charset="-122"/>
              </a:rPr>
              <a:t>完成整机</a:t>
            </a:r>
            <a:r>
              <a:rPr lang="zh-CN" altLang="en-US" sz="1050" dirty="0" smtClean="0">
                <a:solidFill>
                  <a:prstClr val="white"/>
                </a:solidFill>
                <a:latin typeface="微软雅黑" panose="020B0503020204020204" pitchFamily="34" charset="-122"/>
                <a:ea typeface="微软雅黑" panose="020B0503020204020204" pitchFamily="34" charset="-122"/>
              </a:rPr>
              <a:t>方案</a:t>
            </a:r>
            <a:r>
              <a:rPr lang="en-US" altLang="zh-CN" sz="1050" dirty="0" smtClean="0">
                <a:solidFill>
                  <a:prstClr val="white"/>
                </a:solidFill>
                <a:latin typeface="微软雅黑" panose="020B0503020204020204" pitchFamily="34" charset="-122"/>
                <a:ea typeface="微软雅黑" panose="020B0503020204020204" pitchFamily="34" charset="-122"/>
              </a:rPr>
              <a:t>B</a:t>
            </a:r>
            <a:r>
              <a:rPr lang="zh-CN" altLang="en-US" sz="1050" dirty="0" smtClean="0">
                <a:solidFill>
                  <a:prstClr val="white"/>
                </a:solidFill>
                <a:latin typeface="微软雅黑" panose="020B0503020204020204" pitchFamily="34" charset="-122"/>
                <a:ea typeface="微软雅黑" panose="020B0503020204020204" pitchFamily="34" charset="-122"/>
              </a:rPr>
              <a:t>概念</a:t>
            </a:r>
            <a:r>
              <a:rPr lang="zh-CN" altLang="en-US" sz="1050" dirty="0">
                <a:solidFill>
                  <a:prstClr val="white"/>
                </a:solidFill>
                <a:latin typeface="微软雅黑" panose="020B0503020204020204" pitchFamily="34" charset="-122"/>
                <a:ea typeface="微软雅黑" panose="020B0503020204020204" pitchFamily="34" charset="-122"/>
              </a:rPr>
              <a:t>设计阶段总体性能</a:t>
            </a:r>
            <a:r>
              <a:rPr lang="zh-CN" altLang="en-US" sz="1050" dirty="0" smtClean="0">
                <a:solidFill>
                  <a:prstClr val="white"/>
                </a:solidFill>
                <a:latin typeface="微软雅黑" panose="020B0503020204020204" pitchFamily="34" charset="-122"/>
                <a:ea typeface="微软雅黑" panose="020B0503020204020204" pitchFamily="34" charset="-122"/>
              </a:rPr>
              <a:t>设计</a:t>
            </a:r>
            <a:r>
              <a:rPr lang="en-US" altLang="zh-CN" sz="1050" dirty="0" smtClean="0">
                <a:solidFill>
                  <a:prstClr val="white"/>
                </a:solidFill>
                <a:latin typeface="微软雅黑" panose="020B0503020204020204" pitchFamily="34" charset="-122"/>
                <a:ea typeface="微软雅黑" panose="020B0503020204020204" pitchFamily="34" charset="-122"/>
              </a:rPr>
              <a:t>2_ZTXN_A1_2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147" name="肘形连接符 146"/>
          <p:cNvCxnSpPr>
            <a:stCxn id="44" idx="3"/>
            <a:endCxn id="146" idx="1"/>
          </p:cNvCxnSpPr>
          <p:nvPr/>
        </p:nvCxnSpPr>
        <p:spPr>
          <a:xfrm>
            <a:off x="3119940" y="1805961"/>
            <a:ext cx="804220" cy="45878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835902" y="626627"/>
            <a:ext cx="93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发动机设计</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79" name="矩形 78"/>
          <p:cNvSpPr/>
          <p:nvPr/>
        </p:nvSpPr>
        <p:spPr>
          <a:xfrm>
            <a:off x="4366111" y="5839471"/>
            <a:ext cx="1224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一维设计</a:t>
            </a:r>
          </a:p>
        </p:txBody>
      </p:sp>
      <p:sp>
        <p:nvSpPr>
          <p:cNvPr id="80" name="矩形 79"/>
          <p:cNvSpPr/>
          <p:nvPr/>
        </p:nvSpPr>
        <p:spPr>
          <a:xfrm>
            <a:off x="4366111" y="6099564"/>
            <a:ext cx="1224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S1</a:t>
            </a:r>
            <a:r>
              <a:rPr lang="zh-CN" altLang="en-US" sz="1050" dirty="0">
                <a:solidFill>
                  <a:prstClr val="white"/>
                </a:solidFill>
                <a:latin typeface="微软雅黑" panose="020B0503020204020204" pitchFamily="34" charset="-122"/>
                <a:ea typeface="微软雅黑" panose="020B0503020204020204" pitchFamily="34" charset="-122"/>
              </a:rPr>
              <a:t>流面设计</a:t>
            </a:r>
          </a:p>
        </p:txBody>
      </p:sp>
      <p:sp>
        <p:nvSpPr>
          <p:cNvPr id="81" name="矩形 80"/>
          <p:cNvSpPr/>
          <p:nvPr/>
        </p:nvSpPr>
        <p:spPr>
          <a:xfrm>
            <a:off x="4366111" y="6381352"/>
            <a:ext cx="1224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2" name="肘形连接符 81"/>
          <p:cNvCxnSpPr>
            <a:endCxn id="81" idx="1"/>
          </p:cNvCxnSpPr>
          <p:nvPr/>
        </p:nvCxnSpPr>
        <p:spPr>
          <a:xfrm rot="16200000" flipH="1">
            <a:off x="3880089" y="6003330"/>
            <a:ext cx="756158" cy="2158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肘形连接符 84"/>
          <p:cNvCxnSpPr>
            <a:endCxn id="80" idx="1"/>
          </p:cNvCxnSpPr>
          <p:nvPr/>
        </p:nvCxnSpPr>
        <p:spPr>
          <a:xfrm rot="16200000" flipH="1">
            <a:off x="4020953" y="5862406"/>
            <a:ext cx="474372" cy="21594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肘形连接符 97"/>
          <p:cNvCxnSpPr>
            <a:endCxn id="79" idx="1"/>
          </p:cNvCxnSpPr>
          <p:nvPr/>
        </p:nvCxnSpPr>
        <p:spPr>
          <a:xfrm rot="16200000" flipH="1">
            <a:off x="4150139" y="5731498"/>
            <a:ext cx="216001" cy="21594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4339756" y="2641374"/>
            <a:ext cx="1476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总体性能方案设计</a:t>
            </a:r>
          </a:p>
        </p:txBody>
      </p:sp>
      <p:sp>
        <p:nvSpPr>
          <p:cNvPr id="100" name="矩形 99"/>
          <p:cNvSpPr/>
          <p:nvPr/>
        </p:nvSpPr>
        <p:spPr>
          <a:xfrm>
            <a:off x="4339756" y="2914948"/>
            <a:ext cx="1476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各部件专业数据发放</a:t>
            </a:r>
          </a:p>
        </p:txBody>
      </p:sp>
      <p:cxnSp>
        <p:nvCxnSpPr>
          <p:cNvPr id="101" name="肘形连接符 100"/>
          <p:cNvCxnSpPr>
            <a:endCxn id="100" idx="1"/>
          </p:cNvCxnSpPr>
          <p:nvPr/>
        </p:nvCxnSpPr>
        <p:spPr>
          <a:xfrm rot="16200000" flipH="1">
            <a:off x="4029167" y="2712359"/>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肘形连接符 101"/>
          <p:cNvCxnSpPr>
            <a:endCxn id="99" idx="1"/>
          </p:cNvCxnSpPr>
          <p:nvPr/>
        </p:nvCxnSpPr>
        <p:spPr>
          <a:xfrm>
            <a:off x="4149445" y="2577658"/>
            <a:ext cx="190311" cy="171716"/>
          </a:xfrm>
          <a:prstGeom prst="bentConnector3">
            <a:avLst>
              <a:gd name="adj1" fmla="val -19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4339756" y="3185384"/>
            <a:ext cx="1476000" cy="216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各部件专业数据回收</a:t>
            </a:r>
          </a:p>
        </p:txBody>
      </p:sp>
      <p:cxnSp>
        <p:nvCxnSpPr>
          <p:cNvPr id="105" name="肘形连接符 104"/>
          <p:cNvCxnSpPr>
            <a:endCxn id="103" idx="1"/>
          </p:cNvCxnSpPr>
          <p:nvPr/>
        </p:nvCxnSpPr>
        <p:spPr>
          <a:xfrm rot="16200000" flipH="1">
            <a:off x="3893920" y="2847548"/>
            <a:ext cx="701304" cy="19036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5564535" y="1454209"/>
            <a:ext cx="180000" cy="3492588"/>
            <a:chOff x="5060479" y="1454209"/>
            <a:chExt cx="180000" cy="3492588"/>
          </a:xfrm>
        </p:grpSpPr>
        <p:cxnSp>
          <p:nvCxnSpPr>
            <p:cNvPr id="16" name="肘形连接符 15"/>
            <p:cNvCxnSpPr>
              <a:stCxn id="138" idx="3"/>
              <a:endCxn id="118" idx="3"/>
            </p:cNvCxnSpPr>
            <p:nvPr/>
          </p:nvCxnSpPr>
          <p:spPr>
            <a:xfrm flipH="1">
              <a:off x="5060479" y="1454209"/>
              <a:ext cx="180000" cy="2966850"/>
            </a:xfrm>
            <a:prstGeom prst="bentConnector3">
              <a:avLst>
                <a:gd name="adj1" fmla="val -1173328"/>
              </a:avLst>
            </a:prstGeom>
            <a:ln>
              <a:solidFill>
                <a:schemeClr val="tx1"/>
              </a:solidFill>
              <a:tailEnd type="stealth" w="lg" len="lg"/>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肘形连接符 105"/>
            <p:cNvCxnSpPr>
              <a:stCxn id="125" idx="3"/>
              <a:endCxn id="144" idx="3"/>
            </p:cNvCxnSpPr>
            <p:nvPr/>
          </p:nvCxnSpPr>
          <p:spPr>
            <a:xfrm flipV="1">
              <a:off x="5060479" y="1724645"/>
              <a:ext cx="180000" cy="3222152"/>
            </a:xfrm>
            <a:prstGeom prst="bentConnector3">
              <a:avLst>
                <a:gd name="adj1" fmla="val 1440134"/>
              </a:avLst>
            </a:prstGeom>
            <a:ln>
              <a:solidFill>
                <a:schemeClr val="tx1"/>
              </a:solidFill>
              <a:tailEnd type="stealth" w="lg" len="lg"/>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5590111" y="2749374"/>
            <a:ext cx="225645" cy="3458190"/>
            <a:chOff x="5086055" y="2749374"/>
            <a:chExt cx="225645" cy="3458190"/>
          </a:xfrm>
        </p:grpSpPr>
        <p:cxnSp>
          <p:nvCxnSpPr>
            <p:cNvPr id="108" name="肘形连接符 107"/>
            <p:cNvCxnSpPr>
              <a:stCxn id="99" idx="3"/>
              <a:endCxn id="79" idx="3"/>
            </p:cNvCxnSpPr>
            <p:nvPr/>
          </p:nvCxnSpPr>
          <p:spPr>
            <a:xfrm flipH="1">
              <a:off x="5086055" y="2749374"/>
              <a:ext cx="225645" cy="3198097"/>
            </a:xfrm>
            <a:prstGeom prst="bentConnector3">
              <a:avLst>
                <a:gd name="adj1" fmla="val -1280736"/>
              </a:avLst>
            </a:prstGeom>
            <a:ln>
              <a:solidFill>
                <a:schemeClr val="tx1"/>
              </a:solidFill>
              <a:tailEnd type="stealth" w="lg"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80" idx="3"/>
              <a:endCxn id="100" idx="3"/>
            </p:cNvCxnSpPr>
            <p:nvPr/>
          </p:nvCxnSpPr>
          <p:spPr>
            <a:xfrm flipV="1">
              <a:off x="5086055" y="3022948"/>
              <a:ext cx="225645" cy="3184616"/>
            </a:xfrm>
            <a:prstGeom prst="bentConnector3">
              <a:avLst>
                <a:gd name="adj1" fmla="val 1501703"/>
              </a:avLst>
            </a:prstGeom>
            <a:ln>
              <a:solidFill>
                <a:schemeClr val="tx1"/>
              </a:solidFill>
              <a:tailEnd type="stealth" w="lg"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grpSp>
      <p:cxnSp>
        <p:nvCxnSpPr>
          <p:cNvPr id="151" name="肘形连接符 150"/>
          <p:cNvCxnSpPr>
            <a:endCxn id="78" idx="1"/>
          </p:cNvCxnSpPr>
          <p:nvPr/>
        </p:nvCxnSpPr>
        <p:spPr>
          <a:xfrm>
            <a:off x="617002" y="525070"/>
            <a:ext cx="218900" cy="197764"/>
          </a:xfrm>
          <a:prstGeom prst="bentConnector3">
            <a:avLst>
              <a:gd name="adj1" fmla="val 635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矩形 156"/>
          <p:cNvSpPr/>
          <p:nvPr/>
        </p:nvSpPr>
        <p:spPr>
          <a:xfrm>
            <a:off x="1259632" y="4682312"/>
            <a:ext cx="1224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发动机短舱设计</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158" name="肘形连接符 157"/>
          <p:cNvCxnSpPr>
            <a:endCxn id="157" idx="1"/>
          </p:cNvCxnSpPr>
          <p:nvPr/>
        </p:nvCxnSpPr>
        <p:spPr>
          <a:xfrm rot="16200000" flipH="1">
            <a:off x="-806935" y="2709169"/>
            <a:ext cx="3934992" cy="1981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矩形 214"/>
          <p:cNvSpPr/>
          <p:nvPr/>
        </p:nvSpPr>
        <p:spPr>
          <a:xfrm>
            <a:off x="861502" y="6281240"/>
            <a:ext cx="1224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整</a:t>
            </a:r>
            <a:r>
              <a:rPr lang="zh-CN" altLang="en-US" sz="1050" dirty="0" smtClean="0">
                <a:solidFill>
                  <a:schemeClr val="tx1"/>
                </a:solidFill>
                <a:latin typeface="微软雅黑" panose="020B0503020204020204" pitchFamily="34" charset="-122"/>
                <a:ea typeface="微软雅黑" panose="020B0503020204020204" pitchFamily="34" charset="-122"/>
              </a:rPr>
              <a:t>机试验验证</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16" name="肘形连接符 215"/>
          <p:cNvCxnSpPr>
            <a:endCxn id="215" idx="1"/>
          </p:cNvCxnSpPr>
          <p:nvPr/>
        </p:nvCxnSpPr>
        <p:spPr>
          <a:xfrm rot="16200000" flipH="1">
            <a:off x="-2173896" y="3339265"/>
            <a:ext cx="5834545" cy="23625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126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多方案场景下的任务协同</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任务执行中产生新的方案</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79512" y="836712"/>
            <a:ext cx="8468048" cy="267765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方案另存，主要是为了能够支撑：</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针对专业级方案，一般都对应一个专业设计任务（即</a:t>
            </a:r>
            <a:r>
              <a:rPr lang="zh-CN" altLang="en-US" sz="1600" dirty="0">
                <a:latin typeface="微软雅黑" panose="020B0503020204020204" pitchFamily="34" charset="-122"/>
                <a:ea typeface="微软雅黑" panose="020B0503020204020204" pitchFamily="34" charset="-122"/>
              </a:rPr>
              <a:t>流程级设计任务</a:t>
            </a:r>
            <a:r>
              <a:rPr lang="zh-CN" altLang="en-US" sz="1600" dirty="0" smtClean="0">
                <a:latin typeface="微软雅黑" panose="020B0503020204020204" pitchFamily="34" charset="-122"/>
                <a:ea typeface="微软雅黑" panose="020B0503020204020204" pitchFamily="34" charset="-122"/>
              </a:rPr>
              <a:t>），该任务的数据变化一般对应于一个方案的版本演进，但是也存在任务执行过程中希望将方案的某一个版本保存为新的方案，</a:t>
            </a:r>
            <a:r>
              <a:rPr lang="zh-CN" altLang="en-US" sz="1600" b="1" dirty="0" smtClean="0">
                <a:solidFill>
                  <a:srgbClr val="00B0F0"/>
                </a:solidFill>
                <a:latin typeface="微软雅黑" panose="020B0503020204020204" pitchFamily="34" charset="-122"/>
                <a:ea typeface="微软雅黑" panose="020B0503020204020204" pitchFamily="34" charset="-122"/>
              </a:rPr>
              <a:t>而且希望原方案和新方案能并行同时开展相关后续设计工作</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在任务执行中，将方案的某个版本保存为新的方案，执行该操作后，则会产生一个新的方案编号，并且生成了这个新方案的第一个版本；</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8743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764704"/>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6" name="矩形 5"/>
          <p:cNvSpPr/>
          <p:nvPr/>
        </p:nvSpPr>
        <p:spPr>
          <a:xfrm>
            <a:off x="1130270" y="1340768"/>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发动机整机</a:t>
            </a:r>
          </a:p>
        </p:txBody>
      </p:sp>
      <p:cxnSp>
        <p:nvCxnSpPr>
          <p:cNvPr id="7" name="肘形连接符 6"/>
          <p:cNvCxnSpPr>
            <a:stCxn id="12" idx="2"/>
            <a:endCxn id="6" idx="1"/>
          </p:cNvCxnSpPr>
          <p:nvPr/>
        </p:nvCxnSpPr>
        <p:spPr>
          <a:xfrm rot="16200000" flipH="1">
            <a:off x="1010722" y="1317426"/>
            <a:ext cx="170379" cy="6871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58742" y="1628800"/>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9" name="肘形连接符 8"/>
          <p:cNvCxnSpPr>
            <a:endCxn id="15" idx="1"/>
          </p:cNvCxnSpPr>
          <p:nvPr/>
        </p:nvCxnSpPr>
        <p:spPr>
          <a:xfrm rot="16200000" flipH="1">
            <a:off x="1680648" y="2024165"/>
            <a:ext cx="200688"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59122" y="1883597"/>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1" name="肘形连接符 10"/>
          <p:cNvCxnSpPr>
            <a:endCxn id="10" idx="1"/>
          </p:cNvCxnSpPr>
          <p:nvPr/>
        </p:nvCxnSpPr>
        <p:spPr>
          <a:xfrm rot="16200000" flipH="1">
            <a:off x="1155144" y="1668245"/>
            <a:ext cx="460026" cy="1479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39552" y="1074182"/>
            <a:ext cx="1044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概念</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13" name="肘形连接符 12"/>
          <p:cNvCxnSpPr>
            <a:stCxn id="5" idx="2"/>
            <a:endCxn id="12" idx="1"/>
          </p:cNvCxnSpPr>
          <p:nvPr/>
        </p:nvCxnSpPr>
        <p:spPr>
          <a:xfrm rot="16200000" flipH="1">
            <a:off x="399702" y="1030538"/>
            <a:ext cx="18966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5157" y="5647558"/>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初步设计阶段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870303" y="2125194"/>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6" name="肘形连接符 15"/>
          <p:cNvCxnSpPr>
            <a:endCxn id="8" idx="1"/>
          </p:cNvCxnSpPr>
          <p:nvPr/>
        </p:nvCxnSpPr>
        <p:spPr>
          <a:xfrm rot="16200000" flipH="1">
            <a:off x="1292775" y="1551459"/>
            <a:ext cx="177250" cy="15468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870303" y="5085184"/>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技术设计阶段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8" name="矩形 17"/>
          <p:cNvSpPr/>
          <p:nvPr/>
        </p:nvSpPr>
        <p:spPr>
          <a:xfrm>
            <a:off x="1870303" y="5339981"/>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工程设计阶段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9" name="肘形连接符 18"/>
          <p:cNvCxnSpPr>
            <a:stCxn id="5" idx="2"/>
            <a:endCxn id="14" idx="1"/>
          </p:cNvCxnSpPr>
          <p:nvPr/>
        </p:nvCxnSpPr>
        <p:spPr>
          <a:xfrm rot="16200000" flipH="1">
            <a:off x="-1829184" y="3259423"/>
            <a:ext cx="4763037" cy="2056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endCxn id="17" idx="1"/>
          </p:cNvCxnSpPr>
          <p:nvPr/>
        </p:nvCxnSpPr>
        <p:spPr>
          <a:xfrm rot="16200000" flipH="1">
            <a:off x="246936" y="3550443"/>
            <a:ext cx="3065186" cy="18154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8" idx="1"/>
          </p:cNvCxnSpPr>
          <p:nvPr/>
        </p:nvCxnSpPr>
        <p:spPr>
          <a:xfrm rot="16200000" flipH="1">
            <a:off x="129526" y="3687830"/>
            <a:ext cx="3300008" cy="1815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55157" y="5935590"/>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详细</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3" name="肘形连接符 22"/>
          <p:cNvCxnSpPr>
            <a:stCxn id="5" idx="2"/>
            <a:endCxn id="22" idx="1"/>
          </p:cNvCxnSpPr>
          <p:nvPr/>
        </p:nvCxnSpPr>
        <p:spPr>
          <a:xfrm rot="16200000" flipH="1">
            <a:off x="-1973200" y="3403439"/>
            <a:ext cx="5051069" cy="2056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5" idx="2"/>
            <a:endCxn id="29" idx="1"/>
          </p:cNvCxnSpPr>
          <p:nvPr/>
        </p:nvCxnSpPr>
        <p:spPr>
          <a:xfrm rot="16200000" flipH="1">
            <a:off x="1219533" y="3421214"/>
            <a:ext cx="2388667" cy="1511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490381" y="2339315"/>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26" name="矩形 25"/>
          <p:cNvSpPr/>
          <p:nvPr/>
        </p:nvSpPr>
        <p:spPr>
          <a:xfrm>
            <a:off x="2490381" y="3988020"/>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27" name="肘形连接符 26"/>
          <p:cNvCxnSpPr>
            <a:stCxn id="15" idx="2"/>
            <a:endCxn id="26" idx="1"/>
          </p:cNvCxnSpPr>
          <p:nvPr/>
        </p:nvCxnSpPr>
        <p:spPr>
          <a:xfrm rot="16200000" flipH="1">
            <a:off x="1522269" y="3118479"/>
            <a:ext cx="178414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5" idx="2"/>
            <a:endCxn id="25" idx="1"/>
          </p:cNvCxnSpPr>
          <p:nvPr/>
        </p:nvCxnSpPr>
        <p:spPr>
          <a:xfrm rot="16200000" flipH="1">
            <a:off x="2351594" y="2289154"/>
            <a:ext cx="12549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489430" y="4592112"/>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30" name="矩形 29"/>
          <p:cNvSpPr/>
          <p:nvPr/>
        </p:nvSpPr>
        <p:spPr>
          <a:xfrm>
            <a:off x="2483768" y="4808136"/>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31" name="肘形连接符 30"/>
          <p:cNvCxnSpPr>
            <a:stCxn id="15" idx="2"/>
            <a:endCxn id="30" idx="1"/>
          </p:cNvCxnSpPr>
          <p:nvPr/>
        </p:nvCxnSpPr>
        <p:spPr>
          <a:xfrm rot="16200000" flipH="1">
            <a:off x="1108690" y="3532057"/>
            <a:ext cx="2604691" cy="1454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059832" y="2555339"/>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3" name="肘形连接符 32"/>
          <p:cNvCxnSpPr>
            <a:stCxn id="25" idx="2"/>
            <a:endCxn id="32" idx="1"/>
          </p:cNvCxnSpPr>
          <p:nvPr/>
        </p:nvCxnSpPr>
        <p:spPr>
          <a:xfrm rot="16200000" flipH="1">
            <a:off x="2900407" y="2484539"/>
            <a:ext cx="127399"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811176" y="2490075"/>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35" name="矩形 34"/>
          <p:cNvSpPr/>
          <p:nvPr/>
        </p:nvSpPr>
        <p:spPr>
          <a:xfrm>
            <a:off x="6819288" y="2510183"/>
            <a:ext cx="1743232"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rgbClr val="FF0000"/>
                </a:solidFill>
                <a:latin typeface="微软雅黑" panose="020B0503020204020204" pitchFamily="34" charset="-122"/>
                <a:ea typeface="微软雅黑" panose="020B0503020204020204" pitchFamily="34" charset="-122"/>
              </a:rPr>
              <a:t>2_GYWLQD_A1_1</a:t>
            </a:r>
          </a:p>
        </p:txBody>
      </p:sp>
      <p:cxnSp>
        <p:nvCxnSpPr>
          <p:cNvPr id="36" name="肘形连接符 35"/>
          <p:cNvCxnSpPr>
            <a:endCxn id="41" idx="1"/>
          </p:cNvCxnSpPr>
          <p:nvPr/>
        </p:nvCxnSpPr>
        <p:spPr>
          <a:xfrm rot="16200000" flipH="1">
            <a:off x="3138467" y="3006502"/>
            <a:ext cx="6900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578630" y="2820366"/>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8" name="矩形 37"/>
          <p:cNvSpPr/>
          <p:nvPr/>
        </p:nvSpPr>
        <p:spPr>
          <a:xfrm>
            <a:off x="3578630" y="3079516"/>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S1</a:t>
            </a:r>
            <a:r>
              <a:rPr lang="zh-CN" altLang="en-US" sz="1050" dirty="0" smtClean="0">
                <a:solidFill>
                  <a:prstClr val="white"/>
                </a:solidFill>
                <a:latin typeface="微软雅黑" panose="020B0503020204020204" pitchFamily="34" charset="-122"/>
                <a:ea typeface="微软雅黑" panose="020B0503020204020204" pitchFamily="34" charset="-122"/>
              </a:rPr>
              <a:t>流面设计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9" name="肘形连接符 38"/>
          <p:cNvCxnSpPr>
            <a:endCxn id="38" idx="1"/>
          </p:cNvCxnSpPr>
          <p:nvPr/>
        </p:nvCxnSpPr>
        <p:spPr>
          <a:xfrm rot="16200000" flipH="1">
            <a:off x="3268042" y="2876927"/>
            <a:ext cx="43086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肘形连接符 39"/>
          <p:cNvCxnSpPr>
            <a:endCxn id="37" idx="1"/>
          </p:cNvCxnSpPr>
          <p:nvPr/>
        </p:nvCxnSpPr>
        <p:spPr>
          <a:xfrm rot="16200000" flipH="1">
            <a:off x="3397617" y="2747352"/>
            <a:ext cx="1717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578630" y="3338666"/>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平面叶栅造型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42" name="矩形 41"/>
          <p:cNvSpPr/>
          <p:nvPr/>
        </p:nvSpPr>
        <p:spPr>
          <a:xfrm>
            <a:off x="3578630" y="3598759"/>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叶型积叠</a:t>
            </a:r>
          </a:p>
        </p:txBody>
      </p:sp>
      <p:cxnSp>
        <p:nvCxnSpPr>
          <p:cNvPr id="43" name="肘形连接符 42"/>
          <p:cNvCxnSpPr>
            <a:endCxn id="42" idx="1"/>
          </p:cNvCxnSpPr>
          <p:nvPr/>
        </p:nvCxnSpPr>
        <p:spPr>
          <a:xfrm rot="16200000" flipH="1">
            <a:off x="3008420" y="3136549"/>
            <a:ext cx="950108"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578630" y="3854032"/>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5" name="肘形连接符 44"/>
          <p:cNvCxnSpPr>
            <a:endCxn id="44" idx="1"/>
          </p:cNvCxnSpPr>
          <p:nvPr/>
        </p:nvCxnSpPr>
        <p:spPr>
          <a:xfrm rot="16200000" flipH="1">
            <a:off x="2880784" y="3264185"/>
            <a:ext cx="1205381"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758630" y="4486227"/>
            <a:ext cx="93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1</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7" name="肘形连接符 46"/>
          <p:cNvCxnSpPr>
            <a:endCxn id="46" idx="1"/>
          </p:cNvCxnSpPr>
          <p:nvPr/>
        </p:nvCxnSpPr>
        <p:spPr>
          <a:xfrm>
            <a:off x="3483474" y="4441282"/>
            <a:ext cx="275156" cy="133571"/>
          </a:xfrm>
          <a:prstGeom prst="bentConnector3">
            <a:avLst>
              <a:gd name="adj1" fmla="val -77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肘形连接符 47"/>
          <p:cNvCxnSpPr>
            <a:endCxn id="53" idx="1"/>
          </p:cNvCxnSpPr>
          <p:nvPr/>
        </p:nvCxnSpPr>
        <p:spPr>
          <a:xfrm rot="16200000" flipH="1">
            <a:off x="3837264" y="4937390"/>
            <a:ext cx="69001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277428" y="4751254"/>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内流流动</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50" name="矩形 49"/>
          <p:cNvSpPr/>
          <p:nvPr/>
        </p:nvSpPr>
        <p:spPr>
          <a:xfrm>
            <a:off x="4277428" y="5010404"/>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1" name="肘形连接符 50"/>
          <p:cNvCxnSpPr>
            <a:endCxn id="50" idx="1"/>
          </p:cNvCxnSpPr>
          <p:nvPr/>
        </p:nvCxnSpPr>
        <p:spPr>
          <a:xfrm rot="16200000" flipH="1">
            <a:off x="3966839" y="4807815"/>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49" idx="1"/>
          </p:cNvCxnSpPr>
          <p:nvPr/>
        </p:nvCxnSpPr>
        <p:spPr>
          <a:xfrm>
            <a:off x="4087117" y="4687538"/>
            <a:ext cx="190311" cy="171716"/>
          </a:xfrm>
          <a:prstGeom prst="bentConnector3">
            <a:avLst>
              <a:gd name="adj1" fmla="val 328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277428" y="5269554"/>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内</a:t>
            </a:r>
            <a:r>
              <a:rPr lang="zh-CN" altLang="en-US" sz="1050" dirty="0" smtClean="0">
                <a:solidFill>
                  <a:prstClr val="white"/>
                </a:solidFill>
                <a:latin typeface="微软雅黑" panose="020B0503020204020204" pitchFamily="34" charset="-122"/>
                <a:ea typeface="微软雅黑" panose="020B0503020204020204" pitchFamily="34" charset="-122"/>
              </a:rPr>
              <a:t>冷结构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54" name="矩形 53"/>
          <p:cNvSpPr/>
          <p:nvPr/>
        </p:nvSpPr>
        <p:spPr>
          <a:xfrm>
            <a:off x="3059832" y="4245507"/>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完成概念设计阶段涡轮传热设计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5" name="肘形连接符 54"/>
          <p:cNvCxnSpPr>
            <a:stCxn id="26" idx="2"/>
            <a:endCxn id="54" idx="1"/>
          </p:cNvCxnSpPr>
          <p:nvPr/>
        </p:nvCxnSpPr>
        <p:spPr>
          <a:xfrm rot="16200000" flipH="1">
            <a:off x="2889620" y="4163921"/>
            <a:ext cx="148972"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811176" y="4185160"/>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57" name="矩形 56"/>
          <p:cNvSpPr/>
          <p:nvPr/>
        </p:nvSpPr>
        <p:spPr>
          <a:xfrm>
            <a:off x="6819288" y="4185160"/>
            <a:ext cx="1743232"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rgbClr val="FF0000"/>
                </a:solidFill>
                <a:latin typeface="微软雅黑" panose="020B0503020204020204" pitchFamily="34" charset="-122"/>
                <a:ea typeface="微软雅黑" panose="020B0503020204020204" pitchFamily="34" charset="-122"/>
              </a:rPr>
              <a:t>2_GYWLCR_A1_1</a:t>
            </a:r>
            <a:endParaRPr lang="en-US" altLang="zh-CN" sz="1200" dirty="0">
              <a:solidFill>
                <a:srgbClr val="FF0000"/>
              </a:solidFill>
              <a:latin typeface="微软雅黑" panose="020B0503020204020204" pitchFamily="34" charset="-122"/>
              <a:ea typeface="微软雅黑" panose="020B0503020204020204" pitchFamily="34" charset="-122"/>
            </a:endParaRPr>
          </a:p>
        </p:txBody>
      </p:sp>
      <p:cxnSp>
        <p:nvCxnSpPr>
          <p:cNvPr id="58" name="直接连接符 57"/>
          <p:cNvCxnSpPr>
            <a:stCxn id="32" idx="3"/>
            <a:endCxn id="34" idx="1"/>
          </p:cNvCxnSpPr>
          <p:nvPr/>
        </p:nvCxnSpPr>
        <p:spPr>
          <a:xfrm flipV="1">
            <a:off x="5147832" y="2643964"/>
            <a:ext cx="663344" cy="1"/>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3"/>
            <a:endCxn id="56" idx="1"/>
          </p:cNvCxnSpPr>
          <p:nvPr/>
        </p:nvCxnSpPr>
        <p:spPr>
          <a:xfrm>
            <a:off x="5147832" y="4334133"/>
            <a:ext cx="663344" cy="4916"/>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6" idx="3"/>
            <a:endCxn id="56" idx="1"/>
          </p:cNvCxnSpPr>
          <p:nvPr/>
        </p:nvCxnSpPr>
        <p:spPr>
          <a:xfrm flipV="1">
            <a:off x="4694630" y="4339049"/>
            <a:ext cx="1116546" cy="235804"/>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9"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多方案场景下的任务协同</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任务执行中产生新的方案</a:t>
            </a:r>
          </a:p>
        </p:txBody>
      </p:sp>
      <p:sp>
        <p:nvSpPr>
          <p:cNvPr id="70" name="文本框 69"/>
          <p:cNvSpPr txBox="1"/>
          <p:nvPr/>
        </p:nvSpPr>
        <p:spPr>
          <a:xfrm>
            <a:off x="5811176" y="3127202"/>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另存方案</a:t>
            </a:r>
            <a:endParaRPr lang="zh-CN" altLang="en-US" sz="1400" dirty="0">
              <a:latin typeface="微软雅黑" panose="020B0503020204020204" pitchFamily="34" charset="-122"/>
              <a:ea typeface="微软雅黑" panose="020B0503020204020204" pitchFamily="34" charset="-122"/>
            </a:endParaRPr>
          </a:p>
        </p:txBody>
      </p:sp>
      <p:sp>
        <p:nvSpPr>
          <p:cNvPr id="71" name="矩形 70"/>
          <p:cNvSpPr/>
          <p:nvPr/>
        </p:nvSpPr>
        <p:spPr>
          <a:xfrm>
            <a:off x="6819288" y="3147310"/>
            <a:ext cx="1743232"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rgbClr val="FF0000"/>
                </a:solidFill>
                <a:latin typeface="微软雅黑" panose="020B0503020204020204" pitchFamily="34" charset="-122"/>
                <a:ea typeface="微软雅黑" panose="020B0503020204020204" pitchFamily="34" charset="-122"/>
              </a:rPr>
              <a:t>2_GYWLQD_A1_2</a:t>
            </a:r>
            <a:endParaRPr lang="en-US" altLang="zh-CN" sz="1200" dirty="0">
              <a:solidFill>
                <a:srgbClr val="FF0000"/>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2868380" y="4185161"/>
            <a:ext cx="2747452" cy="1622099"/>
            <a:chOff x="2868380" y="4984289"/>
            <a:chExt cx="2747452" cy="1622099"/>
          </a:xfrm>
        </p:grpSpPr>
        <p:sp>
          <p:nvSpPr>
            <p:cNvPr id="72" name="矩形 71"/>
            <p:cNvSpPr/>
            <p:nvPr/>
          </p:nvSpPr>
          <p:spPr>
            <a:xfrm>
              <a:off x="3059832" y="6429137"/>
              <a:ext cx="255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完成概念设计阶段涡轮传热设计</a:t>
              </a:r>
              <a:r>
                <a:rPr lang="en-US" altLang="zh-CN" sz="1050" dirty="0" smtClean="0">
                  <a:solidFill>
                    <a:prstClr val="white"/>
                  </a:solidFill>
                  <a:latin typeface="微软雅黑" panose="020B0503020204020204" pitchFamily="34" charset="-122"/>
                  <a:ea typeface="微软雅黑" panose="020B0503020204020204" pitchFamily="34" charset="-122"/>
                </a:rPr>
                <a:t>(</a:t>
              </a:r>
              <a:r>
                <a:rPr lang="zh-CN" altLang="en-US" sz="1050" dirty="0" smtClean="0">
                  <a:solidFill>
                    <a:prstClr val="white"/>
                  </a:solidFill>
                  <a:latin typeface="微软雅黑" panose="020B0503020204020204" pitchFamily="34" charset="-122"/>
                  <a:ea typeface="微软雅黑" panose="020B0503020204020204" pitchFamily="34" charset="-122"/>
                </a:rPr>
                <a:t>新方案</a:t>
              </a:r>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73" name="肘形连接符 72"/>
            <p:cNvCxnSpPr>
              <a:stCxn id="26" idx="2"/>
              <a:endCxn id="72" idx="1"/>
            </p:cNvCxnSpPr>
            <p:nvPr/>
          </p:nvCxnSpPr>
          <p:spPr>
            <a:xfrm rot="16200000" flipH="1">
              <a:off x="2197369" y="5655300"/>
              <a:ext cx="1533474"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6" name="直接箭头连接符 75"/>
          <p:cNvCxnSpPr>
            <a:stCxn id="34" idx="2"/>
            <a:endCxn id="70" idx="0"/>
          </p:cNvCxnSpPr>
          <p:nvPr/>
        </p:nvCxnSpPr>
        <p:spPr>
          <a:xfrm>
            <a:off x="6315232" y="2797852"/>
            <a:ext cx="0" cy="329350"/>
          </a:xfrm>
          <a:prstGeom prst="straightConnector1">
            <a:avLst/>
          </a:prstGeom>
          <a:ln w="28575">
            <a:solidFill>
              <a:schemeClr val="bg1"/>
            </a:solidFill>
            <a:tailEnd type="triangle"/>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6012160" y="5564746"/>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79" name="矩形 78"/>
          <p:cNvSpPr/>
          <p:nvPr/>
        </p:nvSpPr>
        <p:spPr>
          <a:xfrm>
            <a:off x="7020272" y="5540526"/>
            <a:ext cx="1743232" cy="33199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rgbClr val="FF0000"/>
                </a:solidFill>
                <a:latin typeface="微软雅黑" panose="020B0503020204020204" pitchFamily="34" charset="-122"/>
                <a:ea typeface="微软雅黑" panose="020B0503020204020204" pitchFamily="34" charset="-122"/>
              </a:rPr>
              <a:t>2_GYWLCR_A1_2</a:t>
            </a:r>
            <a:endParaRPr lang="en-US" altLang="zh-CN" sz="1200" dirty="0">
              <a:solidFill>
                <a:srgbClr val="FF0000"/>
              </a:solidFill>
              <a:latin typeface="微软雅黑" panose="020B0503020204020204" pitchFamily="34" charset="-122"/>
              <a:ea typeface="微软雅黑" panose="020B0503020204020204" pitchFamily="34" charset="-122"/>
            </a:endParaRPr>
          </a:p>
        </p:txBody>
      </p:sp>
      <p:cxnSp>
        <p:nvCxnSpPr>
          <p:cNvPr id="80" name="直接连接符 79"/>
          <p:cNvCxnSpPr>
            <a:stCxn id="72" idx="3"/>
            <a:endCxn id="78" idx="1"/>
          </p:cNvCxnSpPr>
          <p:nvPr/>
        </p:nvCxnSpPr>
        <p:spPr>
          <a:xfrm>
            <a:off x="5615832" y="5718635"/>
            <a:ext cx="396328" cy="0"/>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8016805" y="2592064"/>
            <a:ext cx="800219" cy="1674977"/>
            <a:chOff x="8016805" y="3391192"/>
            <a:chExt cx="800219" cy="1674977"/>
          </a:xfrm>
        </p:grpSpPr>
        <p:cxnSp>
          <p:nvCxnSpPr>
            <p:cNvPr id="86" name="肘形连接符 85"/>
            <p:cNvCxnSpPr>
              <a:stCxn id="35" idx="3"/>
              <a:endCxn id="57" idx="3"/>
            </p:cNvCxnSpPr>
            <p:nvPr/>
          </p:nvCxnSpPr>
          <p:spPr>
            <a:xfrm>
              <a:off x="8562520" y="3391192"/>
              <a:ext cx="12700" cy="167497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8016805" y="4432338"/>
              <a:ext cx="800219" cy="276999"/>
            </a:xfrm>
            <a:prstGeom prst="rect">
              <a:avLst/>
            </a:prstGeom>
          </p:spPr>
          <p:txBody>
            <a:bodyPr wrap="non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8207920" y="3229191"/>
            <a:ext cx="800219" cy="2405326"/>
            <a:chOff x="8207920" y="4028319"/>
            <a:chExt cx="800219" cy="2405326"/>
          </a:xfrm>
        </p:grpSpPr>
        <p:cxnSp>
          <p:nvCxnSpPr>
            <p:cNvPr id="90" name="肘形连接符 89"/>
            <p:cNvCxnSpPr>
              <a:stCxn id="71" idx="3"/>
              <a:endCxn id="79" idx="3"/>
            </p:cNvCxnSpPr>
            <p:nvPr/>
          </p:nvCxnSpPr>
          <p:spPr>
            <a:xfrm>
              <a:off x="8562520" y="4028319"/>
              <a:ext cx="200984" cy="2405326"/>
            </a:xfrm>
            <a:prstGeom prst="bentConnector3">
              <a:avLst>
                <a:gd name="adj1" fmla="val 213740"/>
              </a:avLst>
            </a:prstGeom>
            <a:ln w="28575">
              <a:solidFill>
                <a:srgbClr val="FFC000"/>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8207920" y="5689470"/>
              <a:ext cx="800219" cy="276999"/>
            </a:xfrm>
            <a:prstGeom prst="rect">
              <a:avLst/>
            </a:prstGeom>
          </p:spPr>
          <p:txBody>
            <a:bodyPr wrap="none">
              <a:spAutoFit/>
            </a:bodyPr>
            <a:lstStyle/>
            <a:p>
              <a:pPr algn="ctr"/>
              <a:r>
                <a:rPr lang="zh-CN" altLang="en-US" sz="1200" b="1" dirty="0" smtClean="0">
                  <a:solidFill>
                    <a:srgbClr val="FFC000"/>
                  </a:solidFill>
                  <a:latin typeface="微软雅黑" panose="020B0503020204020204" pitchFamily="34" charset="-122"/>
                  <a:ea typeface="微软雅黑" panose="020B0503020204020204" pitchFamily="34" charset="-122"/>
                </a:rPr>
                <a:t>匹配</a:t>
              </a:r>
              <a:r>
                <a:rPr lang="zh-CN" altLang="en-US" sz="1200" b="1" dirty="0">
                  <a:solidFill>
                    <a:srgbClr val="FFC000"/>
                  </a:solidFill>
                  <a:latin typeface="微软雅黑" panose="020B0503020204020204" pitchFamily="34" charset="-122"/>
                  <a:ea typeface="微软雅黑" panose="020B0503020204020204" pitchFamily="34" charset="-122"/>
                </a:rPr>
                <a:t>关系</a:t>
              </a:r>
              <a:endParaRPr lang="en-US" altLang="zh-CN" sz="1200" b="1" dirty="0">
                <a:solidFill>
                  <a:srgbClr val="FFC000"/>
                </a:solidFill>
                <a:latin typeface="微软雅黑" panose="020B0503020204020204" pitchFamily="34" charset="-122"/>
                <a:ea typeface="微软雅黑" panose="020B0503020204020204" pitchFamily="34" charset="-122"/>
              </a:endParaRPr>
            </a:p>
          </p:txBody>
        </p:sp>
      </p:grpSp>
      <p:sp>
        <p:nvSpPr>
          <p:cNvPr id="96" name="矩形 95"/>
          <p:cNvSpPr/>
          <p:nvPr/>
        </p:nvSpPr>
        <p:spPr>
          <a:xfrm>
            <a:off x="2490381" y="6304559"/>
            <a:ext cx="5314275" cy="461665"/>
          </a:xfrm>
          <a:prstGeom prst="rect">
            <a:avLst/>
          </a:prstGeom>
          <a:effectLst>
            <a:glow rad="101600">
              <a:schemeClr val="accent2">
                <a:satMod val="175000"/>
                <a:alpha val="40000"/>
              </a:schemeClr>
            </a:glow>
          </a:effectLst>
        </p:spPr>
        <p:txBody>
          <a:bodyPr wrap="none">
            <a:spAutoFit/>
          </a:bodyPr>
          <a:lstStyle/>
          <a:p>
            <a:pPr>
              <a:lnSpc>
                <a:spcPct val="150000"/>
              </a:lnSpc>
            </a:pPr>
            <a:r>
              <a:rPr lang="zh-CN" altLang="en-US" sz="1600" dirty="0" smtClean="0">
                <a:effectLst>
                  <a:glow rad="139700">
                    <a:schemeClr val="accent2">
                      <a:satMod val="175000"/>
                      <a:alpha val="40000"/>
                    </a:schemeClr>
                  </a:glow>
                </a:effectLst>
                <a:latin typeface="微软雅黑" panose="020B0503020204020204" pitchFamily="34" charset="-122"/>
                <a:ea typeface="微软雅黑" panose="020B0503020204020204" pitchFamily="34" charset="-122"/>
              </a:rPr>
              <a:t>要求涡轮传热新的任务流程只能取涡轮气动新方案的数据</a:t>
            </a:r>
            <a:endParaRPr lang="en-US" altLang="zh-CN" sz="1600" dirty="0">
              <a:effectLst>
                <a:glow rad="139700">
                  <a:schemeClr val="accent2">
                    <a:satMod val="175000"/>
                    <a:alpha val="40000"/>
                  </a:schemeClr>
                </a:glow>
              </a:effectLst>
              <a:latin typeface="微软雅黑" panose="020B0503020204020204" pitchFamily="34" charset="-122"/>
              <a:ea typeface="微软雅黑" panose="020B0503020204020204" pitchFamily="34" charset="-122"/>
            </a:endParaRPr>
          </a:p>
        </p:txBody>
      </p:sp>
      <p:cxnSp>
        <p:nvCxnSpPr>
          <p:cNvPr id="83" name="直接连接符 82"/>
          <p:cNvCxnSpPr>
            <a:stCxn id="32" idx="3"/>
            <a:endCxn id="70" idx="1"/>
          </p:cNvCxnSpPr>
          <p:nvPr/>
        </p:nvCxnSpPr>
        <p:spPr>
          <a:xfrm>
            <a:off x="5147832" y="2643965"/>
            <a:ext cx="663344" cy="637126"/>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92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fade">
                                      <p:cBhvr>
                                        <p:cTn id="20" dur="500"/>
                                        <p:tgtEl>
                                          <p:spTgt spid="7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多方案场景下的任务协同</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任务执行中产生新的方案</a:t>
            </a:r>
          </a:p>
        </p:txBody>
      </p:sp>
      <p:sp>
        <p:nvSpPr>
          <p:cNvPr id="5" name="矩形 4"/>
          <p:cNvSpPr/>
          <p:nvPr/>
        </p:nvSpPr>
        <p:spPr>
          <a:xfrm>
            <a:off x="35496" y="692696"/>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 name="肘形连接符 7"/>
          <p:cNvCxnSpPr>
            <a:stCxn id="16" idx="2"/>
            <a:endCxn id="19" idx="1"/>
          </p:cNvCxnSpPr>
          <p:nvPr/>
        </p:nvCxnSpPr>
        <p:spPr>
          <a:xfrm rot="16200000" flipH="1">
            <a:off x="214360" y="4453054"/>
            <a:ext cx="2744222" cy="7772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626285" y="3201447"/>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10" name="矩形 9"/>
          <p:cNvSpPr/>
          <p:nvPr/>
        </p:nvSpPr>
        <p:spPr>
          <a:xfrm>
            <a:off x="1625335" y="4795953"/>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1" name="肘形连接符 10"/>
          <p:cNvCxnSpPr>
            <a:stCxn id="16" idx="2"/>
            <a:endCxn id="10" idx="1"/>
          </p:cNvCxnSpPr>
          <p:nvPr/>
        </p:nvCxnSpPr>
        <p:spPr>
          <a:xfrm rot="16200000" flipH="1">
            <a:off x="699112" y="3968301"/>
            <a:ext cx="1774718" cy="777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48916" y="1371869"/>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3" name="肘形连接符 12"/>
          <p:cNvCxnSpPr>
            <a:stCxn id="42" idx="2"/>
            <a:endCxn id="12" idx="1"/>
          </p:cNvCxnSpPr>
          <p:nvPr/>
        </p:nvCxnSpPr>
        <p:spPr>
          <a:xfrm rot="16200000" flipH="1">
            <a:off x="892483" y="1297228"/>
            <a:ext cx="200576" cy="1122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43608" y="2673419"/>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5" name="肘形连接符 14"/>
          <p:cNvCxnSpPr>
            <a:stCxn id="42" idx="2"/>
            <a:endCxn id="14" idx="1"/>
          </p:cNvCxnSpPr>
          <p:nvPr/>
        </p:nvCxnSpPr>
        <p:spPr>
          <a:xfrm rot="16200000" flipH="1">
            <a:off x="235637" y="1954074"/>
            <a:ext cx="1508960"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043608" y="2942555"/>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7" name="肘形连接符 16"/>
          <p:cNvCxnSpPr>
            <a:stCxn id="42" idx="2"/>
            <a:endCxn id="16" idx="1"/>
          </p:cNvCxnSpPr>
          <p:nvPr/>
        </p:nvCxnSpPr>
        <p:spPr>
          <a:xfrm rot="16200000" flipH="1">
            <a:off x="101069" y="2088642"/>
            <a:ext cx="1778096"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6" idx="2"/>
            <a:endCxn id="9" idx="1"/>
          </p:cNvCxnSpPr>
          <p:nvPr/>
        </p:nvCxnSpPr>
        <p:spPr>
          <a:xfrm rot="16200000" flipH="1">
            <a:off x="1501813" y="3165600"/>
            <a:ext cx="170267" cy="786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625334" y="5765028"/>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20" name="矩形 19"/>
          <p:cNvSpPr/>
          <p:nvPr/>
        </p:nvSpPr>
        <p:spPr>
          <a:xfrm>
            <a:off x="1619672" y="6035036"/>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1" name="肘形连接符 20"/>
          <p:cNvCxnSpPr>
            <a:stCxn id="16" idx="2"/>
            <a:endCxn id="20" idx="1"/>
          </p:cNvCxnSpPr>
          <p:nvPr/>
        </p:nvCxnSpPr>
        <p:spPr>
          <a:xfrm rot="16200000" flipH="1">
            <a:off x="76525" y="4590889"/>
            <a:ext cx="3014230" cy="72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49972" y="6351253"/>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3" name="肘形连接符 22"/>
          <p:cNvCxnSpPr>
            <a:stCxn id="42" idx="2"/>
            <a:endCxn id="22" idx="1"/>
          </p:cNvCxnSpPr>
          <p:nvPr/>
        </p:nvCxnSpPr>
        <p:spPr>
          <a:xfrm rot="16200000" flipH="1">
            <a:off x="-1600098" y="3789809"/>
            <a:ext cx="5186794"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049972" y="6577865"/>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5" name="肘形连接符 24"/>
          <p:cNvCxnSpPr>
            <a:stCxn id="42" idx="2"/>
            <a:endCxn id="24" idx="1"/>
          </p:cNvCxnSpPr>
          <p:nvPr/>
        </p:nvCxnSpPr>
        <p:spPr>
          <a:xfrm rot="16200000" flipH="1">
            <a:off x="-1713404" y="3903115"/>
            <a:ext cx="5413406"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2" idx="2"/>
            <a:endCxn id="33" idx="1"/>
          </p:cNvCxnSpPr>
          <p:nvPr/>
        </p:nvCxnSpPr>
        <p:spPr>
          <a:xfrm rot="16200000" flipH="1">
            <a:off x="1117782" y="1775421"/>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47608" y="1612920"/>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30" name="矩形 29"/>
          <p:cNvSpPr/>
          <p:nvPr/>
        </p:nvSpPr>
        <p:spPr>
          <a:xfrm>
            <a:off x="1547608" y="1855317"/>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1" name="肘形连接符 30"/>
          <p:cNvCxnSpPr>
            <a:stCxn id="12" idx="2"/>
            <a:endCxn id="30" idx="1"/>
          </p:cNvCxnSpPr>
          <p:nvPr/>
        </p:nvCxnSpPr>
        <p:spPr>
          <a:xfrm rot="16200000" flipH="1">
            <a:off x="1243461" y="1649741"/>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2" idx="2"/>
            <a:endCxn id="29" idx="1"/>
          </p:cNvCxnSpPr>
          <p:nvPr/>
        </p:nvCxnSpPr>
        <p:spPr>
          <a:xfrm rot="16200000" flipH="1">
            <a:off x="1369632" y="1523570"/>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555991" y="2114631"/>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4" name="矩形 33"/>
          <p:cNvSpPr/>
          <p:nvPr/>
        </p:nvSpPr>
        <p:spPr>
          <a:xfrm>
            <a:off x="1553972" y="2379265"/>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5" name="肘形连接符 34"/>
          <p:cNvCxnSpPr>
            <a:stCxn id="12" idx="2"/>
            <a:endCxn id="34" idx="1"/>
          </p:cNvCxnSpPr>
          <p:nvPr/>
        </p:nvCxnSpPr>
        <p:spPr>
          <a:xfrm rot="16200000" flipH="1">
            <a:off x="989486" y="1903716"/>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04627" y="1037085"/>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3" name="肘形连接符 42"/>
          <p:cNvCxnSpPr>
            <a:stCxn id="5" idx="2"/>
            <a:endCxn id="42" idx="1"/>
          </p:cNvCxnSpPr>
          <p:nvPr/>
        </p:nvCxnSpPr>
        <p:spPr>
          <a:xfrm rot="16200000" flipH="1">
            <a:off x="336545" y="977003"/>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707904" y="1037085"/>
            <a:ext cx="792088"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0_ZJ_A</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45" name="矩形 44"/>
          <p:cNvSpPr/>
          <p:nvPr/>
        </p:nvSpPr>
        <p:spPr>
          <a:xfrm>
            <a:off x="3275952" y="1345660"/>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1_ZT_A1</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46" name="矩形 45"/>
          <p:cNvSpPr/>
          <p:nvPr/>
        </p:nvSpPr>
        <p:spPr>
          <a:xfrm>
            <a:off x="2483768" y="1600151"/>
            <a:ext cx="140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2_ZJGC_A1_1</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47" name="矩形 46"/>
          <p:cNvSpPr/>
          <p:nvPr/>
        </p:nvSpPr>
        <p:spPr>
          <a:xfrm>
            <a:off x="3924080" y="1600151"/>
            <a:ext cx="140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2_ZJGC_A1_2</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48" name="矩形 47"/>
          <p:cNvSpPr/>
          <p:nvPr/>
        </p:nvSpPr>
        <p:spPr>
          <a:xfrm>
            <a:off x="2483768" y="1867185"/>
            <a:ext cx="140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2_ZTXN_A1_1</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49" name="矩形 48"/>
          <p:cNvSpPr/>
          <p:nvPr/>
        </p:nvSpPr>
        <p:spPr>
          <a:xfrm>
            <a:off x="3924080" y="1867185"/>
            <a:ext cx="140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2_ZTXN_A1_2</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50" name="矩形 49"/>
          <p:cNvSpPr/>
          <p:nvPr/>
        </p:nvSpPr>
        <p:spPr>
          <a:xfrm>
            <a:off x="2483768" y="2121362"/>
            <a:ext cx="140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2_ZTJG_A1_1</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51" name="矩形 50"/>
          <p:cNvSpPr/>
          <p:nvPr/>
        </p:nvSpPr>
        <p:spPr>
          <a:xfrm>
            <a:off x="3924080" y="2121362"/>
            <a:ext cx="140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2_ZTJG_A1_2</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52" name="矩形 51"/>
          <p:cNvSpPr/>
          <p:nvPr/>
        </p:nvSpPr>
        <p:spPr>
          <a:xfrm>
            <a:off x="2483768" y="2388396"/>
            <a:ext cx="140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2_ZTQdu_A1_1</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53" name="矩形 52"/>
          <p:cNvSpPr/>
          <p:nvPr/>
        </p:nvSpPr>
        <p:spPr>
          <a:xfrm>
            <a:off x="3924080" y="2388396"/>
            <a:ext cx="140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2_ZTJG_A1_2</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54" name="矩形 53"/>
          <p:cNvSpPr/>
          <p:nvPr/>
        </p:nvSpPr>
        <p:spPr>
          <a:xfrm>
            <a:off x="3275952" y="2673419"/>
            <a:ext cx="93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1_RSS_A1</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55" name="矩形 54"/>
          <p:cNvSpPr/>
          <p:nvPr/>
        </p:nvSpPr>
        <p:spPr>
          <a:xfrm>
            <a:off x="2483768" y="3182073"/>
            <a:ext cx="1728000" cy="215999"/>
          </a:xfrm>
          <a:prstGeom prst="rect">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chemeClr val="bg1"/>
                </a:solidFill>
                <a:latin typeface="微软雅黑" panose="020B0503020204020204" pitchFamily="34" charset="-122"/>
                <a:ea typeface="微软雅黑" panose="020B0503020204020204" pitchFamily="34" charset="-122"/>
              </a:rPr>
              <a:t>2_GYWLQD_A1_1</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2483768" y="4797177"/>
            <a:ext cx="1728000" cy="215999"/>
          </a:xfrm>
          <a:prstGeom prst="rect">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chemeClr val="bg1"/>
                </a:solidFill>
                <a:latin typeface="微软雅黑" panose="020B0503020204020204" pitchFamily="34" charset="-122"/>
                <a:ea typeface="微软雅黑" panose="020B0503020204020204" pitchFamily="34" charset="-122"/>
              </a:rPr>
              <a:t>2_GYWLCR_A1_1</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2483768" y="5733256"/>
            <a:ext cx="172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rgbClr val="FF0000"/>
                </a:solidFill>
                <a:latin typeface="微软雅黑" panose="020B0503020204020204" pitchFamily="34" charset="-122"/>
                <a:ea typeface="微软雅黑" panose="020B0503020204020204" pitchFamily="34" charset="-122"/>
              </a:rPr>
              <a:t>2_GYWLJG_A1_1</a:t>
            </a:r>
            <a:endParaRPr lang="en-US" altLang="zh-CN" sz="1200" dirty="0">
              <a:solidFill>
                <a:srgbClr val="FF0000"/>
              </a:solidFill>
              <a:latin typeface="微软雅黑" panose="020B0503020204020204" pitchFamily="34" charset="-122"/>
              <a:ea typeface="微软雅黑" panose="020B0503020204020204" pitchFamily="34" charset="-122"/>
            </a:endParaRPr>
          </a:p>
        </p:txBody>
      </p:sp>
      <p:sp>
        <p:nvSpPr>
          <p:cNvPr id="58" name="矩形 57"/>
          <p:cNvSpPr/>
          <p:nvPr/>
        </p:nvSpPr>
        <p:spPr>
          <a:xfrm>
            <a:off x="2483768" y="6000290"/>
            <a:ext cx="172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rgbClr val="FF0000"/>
                </a:solidFill>
                <a:latin typeface="微软雅黑" panose="020B0503020204020204" pitchFamily="34" charset="-122"/>
                <a:ea typeface="微软雅黑" panose="020B0503020204020204" pitchFamily="34" charset="-122"/>
              </a:rPr>
              <a:t>2_GYWLQDu_A1_1</a:t>
            </a:r>
            <a:endParaRPr lang="en-US" altLang="zh-CN" sz="1200" dirty="0">
              <a:solidFill>
                <a:srgbClr val="FF0000"/>
              </a:solidFill>
              <a:latin typeface="微软雅黑" panose="020B0503020204020204" pitchFamily="34" charset="-122"/>
              <a:ea typeface="微软雅黑" panose="020B0503020204020204" pitchFamily="34" charset="-122"/>
            </a:endParaRPr>
          </a:p>
        </p:txBody>
      </p:sp>
      <p:sp>
        <p:nvSpPr>
          <p:cNvPr id="59" name="矩形 58"/>
          <p:cNvSpPr/>
          <p:nvPr/>
        </p:nvSpPr>
        <p:spPr>
          <a:xfrm>
            <a:off x="3275952" y="2927746"/>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B0F0"/>
                </a:solidFill>
                <a:latin typeface="微软雅黑" panose="020B0503020204020204" pitchFamily="34" charset="-122"/>
                <a:ea typeface="微软雅黑" panose="020B0503020204020204" pitchFamily="34" charset="-122"/>
              </a:rPr>
              <a:t>1_GYWL_A1</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61" name="圆角矩形 60"/>
          <p:cNvSpPr/>
          <p:nvPr/>
        </p:nvSpPr>
        <p:spPr>
          <a:xfrm>
            <a:off x="4211960" y="3181738"/>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62" name="圆角矩形 61"/>
          <p:cNvSpPr/>
          <p:nvPr/>
        </p:nvSpPr>
        <p:spPr>
          <a:xfrm>
            <a:off x="4586082" y="3183034"/>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3" name="圆角矩形 62"/>
          <p:cNvSpPr/>
          <p:nvPr/>
        </p:nvSpPr>
        <p:spPr>
          <a:xfrm>
            <a:off x="4582164" y="4363689"/>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grpSp>
        <p:nvGrpSpPr>
          <p:cNvPr id="66" name="组合 65"/>
          <p:cNvGrpSpPr/>
          <p:nvPr/>
        </p:nvGrpSpPr>
        <p:grpSpPr>
          <a:xfrm>
            <a:off x="2145984" y="2701362"/>
            <a:ext cx="6530472" cy="480711"/>
            <a:chOff x="2145984" y="2701362"/>
            <a:chExt cx="6530472" cy="480711"/>
          </a:xfrm>
        </p:grpSpPr>
        <p:sp>
          <p:nvSpPr>
            <p:cNvPr id="67" name="矩形 66"/>
            <p:cNvSpPr/>
            <p:nvPr/>
          </p:nvSpPr>
          <p:spPr>
            <a:xfrm>
              <a:off x="5508456" y="2850670"/>
              <a:ext cx="3168000" cy="252000"/>
            </a:xfrm>
            <a:prstGeom prst="rect">
              <a:avLst/>
            </a:prstGeom>
            <a:solidFill>
              <a:srgbClr val="FFC00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概念阶段</a:t>
              </a:r>
              <a:r>
                <a:rPr lang="en-US" altLang="zh-CN" sz="1400" dirty="0" smtClean="0">
                  <a:solidFill>
                    <a:schemeClr val="tx1"/>
                  </a:solidFill>
                  <a:latin typeface="微软雅黑" panose="020B0503020204020204" pitchFamily="34" charset="-122"/>
                  <a:ea typeface="微软雅黑" panose="020B0503020204020204" pitchFamily="34" charset="-122"/>
                </a:rPr>
                <a:t>_</a:t>
              </a:r>
              <a:r>
                <a:rPr lang="zh-CN" altLang="en-US" sz="1400" dirty="0" smtClean="0">
                  <a:solidFill>
                    <a:schemeClr val="tx1"/>
                  </a:solidFill>
                  <a:latin typeface="微软雅黑" panose="020B0503020204020204" pitchFamily="34" charset="-122"/>
                  <a:ea typeface="微软雅黑" panose="020B0503020204020204" pitchFamily="34" charset="-122"/>
                </a:rPr>
                <a:t>涡轮气动方案设计任务流程</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68" name="肘形连接符 67"/>
            <p:cNvCxnSpPr/>
            <p:nvPr/>
          </p:nvCxnSpPr>
          <p:spPr>
            <a:xfrm rot="5400000" flipH="1" flipV="1">
              <a:off x="4838483" y="1144028"/>
              <a:ext cx="331403" cy="3744688"/>
            </a:xfrm>
            <a:prstGeom prst="bentConnector3">
              <a:avLst>
                <a:gd name="adj1" fmla="val 168979"/>
              </a:avLst>
            </a:prstGeom>
            <a:ln>
              <a:solidFill>
                <a:schemeClr val="bg1"/>
              </a:solidFill>
            </a:ln>
            <a:effectLst>
              <a:glow rad="1397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2145984" y="2701362"/>
              <a:ext cx="954107" cy="336695"/>
            </a:xfrm>
            <a:prstGeom prst="rect">
              <a:avLst/>
            </a:prstGeom>
          </p:spPr>
          <p:txBody>
            <a:bodyPr wrap="none">
              <a:spAutoFit/>
            </a:bodyPr>
            <a:lstStyle/>
            <a:p>
              <a:pPr>
                <a:lnSpc>
                  <a:spcPct val="150000"/>
                </a:lnSpc>
              </a:pPr>
              <a:r>
                <a:rPr lang="zh-CN" altLang="en-US" sz="1200" b="1" dirty="0">
                  <a:effectLst>
                    <a:glow rad="139700">
                      <a:schemeClr val="accent6">
                        <a:satMod val="175000"/>
                        <a:alpha val="40000"/>
                      </a:schemeClr>
                    </a:glow>
                  </a:effectLst>
                  <a:latin typeface="微软雅黑" panose="020B0503020204020204" pitchFamily="34" charset="-122"/>
                  <a:ea typeface="微软雅黑" panose="020B0503020204020204" pitchFamily="34" charset="-122"/>
                </a:rPr>
                <a:t>关联的任务</a:t>
              </a:r>
              <a:endParaRPr lang="en-US" altLang="zh-CN" sz="1200" b="1" dirty="0">
                <a:effectLst>
                  <a:glow rad="139700">
                    <a:schemeClr val="accent6">
                      <a:satMod val="175000"/>
                      <a:alpha val="40000"/>
                    </a:schemeClr>
                  </a:glow>
                </a:effectLst>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6674474" y="3236049"/>
            <a:ext cx="888499" cy="377411"/>
            <a:chOff x="4067944" y="2245640"/>
            <a:chExt cx="888499" cy="377411"/>
          </a:xfrm>
        </p:grpSpPr>
        <p:sp>
          <p:nvSpPr>
            <p:cNvPr id="71" name="等腰三角形 70"/>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sp>
        <p:nvSpPr>
          <p:cNvPr id="73" name="TextBox 93"/>
          <p:cNvSpPr txBox="1"/>
          <p:nvPr/>
        </p:nvSpPr>
        <p:spPr>
          <a:xfrm>
            <a:off x="7906869" y="4725144"/>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C</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74" name="肘形连接符 73"/>
          <p:cNvCxnSpPr>
            <a:stCxn id="72" idx="3"/>
            <a:endCxn id="75" idx="1"/>
          </p:cNvCxnSpPr>
          <p:nvPr/>
        </p:nvCxnSpPr>
        <p:spPr>
          <a:xfrm>
            <a:off x="7562973" y="3424755"/>
            <a:ext cx="343896" cy="4516"/>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93"/>
          <p:cNvSpPr txBox="1"/>
          <p:nvPr/>
        </p:nvSpPr>
        <p:spPr>
          <a:xfrm>
            <a:off x="7906869" y="3321549"/>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76" name="肘形连接符 75"/>
          <p:cNvCxnSpPr>
            <a:stCxn id="75" idx="2"/>
            <a:endCxn id="61" idx="2"/>
          </p:cNvCxnSpPr>
          <p:nvPr/>
        </p:nvCxnSpPr>
        <p:spPr>
          <a:xfrm rot="5400000" flipH="1">
            <a:off x="6169809" y="1619934"/>
            <a:ext cx="139231" cy="3694889"/>
          </a:xfrm>
          <a:prstGeom prst="bentConnector3">
            <a:avLst>
              <a:gd name="adj1" fmla="val -99438"/>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2" idx="3"/>
            <a:endCxn id="73" idx="1"/>
          </p:cNvCxnSpPr>
          <p:nvPr/>
        </p:nvCxnSpPr>
        <p:spPr>
          <a:xfrm>
            <a:off x="7562973" y="3424755"/>
            <a:ext cx="343896" cy="1408111"/>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8" name="TextBox 93"/>
          <p:cNvSpPr txBox="1"/>
          <p:nvPr/>
        </p:nvSpPr>
        <p:spPr>
          <a:xfrm>
            <a:off x="7931205" y="3717032"/>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p>
        </p:txBody>
      </p:sp>
      <p:cxnSp>
        <p:nvCxnSpPr>
          <p:cNvPr id="79" name="肘形连接符 78"/>
          <p:cNvCxnSpPr>
            <a:stCxn id="72" idx="3"/>
            <a:endCxn id="78" idx="1"/>
          </p:cNvCxnSpPr>
          <p:nvPr/>
        </p:nvCxnSpPr>
        <p:spPr>
          <a:xfrm>
            <a:off x="7562973" y="3424755"/>
            <a:ext cx="368232" cy="399999"/>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0" name="肘形连接符 79"/>
          <p:cNvCxnSpPr/>
          <p:nvPr/>
        </p:nvCxnSpPr>
        <p:spPr>
          <a:xfrm rot="5400000" flipH="1">
            <a:off x="6233139" y="1993216"/>
            <a:ext cx="533418" cy="3345103"/>
          </a:xfrm>
          <a:prstGeom prst="bentConnector3">
            <a:avLst>
              <a:gd name="adj1" fmla="val -16666"/>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73" idx="2"/>
            <a:endCxn id="63" idx="2"/>
          </p:cNvCxnSpPr>
          <p:nvPr/>
        </p:nvCxnSpPr>
        <p:spPr>
          <a:xfrm rot="5400000" flipH="1">
            <a:off x="6244089" y="3097809"/>
            <a:ext cx="360875" cy="3324685"/>
          </a:xfrm>
          <a:prstGeom prst="bentConnector3">
            <a:avLst>
              <a:gd name="adj1" fmla="val -63346"/>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2483768" y="4364161"/>
            <a:ext cx="1728000" cy="215999"/>
          </a:xfrm>
          <a:prstGeom prst="rect">
            <a:avLst/>
          </a:prstGeom>
          <a:solidFill>
            <a:schemeClr val="accent2"/>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bg1"/>
                </a:solidFill>
                <a:latin typeface="微软雅黑" panose="020B0503020204020204" pitchFamily="34" charset="-122"/>
                <a:ea typeface="微软雅黑" panose="020B0503020204020204" pitchFamily="34" charset="-122"/>
              </a:rPr>
              <a:t>2_GYWLQD_A1_2</a:t>
            </a:r>
          </a:p>
        </p:txBody>
      </p:sp>
      <p:sp>
        <p:nvSpPr>
          <p:cNvPr id="83" name="矩形 82"/>
          <p:cNvSpPr/>
          <p:nvPr/>
        </p:nvSpPr>
        <p:spPr>
          <a:xfrm>
            <a:off x="2483768" y="5229225"/>
            <a:ext cx="1728000" cy="215999"/>
          </a:xfrm>
          <a:prstGeom prst="rect">
            <a:avLst/>
          </a:prstGeom>
          <a:solidFill>
            <a:schemeClr val="accent2"/>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chemeClr val="bg1"/>
                </a:solidFill>
                <a:latin typeface="微软雅黑" panose="020B0503020204020204" pitchFamily="34" charset="-122"/>
                <a:ea typeface="微软雅黑" panose="020B0503020204020204" pitchFamily="34" charset="-122"/>
              </a:rPr>
              <a:t>2_GYWLCR_A1_2</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93" name="圆角矩形 92"/>
          <p:cNvSpPr/>
          <p:nvPr/>
        </p:nvSpPr>
        <p:spPr>
          <a:xfrm>
            <a:off x="4208775" y="4365104"/>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cxnSp>
        <p:nvCxnSpPr>
          <p:cNvPr id="94" name="肘形连接符 93"/>
          <p:cNvCxnSpPr>
            <a:endCxn id="93" idx="0"/>
          </p:cNvCxnSpPr>
          <p:nvPr/>
        </p:nvCxnSpPr>
        <p:spPr>
          <a:xfrm rot="5400000">
            <a:off x="4069384" y="3718471"/>
            <a:ext cx="966045" cy="327221"/>
          </a:xfrm>
          <a:prstGeom prst="bentConnector3">
            <a:avLst>
              <a:gd name="adj1" fmla="val 50000"/>
            </a:avLst>
          </a:prstGeom>
          <a:ln w="28575">
            <a:solidFill>
              <a:schemeClr val="tx1"/>
            </a:solidFill>
            <a:tailEnd type="stealth" w="lg" len="lg"/>
          </a:ln>
          <a:effectLst>
            <a:glow rad="1397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3440222" y="3997026"/>
            <a:ext cx="800219" cy="336695"/>
          </a:xfrm>
          <a:prstGeom prst="rect">
            <a:avLst/>
          </a:prstGeom>
        </p:spPr>
        <p:txBody>
          <a:bodyPr wrap="none">
            <a:spAutoFit/>
          </a:bodyPr>
          <a:lstStyle/>
          <a:p>
            <a:pPr lvl="0">
              <a:lnSpc>
                <a:spcPct val="150000"/>
              </a:lnSpc>
            </a:pPr>
            <a:r>
              <a:rPr lang="zh-CN" altLang="en-US" sz="1200" b="1" dirty="0">
                <a:effectLst>
                  <a:glow rad="101600">
                    <a:schemeClr val="accent5">
                      <a:satMod val="175000"/>
                      <a:alpha val="40000"/>
                    </a:schemeClr>
                  </a:glow>
                </a:effectLst>
                <a:latin typeface="微软雅黑" panose="020B0503020204020204" pitchFamily="34" charset="-122"/>
                <a:ea typeface="微软雅黑" panose="020B0503020204020204" pitchFamily="34" charset="-122"/>
              </a:rPr>
              <a:t>另</a:t>
            </a:r>
            <a:r>
              <a:rPr lang="zh-CN" altLang="en-US" sz="1200" b="1" dirty="0" smtClean="0">
                <a:effectLst>
                  <a:glow rad="101600">
                    <a:schemeClr val="accent5">
                      <a:satMod val="175000"/>
                      <a:alpha val="40000"/>
                    </a:schemeClr>
                  </a:glow>
                </a:effectLst>
                <a:latin typeface="微软雅黑" panose="020B0503020204020204" pitchFamily="34" charset="-122"/>
                <a:ea typeface="微软雅黑" panose="020B0503020204020204" pitchFamily="34" charset="-122"/>
              </a:rPr>
              <a:t>存方案</a:t>
            </a:r>
            <a:endParaRPr lang="en-US" altLang="zh-CN" sz="1200" b="1" dirty="0">
              <a:effectLst>
                <a:glow rad="101600">
                  <a:schemeClr val="accent5">
                    <a:satMod val="175000"/>
                    <a:alpha val="40000"/>
                  </a:schemeClr>
                </a:glow>
              </a:effectLst>
              <a:latin typeface="微软雅黑" panose="020B0503020204020204" pitchFamily="34" charset="-122"/>
              <a:ea typeface="微软雅黑" panose="020B0503020204020204" pitchFamily="34" charset="-122"/>
            </a:endParaRPr>
          </a:p>
        </p:txBody>
      </p:sp>
      <p:cxnSp>
        <p:nvCxnSpPr>
          <p:cNvPr id="102" name="肘形连接符 101"/>
          <p:cNvCxnSpPr>
            <a:stCxn id="82" idx="0"/>
            <a:endCxn id="67" idx="1"/>
          </p:cNvCxnSpPr>
          <p:nvPr/>
        </p:nvCxnSpPr>
        <p:spPr>
          <a:xfrm rot="5400000" flipH="1" flipV="1">
            <a:off x="3734367" y="2590072"/>
            <a:ext cx="1387491" cy="2160688"/>
          </a:xfrm>
          <a:prstGeom prst="bentConnector2">
            <a:avLst/>
          </a:prstGeom>
          <a:ln>
            <a:solidFill>
              <a:schemeClr val="bg1"/>
            </a:solidFill>
          </a:ln>
          <a:effectLst>
            <a:glow rad="1397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2364796" y="3908561"/>
            <a:ext cx="954107" cy="336695"/>
          </a:xfrm>
          <a:prstGeom prst="rect">
            <a:avLst/>
          </a:prstGeom>
        </p:spPr>
        <p:txBody>
          <a:bodyPr wrap="none">
            <a:spAutoFit/>
          </a:bodyPr>
          <a:lstStyle/>
          <a:p>
            <a:pPr>
              <a:lnSpc>
                <a:spcPct val="150000"/>
              </a:lnSpc>
            </a:pPr>
            <a:r>
              <a:rPr lang="zh-CN" altLang="en-US" sz="1200" b="1" dirty="0">
                <a:effectLst>
                  <a:glow rad="139700">
                    <a:schemeClr val="accent6">
                      <a:satMod val="175000"/>
                      <a:alpha val="40000"/>
                    </a:schemeClr>
                  </a:glow>
                </a:effectLst>
                <a:latin typeface="微软雅黑" panose="020B0503020204020204" pitchFamily="34" charset="-122"/>
                <a:ea typeface="微软雅黑" panose="020B0503020204020204" pitchFamily="34" charset="-122"/>
              </a:rPr>
              <a:t>关联的任务</a:t>
            </a:r>
            <a:endParaRPr lang="en-US" altLang="zh-CN" sz="1200" b="1" dirty="0">
              <a:effectLst>
                <a:glow rad="139700">
                  <a:schemeClr val="accent6">
                    <a:satMod val="175000"/>
                    <a:alpha val="40000"/>
                  </a:schemeClr>
                </a:glow>
              </a:effectLst>
              <a:latin typeface="微软雅黑" panose="020B0503020204020204" pitchFamily="34" charset="-122"/>
              <a:ea typeface="微软雅黑" panose="020B0503020204020204" pitchFamily="34" charset="-122"/>
            </a:endParaRPr>
          </a:p>
        </p:txBody>
      </p:sp>
      <p:sp>
        <p:nvSpPr>
          <p:cNvPr id="114" name="矩形 113"/>
          <p:cNvSpPr/>
          <p:nvPr/>
        </p:nvSpPr>
        <p:spPr>
          <a:xfrm>
            <a:off x="5004184" y="5656867"/>
            <a:ext cx="3635544" cy="584775"/>
          </a:xfrm>
          <a:prstGeom prst="rect">
            <a:avLst/>
          </a:prstGeom>
        </p:spPr>
        <p:txBody>
          <a:bodyPr wrap="square">
            <a:spAutoFit/>
          </a:bodyPr>
          <a:lstStyle/>
          <a:p>
            <a:r>
              <a:rPr lang="zh-CN" altLang="en-US" sz="1600" b="1" dirty="0" smtClean="0">
                <a:effectLst>
                  <a:glow rad="139700">
                    <a:schemeClr val="accent2">
                      <a:satMod val="175000"/>
                      <a:alpha val="40000"/>
                    </a:schemeClr>
                  </a:glow>
                </a:effectLst>
                <a:latin typeface="微软雅黑" panose="020B0503020204020204" pitchFamily="34" charset="-122"/>
                <a:ea typeface="微软雅黑" panose="020B0503020204020204" pitchFamily="34" charset="-122"/>
              </a:rPr>
              <a:t>当一个任务关联</a:t>
            </a:r>
            <a:r>
              <a:rPr lang="en-US" altLang="zh-CN" sz="1600" b="1" dirty="0" smtClean="0">
                <a:effectLst>
                  <a:glow rad="139700">
                    <a:schemeClr val="accent2">
                      <a:satMod val="175000"/>
                      <a:alpha val="40000"/>
                    </a:schemeClr>
                  </a:glow>
                </a:effectLst>
                <a:latin typeface="微软雅黑" panose="020B0503020204020204" pitchFamily="34" charset="-122"/>
                <a:ea typeface="微软雅黑" panose="020B0503020204020204" pitchFamily="34" charset="-122"/>
              </a:rPr>
              <a:t>2</a:t>
            </a:r>
            <a:r>
              <a:rPr lang="zh-CN" altLang="en-US" sz="1600" b="1" dirty="0" smtClean="0">
                <a:effectLst>
                  <a:glow rad="139700">
                    <a:schemeClr val="accent2">
                      <a:satMod val="175000"/>
                      <a:alpha val="40000"/>
                    </a:schemeClr>
                  </a:glow>
                </a:effectLst>
                <a:latin typeface="微软雅黑" panose="020B0503020204020204" pitchFamily="34" charset="-122"/>
                <a:ea typeface="微软雅黑" panose="020B0503020204020204" pitchFamily="34" charset="-122"/>
              </a:rPr>
              <a:t>个及以上方案时，再发布方案时需手动选择关联的方案</a:t>
            </a:r>
            <a:endParaRPr lang="en-US" altLang="zh-CN" sz="1600" b="1" dirty="0">
              <a:effectLst>
                <a:glow rad="139700">
                  <a:schemeClr val="accent2">
                    <a:satMod val="175000"/>
                    <a:alpha val="40000"/>
                  </a:schemeClr>
                </a:glow>
              </a:effectLst>
              <a:latin typeface="微软雅黑" panose="020B0503020204020204" pitchFamily="34" charset="-122"/>
              <a:ea typeface="微软雅黑" panose="020B0503020204020204" pitchFamily="34" charset="-122"/>
            </a:endParaRPr>
          </a:p>
        </p:txBody>
      </p:sp>
      <p:cxnSp>
        <p:nvCxnSpPr>
          <p:cNvPr id="84" name="肘形连接符 83"/>
          <p:cNvCxnSpPr/>
          <p:nvPr/>
        </p:nvCxnSpPr>
        <p:spPr>
          <a:xfrm rot="5400000">
            <a:off x="6166889" y="2287585"/>
            <a:ext cx="432628" cy="3722410"/>
          </a:xfrm>
          <a:prstGeom prst="bentConnector3">
            <a:avLst>
              <a:gd name="adj1" fmla="val 50000"/>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689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多方案场景下的任务协同</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任务执行中产生新的</a:t>
            </a:r>
            <a:r>
              <a:rPr lang="zh-CN" altLang="en-US" sz="2000" b="1" dirty="0" smtClean="0">
                <a:solidFill>
                  <a:prstClr val="black"/>
                </a:solidFill>
                <a:latin typeface="微软雅黑" panose="020B0503020204020204" pitchFamily="34" charset="-122"/>
                <a:ea typeface="微软雅黑" panose="020B0503020204020204" pitchFamily="34" charset="-122"/>
              </a:rPr>
              <a:t>方案</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179512" y="2996952"/>
            <a:ext cx="2736304"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25387" y="3789040"/>
            <a:ext cx="2376264"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完成概念设计阶段涡轮气动</a:t>
            </a:r>
            <a:r>
              <a:rPr lang="zh-CN" altLang="en-US" sz="1200" dirty="0" smtClean="0">
                <a:latin typeface="微软雅黑" panose="020B0503020204020204" pitchFamily="34" charset="-122"/>
                <a:ea typeface="微软雅黑" panose="020B0503020204020204" pitchFamily="34" charset="-122"/>
              </a:rPr>
              <a:t>设计</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一维设计</a:t>
            </a:r>
            <a:endParaRPr lang="zh-CN" altLang="en-US" sz="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0006" y="3397062"/>
            <a:ext cx="2376264" cy="276999"/>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rPr>
              <a:t>上游任务</a:t>
            </a:r>
            <a:endParaRPr lang="zh-CN" altLang="en-US" sz="1200" b="1" dirty="0">
              <a:latin typeface="微软雅黑" panose="020B0503020204020204" pitchFamily="34" charset="-122"/>
              <a:ea typeface="微软雅黑" panose="020B0503020204020204" pitchFamily="34" charset="-122"/>
            </a:endParaRPr>
          </a:p>
        </p:txBody>
      </p:sp>
      <p:cxnSp>
        <p:nvCxnSpPr>
          <p:cNvPr id="9" name="肘形连接符 8"/>
          <p:cNvCxnSpPr>
            <a:endCxn id="6" idx="1"/>
          </p:cNvCxnSpPr>
          <p:nvPr/>
        </p:nvCxnSpPr>
        <p:spPr>
          <a:xfrm rot="16200000" flipH="1">
            <a:off x="266742" y="3761227"/>
            <a:ext cx="345813" cy="1714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74190" y="2996952"/>
            <a:ext cx="6084168"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4669" y="4389322"/>
            <a:ext cx="2376264"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完成概念设计阶段</a:t>
            </a:r>
            <a:r>
              <a:rPr lang="zh-CN" altLang="en-US" sz="1200" dirty="0" smtClean="0">
                <a:latin typeface="微软雅黑" panose="020B0503020204020204" pitchFamily="34" charset="-122"/>
                <a:ea typeface="微软雅黑" panose="020B0503020204020204" pitchFamily="34" charset="-122"/>
              </a:rPr>
              <a:t>涡轮</a:t>
            </a:r>
            <a:r>
              <a:rPr lang="zh-CN" altLang="en-US" sz="1200" dirty="0">
                <a:latin typeface="微软雅黑" panose="020B0503020204020204" pitchFamily="34" charset="-122"/>
                <a:ea typeface="微软雅黑" panose="020B0503020204020204" pitchFamily="34" charset="-122"/>
              </a:rPr>
              <a:t>传热</a:t>
            </a:r>
            <a:r>
              <a:rPr lang="zh-CN" altLang="en-US" sz="1200" dirty="0" smtClean="0">
                <a:latin typeface="微软雅黑" panose="020B0503020204020204" pitchFamily="34" charset="-122"/>
                <a:ea typeface="微软雅黑" panose="020B0503020204020204" pitchFamily="34" charset="-122"/>
              </a:rPr>
              <a:t>设计</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一</a:t>
            </a:r>
            <a:r>
              <a:rPr lang="en-US" altLang="zh-CN"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cxnSp>
        <p:nvCxnSpPr>
          <p:cNvPr id="12" name="肘形连接符 11"/>
          <p:cNvCxnSpPr>
            <a:endCxn id="11" idx="1"/>
          </p:cNvCxnSpPr>
          <p:nvPr/>
        </p:nvCxnSpPr>
        <p:spPr>
          <a:xfrm rot="16200000" flipH="1">
            <a:off x="-28592" y="4066893"/>
            <a:ext cx="934277" cy="1722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268720" y="3558208"/>
            <a:ext cx="1541934" cy="83111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A.3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3268720" y="4470094"/>
            <a:ext cx="1541934" cy="83111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A.1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4912382" y="4470094"/>
            <a:ext cx="1541934" cy="831114"/>
          </a:xfrm>
          <a:prstGeom prst="rect">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A.2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3181625" y="5877272"/>
            <a:ext cx="5494831" cy="461665"/>
          </a:xfrm>
          <a:prstGeom prst="rect">
            <a:avLst/>
          </a:prstGeom>
          <a:effectLst>
            <a:glow rad="101600">
              <a:schemeClr val="accent2">
                <a:satMod val="175000"/>
                <a:alpha val="40000"/>
              </a:schemeClr>
            </a:glow>
          </a:effectLst>
        </p:spPr>
        <p:txBody>
          <a:bodyPr wrap="square">
            <a:spAutoFit/>
          </a:bodyPr>
          <a:lstStyle/>
          <a:p>
            <a:pPr>
              <a:lnSpc>
                <a:spcPct val="150000"/>
              </a:lnSpc>
            </a:pPr>
            <a:r>
              <a:rPr lang="zh-CN" altLang="en-US" sz="1600" dirty="0" smtClean="0">
                <a:effectLst>
                  <a:glow rad="139700">
                    <a:schemeClr val="accent2">
                      <a:satMod val="175000"/>
                      <a:alpha val="40000"/>
                    </a:schemeClr>
                  </a:glow>
                </a:effectLst>
                <a:latin typeface="微软雅黑" panose="020B0503020204020204" pitchFamily="34" charset="-122"/>
                <a:ea typeface="微软雅黑" panose="020B0503020204020204" pitchFamily="34" charset="-122"/>
              </a:rPr>
              <a:t>需过滤掉跨流程任务数据集的不属于本方案的对应版本</a:t>
            </a:r>
            <a:r>
              <a:rPr lang="en-US" altLang="zh-CN" sz="1600" dirty="0" smtClean="0">
                <a:effectLst>
                  <a:glow rad="139700">
                    <a:schemeClr val="accent2">
                      <a:satMod val="175000"/>
                      <a:alpha val="40000"/>
                    </a:schemeClr>
                  </a:glow>
                </a:effectLst>
                <a:latin typeface="微软雅黑" panose="020B0503020204020204" pitchFamily="34" charset="-122"/>
                <a:ea typeface="微软雅黑" panose="020B0503020204020204" pitchFamily="34" charset="-122"/>
              </a:rPr>
              <a:t>A.1</a:t>
            </a:r>
            <a:endParaRPr lang="en-US" altLang="zh-CN" sz="1600" dirty="0">
              <a:effectLst>
                <a:glow rad="139700">
                  <a:schemeClr val="accent2">
                    <a:satMod val="175000"/>
                    <a:alpha val="40000"/>
                  </a:schemeClr>
                </a:glow>
              </a:effectLst>
              <a:latin typeface="微软雅黑" panose="020B0503020204020204" pitchFamily="34" charset="-122"/>
              <a:ea typeface="微软雅黑" panose="020B0503020204020204" pitchFamily="34" charset="-122"/>
            </a:endParaRPr>
          </a:p>
        </p:txBody>
      </p:sp>
      <p:sp>
        <p:nvSpPr>
          <p:cNvPr id="23" name="矩形 22"/>
          <p:cNvSpPr/>
          <p:nvPr/>
        </p:nvSpPr>
        <p:spPr>
          <a:xfrm>
            <a:off x="163072" y="1328180"/>
            <a:ext cx="5129007" cy="418191"/>
          </a:xfrm>
          <a:prstGeom prst="rect">
            <a:avLst/>
          </a:prstGeom>
          <a:effectLst>
            <a:glow rad="101600">
              <a:schemeClr val="accent2">
                <a:satMod val="175000"/>
                <a:alpha val="40000"/>
              </a:schemeClr>
            </a:glow>
          </a:effectLst>
        </p:spPr>
        <p:txBody>
          <a:bodyPr wrap="square">
            <a:spAutoFit/>
          </a:bodyPr>
          <a:lstStyle/>
          <a:p>
            <a:pPr>
              <a:lnSpc>
                <a:spcPct val="150000"/>
              </a:lnSpc>
            </a:pPr>
            <a:r>
              <a:rPr lang="zh-CN" altLang="en-US" sz="1600" dirty="0">
                <a:effectLst/>
                <a:latin typeface="微软雅黑" panose="020B0503020204020204" pitchFamily="34" charset="-122"/>
                <a:ea typeface="微软雅黑" panose="020B0503020204020204" pitchFamily="34" charset="-122"/>
              </a:rPr>
              <a:t>本任务：</a:t>
            </a:r>
            <a:r>
              <a:rPr lang="zh-CN" altLang="en-US" sz="1600" dirty="0">
                <a:effectLst>
                  <a:glow rad="139700">
                    <a:schemeClr val="accent2">
                      <a:satMod val="175000"/>
                      <a:alpha val="40000"/>
                    </a:schemeClr>
                  </a:glow>
                </a:effectLst>
                <a:latin typeface="微软雅黑" panose="020B0503020204020204" pitchFamily="34" charset="-122"/>
                <a:ea typeface="微软雅黑" panose="020B0503020204020204" pitchFamily="34" charset="-122"/>
              </a:rPr>
              <a:t>完成概念设计阶段涡轮传热设计</a:t>
            </a:r>
            <a:r>
              <a:rPr lang="en-US" altLang="zh-CN" sz="1600" dirty="0">
                <a:effectLst>
                  <a:glow rad="139700">
                    <a:schemeClr val="accent2">
                      <a:satMod val="175000"/>
                      <a:alpha val="40000"/>
                    </a:schemeClr>
                  </a:glow>
                </a:effectLst>
                <a:latin typeface="微软雅黑" panose="020B0503020204020204" pitchFamily="34" charset="-122"/>
                <a:ea typeface="微软雅黑" panose="020B0503020204020204" pitchFamily="34" charset="-122"/>
              </a:rPr>
              <a:t>(</a:t>
            </a:r>
            <a:r>
              <a:rPr lang="zh-CN" altLang="en-US" sz="1600" dirty="0">
                <a:effectLst>
                  <a:glow rad="139700">
                    <a:schemeClr val="accent2">
                      <a:satMod val="175000"/>
                      <a:alpha val="40000"/>
                    </a:schemeClr>
                  </a:glow>
                </a:effectLst>
                <a:latin typeface="微软雅黑" panose="020B0503020204020204" pitchFamily="34" charset="-122"/>
                <a:ea typeface="微软雅黑" panose="020B0503020204020204" pitchFamily="34" charset="-122"/>
              </a:rPr>
              <a:t>新方案</a:t>
            </a:r>
            <a:r>
              <a:rPr lang="en-US" altLang="zh-CN" sz="1600" dirty="0" smtClean="0">
                <a:effectLst>
                  <a:glow rad="139700">
                    <a:schemeClr val="accent2">
                      <a:satMod val="175000"/>
                      <a:alpha val="40000"/>
                    </a:schemeClr>
                  </a:glow>
                </a:effectLst>
                <a:latin typeface="微软雅黑" panose="020B0503020204020204" pitchFamily="34" charset="-122"/>
                <a:ea typeface="微软雅黑" panose="020B0503020204020204" pitchFamily="34" charset="-122"/>
              </a:rPr>
              <a:t>)</a:t>
            </a:r>
            <a:endParaRPr lang="en-US" altLang="zh-CN" sz="1600" dirty="0">
              <a:effectLst>
                <a:glow rad="139700">
                  <a:schemeClr val="accent2">
                    <a:satMod val="175000"/>
                    <a:alpha val="40000"/>
                  </a:schemeClr>
                </a:glow>
              </a:effectLst>
              <a:latin typeface="微软雅黑" panose="020B0503020204020204" pitchFamily="34" charset="-122"/>
              <a:ea typeface="微软雅黑" panose="020B0503020204020204" pitchFamily="34" charset="-122"/>
            </a:endParaRPr>
          </a:p>
        </p:txBody>
      </p:sp>
      <p:sp>
        <p:nvSpPr>
          <p:cNvPr id="24" name="矩形 23"/>
          <p:cNvSpPr/>
          <p:nvPr/>
        </p:nvSpPr>
        <p:spPr>
          <a:xfrm>
            <a:off x="163071" y="1837417"/>
            <a:ext cx="6137121" cy="338554"/>
          </a:xfrm>
          <a:prstGeom prst="rect">
            <a:avLst/>
          </a:prstGeom>
          <a:effectLst>
            <a:glow rad="101600">
              <a:schemeClr val="accent2">
                <a:satMod val="175000"/>
                <a:alpha val="40000"/>
              </a:schemeClr>
            </a:glow>
          </a:effectLst>
        </p:spPr>
        <p:txBody>
          <a:bodyPr wrap="square">
            <a:spAutoFit/>
          </a:bodyPr>
          <a:lstStyle/>
          <a:p>
            <a:r>
              <a:rPr lang="zh-CN" altLang="en-US" sz="1600" dirty="0" smtClean="0">
                <a:effectLst/>
                <a:latin typeface="微软雅黑" panose="020B0503020204020204" pitchFamily="34" charset="-122"/>
                <a:ea typeface="微软雅黑" panose="020B0503020204020204" pitchFamily="34" charset="-122"/>
              </a:rPr>
              <a:t>任务关联方案编号：</a:t>
            </a:r>
            <a:r>
              <a:rPr lang="en-US" altLang="zh-CN" sz="1600" dirty="0">
                <a:solidFill>
                  <a:srgbClr val="FF0000"/>
                </a:solidFill>
                <a:latin typeface="微软雅黑" panose="020B0503020204020204" pitchFamily="34" charset="-122"/>
                <a:ea typeface="微软雅黑" panose="020B0503020204020204" pitchFamily="34" charset="-122"/>
              </a:rPr>
              <a:t>2_GYWLCR_A1_2</a:t>
            </a:r>
          </a:p>
        </p:txBody>
      </p:sp>
      <p:sp>
        <p:nvSpPr>
          <p:cNvPr id="25" name="矩形 24"/>
          <p:cNvSpPr/>
          <p:nvPr/>
        </p:nvSpPr>
        <p:spPr>
          <a:xfrm>
            <a:off x="176493" y="2298358"/>
            <a:ext cx="6137121" cy="338554"/>
          </a:xfrm>
          <a:prstGeom prst="rect">
            <a:avLst/>
          </a:prstGeom>
          <a:effectLst>
            <a:glow rad="101600">
              <a:schemeClr val="accent2">
                <a:satMod val="175000"/>
                <a:alpha val="40000"/>
              </a:schemeClr>
            </a:glow>
          </a:effectLst>
        </p:spPr>
        <p:txBody>
          <a:bodyPr wrap="square">
            <a:spAutoFit/>
          </a:bodyPr>
          <a:lstStyle/>
          <a:p>
            <a:r>
              <a:rPr lang="zh-CN" altLang="en-US" sz="1600" dirty="0" smtClean="0">
                <a:effectLst/>
                <a:latin typeface="微软雅黑" panose="020B0503020204020204" pitchFamily="34" charset="-122"/>
                <a:ea typeface="微软雅黑" panose="020B0503020204020204" pitchFamily="34" charset="-122"/>
              </a:rPr>
              <a:t>跨流程上游任务关联方案编号：</a:t>
            </a:r>
            <a:r>
              <a:rPr lang="en-US" altLang="zh-CN" sz="1600" dirty="0">
                <a:solidFill>
                  <a:srgbClr val="FF0000"/>
                </a:solidFill>
                <a:latin typeface="微软雅黑" panose="020B0503020204020204" pitchFamily="34" charset="-122"/>
                <a:ea typeface="微软雅黑" panose="020B0503020204020204" pitchFamily="34" charset="-122"/>
              </a:rPr>
              <a:t>2_GYWLQD_A1_2</a:t>
            </a:r>
          </a:p>
        </p:txBody>
      </p:sp>
      <p:sp>
        <p:nvSpPr>
          <p:cNvPr id="2" name="矩形 1"/>
          <p:cNvSpPr/>
          <p:nvPr/>
        </p:nvSpPr>
        <p:spPr>
          <a:xfrm>
            <a:off x="208384" y="865747"/>
            <a:ext cx="5331611" cy="369332"/>
          </a:xfrm>
          <a:prstGeom prst="rect">
            <a:avLst/>
          </a:prstGeom>
        </p:spPr>
        <p:txBody>
          <a:bodyPr wrap="square">
            <a:spAutoFit/>
          </a:bodyPr>
          <a:lstStyle/>
          <a:p>
            <a:pPr lvl="0"/>
            <a:r>
              <a:rPr lang="zh-CN" altLang="en-US" b="1" dirty="0" smtClean="0">
                <a:solidFill>
                  <a:srgbClr val="FF0000"/>
                </a:solidFill>
                <a:latin typeface="微软雅黑" panose="020B0503020204020204" pitchFamily="34" charset="-122"/>
                <a:ea typeface="微软雅黑" panose="020B0503020204020204" pitchFamily="34" charset="-122"/>
              </a:rPr>
              <a:t>如何获得方案匹配的跨流程任务数据</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8070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5" y="188640"/>
            <a:ext cx="5187950" cy="461665"/>
          </a:xfrm>
          <a:prstGeom prst="rect">
            <a:avLst/>
          </a:prstGeom>
          <a:noFill/>
        </p:spPr>
        <p:txBody>
          <a:bodyPr wrap="square" rtlCol="0">
            <a:spAutoFit/>
          </a:bodyPr>
          <a:lstStyle>
            <a:defPPr>
              <a:defRPr lang="zh-CN"/>
            </a:defPPr>
            <a:lvl1pPr>
              <a:defRPr sz="2400" b="1">
                <a:solidFill>
                  <a:prstClr val="black"/>
                </a:solidFill>
                <a:latin typeface="微软雅黑" panose="020B0503020204020204" pitchFamily="34" charset="-122"/>
                <a:ea typeface="微软雅黑" panose="020B0503020204020204" pitchFamily="34" charset="-122"/>
              </a:defRPr>
            </a:lvl1pPr>
          </a:lstStyle>
          <a:p>
            <a:r>
              <a:rPr lang="zh-CN" altLang="en-US" dirty="0"/>
              <a:t>大纲</a:t>
            </a: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17018"/>
            <a:ext cx="609524" cy="609524"/>
          </a:xfrm>
          <a:prstGeom prst="rect">
            <a:avLst/>
          </a:prstGeom>
        </p:spPr>
      </p:pic>
      <p:sp>
        <p:nvSpPr>
          <p:cNvPr id="27" name="TextBox 26"/>
          <p:cNvSpPr txBox="1"/>
          <p:nvPr/>
        </p:nvSpPr>
        <p:spPr>
          <a:xfrm>
            <a:off x="1331641" y="1089026"/>
            <a:ext cx="6984776" cy="369332"/>
          </a:xfrm>
          <a:prstGeom prst="rect">
            <a:avLst/>
          </a:prstGeom>
          <a:solidFill>
            <a:schemeClr val="tx2"/>
          </a:solidFill>
        </p:spPr>
        <p:txBody>
          <a:bodyPr wrap="square" rtlCol="0">
            <a:spAutoFit/>
          </a:bodyPr>
          <a:lstStyle>
            <a:defPPr>
              <a:defRPr lang="zh-CN"/>
            </a:defPPr>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多</a:t>
            </a:r>
            <a:r>
              <a:rPr lang="zh-CN" altLang="en-US" dirty="0" smtClean="0"/>
              <a:t>方案管理业务场景及业务需求分析</a:t>
            </a:r>
            <a:endParaRPr lang="zh-CN" altLang="en-US" dirty="0"/>
          </a:p>
        </p:txBody>
      </p:sp>
      <p:cxnSp>
        <p:nvCxnSpPr>
          <p:cNvPr id="28" name="直接连接符 27"/>
          <p:cNvCxnSpPr/>
          <p:nvPr/>
        </p:nvCxnSpPr>
        <p:spPr>
          <a:xfrm>
            <a:off x="1331641" y="1593082"/>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31640" y="1678602"/>
            <a:ext cx="6624736" cy="1569660"/>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整机方案、部件级方案、专业级方案的策划、细化和匹配</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多</a:t>
            </a:r>
            <a:r>
              <a:rPr lang="zh-CN" altLang="en-US" sz="1600" dirty="0" smtClean="0">
                <a:latin typeface="微软雅黑" panose="020B0503020204020204" pitchFamily="34" charset="-122"/>
                <a:ea typeface="微软雅黑" panose="020B0503020204020204" pitchFamily="34" charset="-122"/>
              </a:rPr>
              <a:t>方案并行业务场景下的任务协同</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solidFill>
                  <a:srgbClr val="FF0000"/>
                </a:solidFill>
                <a:latin typeface="微软雅黑" panose="020B0503020204020204" pitchFamily="34" charset="-122"/>
                <a:ea typeface="微软雅黑" panose="020B0503020204020204" pitchFamily="34" charset="-122"/>
              </a:rPr>
              <a:t>方案版本管理业务需求</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方案</a:t>
            </a:r>
            <a:r>
              <a:rPr lang="zh-CN" altLang="en-US" sz="1600" dirty="0">
                <a:latin typeface="微软雅黑" panose="020B0503020204020204" pitchFamily="34" charset="-122"/>
                <a:ea typeface="微软雅黑" panose="020B0503020204020204" pitchFamily="34" charset="-122"/>
              </a:rPr>
              <a:t>数据的查看和使用</a:t>
            </a:r>
          </a:p>
        </p:txBody>
      </p:sp>
      <p:cxnSp>
        <p:nvCxnSpPr>
          <p:cNvPr id="29" name="直接连接符 28"/>
          <p:cNvCxnSpPr/>
          <p:nvPr/>
        </p:nvCxnSpPr>
        <p:spPr>
          <a:xfrm>
            <a:off x="1331641" y="4759174"/>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380543"/>
            <a:ext cx="609524" cy="609524"/>
          </a:xfrm>
          <a:prstGeom prst="rect">
            <a:avLst/>
          </a:prstGeom>
        </p:spPr>
      </p:pic>
      <p:cxnSp>
        <p:nvCxnSpPr>
          <p:cNvPr id="31" name="直接连接符 30"/>
          <p:cNvCxnSpPr/>
          <p:nvPr/>
        </p:nvCxnSpPr>
        <p:spPr>
          <a:xfrm>
            <a:off x="1334897" y="3968855"/>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4221088"/>
            <a:ext cx="609524" cy="609524"/>
          </a:xfrm>
          <a:prstGeom prst="rect">
            <a:avLst/>
          </a:prstGeom>
        </p:spPr>
      </p:pic>
      <p:sp>
        <p:nvSpPr>
          <p:cNvPr id="35" name="TextBox 25"/>
          <p:cNvSpPr txBox="1"/>
          <p:nvPr/>
        </p:nvSpPr>
        <p:spPr>
          <a:xfrm>
            <a:off x="1334897" y="4318404"/>
            <a:ext cx="6981520"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系统初步设计原型</a:t>
            </a:r>
          </a:p>
        </p:txBody>
      </p:sp>
      <p:sp>
        <p:nvSpPr>
          <p:cNvPr id="36" name="TextBox 37"/>
          <p:cNvSpPr txBox="1"/>
          <p:nvPr/>
        </p:nvSpPr>
        <p:spPr>
          <a:xfrm>
            <a:off x="1331639" y="3491716"/>
            <a:ext cx="6984777"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多方案管理</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功能设计</a:t>
            </a:r>
          </a:p>
        </p:txBody>
      </p:sp>
    </p:spTree>
    <p:extLst>
      <p:ext uri="{BB962C8B-B14F-4D97-AF65-F5344CB8AC3E}">
        <p14:creationId xmlns:p14="http://schemas.microsoft.com/office/powerpoint/2010/main" val="3989134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方案的演进过程</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9512" y="692696"/>
            <a:ext cx="8468048"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方案产生、演进、消亡的过程（要求方案有状态管理、版本管理）</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一</a:t>
            </a:r>
            <a:r>
              <a:rPr lang="zh-CN" altLang="en-US" dirty="0" smtClean="0">
                <a:latin typeface="微软雅黑" panose="020B0503020204020204" pitchFamily="34" charset="-122"/>
                <a:ea typeface="微软雅黑" panose="020B0503020204020204" pitchFamily="34" charset="-122"/>
              </a:rPr>
              <a:t>个方案可能贯穿多个阶段；</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一</a:t>
            </a:r>
            <a:r>
              <a:rPr lang="zh-CN" altLang="en-US" dirty="0" smtClean="0">
                <a:latin typeface="微软雅黑" panose="020B0503020204020204" pitchFamily="34" charset="-122"/>
                <a:ea typeface="微软雅黑" panose="020B0503020204020204" pitchFamily="34" charset="-122"/>
              </a:rPr>
              <a:t>个方案可能在不同阶段，关联不同的任务流程对其进行改进完善；</a:t>
            </a:r>
            <a:endParaRPr lang="en-US" altLang="zh-CN" dirty="0">
              <a:latin typeface="微软雅黑" panose="020B0503020204020204" pitchFamily="34" charset="-122"/>
              <a:ea typeface="微软雅黑" panose="020B0503020204020204" pitchFamily="34" charset="-122"/>
            </a:endParaRPr>
          </a:p>
        </p:txBody>
      </p:sp>
      <p:sp>
        <p:nvSpPr>
          <p:cNvPr id="76" name="矩形 75"/>
          <p:cNvSpPr/>
          <p:nvPr/>
        </p:nvSpPr>
        <p:spPr>
          <a:xfrm>
            <a:off x="352424" y="2700284"/>
            <a:ext cx="1133665" cy="287447"/>
          </a:xfrm>
          <a:prstGeom prst="rect">
            <a:avLst/>
          </a:prstGeom>
          <a:solidFill>
            <a:schemeClr val="bg2">
              <a:lumMod val="90000"/>
            </a:schemeClr>
          </a:solidFill>
          <a:ln>
            <a:solidFill>
              <a:schemeClr val="accent5"/>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77" name="矩形 76"/>
          <p:cNvSpPr/>
          <p:nvPr/>
        </p:nvSpPr>
        <p:spPr>
          <a:xfrm>
            <a:off x="655814" y="3106184"/>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78" name="矩形 77"/>
          <p:cNvSpPr/>
          <p:nvPr/>
        </p:nvSpPr>
        <p:spPr>
          <a:xfrm>
            <a:off x="655814" y="4385068"/>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79" name="矩形 78"/>
          <p:cNvSpPr/>
          <p:nvPr/>
        </p:nvSpPr>
        <p:spPr>
          <a:xfrm>
            <a:off x="655814" y="5726461"/>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系统</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80" name="矩形 79"/>
          <p:cNvSpPr/>
          <p:nvPr/>
        </p:nvSpPr>
        <p:spPr>
          <a:xfrm>
            <a:off x="1176671" y="4637861"/>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专业</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81" name="矩形 80"/>
          <p:cNvSpPr/>
          <p:nvPr/>
        </p:nvSpPr>
        <p:spPr>
          <a:xfrm>
            <a:off x="1175721" y="4852506"/>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sp>
        <p:nvSpPr>
          <p:cNvPr id="82" name="矩形 81"/>
          <p:cNvSpPr/>
          <p:nvPr/>
        </p:nvSpPr>
        <p:spPr>
          <a:xfrm>
            <a:off x="1175720" y="5087396"/>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83" name="矩形 82"/>
          <p:cNvSpPr/>
          <p:nvPr/>
        </p:nvSpPr>
        <p:spPr>
          <a:xfrm>
            <a:off x="1172278" y="5338896"/>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grpSp>
        <p:nvGrpSpPr>
          <p:cNvPr id="84" name="组合 83"/>
          <p:cNvGrpSpPr/>
          <p:nvPr/>
        </p:nvGrpSpPr>
        <p:grpSpPr>
          <a:xfrm>
            <a:off x="2906852" y="3501769"/>
            <a:ext cx="2131381" cy="504058"/>
            <a:chOff x="2915816" y="980726"/>
            <a:chExt cx="2131381" cy="504058"/>
          </a:xfrm>
        </p:grpSpPr>
        <p:cxnSp>
          <p:nvCxnSpPr>
            <p:cNvPr id="85" name="肘形连接符 84"/>
            <p:cNvCxnSpPr/>
            <p:nvPr/>
          </p:nvCxnSpPr>
          <p:spPr>
            <a:xfrm flipV="1">
              <a:off x="2915816" y="980728"/>
              <a:ext cx="1152128" cy="504056"/>
            </a:xfrm>
            <a:prstGeom prst="bentConnector3">
              <a:avLst/>
            </a:prstGeom>
            <a:ln w="57150">
              <a:solidFill>
                <a:schemeClr val="bg1">
                  <a:lumMod val="75000"/>
                </a:schemeClr>
              </a:solidFill>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肘形连接符 85"/>
            <p:cNvCxnSpPr/>
            <p:nvPr/>
          </p:nvCxnSpPr>
          <p:spPr>
            <a:xfrm>
              <a:off x="3995808" y="980726"/>
              <a:ext cx="1051389" cy="504056"/>
            </a:xfrm>
            <a:prstGeom prst="bentConnector3">
              <a:avLst/>
            </a:prstGeom>
            <a:ln w="57150">
              <a:solidFill>
                <a:schemeClr val="bg1">
                  <a:lumMod val="75000"/>
                </a:schemeClr>
              </a:solidFill>
              <a:headEnd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4923076" y="3501769"/>
            <a:ext cx="2145799" cy="504510"/>
            <a:chOff x="2915816" y="983331"/>
            <a:chExt cx="2145799" cy="504510"/>
          </a:xfrm>
        </p:grpSpPr>
        <p:cxnSp>
          <p:nvCxnSpPr>
            <p:cNvPr id="88" name="肘形连接符 87"/>
            <p:cNvCxnSpPr/>
            <p:nvPr/>
          </p:nvCxnSpPr>
          <p:spPr>
            <a:xfrm flipV="1">
              <a:off x="2915816" y="983331"/>
              <a:ext cx="1152128" cy="504056"/>
            </a:xfrm>
            <a:prstGeom prst="bentConnector3">
              <a:avLst/>
            </a:prstGeom>
            <a:ln w="57150">
              <a:solidFill>
                <a:schemeClr val="bg1">
                  <a:lumMod val="75000"/>
                </a:schemeClr>
              </a:solidFill>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9" name="肘形连接符 88"/>
            <p:cNvCxnSpPr/>
            <p:nvPr/>
          </p:nvCxnSpPr>
          <p:spPr>
            <a:xfrm>
              <a:off x="4010226" y="983785"/>
              <a:ext cx="1051389" cy="504056"/>
            </a:xfrm>
            <a:prstGeom prst="bentConnector3">
              <a:avLst/>
            </a:prstGeom>
            <a:ln w="57150">
              <a:solidFill>
                <a:schemeClr val="bg1">
                  <a:lumMod val="75000"/>
                </a:schemeClr>
              </a:solidFill>
              <a:headEnd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90" name="肘形连接符 89"/>
          <p:cNvCxnSpPr/>
          <p:nvPr/>
        </p:nvCxnSpPr>
        <p:spPr>
          <a:xfrm>
            <a:off x="6061813" y="4007579"/>
            <a:ext cx="2772000" cy="575375"/>
          </a:xfrm>
          <a:prstGeom prst="bentConnector3">
            <a:avLst/>
          </a:prstGeom>
          <a:ln w="57150">
            <a:solidFill>
              <a:schemeClr val="tx1">
                <a:lumMod val="50000"/>
                <a:lumOff val="50000"/>
              </a:schemeClr>
            </a:solidFill>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2182630" y="5223435"/>
            <a:ext cx="6744429" cy="0"/>
          </a:xfrm>
          <a:prstGeom prst="straightConnector1">
            <a:avLst/>
          </a:prstGeom>
          <a:ln w="28575">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3434985" y="2948978"/>
            <a:ext cx="1082348" cy="523220"/>
          </a:xfrm>
          <a:prstGeom prst="rect">
            <a:avLst/>
          </a:prstGeom>
        </p:spPr>
        <p:txBody>
          <a:bodyPr wrap="none">
            <a:spAutoFit/>
          </a:bodyPr>
          <a:lstStyle/>
          <a:p>
            <a:r>
              <a:rPr lang="zh-CN" altLang="en-US" sz="1400" dirty="0">
                <a:solidFill>
                  <a:schemeClr val="bg1">
                    <a:lumMod val="65000"/>
                  </a:schemeClr>
                </a:solidFill>
                <a:latin typeface="微软雅黑" panose="020B0503020204020204" pitchFamily="34" charset="-122"/>
                <a:ea typeface="微软雅黑" panose="020B0503020204020204" pitchFamily="34" charset="-122"/>
              </a:rPr>
              <a:t>整机方案</a:t>
            </a:r>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二</a:t>
            </a:r>
            <a:endParaRPr lang="en-US" altLang="zh-CN" sz="1400" dirty="0" smtClean="0">
              <a:solidFill>
                <a:schemeClr val="bg1">
                  <a:lumMod val="6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（已消亡）</a:t>
            </a:r>
            <a:endParaRPr lang="zh-CN" altLang="en-US" sz="1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3" name="矩形 92"/>
          <p:cNvSpPr/>
          <p:nvPr/>
        </p:nvSpPr>
        <p:spPr>
          <a:xfrm>
            <a:off x="8212766" y="5713511"/>
            <a:ext cx="723275" cy="307777"/>
          </a:xfrm>
          <a:prstGeom prst="rect">
            <a:avLst/>
          </a:prstGeom>
        </p:spPr>
        <p:txBody>
          <a:bodyPr wrap="none">
            <a:spAutoFit/>
          </a:bodyPr>
          <a:lstStyle/>
          <a:p>
            <a:r>
              <a:rPr lang="zh-CN" altLang="en-US" sz="1400" dirty="0" smtClean="0">
                <a:solidFill>
                  <a:srgbClr val="C00000"/>
                </a:solidFill>
                <a:latin typeface="微软雅黑" panose="020B0503020204020204" pitchFamily="34" charset="-122"/>
                <a:ea typeface="微软雅黑" panose="020B0503020204020204" pitchFamily="34" charset="-122"/>
              </a:rPr>
              <a:t>时间轴</a:t>
            </a:r>
            <a:endParaRPr lang="zh-CN" altLang="en-US" sz="1400"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a:xfrm>
            <a:off x="2209833" y="3699803"/>
            <a:ext cx="1082348" cy="307777"/>
          </a:xfrm>
          <a:prstGeom prst="rect">
            <a:avLst/>
          </a:prstGeom>
        </p:spPr>
        <p:txBody>
          <a:bodyPr wrap="none">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整机</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方案一</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5" name="矩形 94"/>
          <p:cNvSpPr/>
          <p:nvPr/>
        </p:nvSpPr>
        <p:spPr>
          <a:xfrm>
            <a:off x="5471459" y="2948513"/>
            <a:ext cx="1082348" cy="523220"/>
          </a:xfrm>
          <a:prstGeom prst="rect">
            <a:avLst/>
          </a:prstGeom>
        </p:spPr>
        <p:txBody>
          <a:bodyPr wrap="none">
            <a:spAutoFit/>
          </a:bodyPr>
          <a:lstStyle/>
          <a:p>
            <a:r>
              <a:rPr lang="zh-CN" altLang="en-US" sz="1400" dirty="0">
                <a:solidFill>
                  <a:schemeClr val="bg1">
                    <a:lumMod val="65000"/>
                  </a:schemeClr>
                </a:solidFill>
                <a:latin typeface="微软雅黑" panose="020B0503020204020204" pitchFamily="34" charset="-122"/>
                <a:ea typeface="微软雅黑" panose="020B0503020204020204" pitchFamily="34" charset="-122"/>
              </a:rPr>
              <a:t>整机方案三</a:t>
            </a:r>
            <a:endParaRPr lang="en-US" altLang="zh-CN" sz="14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400" dirty="0">
                <a:solidFill>
                  <a:schemeClr val="bg1">
                    <a:lumMod val="65000"/>
                  </a:schemeClr>
                </a:solidFill>
                <a:latin typeface="微软雅黑" panose="020B0503020204020204" pitchFamily="34" charset="-122"/>
                <a:ea typeface="微软雅黑" panose="020B0503020204020204" pitchFamily="34" charset="-122"/>
              </a:rPr>
              <a:t>（已消亡）</a:t>
            </a:r>
          </a:p>
        </p:txBody>
      </p:sp>
      <p:sp>
        <p:nvSpPr>
          <p:cNvPr id="96" name="矩形 95"/>
          <p:cNvSpPr/>
          <p:nvPr/>
        </p:nvSpPr>
        <p:spPr>
          <a:xfrm>
            <a:off x="7607757" y="4276477"/>
            <a:ext cx="1082348" cy="307777"/>
          </a:xfrm>
          <a:prstGeom prst="rect">
            <a:avLst/>
          </a:prstGeom>
        </p:spPr>
        <p:txBody>
          <a:bodyPr wrap="none">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整机方案四</a:t>
            </a:r>
          </a:p>
        </p:txBody>
      </p:sp>
      <p:cxnSp>
        <p:nvCxnSpPr>
          <p:cNvPr id="97" name="直接箭头连接符 96"/>
          <p:cNvCxnSpPr/>
          <p:nvPr/>
        </p:nvCxnSpPr>
        <p:spPr>
          <a:xfrm flipV="1">
            <a:off x="2183270" y="4007581"/>
            <a:ext cx="6624000" cy="0"/>
          </a:xfrm>
          <a:prstGeom prst="straightConnector1">
            <a:avLst/>
          </a:prstGeom>
          <a:ln w="57150">
            <a:solidFill>
              <a:schemeClr val="tx1">
                <a:lumMod val="50000"/>
                <a:lumOff val="50000"/>
              </a:schemeClr>
            </a:solidFill>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H="1" flipV="1">
            <a:off x="2182630" y="2559037"/>
            <a:ext cx="0" cy="2664398"/>
          </a:xfrm>
          <a:prstGeom prst="straightConnector1">
            <a:avLst/>
          </a:prstGeom>
          <a:ln w="28575">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613657" y="4024902"/>
            <a:ext cx="0" cy="288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TextBox 93"/>
          <p:cNvSpPr txBox="1"/>
          <p:nvPr/>
        </p:nvSpPr>
        <p:spPr>
          <a:xfrm>
            <a:off x="2617115" y="4087759"/>
            <a:ext cx="357603"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01" name="直接连接符 100"/>
          <p:cNvCxnSpPr>
            <a:endCxn id="100" idx="1"/>
          </p:cNvCxnSpPr>
          <p:nvPr/>
        </p:nvCxnSpPr>
        <p:spPr>
          <a:xfrm>
            <a:off x="2196334" y="4195481"/>
            <a:ext cx="420781" cy="0"/>
          </a:xfrm>
          <a:prstGeom prst="line">
            <a:avLst/>
          </a:prstGeom>
          <a:ln>
            <a:solidFill>
              <a:srgbClr val="FF0000"/>
            </a:solidFill>
            <a:headEnd type="stealth" w="med" len="med"/>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00" idx="3"/>
          </p:cNvCxnSpPr>
          <p:nvPr/>
        </p:nvCxnSpPr>
        <p:spPr>
          <a:xfrm>
            <a:off x="2974718" y="4195481"/>
            <a:ext cx="652643"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5350982" y="4024902"/>
            <a:ext cx="0" cy="288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 name="TextBox 93"/>
          <p:cNvSpPr txBox="1"/>
          <p:nvPr/>
        </p:nvSpPr>
        <p:spPr>
          <a:xfrm>
            <a:off x="4293338" y="4087759"/>
            <a:ext cx="357603"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G.2</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05" name="直接连接符 104"/>
          <p:cNvCxnSpPr>
            <a:endCxn id="104" idx="1"/>
          </p:cNvCxnSpPr>
          <p:nvPr/>
        </p:nvCxnSpPr>
        <p:spPr>
          <a:xfrm>
            <a:off x="3613657" y="4195481"/>
            <a:ext cx="679681" cy="0"/>
          </a:xfrm>
          <a:prstGeom prst="line">
            <a:avLst/>
          </a:prstGeom>
          <a:ln>
            <a:solidFill>
              <a:srgbClr val="FF0000"/>
            </a:solidFill>
            <a:headEnd type="stealth"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04" idx="3"/>
          </p:cNvCxnSpPr>
          <p:nvPr/>
        </p:nvCxnSpPr>
        <p:spPr>
          <a:xfrm>
            <a:off x="4650941" y="4195481"/>
            <a:ext cx="695479"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8807366" y="4024716"/>
            <a:ext cx="0" cy="288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 name="TextBox 93"/>
          <p:cNvSpPr txBox="1"/>
          <p:nvPr/>
        </p:nvSpPr>
        <p:spPr>
          <a:xfrm>
            <a:off x="6870713" y="4095395"/>
            <a:ext cx="357603"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G.3</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09" name="直接连接符 108"/>
          <p:cNvCxnSpPr>
            <a:endCxn id="108" idx="1"/>
          </p:cNvCxnSpPr>
          <p:nvPr/>
        </p:nvCxnSpPr>
        <p:spPr>
          <a:xfrm>
            <a:off x="5346420" y="4195295"/>
            <a:ext cx="1524293" cy="0"/>
          </a:xfrm>
          <a:prstGeom prst="line">
            <a:avLst/>
          </a:prstGeom>
          <a:ln>
            <a:solidFill>
              <a:srgbClr val="FF0000"/>
            </a:solidFill>
            <a:headEnd type="stealth" w="med" len="me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08" idx="3"/>
          </p:cNvCxnSpPr>
          <p:nvPr/>
        </p:nvCxnSpPr>
        <p:spPr>
          <a:xfrm>
            <a:off x="7228316" y="4203117"/>
            <a:ext cx="1569497"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11" name="TextBox 93"/>
          <p:cNvSpPr txBox="1"/>
          <p:nvPr/>
        </p:nvSpPr>
        <p:spPr>
          <a:xfrm>
            <a:off x="3841251" y="3603086"/>
            <a:ext cx="357603"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12" name="直接连接符 111"/>
          <p:cNvCxnSpPr>
            <a:endCxn id="111" idx="1"/>
          </p:cNvCxnSpPr>
          <p:nvPr/>
        </p:nvCxnSpPr>
        <p:spPr>
          <a:xfrm>
            <a:off x="3478774" y="3710808"/>
            <a:ext cx="362477" cy="0"/>
          </a:xfrm>
          <a:prstGeom prst="line">
            <a:avLst/>
          </a:prstGeom>
          <a:ln>
            <a:solidFill>
              <a:srgbClr val="FF0000"/>
            </a:solidFill>
            <a:headEnd type="stealth" w="med" len="med"/>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11" idx="3"/>
          </p:cNvCxnSpPr>
          <p:nvPr/>
        </p:nvCxnSpPr>
        <p:spPr>
          <a:xfrm>
            <a:off x="4198854" y="3710808"/>
            <a:ext cx="318479"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14" name="TextBox 93"/>
          <p:cNvSpPr txBox="1"/>
          <p:nvPr/>
        </p:nvSpPr>
        <p:spPr>
          <a:xfrm>
            <a:off x="5870924" y="3584845"/>
            <a:ext cx="357603"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15" name="直接连接符 114"/>
          <p:cNvCxnSpPr>
            <a:endCxn id="114" idx="1"/>
          </p:cNvCxnSpPr>
          <p:nvPr/>
        </p:nvCxnSpPr>
        <p:spPr>
          <a:xfrm>
            <a:off x="5508447" y="3692567"/>
            <a:ext cx="362477" cy="0"/>
          </a:xfrm>
          <a:prstGeom prst="line">
            <a:avLst/>
          </a:prstGeom>
          <a:ln>
            <a:solidFill>
              <a:srgbClr val="FF0000"/>
            </a:solidFill>
            <a:headEnd type="stealth"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4" idx="3"/>
          </p:cNvCxnSpPr>
          <p:nvPr/>
        </p:nvCxnSpPr>
        <p:spPr>
          <a:xfrm>
            <a:off x="6228527" y="3692567"/>
            <a:ext cx="318479"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17" name="TextBox 93"/>
          <p:cNvSpPr txBox="1"/>
          <p:nvPr/>
        </p:nvSpPr>
        <p:spPr>
          <a:xfrm>
            <a:off x="8017715" y="4640744"/>
            <a:ext cx="357603"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18" name="直接连接符 117"/>
          <p:cNvCxnSpPr>
            <a:endCxn id="117" idx="1"/>
          </p:cNvCxnSpPr>
          <p:nvPr/>
        </p:nvCxnSpPr>
        <p:spPr>
          <a:xfrm>
            <a:off x="7437013" y="4748466"/>
            <a:ext cx="580702" cy="0"/>
          </a:xfrm>
          <a:prstGeom prst="line">
            <a:avLst/>
          </a:prstGeom>
          <a:ln>
            <a:solidFill>
              <a:srgbClr val="FF0000"/>
            </a:solidFill>
            <a:headEnd type="stealth" w="med" len="med"/>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17" idx="3"/>
          </p:cNvCxnSpPr>
          <p:nvPr/>
        </p:nvCxnSpPr>
        <p:spPr>
          <a:xfrm>
            <a:off x="8375318" y="4748466"/>
            <a:ext cx="431952"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7430081" y="4568188"/>
            <a:ext cx="0" cy="288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8807366" y="4568188"/>
            <a:ext cx="0" cy="288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5494998" y="5098882"/>
            <a:ext cx="0" cy="43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2188817" y="5223435"/>
            <a:ext cx="0" cy="324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2182630" y="5475096"/>
            <a:ext cx="331200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TextBox 93"/>
          <p:cNvSpPr txBox="1"/>
          <p:nvPr/>
        </p:nvSpPr>
        <p:spPr>
          <a:xfrm>
            <a:off x="3478774" y="5360244"/>
            <a:ext cx="866534" cy="276999"/>
          </a:xfrm>
          <a:prstGeom prst="rect">
            <a:avLst/>
          </a:prstGeom>
          <a:solidFill>
            <a:schemeClr val="bg1"/>
          </a:solidFill>
        </p:spPr>
        <p:txBody>
          <a:bodyPr wrap="square" rtlCol="0">
            <a:spAutoFit/>
          </a:bodyP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概念阶段</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126" name="直接连接符 125"/>
          <p:cNvCxnSpPr/>
          <p:nvPr/>
        </p:nvCxnSpPr>
        <p:spPr>
          <a:xfrm>
            <a:off x="3291301" y="4791435"/>
            <a:ext cx="0" cy="43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2196334" y="4934788"/>
            <a:ext cx="108000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TextBox 93"/>
          <p:cNvSpPr txBox="1"/>
          <p:nvPr/>
        </p:nvSpPr>
        <p:spPr>
          <a:xfrm>
            <a:off x="2447172" y="4730436"/>
            <a:ext cx="612000" cy="276999"/>
          </a:xfrm>
          <a:prstGeom prst="rect">
            <a:avLst/>
          </a:prstGeom>
          <a:solidFill>
            <a:schemeClr val="bg1"/>
          </a:solid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方案阶段</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4385004" y="4800532"/>
            <a:ext cx="0" cy="43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290037" y="4943885"/>
            <a:ext cx="108000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TextBox 93"/>
          <p:cNvSpPr txBox="1"/>
          <p:nvPr/>
        </p:nvSpPr>
        <p:spPr>
          <a:xfrm>
            <a:off x="3540875" y="4739533"/>
            <a:ext cx="612000" cy="461665"/>
          </a:xfrm>
          <a:prstGeom prst="rect">
            <a:avLst/>
          </a:prstGeom>
          <a:solidFill>
            <a:schemeClr val="bg1"/>
          </a:solid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技术</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阶段</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132" name="直接连接符 131"/>
          <p:cNvCxnSpPr/>
          <p:nvPr/>
        </p:nvCxnSpPr>
        <p:spPr>
          <a:xfrm>
            <a:off x="5502481" y="4800532"/>
            <a:ext cx="0" cy="43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4407514" y="4943885"/>
            <a:ext cx="108000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4" name="TextBox 93"/>
          <p:cNvSpPr txBox="1"/>
          <p:nvPr/>
        </p:nvSpPr>
        <p:spPr>
          <a:xfrm>
            <a:off x="4658352" y="4739533"/>
            <a:ext cx="612000" cy="461665"/>
          </a:xfrm>
          <a:prstGeom prst="rect">
            <a:avLst/>
          </a:prstGeom>
          <a:solidFill>
            <a:schemeClr val="bg1"/>
          </a:solid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工程阶段</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135" name="直接连接符 134"/>
          <p:cNvCxnSpPr/>
          <p:nvPr/>
        </p:nvCxnSpPr>
        <p:spPr>
          <a:xfrm>
            <a:off x="8811273" y="5096807"/>
            <a:ext cx="0" cy="43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498905" y="5473021"/>
            <a:ext cx="331200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7" name="TextBox 93"/>
          <p:cNvSpPr txBox="1"/>
          <p:nvPr/>
        </p:nvSpPr>
        <p:spPr>
          <a:xfrm>
            <a:off x="6795049" y="5358169"/>
            <a:ext cx="866534" cy="276999"/>
          </a:xfrm>
          <a:prstGeom prst="rect">
            <a:avLst/>
          </a:prstGeom>
          <a:solidFill>
            <a:schemeClr val="bg1"/>
          </a:solidFill>
        </p:spPr>
        <p:txBody>
          <a:bodyPr wrap="square" rtlCol="0">
            <a:spAutoFit/>
          </a:bodyP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初步</a:t>
            </a: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阶段</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6" name="矩形 65"/>
          <p:cNvSpPr/>
          <p:nvPr/>
        </p:nvSpPr>
        <p:spPr>
          <a:xfrm>
            <a:off x="1165636" y="3354559"/>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整机工程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7" name="矩形 66"/>
          <p:cNvSpPr/>
          <p:nvPr/>
        </p:nvSpPr>
        <p:spPr>
          <a:xfrm>
            <a:off x="1164686" y="3569204"/>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总体性能</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8" name="矩形 67"/>
          <p:cNvSpPr/>
          <p:nvPr/>
        </p:nvSpPr>
        <p:spPr>
          <a:xfrm>
            <a:off x="1164685" y="3804094"/>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9" name="矩形 68"/>
          <p:cNvSpPr/>
          <p:nvPr/>
        </p:nvSpPr>
        <p:spPr>
          <a:xfrm>
            <a:off x="1161243" y="4055594"/>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2368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107504" y="2671921"/>
            <a:ext cx="8928992" cy="3802785"/>
          </a:xfrm>
          <a:prstGeom prst="rect">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方案的版本号规则</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79512" y="692696"/>
            <a:ext cx="8468048" cy="46166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版本号升版规则：</a:t>
            </a:r>
            <a:endParaRPr lang="en-US" altLang="zh-CN" sz="1600" dirty="0">
              <a:solidFill>
                <a:srgbClr val="00B0F0"/>
              </a:solidFill>
              <a:latin typeface="微软雅黑" panose="020B0503020204020204" pitchFamily="34" charset="-122"/>
              <a:ea typeface="微软雅黑" panose="020B0503020204020204" pitchFamily="34" charset="-122"/>
            </a:endParaRPr>
          </a:p>
        </p:txBody>
      </p:sp>
      <p:sp>
        <p:nvSpPr>
          <p:cNvPr id="6" name="矩形 5"/>
          <p:cNvSpPr/>
          <p:nvPr/>
        </p:nvSpPr>
        <p:spPr>
          <a:xfrm>
            <a:off x="1403648" y="1484784"/>
            <a:ext cx="2520280"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微软雅黑" panose="020B0503020204020204" pitchFamily="34" charset="-122"/>
                <a:ea typeface="微软雅黑" panose="020B0503020204020204" pitchFamily="34" charset="-122"/>
              </a:rPr>
              <a:t>阶段</a:t>
            </a:r>
            <a:r>
              <a:rPr lang="zh-CN" altLang="en-US" sz="1600" dirty="0" smtClean="0">
                <a:solidFill>
                  <a:srgbClr val="FF0000"/>
                </a:solidFill>
                <a:latin typeface="微软雅黑" panose="020B0503020204020204" pitchFamily="34" charset="-122"/>
                <a:ea typeface="微软雅黑" panose="020B0503020204020204" pitchFamily="34" charset="-122"/>
              </a:rPr>
              <a:t>标识</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gn="ctr"/>
            <a:r>
              <a:rPr lang="zh-CN" altLang="en-US" sz="1400" dirty="0" smtClean="0">
                <a:solidFill>
                  <a:srgbClr val="FF0000"/>
                </a:solidFill>
                <a:latin typeface="微软雅黑" panose="020B0503020204020204" pitchFamily="34" charset="-122"/>
                <a:ea typeface="微软雅黑" panose="020B0503020204020204" pitchFamily="34" charset="-122"/>
              </a:rPr>
              <a:t>（如概念阶段</a:t>
            </a:r>
            <a:r>
              <a:rPr lang="en-US" altLang="zh-CN" sz="1400" dirty="0" smtClean="0">
                <a:solidFill>
                  <a:srgbClr val="FF0000"/>
                </a:solidFill>
                <a:latin typeface="微软雅黑" panose="020B0503020204020204" pitchFamily="34" charset="-122"/>
                <a:ea typeface="微软雅黑" panose="020B0503020204020204" pitchFamily="34" charset="-122"/>
              </a:rPr>
              <a:t>G</a:t>
            </a:r>
            <a:r>
              <a:rPr lang="zh-CN" altLang="en-US" sz="1400" dirty="0" smtClean="0">
                <a:solidFill>
                  <a:srgbClr val="FF0000"/>
                </a:solidFill>
                <a:latin typeface="微软雅黑" panose="020B0503020204020204" pitchFamily="34" charset="-122"/>
                <a:ea typeface="微软雅黑" panose="020B0503020204020204" pitchFamily="34" charset="-122"/>
              </a:rPr>
              <a:t>、初步阶段</a:t>
            </a:r>
            <a:r>
              <a:rPr lang="en-US" altLang="zh-CN" sz="1400" dirty="0" smtClean="0">
                <a:solidFill>
                  <a:srgbClr val="FF0000"/>
                </a:solidFill>
                <a:latin typeface="微软雅黑" panose="020B0503020204020204" pitchFamily="34" charset="-122"/>
                <a:ea typeface="微软雅黑" panose="020B0503020204020204" pitchFamily="34" charset="-122"/>
              </a:rPr>
              <a:t>C</a:t>
            </a:r>
            <a:r>
              <a:rPr lang="zh-CN" altLang="en-US" sz="1400" dirty="0" smtClean="0">
                <a:solidFill>
                  <a:srgbClr val="FF0000"/>
                </a:solidFill>
                <a:latin typeface="微软雅黑" panose="020B0503020204020204" pitchFamily="34" charset="-122"/>
                <a:ea typeface="微软雅黑" panose="020B0503020204020204" pitchFamily="34" charset="-122"/>
              </a:rPr>
              <a:t>）</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4283968" y="1772816"/>
            <a:ext cx="1512168" cy="432048"/>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微软雅黑" panose="020B0503020204020204" pitchFamily="34" charset="-122"/>
                <a:ea typeface="微软雅黑" panose="020B0503020204020204" pitchFamily="34" charset="-122"/>
              </a:rPr>
              <a:t>序列</a:t>
            </a:r>
            <a:r>
              <a:rPr lang="zh-CN" altLang="en-US" sz="1600" dirty="0" smtClean="0">
                <a:solidFill>
                  <a:srgbClr val="FF0000"/>
                </a:solidFill>
                <a:latin typeface="微软雅黑" panose="020B0503020204020204" pitchFamily="34" charset="-122"/>
                <a:ea typeface="微软雅黑" panose="020B0503020204020204" pitchFamily="34" charset="-122"/>
              </a:rPr>
              <a:t>号</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gn="ctr"/>
            <a:r>
              <a:rPr lang="zh-CN" altLang="en-US" sz="1200" dirty="0" smtClean="0">
                <a:solidFill>
                  <a:srgbClr val="FF0000"/>
                </a:solidFill>
                <a:latin typeface="微软雅黑" panose="020B0503020204020204" pitchFamily="34" charset="-122"/>
                <a:ea typeface="微软雅黑" panose="020B0503020204020204" pitchFamily="34" charset="-122"/>
              </a:rPr>
              <a:t>（数字：</a:t>
            </a:r>
            <a:r>
              <a:rPr lang="en-US" altLang="zh-CN" sz="1200" dirty="0" smtClean="0">
                <a:solidFill>
                  <a:srgbClr val="FF0000"/>
                </a:solidFill>
                <a:latin typeface="微软雅黑" panose="020B0503020204020204" pitchFamily="34" charset="-122"/>
                <a:ea typeface="微软雅黑" panose="020B0503020204020204" pitchFamily="34" charset="-122"/>
              </a:rPr>
              <a:t>1</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2</a:t>
            </a:r>
            <a:r>
              <a:rPr lang="zh-CN" altLang="en-US" sz="1200" dirty="0" smtClean="0">
                <a:solidFill>
                  <a:srgbClr val="FF0000"/>
                </a:solidFill>
                <a:latin typeface="微软雅黑" panose="020B0503020204020204" pitchFamily="34" charset="-122"/>
                <a:ea typeface="微软雅黑" panose="020B0503020204020204" pitchFamily="34" charset="-122"/>
              </a:rPr>
              <a:t>递增）</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923928" y="1804174"/>
            <a:ext cx="360040"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10" name="矩形 9"/>
          <p:cNvSpPr/>
          <p:nvPr/>
        </p:nvSpPr>
        <p:spPr>
          <a:xfrm>
            <a:off x="194172" y="2852936"/>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11" name="矩形 10"/>
          <p:cNvSpPr/>
          <p:nvPr/>
        </p:nvSpPr>
        <p:spPr>
          <a:xfrm>
            <a:off x="1144930" y="3487088"/>
            <a:ext cx="1116000" cy="192414"/>
          </a:xfrm>
          <a:prstGeom prst="rect">
            <a:avLst/>
          </a:prstGeom>
          <a:solidFill>
            <a:schemeClr val="bg2">
              <a:lumMod val="90000"/>
            </a:schemeClr>
          </a:solid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effectLst/>
                <a:latin typeface="微软雅黑" panose="020B0503020204020204" pitchFamily="34" charset="-122"/>
                <a:ea typeface="微软雅黑" panose="020B0503020204020204" pitchFamily="34" charset="-122"/>
              </a:rPr>
              <a:t>发动机整机</a:t>
            </a:r>
            <a:endParaRPr lang="zh-CN" altLang="en-US" sz="1050" dirty="0">
              <a:solidFill>
                <a:schemeClr val="tx1"/>
              </a:solidFill>
              <a:effectLst/>
              <a:latin typeface="微软雅黑" panose="020B0503020204020204" pitchFamily="34" charset="-122"/>
              <a:ea typeface="微软雅黑" panose="020B0503020204020204" pitchFamily="34" charset="-122"/>
            </a:endParaRPr>
          </a:p>
        </p:txBody>
      </p:sp>
      <p:cxnSp>
        <p:nvCxnSpPr>
          <p:cNvPr id="12" name="肘形连接符 11"/>
          <p:cNvCxnSpPr>
            <a:stCxn id="17" idx="2"/>
            <a:endCxn id="11" idx="1"/>
          </p:cNvCxnSpPr>
          <p:nvPr/>
        </p:nvCxnSpPr>
        <p:spPr>
          <a:xfrm rot="16200000" flipH="1">
            <a:off x="1005338" y="3443702"/>
            <a:ext cx="228467" cy="5071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73402" y="3748765"/>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4" name="肘形连接符 13"/>
          <p:cNvCxnSpPr>
            <a:endCxn id="19" idx="1"/>
          </p:cNvCxnSpPr>
          <p:nvPr/>
        </p:nvCxnSpPr>
        <p:spPr>
          <a:xfrm rot="16200000" flipH="1">
            <a:off x="1695308" y="4112397"/>
            <a:ext cx="200688"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473782" y="3998024"/>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6" name="肘形连接符 15"/>
          <p:cNvCxnSpPr>
            <a:endCxn id="15" idx="1"/>
          </p:cNvCxnSpPr>
          <p:nvPr/>
        </p:nvCxnSpPr>
        <p:spPr>
          <a:xfrm rot="16200000" flipH="1">
            <a:off x="1169804" y="3782672"/>
            <a:ext cx="460026" cy="1479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4212" y="3162414"/>
            <a:ext cx="1080000" cy="192414"/>
          </a:xfrm>
          <a:prstGeom prst="rect">
            <a:avLst/>
          </a:prstGeom>
          <a:solidFill>
            <a:schemeClr val="bg2">
              <a:lumMod val="90000"/>
            </a:schemeClr>
          </a:solidFill>
          <a:ln>
            <a:solidFill>
              <a:schemeClr val="accent5"/>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概念设计阶段</a:t>
            </a:r>
          </a:p>
        </p:txBody>
      </p:sp>
      <p:cxnSp>
        <p:nvCxnSpPr>
          <p:cNvPr id="18" name="肘形连接符 17"/>
          <p:cNvCxnSpPr>
            <a:stCxn id="10" idx="2"/>
            <a:endCxn id="17" idx="1"/>
          </p:cNvCxnSpPr>
          <p:nvPr/>
        </p:nvCxnSpPr>
        <p:spPr>
          <a:xfrm rot="16200000" flipH="1">
            <a:off x="414362" y="3118770"/>
            <a:ext cx="18966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884963" y="4213426"/>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0" name="肘形连接符 19"/>
          <p:cNvCxnSpPr>
            <a:endCxn id="13" idx="1"/>
          </p:cNvCxnSpPr>
          <p:nvPr/>
        </p:nvCxnSpPr>
        <p:spPr>
          <a:xfrm rot="16200000" flipH="1">
            <a:off x="1307435" y="3671424"/>
            <a:ext cx="177250" cy="15468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505041" y="4427547"/>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cxnSp>
        <p:nvCxnSpPr>
          <p:cNvPr id="22" name="肘形连接符 21"/>
          <p:cNvCxnSpPr>
            <a:stCxn id="19" idx="2"/>
            <a:endCxn id="21" idx="1"/>
          </p:cNvCxnSpPr>
          <p:nvPr/>
        </p:nvCxnSpPr>
        <p:spPr>
          <a:xfrm rot="16200000" flipH="1">
            <a:off x="2366254" y="4377386"/>
            <a:ext cx="12549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074492" y="4708005"/>
            <a:ext cx="2088000" cy="274176"/>
          </a:xfrm>
          <a:prstGeom prst="rect">
            <a:avLst/>
          </a:prstGeom>
          <a:solidFill>
            <a:schemeClr val="accent6"/>
          </a:solidFill>
          <a:ln>
            <a:solidFill>
              <a:schemeClr val="accent6"/>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stCxn id="21" idx="2"/>
            <a:endCxn id="23" idx="1"/>
          </p:cNvCxnSpPr>
          <p:nvPr/>
        </p:nvCxnSpPr>
        <p:spPr>
          <a:xfrm rot="16200000" flipH="1">
            <a:off x="2858619" y="4629219"/>
            <a:ext cx="240295"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825836" y="4689628"/>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26" name="矩形 25"/>
          <p:cNvSpPr/>
          <p:nvPr/>
        </p:nvSpPr>
        <p:spPr>
          <a:xfrm>
            <a:off x="6833948" y="4690443"/>
            <a:ext cx="2114892"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FF0000"/>
                </a:solidFill>
                <a:latin typeface="微软雅黑" panose="020B0503020204020204" pitchFamily="34" charset="-122"/>
                <a:ea typeface="微软雅黑" panose="020B0503020204020204" pitchFamily="34" charset="-122"/>
              </a:rPr>
              <a:t>2_GYWLQD_A1_1</a:t>
            </a:r>
          </a:p>
        </p:txBody>
      </p:sp>
      <p:cxnSp>
        <p:nvCxnSpPr>
          <p:cNvPr id="27" name="直接连接符 26"/>
          <p:cNvCxnSpPr>
            <a:stCxn id="23" idx="3"/>
            <a:endCxn id="25" idx="1"/>
          </p:cNvCxnSpPr>
          <p:nvPr/>
        </p:nvCxnSpPr>
        <p:spPr>
          <a:xfrm flipV="1">
            <a:off x="5162492" y="4843517"/>
            <a:ext cx="663344" cy="1576"/>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909866" y="5177425"/>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9" name="圆角矩形 28"/>
          <p:cNvSpPr/>
          <p:nvPr/>
        </p:nvSpPr>
        <p:spPr>
          <a:xfrm>
            <a:off x="7283988" y="5178721"/>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0" name="圆角矩形 29"/>
          <p:cNvSpPr/>
          <p:nvPr/>
        </p:nvSpPr>
        <p:spPr>
          <a:xfrm>
            <a:off x="7668344" y="5178721"/>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grpSp>
        <p:nvGrpSpPr>
          <p:cNvPr id="31" name="组合 30"/>
          <p:cNvGrpSpPr/>
          <p:nvPr/>
        </p:nvGrpSpPr>
        <p:grpSpPr>
          <a:xfrm>
            <a:off x="3122345" y="5151354"/>
            <a:ext cx="888499" cy="377411"/>
            <a:chOff x="4067944" y="2245640"/>
            <a:chExt cx="888499" cy="377411"/>
          </a:xfrm>
        </p:grpSpPr>
        <p:sp>
          <p:nvSpPr>
            <p:cNvPr id="32" name="等腰三角形 31"/>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sp>
        <p:nvSpPr>
          <p:cNvPr id="34" name="TextBox 93"/>
          <p:cNvSpPr txBox="1"/>
          <p:nvPr/>
        </p:nvSpPr>
        <p:spPr>
          <a:xfrm>
            <a:off x="4354740" y="5236854"/>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35" name="肘形连接符 34"/>
          <p:cNvCxnSpPr>
            <a:stCxn id="33" idx="3"/>
          </p:cNvCxnSpPr>
          <p:nvPr/>
        </p:nvCxnSpPr>
        <p:spPr>
          <a:xfrm>
            <a:off x="4010844" y="5340060"/>
            <a:ext cx="343896" cy="399999"/>
          </a:xfrm>
          <a:prstGeom prst="bentConnector3">
            <a:avLst>
              <a:gd name="adj1" fmla="val 53693"/>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93"/>
          <p:cNvSpPr txBox="1"/>
          <p:nvPr/>
        </p:nvSpPr>
        <p:spPr>
          <a:xfrm>
            <a:off x="4370424" y="5641041"/>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7" name="TextBox 93"/>
          <p:cNvSpPr txBox="1"/>
          <p:nvPr/>
        </p:nvSpPr>
        <p:spPr>
          <a:xfrm>
            <a:off x="4370424" y="6021868"/>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C</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a:stCxn id="33" idx="3"/>
            <a:endCxn id="34" idx="1"/>
          </p:cNvCxnSpPr>
          <p:nvPr/>
        </p:nvCxnSpPr>
        <p:spPr>
          <a:xfrm>
            <a:off x="4010844" y="5340060"/>
            <a:ext cx="343896" cy="451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3" idx="3"/>
            <a:endCxn id="37" idx="1"/>
          </p:cNvCxnSpPr>
          <p:nvPr/>
        </p:nvCxnSpPr>
        <p:spPr>
          <a:xfrm>
            <a:off x="4010844" y="5340060"/>
            <a:ext cx="359580" cy="789530"/>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4" idx="3"/>
            <a:endCxn id="28" idx="2"/>
          </p:cNvCxnSpPr>
          <p:nvPr/>
        </p:nvCxnSpPr>
        <p:spPr>
          <a:xfrm>
            <a:off x="4714740" y="5344576"/>
            <a:ext cx="2375146" cy="48873"/>
          </a:xfrm>
          <a:prstGeom prst="bentConnector4">
            <a:avLst>
              <a:gd name="adj1" fmla="val 46210"/>
              <a:gd name="adj2" fmla="val 567743"/>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3"/>
            <a:endCxn id="29" idx="2"/>
          </p:cNvCxnSpPr>
          <p:nvPr/>
        </p:nvCxnSpPr>
        <p:spPr>
          <a:xfrm flipV="1">
            <a:off x="4730424" y="5394745"/>
            <a:ext cx="2733584" cy="354018"/>
          </a:xfrm>
          <a:prstGeom prst="bentConnector2">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37" idx="3"/>
            <a:endCxn id="30" idx="2"/>
          </p:cNvCxnSpPr>
          <p:nvPr/>
        </p:nvCxnSpPr>
        <p:spPr>
          <a:xfrm flipV="1">
            <a:off x="4730424" y="5394745"/>
            <a:ext cx="3117940" cy="734845"/>
          </a:xfrm>
          <a:prstGeom prst="bentConnector2">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260930" y="688874"/>
            <a:ext cx="6662840" cy="461665"/>
          </a:xfrm>
          <a:prstGeom prst="rect">
            <a:avLst/>
          </a:prstGeom>
        </p:spPr>
        <p:txBody>
          <a:bodyPr wrap="square">
            <a:spAutoFit/>
          </a:bodyPr>
          <a:lstStyle/>
          <a:p>
            <a:pPr>
              <a:lnSpc>
                <a:spcPct val="150000"/>
              </a:lnSpc>
            </a:pPr>
            <a:r>
              <a:rPr lang="zh-CN" altLang="en-US" sz="1600" dirty="0">
                <a:solidFill>
                  <a:sysClr val="windowText" lastClr="000000"/>
                </a:solidFill>
                <a:effectLst>
                  <a:glow rad="139700">
                    <a:schemeClr val="accent2">
                      <a:satMod val="175000"/>
                      <a:alpha val="40000"/>
                    </a:schemeClr>
                  </a:glow>
                </a:effectLst>
                <a:latin typeface="微软雅黑" panose="020B0503020204020204" pitchFamily="34" charset="-122"/>
                <a:ea typeface="微软雅黑" panose="020B0503020204020204" pitchFamily="34" charset="-122"/>
              </a:rPr>
              <a:t>按产生该版本</a:t>
            </a:r>
            <a:r>
              <a:rPr lang="zh-CN" altLang="en-US" sz="1600" dirty="0" smtClean="0">
                <a:solidFill>
                  <a:sysClr val="windowText" lastClr="000000"/>
                </a:solidFill>
                <a:effectLst>
                  <a:glow rad="139700">
                    <a:schemeClr val="accent2">
                      <a:satMod val="175000"/>
                      <a:alpha val="40000"/>
                    </a:schemeClr>
                  </a:glow>
                </a:effectLst>
                <a:latin typeface="微软雅黑" panose="020B0503020204020204" pitchFamily="34" charset="-122"/>
                <a:ea typeface="微软雅黑" panose="020B0503020204020204" pitchFamily="34" charset="-122"/>
              </a:rPr>
              <a:t>方案的任务所处大阶段确定方案版本的阶段</a:t>
            </a:r>
            <a:r>
              <a:rPr lang="zh-CN" altLang="en-US" sz="1600" dirty="0">
                <a:solidFill>
                  <a:sysClr val="windowText" lastClr="000000"/>
                </a:solidFill>
                <a:effectLst>
                  <a:glow rad="139700">
                    <a:schemeClr val="accent2">
                      <a:satMod val="175000"/>
                      <a:alpha val="40000"/>
                    </a:schemeClr>
                  </a:glow>
                </a:effectLst>
                <a:latin typeface="微软雅黑" panose="020B0503020204020204" pitchFamily="34" charset="-122"/>
                <a:ea typeface="微软雅黑" panose="020B0503020204020204" pitchFamily="34" charset="-122"/>
              </a:rPr>
              <a:t>标识</a:t>
            </a:r>
            <a:endParaRPr lang="en-US" altLang="zh-CN" sz="1600" dirty="0">
              <a:solidFill>
                <a:sysClr val="windowText" lastClr="000000"/>
              </a:solidFill>
              <a:effectLst>
                <a:glow rad="139700">
                  <a:schemeClr val="accent2">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449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专业</a:t>
            </a:r>
            <a:r>
              <a:rPr lang="zh-CN" altLang="en-US" sz="2000" b="1" dirty="0" smtClean="0">
                <a:solidFill>
                  <a:prstClr val="black"/>
                </a:solidFill>
                <a:latin typeface="微软雅黑" panose="020B0503020204020204" pitchFamily="34" charset="-122"/>
                <a:ea typeface="微软雅黑" panose="020B0503020204020204" pitchFamily="34" charset="-122"/>
              </a:rPr>
              <a:t>级方案的版本生成业务场景</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79512" y="692696"/>
            <a:ext cx="7596098"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专业级方案的设计一般都对应着特定的流程级任务，流程级任务产生的数据版本可以手动发布为方案的版本；</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endParaRPr lang="en-US" altLang="zh-CN" sz="1600" dirty="0">
              <a:latin typeface="微软雅黑" panose="020B0503020204020204" pitchFamily="34" charset="-122"/>
              <a:ea typeface="微软雅黑" panose="020B0503020204020204" pitchFamily="34" charset="-122"/>
            </a:endParaRPr>
          </a:p>
        </p:txBody>
      </p:sp>
      <p:sp>
        <p:nvSpPr>
          <p:cNvPr id="6" name="矩形 5"/>
          <p:cNvSpPr/>
          <p:nvPr/>
        </p:nvSpPr>
        <p:spPr>
          <a:xfrm>
            <a:off x="323528" y="2104187"/>
            <a:ext cx="2016224" cy="7200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2"/>
                </a:solidFill>
                <a:latin typeface="微软雅黑" panose="020B0503020204020204" pitchFamily="34" charset="-122"/>
                <a:ea typeface="微软雅黑" panose="020B0503020204020204" pitchFamily="34" charset="-122"/>
              </a:rPr>
              <a:t>**型号</a:t>
            </a:r>
            <a:r>
              <a:rPr lang="zh-CN" altLang="en-US" sz="1600" dirty="0" smtClean="0">
                <a:solidFill>
                  <a:schemeClr val="tx2"/>
                </a:solidFill>
                <a:latin typeface="微软雅黑" panose="020B0503020204020204" pitchFamily="34" charset="-122"/>
                <a:ea typeface="微软雅黑" panose="020B0503020204020204" pitchFamily="34" charset="-122"/>
              </a:rPr>
              <a:t>涡轮</a:t>
            </a:r>
            <a:r>
              <a:rPr lang="zh-CN" altLang="en-US" sz="1600" dirty="0">
                <a:solidFill>
                  <a:schemeClr val="tx2"/>
                </a:solidFill>
                <a:latin typeface="微软雅黑" panose="020B0503020204020204" pitchFamily="34" charset="-122"/>
                <a:ea typeface="微软雅黑" panose="020B0503020204020204" pitchFamily="34" charset="-122"/>
              </a:rPr>
              <a:t>气动</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lgn="ctr"/>
            <a:r>
              <a:rPr lang="zh-CN" altLang="en-US" sz="1600" dirty="0" smtClean="0">
                <a:solidFill>
                  <a:schemeClr val="tx1"/>
                </a:solidFill>
                <a:latin typeface="微软雅黑" panose="020B0503020204020204" pitchFamily="34" charset="-122"/>
                <a:ea typeface="微软雅黑" panose="020B0503020204020204" pitchFamily="34" charset="-122"/>
              </a:rPr>
              <a:t>专业级方案</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107" name="组合 106"/>
          <p:cNvGrpSpPr/>
          <p:nvPr/>
        </p:nvGrpSpPr>
        <p:grpSpPr>
          <a:xfrm>
            <a:off x="4067944" y="2245640"/>
            <a:ext cx="888499" cy="377411"/>
            <a:chOff x="4067944" y="2245640"/>
            <a:chExt cx="888499" cy="377411"/>
          </a:xfrm>
        </p:grpSpPr>
        <p:sp>
          <p:nvSpPr>
            <p:cNvPr id="23" name="等腰三角形 22"/>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grpSp>
        <p:nvGrpSpPr>
          <p:cNvPr id="109" name="组合 108"/>
          <p:cNvGrpSpPr/>
          <p:nvPr/>
        </p:nvGrpSpPr>
        <p:grpSpPr>
          <a:xfrm>
            <a:off x="4956443" y="2331140"/>
            <a:ext cx="703896" cy="215444"/>
            <a:chOff x="4956443" y="2331140"/>
            <a:chExt cx="703896" cy="215444"/>
          </a:xfrm>
        </p:grpSpPr>
        <p:sp>
          <p:nvSpPr>
            <p:cNvPr id="27" name="TextBox 93"/>
            <p:cNvSpPr txBox="1"/>
            <p:nvPr/>
          </p:nvSpPr>
          <p:spPr>
            <a:xfrm>
              <a:off x="5300339" y="2331140"/>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a:stCxn id="26" idx="3"/>
              <a:endCxn id="27" idx="1"/>
            </p:cNvCxnSpPr>
            <p:nvPr/>
          </p:nvCxnSpPr>
          <p:spPr>
            <a:xfrm>
              <a:off x="4956443" y="2434346"/>
              <a:ext cx="343896" cy="451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4956443" y="2434346"/>
            <a:ext cx="703896" cy="1354694"/>
            <a:chOff x="4956443" y="2434346"/>
            <a:chExt cx="703896" cy="1354694"/>
          </a:xfrm>
        </p:grpSpPr>
        <p:sp>
          <p:nvSpPr>
            <p:cNvPr id="28" name="TextBox 93"/>
            <p:cNvSpPr txBox="1"/>
            <p:nvPr/>
          </p:nvSpPr>
          <p:spPr>
            <a:xfrm>
              <a:off x="5300339" y="3573596"/>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34" name="肘形连接符 33"/>
            <p:cNvCxnSpPr>
              <a:stCxn id="26" idx="3"/>
              <a:endCxn id="28" idx="1"/>
            </p:cNvCxnSpPr>
            <p:nvPr/>
          </p:nvCxnSpPr>
          <p:spPr>
            <a:xfrm>
              <a:off x="4956443" y="2434346"/>
              <a:ext cx="343896" cy="1246972"/>
            </a:xfrm>
            <a:prstGeom prst="bentConnector3">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4956443" y="2434346"/>
            <a:ext cx="703896" cy="2146782"/>
            <a:chOff x="4956443" y="2434346"/>
            <a:chExt cx="703896" cy="2146782"/>
          </a:xfrm>
        </p:grpSpPr>
        <p:sp>
          <p:nvSpPr>
            <p:cNvPr id="29" name="TextBox 93"/>
            <p:cNvSpPr txBox="1"/>
            <p:nvPr/>
          </p:nvSpPr>
          <p:spPr>
            <a:xfrm>
              <a:off x="5300339" y="4365684"/>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C</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35" name="肘形连接符 34"/>
            <p:cNvCxnSpPr>
              <a:stCxn id="26" idx="3"/>
              <a:endCxn id="29" idx="1"/>
            </p:cNvCxnSpPr>
            <p:nvPr/>
          </p:nvCxnSpPr>
          <p:spPr>
            <a:xfrm>
              <a:off x="4956443" y="2434346"/>
              <a:ext cx="343896" cy="2039060"/>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2339752" y="2464227"/>
            <a:ext cx="4896544" cy="3334255"/>
            <a:chOff x="2339752" y="2464227"/>
            <a:chExt cx="4896544" cy="3334255"/>
          </a:xfrm>
        </p:grpSpPr>
        <p:sp>
          <p:nvSpPr>
            <p:cNvPr id="8" name="矩形 7"/>
            <p:cNvSpPr/>
            <p:nvPr/>
          </p:nvSpPr>
          <p:spPr>
            <a:xfrm>
              <a:off x="3347864" y="4851789"/>
              <a:ext cx="3888432" cy="32400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B0F0"/>
                  </a:solidFill>
                  <a:latin typeface="微软雅黑" panose="020B0503020204020204" pitchFamily="34" charset="-122"/>
                  <a:ea typeface="微软雅黑" panose="020B0503020204020204" pitchFamily="34" charset="-122"/>
                </a:rPr>
                <a:t>概念阶段</a:t>
              </a:r>
              <a:r>
                <a:rPr lang="en-US" altLang="zh-CN" sz="1600" dirty="0">
                  <a:solidFill>
                    <a:srgbClr val="00B0F0"/>
                  </a:solidFill>
                  <a:latin typeface="微软雅黑" panose="020B0503020204020204" pitchFamily="34" charset="-122"/>
                  <a:ea typeface="微软雅黑" panose="020B0503020204020204" pitchFamily="34" charset="-122"/>
                </a:rPr>
                <a:t>_</a:t>
              </a:r>
              <a:r>
                <a:rPr lang="zh-CN" altLang="en-US" sz="1600" dirty="0">
                  <a:solidFill>
                    <a:srgbClr val="00B0F0"/>
                  </a:solidFill>
                  <a:latin typeface="微软雅黑" panose="020B0503020204020204" pitchFamily="34" charset="-122"/>
                  <a:ea typeface="微软雅黑" panose="020B0503020204020204" pitchFamily="34" charset="-122"/>
                </a:rPr>
                <a:t>涡轮</a:t>
              </a:r>
              <a:r>
                <a:rPr lang="zh-CN" altLang="en-US" sz="1600" dirty="0" smtClean="0">
                  <a:solidFill>
                    <a:srgbClr val="00B0F0"/>
                  </a:solidFill>
                  <a:latin typeface="微软雅黑" panose="020B0503020204020204" pitchFamily="34" charset="-122"/>
                  <a:ea typeface="微软雅黑" panose="020B0503020204020204" pitchFamily="34" charset="-122"/>
                </a:rPr>
                <a:t>气动技术设计</a:t>
              </a:r>
              <a:r>
                <a:rPr lang="zh-CN" altLang="en-US" sz="1600" dirty="0">
                  <a:solidFill>
                    <a:srgbClr val="00B0F0"/>
                  </a:solidFill>
                  <a:latin typeface="微软雅黑" panose="020B0503020204020204" pitchFamily="34" charset="-122"/>
                  <a:ea typeface="微软雅黑" panose="020B0503020204020204" pitchFamily="34" charset="-122"/>
                </a:rPr>
                <a:t>任务流程</a:t>
              </a:r>
            </a:p>
          </p:txBody>
        </p:sp>
        <p:cxnSp>
          <p:nvCxnSpPr>
            <p:cNvPr id="10" name="肘形连接符 9"/>
            <p:cNvCxnSpPr>
              <a:stCxn id="6" idx="3"/>
              <a:endCxn id="8" idx="1"/>
            </p:cNvCxnSpPr>
            <p:nvPr/>
          </p:nvCxnSpPr>
          <p:spPr>
            <a:xfrm>
              <a:off x="2339752" y="2464227"/>
              <a:ext cx="1008112" cy="2549562"/>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等腰三角形 37"/>
            <p:cNvSpPr/>
            <p:nvPr/>
          </p:nvSpPr>
          <p:spPr>
            <a:xfrm>
              <a:off x="4080313" y="5544700"/>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216372" y="5421071"/>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939647" y="5502055"/>
            <a:ext cx="720692" cy="215444"/>
            <a:chOff x="4939647" y="4421935"/>
            <a:chExt cx="720692" cy="215444"/>
          </a:xfrm>
        </p:grpSpPr>
        <p:sp>
          <p:nvSpPr>
            <p:cNvPr id="40" name="TextBox 93"/>
            <p:cNvSpPr txBox="1"/>
            <p:nvPr/>
          </p:nvSpPr>
          <p:spPr>
            <a:xfrm>
              <a:off x="5300339" y="4421935"/>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a:stCxn id="39" idx="3"/>
              <a:endCxn id="40" idx="1"/>
            </p:cNvCxnSpPr>
            <p:nvPr/>
          </p:nvCxnSpPr>
          <p:spPr>
            <a:xfrm>
              <a:off x="4939647" y="4529657"/>
              <a:ext cx="360692"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4939647" y="5609777"/>
            <a:ext cx="720692" cy="483519"/>
            <a:chOff x="4939647" y="4529657"/>
            <a:chExt cx="720692" cy="483519"/>
          </a:xfrm>
        </p:grpSpPr>
        <p:sp>
          <p:nvSpPr>
            <p:cNvPr id="41" name="TextBox 93"/>
            <p:cNvSpPr txBox="1"/>
            <p:nvPr/>
          </p:nvSpPr>
          <p:spPr>
            <a:xfrm>
              <a:off x="5300339" y="4797732"/>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44" name="肘形连接符 43"/>
            <p:cNvCxnSpPr>
              <a:stCxn id="39" idx="3"/>
              <a:endCxn id="41" idx="1"/>
            </p:cNvCxnSpPr>
            <p:nvPr/>
          </p:nvCxnSpPr>
          <p:spPr>
            <a:xfrm>
              <a:off x="4939647" y="4529657"/>
              <a:ext cx="360692" cy="375797"/>
            </a:xfrm>
            <a:prstGeom prst="bentConnector3">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50" name="肘形连接符 49"/>
          <p:cNvCxnSpPr/>
          <p:nvPr/>
        </p:nvCxnSpPr>
        <p:spPr>
          <a:xfrm rot="16200000" flipH="1">
            <a:off x="701640" y="3446920"/>
            <a:ext cx="1692000" cy="432000"/>
          </a:xfrm>
          <a:prstGeom prst="bentConnector2">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6" idx="2"/>
            <a:endCxn id="70" idx="1"/>
          </p:cNvCxnSpPr>
          <p:nvPr/>
        </p:nvCxnSpPr>
        <p:spPr>
          <a:xfrm rot="16200000" flipH="1">
            <a:off x="-303383" y="4459290"/>
            <a:ext cx="3665363" cy="395316"/>
          </a:xfrm>
          <a:prstGeom prst="bentConnector2">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6" idx="2"/>
          </p:cNvCxnSpPr>
          <p:nvPr/>
        </p:nvCxnSpPr>
        <p:spPr>
          <a:xfrm rot="16200000" flipH="1">
            <a:off x="1331640" y="2833597"/>
            <a:ext cx="432000" cy="432000"/>
          </a:xfrm>
          <a:prstGeom prst="bentConnector2">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93"/>
          <p:cNvSpPr txBox="1"/>
          <p:nvPr/>
        </p:nvSpPr>
        <p:spPr>
          <a:xfrm>
            <a:off x="5300339" y="2331140"/>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7" name="TextBox 93"/>
          <p:cNvSpPr txBox="1"/>
          <p:nvPr/>
        </p:nvSpPr>
        <p:spPr>
          <a:xfrm>
            <a:off x="5300339" y="3573596"/>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9" name="TextBox 93"/>
          <p:cNvSpPr txBox="1"/>
          <p:nvPr/>
        </p:nvSpPr>
        <p:spPr>
          <a:xfrm>
            <a:off x="5300339" y="5877852"/>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70" name="TextBox 93"/>
          <p:cNvSpPr txBox="1"/>
          <p:nvPr/>
        </p:nvSpPr>
        <p:spPr>
          <a:xfrm>
            <a:off x="1726956" y="6381908"/>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G.3</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2339752" y="1599659"/>
            <a:ext cx="4896544" cy="864568"/>
            <a:chOff x="2339752" y="1599659"/>
            <a:chExt cx="4896544" cy="864568"/>
          </a:xfrm>
        </p:grpSpPr>
        <p:sp>
          <p:nvSpPr>
            <p:cNvPr id="7" name="矩形 6"/>
            <p:cNvSpPr/>
            <p:nvPr/>
          </p:nvSpPr>
          <p:spPr>
            <a:xfrm>
              <a:off x="3347864" y="1846788"/>
              <a:ext cx="3888432" cy="32400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B0F0"/>
                  </a:solidFill>
                  <a:latin typeface="微软雅黑" panose="020B0503020204020204" pitchFamily="34" charset="-122"/>
                  <a:ea typeface="微软雅黑" panose="020B0503020204020204" pitchFamily="34" charset="-122"/>
                </a:rPr>
                <a:t>概念阶段</a:t>
              </a:r>
              <a:r>
                <a:rPr lang="en-US" altLang="zh-CN" sz="1600" dirty="0" smtClean="0">
                  <a:solidFill>
                    <a:srgbClr val="00B0F0"/>
                  </a:solidFill>
                  <a:latin typeface="微软雅黑" panose="020B0503020204020204" pitchFamily="34" charset="-122"/>
                  <a:ea typeface="微软雅黑" panose="020B0503020204020204" pitchFamily="34" charset="-122"/>
                </a:rPr>
                <a:t>_</a:t>
              </a:r>
              <a:r>
                <a:rPr lang="zh-CN" altLang="en-US" sz="1600" dirty="0" smtClean="0">
                  <a:solidFill>
                    <a:srgbClr val="00B0F0"/>
                  </a:solidFill>
                  <a:latin typeface="微软雅黑" panose="020B0503020204020204" pitchFamily="34" charset="-122"/>
                  <a:ea typeface="微软雅黑" panose="020B0503020204020204" pitchFamily="34" charset="-122"/>
                </a:rPr>
                <a:t>涡轮气动方案设计任务流程</a:t>
              </a:r>
              <a:endParaRPr lang="zh-CN" altLang="en-US" sz="1600" dirty="0">
                <a:solidFill>
                  <a:srgbClr val="00B0F0"/>
                </a:solidFill>
                <a:latin typeface="微软雅黑" panose="020B0503020204020204" pitchFamily="34" charset="-122"/>
                <a:ea typeface="微软雅黑" panose="020B0503020204020204" pitchFamily="34" charset="-122"/>
              </a:endParaRPr>
            </a:p>
          </p:txBody>
        </p:sp>
        <p:cxnSp>
          <p:nvCxnSpPr>
            <p:cNvPr id="9" name="肘形连接符 8"/>
            <p:cNvCxnSpPr>
              <a:stCxn id="6" idx="3"/>
              <a:endCxn id="7" idx="1"/>
            </p:cNvCxnSpPr>
            <p:nvPr/>
          </p:nvCxnSpPr>
          <p:spPr>
            <a:xfrm flipV="1">
              <a:off x="2339752" y="2008788"/>
              <a:ext cx="1008112" cy="455439"/>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2339752" y="1599659"/>
              <a:ext cx="954107" cy="336695"/>
            </a:xfrm>
            <a:prstGeom prst="rect">
              <a:avLst/>
            </a:prstGeom>
          </p:spPr>
          <p:txBody>
            <a:bodyPr wrap="none">
              <a:spAutoFit/>
            </a:bodyPr>
            <a:lstStyle/>
            <a:p>
              <a:pPr lvl="0">
                <a:lnSpc>
                  <a:spcPct val="1500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关联的任务</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grpSp>
      <p:cxnSp>
        <p:nvCxnSpPr>
          <p:cNvPr id="74" name="直接箭头连接符 73"/>
          <p:cNvCxnSpPr/>
          <p:nvPr/>
        </p:nvCxnSpPr>
        <p:spPr>
          <a:xfrm>
            <a:off x="8244408" y="548680"/>
            <a:ext cx="0" cy="5936594"/>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876743" y="60060"/>
            <a:ext cx="723275" cy="377411"/>
          </a:xfrm>
          <a:prstGeom prst="rect">
            <a:avLst/>
          </a:prstGeom>
        </p:spPr>
        <p:txBody>
          <a:bodyPr wrap="none">
            <a:spAutoFit/>
          </a:bodyPr>
          <a:lstStyle/>
          <a:p>
            <a:pPr lvl="0">
              <a:lnSpc>
                <a:spcPct val="150000"/>
              </a:lnSpc>
            </a:pPr>
            <a:r>
              <a:rPr lang="zh-CN" altLang="en-US" sz="1400" b="1" dirty="0" smtClean="0">
                <a:solidFill>
                  <a:srgbClr val="C00000"/>
                </a:solidFill>
                <a:latin typeface="微软雅黑" panose="020B0503020204020204" pitchFamily="34" charset="-122"/>
                <a:ea typeface="微软雅黑" panose="020B0503020204020204" pitchFamily="34" charset="-122"/>
              </a:rPr>
              <a:t>时间轴</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flipH="1">
            <a:off x="7800629" y="548680"/>
            <a:ext cx="76774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8422986" y="588749"/>
            <a:ext cx="0" cy="583200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93"/>
          <p:cNvSpPr txBox="1"/>
          <p:nvPr/>
        </p:nvSpPr>
        <p:spPr>
          <a:xfrm>
            <a:off x="8271275" y="2625874"/>
            <a:ext cx="432045" cy="954107"/>
          </a:xfrm>
          <a:prstGeom prst="rect">
            <a:avLst/>
          </a:prstGeom>
          <a:solidFill>
            <a:schemeClr val="bg1"/>
          </a:solidFill>
        </p:spPr>
        <p:txBody>
          <a:bodyPr wrap="square" rtlCol="0">
            <a:spAutoFit/>
          </a:bodyPr>
          <a:lstStyle/>
          <a:p>
            <a:pPr algn="ctr"/>
            <a:r>
              <a:rPr lang="zh-CN" altLang="en-US" sz="1400" b="1" dirty="0" smtClean="0">
                <a:solidFill>
                  <a:schemeClr val="tx1">
                    <a:lumMod val="50000"/>
                    <a:lumOff val="50000"/>
                  </a:schemeClr>
                </a:solidFill>
                <a:latin typeface="微软雅黑" panose="020B0503020204020204" pitchFamily="34" charset="-122"/>
                <a:ea typeface="微软雅黑" panose="020B0503020204020204" pitchFamily="34" charset="-122"/>
              </a:rPr>
              <a:t>概念阶段</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85" name="直接箭头连接符 84"/>
          <p:cNvCxnSpPr/>
          <p:nvPr/>
        </p:nvCxnSpPr>
        <p:spPr>
          <a:xfrm flipH="1">
            <a:off x="7971735" y="576643"/>
            <a:ext cx="0" cy="432000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93"/>
          <p:cNvSpPr txBox="1"/>
          <p:nvPr/>
        </p:nvSpPr>
        <p:spPr>
          <a:xfrm>
            <a:off x="7790767" y="2131085"/>
            <a:ext cx="391219" cy="830997"/>
          </a:xfrm>
          <a:prstGeom prst="rect">
            <a:avLst/>
          </a:prstGeom>
          <a:solidFill>
            <a:schemeClr val="bg1"/>
          </a:solid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方案阶段</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101" name="直接连接符 100"/>
          <p:cNvCxnSpPr/>
          <p:nvPr/>
        </p:nvCxnSpPr>
        <p:spPr>
          <a:xfrm flipH="1">
            <a:off x="7848477" y="4941168"/>
            <a:ext cx="360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7953819" y="4985694"/>
            <a:ext cx="0" cy="145688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93"/>
          <p:cNvSpPr txBox="1"/>
          <p:nvPr/>
        </p:nvSpPr>
        <p:spPr>
          <a:xfrm>
            <a:off x="7775610" y="5218863"/>
            <a:ext cx="377968" cy="830997"/>
          </a:xfrm>
          <a:prstGeom prst="rect">
            <a:avLst/>
          </a:prstGeom>
          <a:solidFill>
            <a:schemeClr val="bg1"/>
          </a:solid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技术</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阶段</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TextBox 93"/>
          <p:cNvSpPr txBox="1"/>
          <p:nvPr/>
        </p:nvSpPr>
        <p:spPr>
          <a:xfrm>
            <a:off x="1735351" y="3146484"/>
            <a:ext cx="360000" cy="234000"/>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2" name="TextBox 93"/>
          <p:cNvSpPr txBox="1"/>
          <p:nvPr/>
        </p:nvSpPr>
        <p:spPr>
          <a:xfrm>
            <a:off x="1757863" y="4391920"/>
            <a:ext cx="360000" cy="234000"/>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G.2</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307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44444E-6 4.44444E-6 L -0.39063 0.12037 " pathEditMode="relative" rAng="0" ptsTypes="AA">
                                      <p:cBhvr>
                                        <p:cTn id="24" dur="2000" fill="hold"/>
                                        <p:tgtEl>
                                          <p:spTgt spid="65"/>
                                        </p:tgtEl>
                                        <p:attrNameLst>
                                          <p:attrName>ppt_x</p:attrName>
                                          <p:attrName>ppt_y</p:attrName>
                                        </p:attrNameLst>
                                      </p:cBhvr>
                                      <p:rCtr x="-19531" y="6019"/>
                                    </p:animMotion>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500"/>
                                        <p:tgtEl>
                                          <p:spTgt spid="110"/>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4.44444E-6 4.44444E-6 L -0.39063 0.12037 " pathEditMode="relative" rAng="0" ptsTypes="AA">
                                      <p:cBhvr>
                                        <p:cTn id="44" dur="2000" fill="hold"/>
                                        <p:tgtEl>
                                          <p:spTgt spid="67"/>
                                        </p:tgtEl>
                                        <p:attrNameLst>
                                          <p:attrName>ppt_x</p:attrName>
                                          <p:attrName>ppt_y</p:attrName>
                                        </p:attrNameLst>
                                      </p:cBhvr>
                                      <p:rCtr x="-19531" y="6019"/>
                                    </p:animMotion>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fade">
                                      <p:cBhvr>
                                        <p:cTn id="57" dur="500"/>
                                        <p:tgtEl>
                                          <p:spTgt spid="1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fade">
                                      <p:cBhvr>
                                        <p:cTn id="62" dur="500"/>
                                        <p:tgtEl>
                                          <p:spTgt spid="1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fade">
                                      <p:cBhvr>
                                        <p:cTn id="67" dur="500"/>
                                        <p:tgtEl>
                                          <p:spTgt spid="1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fade">
                                      <p:cBhvr>
                                        <p:cTn id="72" dur="500"/>
                                        <p:tgtEl>
                                          <p:spTgt spid="1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1" nodeType="click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fade">
                                      <p:cBhvr>
                                        <p:cTn id="77" dur="500"/>
                                        <p:tgtEl>
                                          <p:spTgt spid="69"/>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0" nodeType="clickEffect">
                                  <p:stCondLst>
                                    <p:cond delay="0"/>
                                  </p:stCondLst>
                                  <p:childTnLst>
                                    <p:animMotion origin="layout" path="M 4.44444E-6 4.81481E-6 L -0.39098 0.07361 " pathEditMode="relative" rAng="0" ptsTypes="AA">
                                      <p:cBhvr>
                                        <p:cTn id="81" dur="2000" fill="hold"/>
                                        <p:tgtEl>
                                          <p:spTgt spid="69"/>
                                        </p:tgtEl>
                                        <p:attrNameLst>
                                          <p:attrName>ppt_x</p:attrName>
                                          <p:attrName>ppt_y</p:attrName>
                                        </p:attrNameLst>
                                      </p:cBhvr>
                                      <p:rCtr x="-19549" y="3681"/>
                                    </p:animMotion>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childTnLst>
                          </p:cTn>
                        </p:par>
                        <p:par>
                          <p:cTn id="85" fill="hold">
                            <p:stCondLst>
                              <p:cond delay="2000"/>
                            </p:stCondLst>
                            <p:childTnLst>
                              <p:par>
                                <p:cTn id="86" presetID="10" presetClass="entr" presetSubtype="0" fill="hold" grpId="0" nodeType="after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7" grpId="0" animBg="1"/>
      <p:bldP spid="67" grpId="1" animBg="1"/>
      <p:bldP spid="69" grpId="0" animBg="1"/>
      <p:bldP spid="69" grpId="1" animBg="1"/>
      <p:bldP spid="70" grpId="0" animBg="1"/>
      <p:bldP spid="49" grpId="0" animBg="1"/>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9554" y="2100545"/>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89092" y="2153286"/>
            <a:ext cx="1543339"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259632" y="2497646"/>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涡轮气动</a:t>
            </a:r>
            <a:endParaRPr lang="zh-CN" altLang="en-US"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259632" y="2827489"/>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涡轮传热</a:t>
            </a:r>
            <a:endParaRPr lang="zh-CN" altLang="en-US" sz="14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259632" y="3157332"/>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涡轮结构</a:t>
            </a:r>
            <a:endParaRPr lang="zh-CN" altLang="en-US" sz="1400" dirty="0">
              <a:latin typeface="微软雅黑" panose="020B0503020204020204" pitchFamily="34" charset="-122"/>
              <a:ea typeface="微软雅黑" panose="020B0503020204020204" pitchFamily="34" charset="-122"/>
            </a:endParaRPr>
          </a:p>
        </p:txBody>
      </p:sp>
      <p:cxnSp>
        <p:nvCxnSpPr>
          <p:cNvPr id="12" name="肘形连接符 11"/>
          <p:cNvCxnSpPr>
            <a:endCxn id="9" idx="1"/>
          </p:cNvCxnSpPr>
          <p:nvPr/>
        </p:nvCxnSpPr>
        <p:spPr>
          <a:xfrm rot="16200000" flipH="1">
            <a:off x="1045150" y="2437053"/>
            <a:ext cx="190472"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endCxn id="10" idx="1"/>
          </p:cNvCxnSpPr>
          <p:nvPr/>
        </p:nvCxnSpPr>
        <p:spPr>
          <a:xfrm rot="16200000" flipH="1">
            <a:off x="880229" y="2601974"/>
            <a:ext cx="520315"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endCxn id="11" idx="1"/>
          </p:cNvCxnSpPr>
          <p:nvPr/>
        </p:nvCxnSpPr>
        <p:spPr>
          <a:xfrm rot="16200000" flipH="1">
            <a:off x="715307" y="2766896"/>
            <a:ext cx="850158"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59632" y="3461259"/>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涡轮强度</a:t>
            </a:r>
            <a:endParaRPr lang="zh-CN" altLang="en-US" sz="1400" dirty="0">
              <a:latin typeface="微软雅黑" panose="020B0503020204020204" pitchFamily="34" charset="-122"/>
              <a:ea typeface="微软雅黑" panose="020B0503020204020204" pitchFamily="34" charset="-122"/>
            </a:endParaRPr>
          </a:p>
        </p:txBody>
      </p:sp>
      <p:cxnSp>
        <p:nvCxnSpPr>
          <p:cNvPr id="16" name="肘形连接符 15"/>
          <p:cNvCxnSpPr>
            <a:endCxn id="15" idx="1"/>
          </p:cNvCxnSpPr>
          <p:nvPr/>
        </p:nvCxnSpPr>
        <p:spPr>
          <a:xfrm rot="16200000" flipH="1">
            <a:off x="563344" y="2918859"/>
            <a:ext cx="1154085"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629834" y="2100173"/>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2216596"/>
            <a:ext cx="220216" cy="220216"/>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2553597"/>
            <a:ext cx="220216" cy="220216"/>
          </a:xfrm>
          <a:prstGeom prst="rect">
            <a:avLst/>
          </a:prstGeom>
        </p:spPr>
      </p:pic>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2872135"/>
            <a:ext cx="220216" cy="220216"/>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209136"/>
            <a:ext cx="220216" cy="220216"/>
          </a:xfrm>
          <a:prstGeom prst="rect">
            <a:avLst/>
          </a:prstGeom>
        </p:spPr>
      </p:pic>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3512262"/>
            <a:ext cx="220216" cy="220216"/>
          </a:xfrm>
          <a:prstGeom prst="rect">
            <a:avLst/>
          </a:prstGeom>
        </p:spPr>
      </p:pic>
      <p:cxnSp>
        <p:nvCxnSpPr>
          <p:cNvPr id="23" name="直接连接符 22"/>
          <p:cNvCxnSpPr/>
          <p:nvPr/>
        </p:nvCxnSpPr>
        <p:spPr>
          <a:xfrm>
            <a:off x="109554" y="2452268"/>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554" y="279090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9554" y="311954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9554" y="3438981"/>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2701709" y="255405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4542127" y="255405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2701710" y="287348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4542127" y="287348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2705437" y="319101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4545854" y="319101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2701710" y="350819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4542127" y="350819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6768360" y="254757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7" name="圆角矩形 46"/>
          <p:cNvSpPr/>
          <p:nvPr/>
        </p:nvSpPr>
        <p:spPr>
          <a:xfrm>
            <a:off x="6768360" y="287348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2692548" y="2171809"/>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53" name="圆角矩形 52"/>
          <p:cNvSpPr/>
          <p:nvPr/>
        </p:nvSpPr>
        <p:spPr>
          <a:xfrm>
            <a:off x="6768360" y="2155606"/>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71" name="圆角矩形 70"/>
          <p:cNvSpPr/>
          <p:nvPr/>
        </p:nvSpPr>
        <p:spPr>
          <a:xfrm>
            <a:off x="6768360" y="317843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3" name="圆角矩形 72"/>
          <p:cNvSpPr/>
          <p:nvPr/>
        </p:nvSpPr>
        <p:spPr>
          <a:xfrm>
            <a:off x="6764633" y="349562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cxnSp>
        <p:nvCxnSpPr>
          <p:cNvPr id="87" name="肘形连接符 86"/>
          <p:cNvCxnSpPr>
            <a:stCxn id="27" idx="3"/>
            <a:endCxn id="51" idx="3"/>
          </p:cNvCxnSpPr>
          <p:nvPr/>
        </p:nvCxnSpPr>
        <p:spPr>
          <a:xfrm flipV="1">
            <a:off x="3421709" y="2279821"/>
            <a:ext cx="314839" cy="382243"/>
          </a:xfrm>
          <a:prstGeom prst="bentConnector3">
            <a:avLst>
              <a:gd name="adj1" fmla="val 172609"/>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90" name="肘形连接符 89"/>
          <p:cNvCxnSpPr>
            <a:stCxn id="31" idx="3"/>
            <a:endCxn id="51" idx="3"/>
          </p:cNvCxnSpPr>
          <p:nvPr/>
        </p:nvCxnSpPr>
        <p:spPr>
          <a:xfrm flipV="1">
            <a:off x="3421710" y="2279821"/>
            <a:ext cx="314838" cy="701673"/>
          </a:xfrm>
          <a:prstGeom prst="bentConnector3">
            <a:avLst>
              <a:gd name="adj1" fmla="val 204879"/>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35" idx="3"/>
            <a:endCxn id="51" idx="3"/>
          </p:cNvCxnSpPr>
          <p:nvPr/>
        </p:nvCxnSpPr>
        <p:spPr>
          <a:xfrm flipV="1">
            <a:off x="3425437" y="2279821"/>
            <a:ext cx="311111" cy="1019203"/>
          </a:xfrm>
          <a:prstGeom prst="bentConnector3">
            <a:avLst>
              <a:gd name="adj1" fmla="val 234711"/>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39" idx="3"/>
            <a:endCxn id="51" idx="3"/>
          </p:cNvCxnSpPr>
          <p:nvPr/>
        </p:nvCxnSpPr>
        <p:spPr>
          <a:xfrm flipV="1">
            <a:off x="3421710" y="2279821"/>
            <a:ext cx="314838" cy="1336390"/>
          </a:xfrm>
          <a:prstGeom prst="bentConnector3">
            <a:avLst>
              <a:gd name="adj1" fmla="val 26135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2" name="肘形连接符 101"/>
          <p:cNvCxnSpPr>
            <a:stCxn id="29" idx="3"/>
            <a:endCxn id="51" idx="0"/>
          </p:cNvCxnSpPr>
          <p:nvPr/>
        </p:nvCxnSpPr>
        <p:spPr>
          <a:xfrm flipH="1" flipV="1">
            <a:off x="3214548" y="2171809"/>
            <a:ext cx="2047579" cy="490255"/>
          </a:xfrm>
          <a:prstGeom prst="bentConnector4">
            <a:avLst>
              <a:gd name="adj1" fmla="val -11164"/>
              <a:gd name="adj2" fmla="val 146629"/>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33" idx="3"/>
            <a:endCxn id="51" idx="0"/>
          </p:cNvCxnSpPr>
          <p:nvPr/>
        </p:nvCxnSpPr>
        <p:spPr>
          <a:xfrm flipH="1" flipV="1">
            <a:off x="3214548" y="2171809"/>
            <a:ext cx="2047579" cy="809685"/>
          </a:xfrm>
          <a:prstGeom prst="bentConnector4">
            <a:avLst>
              <a:gd name="adj1" fmla="val -16126"/>
              <a:gd name="adj2" fmla="val 142349"/>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37" idx="3"/>
            <a:endCxn id="51" idx="0"/>
          </p:cNvCxnSpPr>
          <p:nvPr/>
        </p:nvCxnSpPr>
        <p:spPr>
          <a:xfrm flipH="1" flipV="1">
            <a:off x="3214548" y="2171809"/>
            <a:ext cx="2051306" cy="1127215"/>
          </a:xfrm>
          <a:prstGeom prst="bentConnector4">
            <a:avLst>
              <a:gd name="adj1" fmla="val -21050"/>
              <a:gd name="adj2" fmla="val 140560"/>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5" name="肘形连接符 104"/>
          <p:cNvCxnSpPr>
            <a:endCxn id="51" idx="0"/>
          </p:cNvCxnSpPr>
          <p:nvPr/>
        </p:nvCxnSpPr>
        <p:spPr>
          <a:xfrm rot="10800000">
            <a:off x="3214549" y="2171809"/>
            <a:ext cx="2047579" cy="1439854"/>
          </a:xfrm>
          <a:prstGeom prst="bentConnector4">
            <a:avLst>
              <a:gd name="adj1" fmla="val -27252"/>
              <a:gd name="adj2" fmla="val 139692"/>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4610054" y="1268760"/>
            <a:ext cx="800219" cy="336695"/>
          </a:xfrm>
          <a:prstGeom prst="rect">
            <a:avLst/>
          </a:prstGeom>
        </p:spPr>
        <p:txBody>
          <a:bodyPr wrap="none">
            <a:spAutoFit/>
          </a:bodyPr>
          <a:lstStyle/>
          <a:p>
            <a:pPr lvl="0">
              <a:lnSpc>
                <a:spcPct val="1500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支撑</a:t>
            </a: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关系</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3" name="矩形 122"/>
          <p:cNvSpPr/>
          <p:nvPr/>
        </p:nvSpPr>
        <p:spPr>
          <a:xfrm>
            <a:off x="3457925" y="3668647"/>
            <a:ext cx="800219" cy="336695"/>
          </a:xfrm>
          <a:prstGeom prst="rect">
            <a:avLst/>
          </a:prstGeom>
        </p:spPr>
        <p:txBody>
          <a:bodyPr wrap="none">
            <a:spAutoFit/>
          </a:bodyPr>
          <a:lstStyle/>
          <a:p>
            <a:pPr lvl="0">
              <a:lnSpc>
                <a:spcPct val="1500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支撑</a:t>
            </a: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关系</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124" name="肘形连接符 123"/>
          <p:cNvCxnSpPr>
            <a:stCxn id="27" idx="1"/>
            <a:endCxn id="39" idx="1"/>
          </p:cNvCxnSpPr>
          <p:nvPr/>
        </p:nvCxnSpPr>
        <p:spPr>
          <a:xfrm rot="10800000" flipH="1" flipV="1">
            <a:off x="2701708" y="2662063"/>
            <a:ext cx="1" cy="954147"/>
          </a:xfrm>
          <a:prstGeom prst="bentConnector3">
            <a:avLst>
              <a:gd name="adj1" fmla="val -228600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27" name="肘形连接符 126"/>
          <p:cNvCxnSpPr>
            <a:stCxn id="31" idx="1"/>
            <a:endCxn id="39" idx="1"/>
          </p:cNvCxnSpPr>
          <p:nvPr/>
        </p:nvCxnSpPr>
        <p:spPr>
          <a:xfrm rot="10800000" flipV="1">
            <a:off x="2701710" y="2981493"/>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30" name="肘形连接符 129"/>
          <p:cNvCxnSpPr>
            <a:stCxn id="35" idx="1"/>
            <a:endCxn id="39" idx="1"/>
          </p:cNvCxnSpPr>
          <p:nvPr/>
        </p:nvCxnSpPr>
        <p:spPr>
          <a:xfrm rot="10800000" flipV="1">
            <a:off x="2701711" y="3299023"/>
            <a:ext cx="3727" cy="317187"/>
          </a:xfrm>
          <a:prstGeom prst="bentConnector3">
            <a:avLst>
              <a:gd name="adj1" fmla="val 590193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135" name="矩形 134"/>
          <p:cNvSpPr/>
          <p:nvPr/>
        </p:nvSpPr>
        <p:spPr>
          <a:xfrm>
            <a:off x="1987567" y="3820792"/>
            <a:ext cx="800219" cy="276999"/>
          </a:xfrm>
          <a:prstGeom prst="rect">
            <a:avLst/>
          </a:prstGeom>
        </p:spPr>
        <p:txBody>
          <a:bodyPr wrap="non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cxnSp>
        <p:nvCxnSpPr>
          <p:cNvPr id="139" name="肘形连接符 138"/>
          <p:cNvCxnSpPr/>
          <p:nvPr/>
        </p:nvCxnSpPr>
        <p:spPr>
          <a:xfrm rot="10800000" flipV="1">
            <a:off x="4542780" y="2675176"/>
            <a:ext cx="12700" cy="9541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40" name="肘形连接符 139"/>
          <p:cNvCxnSpPr/>
          <p:nvPr/>
        </p:nvCxnSpPr>
        <p:spPr>
          <a:xfrm rot="10800000" flipV="1">
            <a:off x="4542780" y="2994606"/>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41" name="肘形连接符 140"/>
          <p:cNvCxnSpPr/>
          <p:nvPr/>
        </p:nvCxnSpPr>
        <p:spPr>
          <a:xfrm rot="10800000" flipV="1">
            <a:off x="4542781" y="3312136"/>
            <a:ext cx="3727" cy="317187"/>
          </a:xfrm>
          <a:prstGeom prst="bentConnector3">
            <a:avLst>
              <a:gd name="adj1" fmla="val 590193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42" name="肘形连接符 141"/>
          <p:cNvCxnSpPr/>
          <p:nvPr/>
        </p:nvCxnSpPr>
        <p:spPr>
          <a:xfrm rot="10800000" flipV="1">
            <a:off x="6764632" y="2662063"/>
            <a:ext cx="12700" cy="9541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43" name="肘形连接符 142"/>
          <p:cNvCxnSpPr/>
          <p:nvPr/>
        </p:nvCxnSpPr>
        <p:spPr>
          <a:xfrm rot="10800000" flipV="1">
            <a:off x="6764632" y="2981493"/>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44" name="肘形连接符 143"/>
          <p:cNvCxnSpPr/>
          <p:nvPr/>
        </p:nvCxnSpPr>
        <p:spPr>
          <a:xfrm rot="10800000" flipV="1">
            <a:off x="6764633" y="3299023"/>
            <a:ext cx="3727" cy="317187"/>
          </a:xfrm>
          <a:prstGeom prst="bentConnector3">
            <a:avLst>
              <a:gd name="adj1" fmla="val 590193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45" name="肘形连接符 144"/>
          <p:cNvCxnSpPr/>
          <p:nvPr/>
        </p:nvCxnSpPr>
        <p:spPr>
          <a:xfrm flipV="1">
            <a:off x="7484633" y="2265720"/>
            <a:ext cx="314838" cy="382243"/>
          </a:xfrm>
          <a:prstGeom prst="bentConnector3">
            <a:avLst>
              <a:gd name="adj1" fmla="val 172609"/>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46" name="肘形连接符 145"/>
          <p:cNvCxnSpPr/>
          <p:nvPr/>
        </p:nvCxnSpPr>
        <p:spPr>
          <a:xfrm flipV="1">
            <a:off x="7484633" y="2265720"/>
            <a:ext cx="314838" cy="701673"/>
          </a:xfrm>
          <a:prstGeom prst="bentConnector3">
            <a:avLst>
              <a:gd name="adj1" fmla="val 204879"/>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47" name="肘形连接符 146"/>
          <p:cNvCxnSpPr/>
          <p:nvPr/>
        </p:nvCxnSpPr>
        <p:spPr>
          <a:xfrm flipV="1">
            <a:off x="7488360" y="2265720"/>
            <a:ext cx="311111" cy="1019203"/>
          </a:xfrm>
          <a:prstGeom prst="bentConnector3">
            <a:avLst>
              <a:gd name="adj1" fmla="val 234711"/>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48" name="肘形连接符 147"/>
          <p:cNvCxnSpPr/>
          <p:nvPr/>
        </p:nvCxnSpPr>
        <p:spPr>
          <a:xfrm flipV="1">
            <a:off x="7484633" y="2265720"/>
            <a:ext cx="314838" cy="1336390"/>
          </a:xfrm>
          <a:prstGeom prst="bentConnector3">
            <a:avLst>
              <a:gd name="adj1" fmla="val 26135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7520848" y="3654546"/>
            <a:ext cx="800219" cy="336695"/>
          </a:xfrm>
          <a:prstGeom prst="rect">
            <a:avLst/>
          </a:prstGeom>
        </p:spPr>
        <p:txBody>
          <a:bodyPr wrap="none">
            <a:spAutoFit/>
          </a:bodyPr>
          <a:lstStyle/>
          <a:p>
            <a:pPr lvl="0">
              <a:lnSpc>
                <a:spcPct val="1500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支撑</a:t>
            </a: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关系</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0"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部件级方案的版本生成业务场景</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79512" y="692696"/>
            <a:ext cx="8640960"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针对一个特定的部件级方案，可以选择支撑它的、并且互相匹配的专业级方案的匹配版本，来生成部件级方案的特定版本。</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endParaRPr lang="en-US" altLang="zh-CN" sz="1600" dirty="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10233" y="4640457"/>
            <a:ext cx="9001000" cy="1668863"/>
            <a:chOff x="35496" y="4653136"/>
            <a:chExt cx="9001000" cy="1668863"/>
          </a:xfrm>
        </p:grpSpPr>
        <p:sp>
          <p:nvSpPr>
            <p:cNvPr id="84" name="矩形 83"/>
            <p:cNvSpPr/>
            <p:nvPr/>
          </p:nvSpPr>
          <p:spPr>
            <a:xfrm>
              <a:off x="35496" y="4653508"/>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a:off x="493229" y="4706249"/>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1259632" y="5050609"/>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88" name="文本框 87"/>
            <p:cNvSpPr txBox="1"/>
            <p:nvPr/>
          </p:nvSpPr>
          <p:spPr>
            <a:xfrm>
              <a:off x="1259632" y="5380452"/>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89" name="文本框 88"/>
            <p:cNvSpPr txBox="1"/>
            <p:nvPr/>
          </p:nvSpPr>
          <p:spPr>
            <a:xfrm>
              <a:off x="1259632" y="5710295"/>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91" name="肘形连接符 90"/>
            <p:cNvCxnSpPr>
              <a:stCxn id="85" idx="2"/>
              <a:endCxn id="86" idx="1"/>
            </p:cNvCxnSpPr>
            <p:nvPr/>
          </p:nvCxnSpPr>
          <p:spPr>
            <a:xfrm rot="16200000" flipH="1">
              <a:off x="1122686" y="5067552"/>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肘形连接符 91"/>
            <p:cNvCxnSpPr>
              <a:stCxn id="85" idx="2"/>
              <a:endCxn id="88" idx="1"/>
            </p:cNvCxnSpPr>
            <p:nvPr/>
          </p:nvCxnSpPr>
          <p:spPr>
            <a:xfrm rot="16200000" flipH="1">
              <a:off x="957765" y="5232473"/>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肘形连接符 92"/>
            <p:cNvCxnSpPr>
              <a:stCxn id="85" idx="2"/>
              <a:endCxn id="89" idx="1"/>
            </p:cNvCxnSpPr>
            <p:nvPr/>
          </p:nvCxnSpPr>
          <p:spPr>
            <a:xfrm rot="16200000" flipH="1">
              <a:off x="792843" y="5397395"/>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259632" y="6014222"/>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96" name="肘形连接符 95"/>
            <p:cNvCxnSpPr>
              <a:stCxn id="85" idx="2"/>
              <a:endCxn id="95" idx="1"/>
            </p:cNvCxnSpPr>
            <p:nvPr/>
          </p:nvCxnSpPr>
          <p:spPr>
            <a:xfrm rot="16200000" flipH="1">
              <a:off x="640880" y="5549358"/>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2555776" y="4653136"/>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9" name="图片 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769559"/>
              <a:ext cx="220216" cy="220216"/>
            </a:xfrm>
            <a:prstGeom prst="rect">
              <a:avLst/>
            </a:prstGeom>
          </p:spPr>
        </p:pic>
        <p:pic>
          <p:nvPicPr>
            <p:cNvPr id="100" name="图片 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106560"/>
              <a:ext cx="220216" cy="220216"/>
            </a:xfrm>
            <a:prstGeom prst="rect">
              <a:avLst/>
            </a:prstGeom>
          </p:spPr>
        </p:pic>
        <p:pic>
          <p:nvPicPr>
            <p:cNvPr id="101" name="图片 1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425098"/>
              <a:ext cx="220216" cy="220216"/>
            </a:xfrm>
            <a:prstGeom prst="rect">
              <a:avLst/>
            </a:prstGeom>
          </p:spPr>
        </p:pic>
        <p:pic>
          <p:nvPicPr>
            <p:cNvPr id="106" name="图片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762099"/>
              <a:ext cx="220216" cy="220216"/>
            </a:xfrm>
            <a:prstGeom prst="rect">
              <a:avLst/>
            </a:prstGeom>
          </p:spPr>
        </p:pic>
        <p:pic>
          <p:nvPicPr>
            <p:cNvPr id="107" name="图片 10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62" y="6065225"/>
              <a:ext cx="220216" cy="220216"/>
            </a:xfrm>
            <a:prstGeom prst="rect">
              <a:avLst/>
            </a:prstGeom>
          </p:spPr>
        </p:pic>
        <p:cxnSp>
          <p:nvCxnSpPr>
            <p:cNvPr id="108" name="直接连接符 107"/>
            <p:cNvCxnSpPr/>
            <p:nvPr/>
          </p:nvCxnSpPr>
          <p:spPr>
            <a:xfrm>
              <a:off x="35496" y="5005231"/>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35496" y="5343872"/>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35496" y="5672512"/>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35496" y="599194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2627652" y="510701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13" name="圆角矩形 112"/>
            <p:cNvSpPr/>
            <p:nvPr/>
          </p:nvSpPr>
          <p:spPr>
            <a:xfrm>
              <a:off x="3300218" y="510701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114" name="圆角矩形 113"/>
            <p:cNvSpPr/>
            <p:nvPr/>
          </p:nvSpPr>
          <p:spPr>
            <a:xfrm>
              <a:off x="4468069" y="510701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15" name="圆角矩形 114"/>
            <p:cNvSpPr/>
            <p:nvPr/>
          </p:nvSpPr>
          <p:spPr>
            <a:xfrm>
              <a:off x="5183227" y="510701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16" name="圆角矩形 115"/>
            <p:cNvSpPr/>
            <p:nvPr/>
          </p:nvSpPr>
          <p:spPr>
            <a:xfrm>
              <a:off x="2627652" y="542644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17" name="圆角矩形 116"/>
            <p:cNvSpPr/>
            <p:nvPr/>
          </p:nvSpPr>
          <p:spPr>
            <a:xfrm>
              <a:off x="3300218" y="542644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a:t>
              </a:r>
              <a:r>
                <a:rPr lang="en-US" altLang="zh-CN" sz="900" b="1" dirty="0"/>
                <a:t>.</a:t>
              </a:r>
              <a:r>
                <a:rPr lang="en-US" altLang="zh-CN" sz="900" b="1" dirty="0" smtClean="0"/>
                <a:t>1</a:t>
              </a:r>
              <a:endParaRPr lang="zh-CN" altLang="en-US" sz="900" b="1" dirty="0"/>
            </a:p>
          </p:txBody>
        </p:sp>
        <p:sp>
          <p:nvSpPr>
            <p:cNvPr id="118" name="圆角矩形 117"/>
            <p:cNvSpPr/>
            <p:nvPr/>
          </p:nvSpPr>
          <p:spPr>
            <a:xfrm>
              <a:off x="4468069" y="542644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19" name="圆角矩形 118"/>
            <p:cNvSpPr/>
            <p:nvPr/>
          </p:nvSpPr>
          <p:spPr>
            <a:xfrm>
              <a:off x="5183227" y="542644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20" name="圆角矩形 119"/>
            <p:cNvSpPr/>
            <p:nvPr/>
          </p:nvSpPr>
          <p:spPr>
            <a:xfrm>
              <a:off x="2631379" y="574397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21" name="圆角矩形 120"/>
            <p:cNvSpPr/>
            <p:nvPr/>
          </p:nvSpPr>
          <p:spPr>
            <a:xfrm>
              <a:off x="3303945" y="574397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25" name="圆角矩形 124"/>
            <p:cNvSpPr/>
            <p:nvPr/>
          </p:nvSpPr>
          <p:spPr>
            <a:xfrm>
              <a:off x="4471796" y="574397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26" name="圆角矩形 125"/>
            <p:cNvSpPr/>
            <p:nvPr/>
          </p:nvSpPr>
          <p:spPr>
            <a:xfrm>
              <a:off x="5186954" y="574397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28" name="圆角矩形 127"/>
            <p:cNvSpPr/>
            <p:nvPr/>
          </p:nvSpPr>
          <p:spPr>
            <a:xfrm>
              <a:off x="2627652" y="606116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3300218" y="606116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31" name="圆角矩形 130"/>
            <p:cNvSpPr/>
            <p:nvPr/>
          </p:nvSpPr>
          <p:spPr>
            <a:xfrm>
              <a:off x="4468069" y="606116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32" name="圆角矩形 131"/>
            <p:cNvSpPr/>
            <p:nvPr/>
          </p:nvSpPr>
          <p:spPr>
            <a:xfrm>
              <a:off x="5183227" y="60611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33" name="圆角矩形 132"/>
            <p:cNvSpPr/>
            <p:nvPr/>
          </p:nvSpPr>
          <p:spPr>
            <a:xfrm>
              <a:off x="6694302" y="510054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34" name="圆角矩形 133"/>
            <p:cNvSpPr/>
            <p:nvPr/>
          </p:nvSpPr>
          <p:spPr>
            <a:xfrm>
              <a:off x="7366868" y="510054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36" name="圆角矩形 135"/>
            <p:cNvSpPr/>
            <p:nvPr/>
          </p:nvSpPr>
          <p:spPr>
            <a:xfrm>
              <a:off x="6694302" y="542644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37" name="圆角矩形 136"/>
            <p:cNvSpPr/>
            <p:nvPr/>
          </p:nvSpPr>
          <p:spPr>
            <a:xfrm>
              <a:off x="7366868" y="542644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38" name="圆角矩形 137"/>
            <p:cNvSpPr/>
            <p:nvPr/>
          </p:nvSpPr>
          <p:spPr>
            <a:xfrm>
              <a:off x="2618490" y="4724772"/>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151" name="圆角矩形 150"/>
            <p:cNvSpPr/>
            <p:nvPr/>
          </p:nvSpPr>
          <p:spPr>
            <a:xfrm>
              <a:off x="3291056" y="4724772"/>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52" name="圆角矩形 151"/>
            <p:cNvSpPr/>
            <p:nvPr/>
          </p:nvSpPr>
          <p:spPr>
            <a:xfrm>
              <a:off x="6694302" y="4708569"/>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153" name="圆角矩形 152"/>
            <p:cNvSpPr/>
            <p:nvPr/>
          </p:nvSpPr>
          <p:spPr>
            <a:xfrm>
              <a:off x="7366868" y="4708569"/>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154" name="圆角矩形 153"/>
            <p:cNvSpPr/>
            <p:nvPr/>
          </p:nvSpPr>
          <p:spPr>
            <a:xfrm>
              <a:off x="3691546" y="510701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55" name="圆角矩形 154"/>
            <p:cNvSpPr/>
            <p:nvPr/>
          </p:nvSpPr>
          <p:spPr>
            <a:xfrm>
              <a:off x="3691546" y="542482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56" name="圆角矩形 155"/>
            <p:cNvSpPr/>
            <p:nvPr/>
          </p:nvSpPr>
          <p:spPr>
            <a:xfrm>
              <a:off x="3691967" y="574310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57" name="圆角矩形 156"/>
            <p:cNvSpPr/>
            <p:nvPr/>
          </p:nvSpPr>
          <p:spPr>
            <a:xfrm>
              <a:off x="4081384" y="574310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158" name="圆角矩形 157"/>
            <p:cNvSpPr/>
            <p:nvPr/>
          </p:nvSpPr>
          <p:spPr>
            <a:xfrm>
              <a:off x="3691546" y="60598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159" name="圆角矩形 158"/>
            <p:cNvSpPr/>
            <p:nvPr/>
          </p:nvSpPr>
          <p:spPr>
            <a:xfrm>
              <a:off x="4080963" y="60598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60" name="圆角矩形 159"/>
            <p:cNvSpPr/>
            <p:nvPr/>
          </p:nvSpPr>
          <p:spPr>
            <a:xfrm>
              <a:off x="3665178" y="4726068"/>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161" name="圆角矩形 160"/>
            <p:cNvSpPr/>
            <p:nvPr/>
          </p:nvSpPr>
          <p:spPr>
            <a:xfrm>
              <a:off x="4049534" y="4726068"/>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162" name="圆角矩形 161"/>
            <p:cNvSpPr/>
            <p:nvPr/>
          </p:nvSpPr>
          <p:spPr>
            <a:xfrm>
              <a:off x="5575410" y="510701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63" name="圆角矩形 162"/>
            <p:cNvSpPr/>
            <p:nvPr/>
          </p:nvSpPr>
          <p:spPr>
            <a:xfrm>
              <a:off x="5575410" y="542482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64" name="圆角矩形 163"/>
            <p:cNvSpPr/>
            <p:nvPr/>
          </p:nvSpPr>
          <p:spPr>
            <a:xfrm>
              <a:off x="5575831" y="574310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65" name="圆角矩形 164"/>
            <p:cNvSpPr/>
            <p:nvPr/>
          </p:nvSpPr>
          <p:spPr>
            <a:xfrm>
              <a:off x="5965248" y="574310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66" name="圆角矩形 165"/>
            <p:cNvSpPr/>
            <p:nvPr/>
          </p:nvSpPr>
          <p:spPr>
            <a:xfrm>
              <a:off x="5575410" y="60598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67" name="圆角矩形 166"/>
            <p:cNvSpPr/>
            <p:nvPr/>
          </p:nvSpPr>
          <p:spPr>
            <a:xfrm>
              <a:off x="5964827" y="60598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68" name="圆角矩形 167"/>
            <p:cNvSpPr/>
            <p:nvPr/>
          </p:nvSpPr>
          <p:spPr>
            <a:xfrm>
              <a:off x="6694302" y="573139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69" name="圆角矩形 168"/>
            <p:cNvSpPr/>
            <p:nvPr/>
          </p:nvSpPr>
          <p:spPr>
            <a:xfrm>
              <a:off x="7364954" y="573518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70" name="圆角矩形 169"/>
            <p:cNvSpPr/>
            <p:nvPr/>
          </p:nvSpPr>
          <p:spPr>
            <a:xfrm>
              <a:off x="6690575" y="604858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71" name="圆角矩形 170"/>
            <p:cNvSpPr/>
            <p:nvPr/>
          </p:nvSpPr>
          <p:spPr>
            <a:xfrm>
              <a:off x="7361227" y="605237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72" name="圆角矩形 171"/>
            <p:cNvSpPr/>
            <p:nvPr/>
          </p:nvSpPr>
          <p:spPr>
            <a:xfrm>
              <a:off x="7741433" y="510054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3" name="圆角矩形 172"/>
            <p:cNvSpPr/>
            <p:nvPr/>
          </p:nvSpPr>
          <p:spPr>
            <a:xfrm>
              <a:off x="7741433" y="542482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4" name="圆角矩形 173"/>
            <p:cNvSpPr/>
            <p:nvPr/>
          </p:nvSpPr>
          <p:spPr>
            <a:xfrm>
              <a:off x="7741854" y="573663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5" name="圆角矩形 174"/>
            <p:cNvSpPr/>
            <p:nvPr/>
          </p:nvSpPr>
          <p:spPr>
            <a:xfrm>
              <a:off x="7741433" y="605337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6" name="圆角矩形 175"/>
            <p:cNvSpPr/>
            <p:nvPr/>
          </p:nvSpPr>
          <p:spPr>
            <a:xfrm>
              <a:off x="8119085" y="510054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77" name="圆角矩形 176"/>
            <p:cNvSpPr/>
            <p:nvPr/>
          </p:nvSpPr>
          <p:spPr>
            <a:xfrm>
              <a:off x="8119085" y="542482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78" name="圆角矩形 177"/>
            <p:cNvSpPr/>
            <p:nvPr/>
          </p:nvSpPr>
          <p:spPr>
            <a:xfrm>
              <a:off x="7759045" y="4709230"/>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179" name="圆角矩形 178"/>
            <p:cNvSpPr/>
            <p:nvPr/>
          </p:nvSpPr>
          <p:spPr>
            <a:xfrm>
              <a:off x="4430317" y="4726068"/>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G.4</a:t>
              </a:r>
              <a:endParaRPr lang="zh-CN" altLang="en-US" sz="900" b="1" dirty="0"/>
            </a:p>
          </p:txBody>
        </p:sp>
        <p:sp>
          <p:nvSpPr>
            <p:cNvPr id="180" name="圆角矩形 179"/>
            <p:cNvSpPr/>
            <p:nvPr/>
          </p:nvSpPr>
          <p:spPr>
            <a:xfrm>
              <a:off x="4822494" y="4726068"/>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grpSp>
      <p:grpSp>
        <p:nvGrpSpPr>
          <p:cNvPr id="56" name="组合 55"/>
          <p:cNvGrpSpPr/>
          <p:nvPr/>
        </p:nvGrpSpPr>
        <p:grpSpPr>
          <a:xfrm>
            <a:off x="115930" y="4651851"/>
            <a:ext cx="9001000" cy="1668863"/>
            <a:chOff x="109554" y="3416321"/>
            <a:chExt cx="9001000" cy="1668863"/>
          </a:xfrm>
        </p:grpSpPr>
        <p:sp>
          <p:nvSpPr>
            <p:cNvPr id="181" name="矩形 180"/>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3" name="图片 1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184" name="图片 1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185" name="图片 1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186" name="图片 1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187" name="图片 18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188" name="直接连接符 187"/>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2" name="圆角矩形 191"/>
            <p:cNvSpPr/>
            <p:nvPr/>
          </p:nvSpPr>
          <p:spPr>
            <a:xfrm>
              <a:off x="2701710" y="387020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93" name="圆角矩形 192"/>
            <p:cNvSpPr/>
            <p:nvPr/>
          </p:nvSpPr>
          <p:spPr>
            <a:xfrm>
              <a:off x="4542127"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94" name="圆角矩形 193"/>
            <p:cNvSpPr/>
            <p:nvPr/>
          </p:nvSpPr>
          <p:spPr>
            <a:xfrm>
              <a:off x="2701710"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95" name="圆角矩形 194"/>
            <p:cNvSpPr/>
            <p:nvPr/>
          </p:nvSpPr>
          <p:spPr>
            <a:xfrm>
              <a:off x="4542127"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96" name="圆角矩形 195"/>
            <p:cNvSpPr/>
            <p:nvPr/>
          </p:nvSpPr>
          <p:spPr>
            <a:xfrm>
              <a:off x="2705437" y="450716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97" name="圆角矩形 196"/>
            <p:cNvSpPr/>
            <p:nvPr/>
          </p:nvSpPr>
          <p:spPr>
            <a:xfrm>
              <a:off x="4545854"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98" name="圆角矩形 197"/>
            <p:cNvSpPr/>
            <p:nvPr/>
          </p:nvSpPr>
          <p:spPr>
            <a:xfrm>
              <a:off x="2701710" y="4824347"/>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99" name="圆角矩形 198"/>
            <p:cNvSpPr/>
            <p:nvPr/>
          </p:nvSpPr>
          <p:spPr>
            <a:xfrm>
              <a:off x="4542127"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00" name="圆角矩形 199"/>
            <p:cNvSpPr/>
            <p:nvPr/>
          </p:nvSpPr>
          <p:spPr>
            <a:xfrm>
              <a:off x="6768360" y="38637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01" name="圆角矩形 200"/>
            <p:cNvSpPr/>
            <p:nvPr/>
          </p:nvSpPr>
          <p:spPr>
            <a:xfrm>
              <a:off x="676836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02" name="圆角矩形 201"/>
            <p:cNvSpPr/>
            <p:nvPr/>
          </p:nvSpPr>
          <p:spPr>
            <a:xfrm>
              <a:off x="2692548" y="3487957"/>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203" name="圆角矩形 202"/>
            <p:cNvSpPr/>
            <p:nvPr/>
          </p:nvSpPr>
          <p:spPr>
            <a:xfrm>
              <a:off x="6768360" y="449458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04" name="圆角矩形 203"/>
            <p:cNvSpPr/>
            <p:nvPr/>
          </p:nvSpPr>
          <p:spPr>
            <a:xfrm>
              <a:off x="6764633" y="481177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05" name="圆角矩形 204"/>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06" name="圆角矩形 205"/>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207" name="圆角矩形 206"/>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208" name="圆角矩形 207"/>
            <p:cNvSpPr/>
            <p:nvPr/>
          </p:nvSpPr>
          <p:spPr>
            <a:xfrm>
              <a:off x="3739236" y="3489253"/>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09" name="圆角矩形 208"/>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210" name="圆角矩形 209"/>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11" name="圆角矩形 210"/>
            <p:cNvSpPr/>
            <p:nvPr/>
          </p:nvSpPr>
          <p:spPr>
            <a:xfrm>
              <a:off x="4504375"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G.4</a:t>
              </a:r>
              <a:endParaRPr lang="zh-CN" altLang="en-US" sz="900" b="1" dirty="0"/>
            </a:p>
          </p:txBody>
        </p:sp>
        <p:sp>
          <p:nvSpPr>
            <p:cNvPr id="212" name="圆角矩形 211"/>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213" name="圆角矩形 212"/>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14" name="圆角矩形 213"/>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15" name="圆角矩形 214"/>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16" name="圆角矩形 215"/>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17" name="圆角矩形 216"/>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18" name="圆角矩形 217"/>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19" name="圆角矩形 218"/>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20" name="圆角矩形 219"/>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21" name="圆角矩形 220"/>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22" name="圆角矩形 221"/>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23" name="圆角矩形 222"/>
            <p:cNvSpPr/>
            <p:nvPr/>
          </p:nvSpPr>
          <p:spPr>
            <a:xfrm>
              <a:off x="3691546" y="387020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24" name="圆角矩形 223"/>
            <p:cNvSpPr/>
            <p:nvPr/>
          </p:nvSpPr>
          <p:spPr>
            <a:xfrm>
              <a:off x="3691546" y="418800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25" name="圆角矩形 224"/>
            <p:cNvSpPr/>
            <p:nvPr/>
          </p:nvSpPr>
          <p:spPr>
            <a:xfrm>
              <a:off x="3691967" y="4506293"/>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26" name="圆角矩形 225"/>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227" name="圆角矩形 226"/>
            <p:cNvSpPr/>
            <p:nvPr/>
          </p:nvSpPr>
          <p:spPr>
            <a:xfrm>
              <a:off x="3691546" y="482303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28" name="圆角矩形 227"/>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29" name="圆角矩形 228"/>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30" name="圆角矩形 229"/>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31" name="圆角矩形 230"/>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32" name="圆角矩形 231"/>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33" name="圆角矩形 232"/>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34" name="圆角矩形 233"/>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35" name="圆角矩形 234"/>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6" name="圆角矩形 235"/>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7" name="圆角矩形 236"/>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38" name="圆角矩形 237"/>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39" name="圆角矩形 238"/>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40" name="圆角矩形 239"/>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41" name="圆角矩形 240"/>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42" name="圆角矩形 241"/>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43" name="文本框 242"/>
            <p:cNvSpPr txBox="1"/>
            <p:nvPr/>
          </p:nvSpPr>
          <p:spPr>
            <a:xfrm>
              <a:off x="493229" y="3469434"/>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244" name="文本框 243"/>
            <p:cNvSpPr txBox="1"/>
            <p:nvPr/>
          </p:nvSpPr>
          <p:spPr>
            <a:xfrm>
              <a:off x="1259632"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245" name="文本框 244"/>
            <p:cNvSpPr txBox="1"/>
            <p:nvPr/>
          </p:nvSpPr>
          <p:spPr>
            <a:xfrm>
              <a:off x="1259632"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246" name="文本框 245"/>
            <p:cNvSpPr txBox="1"/>
            <p:nvPr/>
          </p:nvSpPr>
          <p:spPr>
            <a:xfrm>
              <a:off x="1259632"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247" name="肘形连接符 246"/>
            <p:cNvCxnSpPr>
              <a:stCxn id="243" idx="2"/>
              <a:endCxn id="244" idx="1"/>
            </p:cNvCxnSpPr>
            <p:nvPr/>
          </p:nvCxnSpPr>
          <p:spPr>
            <a:xfrm rot="16200000" flipH="1">
              <a:off x="1122686" y="3830737"/>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肘形连接符 247"/>
            <p:cNvCxnSpPr>
              <a:stCxn id="243" idx="2"/>
              <a:endCxn id="245" idx="1"/>
            </p:cNvCxnSpPr>
            <p:nvPr/>
          </p:nvCxnSpPr>
          <p:spPr>
            <a:xfrm rot="16200000" flipH="1">
              <a:off x="957765" y="3995658"/>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肘形连接符 248"/>
            <p:cNvCxnSpPr>
              <a:stCxn id="243" idx="2"/>
              <a:endCxn id="246" idx="1"/>
            </p:cNvCxnSpPr>
            <p:nvPr/>
          </p:nvCxnSpPr>
          <p:spPr>
            <a:xfrm rot="16200000" flipH="1">
              <a:off x="792843" y="4160580"/>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文本框 249"/>
            <p:cNvSpPr txBox="1"/>
            <p:nvPr/>
          </p:nvSpPr>
          <p:spPr>
            <a:xfrm>
              <a:off x="1259632"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251" name="肘形连接符 250"/>
            <p:cNvCxnSpPr>
              <a:stCxn id="243" idx="2"/>
              <a:endCxn id="250" idx="1"/>
            </p:cNvCxnSpPr>
            <p:nvPr/>
          </p:nvCxnSpPr>
          <p:spPr>
            <a:xfrm rot="16200000" flipH="1">
              <a:off x="640880" y="4312543"/>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2" name="组合 251"/>
          <p:cNvGrpSpPr/>
          <p:nvPr/>
        </p:nvGrpSpPr>
        <p:grpSpPr>
          <a:xfrm>
            <a:off x="115930" y="4654262"/>
            <a:ext cx="9001000" cy="1668863"/>
            <a:chOff x="109554" y="3416321"/>
            <a:chExt cx="9001000" cy="1668863"/>
          </a:xfrm>
        </p:grpSpPr>
        <p:sp>
          <p:nvSpPr>
            <p:cNvPr id="253" name="矩形 252"/>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矩形 253"/>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5" name="图片 2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256" name="图片 2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257" name="图片 2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258" name="图片 2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259" name="图片 2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260" name="直接连接符 259"/>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4" name="圆角矩形 263"/>
            <p:cNvSpPr/>
            <p:nvPr/>
          </p:nvSpPr>
          <p:spPr>
            <a:xfrm>
              <a:off x="2701710" y="387020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65" name="圆角矩形 264"/>
            <p:cNvSpPr/>
            <p:nvPr/>
          </p:nvSpPr>
          <p:spPr>
            <a:xfrm>
              <a:off x="4542127"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66" name="圆角矩形 265"/>
            <p:cNvSpPr/>
            <p:nvPr/>
          </p:nvSpPr>
          <p:spPr>
            <a:xfrm>
              <a:off x="2701710"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67" name="圆角矩形 266"/>
            <p:cNvSpPr/>
            <p:nvPr/>
          </p:nvSpPr>
          <p:spPr>
            <a:xfrm>
              <a:off x="4542127"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68" name="圆角矩形 267"/>
            <p:cNvSpPr/>
            <p:nvPr/>
          </p:nvSpPr>
          <p:spPr>
            <a:xfrm>
              <a:off x="2705437" y="450716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69" name="圆角矩形 268"/>
            <p:cNvSpPr/>
            <p:nvPr/>
          </p:nvSpPr>
          <p:spPr>
            <a:xfrm>
              <a:off x="4545854"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70" name="圆角矩形 269"/>
            <p:cNvSpPr/>
            <p:nvPr/>
          </p:nvSpPr>
          <p:spPr>
            <a:xfrm>
              <a:off x="2701710" y="4824347"/>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71" name="圆角矩形 270"/>
            <p:cNvSpPr/>
            <p:nvPr/>
          </p:nvSpPr>
          <p:spPr>
            <a:xfrm>
              <a:off x="4542127"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72" name="圆角矩形 271"/>
            <p:cNvSpPr/>
            <p:nvPr/>
          </p:nvSpPr>
          <p:spPr>
            <a:xfrm>
              <a:off x="6768360" y="38637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73" name="圆角矩形 272"/>
            <p:cNvSpPr/>
            <p:nvPr/>
          </p:nvSpPr>
          <p:spPr>
            <a:xfrm>
              <a:off x="676836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74" name="圆角矩形 273"/>
            <p:cNvSpPr/>
            <p:nvPr/>
          </p:nvSpPr>
          <p:spPr>
            <a:xfrm>
              <a:off x="2692548" y="3487957"/>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275" name="圆角矩形 274"/>
            <p:cNvSpPr/>
            <p:nvPr/>
          </p:nvSpPr>
          <p:spPr>
            <a:xfrm>
              <a:off x="6768360" y="449458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76" name="圆角矩形 275"/>
            <p:cNvSpPr/>
            <p:nvPr/>
          </p:nvSpPr>
          <p:spPr>
            <a:xfrm>
              <a:off x="6764633" y="481177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77" name="圆角矩形 276"/>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78" name="圆角矩形 277"/>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279" name="圆角矩形 278"/>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280" name="圆角矩形 279"/>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81" name="圆角矩形 280"/>
            <p:cNvSpPr/>
            <p:nvPr/>
          </p:nvSpPr>
          <p:spPr>
            <a:xfrm>
              <a:off x="4123592" y="3489253"/>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82" name="圆角矩形 281"/>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83" name="圆角矩形 282"/>
            <p:cNvSpPr/>
            <p:nvPr/>
          </p:nvSpPr>
          <p:spPr>
            <a:xfrm>
              <a:off x="4504375"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G.4</a:t>
              </a:r>
              <a:endParaRPr lang="zh-CN" altLang="en-US" sz="900" b="1" dirty="0"/>
            </a:p>
          </p:txBody>
        </p:sp>
        <p:sp>
          <p:nvSpPr>
            <p:cNvPr id="284" name="圆角矩形 283"/>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285" name="圆角矩形 284"/>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86" name="圆角矩形 285"/>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87" name="圆角矩形 286"/>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88" name="圆角矩形 287"/>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89" name="圆角矩形 288"/>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90" name="圆角矩形 289"/>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91" name="圆角矩形 290"/>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92" name="圆角矩形 291"/>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93" name="圆角矩形 292"/>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94" name="圆角矩形 293"/>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95" name="圆角矩形 294"/>
            <p:cNvSpPr/>
            <p:nvPr/>
          </p:nvSpPr>
          <p:spPr>
            <a:xfrm>
              <a:off x="3691546" y="387020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96" name="圆角矩形 295"/>
            <p:cNvSpPr/>
            <p:nvPr/>
          </p:nvSpPr>
          <p:spPr>
            <a:xfrm>
              <a:off x="3691546" y="418800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97" name="圆角矩形 296"/>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98" name="圆角矩形 297"/>
            <p:cNvSpPr/>
            <p:nvPr/>
          </p:nvSpPr>
          <p:spPr>
            <a:xfrm>
              <a:off x="4081384" y="4506293"/>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99" name="圆角矩形 298"/>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00" name="圆角矩形 299"/>
            <p:cNvSpPr/>
            <p:nvPr/>
          </p:nvSpPr>
          <p:spPr>
            <a:xfrm>
              <a:off x="4080963" y="482303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01" name="圆角矩形 300"/>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02" name="圆角矩形 301"/>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03" name="圆角矩形 302"/>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04" name="圆角矩形 303"/>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05" name="圆角矩形 304"/>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06" name="圆角矩形 305"/>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07" name="圆角矩形 306"/>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8" name="圆角矩形 307"/>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9" name="圆角矩形 308"/>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10" name="圆角矩形 309"/>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11" name="圆角矩形 310"/>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12" name="圆角矩形 311"/>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13" name="圆角矩形 312"/>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14" name="圆角矩形 313"/>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15" name="文本框 314"/>
            <p:cNvSpPr txBox="1"/>
            <p:nvPr/>
          </p:nvSpPr>
          <p:spPr>
            <a:xfrm>
              <a:off x="493229" y="3469434"/>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316" name="文本框 315"/>
            <p:cNvSpPr txBox="1"/>
            <p:nvPr/>
          </p:nvSpPr>
          <p:spPr>
            <a:xfrm>
              <a:off x="1259632"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317" name="文本框 316"/>
            <p:cNvSpPr txBox="1"/>
            <p:nvPr/>
          </p:nvSpPr>
          <p:spPr>
            <a:xfrm>
              <a:off x="1259632"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318" name="文本框 317"/>
            <p:cNvSpPr txBox="1"/>
            <p:nvPr/>
          </p:nvSpPr>
          <p:spPr>
            <a:xfrm>
              <a:off x="1259632"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319" name="肘形连接符 318"/>
            <p:cNvCxnSpPr>
              <a:stCxn id="315" idx="2"/>
              <a:endCxn id="316" idx="1"/>
            </p:cNvCxnSpPr>
            <p:nvPr/>
          </p:nvCxnSpPr>
          <p:spPr>
            <a:xfrm rot="16200000" flipH="1">
              <a:off x="1122686" y="3830737"/>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肘形连接符 319"/>
            <p:cNvCxnSpPr>
              <a:stCxn id="315" idx="2"/>
              <a:endCxn id="317" idx="1"/>
            </p:cNvCxnSpPr>
            <p:nvPr/>
          </p:nvCxnSpPr>
          <p:spPr>
            <a:xfrm rot="16200000" flipH="1">
              <a:off x="957765" y="3995658"/>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肘形连接符 320"/>
            <p:cNvCxnSpPr>
              <a:stCxn id="315" idx="2"/>
              <a:endCxn id="318" idx="1"/>
            </p:cNvCxnSpPr>
            <p:nvPr/>
          </p:nvCxnSpPr>
          <p:spPr>
            <a:xfrm rot="16200000" flipH="1">
              <a:off x="792843" y="4160580"/>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2" name="文本框 321"/>
            <p:cNvSpPr txBox="1"/>
            <p:nvPr/>
          </p:nvSpPr>
          <p:spPr>
            <a:xfrm>
              <a:off x="1259632"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323" name="肘形连接符 322"/>
            <p:cNvCxnSpPr>
              <a:stCxn id="315" idx="2"/>
              <a:endCxn id="322" idx="1"/>
            </p:cNvCxnSpPr>
            <p:nvPr/>
          </p:nvCxnSpPr>
          <p:spPr>
            <a:xfrm rot="16200000" flipH="1">
              <a:off x="640880" y="4312543"/>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4" name="组合 323"/>
          <p:cNvGrpSpPr/>
          <p:nvPr/>
        </p:nvGrpSpPr>
        <p:grpSpPr>
          <a:xfrm>
            <a:off x="113121" y="4656892"/>
            <a:ext cx="9001000" cy="1668863"/>
            <a:chOff x="109554" y="3416321"/>
            <a:chExt cx="9001000" cy="1668863"/>
          </a:xfrm>
        </p:grpSpPr>
        <p:sp>
          <p:nvSpPr>
            <p:cNvPr id="325" name="矩形 324"/>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矩形 325"/>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7" name="图片 3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328" name="图片 3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329" name="图片 3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330" name="图片 3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331" name="图片 3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332" name="直接连接符 331"/>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6" name="圆角矩形 335"/>
            <p:cNvSpPr/>
            <p:nvPr/>
          </p:nvSpPr>
          <p:spPr>
            <a:xfrm>
              <a:off x="2701710"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37" name="圆角矩形 336"/>
            <p:cNvSpPr/>
            <p:nvPr/>
          </p:nvSpPr>
          <p:spPr>
            <a:xfrm>
              <a:off x="4542127" y="387020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38" name="圆角矩形 337"/>
            <p:cNvSpPr/>
            <p:nvPr/>
          </p:nvSpPr>
          <p:spPr>
            <a:xfrm>
              <a:off x="270171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39" name="圆角矩形 338"/>
            <p:cNvSpPr/>
            <p:nvPr/>
          </p:nvSpPr>
          <p:spPr>
            <a:xfrm>
              <a:off x="4542127"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40" name="圆角矩形 339"/>
            <p:cNvSpPr/>
            <p:nvPr/>
          </p:nvSpPr>
          <p:spPr>
            <a:xfrm>
              <a:off x="2705437"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41" name="圆角矩形 340"/>
            <p:cNvSpPr/>
            <p:nvPr/>
          </p:nvSpPr>
          <p:spPr>
            <a:xfrm>
              <a:off x="4545854" y="450716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42" name="圆角矩形 341"/>
            <p:cNvSpPr/>
            <p:nvPr/>
          </p:nvSpPr>
          <p:spPr>
            <a:xfrm>
              <a:off x="2701710"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43" name="圆角矩形 342"/>
            <p:cNvSpPr/>
            <p:nvPr/>
          </p:nvSpPr>
          <p:spPr>
            <a:xfrm>
              <a:off x="4542127" y="4824347"/>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44" name="圆角矩形 343"/>
            <p:cNvSpPr/>
            <p:nvPr/>
          </p:nvSpPr>
          <p:spPr>
            <a:xfrm>
              <a:off x="6768360" y="38637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45" name="圆角矩形 344"/>
            <p:cNvSpPr/>
            <p:nvPr/>
          </p:nvSpPr>
          <p:spPr>
            <a:xfrm>
              <a:off x="676836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46" name="圆角矩形 345"/>
            <p:cNvSpPr/>
            <p:nvPr/>
          </p:nvSpPr>
          <p:spPr>
            <a:xfrm>
              <a:off x="2692548" y="3487957"/>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347" name="圆角矩形 346"/>
            <p:cNvSpPr/>
            <p:nvPr/>
          </p:nvSpPr>
          <p:spPr>
            <a:xfrm>
              <a:off x="6768360" y="449458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48" name="圆角矩形 347"/>
            <p:cNvSpPr/>
            <p:nvPr/>
          </p:nvSpPr>
          <p:spPr>
            <a:xfrm>
              <a:off x="6764633" y="481177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49" name="圆角矩形 348"/>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50" name="圆角矩形 349"/>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351" name="圆角矩形 350"/>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352" name="圆角矩形 351"/>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53" name="圆角矩形 352"/>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354" name="圆角矩形 353"/>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55" name="圆角矩形 354"/>
            <p:cNvSpPr/>
            <p:nvPr/>
          </p:nvSpPr>
          <p:spPr>
            <a:xfrm>
              <a:off x="4504375" y="3489253"/>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G.4</a:t>
              </a:r>
              <a:endParaRPr lang="zh-CN" altLang="en-US" sz="900" b="1" dirty="0"/>
            </a:p>
          </p:txBody>
        </p:sp>
        <p:sp>
          <p:nvSpPr>
            <p:cNvPr id="356" name="圆角矩形 355"/>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357" name="圆角矩形 356"/>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58" name="圆角矩形 357"/>
            <p:cNvSpPr/>
            <p:nvPr/>
          </p:nvSpPr>
          <p:spPr>
            <a:xfrm>
              <a:off x="5183227" y="387020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59" name="圆角矩形 358"/>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60" name="圆角矩形 359"/>
            <p:cNvSpPr/>
            <p:nvPr/>
          </p:nvSpPr>
          <p:spPr>
            <a:xfrm>
              <a:off x="5183227" y="418963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61" name="圆角矩形 360"/>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62" name="圆角矩形 361"/>
            <p:cNvSpPr/>
            <p:nvPr/>
          </p:nvSpPr>
          <p:spPr>
            <a:xfrm>
              <a:off x="5186954" y="450716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63" name="圆角矩形 362"/>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64" name="圆角矩形 363"/>
            <p:cNvSpPr/>
            <p:nvPr/>
          </p:nvSpPr>
          <p:spPr>
            <a:xfrm>
              <a:off x="5183227" y="482434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65" name="圆角矩形 364"/>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66" name="圆角矩形 365"/>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67" name="圆角矩形 366"/>
            <p:cNvSpPr/>
            <p:nvPr/>
          </p:nvSpPr>
          <p:spPr>
            <a:xfrm>
              <a:off x="3691546"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68" name="圆角矩形 367"/>
            <p:cNvSpPr/>
            <p:nvPr/>
          </p:nvSpPr>
          <p:spPr>
            <a:xfrm>
              <a:off x="3691546"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69" name="圆角矩形 368"/>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70" name="圆角矩形 369"/>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371" name="圆角矩形 370"/>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72" name="圆角矩形 371"/>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73" name="圆角矩形 372"/>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74" name="圆角矩形 373"/>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75" name="圆角矩形 374"/>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76" name="圆角矩形 375"/>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77" name="圆角矩形 376"/>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78" name="圆角矩形 377"/>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79" name="圆角矩形 378"/>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80" name="圆角矩形 379"/>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81" name="圆角矩形 380"/>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82" name="圆角矩形 381"/>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83" name="圆角矩形 382"/>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84" name="圆角矩形 383"/>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85" name="圆角矩形 384"/>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86" name="圆角矩形 385"/>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87" name="文本框 386"/>
            <p:cNvSpPr txBox="1"/>
            <p:nvPr/>
          </p:nvSpPr>
          <p:spPr>
            <a:xfrm>
              <a:off x="493229" y="3469434"/>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388" name="文本框 387"/>
            <p:cNvSpPr txBox="1"/>
            <p:nvPr/>
          </p:nvSpPr>
          <p:spPr>
            <a:xfrm>
              <a:off x="1259632"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389" name="文本框 388"/>
            <p:cNvSpPr txBox="1"/>
            <p:nvPr/>
          </p:nvSpPr>
          <p:spPr>
            <a:xfrm>
              <a:off x="1259632"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390" name="文本框 389"/>
            <p:cNvSpPr txBox="1"/>
            <p:nvPr/>
          </p:nvSpPr>
          <p:spPr>
            <a:xfrm>
              <a:off x="1259632"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391" name="肘形连接符 390"/>
            <p:cNvCxnSpPr>
              <a:stCxn id="387" idx="2"/>
              <a:endCxn id="388" idx="1"/>
            </p:cNvCxnSpPr>
            <p:nvPr/>
          </p:nvCxnSpPr>
          <p:spPr>
            <a:xfrm rot="16200000" flipH="1">
              <a:off x="1122686" y="3830737"/>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肘形连接符 391"/>
            <p:cNvCxnSpPr>
              <a:stCxn id="387" idx="2"/>
              <a:endCxn id="389" idx="1"/>
            </p:cNvCxnSpPr>
            <p:nvPr/>
          </p:nvCxnSpPr>
          <p:spPr>
            <a:xfrm rot="16200000" flipH="1">
              <a:off x="957765" y="3995658"/>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肘形连接符 392"/>
            <p:cNvCxnSpPr>
              <a:stCxn id="387" idx="2"/>
              <a:endCxn id="390" idx="1"/>
            </p:cNvCxnSpPr>
            <p:nvPr/>
          </p:nvCxnSpPr>
          <p:spPr>
            <a:xfrm rot="16200000" flipH="1">
              <a:off x="792843" y="4160580"/>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4" name="文本框 393"/>
            <p:cNvSpPr txBox="1"/>
            <p:nvPr/>
          </p:nvSpPr>
          <p:spPr>
            <a:xfrm>
              <a:off x="1259632"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395" name="肘形连接符 394"/>
            <p:cNvCxnSpPr>
              <a:stCxn id="387" idx="2"/>
              <a:endCxn id="394" idx="1"/>
            </p:cNvCxnSpPr>
            <p:nvPr/>
          </p:nvCxnSpPr>
          <p:spPr>
            <a:xfrm rot="16200000" flipH="1">
              <a:off x="640880" y="4312543"/>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6" name="组合 395"/>
          <p:cNvGrpSpPr/>
          <p:nvPr/>
        </p:nvGrpSpPr>
        <p:grpSpPr>
          <a:xfrm>
            <a:off x="111542" y="4639315"/>
            <a:ext cx="9001000" cy="1668863"/>
            <a:chOff x="109554" y="3416321"/>
            <a:chExt cx="9001000" cy="1668863"/>
          </a:xfrm>
        </p:grpSpPr>
        <p:sp>
          <p:nvSpPr>
            <p:cNvPr id="397" name="矩形 396"/>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矩形 397"/>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9" name="图片 3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400" name="图片 3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401" name="图片 4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402" name="图片 4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403" name="图片 4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404" name="直接连接符 403"/>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8" name="圆角矩形 407"/>
            <p:cNvSpPr/>
            <p:nvPr/>
          </p:nvSpPr>
          <p:spPr>
            <a:xfrm>
              <a:off x="2701710"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09" name="圆角矩形 408"/>
            <p:cNvSpPr/>
            <p:nvPr/>
          </p:nvSpPr>
          <p:spPr>
            <a:xfrm>
              <a:off x="4542127" y="387020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10" name="圆角矩形 409"/>
            <p:cNvSpPr/>
            <p:nvPr/>
          </p:nvSpPr>
          <p:spPr>
            <a:xfrm>
              <a:off x="270171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11" name="圆角矩形 410"/>
            <p:cNvSpPr/>
            <p:nvPr/>
          </p:nvSpPr>
          <p:spPr>
            <a:xfrm>
              <a:off x="4542127"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12" name="圆角矩形 411"/>
            <p:cNvSpPr/>
            <p:nvPr/>
          </p:nvSpPr>
          <p:spPr>
            <a:xfrm>
              <a:off x="2705437"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13" name="圆角矩形 412"/>
            <p:cNvSpPr/>
            <p:nvPr/>
          </p:nvSpPr>
          <p:spPr>
            <a:xfrm>
              <a:off x="4545854" y="450716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14" name="圆角矩形 413"/>
            <p:cNvSpPr/>
            <p:nvPr/>
          </p:nvSpPr>
          <p:spPr>
            <a:xfrm>
              <a:off x="2701710"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15" name="圆角矩形 414"/>
            <p:cNvSpPr/>
            <p:nvPr/>
          </p:nvSpPr>
          <p:spPr>
            <a:xfrm>
              <a:off x="4542127" y="4824347"/>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16" name="圆角矩形 415"/>
            <p:cNvSpPr/>
            <p:nvPr/>
          </p:nvSpPr>
          <p:spPr>
            <a:xfrm>
              <a:off x="6768360" y="38637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17" name="圆角矩形 416"/>
            <p:cNvSpPr/>
            <p:nvPr/>
          </p:nvSpPr>
          <p:spPr>
            <a:xfrm>
              <a:off x="676836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18" name="圆角矩形 417"/>
            <p:cNvSpPr/>
            <p:nvPr/>
          </p:nvSpPr>
          <p:spPr>
            <a:xfrm>
              <a:off x="2692548" y="3487957"/>
              <a:ext cx="2556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419" name="圆角矩形 418"/>
            <p:cNvSpPr/>
            <p:nvPr/>
          </p:nvSpPr>
          <p:spPr>
            <a:xfrm>
              <a:off x="6768360" y="449458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20" name="圆角矩形 419"/>
            <p:cNvSpPr/>
            <p:nvPr/>
          </p:nvSpPr>
          <p:spPr>
            <a:xfrm>
              <a:off x="6764633" y="481177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21" name="圆角矩形 420"/>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22" name="圆角矩形 421"/>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423" name="圆角矩形 422"/>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424" name="圆角矩形 423"/>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425" name="圆角矩形 424"/>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426" name="圆角矩形 425"/>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427" name="圆角矩形 426"/>
            <p:cNvSpPr/>
            <p:nvPr/>
          </p:nvSpPr>
          <p:spPr>
            <a:xfrm>
              <a:off x="44999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G.4</a:t>
              </a:r>
              <a:endParaRPr lang="zh-CN" altLang="en-US" sz="900" b="1" dirty="0"/>
            </a:p>
          </p:txBody>
        </p:sp>
        <p:sp>
          <p:nvSpPr>
            <p:cNvPr id="428" name="圆角矩形 427"/>
            <p:cNvSpPr/>
            <p:nvPr/>
          </p:nvSpPr>
          <p:spPr>
            <a:xfrm>
              <a:off x="4860032" y="3489253"/>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G.5</a:t>
              </a:r>
              <a:endParaRPr lang="zh-CN" altLang="en-US" sz="900" b="1" dirty="0"/>
            </a:p>
          </p:txBody>
        </p:sp>
        <p:sp>
          <p:nvSpPr>
            <p:cNvPr id="429" name="圆角矩形 428"/>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0" name="圆角矩形 429"/>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1" name="圆角矩形 430"/>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2" name="圆角矩形 431"/>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3" name="圆角矩形 432"/>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4" name="圆角矩形 433"/>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5" name="圆角矩形 434"/>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6" name="圆角矩形 435"/>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7" name="圆角矩形 436"/>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8" name="圆角矩形 437"/>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39" name="圆角矩形 438"/>
            <p:cNvSpPr/>
            <p:nvPr/>
          </p:nvSpPr>
          <p:spPr>
            <a:xfrm>
              <a:off x="3691546"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40" name="圆角矩形 439"/>
            <p:cNvSpPr/>
            <p:nvPr/>
          </p:nvSpPr>
          <p:spPr>
            <a:xfrm>
              <a:off x="3691546"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41" name="圆角矩形 440"/>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42" name="圆角矩形 441"/>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443" name="圆角矩形 442"/>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444" name="圆角矩形 443"/>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45" name="圆角矩形 444"/>
            <p:cNvSpPr/>
            <p:nvPr/>
          </p:nvSpPr>
          <p:spPr>
            <a:xfrm>
              <a:off x="5575410" y="387020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46" name="圆角矩形 445"/>
            <p:cNvSpPr/>
            <p:nvPr/>
          </p:nvSpPr>
          <p:spPr>
            <a:xfrm>
              <a:off x="5575410" y="418800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47" name="圆角矩形 446"/>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48" name="圆角矩形 447"/>
            <p:cNvSpPr/>
            <p:nvPr/>
          </p:nvSpPr>
          <p:spPr>
            <a:xfrm>
              <a:off x="5965248" y="4506293"/>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49" name="圆角矩形 448"/>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50" name="圆角矩形 449"/>
            <p:cNvSpPr/>
            <p:nvPr/>
          </p:nvSpPr>
          <p:spPr>
            <a:xfrm>
              <a:off x="5964827" y="482303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51" name="圆角矩形 450"/>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52" name="圆角矩形 451"/>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53" name="圆角矩形 452"/>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54" name="圆角矩形 453"/>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55" name="圆角矩形 454"/>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56" name="圆角矩形 455"/>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57" name="圆角矩形 456"/>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58" name="圆角矩形 457"/>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59" name="文本框 458"/>
            <p:cNvSpPr txBox="1"/>
            <p:nvPr/>
          </p:nvSpPr>
          <p:spPr>
            <a:xfrm>
              <a:off x="493229" y="3469434"/>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460" name="文本框 459"/>
            <p:cNvSpPr txBox="1"/>
            <p:nvPr/>
          </p:nvSpPr>
          <p:spPr>
            <a:xfrm>
              <a:off x="1259632"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461" name="文本框 460"/>
            <p:cNvSpPr txBox="1"/>
            <p:nvPr/>
          </p:nvSpPr>
          <p:spPr>
            <a:xfrm>
              <a:off x="1259632"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462" name="文本框 461"/>
            <p:cNvSpPr txBox="1"/>
            <p:nvPr/>
          </p:nvSpPr>
          <p:spPr>
            <a:xfrm>
              <a:off x="1259632"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463" name="肘形连接符 462"/>
            <p:cNvCxnSpPr>
              <a:stCxn id="459" idx="2"/>
              <a:endCxn id="460" idx="1"/>
            </p:cNvCxnSpPr>
            <p:nvPr/>
          </p:nvCxnSpPr>
          <p:spPr>
            <a:xfrm rot="16200000" flipH="1">
              <a:off x="1122686" y="3830737"/>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4" name="肘形连接符 463"/>
            <p:cNvCxnSpPr>
              <a:stCxn id="459" idx="2"/>
              <a:endCxn id="461" idx="1"/>
            </p:cNvCxnSpPr>
            <p:nvPr/>
          </p:nvCxnSpPr>
          <p:spPr>
            <a:xfrm rot="16200000" flipH="1">
              <a:off x="957765" y="3995658"/>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肘形连接符 464"/>
            <p:cNvCxnSpPr>
              <a:stCxn id="459" idx="2"/>
              <a:endCxn id="462" idx="1"/>
            </p:cNvCxnSpPr>
            <p:nvPr/>
          </p:nvCxnSpPr>
          <p:spPr>
            <a:xfrm rot="16200000" flipH="1">
              <a:off x="792843" y="4160580"/>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6" name="文本框 465"/>
            <p:cNvSpPr txBox="1"/>
            <p:nvPr/>
          </p:nvSpPr>
          <p:spPr>
            <a:xfrm>
              <a:off x="1259632"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467" name="肘形连接符 466"/>
            <p:cNvCxnSpPr>
              <a:stCxn id="459" idx="2"/>
              <a:endCxn id="466" idx="1"/>
            </p:cNvCxnSpPr>
            <p:nvPr/>
          </p:nvCxnSpPr>
          <p:spPr>
            <a:xfrm rot="16200000" flipH="1">
              <a:off x="640880" y="4312543"/>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8" name="组合 467"/>
          <p:cNvGrpSpPr/>
          <p:nvPr/>
        </p:nvGrpSpPr>
        <p:grpSpPr>
          <a:xfrm>
            <a:off x="113121" y="4652235"/>
            <a:ext cx="9001000" cy="1668863"/>
            <a:chOff x="109554" y="3416321"/>
            <a:chExt cx="9001000" cy="1668863"/>
          </a:xfrm>
        </p:grpSpPr>
        <p:sp>
          <p:nvSpPr>
            <p:cNvPr id="469" name="矩形 468"/>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文本框 469"/>
            <p:cNvSpPr txBox="1"/>
            <p:nvPr/>
          </p:nvSpPr>
          <p:spPr>
            <a:xfrm>
              <a:off x="567288" y="3469434"/>
              <a:ext cx="127443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471" name="文本框 470"/>
            <p:cNvSpPr txBox="1"/>
            <p:nvPr/>
          </p:nvSpPr>
          <p:spPr>
            <a:xfrm>
              <a:off x="1333690" y="381379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涡轮气动</a:t>
              </a:r>
              <a:endParaRPr lang="zh-CN" altLang="en-US" sz="1400" dirty="0">
                <a:latin typeface="微软雅黑" panose="020B0503020204020204" pitchFamily="34" charset="-122"/>
                <a:ea typeface="微软雅黑" panose="020B0503020204020204" pitchFamily="34" charset="-122"/>
              </a:endParaRPr>
            </a:p>
          </p:txBody>
        </p:sp>
        <p:sp>
          <p:nvSpPr>
            <p:cNvPr id="472" name="文本框 471"/>
            <p:cNvSpPr txBox="1"/>
            <p:nvPr/>
          </p:nvSpPr>
          <p:spPr>
            <a:xfrm>
              <a:off x="1333690" y="414363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涡轮传热</a:t>
              </a:r>
              <a:endParaRPr lang="zh-CN" altLang="en-US" sz="1400" dirty="0">
                <a:latin typeface="微软雅黑" panose="020B0503020204020204" pitchFamily="34" charset="-122"/>
                <a:ea typeface="微软雅黑" panose="020B0503020204020204" pitchFamily="34" charset="-122"/>
              </a:endParaRPr>
            </a:p>
          </p:txBody>
        </p:sp>
        <p:sp>
          <p:nvSpPr>
            <p:cNvPr id="473" name="文本框 472"/>
            <p:cNvSpPr txBox="1"/>
            <p:nvPr/>
          </p:nvSpPr>
          <p:spPr>
            <a:xfrm>
              <a:off x="1333690" y="447348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涡轮结构</a:t>
              </a:r>
              <a:endParaRPr lang="zh-CN" altLang="en-US" sz="1400" dirty="0">
                <a:latin typeface="微软雅黑" panose="020B0503020204020204" pitchFamily="34" charset="-122"/>
                <a:ea typeface="微软雅黑" panose="020B0503020204020204" pitchFamily="34" charset="-122"/>
              </a:endParaRPr>
            </a:p>
          </p:txBody>
        </p:sp>
        <p:cxnSp>
          <p:nvCxnSpPr>
            <p:cNvPr id="474" name="肘形连接符 473"/>
            <p:cNvCxnSpPr>
              <a:stCxn id="470" idx="2"/>
              <a:endCxn id="471" idx="1"/>
            </p:cNvCxnSpPr>
            <p:nvPr/>
          </p:nvCxnSpPr>
          <p:spPr>
            <a:xfrm rot="16200000" flipH="1">
              <a:off x="1173861" y="3807854"/>
              <a:ext cx="190472" cy="1291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肘形连接符 474"/>
            <p:cNvCxnSpPr>
              <a:stCxn id="470" idx="2"/>
              <a:endCxn id="472" idx="1"/>
            </p:cNvCxnSpPr>
            <p:nvPr/>
          </p:nvCxnSpPr>
          <p:spPr>
            <a:xfrm rot="16200000" flipH="1">
              <a:off x="1008940" y="3972775"/>
              <a:ext cx="520315" cy="1291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肘形连接符 475"/>
            <p:cNvCxnSpPr>
              <a:stCxn id="470" idx="2"/>
              <a:endCxn id="473" idx="1"/>
            </p:cNvCxnSpPr>
            <p:nvPr/>
          </p:nvCxnSpPr>
          <p:spPr>
            <a:xfrm rot="16200000" flipH="1">
              <a:off x="844018" y="4137697"/>
              <a:ext cx="850158" cy="1291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7" name="文本框 476"/>
            <p:cNvSpPr txBox="1"/>
            <p:nvPr/>
          </p:nvSpPr>
          <p:spPr>
            <a:xfrm>
              <a:off x="1333690" y="477740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涡轮强度</a:t>
              </a:r>
              <a:endParaRPr lang="zh-CN" altLang="en-US" sz="1400" dirty="0">
                <a:latin typeface="微软雅黑" panose="020B0503020204020204" pitchFamily="34" charset="-122"/>
                <a:ea typeface="微软雅黑" panose="020B0503020204020204" pitchFamily="34" charset="-122"/>
              </a:endParaRPr>
            </a:p>
          </p:txBody>
        </p:sp>
        <p:cxnSp>
          <p:nvCxnSpPr>
            <p:cNvPr id="478" name="肘形连接符 477"/>
            <p:cNvCxnSpPr>
              <a:stCxn id="470" idx="2"/>
              <a:endCxn id="477" idx="1"/>
            </p:cNvCxnSpPr>
            <p:nvPr/>
          </p:nvCxnSpPr>
          <p:spPr>
            <a:xfrm rot="16200000" flipH="1">
              <a:off x="692055" y="4289660"/>
              <a:ext cx="1154085" cy="1291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9" name="矩形 478"/>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0" name="图片 4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481" name="图片 4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482" name="图片 4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483" name="图片 4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484" name="图片 4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485" name="直接连接符 484"/>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6" name="直接连接符 485"/>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9" name="圆角矩形 488"/>
            <p:cNvSpPr/>
            <p:nvPr/>
          </p:nvSpPr>
          <p:spPr>
            <a:xfrm>
              <a:off x="2701710"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90" name="圆角矩形 489"/>
            <p:cNvSpPr/>
            <p:nvPr/>
          </p:nvSpPr>
          <p:spPr>
            <a:xfrm>
              <a:off x="4542127"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91" name="圆角矩形 490"/>
            <p:cNvSpPr/>
            <p:nvPr/>
          </p:nvSpPr>
          <p:spPr>
            <a:xfrm>
              <a:off x="270171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92" name="圆角矩形 491"/>
            <p:cNvSpPr/>
            <p:nvPr/>
          </p:nvSpPr>
          <p:spPr>
            <a:xfrm>
              <a:off x="4542127"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93" name="圆角矩形 492"/>
            <p:cNvSpPr/>
            <p:nvPr/>
          </p:nvSpPr>
          <p:spPr>
            <a:xfrm>
              <a:off x="2705437"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94" name="圆角矩形 493"/>
            <p:cNvSpPr/>
            <p:nvPr/>
          </p:nvSpPr>
          <p:spPr>
            <a:xfrm>
              <a:off x="4545854"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95" name="圆角矩形 494"/>
            <p:cNvSpPr/>
            <p:nvPr/>
          </p:nvSpPr>
          <p:spPr>
            <a:xfrm>
              <a:off x="2701710"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96" name="圆角矩形 495"/>
            <p:cNvSpPr/>
            <p:nvPr/>
          </p:nvSpPr>
          <p:spPr>
            <a:xfrm>
              <a:off x="4542127"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97" name="圆角矩形 496"/>
            <p:cNvSpPr/>
            <p:nvPr/>
          </p:nvSpPr>
          <p:spPr>
            <a:xfrm>
              <a:off x="6768360" y="3863726"/>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98" name="圆角矩形 497"/>
            <p:cNvSpPr/>
            <p:nvPr/>
          </p:nvSpPr>
          <p:spPr>
            <a:xfrm>
              <a:off x="6768360"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99" name="圆角矩形 498"/>
            <p:cNvSpPr/>
            <p:nvPr/>
          </p:nvSpPr>
          <p:spPr>
            <a:xfrm>
              <a:off x="2692548" y="3487957"/>
              <a:ext cx="2556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500" name="圆角矩形 499"/>
            <p:cNvSpPr/>
            <p:nvPr/>
          </p:nvSpPr>
          <p:spPr>
            <a:xfrm>
              <a:off x="6768360" y="4494584"/>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01" name="圆角矩形 500"/>
            <p:cNvSpPr/>
            <p:nvPr/>
          </p:nvSpPr>
          <p:spPr>
            <a:xfrm>
              <a:off x="6764633" y="4811771"/>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02" name="圆角矩形 501"/>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03" name="圆角矩形 502"/>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504" name="圆角矩形 503"/>
            <p:cNvSpPr/>
            <p:nvPr/>
          </p:nvSpPr>
          <p:spPr>
            <a:xfrm>
              <a:off x="7440926" y="3471754"/>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05" name="圆角矩形 504"/>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06" name="圆角矩形 505"/>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507" name="圆角矩形 506"/>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08" name="圆角矩形 507"/>
            <p:cNvSpPr/>
            <p:nvPr/>
          </p:nvSpPr>
          <p:spPr>
            <a:xfrm>
              <a:off x="4504375"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G.4</a:t>
              </a:r>
              <a:endParaRPr lang="zh-CN" altLang="en-US" sz="900" b="1" dirty="0"/>
            </a:p>
          </p:txBody>
        </p:sp>
        <p:sp>
          <p:nvSpPr>
            <p:cNvPr id="509" name="圆角矩形 508"/>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510" name="圆角矩形 509"/>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1" name="圆角矩形 510"/>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2" name="圆角矩形 511"/>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3" name="圆角矩形 512"/>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4" name="圆角矩形 513"/>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5" name="圆角矩形 514"/>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6" name="圆角矩形 515"/>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7" name="圆角矩形 516"/>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8" name="圆角矩形 517"/>
            <p:cNvSpPr/>
            <p:nvPr/>
          </p:nvSpPr>
          <p:spPr>
            <a:xfrm>
              <a:off x="7366868" y="386372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9" name="圆角矩形 518"/>
            <p:cNvSpPr/>
            <p:nvPr/>
          </p:nvSpPr>
          <p:spPr>
            <a:xfrm>
              <a:off x="7366868" y="418963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20" name="圆角矩形 519"/>
            <p:cNvSpPr/>
            <p:nvPr/>
          </p:nvSpPr>
          <p:spPr>
            <a:xfrm>
              <a:off x="3691546"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21" name="圆角矩形 520"/>
            <p:cNvSpPr/>
            <p:nvPr/>
          </p:nvSpPr>
          <p:spPr>
            <a:xfrm>
              <a:off x="3691546"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22" name="圆角矩形 521"/>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23" name="圆角矩形 522"/>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524" name="圆角矩形 523"/>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25" name="圆角矩形 524"/>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26" name="圆角矩形 525"/>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27" name="圆角矩形 526"/>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28" name="圆角矩形 527"/>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29" name="圆角矩形 528"/>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30" name="圆角矩形 529"/>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31" name="圆角矩形 530"/>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32" name="圆角矩形 531"/>
            <p:cNvSpPr/>
            <p:nvPr/>
          </p:nvSpPr>
          <p:spPr>
            <a:xfrm>
              <a:off x="7364954" y="449836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3" name="圆角矩形 532"/>
            <p:cNvSpPr/>
            <p:nvPr/>
          </p:nvSpPr>
          <p:spPr>
            <a:xfrm>
              <a:off x="7361227" y="481555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4" name="圆角矩形 533"/>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35" name="圆角矩形 534"/>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36" name="圆角矩形 535"/>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37" name="圆角矩形 536"/>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38" name="圆角矩形 537"/>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39" name="圆角矩形 538"/>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grpSp>
      <p:grpSp>
        <p:nvGrpSpPr>
          <p:cNvPr id="540" name="组合 539"/>
          <p:cNvGrpSpPr/>
          <p:nvPr/>
        </p:nvGrpSpPr>
        <p:grpSpPr>
          <a:xfrm>
            <a:off x="113121" y="4653828"/>
            <a:ext cx="9001000" cy="1668863"/>
            <a:chOff x="109554" y="3416321"/>
            <a:chExt cx="9001000" cy="1668863"/>
          </a:xfrm>
        </p:grpSpPr>
        <p:sp>
          <p:nvSpPr>
            <p:cNvPr id="541" name="矩形 540"/>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文本框 541"/>
            <p:cNvSpPr txBox="1"/>
            <p:nvPr/>
          </p:nvSpPr>
          <p:spPr>
            <a:xfrm>
              <a:off x="567287" y="3469434"/>
              <a:ext cx="131827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543" name="文本框 542"/>
            <p:cNvSpPr txBox="1"/>
            <p:nvPr/>
          </p:nvSpPr>
          <p:spPr>
            <a:xfrm>
              <a:off x="1333690"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544" name="文本框 543"/>
            <p:cNvSpPr txBox="1"/>
            <p:nvPr/>
          </p:nvSpPr>
          <p:spPr>
            <a:xfrm>
              <a:off x="1333690"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545" name="文本框 544"/>
            <p:cNvSpPr txBox="1"/>
            <p:nvPr/>
          </p:nvSpPr>
          <p:spPr>
            <a:xfrm>
              <a:off x="1333690"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546" name="肘形连接符 545"/>
            <p:cNvCxnSpPr>
              <a:stCxn id="542" idx="2"/>
              <a:endCxn id="543" idx="1"/>
            </p:cNvCxnSpPr>
            <p:nvPr/>
          </p:nvCxnSpPr>
          <p:spPr>
            <a:xfrm rot="16200000" flipH="1">
              <a:off x="1184821" y="3818814"/>
              <a:ext cx="190472" cy="1072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7" name="肘形连接符 546"/>
            <p:cNvCxnSpPr>
              <a:stCxn id="542" idx="2"/>
              <a:endCxn id="544" idx="1"/>
            </p:cNvCxnSpPr>
            <p:nvPr/>
          </p:nvCxnSpPr>
          <p:spPr>
            <a:xfrm rot="16200000" flipH="1">
              <a:off x="1019900" y="3983735"/>
              <a:ext cx="520315" cy="1072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8" name="肘形连接符 547"/>
            <p:cNvCxnSpPr>
              <a:stCxn id="542" idx="2"/>
              <a:endCxn id="545" idx="1"/>
            </p:cNvCxnSpPr>
            <p:nvPr/>
          </p:nvCxnSpPr>
          <p:spPr>
            <a:xfrm rot="16200000" flipH="1">
              <a:off x="854978" y="4148657"/>
              <a:ext cx="850158" cy="1072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9" name="文本框 548"/>
            <p:cNvSpPr txBox="1"/>
            <p:nvPr/>
          </p:nvSpPr>
          <p:spPr>
            <a:xfrm>
              <a:off x="1333690"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550" name="肘形连接符 549"/>
            <p:cNvCxnSpPr>
              <a:stCxn id="542" idx="2"/>
              <a:endCxn id="549" idx="1"/>
            </p:cNvCxnSpPr>
            <p:nvPr/>
          </p:nvCxnSpPr>
          <p:spPr>
            <a:xfrm rot="16200000" flipH="1">
              <a:off x="703015" y="4300620"/>
              <a:ext cx="1154085" cy="1072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1" name="矩形 550"/>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2" name="图片 5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553" name="图片 5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554" name="图片 5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555" name="图片 5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556" name="图片 5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557" name="直接连接符 556"/>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61" name="圆角矩形 560"/>
            <p:cNvSpPr/>
            <p:nvPr/>
          </p:nvSpPr>
          <p:spPr>
            <a:xfrm>
              <a:off x="2701710"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2" name="圆角矩形 561"/>
            <p:cNvSpPr/>
            <p:nvPr/>
          </p:nvSpPr>
          <p:spPr>
            <a:xfrm>
              <a:off x="4542127"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3" name="圆角矩形 562"/>
            <p:cNvSpPr/>
            <p:nvPr/>
          </p:nvSpPr>
          <p:spPr>
            <a:xfrm>
              <a:off x="270171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4" name="圆角矩形 563"/>
            <p:cNvSpPr/>
            <p:nvPr/>
          </p:nvSpPr>
          <p:spPr>
            <a:xfrm>
              <a:off x="4542127"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5" name="圆角矩形 564"/>
            <p:cNvSpPr/>
            <p:nvPr/>
          </p:nvSpPr>
          <p:spPr>
            <a:xfrm>
              <a:off x="2705437"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6" name="圆角矩形 565"/>
            <p:cNvSpPr/>
            <p:nvPr/>
          </p:nvSpPr>
          <p:spPr>
            <a:xfrm>
              <a:off x="4545854"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7" name="圆角矩形 566"/>
            <p:cNvSpPr/>
            <p:nvPr/>
          </p:nvSpPr>
          <p:spPr>
            <a:xfrm>
              <a:off x="2701710"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8" name="圆角矩形 567"/>
            <p:cNvSpPr/>
            <p:nvPr/>
          </p:nvSpPr>
          <p:spPr>
            <a:xfrm>
              <a:off x="4542127"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9" name="圆角矩形 568"/>
            <p:cNvSpPr/>
            <p:nvPr/>
          </p:nvSpPr>
          <p:spPr>
            <a:xfrm>
              <a:off x="6768360" y="3863726"/>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70" name="圆角矩形 569"/>
            <p:cNvSpPr/>
            <p:nvPr/>
          </p:nvSpPr>
          <p:spPr>
            <a:xfrm>
              <a:off x="6768360"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71" name="圆角矩形 570"/>
            <p:cNvSpPr/>
            <p:nvPr/>
          </p:nvSpPr>
          <p:spPr>
            <a:xfrm>
              <a:off x="2692548" y="3487957"/>
              <a:ext cx="2556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572" name="圆角矩形 571"/>
            <p:cNvSpPr/>
            <p:nvPr/>
          </p:nvSpPr>
          <p:spPr>
            <a:xfrm>
              <a:off x="6768360" y="4494584"/>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73" name="圆角矩形 572"/>
            <p:cNvSpPr/>
            <p:nvPr/>
          </p:nvSpPr>
          <p:spPr>
            <a:xfrm>
              <a:off x="6764633" y="4811771"/>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74" name="圆角矩形 573"/>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75" name="圆角矩形 574"/>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576" name="圆角矩形 575"/>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577" name="圆角矩形 576"/>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78" name="圆角矩形 577"/>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579" name="圆角矩形 578"/>
            <p:cNvSpPr/>
            <p:nvPr/>
          </p:nvSpPr>
          <p:spPr>
            <a:xfrm>
              <a:off x="7833103" y="3472415"/>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80" name="圆角矩形 579"/>
            <p:cNvSpPr/>
            <p:nvPr/>
          </p:nvSpPr>
          <p:spPr>
            <a:xfrm>
              <a:off x="4504375"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G.4</a:t>
              </a:r>
              <a:endParaRPr lang="zh-CN" altLang="en-US" sz="900" b="1" dirty="0"/>
            </a:p>
          </p:txBody>
        </p:sp>
        <p:sp>
          <p:nvSpPr>
            <p:cNvPr id="581" name="圆角矩形 580"/>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582" name="圆角矩形 581"/>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83" name="圆角矩形 582"/>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84" name="圆角矩形 583"/>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85" name="圆角矩形 584"/>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86" name="圆角矩形 585"/>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87" name="圆角矩形 586"/>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88" name="圆角矩形 587"/>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89" name="圆角矩形 588"/>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90" name="圆角矩形 589"/>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91" name="圆角矩形 590"/>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92" name="圆角矩形 591"/>
            <p:cNvSpPr/>
            <p:nvPr/>
          </p:nvSpPr>
          <p:spPr>
            <a:xfrm>
              <a:off x="3691546"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93" name="圆角矩形 592"/>
            <p:cNvSpPr/>
            <p:nvPr/>
          </p:nvSpPr>
          <p:spPr>
            <a:xfrm>
              <a:off x="3691546"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94" name="圆角矩形 593"/>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95" name="圆角矩形 594"/>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596" name="圆角矩形 595"/>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97" name="圆角矩形 596"/>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98" name="圆角矩形 597"/>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99" name="圆角矩形 598"/>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00" name="圆角矩形 599"/>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01" name="圆角矩形 600"/>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602" name="圆角矩形 601"/>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03" name="圆角矩形 602"/>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604" name="圆角矩形 603"/>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605" name="圆角矩形 604"/>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606" name="圆角矩形 605"/>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07" name="圆角矩形 606"/>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08" name="圆角矩形 607"/>
            <p:cNvSpPr/>
            <p:nvPr/>
          </p:nvSpPr>
          <p:spPr>
            <a:xfrm>
              <a:off x="7741854" y="449981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09" name="圆角矩形 608"/>
            <p:cNvSpPr/>
            <p:nvPr/>
          </p:nvSpPr>
          <p:spPr>
            <a:xfrm>
              <a:off x="7741433" y="481656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10" name="圆角矩形 609"/>
            <p:cNvSpPr/>
            <p:nvPr/>
          </p:nvSpPr>
          <p:spPr>
            <a:xfrm>
              <a:off x="8119085" y="386372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611" name="圆角矩形 610"/>
            <p:cNvSpPr/>
            <p:nvPr/>
          </p:nvSpPr>
          <p:spPr>
            <a:xfrm>
              <a:off x="8119085" y="418800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grpSp>
    </p:spTree>
    <p:extLst>
      <p:ext uri="{BB962C8B-B14F-4D97-AF65-F5344CB8AC3E}">
        <p14:creationId xmlns:p14="http://schemas.microsoft.com/office/powerpoint/2010/main" val="296713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2"/>
                                        </p:tgtEl>
                                        <p:attrNameLst>
                                          <p:attrName>style.visibility</p:attrName>
                                        </p:attrNameLst>
                                      </p:cBhvr>
                                      <p:to>
                                        <p:strVal val="visible"/>
                                      </p:to>
                                    </p:set>
                                    <p:animEffect transition="in" filter="fade">
                                      <p:cBhvr>
                                        <p:cTn id="17" dur="500"/>
                                        <p:tgtEl>
                                          <p:spTgt spid="2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4"/>
                                        </p:tgtEl>
                                        <p:attrNameLst>
                                          <p:attrName>style.visibility</p:attrName>
                                        </p:attrNameLst>
                                      </p:cBhvr>
                                      <p:to>
                                        <p:strVal val="visible"/>
                                      </p:to>
                                    </p:set>
                                    <p:animEffect transition="in" filter="fade">
                                      <p:cBhvr>
                                        <p:cTn id="22" dur="500"/>
                                        <p:tgtEl>
                                          <p:spTgt spid="3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6"/>
                                        </p:tgtEl>
                                        <p:attrNameLst>
                                          <p:attrName>style.visibility</p:attrName>
                                        </p:attrNameLst>
                                      </p:cBhvr>
                                      <p:to>
                                        <p:strVal val="visible"/>
                                      </p:to>
                                    </p:set>
                                    <p:animEffect transition="in" filter="fade">
                                      <p:cBhvr>
                                        <p:cTn id="27" dur="500"/>
                                        <p:tgtEl>
                                          <p:spTgt spid="39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8"/>
                                        </p:tgtEl>
                                        <p:attrNameLst>
                                          <p:attrName>style.visibility</p:attrName>
                                        </p:attrNameLst>
                                      </p:cBhvr>
                                      <p:to>
                                        <p:strVal val="visible"/>
                                      </p:to>
                                    </p:set>
                                    <p:animEffect transition="in" filter="fade">
                                      <p:cBhvr>
                                        <p:cTn id="32" dur="500"/>
                                        <p:tgtEl>
                                          <p:spTgt spid="4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0"/>
                                        </p:tgtEl>
                                        <p:attrNameLst>
                                          <p:attrName>style.visibility</p:attrName>
                                        </p:attrNameLst>
                                      </p:cBhvr>
                                      <p:to>
                                        <p:strVal val="visible"/>
                                      </p:to>
                                    </p:set>
                                    <p:animEffect transition="in" filter="fade">
                                      <p:cBhvr>
                                        <p:cTn id="37" dur="5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方案的概念</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79511" y="692696"/>
            <a:ext cx="8784975" cy="2031325"/>
          </a:xfrm>
          <a:prstGeom prst="rect">
            <a:avLst/>
          </a:prstGeom>
          <a:noFill/>
          <a:effectLst>
            <a:glow rad="139700">
              <a:schemeClr val="accent2">
                <a:satMod val="175000"/>
                <a:alpha val="40000"/>
              </a:schemeClr>
            </a:glow>
          </a:effectLst>
        </p:spPr>
        <p:txBody>
          <a:bodyPr wrap="square" rtlCol="0">
            <a:spAutoFit/>
          </a:bodyPr>
          <a:lstStyle/>
          <a:p>
            <a:pPr marL="285750" indent="-285750">
              <a:lnSpc>
                <a:spcPct val="150000"/>
              </a:lnSpc>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方案</a:t>
            </a:r>
            <a:r>
              <a:rPr lang="zh-CN" altLang="en-US" dirty="0" smtClean="0">
                <a:latin typeface="微软雅黑" panose="020B0503020204020204" pitchFamily="34" charset="-122"/>
                <a:ea typeface="微软雅黑" panose="020B0503020204020204" pitchFamily="34" charset="-122"/>
              </a:rPr>
              <a:t>” 的概念</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方案是成套的设计</a:t>
            </a:r>
            <a:r>
              <a:rPr lang="zh-CN" altLang="en-US" sz="1600" dirty="0" smtClean="0">
                <a:solidFill>
                  <a:schemeClr val="tx1">
                    <a:lumMod val="50000"/>
                    <a:lumOff val="50000"/>
                  </a:schemeClr>
                </a:solidFill>
                <a:effectLst>
                  <a:glow rad="139700">
                    <a:schemeClr val="accent2">
                      <a:satMod val="175000"/>
                      <a:alpha val="40000"/>
                    </a:schemeClr>
                  </a:glow>
                </a:effectLst>
                <a:latin typeface="微软雅黑" panose="020B0503020204020204" pitchFamily="34" charset="-122"/>
                <a:ea typeface="微软雅黑" panose="020B0503020204020204" pitchFamily="34" charset="-122"/>
              </a:rPr>
              <a:t>结果（含输入），流程级任务的数据即可以与专业级方案的概念对应</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方案区分整机层级方案、部件层级方案、专业层级方案；</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方案下有版本，体现方案演进的过程；</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“方案”与“版本”的</a:t>
            </a:r>
            <a:r>
              <a:rPr lang="zh-CN" altLang="en-US" dirty="0" smtClean="0">
                <a:latin typeface="微软雅黑" panose="020B0503020204020204" pitchFamily="34" charset="-122"/>
                <a:ea typeface="微软雅黑" panose="020B0503020204020204" pitchFamily="34" charset="-122"/>
              </a:rPr>
              <a:t>区别，以涡轮气动专业方案为例</a:t>
            </a:r>
            <a:endParaRPr lang="en-US" altLang="zh-CN" dirty="0">
              <a:latin typeface="微软雅黑" panose="020B0503020204020204" pitchFamily="34" charset="-122"/>
              <a:ea typeface="微软雅黑" panose="020B0503020204020204" pitchFamily="34" charset="-122"/>
            </a:endParaRPr>
          </a:p>
        </p:txBody>
      </p:sp>
      <p:sp>
        <p:nvSpPr>
          <p:cNvPr id="6" name="矩形 5"/>
          <p:cNvSpPr/>
          <p:nvPr/>
        </p:nvSpPr>
        <p:spPr>
          <a:xfrm>
            <a:off x="463987" y="3340863"/>
            <a:ext cx="2478856" cy="122413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
          <p:cNvSpPr txBox="1"/>
          <p:nvPr/>
        </p:nvSpPr>
        <p:spPr>
          <a:xfrm>
            <a:off x="463987" y="2908815"/>
            <a:ext cx="201622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方案</a:t>
            </a:r>
            <a:r>
              <a:rPr lang="en-US" altLang="zh-CN" dirty="0" smtClean="0">
                <a:latin typeface="微软雅黑" panose="020B0503020204020204" pitchFamily="34" charset="-122"/>
                <a:ea typeface="微软雅黑" panose="020B0503020204020204" pitchFamily="34" charset="-122"/>
              </a:rPr>
              <a:t>1:  2</a:t>
            </a:r>
            <a:r>
              <a:rPr lang="zh-CN" altLang="en-US" dirty="0" smtClean="0">
                <a:latin typeface="微软雅黑" panose="020B0503020204020204" pitchFamily="34" charset="-122"/>
                <a:ea typeface="微软雅黑" panose="020B0503020204020204" pitchFamily="34" charset="-122"/>
              </a:rPr>
              <a:t>级</a:t>
            </a:r>
            <a:endParaRPr lang="zh-CN" altLang="en-US" dirty="0">
              <a:latin typeface="微软雅黑" panose="020B0503020204020204" pitchFamily="34" charset="-122"/>
              <a:ea typeface="微软雅黑" panose="020B0503020204020204" pitchFamily="34" charset="-122"/>
            </a:endParaRPr>
          </a:p>
        </p:txBody>
      </p:sp>
      <p:sp>
        <p:nvSpPr>
          <p:cNvPr id="8" name="TextBox 6"/>
          <p:cNvSpPr txBox="1"/>
          <p:nvPr/>
        </p:nvSpPr>
        <p:spPr>
          <a:xfrm>
            <a:off x="608003" y="3425645"/>
            <a:ext cx="2016225" cy="923330"/>
          </a:xfrm>
          <a:prstGeom prst="rect">
            <a:avLst/>
          </a:prstGeom>
          <a:noFill/>
        </p:spPr>
        <p:txBody>
          <a:bodyPr wrap="square" rtlCol="0">
            <a:spAutoFit/>
          </a:bodyPr>
          <a:lstStyle/>
          <a:p>
            <a:r>
              <a:rPr lang="en-US" altLang="zh-CN" dirty="0" smtClean="0"/>
              <a:t>Data1</a:t>
            </a:r>
            <a:r>
              <a:rPr lang="zh-CN" altLang="en-US" dirty="0" smtClean="0"/>
              <a:t>；</a:t>
            </a:r>
            <a:endParaRPr lang="en-US" altLang="zh-CN" dirty="0" smtClean="0"/>
          </a:p>
          <a:p>
            <a:r>
              <a:rPr lang="en-US" altLang="zh-CN" dirty="0" smtClean="0"/>
              <a:t>Data2</a:t>
            </a:r>
            <a:r>
              <a:rPr lang="zh-CN" altLang="en-US" dirty="0" smtClean="0"/>
              <a:t>；</a:t>
            </a:r>
            <a:endParaRPr lang="en-US" altLang="zh-CN" dirty="0" smtClean="0"/>
          </a:p>
          <a:p>
            <a:r>
              <a:rPr lang="en-US" altLang="zh-CN" dirty="0" smtClean="0"/>
              <a:t>Data3</a:t>
            </a:r>
            <a:r>
              <a:rPr lang="zh-CN" altLang="en-US" dirty="0" smtClean="0"/>
              <a:t>；</a:t>
            </a:r>
            <a:endParaRPr lang="zh-CN" altLang="en-US" dirty="0"/>
          </a:p>
        </p:txBody>
      </p:sp>
      <p:sp>
        <p:nvSpPr>
          <p:cNvPr id="9" name="矩形 8"/>
          <p:cNvSpPr/>
          <p:nvPr/>
        </p:nvSpPr>
        <p:spPr>
          <a:xfrm>
            <a:off x="463987" y="5087730"/>
            <a:ext cx="2478856" cy="144016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8"/>
          <p:cNvSpPr txBox="1"/>
          <p:nvPr/>
        </p:nvSpPr>
        <p:spPr>
          <a:xfrm>
            <a:off x="463987" y="4655682"/>
            <a:ext cx="201622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方案</a:t>
            </a:r>
            <a:r>
              <a:rPr lang="en-US" altLang="zh-CN" dirty="0" smtClean="0">
                <a:latin typeface="微软雅黑" panose="020B0503020204020204" pitchFamily="34" charset="-122"/>
                <a:ea typeface="微软雅黑" panose="020B0503020204020204" pitchFamily="34" charset="-122"/>
              </a:rPr>
              <a:t>2:  3</a:t>
            </a:r>
            <a:r>
              <a:rPr lang="zh-CN" altLang="en-US" dirty="0" smtClean="0">
                <a:latin typeface="微软雅黑" panose="020B0503020204020204" pitchFamily="34" charset="-122"/>
                <a:ea typeface="微软雅黑" panose="020B0503020204020204" pitchFamily="34" charset="-122"/>
              </a:rPr>
              <a:t>级</a:t>
            </a:r>
            <a:endParaRPr lang="zh-CN" altLang="en-US" dirty="0">
              <a:latin typeface="微软雅黑" panose="020B0503020204020204" pitchFamily="34" charset="-122"/>
              <a:ea typeface="微软雅黑" panose="020B0503020204020204" pitchFamily="34" charset="-122"/>
            </a:endParaRPr>
          </a:p>
        </p:txBody>
      </p:sp>
      <p:sp>
        <p:nvSpPr>
          <p:cNvPr id="11" name="TextBox 9"/>
          <p:cNvSpPr txBox="1"/>
          <p:nvPr/>
        </p:nvSpPr>
        <p:spPr>
          <a:xfrm>
            <a:off x="608003" y="5172512"/>
            <a:ext cx="1868651" cy="1200329"/>
          </a:xfrm>
          <a:prstGeom prst="rect">
            <a:avLst/>
          </a:prstGeom>
          <a:noFill/>
        </p:spPr>
        <p:txBody>
          <a:bodyPr wrap="square" rtlCol="0">
            <a:spAutoFit/>
          </a:bodyPr>
          <a:lstStyle/>
          <a:p>
            <a:r>
              <a:rPr lang="en-US" altLang="zh-CN" dirty="0" smtClean="0"/>
              <a:t>Data1</a:t>
            </a:r>
            <a:r>
              <a:rPr lang="zh-CN" altLang="en-US" dirty="0" smtClean="0"/>
              <a:t>；</a:t>
            </a:r>
            <a:endParaRPr lang="en-US" altLang="zh-CN" dirty="0" smtClean="0"/>
          </a:p>
          <a:p>
            <a:r>
              <a:rPr lang="en-US" altLang="zh-CN" dirty="0" smtClean="0"/>
              <a:t>Data4</a:t>
            </a:r>
            <a:r>
              <a:rPr lang="zh-CN" altLang="en-US" dirty="0" smtClean="0"/>
              <a:t>；</a:t>
            </a:r>
            <a:endParaRPr lang="en-US" altLang="zh-CN" dirty="0" smtClean="0"/>
          </a:p>
          <a:p>
            <a:r>
              <a:rPr lang="en-US" altLang="zh-CN" dirty="0" smtClean="0"/>
              <a:t>Data5</a:t>
            </a:r>
            <a:r>
              <a:rPr lang="zh-CN" altLang="en-US" dirty="0" smtClean="0"/>
              <a:t>；</a:t>
            </a:r>
            <a:endParaRPr lang="en-US" altLang="zh-CN" dirty="0" smtClean="0"/>
          </a:p>
          <a:p>
            <a:r>
              <a:rPr lang="en-US" altLang="zh-CN" dirty="0" smtClean="0"/>
              <a:t>Data6;</a:t>
            </a:r>
            <a:endParaRPr lang="zh-CN" altLang="en-US" dirty="0"/>
          </a:p>
        </p:txBody>
      </p:sp>
      <p:sp>
        <p:nvSpPr>
          <p:cNvPr id="12" name="燕尾形箭头 11"/>
          <p:cNvSpPr/>
          <p:nvPr/>
        </p:nvSpPr>
        <p:spPr>
          <a:xfrm>
            <a:off x="3344307" y="3491266"/>
            <a:ext cx="5620181" cy="792088"/>
          </a:xfrm>
          <a:prstGeom prst="notchedRightArrow">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355977" y="3093481"/>
            <a:ext cx="0" cy="607422"/>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51921" y="3397192"/>
            <a:ext cx="576064" cy="369332"/>
          </a:xfrm>
          <a:prstGeom prst="rect">
            <a:avLst/>
          </a:prstGeom>
          <a:noFill/>
        </p:spPr>
        <p:txBody>
          <a:bodyPr wrap="square" rtlCol="0">
            <a:spAutoFit/>
          </a:bodyPr>
          <a:lstStyle/>
          <a:p>
            <a:r>
              <a:rPr lang="en-US" altLang="zh-CN" b="1" dirty="0" smtClean="0">
                <a:solidFill>
                  <a:schemeClr val="accent3">
                    <a:lumMod val="50000"/>
                  </a:schemeClr>
                </a:solidFill>
              </a:rPr>
              <a:t>A.1</a:t>
            </a:r>
            <a:endParaRPr lang="zh-CN" altLang="en-US" b="1" dirty="0">
              <a:solidFill>
                <a:schemeClr val="accent3">
                  <a:lumMod val="50000"/>
                </a:schemeClr>
              </a:solidFill>
            </a:endParaRPr>
          </a:p>
        </p:txBody>
      </p:sp>
      <p:cxnSp>
        <p:nvCxnSpPr>
          <p:cNvPr id="15" name="直接连接符 14"/>
          <p:cNvCxnSpPr/>
          <p:nvPr/>
        </p:nvCxnSpPr>
        <p:spPr>
          <a:xfrm>
            <a:off x="5220073" y="3091562"/>
            <a:ext cx="0" cy="607422"/>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16017" y="3395273"/>
            <a:ext cx="576064" cy="369332"/>
          </a:xfrm>
          <a:prstGeom prst="rect">
            <a:avLst/>
          </a:prstGeom>
          <a:noFill/>
        </p:spPr>
        <p:txBody>
          <a:bodyPr wrap="square" rtlCol="0">
            <a:spAutoFit/>
          </a:bodyPr>
          <a:lstStyle/>
          <a:p>
            <a:r>
              <a:rPr lang="en-US" altLang="zh-CN" b="1" dirty="0" smtClean="0">
                <a:solidFill>
                  <a:schemeClr val="accent3">
                    <a:lumMod val="50000"/>
                  </a:schemeClr>
                </a:solidFill>
              </a:rPr>
              <a:t>A.2</a:t>
            </a:r>
            <a:endParaRPr lang="zh-CN" altLang="en-US" b="1" dirty="0">
              <a:solidFill>
                <a:schemeClr val="accent3">
                  <a:lumMod val="50000"/>
                </a:schemeClr>
              </a:solidFill>
            </a:endParaRPr>
          </a:p>
        </p:txBody>
      </p:sp>
      <p:cxnSp>
        <p:nvCxnSpPr>
          <p:cNvPr id="17" name="直接连接符 16"/>
          <p:cNvCxnSpPr/>
          <p:nvPr/>
        </p:nvCxnSpPr>
        <p:spPr>
          <a:xfrm>
            <a:off x="6084169" y="3085512"/>
            <a:ext cx="0" cy="607422"/>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2579" y="3389223"/>
            <a:ext cx="576064" cy="369332"/>
          </a:xfrm>
          <a:prstGeom prst="rect">
            <a:avLst/>
          </a:prstGeom>
          <a:noFill/>
        </p:spPr>
        <p:txBody>
          <a:bodyPr wrap="square" rtlCol="0">
            <a:spAutoFit/>
          </a:bodyPr>
          <a:lstStyle/>
          <a:p>
            <a:r>
              <a:rPr lang="en-US" altLang="zh-CN" b="1" dirty="0" smtClean="0">
                <a:solidFill>
                  <a:schemeClr val="accent3">
                    <a:lumMod val="50000"/>
                  </a:schemeClr>
                </a:solidFill>
              </a:rPr>
              <a:t>A</a:t>
            </a:r>
            <a:endParaRPr lang="zh-CN" altLang="en-US" b="1" dirty="0">
              <a:solidFill>
                <a:schemeClr val="accent3">
                  <a:lumMod val="50000"/>
                </a:schemeClr>
              </a:solidFill>
            </a:endParaRPr>
          </a:p>
        </p:txBody>
      </p:sp>
      <p:cxnSp>
        <p:nvCxnSpPr>
          <p:cNvPr id="19" name="直接连接符 18"/>
          <p:cNvCxnSpPr/>
          <p:nvPr/>
        </p:nvCxnSpPr>
        <p:spPr>
          <a:xfrm>
            <a:off x="6882006" y="3093481"/>
            <a:ext cx="0" cy="607422"/>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77950" y="3397192"/>
            <a:ext cx="576064" cy="369332"/>
          </a:xfrm>
          <a:prstGeom prst="rect">
            <a:avLst/>
          </a:prstGeom>
          <a:noFill/>
        </p:spPr>
        <p:txBody>
          <a:bodyPr wrap="square" rtlCol="0">
            <a:spAutoFit/>
          </a:bodyPr>
          <a:lstStyle/>
          <a:p>
            <a:r>
              <a:rPr lang="en-US" altLang="zh-CN" b="1" dirty="0" smtClean="0">
                <a:solidFill>
                  <a:schemeClr val="accent3">
                    <a:lumMod val="50000"/>
                  </a:schemeClr>
                </a:solidFill>
              </a:rPr>
              <a:t>B.1</a:t>
            </a:r>
            <a:endParaRPr lang="zh-CN" altLang="en-US" b="1" dirty="0">
              <a:solidFill>
                <a:schemeClr val="accent3">
                  <a:lumMod val="50000"/>
                </a:schemeClr>
              </a:solidFill>
            </a:endParaRPr>
          </a:p>
        </p:txBody>
      </p:sp>
      <p:cxnSp>
        <p:nvCxnSpPr>
          <p:cNvPr id="21" name="直接连接符 20"/>
          <p:cNvCxnSpPr/>
          <p:nvPr/>
        </p:nvCxnSpPr>
        <p:spPr>
          <a:xfrm>
            <a:off x="7746102" y="3087431"/>
            <a:ext cx="0" cy="607422"/>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58070" y="3391142"/>
            <a:ext cx="786339" cy="369332"/>
          </a:xfrm>
          <a:prstGeom prst="rect">
            <a:avLst/>
          </a:prstGeom>
          <a:noFill/>
        </p:spPr>
        <p:txBody>
          <a:bodyPr wrap="square" rtlCol="0">
            <a:spAutoFit/>
          </a:bodyPr>
          <a:lstStyle/>
          <a:p>
            <a:r>
              <a:rPr lang="en-US" altLang="zh-CN" b="1" dirty="0" smtClean="0">
                <a:solidFill>
                  <a:schemeClr val="accent3">
                    <a:lumMod val="50000"/>
                  </a:schemeClr>
                </a:solidFill>
              </a:rPr>
              <a:t>B</a:t>
            </a:r>
            <a:endParaRPr lang="zh-CN" altLang="en-US" b="1" dirty="0">
              <a:solidFill>
                <a:schemeClr val="accent3">
                  <a:lumMod val="50000"/>
                </a:schemeClr>
              </a:solidFill>
            </a:endParaRPr>
          </a:p>
        </p:txBody>
      </p:sp>
      <p:sp>
        <p:nvSpPr>
          <p:cNvPr id="23" name="燕尾形箭头 22"/>
          <p:cNvSpPr/>
          <p:nvPr/>
        </p:nvSpPr>
        <p:spPr>
          <a:xfrm>
            <a:off x="3344306" y="5393338"/>
            <a:ext cx="5620181" cy="792088"/>
          </a:xfrm>
          <a:prstGeom prst="notchedRight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4355976" y="4995553"/>
            <a:ext cx="0" cy="607422"/>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51920" y="5299264"/>
            <a:ext cx="576064" cy="369332"/>
          </a:xfrm>
          <a:prstGeom prst="rect">
            <a:avLst/>
          </a:prstGeom>
          <a:noFill/>
        </p:spPr>
        <p:txBody>
          <a:bodyPr wrap="square" rtlCol="0">
            <a:spAutoFit/>
          </a:bodyPr>
          <a:lstStyle/>
          <a:p>
            <a:r>
              <a:rPr lang="en-US" altLang="zh-CN" b="1" dirty="0" smtClean="0">
                <a:solidFill>
                  <a:schemeClr val="accent2">
                    <a:lumMod val="75000"/>
                  </a:schemeClr>
                </a:solidFill>
              </a:rPr>
              <a:t>A.1</a:t>
            </a:r>
            <a:endParaRPr lang="zh-CN" altLang="en-US" b="1" dirty="0">
              <a:solidFill>
                <a:schemeClr val="accent2">
                  <a:lumMod val="75000"/>
                </a:schemeClr>
              </a:solidFill>
            </a:endParaRPr>
          </a:p>
        </p:txBody>
      </p:sp>
      <p:cxnSp>
        <p:nvCxnSpPr>
          <p:cNvPr id="26" name="直接连接符 25"/>
          <p:cNvCxnSpPr/>
          <p:nvPr/>
        </p:nvCxnSpPr>
        <p:spPr>
          <a:xfrm>
            <a:off x="5220072" y="4993634"/>
            <a:ext cx="0" cy="607422"/>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716016" y="5297345"/>
            <a:ext cx="576064" cy="369332"/>
          </a:xfrm>
          <a:prstGeom prst="rect">
            <a:avLst/>
          </a:prstGeom>
          <a:noFill/>
        </p:spPr>
        <p:txBody>
          <a:bodyPr wrap="square" rtlCol="0">
            <a:spAutoFit/>
          </a:bodyPr>
          <a:lstStyle/>
          <a:p>
            <a:r>
              <a:rPr lang="en-US" altLang="zh-CN" b="1" dirty="0" smtClean="0">
                <a:solidFill>
                  <a:schemeClr val="accent2">
                    <a:lumMod val="75000"/>
                  </a:schemeClr>
                </a:solidFill>
              </a:rPr>
              <a:t>A.2</a:t>
            </a:r>
            <a:endParaRPr lang="zh-CN" altLang="en-US" b="1" dirty="0">
              <a:solidFill>
                <a:schemeClr val="accent2">
                  <a:lumMod val="75000"/>
                </a:schemeClr>
              </a:solidFill>
            </a:endParaRPr>
          </a:p>
        </p:txBody>
      </p:sp>
      <p:cxnSp>
        <p:nvCxnSpPr>
          <p:cNvPr id="28" name="直接连接符 27"/>
          <p:cNvCxnSpPr/>
          <p:nvPr/>
        </p:nvCxnSpPr>
        <p:spPr>
          <a:xfrm>
            <a:off x="6084168" y="4987584"/>
            <a:ext cx="0" cy="607422"/>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80112" y="5291295"/>
            <a:ext cx="576064" cy="369332"/>
          </a:xfrm>
          <a:prstGeom prst="rect">
            <a:avLst/>
          </a:prstGeom>
          <a:noFill/>
        </p:spPr>
        <p:txBody>
          <a:bodyPr wrap="square" rtlCol="0">
            <a:spAutoFit/>
          </a:bodyPr>
          <a:lstStyle/>
          <a:p>
            <a:r>
              <a:rPr lang="en-US" altLang="zh-CN" b="1" dirty="0" smtClean="0">
                <a:solidFill>
                  <a:schemeClr val="accent2">
                    <a:lumMod val="75000"/>
                  </a:schemeClr>
                </a:solidFill>
              </a:rPr>
              <a:t>A</a:t>
            </a:r>
            <a:r>
              <a:rPr lang="en-US" altLang="zh-CN" b="1" dirty="0">
                <a:solidFill>
                  <a:schemeClr val="accent2">
                    <a:lumMod val="75000"/>
                  </a:schemeClr>
                </a:solidFill>
              </a:rPr>
              <a:t>.</a:t>
            </a:r>
            <a:r>
              <a:rPr lang="en-US" altLang="zh-CN" b="1" dirty="0" smtClean="0">
                <a:solidFill>
                  <a:schemeClr val="accent2">
                    <a:lumMod val="75000"/>
                  </a:schemeClr>
                </a:solidFill>
              </a:rPr>
              <a:t>3</a:t>
            </a:r>
            <a:endParaRPr lang="zh-CN" altLang="en-US" b="1" dirty="0">
              <a:solidFill>
                <a:schemeClr val="accent2">
                  <a:lumMod val="75000"/>
                </a:schemeClr>
              </a:solidFill>
            </a:endParaRPr>
          </a:p>
        </p:txBody>
      </p:sp>
      <p:cxnSp>
        <p:nvCxnSpPr>
          <p:cNvPr id="30" name="直接连接符 29"/>
          <p:cNvCxnSpPr/>
          <p:nvPr/>
        </p:nvCxnSpPr>
        <p:spPr>
          <a:xfrm>
            <a:off x="6882005" y="4995553"/>
            <a:ext cx="0" cy="607422"/>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84667" y="5299264"/>
            <a:ext cx="576064" cy="369332"/>
          </a:xfrm>
          <a:prstGeom prst="rect">
            <a:avLst/>
          </a:prstGeom>
          <a:noFill/>
        </p:spPr>
        <p:txBody>
          <a:bodyPr wrap="square" rtlCol="0">
            <a:spAutoFit/>
          </a:bodyPr>
          <a:lstStyle/>
          <a:p>
            <a:r>
              <a:rPr lang="en-US" altLang="zh-CN" b="1" dirty="0" smtClean="0">
                <a:solidFill>
                  <a:schemeClr val="accent2">
                    <a:lumMod val="75000"/>
                  </a:schemeClr>
                </a:solidFill>
              </a:rPr>
              <a:t>A</a:t>
            </a:r>
          </a:p>
        </p:txBody>
      </p:sp>
      <p:cxnSp>
        <p:nvCxnSpPr>
          <p:cNvPr id="32" name="直接连接符 31"/>
          <p:cNvCxnSpPr/>
          <p:nvPr/>
        </p:nvCxnSpPr>
        <p:spPr>
          <a:xfrm>
            <a:off x="7746101" y="4989503"/>
            <a:ext cx="0" cy="607422"/>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310496" y="5293214"/>
            <a:ext cx="786339" cy="369332"/>
          </a:xfrm>
          <a:prstGeom prst="rect">
            <a:avLst/>
          </a:prstGeom>
          <a:noFill/>
        </p:spPr>
        <p:txBody>
          <a:bodyPr wrap="square" rtlCol="0">
            <a:spAutoFit/>
          </a:bodyPr>
          <a:lstStyle/>
          <a:p>
            <a:r>
              <a:rPr lang="en-US" altLang="zh-CN" b="1" dirty="0" smtClean="0">
                <a:solidFill>
                  <a:schemeClr val="accent2">
                    <a:lumMod val="75000"/>
                  </a:schemeClr>
                </a:solidFill>
              </a:rPr>
              <a:t>B.1</a:t>
            </a:r>
            <a:endParaRPr lang="zh-CN" altLang="en-US" b="1" dirty="0">
              <a:solidFill>
                <a:schemeClr val="accent2">
                  <a:lumMod val="75000"/>
                </a:schemeClr>
              </a:solidFill>
            </a:endParaRPr>
          </a:p>
        </p:txBody>
      </p:sp>
      <p:sp>
        <p:nvSpPr>
          <p:cNvPr id="34" name="矩形 33"/>
          <p:cNvSpPr/>
          <p:nvPr/>
        </p:nvSpPr>
        <p:spPr>
          <a:xfrm>
            <a:off x="226085" y="2852936"/>
            <a:ext cx="8738402" cy="3719578"/>
          </a:xfrm>
          <a:prstGeom prst="rect">
            <a:avLst/>
          </a:prstGeom>
          <a:solidFill>
            <a:schemeClr val="accent2">
              <a:alpha val="38039"/>
            </a:schemeClr>
          </a:solid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n"/>
            </a:pPr>
            <a:r>
              <a:rPr lang="zh-CN" altLang="en-US" sz="2800" dirty="0" smtClean="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多个方案可以并行；</a:t>
            </a:r>
            <a:endParaRPr lang="en-US" altLang="zh-CN" sz="2800" dirty="0" smtClean="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n"/>
            </a:pPr>
            <a:r>
              <a:rPr lang="zh-CN" altLang="en-US" sz="2800" dirty="0" smtClean="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一个方案在一个时刻只有一个版本是有效的，默认是最新版本有效；</a:t>
            </a:r>
            <a:endParaRPr lang="zh-CN" altLang="en-US" sz="2800"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752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整机级方案的版本生成业务场景</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grpSp>
        <p:nvGrpSpPr>
          <p:cNvPr id="386" name="组合 385"/>
          <p:cNvGrpSpPr/>
          <p:nvPr/>
        </p:nvGrpSpPr>
        <p:grpSpPr>
          <a:xfrm>
            <a:off x="107504" y="3789041"/>
            <a:ext cx="9001000" cy="2965380"/>
            <a:chOff x="107504" y="3789041"/>
            <a:chExt cx="9001000" cy="2965380"/>
          </a:xfrm>
        </p:grpSpPr>
        <p:sp>
          <p:nvSpPr>
            <p:cNvPr id="5" name="矩形 4"/>
            <p:cNvSpPr/>
            <p:nvPr/>
          </p:nvSpPr>
          <p:spPr>
            <a:xfrm>
              <a:off x="107504" y="3789413"/>
              <a:ext cx="2520280" cy="296500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65238" y="3842154"/>
              <a:ext cx="11264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发动机整机</a:t>
              </a:r>
              <a:endParaRPr lang="zh-CN" altLang="en-US" sz="1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31640" y="418651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331640" y="451635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31640" y="484620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10" name="肘形连接符 9"/>
            <p:cNvCxnSpPr>
              <a:stCxn id="6" idx="2"/>
              <a:endCxn id="7" idx="1"/>
            </p:cNvCxnSpPr>
            <p:nvPr/>
          </p:nvCxnSpPr>
          <p:spPr>
            <a:xfrm rot="16200000" flipH="1">
              <a:off x="1134813" y="4143576"/>
              <a:ext cx="190472"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6" idx="2"/>
              <a:endCxn id="8" idx="1"/>
            </p:cNvCxnSpPr>
            <p:nvPr/>
          </p:nvCxnSpPr>
          <p:spPr>
            <a:xfrm rot="16200000" flipH="1">
              <a:off x="969892" y="4308497"/>
              <a:ext cx="52031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9" idx="1"/>
            </p:cNvCxnSpPr>
            <p:nvPr/>
          </p:nvCxnSpPr>
          <p:spPr>
            <a:xfrm rot="16200000" flipH="1">
              <a:off x="804970" y="4473419"/>
              <a:ext cx="850158"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31640" y="515012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14" name="肘形连接符 13"/>
            <p:cNvCxnSpPr>
              <a:stCxn id="6" idx="2"/>
              <a:endCxn id="13" idx="1"/>
            </p:cNvCxnSpPr>
            <p:nvPr/>
          </p:nvCxnSpPr>
          <p:spPr>
            <a:xfrm rot="16200000" flipH="1">
              <a:off x="653007" y="4625382"/>
              <a:ext cx="115408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627784" y="3789041"/>
              <a:ext cx="6480720" cy="2965008"/>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905464"/>
              <a:ext cx="220216" cy="220216"/>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242465"/>
              <a:ext cx="220216" cy="22021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561003"/>
              <a:ext cx="220216" cy="220216"/>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898004"/>
              <a:ext cx="220216" cy="220216"/>
            </a:xfrm>
            <a:prstGeom prst="rect">
              <a:avLst/>
            </a:prstGeom>
          </p:spPr>
        </p:pic>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70" y="5201130"/>
              <a:ext cx="220216" cy="220216"/>
            </a:xfrm>
            <a:prstGeom prst="rect">
              <a:avLst/>
            </a:prstGeom>
          </p:spPr>
        </p:pic>
        <p:cxnSp>
          <p:nvCxnSpPr>
            <p:cNvPr id="21" name="直接连接符 20"/>
            <p:cNvCxnSpPr/>
            <p:nvPr/>
          </p:nvCxnSpPr>
          <p:spPr>
            <a:xfrm>
              <a:off x="107504" y="414113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7504" y="447977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7504" y="48084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7504" y="512784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7504" y="545790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7504" y="579654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7504" y="612518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7504" y="64446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339490" y="5482658"/>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339490" y="581250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1339490" y="614234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32" name="肘形连接符 31"/>
            <p:cNvCxnSpPr>
              <a:stCxn id="6" idx="2"/>
              <a:endCxn id="29" idx="1"/>
            </p:cNvCxnSpPr>
            <p:nvPr/>
          </p:nvCxnSpPr>
          <p:spPr>
            <a:xfrm rot="16200000" flipH="1">
              <a:off x="490666" y="4787723"/>
              <a:ext cx="1486616"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6" idx="2"/>
              <a:endCxn id="30" idx="1"/>
            </p:cNvCxnSpPr>
            <p:nvPr/>
          </p:nvCxnSpPr>
          <p:spPr>
            <a:xfrm rot="16200000" flipH="1">
              <a:off x="325745" y="4952644"/>
              <a:ext cx="181645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6" idx="2"/>
              <a:endCxn id="31" idx="1"/>
            </p:cNvCxnSpPr>
            <p:nvPr/>
          </p:nvCxnSpPr>
          <p:spPr>
            <a:xfrm rot="16200000" flipH="1">
              <a:off x="160823" y="5117566"/>
              <a:ext cx="2146302"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339490" y="644627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36" name="肘形连接符 35"/>
            <p:cNvCxnSpPr>
              <a:stCxn id="6" idx="2"/>
              <a:endCxn id="35" idx="1"/>
            </p:cNvCxnSpPr>
            <p:nvPr/>
          </p:nvCxnSpPr>
          <p:spPr>
            <a:xfrm rot="16200000" flipH="1">
              <a:off x="8860" y="5269529"/>
              <a:ext cx="245022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5538609"/>
              <a:ext cx="220216" cy="220216"/>
            </a:xfrm>
            <a:prstGeom prst="rect">
              <a:avLst/>
            </a:prstGeom>
          </p:spPr>
        </p:pic>
        <p:pic>
          <p:nvPicPr>
            <p:cNvPr id="38" name="图片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5857147"/>
              <a:ext cx="220216" cy="220216"/>
            </a:xfrm>
            <a:prstGeom prst="rect">
              <a:avLst/>
            </a:prstGeom>
          </p:spPr>
        </p:pic>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6177984"/>
              <a:ext cx="220216" cy="220216"/>
            </a:xfrm>
            <a:prstGeom prst="rect">
              <a:avLst/>
            </a:prstGeom>
          </p:spPr>
        </p:pic>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509130"/>
              <a:ext cx="220216" cy="220216"/>
            </a:xfrm>
            <a:prstGeom prst="rect">
              <a:avLst/>
            </a:prstGeom>
          </p:spPr>
        </p:pic>
        <p:sp>
          <p:nvSpPr>
            <p:cNvPr id="41" name="圆角矩形 40"/>
            <p:cNvSpPr/>
            <p:nvPr/>
          </p:nvSpPr>
          <p:spPr>
            <a:xfrm>
              <a:off x="2720542" y="387777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42" name="圆角矩形 41"/>
            <p:cNvSpPr/>
            <p:nvPr/>
          </p:nvSpPr>
          <p:spPr>
            <a:xfrm>
              <a:off x="3393108" y="3877775"/>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3" name="圆角矩形 42"/>
            <p:cNvSpPr/>
            <p:nvPr/>
          </p:nvSpPr>
          <p:spPr>
            <a:xfrm>
              <a:off x="6796354" y="3861572"/>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44" name="圆角矩形 43"/>
            <p:cNvSpPr/>
            <p:nvPr/>
          </p:nvSpPr>
          <p:spPr>
            <a:xfrm>
              <a:off x="7468920" y="3861572"/>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45" name="圆角矩形 44"/>
            <p:cNvSpPr/>
            <p:nvPr/>
          </p:nvSpPr>
          <p:spPr>
            <a:xfrm>
              <a:off x="3767230"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46" name="圆角矩形 45"/>
            <p:cNvSpPr/>
            <p:nvPr/>
          </p:nvSpPr>
          <p:spPr>
            <a:xfrm>
              <a:off x="415158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47" name="圆角矩形 46"/>
            <p:cNvSpPr/>
            <p:nvPr/>
          </p:nvSpPr>
          <p:spPr>
            <a:xfrm>
              <a:off x="7861097" y="386223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48" name="圆角矩形 47"/>
            <p:cNvSpPr/>
            <p:nvPr/>
          </p:nvSpPr>
          <p:spPr>
            <a:xfrm>
              <a:off x="4532369"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C</a:t>
              </a:r>
              <a:r>
                <a:rPr lang="en-US" altLang="zh-CN" sz="900" b="1" dirty="0" smtClean="0"/>
                <a:t>.1</a:t>
              </a:r>
              <a:endParaRPr lang="zh-CN" altLang="en-US" sz="900" b="1" dirty="0"/>
            </a:p>
          </p:txBody>
        </p:sp>
        <p:sp>
          <p:nvSpPr>
            <p:cNvPr id="49" name="圆角矩形 48"/>
            <p:cNvSpPr/>
            <p:nvPr/>
          </p:nvSpPr>
          <p:spPr>
            <a:xfrm>
              <a:off x="492454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sp>
          <p:nvSpPr>
            <p:cNvPr id="50" name="圆角矩形 49"/>
            <p:cNvSpPr/>
            <p:nvPr/>
          </p:nvSpPr>
          <p:spPr>
            <a:xfrm>
              <a:off x="2720542" y="422409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3393108" y="422409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52" name="圆角矩形 51"/>
            <p:cNvSpPr/>
            <p:nvPr/>
          </p:nvSpPr>
          <p:spPr>
            <a:xfrm>
              <a:off x="4560959" y="422409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3" name="圆角矩形 52"/>
            <p:cNvSpPr/>
            <p:nvPr/>
          </p:nvSpPr>
          <p:spPr>
            <a:xfrm>
              <a:off x="5276117"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4" name="圆角矩形 53"/>
            <p:cNvSpPr/>
            <p:nvPr/>
          </p:nvSpPr>
          <p:spPr>
            <a:xfrm>
              <a:off x="2720542" y="454352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3393108" y="454352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6" name="圆角矩形 55"/>
            <p:cNvSpPr/>
            <p:nvPr/>
          </p:nvSpPr>
          <p:spPr>
            <a:xfrm>
              <a:off x="4560959"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7" name="圆角矩形 56"/>
            <p:cNvSpPr/>
            <p:nvPr/>
          </p:nvSpPr>
          <p:spPr>
            <a:xfrm>
              <a:off x="5276117"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8" name="圆角矩形 57"/>
            <p:cNvSpPr/>
            <p:nvPr/>
          </p:nvSpPr>
          <p:spPr>
            <a:xfrm>
              <a:off x="2724269" y="486105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3396835" y="486105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60" name="圆角矩形 59"/>
            <p:cNvSpPr/>
            <p:nvPr/>
          </p:nvSpPr>
          <p:spPr>
            <a:xfrm>
              <a:off x="4564686" y="486105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1" name="圆角矩形 60"/>
            <p:cNvSpPr/>
            <p:nvPr/>
          </p:nvSpPr>
          <p:spPr>
            <a:xfrm>
              <a:off x="5279844"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2" name="圆角矩形 61"/>
            <p:cNvSpPr/>
            <p:nvPr/>
          </p:nvSpPr>
          <p:spPr>
            <a:xfrm>
              <a:off x="2720542" y="51782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3393108" y="51782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64" name="圆角矩形 63"/>
            <p:cNvSpPr/>
            <p:nvPr/>
          </p:nvSpPr>
          <p:spPr>
            <a:xfrm>
              <a:off x="4560959" y="51782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 name="圆角矩形 64"/>
            <p:cNvSpPr/>
            <p:nvPr/>
          </p:nvSpPr>
          <p:spPr>
            <a:xfrm>
              <a:off x="5276117"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6" name="圆角矩形 65"/>
            <p:cNvSpPr/>
            <p:nvPr/>
          </p:nvSpPr>
          <p:spPr>
            <a:xfrm>
              <a:off x="6787192" y="421762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 name="圆角矩形 66"/>
            <p:cNvSpPr/>
            <p:nvPr/>
          </p:nvSpPr>
          <p:spPr>
            <a:xfrm>
              <a:off x="7459758"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8" name="圆角矩形 67"/>
            <p:cNvSpPr/>
            <p:nvPr/>
          </p:nvSpPr>
          <p:spPr>
            <a:xfrm>
              <a:off x="6787192"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745975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0" name="圆角矩形 69"/>
            <p:cNvSpPr/>
            <p:nvPr/>
          </p:nvSpPr>
          <p:spPr>
            <a:xfrm>
              <a:off x="3784436"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71" name="圆角矩形 70"/>
            <p:cNvSpPr/>
            <p:nvPr/>
          </p:nvSpPr>
          <p:spPr>
            <a:xfrm>
              <a:off x="3784436"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2" name="圆角矩形 71"/>
            <p:cNvSpPr/>
            <p:nvPr/>
          </p:nvSpPr>
          <p:spPr>
            <a:xfrm>
              <a:off x="3784857"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3" name="圆角矩形 72"/>
            <p:cNvSpPr/>
            <p:nvPr/>
          </p:nvSpPr>
          <p:spPr>
            <a:xfrm>
              <a:off x="4174274"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74" name="圆角矩形 73"/>
            <p:cNvSpPr/>
            <p:nvPr/>
          </p:nvSpPr>
          <p:spPr>
            <a:xfrm>
              <a:off x="3784436"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5" name="圆角矩形 74"/>
            <p:cNvSpPr/>
            <p:nvPr/>
          </p:nvSpPr>
          <p:spPr>
            <a:xfrm>
              <a:off x="4173853"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76" name="圆角矩形 75"/>
            <p:cNvSpPr/>
            <p:nvPr/>
          </p:nvSpPr>
          <p:spPr>
            <a:xfrm>
              <a:off x="5668300"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7" name="圆角矩形 76"/>
            <p:cNvSpPr/>
            <p:nvPr/>
          </p:nvSpPr>
          <p:spPr>
            <a:xfrm>
              <a:off x="5668300"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8" name="圆角矩形 77"/>
            <p:cNvSpPr/>
            <p:nvPr/>
          </p:nvSpPr>
          <p:spPr>
            <a:xfrm>
              <a:off x="5668721"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9" name="圆角矩形 78"/>
            <p:cNvSpPr/>
            <p:nvPr/>
          </p:nvSpPr>
          <p:spPr>
            <a:xfrm>
              <a:off x="6058138"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80" name="圆角矩形 79"/>
            <p:cNvSpPr/>
            <p:nvPr/>
          </p:nvSpPr>
          <p:spPr>
            <a:xfrm>
              <a:off x="5668300"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81" name="圆角矩形 80"/>
            <p:cNvSpPr/>
            <p:nvPr/>
          </p:nvSpPr>
          <p:spPr>
            <a:xfrm>
              <a:off x="6057717"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82" name="圆角矩形 81"/>
            <p:cNvSpPr/>
            <p:nvPr/>
          </p:nvSpPr>
          <p:spPr>
            <a:xfrm>
              <a:off x="6787192" y="484847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83" name="圆角矩形 82"/>
            <p:cNvSpPr/>
            <p:nvPr/>
          </p:nvSpPr>
          <p:spPr>
            <a:xfrm>
              <a:off x="7457844" y="485226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4" name="圆角矩形 83"/>
            <p:cNvSpPr/>
            <p:nvPr/>
          </p:nvSpPr>
          <p:spPr>
            <a:xfrm>
              <a:off x="6783465" y="516566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5" name="圆角矩形 84"/>
            <p:cNvSpPr/>
            <p:nvPr/>
          </p:nvSpPr>
          <p:spPr>
            <a:xfrm>
              <a:off x="7454117" y="51694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6" name="圆角矩形 85"/>
            <p:cNvSpPr/>
            <p:nvPr/>
          </p:nvSpPr>
          <p:spPr>
            <a:xfrm>
              <a:off x="7834323"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7" name="圆角矩形 86"/>
            <p:cNvSpPr/>
            <p:nvPr/>
          </p:nvSpPr>
          <p:spPr>
            <a:xfrm>
              <a:off x="7834323"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8" name="圆角矩形 87"/>
            <p:cNvSpPr/>
            <p:nvPr/>
          </p:nvSpPr>
          <p:spPr>
            <a:xfrm>
              <a:off x="7834744" y="485371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9" name="圆角矩形 88"/>
            <p:cNvSpPr/>
            <p:nvPr/>
          </p:nvSpPr>
          <p:spPr>
            <a:xfrm>
              <a:off x="7834323" y="517045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90" name="圆角矩形 89"/>
            <p:cNvSpPr/>
            <p:nvPr/>
          </p:nvSpPr>
          <p:spPr>
            <a:xfrm>
              <a:off x="8211975"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91" name="圆角矩形 90"/>
            <p:cNvSpPr/>
            <p:nvPr/>
          </p:nvSpPr>
          <p:spPr>
            <a:xfrm>
              <a:off x="8211975"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92" name="圆角矩形 91"/>
            <p:cNvSpPr/>
            <p:nvPr/>
          </p:nvSpPr>
          <p:spPr>
            <a:xfrm>
              <a:off x="2720542" y="55215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93" name="圆角矩形 92"/>
            <p:cNvSpPr/>
            <p:nvPr/>
          </p:nvSpPr>
          <p:spPr>
            <a:xfrm>
              <a:off x="3393108" y="55215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94" name="圆角矩形 93"/>
            <p:cNvSpPr/>
            <p:nvPr/>
          </p:nvSpPr>
          <p:spPr>
            <a:xfrm>
              <a:off x="4560959" y="55215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95" name="圆角矩形 94"/>
            <p:cNvSpPr/>
            <p:nvPr/>
          </p:nvSpPr>
          <p:spPr>
            <a:xfrm>
              <a:off x="5276117"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96" name="圆角矩形 95"/>
            <p:cNvSpPr/>
            <p:nvPr/>
          </p:nvSpPr>
          <p:spPr>
            <a:xfrm>
              <a:off x="2720542" y="584097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97" name="圆角矩形 96"/>
            <p:cNvSpPr/>
            <p:nvPr/>
          </p:nvSpPr>
          <p:spPr>
            <a:xfrm>
              <a:off x="3393108" y="584097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98" name="圆角矩形 97"/>
            <p:cNvSpPr/>
            <p:nvPr/>
          </p:nvSpPr>
          <p:spPr>
            <a:xfrm>
              <a:off x="4560959"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99" name="圆角矩形 98"/>
            <p:cNvSpPr/>
            <p:nvPr/>
          </p:nvSpPr>
          <p:spPr>
            <a:xfrm>
              <a:off x="5276117"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100" name="圆角矩形 99"/>
            <p:cNvSpPr/>
            <p:nvPr/>
          </p:nvSpPr>
          <p:spPr>
            <a:xfrm>
              <a:off x="2724269" y="615850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01" name="圆角矩形 100"/>
            <p:cNvSpPr/>
            <p:nvPr/>
          </p:nvSpPr>
          <p:spPr>
            <a:xfrm>
              <a:off x="3396835" y="615850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102" name="圆角矩形 101"/>
            <p:cNvSpPr/>
            <p:nvPr/>
          </p:nvSpPr>
          <p:spPr>
            <a:xfrm>
              <a:off x="4564686" y="615850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103" name="圆角矩形 102"/>
            <p:cNvSpPr/>
            <p:nvPr/>
          </p:nvSpPr>
          <p:spPr>
            <a:xfrm>
              <a:off x="5279844"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104" name="圆角矩形 103"/>
            <p:cNvSpPr/>
            <p:nvPr/>
          </p:nvSpPr>
          <p:spPr>
            <a:xfrm>
              <a:off x="2720542" y="6475689"/>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05" name="圆角矩形 104"/>
            <p:cNvSpPr/>
            <p:nvPr/>
          </p:nvSpPr>
          <p:spPr>
            <a:xfrm>
              <a:off x="3393108" y="647568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106" name="圆角矩形 105"/>
            <p:cNvSpPr/>
            <p:nvPr/>
          </p:nvSpPr>
          <p:spPr>
            <a:xfrm>
              <a:off x="4560959" y="647568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07" name="圆角矩形 106"/>
            <p:cNvSpPr/>
            <p:nvPr/>
          </p:nvSpPr>
          <p:spPr>
            <a:xfrm>
              <a:off x="5276117"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108" name="圆角矩形 107"/>
            <p:cNvSpPr/>
            <p:nvPr/>
          </p:nvSpPr>
          <p:spPr>
            <a:xfrm>
              <a:off x="6787192" y="551506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09" name="圆角矩形 108"/>
            <p:cNvSpPr/>
            <p:nvPr/>
          </p:nvSpPr>
          <p:spPr>
            <a:xfrm>
              <a:off x="7459758"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110" name="圆角矩形 109"/>
            <p:cNvSpPr/>
            <p:nvPr/>
          </p:nvSpPr>
          <p:spPr>
            <a:xfrm>
              <a:off x="6787192"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111" name="圆角矩形 110"/>
            <p:cNvSpPr/>
            <p:nvPr/>
          </p:nvSpPr>
          <p:spPr>
            <a:xfrm>
              <a:off x="745975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112" name="圆角矩形 111"/>
            <p:cNvSpPr/>
            <p:nvPr/>
          </p:nvSpPr>
          <p:spPr>
            <a:xfrm>
              <a:off x="3784436"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113" name="圆角矩形 112"/>
            <p:cNvSpPr/>
            <p:nvPr/>
          </p:nvSpPr>
          <p:spPr>
            <a:xfrm>
              <a:off x="3784436"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114" name="圆角矩形 113"/>
            <p:cNvSpPr/>
            <p:nvPr/>
          </p:nvSpPr>
          <p:spPr>
            <a:xfrm>
              <a:off x="3784857"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115" name="圆角矩形 114"/>
            <p:cNvSpPr/>
            <p:nvPr/>
          </p:nvSpPr>
          <p:spPr>
            <a:xfrm>
              <a:off x="4174274"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116" name="圆角矩形 115"/>
            <p:cNvSpPr/>
            <p:nvPr/>
          </p:nvSpPr>
          <p:spPr>
            <a:xfrm>
              <a:off x="3784436"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117" name="圆角矩形 116"/>
            <p:cNvSpPr/>
            <p:nvPr/>
          </p:nvSpPr>
          <p:spPr>
            <a:xfrm>
              <a:off x="4173853"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118" name="圆角矩形 117"/>
            <p:cNvSpPr/>
            <p:nvPr/>
          </p:nvSpPr>
          <p:spPr>
            <a:xfrm>
              <a:off x="5668300"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119" name="圆角矩形 118"/>
            <p:cNvSpPr/>
            <p:nvPr/>
          </p:nvSpPr>
          <p:spPr>
            <a:xfrm>
              <a:off x="5668300"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120" name="圆角矩形 119"/>
            <p:cNvSpPr/>
            <p:nvPr/>
          </p:nvSpPr>
          <p:spPr>
            <a:xfrm>
              <a:off x="5668721"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121" name="圆角矩形 120"/>
            <p:cNvSpPr/>
            <p:nvPr/>
          </p:nvSpPr>
          <p:spPr>
            <a:xfrm>
              <a:off x="6058138"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122" name="圆角矩形 121"/>
            <p:cNvSpPr/>
            <p:nvPr/>
          </p:nvSpPr>
          <p:spPr>
            <a:xfrm>
              <a:off x="5668300"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123" name="圆角矩形 122"/>
            <p:cNvSpPr/>
            <p:nvPr/>
          </p:nvSpPr>
          <p:spPr>
            <a:xfrm>
              <a:off x="6057717"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124" name="圆角矩形 123"/>
            <p:cNvSpPr/>
            <p:nvPr/>
          </p:nvSpPr>
          <p:spPr>
            <a:xfrm>
              <a:off x="6787192" y="61459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125" name="圆角矩形 124"/>
            <p:cNvSpPr/>
            <p:nvPr/>
          </p:nvSpPr>
          <p:spPr>
            <a:xfrm>
              <a:off x="7457844" y="614971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126" name="圆角矩形 125"/>
            <p:cNvSpPr/>
            <p:nvPr/>
          </p:nvSpPr>
          <p:spPr>
            <a:xfrm>
              <a:off x="6783465" y="646311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27" name="圆角矩形 126"/>
            <p:cNvSpPr/>
            <p:nvPr/>
          </p:nvSpPr>
          <p:spPr>
            <a:xfrm>
              <a:off x="7454117" y="646689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128" name="圆角矩形 127"/>
            <p:cNvSpPr/>
            <p:nvPr/>
          </p:nvSpPr>
          <p:spPr>
            <a:xfrm>
              <a:off x="7834323"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129" name="圆角矩形 128"/>
            <p:cNvSpPr/>
            <p:nvPr/>
          </p:nvSpPr>
          <p:spPr>
            <a:xfrm>
              <a:off x="7834323"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130" name="圆角矩形 129"/>
            <p:cNvSpPr/>
            <p:nvPr/>
          </p:nvSpPr>
          <p:spPr>
            <a:xfrm>
              <a:off x="7834744" y="615116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131" name="圆角矩形 130"/>
            <p:cNvSpPr/>
            <p:nvPr/>
          </p:nvSpPr>
          <p:spPr>
            <a:xfrm>
              <a:off x="7834323" y="646790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132" name="圆角矩形 131"/>
            <p:cNvSpPr/>
            <p:nvPr/>
          </p:nvSpPr>
          <p:spPr>
            <a:xfrm>
              <a:off x="8211975"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133" name="圆角矩形 132"/>
            <p:cNvSpPr/>
            <p:nvPr/>
          </p:nvSpPr>
          <p:spPr>
            <a:xfrm>
              <a:off x="8211975"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G.3</a:t>
              </a:r>
              <a:endParaRPr lang="zh-CN" altLang="en-US" sz="900" b="1" dirty="0">
                <a:solidFill>
                  <a:prstClr val="white"/>
                </a:solidFill>
              </a:endParaRPr>
            </a:p>
          </p:txBody>
        </p:sp>
      </p:grpSp>
      <p:sp>
        <p:nvSpPr>
          <p:cNvPr id="134" name="矩形 133"/>
          <p:cNvSpPr/>
          <p:nvPr/>
        </p:nvSpPr>
        <p:spPr>
          <a:xfrm>
            <a:off x="124970" y="662727"/>
            <a:ext cx="2520280" cy="3005135"/>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582704" y="715469"/>
            <a:ext cx="11264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发动机整机</a:t>
            </a:r>
            <a:endParaRPr lang="zh-CN" altLang="en-US" sz="1400" dirty="0">
              <a:latin typeface="微软雅黑" panose="020B0503020204020204" pitchFamily="34" charset="-122"/>
              <a:ea typeface="微软雅黑" panose="020B0503020204020204" pitchFamily="34" charset="-122"/>
            </a:endParaRPr>
          </a:p>
        </p:txBody>
      </p:sp>
      <p:sp>
        <p:nvSpPr>
          <p:cNvPr id="136" name="文本框 135"/>
          <p:cNvSpPr txBox="1"/>
          <p:nvPr/>
        </p:nvSpPr>
        <p:spPr>
          <a:xfrm>
            <a:off x="1349106" y="1059829"/>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137" name="文本框 136"/>
          <p:cNvSpPr txBox="1"/>
          <p:nvPr/>
        </p:nvSpPr>
        <p:spPr>
          <a:xfrm>
            <a:off x="1349106" y="1389672"/>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138" name="文本框 137"/>
          <p:cNvSpPr txBox="1"/>
          <p:nvPr/>
        </p:nvSpPr>
        <p:spPr>
          <a:xfrm>
            <a:off x="1349106" y="1719515"/>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139" name="肘形连接符 138"/>
          <p:cNvCxnSpPr>
            <a:stCxn id="135" idx="2"/>
            <a:endCxn id="136" idx="1"/>
          </p:cNvCxnSpPr>
          <p:nvPr/>
        </p:nvCxnSpPr>
        <p:spPr>
          <a:xfrm rot="16200000" flipH="1">
            <a:off x="1152279" y="1016891"/>
            <a:ext cx="190472"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肘形连接符 139"/>
          <p:cNvCxnSpPr>
            <a:stCxn id="135" idx="2"/>
            <a:endCxn id="137" idx="1"/>
          </p:cNvCxnSpPr>
          <p:nvPr/>
        </p:nvCxnSpPr>
        <p:spPr>
          <a:xfrm rot="16200000" flipH="1">
            <a:off x="987358" y="1181812"/>
            <a:ext cx="52031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肘形连接符 140"/>
          <p:cNvCxnSpPr>
            <a:stCxn id="135" idx="2"/>
            <a:endCxn id="138" idx="1"/>
          </p:cNvCxnSpPr>
          <p:nvPr/>
        </p:nvCxnSpPr>
        <p:spPr>
          <a:xfrm rot="16200000" flipH="1">
            <a:off x="822436" y="1346734"/>
            <a:ext cx="850158"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文本框 141"/>
          <p:cNvSpPr txBox="1"/>
          <p:nvPr/>
        </p:nvSpPr>
        <p:spPr>
          <a:xfrm>
            <a:off x="1349106" y="2023442"/>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143" name="肘形连接符 142"/>
          <p:cNvCxnSpPr>
            <a:stCxn id="135" idx="2"/>
            <a:endCxn id="142" idx="1"/>
          </p:cNvCxnSpPr>
          <p:nvPr/>
        </p:nvCxnSpPr>
        <p:spPr>
          <a:xfrm rot="16200000" flipH="1">
            <a:off x="670473" y="1498697"/>
            <a:ext cx="115408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矩形 143"/>
          <p:cNvSpPr/>
          <p:nvPr/>
        </p:nvSpPr>
        <p:spPr>
          <a:xfrm>
            <a:off x="2645250" y="662356"/>
            <a:ext cx="6480720" cy="3005506"/>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5" name="图片 1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86" y="778779"/>
            <a:ext cx="220216" cy="220216"/>
          </a:xfrm>
          <a:prstGeom prst="rect">
            <a:avLst/>
          </a:prstGeom>
        </p:spPr>
      </p:pic>
      <p:pic>
        <p:nvPicPr>
          <p:cNvPr id="146" name="图片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86" y="1115780"/>
            <a:ext cx="220216" cy="220216"/>
          </a:xfrm>
          <a:prstGeom prst="rect">
            <a:avLst/>
          </a:prstGeom>
        </p:spPr>
      </p:pic>
      <p:pic>
        <p:nvPicPr>
          <p:cNvPr id="147" name="图片 1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86" y="1434318"/>
            <a:ext cx="220216" cy="220216"/>
          </a:xfrm>
          <a:prstGeom prst="rect">
            <a:avLst/>
          </a:prstGeom>
        </p:spPr>
      </p:pic>
      <p:pic>
        <p:nvPicPr>
          <p:cNvPr id="148" name="图片 1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86" y="1771319"/>
            <a:ext cx="220216" cy="220216"/>
          </a:xfrm>
          <a:prstGeom prst="rect">
            <a:avLst/>
          </a:prstGeom>
        </p:spPr>
      </p:pic>
      <p:pic>
        <p:nvPicPr>
          <p:cNvPr id="149" name="图片 1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36" y="2074445"/>
            <a:ext cx="220216" cy="220216"/>
          </a:xfrm>
          <a:prstGeom prst="rect">
            <a:avLst/>
          </a:prstGeom>
        </p:spPr>
      </p:pic>
      <p:cxnSp>
        <p:nvCxnSpPr>
          <p:cNvPr id="150" name="直接连接符 149"/>
          <p:cNvCxnSpPr/>
          <p:nvPr/>
        </p:nvCxnSpPr>
        <p:spPr>
          <a:xfrm>
            <a:off x="124970" y="1014451"/>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124970" y="1353092"/>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124970" y="1681732"/>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124970" y="200116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124970" y="233121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124970" y="2669860"/>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124970" y="2998500"/>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124970" y="3317932"/>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8" name="文本框 157"/>
          <p:cNvSpPr txBox="1"/>
          <p:nvPr/>
        </p:nvSpPr>
        <p:spPr>
          <a:xfrm>
            <a:off x="1356956" y="2355973"/>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159" name="文本框 158"/>
          <p:cNvSpPr txBox="1"/>
          <p:nvPr/>
        </p:nvSpPr>
        <p:spPr>
          <a:xfrm>
            <a:off x="1356956" y="2685816"/>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160" name="文本框 159"/>
          <p:cNvSpPr txBox="1"/>
          <p:nvPr/>
        </p:nvSpPr>
        <p:spPr>
          <a:xfrm>
            <a:off x="1356956" y="3015659"/>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161" name="肘形连接符 160"/>
          <p:cNvCxnSpPr>
            <a:stCxn id="135" idx="2"/>
            <a:endCxn id="158" idx="1"/>
          </p:cNvCxnSpPr>
          <p:nvPr/>
        </p:nvCxnSpPr>
        <p:spPr>
          <a:xfrm rot="16200000" flipH="1">
            <a:off x="508132" y="1661038"/>
            <a:ext cx="1486616"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肘形连接符 161"/>
          <p:cNvCxnSpPr>
            <a:stCxn id="135" idx="2"/>
            <a:endCxn id="159" idx="1"/>
          </p:cNvCxnSpPr>
          <p:nvPr/>
        </p:nvCxnSpPr>
        <p:spPr>
          <a:xfrm rot="16200000" flipH="1">
            <a:off x="343211" y="1825959"/>
            <a:ext cx="181645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肘形连接符 162"/>
          <p:cNvCxnSpPr>
            <a:stCxn id="135" idx="2"/>
            <a:endCxn id="160" idx="1"/>
          </p:cNvCxnSpPr>
          <p:nvPr/>
        </p:nvCxnSpPr>
        <p:spPr>
          <a:xfrm rot="16200000" flipH="1">
            <a:off x="178289" y="1990881"/>
            <a:ext cx="2146302"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文本框 163"/>
          <p:cNvSpPr txBox="1"/>
          <p:nvPr/>
        </p:nvSpPr>
        <p:spPr>
          <a:xfrm>
            <a:off x="1356956" y="3319586"/>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165" name="肘形连接符 164"/>
          <p:cNvCxnSpPr>
            <a:stCxn id="135" idx="2"/>
            <a:endCxn id="164" idx="1"/>
          </p:cNvCxnSpPr>
          <p:nvPr/>
        </p:nvCxnSpPr>
        <p:spPr>
          <a:xfrm rot="16200000" flipH="1">
            <a:off x="26326" y="2142844"/>
            <a:ext cx="245022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6" name="图片 1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36" y="2411924"/>
            <a:ext cx="220216" cy="220216"/>
          </a:xfrm>
          <a:prstGeom prst="rect">
            <a:avLst/>
          </a:prstGeom>
        </p:spPr>
      </p:pic>
      <p:pic>
        <p:nvPicPr>
          <p:cNvPr id="167" name="图片 1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36" y="2730462"/>
            <a:ext cx="220216" cy="220216"/>
          </a:xfrm>
          <a:prstGeom prst="rect">
            <a:avLst/>
          </a:prstGeom>
        </p:spPr>
      </p:pic>
      <p:pic>
        <p:nvPicPr>
          <p:cNvPr id="168" name="图片 1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36" y="3051299"/>
            <a:ext cx="220216" cy="220216"/>
          </a:xfrm>
          <a:prstGeom prst="rect">
            <a:avLst/>
          </a:prstGeom>
        </p:spPr>
      </p:pic>
      <p:pic>
        <p:nvPicPr>
          <p:cNvPr id="169" name="图片 1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86" y="3382445"/>
            <a:ext cx="220216" cy="220216"/>
          </a:xfrm>
          <a:prstGeom prst="rect">
            <a:avLst/>
          </a:prstGeom>
        </p:spPr>
      </p:pic>
      <p:sp>
        <p:nvSpPr>
          <p:cNvPr id="170" name="圆角矩形 169"/>
          <p:cNvSpPr/>
          <p:nvPr/>
        </p:nvSpPr>
        <p:spPr>
          <a:xfrm>
            <a:off x="2738008" y="751090"/>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172" name="圆角矩形 171"/>
          <p:cNvSpPr/>
          <p:nvPr/>
        </p:nvSpPr>
        <p:spPr>
          <a:xfrm>
            <a:off x="6813820" y="734887"/>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179" name="圆角矩形 178"/>
          <p:cNvSpPr/>
          <p:nvPr/>
        </p:nvSpPr>
        <p:spPr>
          <a:xfrm>
            <a:off x="2738008" y="1097410"/>
            <a:ext cx="828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.ZT1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81" name="圆角矩形 180"/>
          <p:cNvSpPr/>
          <p:nvPr/>
        </p:nvSpPr>
        <p:spPr>
          <a:xfrm>
            <a:off x="4578425" y="109741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83" name="圆角矩形 182"/>
          <p:cNvSpPr/>
          <p:nvPr/>
        </p:nvSpPr>
        <p:spPr>
          <a:xfrm>
            <a:off x="2738008" y="1416840"/>
            <a:ext cx="828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.GYWL1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85" name="圆角矩形 184"/>
          <p:cNvSpPr/>
          <p:nvPr/>
        </p:nvSpPr>
        <p:spPr>
          <a:xfrm>
            <a:off x="4578425" y="141684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187" name="圆角矩形 186"/>
          <p:cNvSpPr/>
          <p:nvPr/>
        </p:nvSpPr>
        <p:spPr>
          <a:xfrm>
            <a:off x="2741735" y="1734370"/>
            <a:ext cx="828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.DYWL1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89" name="圆角矩形 188"/>
          <p:cNvSpPr/>
          <p:nvPr/>
        </p:nvSpPr>
        <p:spPr>
          <a:xfrm>
            <a:off x="4582152" y="173437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191" name="圆角矩形 190"/>
          <p:cNvSpPr/>
          <p:nvPr/>
        </p:nvSpPr>
        <p:spPr>
          <a:xfrm>
            <a:off x="2738008" y="2051557"/>
            <a:ext cx="828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.RSS1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93" name="圆角矩形 192"/>
          <p:cNvSpPr/>
          <p:nvPr/>
        </p:nvSpPr>
        <p:spPr>
          <a:xfrm>
            <a:off x="4578425" y="205155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95" name="圆角矩形 194"/>
          <p:cNvSpPr/>
          <p:nvPr/>
        </p:nvSpPr>
        <p:spPr>
          <a:xfrm>
            <a:off x="6804658" y="109093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97" name="圆角矩形 196"/>
          <p:cNvSpPr/>
          <p:nvPr/>
        </p:nvSpPr>
        <p:spPr>
          <a:xfrm>
            <a:off x="6804658" y="141684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11" name="圆角矩形 210"/>
          <p:cNvSpPr/>
          <p:nvPr/>
        </p:nvSpPr>
        <p:spPr>
          <a:xfrm>
            <a:off x="6804658" y="172179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13" name="圆角矩形 212"/>
          <p:cNvSpPr/>
          <p:nvPr/>
        </p:nvSpPr>
        <p:spPr>
          <a:xfrm>
            <a:off x="6800931" y="203898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21" name="圆角矩形 220"/>
          <p:cNvSpPr/>
          <p:nvPr/>
        </p:nvSpPr>
        <p:spPr>
          <a:xfrm>
            <a:off x="2738008" y="2394857"/>
            <a:ext cx="828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.ZT1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23" name="圆角矩形 222"/>
          <p:cNvSpPr/>
          <p:nvPr/>
        </p:nvSpPr>
        <p:spPr>
          <a:xfrm>
            <a:off x="4578425" y="239485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25" name="圆角矩形 224"/>
          <p:cNvSpPr/>
          <p:nvPr/>
        </p:nvSpPr>
        <p:spPr>
          <a:xfrm>
            <a:off x="2738008" y="2714287"/>
            <a:ext cx="828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.GYWL1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27" name="圆角矩形 226"/>
          <p:cNvSpPr/>
          <p:nvPr/>
        </p:nvSpPr>
        <p:spPr>
          <a:xfrm>
            <a:off x="4578425" y="271428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29" name="圆角矩形 228"/>
          <p:cNvSpPr/>
          <p:nvPr/>
        </p:nvSpPr>
        <p:spPr>
          <a:xfrm>
            <a:off x="2741735" y="3031817"/>
            <a:ext cx="828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.DYWL1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31" name="圆角矩形 230"/>
          <p:cNvSpPr/>
          <p:nvPr/>
        </p:nvSpPr>
        <p:spPr>
          <a:xfrm>
            <a:off x="4582152" y="303181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33" name="圆角矩形 232"/>
          <p:cNvSpPr/>
          <p:nvPr/>
        </p:nvSpPr>
        <p:spPr>
          <a:xfrm>
            <a:off x="2738008" y="3349004"/>
            <a:ext cx="828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.RSS1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35" name="圆角矩形 234"/>
          <p:cNvSpPr/>
          <p:nvPr/>
        </p:nvSpPr>
        <p:spPr>
          <a:xfrm>
            <a:off x="4578425" y="334900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37" name="圆角矩形 236"/>
          <p:cNvSpPr/>
          <p:nvPr/>
        </p:nvSpPr>
        <p:spPr>
          <a:xfrm>
            <a:off x="6804658" y="238838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39" name="圆角矩形 238"/>
          <p:cNvSpPr/>
          <p:nvPr/>
        </p:nvSpPr>
        <p:spPr>
          <a:xfrm>
            <a:off x="6804658" y="271428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53" name="圆角矩形 252"/>
          <p:cNvSpPr/>
          <p:nvPr/>
        </p:nvSpPr>
        <p:spPr>
          <a:xfrm>
            <a:off x="6804658" y="301924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55" name="圆角矩形 254"/>
          <p:cNvSpPr/>
          <p:nvPr/>
        </p:nvSpPr>
        <p:spPr>
          <a:xfrm>
            <a:off x="6800931" y="333642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cxnSp>
        <p:nvCxnSpPr>
          <p:cNvPr id="263" name="肘形连接符 262"/>
          <p:cNvCxnSpPr>
            <a:stCxn id="179" idx="3"/>
            <a:endCxn id="170" idx="3"/>
          </p:cNvCxnSpPr>
          <p:nvPr/>
        </p:nvCxnSpPr>
        <p:spPr>
          <a:xfrm flipV="1">
            <a:off x="3566008" y="859102"/>
            <a:ext cx="216000" cy="346320"/>
          </a:xfrm>
          <a:prstGeom prst="bentConnector3">
            <a:avLst>
              <a:gd name="adj1" fmla="val 20583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4" name="肘形连接符 263"/>
          <p:cNvCxnSpPr>
            <a:stCxn id="183" idx="3"/>
            <a:endCxn id="170" idx="3"/>
          </p:cNvCxnSpPr>
          <p:nvPr/>
        </p:nvCxnSpPr>
        <p:spPr>
          <a:xfrm flipV="1">
            <a:off x="3566008" y="859102"/>
            <a:ext cx="216000" cy="665750"/>
          </a:xfrm>
          <a:prstGeom prst="bentConnector3">
            <a:avLst>
              <a:gd name="adj1" fmla="val 20583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5" name="肘形连接符 264"/>
          <p:cNvCxnSpPr>
            <a:stCxn id="187" idx="3"/>
            <a:endCxn id="170" idx="3"/>
          </p:cNvCxnSpPr>
          <p:nvPr/>
        </p:nvCxnSpPr>
        <p:spPr>
          <a:xfrm flipV="1">
            <a:off x="3569735" y="859102"/>
            <a:ext cx="212273" cy="983280"/>
          </a:xfrm>
          <a:prstGeom prst="bentConnector3">
            <a:avLst>
              <a:gd name="adj1" fmla="val 207692"/>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6" name="肘形连接符 265"/>
          <p:cNvCxnSpPr>
            <a:stCxn id="191" idx="3"/>
            <a:endCxn id="170" idx="3"/>
          </p:cNvCxnSpPr>
          <p:nvPr/>
        </p:nvCxnSpPr>
        <p:spPr>
          <a:xfrm flipV="1">
            <a:off x="3566008" y="859102"/>
            <a:ext cx="216000" cy="1300467"/>
          </a:xfrm>
          <a:prstGeom prst="bentConnector3">
            <a:avLst>
              <a:gd name="adj1" fmla="val 20583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67" name="矩形 266"/>
          <p:cNvSpPr/>
          <p:nvPr/>
        </p:nvSpPr>
        <p:spPr>
          <a:xfrm>
            <a:off x="4015973" y="418014"/>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cxnSp>
        <p:nvCxnSpPr>
          <p:cNvPr id="268" name="肘形连接符 267"/>
          <p:cNvCxnSpPr/>
          <p:nvPr/>
        </p:nvCxnSpPr>
        <p:spPr>
          <a:xfrm rot="10800000" flipH="1" flipV="1">
            <a:off x="2743032" y="1197168"/>
            <a:ext cx="1" cy="954147"/>
          </a:xfrm>
          <a:prstGeom prst="bentConnector3">
            <a:avLst>
              <a:gd name="adj1" fmla="val -228600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69" name="肘形连接符 268"/>
          <p:cNvCxnSpPr>
            <a:stCxn id="183" idx="1"/>
            <a:endCxn id="191" idx="1"/>
          </p:cNvCxnSpPr>
          <p:nvPr/>
        </p:nvCxnSpPr>
        <p:spPr>
          <a:xfrm rot="10800000" flipV="1">
            <a:off x="2738008" y="1524851"/>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70" name="肘形连接符 269"/>
          <p:cNvCxnSpPr>
            <a:stCxn id="187" idx="1"/>
            <a:endCxn id="191" idx="1"/>
          </p:cNvCxnSpPr>
          <p:nvPr/>
        </p:nvCxnSpPr>
        <p:spPr>
          <a:xfrm rot="10800000" flipV="1">
            <a:off x="2738009" y="1842381"/>
            <a:ext cx="3727" cy="317187"/>
          </a:xfrm>
          <a:prstGeom prst="bentConnector3">
            <a:avLst>
              <a:gd name="adj1" fmla="val 623362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72" name="肘形连接符 271"/>
          <p:cNvCxnSpPr/>
          <p:nvPr/>
        </p:nvCxnSpPr>
        <p:spPr>
          <a:xfrm rot="10800000" flipV="1">
            <a:off x="4584104" y="1210281"/>
            <a:ext cx="12700" cy="9541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73" name="肘形连接符 272"/>
          <p:cNvCxnSpPr/>
          <p:nvPr/>
        </p:nvCxnSpPr>
        <p:spPr>
          <a:xfrm rot="10800000" flipV="1">
            <a:off x="4584104" y="1529711"/>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89" idx="1"/>
            <a:endCxn id="223" idx="1"/>
          </p:cNvCxnSpPr>
          <p:nvPr/>
        </p:nvCxnSpPr>
        <p:spPr>
          <a:xfrm rot="10800000" flipV="1">
            <a:off x="4578426" y="1842381"/>
            <a:ext cx="3727" cy="660487"/>
          </a:xfrm>
          <a:prstGeom prst="bentConnector3">
            <a:avLst>
              <a:gd name="adj1" fmla="val 5454736"/>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83" name="肘形连接符 282"/>
          <p:cNvCxnSpPr>
            <a:stCxn id="221" idx="3"/>
            <a:endCxn id="170" idx="3"/>
          </p:cNvCxnSpPr>
          <p:nvPr/>
        </p:nvCxnSpPr>
        <p:spPr>
          <a:xfrm flipV="1">
            <a:off x="3566008" y="859102"/>
            <a:ext cx="216000" cy="1643767"/>
          </a:xfrm>
          <a:prstGeom prst="bentConnector3">
            <a:avLst>
              <a:gd name="adj1" fmla="val 20583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86" name="肘形连接符 285"/>
          <p:cNvCxnSpPr>
            <a:stCxn id="225" idx="3"/>
            <a:endCxn id="170" idx="3"/>
          </p:cNvCxnSpPr>
          <p:nvPr/>
        </p:nvCxnSpPr>
        <p:spPr>
          <a:xfrm flipV="1">
            <a:off x="3566008" y="859102"/>
            <a:ext cx="216000" cy="1963197"/>
          </a:xfrm>
          <a:prstGeom prst="bentConnector3">
            <a:avLst>
              <a:gd name="adj1" fmla="val 20583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89" name="肘形连接符 288"/>
          <p:cNvCxnSpPr>
            <a:stCxn id="229" idx="3"/>
            <a:endCxn id="170" idx="3"/>
          </p:cNvCxnSpPr>
          <p:nvPr/>
        </p:nvCxnSpPr>
        <p:spPr>
          <a:xfrm flipV="1">
            <a:off x="3569735" y="859102"/>
            <a:ext cx="212273" cy="2280727"/>
          </a:xfrm>
          <a:prstGeom prst="bentConnector3">
            <a:avLst>
              <a:gd name="adj1" fmla="val 207692"/>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92" name="肘形连接符 291"/>
          <p:cNvCxnSpPr>
            <a:stCxn id="233" idx="3"/>
            <a:endCxn id="170" idx="3"/>
          </p:cNvCxnSpPr>
          <p:nvPr/>
        </p:nvCxnSpPr>
        <p:spPr>
          <a:xfrm flipV="1">
            <a:off x="3566008" y="859102"/>
            <a:ext cx="216000" cy="2597914"/>
          </a:xfrm>
          <a:prstGeom prst="bentConnector3">
            <a:avLst>
              <a:gd name="adj1" fmla="val 20583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95" name="肘形连接符 294"/>
          <p:cNvCxnSpPr>
            <a:stCxn id="179" idx="1"/>
            <a:endCxn id="221" idx="1"/>
          </p:cNvCxnSpPr>
          <p:nvPr/>
        </p:nvCxnSpPr>
        <p:spPr>
          <a:xfrm rot="10800000" flipV="1">
            <a:off x="2738008" y="1205421"/>
            <a:ext cx="12700" cy="12974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04" name="肘形连接符 303"/>
          <p:cNvCxnSpPr>
            <a:stCxn id="179" idx="1"/>
            <a:endCxn id="225" idx="1"/>
          </p:cNvCxnSpPr>
          <p:nvPr/>
        </p:nvCxnSpPr>
        <p:spPr>
          <a:xfrm rot="10800000" flipV="1">
            <a:off x="2738008" y="1205421"/>
            <a:ext cx="12700" cy="161687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09" name="肘形连接符 308"/>
          <p:cNvCxnSpPr>
            <a:stCxn id="179" idx="1"/>
            <a:endCxn id="229" idx="1"/>
          </p:cNvCxnSpPr>
          <p:nvPr/>
        </p:nvCxnSpPr>
        <p:spPr>
          <a:xfrm rot="10800000" flipH="1" flipV="1">
            <a:off x="2738007" y="1205421"/>
            <a:ext cx="3727" cy="1934407"/>
          </a:xfrm>
          <a:prstGeom prst="bentConnector3">
            <a:avLst>
              <a:gd name="adj1" fmla="val -613362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13" name="肘形连接符 312"/>
          <p:cNvCxnSpPr>
            <a:stCxn id="179" idx="1"/>
            <a:endCxn id="233" idx="1"/>
          </p:cNvCxnSpPr>
          <p:nvPr/>
        </p:nvCxnSpPr>
        <p:spPr>
          <a:xfrm rot="10800000" flipV="1">
            <a:off x="2738008" y="1205422"/>
            <a:ext cx="12700" cy="2251594"/>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16" name="肘形连接符 315"/>
          <p:cNvCxnSpPr>
            <a:stCxn id="181" idx="3"/>
            <a:endCxn id="170" idx="3"/>
          </p:cNvCxnSpPr>
          <p:nvPr/>
        </p:nvCxnSpPr>
        <p:spPr>
          <a:xfrm flipH="1" flipV="1">
            <a:off x="3782008" y="859102"/>
            <a:ext cx="1516417" cy="346320"/>
          </a:xfrm>
          <a:prstGeom prst="bentConnector3">
            <a:avLst>
              <a:gd name="adj1" fmla="val -150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19" name="肘形连接符 318"/>
          <p:cNvCxnSpPr>
            <a:stCxn id="185" idx="3"/>
            <a:endCxn id="170" idx="3"/>
          </p:cNvCxnSpPr>
          <p:nvPr/>
        </p:nvCxnSpPr>
        <p:spPr>
          <a:xfrm flipH="1" flipV="1">
            <a:off x="3782008" y="859102"/>
            <a:ext cx="1516417" cy="665750"/>
          </a:xfrm>
          <a:prstGeom prst="bentConnector3">
            <a:avLst>
              <a:gd name="adj1" fmla="val -150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22" name="肘形连接符 321"/>
          <p:cNvCxnSpPr>
            <a:stCxn id="189" idx="3"/>
            <a:endCxn id="170" idx="3"/>
          </p:cNvCxnSpPr>
          <p:nvPr/>
        </p:nvCxnSpPr>
        <p:spPr>
          <a:xfrm flipH="1" flipV="1">
            <a:off x="3782008" y="859102"/>
            <a:ext cx="1520144" cy="983280"/>
          </a:xfrm>
          <a:prstGeom prst="bentConnector3">
            <a:avLst>
              <a:gd name="adj1" fmla="val -15038"/>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25" name="肘形连接符 324"/>
          <p:cNvCxnSpPr>
            <a:stCxn id="193" idx="3"/>
            <a:endCxn id="170" idx="3"/>
          </p:cNvCxnSpPr>
          <p:nvPr/>
        </p:nvCxnSpPr>
        <p:spPr>
          <a:xfrm flipH="1" flipV="1">
            <a:off x="3782008" y="859102"/>
            <a:ext cx="1516417" cy="1300467"/>
          </a:xfrm>
          <a:prstGeom prst="bentConnector3">
            <a:avLst>
              <a:gd name="adj1" fmla="val -150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28" name="肘形连接符 327"/>
          <p:cNvCxnSpPr>
            <a:stCxn id="223" idx="3"/>
            <a:endCxn id="170" idx="3"/>
          </p:cNvCxnSpPr>
          <p:nvPr/>
        </p:nvCxnSpPr>
        <p:spPr>
          <a:xfrm flipH="1" flipV="1">
            <a:off x="3782008" y="859102"/>
            <a:ext cx="1516417" cy="1643767"/>
          </a:xfrm>
          <a:prstGeom prst="bentConnector3">
            <a:avLst>
              <a:gd name="adj1" fmla="val -150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31" name="肘形连接符 330"/>
          <p:cNvCxnSpPr>
            <a:stCxn id="227" idx="3"/>
            <a:endCxn id="170" idx="3"/>
          </p:cNvCxnSpPr>
          <p:nvPr/>
        </p:nvCxnSpPr>
        <p:spPr>
          <a:xfrm flipH="1" flipV="1">
            <a:off x="3782008" y="859102"/>
            <a:ext cx="1516417" cy="1963197"/>
          </a:xfrm>
          <a:prstGeom prst="bentConnector3">
            <a:avLst>
              <a:gd name="adj1" fmla="val -150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34" name="肘形连接符 333"/>
          <p:cNvCxnSpPr>
            <a:stCxn id="231" idx="3"/>
            <a:endCxn id="170" idx="3"/>
          </p:cNvCxnSpPr>
          <p:nvPr/>
        </p:nvCxnSpPr>
        <p:spPr>
          <a:xfrm flipH="1" flipV="1">
            <a:off x="3782008" y="859102"/>
            <a:ext cx="1520144" cy="2280727"/>
          </a:xfrm>
          <a:prstGeom prst="bentConnector3">
            <a:avLst>
              <a:gd name="adj1" fmla="val -15038"/>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37" name="肘形连接符 336"/>
          <p:cNvCxnSpPr>
            <a:stCxn id="235" idx="3"/>
            <a:endCxn id="170" idx="3"/>
          </p:cNvCxnSpPr>
          <p:nvPr/>
        </p:nvCxnSpPr>
        <p:spPr>
          <a:xfrm flipH="1" flipV="1">
            <a:off x="3782008" y="859102"/>
            <a:ext cx="1516417" cy="2597914"/>
          </a:xfrm>
          <a:prstGeom prst="bentConnector3">
            <a:avLst>
              <a:gd name="adj1" fmla="val -150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40" name="肘形连接符 339"/>
          <p:cNvCxnSpPr/>
          <p:nvPr/>
        </p:nvCxnSpPr>
        <p:spPr>
          <a:xfrm rot="10800000" flipV="1">
            <a:off x="4575802" y="2511292"/>
            <a:ext cx="12700" cy="954147"/>
          </a:xfrm>
          <a:prstGeom prst="bentConnector3">
            <a:avLst>
              <a:gd name="adj1" fmla="val 1687496"/>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41" name="肘形连接符 340"/>
          <p:cNvCxnSpPr/>
          <p:nvPr/>
        </p:nvCxnSpPr>
        <p:spPr>
          <a:xfrm rot="10800000" flipV="1">
            <a:off x="4575802" y="2830722"/>
            <a:ext cx="12700" cy="634717"/>
          </a:xfrm>
          <a:prstGeom prst="bentConnector3">
            <a:avLst>
              <a:gd name="adj1" fmla="val 1687496"/>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42" name="肘形连接符 341"/>
          <p:cNvCxnSpPr/>
          <p:nvPr/>
        </p:nvCxnSpPr>
        <p:spPr>
          <a:xfrm rot="10800000" flipV="1">
            <a:off x="4575803" y="3148252"/>
            <a:ext cx="3727" cy="317187"/>
          </a:xfrm>
          <a:prstGeom prst="bentConnector3">
            <a:avLst>
              <a:gd name="adj1" fmla="val 5518594"/>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49" name="肘形连接符 348"/>
          <p:cNvCxnSpPr/>
          <p:nvPr/>
        </p:nvCxnSpPr>
        <p:spPr>
          <a:xfrm rot="10800000" flipV="1">
            <a:off x="6792550" y="1204332"/>
            <a:ext cx="12700" cy="954147"/>
          </a:xfrm>
          <a:prstGeom prst="bentConnector3">
            <a:avLst>
              <a:gd name="adj1" fmla="val 1687504"/>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0" name="肘形连接符 349"/>
          <p:cNvCxnSpPr/>
          <p:nvPr/>
        </p:nvCxnSpPr>
        <p:spPr>
          <a:xfrm rot="10800000" flipV="1">
            <a:off x="6792550" y="1523762"/>
            <a:ext cx="12700" cy="634717"/>
          </a:xfrm>
          <a:prstGeom prst="bentConnector3">
            <a:avLst>
              <a:gd name="adj1" fmla="val 1725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1" name="肘形连接符 350"/>
          <p:cNvCxnSpPr/>
          <p:nvPr/>
        </p:nvCxnSpPr>
        <p:spPr>
          <a:xfrm rot="10800000" flipV="1">
            <a:off x="6786872" y="1836432"/>
            <a:ext cx="3727" cy="660487"/>
          </a:xfrm>
          <a:prstGeom prst="bentConnector3">
            <a:avLst>
              <a:gd name="adj1" fmla="val 5454736"/>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2" name="肘形连接符 351"/>
          <p:cNvCxnSpPr/>
          <p:nvPr/>
        </p:nvCxnSpPr>
        <p:spPr>
          <a:xfrm rot="10800000" flipV="1">
            <a:off x="6784248" y="2505343"/>
            <a:ext cx="12700" cy="954147"/>
          </a:xfrm>
          <a:prstGeom prst="bentConnector3">
            <a:avLst>
              <a:gd name="adj1" fmla="val 1687496"/>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3" name="肘形连接符 352"/>
          <p:cNvCxnSpPr/>
          <p:nvPr/>
        </p:nvCxnSpPr>
        <p:spPr>
          <a:xfrm rot="10800000" flipV="1">
            <a:off x="6784248" y="2824773"/>
            <a:ext cx="12700" cy="634717"/>
          </a:xfrm>
          <a:prstGeom prst="bentConnector3">
            <a:avLst>
              <a:gd name="adj1" fmla="val 1687496"/>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4" name="肘形连接符 353"/>
          <p:cNvCxnSpPr/>
          <p:nvPr/>
        </p:nvCxnSpPr>
        <p:spPr>
          <a:xfrm rot="10800000" flipV="1">
            <a:off x="6784249" y="3142303"/>
            <a:ext cx="3727" cy="317187"/>
          </a:xfrm>
          <a:prstGeom prst="bentConnector3">
            <a:avLst>
              <a:gd name="adj1" fmla="val 5518594"/>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8" name="肘形连接符 357"/>
          <p:cNvCxnSpPr>
            <a:stCxn id="195" idx="3"/>
            <a:endCxn id="172" idx="3"/>
          </p:cNvCxnSpPr>
          <p:nvPr/>
        </p:nvCxnSpPr>
        <p:spPr>
          <a:xfrm flipV="1">
            <a:off x="7524658" y="842899"/>
            <a:ext cx="333162" cy="356049"/>
          </a:xfrm>
          <a:prstGeom prst="bentConnector3">
            <a:avLst>
              <a:gd name="adj1" fmla="val 16861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9" name="肘形连接符 358"/>
          <p:cNvCxnSpPr>
            <a:stCxn id="197" idx="3"/>
            <a:endCxn id="172" idx="3"/>
          </p:cNvCxnSpPr>
          <p:nvPr/>
        </p:nvCxnSpPr>
        <p:spPr>
          <a:xfrm flipV="1">
            <a:off x="7524658" y="842899"/>
            <a:ext cx="333162" cy="681953"/>
          </a:xfrm>
          <a:prstGeom prst="bentConnector3">
            <a:avLst>
              <a:gd name="adj1" fmla="val 16861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60" name="肘形连接符 359"/>
          <p:cNvCxnSpPr>
            <a:stCxn id="211" idx="3"/>
            <a:endCxn id="172" idx="3"/>
          </p:cNvCxnSpPr>
          <p:nvPr/>
        </p:nvCxnSpPr>
        <p:spPr>
          <a:xfrm flipV="1">
            <a:off x="7524658" y="842899"/>
            <a:ext cx="333162" cy="986907"/>
          </a:xfrm>
          <a:prstGeom prst="bentConnector3">
            <a:avLst>
              <a:gd name="adj1" fmla="val 16861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61" name="肘形连接符 360"/>
          <p:cNvCxnSpPr>
            <a:stCxn id="213" idx="3"/>
            <a:endCxn id="172" idx="3"/>
          </p:cNvCxnSpPr>
          <p:nvPr/>
        </p:nvCxnSpPr>
        <p:spPr>
          <a:xfrm flipV="1">
            <a:off x="7520931" y="842899"/>
            <a:ext cx="336889" cy="1304094"/>
          </a:xfrm>
          <a:prstGeom prst="bentConnector3">
            <a:avLst>
              <a:gd name="adj1" fmla="val 167856"/>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62" name="肘形连接符 361"/>
          <p:cNvCxnSpPr>
            <a:stCxn id="237" idx="3"/>
            <a:endCxn id="172" idx="3"/>
          </p:cNvCxnSpPr>
          <p:nvPr/>
        </p:nvCxnSpPr>
        <p:spPr>
          <a:xfrm flipV="1">
            <a:off x="7524658" y="842899"/>
            <a:ext cx="333162" cy="1653496"/>
          </a:xfrm>
          <a:prstGeom prst="bentConnector3">
            <a:avLst>
              <a:gd name="adj1" fmla="val 16861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63" name="肘形连接符 362"/>
          <p:cNvCxnSpPr>
            <a:stCxn id="239" idx="3"/>
            <a:endCxn id="172" idx="3"/>
          </p:cNvCxnSpPr>
          <p:nvPr/>
        </p:nvCxnSpPr>
        <p:spPr>
          <a:xfrm flipV="1">
            <a:off x="7524658" y="842899"/>
            <a:ext cx="333162" cy="1979400"/>
          </a:xfrm>
          <a:prstGeom prst="bentConnector3">
            <a:avLst>
              <a:gd name="adj1" fmla="val 16861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64" name="肘形连接符 363"/>
          <p:cNvCxnSpPr>
            <a:stCxn id="253" idx="3"/>
            <a:endCxn id="172" idx="3"/>
          </p:cNvCxnSpPr>
          <p:nvPr/>
        </p:nvCxnSpPr>
        <p:spPr>
          <a:xfrm flipV="1">
            <a:off x="7524658" y="842899"/>
            <a:ext cx="333162" cy="2284354"/>
          </a:xfrm>
          <a:prstGeom prst="bentConnector3">
            <a:avLst>
              <a:gd name="adj1" fmla="val 16861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65" name="肘形连接符 364"/>
          <p:cNvCxnSpPr>
            <a:stCxn id="255" idx="3"/>
            <a:endCxn id="172" idx="3"/>
          </p:cNvCxnSpPr>
          <p:nvPr/>
        </p:nvCxnSpPr>
        <p:spPr>
          <a:xfrm flipV="1">
            <a:off x="7520931" y="842899"/>
            <a:ext cx="336889" cy="2601541"/>
          </a:xfrm>
          <a:prstGeom prst="bentConnector3">
            <a:avLst>
              <a:gd name="adj1" fmla="val 167856"/>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7932276" y="455463"/>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383" name="矩形 382"/>
          <p:cNvSpPr/>
          <p:nvPr/>
        </p:nvSpPr>
        <p:spPr>
          <a:xfrm>
            <a:off x="6208141" y="1911721"/>
            <a:ext cx="272063"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384" name="矩形 383"/>
          <p:cNvSpPr/>
          <p:nvPr/>
        </p:nvSpPr>
        <p:spPr>
          <a:xfrm>
            <a:off x="4074605" y="1931474"/>
            <a:ext cx="272063"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385" name="矩形 384"/>
          <p:cNvSpPr/>
          <p:nvPr/>
        </p:nvSpPr>
        <p:spPr>
          <a:xfrm>
            <a:off x="2121277" y="1930612"/>
            <a:ext cx="272063"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grpSp>
        <p:nvGrpSpPr>
          <p:cNvPr id="518" name="组合 517"/>
          <p:cNvGrpSpPr/>
          <p:nvPr/>
        </p:nvGrpSpPr>
        <p:grpSpPr>
          <a:xfrm>
            <a:off x="107504" y="3788666"/>
            <a:ext cx="9001000" cy="2965380"/>
            <a:chOff x="107504" y="3789041"/>
            <a:chExt cx="9001000" cy="2965380"/>
          </a:xfrm>
        </p:grpSpPr>
        <p:sp>
          <p:nvSpPr>
            <p:cNvPr id="519" name="矩形 518"/>
            <p:cNvSpPr/>
            <p:nvPr/>
          </p:nvSpPr>
          <p:spPr>
            <a:xfrm>
              <a:off x="107504" y="3789413"/>
              <a:ext cx="2520280" cy="296500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文本框 519"/>
            <p:cNvSpPr txBox="1"/>
            <p:nvPr/>
          </p:nvSpPr>
          <p:spPr>
            <a:xfrm>
              <a:off x="565238" y="3842154"/>
              <a:ext cx="11264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发动机整机</a:t>
              </a:r>
              <a:endParaRPr lang="zh-CN" altLang="en-US" sz="1400" dirty="0">
                <a:latin typeface="微软雅黑" panose="020B0503020204020204" pitchFamily="34" charset="-122"/>
                <a:ea typeface="微软雅黑" panose="020B0503020204020204" pitchFamily="34" charset="-122"/>
              </a:endParaRPr>
            </a:p>
          </p:txBody>
        </p:sp>
        <p:sp>
          <p:nvSpPr>
            <p:cNvPr id="521" name="文本框 520"/>
            <p:cNvSpPr txBox="1"/>
            <p:nvPr/>
          </p:nvSpPr>
          <p:spPr>
            <a:xfrm>
              <a:off x="1331640" y="418651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522" name="文本框 521"/>
            <p:cNvSpPr txBox="1"/>
            <p:nvPr/>
          </p:nvSpPr>
          <p:spPr>
            <a:xfrm>
              <a:off x="1331640" y="451635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523" name="文本框 522"/>
            <p:cNvSpPr txBox="1"/>
            <p:nvPr/>
          </p:nvSpPr>
          <p:spPr>
            <a:xfrm>
              <a:off x="1331640" y="484620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524" name="肘形连接符 523"/>
            <p:cNvCxnSpPr>
              <a:stCxn id="520" idx="2"/>
              <a:endCxn id="521" idx="1"/>
            </p:cNvCxnSpPr>
            <p:nvPr/>
          </p:nvCxnSpPr>
          <p:spPr>
            <a:xfrm rot="16200000" flipH="1">
              <a:off x="1134813" y="4143576"/>
              <a:ext cx="190472"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肘形连接符 524"/>
            <p:cNvCxnSpPr>
              <a:stCxn id="520" idx="2"/>
              <a:endCxn id="522" idx="1"/>
            </p:cNvCxnSpPr>
            <p:nvPr/>
          </p:nvCxnSpPr>
          <p:spPr>
            <a:xfrm rot="16200000" flipH="1">
              <a:off x="969892" y="4308497"/>
              <a:ext cx="52031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肘形连接符 525"/>
            <p:cNvCxnSpPr>
              <a:stCxn id="520" idx="2"/>
              <a:endCxn id="523" idx="1"/>
            </p:cNvCxnSpPr>
            <p:nvPr/>
          </p:nvCxnSpPr>
          <p:spPr>
            <a:xfrm rot="16200000" flipH="1">
              <a:off x="804970" y="4473419"/>
              <a:ext cx="850158"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7" name="文本框 526"/>
            <p:cNvSpPr txBox="1"/>
            <p:nvPr/>
          </p:nvSpPr>
          <p:spPr>
            <a:xfrm>
              <a:off x="1331640" y="515012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528" name="肘形连接符 527"/>
            <p:cNvCxnSpPr>
              <a:stCxn id="520" idx="2"/>
              <a:endCxn id="527" idx="1"/>
            </p:cNvCxnSpPr>
            <p:nvPr/>
          </p:nvCxnSpPr>
          <p:spPr>
            <a:xfrm rot="16200000" flipH="1">
              <a:off x="653007" y="4625382"/>
              <a:ext cx="115408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9" name="矩形 528"/>
            <p:cNvSpPr/>
            <p:nvPr/>
          </p:nvSpPr>
          <p:spPr>
            <a:xfrm>
              <a:off x="2627784" y="3789041"/>
              <a:ext cx="6480720" cy="2965008"/>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0" name="图片 5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905464"/>
              <a:ext cx="220216" cy="220216"/>
            </a:xfrm>
            <a:prstGeom prst="rect">
              <a:avLst/>
            </a:prstGeom>
          </p:spPr>
        </p:pic>
        <p:pic>
          <p:nvPicPr>
            <p:cNvPr id="531" name="图片 5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242465"/>
              <a:ext cx="220216" cy="220216"/>
            </a:xfrm>
            <a:prstGeom prst="rect">
              <a:avLst/>
            </a:prstGeom>
          </p:spPr>
        </p:pic>
        <p:pic>
          <p:nvPicPr>
            <p:cNvPr id="532" name="图片 5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561003"/>
              <a:ext cx="220216" cy="220216"/>
            </a:xfrm>
            <a:prstGeom prst="rect">
              <a:avLst/>
            </a:prstGeom>
          </p:spPr>
        </p:pic>
        <p:pic>
          <p:nvPicPr>
            <p:cNvPr id="533" name="图片 5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898004"/>
              <a:ext cx="220216" cy="220216"/>
            </a:xfrm>
            <a:prstGeom prst="rect">
              <a:avLst/>
            </a:prstGeom>
          </p:spPr>
        </p:pic>
        <p:pic>
          <p:nvPicPr>
            <p:cNvPr id="534" name="图片 5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70" y="5201130"/>
              <a:ext cx="220216" cy="220216"/>
            </a:xfrm>
            <a:prstGeom prst="rect">
              <a:avLst/>
            </a:prstGeom>
          </p:spPr>
        </p:pic>
        <p:cxnSp>
          <p:nvCxnSpPr>
            <p:cNvPr id="535" name="直接连接符 534"/>
            <p:cNvCxnSpPr/>
            <p:nvPr/>
          </p:nvCxnSpPr>
          <p:spPr>
            <a:xfrm>
              <a:off x="107504" y="414113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p:nvPr/>
          </p:nvCxnSpPr>
          <p:spPr>
            <a:xfrm>
              <a:off x="107504" y="447977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107504" y="48084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107504" y="512784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107504" y="545790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107504" y="579654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107504" y="612518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107504" y="64446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43" name="文本框 542"/>
            <p:cNvSpPr txBox="1"/>
            <p:nvPr/>
          </p:nvSpPr>
          <p:spPr>
            <a:xfrm>
              <a:off x="1339490" y="5482658"/>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544" name="文本框 543"/>
            <p:cNvSpPr txBox="1"/>
            <p:nvPr/>
          </p:nvSpPr>
          <p:spPr>
            <a:xfrm>
              <a:off x="1339490" y="581250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545" name="文本框 544"/>
            <p:cNvSpPr txBox="1"/>
            <p:nvPr/>
          </p:nvSpPr>
          <p:spPr>
            <a:xfrm>
              <a:off x="1339490" y="614234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546" name="肘形连接符 545"/>
            <p:cNvCxnSpPr>
              <a:stCxn id="520" idx="2"/>
              <a:endCxn id="543" idx="1"/>
            </p:cNvCxnSpPr>
            <p:nvPr/>
          </p:nvCxnSpPr>
          <p:spPr>
            <a:xfrm rot="16200000" flipH="1">
              <a:off x="490666" y="4787723"/>
              <a:ext cx="1486616"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7" name="肘形连接符 546"/>
            <p:cNvCxnSpPr>
              <a:stCxn id="520" idx="2"/>
              <a:endCxn id="544" idx="1"/>
            </p:cNvCxnSpPr>
            <p:nvPr/>
          </p:nvCxnSpPr>
          <p:spPr>
            <a:xfrm rot="16200000" flipH="1">
              <a:off x="325745" y="4952644"/>
              <a:ext cx="181645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8" name="肘形连接符 547"/>
            <p:cNvCxnSpPr>
              <a:stCxn id="520" idx="2"/>
              <a:endCxn id="545" idx="1"/>
            </p:cNvCxnSpPr>
            <p:nvPr/>
          </p:nvCxnSpPr>
          <p:spPr>
            <a:xfrm rot="16200000" flipH="1">
              <a:off x="160823" y="5117566"/>
              <a:ext cx="2146302"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9" name="文本框 548"/>
            <p:cNvSpPr txBox="1"/>
            <p:nvPr/>
          </p:nvSpPr>
          <p:spPr>
            <a:xfrm>
              <a:off x="1339490" y="644627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550" name="肘形连接符 549"/>
            <p:cNvCxnSpPr>
              <a:stCxn id="520" idx="2"/>
              <a:endCxn id="549" idx="1"/>
            </p:cNvCxnSpPr>
            <p:nvPr/>
          </p:nvCxnSpPr>
          <p:spPr>
            <a:xfrm rot="16200000" flipH="1">
              <a:off x="8860" y="5269529"/>
              <a:ext cx="245022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51" name="图片 5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5538609"/>
              <a:ext cx="220216" cy="220216"/>
            </a:xfrm>
            <a:prstGeom prst="rect">
              <a:avLst/>
            </a:prstGeom>
          </p:spPr>
        </p:pic>
        <p:pic>
          <p:nvPicPr>
            <p:cNvPr id="552" name="图片 5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5857147"/>
              <a:ext cx="220216" cy="220216"/>
            </a:xfrm>
            <a:prstGeom prst="rect">
              <a:avLst/>
            </a:prstGeom>
          </p:spPr>
        </p:pic>
        <p:pic>
          <p:nvPicPr>
            <p:cNvPr id="553" name="图片 5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6177984"/>
              <a:ext cx="220216" cy="220216"/>
            </a:xfrm>
            <a:prstGeom prst="rect">
              <a:avLst/>
            </a:prstGeom>
          </p:spPr>
        </p:pic>
        <p:pic>
          <p:nvPicPr>
            <p:cNvPr id="554" name="图片 5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509130"/>
              <a:ext cx="220216" cy="220216"/>
            </a:xfrm>
            <a:prstGeom prst="rect">
              <a:avLst/>
            </a:prstGeom>
          </p:spPr>
        </p:pic>
        <p:sp>
          <p:nvSpPr>
            <p:cNvPr id="555" name="圆角矩形 554"/>
            <p:cNvSpPr/>
            <p:nvPr/>
          </p:nvSpPr>
          <p:spPr>
            <a:xfrm>
              <a:off x="2720542" y="387777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556" name="圆角矩形 555"/>
            <p:cNvSpPr/>
            <p:nvPr/>
          </p:nvSpPr>
          <p:spPr>
            <a:xfrm>
              <a:off x="3393108" y="387777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57" name="圆角矩形 556"/>
            <p:cNvSpPr/>
            <p:nvPr/>
          </p:nvSpPr>
          <p:spPr>
            <a:xfrm>
              <a:off x="6796354" y="3861572"/>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558" name="圆角矩形 557"/>
            <p:cNvSpPr/>
            <p:nvPr/>
          </p:nvSpPr>
          <p:spPr>
            <a:xfrm>
              <a:off x="7468920" y="3861572"/>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559" name="圆角矩形 558"/>
            <p:cNvSpPr/>
            <p:nvPr/>
          </p:nvSpPr>
          <p:spPr>
            <a:xfrm>
              <a:off x="3767230" y="3879071"/>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560" name="圆角矩形 559"/>
            <p:cNvSpPr/>
            <p:nvPr/>
          </p:nvSpPr>
          <p:spPr>
            <a:xfrm>
              <a:off x="415158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561" name="圆角矩形 560"/>
            <p:cNvSpPr/>
            <p:nvPr/>
          </p:nvSpPr>
          <p:spPr>
            <a:xfrm>
              <a:off x="7861097" y="386223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62" name="圆角矩形 561"/>
            <p:cNvSpPr/>
            <p:nvPr/>
          </p:nvSpPr>
          <p:spPr>
            <a:xfrm>
              <a:off x="4532369"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C</a:t>
              </a:r>
              <a:r>
                <a:rPr lang="en-US" altLang="zh-CN" sz="900" b="1" dirty="0" smtClean="0"/>
                <a:t>.1</a:t>
              </a:r>
              <a:endParaRPr lang="zh-CN" altLang="en-US" sz="900" b="1" dirty="0"/>
            </a:p>
          </p:txBody>
        </p:sp>
        <p:sp>
          <p:nvSpPr>
            <p:cNvPr id="563" name="圆角矩形 562"/>
            <p:cNvSpPr/>
            <p:nvPr/>
          </p:nvSpPr>
          <p:spPr>
            <a:xfrm>
              <a:off x="492454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sp>
          <p:nvSpPr>
            <p:cNvPr id="564" name="圆角矩形 563"/>
            <p:cNvSpPr/>
            <p:nvPr/>
          </p:nvSpPr>
          <p:spPr>
            <a:xfrm>
              <a:off x="2720542" y="422409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65" name="圆角矩形 564"/>
            <p:cNvSpPr/>
            <p:nvPr/>
          </p:nvSpPr>
          <p:spPr>
            <a:xfrm>
              <a:off x="3393108"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66" name="圆角矩形 565"/>
            <p:cNvSpPr/>
            <p:nvPr/>
          </p:nvSpPr>
          <p:spPr>
            <a:xfrm>
              <a:off x="4560959" y="422409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7" name="圆角矩形 566"/>
            <p:cNvSpPr/>
            <p:nvPr/>
          </p:nvSpPr>
          <p:spPr>
            <a:xfrm>
              <a:off x="5276117"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68" name="圆角矩形 567"/>
            <p:cNvSpPr/>
            <p:nvPr/>
          </p:nvSpPr>
          <p:spPr>
            <a:xfrm>
              <a:off x="2720542" y="454352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69" name="圆角矩形 568"/>
            <p:cNvSpPr/>
            <p:nvPr/>
          </p:nvSpPr>
          <p:spPr>
            <a:xfrm>
              <a:off x="339310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70" name="圆角矩形 569"/>
            <p:cNvSpPr/>
            <p:nvPr/>
          </p:nvSpPr>
          <p:spPr>
            <a:xfrm>
              <a:off x="4560959"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71" name="圆角矩形 570"/>
            <p:cNvSpPr/>
            <p:nvPr/>
          </p:nvSpPr>
          <p:spPr>
            <a:xfrm>
              <a:off x="5276117"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72" name="圆角矩形 571"/>
            <p:cNvSpPr/>
            <p:nvPr/>
          </p:nvSpPr>
          <p:spPr>
            <a:xfrm>
              <a:off x="2724269" y="486105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73" name="圆角矩形 572"/>
            <p:cNvSpPr/>
            <p:nvPr/>
          </p:nvSpPr>
          <p:spPr>
            <a:xfrm>
              <a:off x="3396835"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74" name="圆角矩形 573"/>
            <p:cNvSpPr/>
            <p:nvPr/>
          </p:nvSpPr>
          <p:spPr>
            <a:xfrm>
              <a:off x="4564686" y="486105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75" name="圆角矩形 574"/>
            <p:cNvSpPr/>
            <p:nvPr/>
          </p:nvSpPr>
          <p:spPr>
            <a:xfrm>
              <a:off x="5279844"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76" name="圆角矩形 575"/>
            <p:cNvSpPr/>
            <p:nvPr/>
          </p:nvSpPr>
          <p:spPr>
            <a:xfrm>
              <a:off x="2720542" y="51782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77" name="圆角矩形 576"/>
            <p:cNvSpPr/>
            <p:nvPr/>
          </p:nvSpPr>
          <p:spPr>
            <a:xfrm>
              <a:off x="3393108"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78" name="圆角矩形 577"/>
            <p:cNvSpPr/>
            <p:nvPr/>
          </p:nvSpPr>
          <p:spPr>
            <a:xfrm>
              <a:off x="4560959" y="51782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79" name="圆角矩形 578"/>
            <p:cNvSpPr/>
            <p:nvPr/>
          </p:nvSpPr>
          <p:spPr>
            <a:xfrm>
              <a:off x="5276117"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80" name="圆角矩形 579"/>
            <p:cNvSpPr/>
            <p:nvPr/>
          </p:nvSpPr>
          <p:spPr>
            <a:xfrm>
              <a:off x="6787192" y="421762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81" name="圆角矩形 580"/>
            <p:cNvSpPr/>
            <p:nvPr/>
          </p:nvSpPr>
          <p:spPr>
            <a:xfrm>
              <a:off x="7459758"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82" name="圆角矩形 581"/>
            <p:cNvSpPr/>
            <p:nvPr/>
          </p:nvSpPr>
          <p:spPr>
            <a:xfrm>
              <a:off x="6787192"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83" name="圆角矩形 582"/>
            <p:cNvSpPr/>
            <p:nvPr/>
          </p:nvSpPr>
          <p:spPr>
            <a:xfrm>
              <a:off x="745975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84" name="圆角矩形 583"/>
            <p:cNvSpPr/>
            <p:nvPr/>
          </p:nvSpPr>
          <p:spPr>
            <a:xfrm>
              <a:off x="3784436" y="422409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85" name="圆角矩形 584"/>
            <p:cNvSpPr/>
            <p:nvPr/>
          </p:nvSpPr>
          <p:spPr>
            <a:xfrm>
              <a:off x="3784436" y="454190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86" name="圆角矩形 585"/>
            <p:cNvSpPr/>
            <p:nvPr/>
          </p:nvSpPr>
          <p:spPr>
            <a:xfrm>
              <a:off x="3784857" y="486018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87" name="圆角矩形 586"/>
            <p:cNvSpPr/>
            <p:nvPr/>
          </p:nvSpPr>
          <p:spPr>
            <a:xfrm>
              <a:off x="4174274"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588" name="圆角矩形 587"/>
            <p:cNvSpPr/>
            <p:nvPr/>
          </p:nvSpPr>
          <p:spPr>
            <a:xfrm>
              <a:off x="3784436" y="5176931"/>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89" name="圆角矩形 588"/>
            <p:cNvSpPr/>
            <p:nvPr/>
          </p:nvSpPr>
          <p:spPr>
            <a:xfrm>
              <a:off x="4173853"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590" name="圆角矩形 589"/>
            <p:cNvSpPr/>
            <p:nvPr/>
          </p:nvSpPr>
          <p:spPr>
            <a:xfrm>
              <a:off x="5668300"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91" name="圆角矩形 590"/>
            <p:cNvSpPr/>
            <p:nvPr/>
          </p:nvSpPr>
          <p:spPr>
            <a:xfrm>
              <a:off x="5668300"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92" name="圆角矩形 591"/>
            <p:cNvSpPr/>
            <p:nvPr/>
          </p:nvSpPr>
          <p:spPr>
            <a:xfrm>
              <a:off x="5668721"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93" name="圆角矩形 592"/>
            <p:cNvSpPr/>
            <p:nvPr/>
          </p:nvSpPr>
          <p:spPr>
            <a:xfrm>
              <a:off x="6058138"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594" name="圆角矩形 593"/>
            <p:cNvSpPr/>
            <p:nvPr/>
          </p:nvSpPr>
          <p:spPr>
            <a:xfrm>
              <a:off x="5668300"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95" name="圆角矩形 594"/>
            <p:cNvSpPr/>
            <p:nvPr/>
          </p:nvSpPr>
          <p:spPr>
            <a:xfrm>
              <a:off x="6057717"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596" name="圆角矩形 595"/>
            <p:cNvSpPr/>
            <p:nvPr/>
          </p:nvSpPr>
          <p:spPr>
            <a:xfrm>
              <a:off x="6787192" y="484847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97" name="圆角矩形 596"/>
            <p:cNvSpPr/>
            <p:nvPr/>
          </p:nvSpPr>
          <p:spPr>
            <a:xfrm>
              <a:off x="7457844" y="485226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98" name="圆角矩形 597"/>
            <p:cNvSpPr/>
            <p:nvPr/>
          </p:nvSpPr>
          <p:spPr>
            <a:xfrm>
              <a:off x="6783465" y="516566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99" name="圆角矩形 598"/>
            <p:cNvSpPr/>
            <p:nvPr/>
          </p:nvSpPr>
          <p:spPr>
            <a:xfrm>
              <a:off x="7454117" y="51694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00" name="圆角矩形 599"/>
            <p:cNvSpPr/>
            <p:nvPr/>
          </p:nvSpPr>
          <p:spPr>
            <a:xfrm>
              <a:off x="7834323"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01" name="圆角矩形 600"/>
            <p:cNvSpPr/>
            <p:nvPr/>
          </p:nvSpPr>
          <p:spPr>
            <a:xfrm>
              <a:off x="7834323"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02" name="圆角矩形 601"/>
            <p:cNvSpPr/>
            <p:nvPr/>
          </p:nvSpPr>
          <p:spPr>
            <a:xfrm>
              <a:off x="7834744" y="485371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03" name="圆角矩形 602"/>
            <p:cNvSpPr/>
            <p:nvPr/>
          </p:nvSpPr>
          <p:spPr>
            <a:xfrm>
              <a:off x="7834323" y="517045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04" name="圆角矩形 603"/>
            <p:cNvSpPr/>
            <p:nvPr/>
          </p:nvSpPr>
          <p:spPr>
            <a:xfrm>
              <a:off x="8211975"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605" name="圆角矩形 604"/>
            <p:cNvSpPr/>
            <p:nvPr/>
          </p:nvSpPr>
          <p:spPr>
            <a:xfrm>
              <a:off x="8211975"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606" name="圆角矩形 605"/>
            <p:cNvSpPr/>
            <p:nvPr/>
          </p:nvSpPr>
          <p:spPr>
            <a:xfrm>
              <a:off x="2720542" y="55215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607" name="圆角矩形 606"/>
            <p:cNvSpPr/>
            <p:nvPr/>
          </p:nvSpPr>
          <p:spPr>
            <a:xfrm>
              <a:off x="3393108"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08" name="圆角矩形 607"/>
            <p:cNvSpPr/>
            <p:nvPr/>
          </p:nvSpPr>
          <p:spPr>
            <a:xfrm>
              <a:off x="4560959" y="55215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09" name="圆角矩形 608"/>
            <p:cNvSpPr/>
            <p:nvPr/>
          </p:nvSpPr>
          <p:spPr>
            <a:xfrm>
              <a:off x="5276117"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10" name="圆角矩形 609"/>
            <p:cNvSpPr/>
            <p:nvPr/>
          </p:nvSpPr>
          <p:spPr>
            <a:xfrm>
              <a:off x="2720542" y="584097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11" name="圆角矩形 610"/>
            <p:cNvSpPr/>
            <p:nvPr/>
          </p:nvSpPr>
          <p:spPr>
            <a:xfrm>
              <a:off x="339310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12" name="圆角矩形 611"/>
            <p:cNvSpPr/>
            <p:nvPr/>
          </p:nvSpPr>
          <p:spPr>
            <a:xfrm>
              <a:off x="4560959"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13" name="圆角矩形 612"/>
            <p:cNvSpPr/>
            <p:nvPr/>
          </p:nvSpPr>
          <p:spPr>
            <a:xfrm>
              <a:off x="5276117"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614" name="圆角矩形 613"/>
            <p:cNvSpPr/>
            <p:nvPr/>
          </p:nvSpPr>
          <p:spPr>
            <a:xfrm>
              <a:off x="2724269" y="615850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15" name="圆角矩形 614"/>
            <p:cNvSpPr/>
            <p:nvPr/>
          </p:nvSpPr>
          <p:spPr>
            <a:xfrm>
              <a:off x="3396835"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16" name="圆角矩形 615"/>
            <p:cNvSpPr/>
            <p:nvPr/>
          </p:nvSpPr>
          <p:spPr>
            <a:xfrm>
              <a:off x="4564686" y="615850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17" name="圆角矩形 616"/>
            <p:cNvSpPr/>
            <p:nvPr/>
          </p:nvSpPr>
          <p:spPr>
            <a:xfrm>
              <a:off x="5279844"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618" name="圆角矩形 617"/>
            <p:cNvSpPr/>
            <p:nvPr/>
          </p:nvSpPr>
          <p:spPr>
            <a:xfrm>
              <a:off x="2720542" y="6475689"/>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619" name="圆角矩形 618"/>
            <p:cNvSpPr/>
            <p:nvPr/>
          </p:nvSpPr>
          <p:spPr>
            <a:xfrm>
              <a:off x="3393108"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20" name="圆角矩形 619"/>
            <p:cNvSpPr/>
            <p:nvPr/>
          </p:nvSpPr>
          <p:spPr>
            <a:xfrm>
              <a:off x="4560959" y="647568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21" name="圆角矩形 620"/>
            <p:cNvSpPr/>
            <p:nvPr/>
          </p:nvSpPr>
          <p:spPr>
            <a:xfrm>
              <a:off x="5276117"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622" name="圆角矩形 621"/>
            <p:cNvSpPr/>
            <p:nvPr/>
          </p:nvSpPr>
          <p:spPr>
            <a:xfrm>
              <a:off x="6787192" y="551506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23" name="圆角矩形 622"/>
            <p:cNvSpPr/>
            <p:nvPr/>
          </p:nvSpPr>
          <p:spPr>
            <a:xfrm>
              <a:off x="7459758"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24" name="圆角矩形 623"/>
            <p:cNvSpPr/>
            <p:nvPr/>
          </p:nvSpPr>
          <p:spPr>
            <a:xfrm>
              <a:off x="6787192"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25" name="圆角矩形 624"/>
            <p:cNvSpPr/>
            <p:nvPr/>
          </p:nvSpPr>
          <p:spPr>
            <a:xfrm>
              <a:off x="745975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626" name="圆角矩形 625"/>
            <p:cNvSpPr/>
            <p:nvPr/>
          </p:nvSpPr>
          <p:spPr>
            <a:xfrm>
              <a:off x="3784436" y="55215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27" name="圆角矩形 626"/>
            <p:cNvSpPr/>
            <p:nvPr/>
          </p:nvSpPr>
          <p:spPr>
            <a:xfrm>
              <a:off x="3784436" y="583934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28" name="圆角矩形 627"/>
            <p:cNvSpPr/>
            <p:nvPr/>
          </p:nvSpPr>
          <p:spPr>
            <a:xfrm>
              <a:off x="3784857" y="615763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29" name="圆角矩形 628"/>
            <p:cNvSpPr/>
            <p:nvPr/>
          </p:nvSpPr>
          <p:spPr>
            <a:xfrm>
              <a:off x="4174274"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630" name="圆角矩形 629"/>
            <p:cNvSpPr/>
            <p:nvPr/>
          </p:nvSpPr>
          <p:spPr>
            <a:xfrm>
              <a:off x="3784436" y="647437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631" name="圆角矩形 630"/>
            <p:cNvSpPr/>
            <p:nvPr/>
          </p:nvSpPr>
          <p:spPr>
            <a:xfrm>
              <a:off x="4173853"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632" name="圆角矩形 631"/>
            <p:cNvSpPr/>
            <p:nvPr/>
          </p:nvSpPr>
          <p:spPr>
            <a:xfrm>
              <a:off x="5668300"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633" name="圆角矩形 632"/>
            <p:cNvSpPr/>
            <p:nvPr/>
          </p:nvSpPr>
          <p:spPr>
            <a:xfrm>
              <a:off x="5668300"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634" name="圆角矩形 633"/>
            <p:cNvSpPr/>
            <p:nvPr/>
          </p:nvSpPr>
          <p:spPr>
            <a:xfrm>
              <a:off x="5668721"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635" name="圆角矩形 634"/>
            <p:cNvSpPr/>
            <p:nvPr/>
          </p:nvSpPr>
          <p:spPr>
            <a:xfrm>
              <a:off x="6058138"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636" name="圆角矩形 635"/>
            <p:cNvSpPr/>
            <p:nvPr/>
          </p:nvSpPr>
          <p:spPr>
            <a:xfrm>
              <a:off x="5668300"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637" name="圆角矩形 636"/>
            <p:cNvSpPr/>
            <p:nvPr/>
          </p:nvSpPr>
          <p:spPr>
            <a:xfrm>
              <a:off x="6057717"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638" name="圆角矩形 637"/>
            <p:cNvSpPr/>
            <p:nvPr/>
          </p:nvSpPr>
          <p:spPr>
            <a:xfrm>
              <a:off x="6787192" y="61459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39" name="圆角矩形 638"/>
            <p:cNvSpPr/>
            <p:nvPr/>
          </p:nvSpPr>
          <p:spPr>
            <a:xfrm>
              <a:off x="7457844" y="614971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640" name="圆角矩形 639"/>
            <p:cNvSpPr/>
            <p:nvPr/>
          </p:nvSpPr>
          <p:spPr>
            <a:xfrm>
              <a:off x="6783465" y="646311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41" name="圆角矩形 640"/>
            <p:cNvSpPr/>
            <p:nvPr/>
          </p:nvSpPr>
          <p:spPr>
            <a:xfrm>
              <a:off x="7454117" y="646689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642" name="圆角矩形 641"/>
            <p:cNvSpPr/>
            <p:nvPr/>
          </p:nvSpPr>
          <p:spPr>
            <a:xfrm>
              <a:off x="7834323"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43" name="圆角矩形 642"/>
            <p:cNvSpPr/>
            <p:nvPr/>
          </p:nvSpPr>
          <p:spPr>
            <a:xfrm>
              <a:off x="7834323"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44" name="圆角矩形 643"/>
            <p:cNvSpPr/>
            <p:nvPr/>
          </p:nvSpPr>
          <p:spPr>
            <a:xfrm>
              <a:off x="7834744" y="615116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45" name="圆角矩形 644"/>
            <p:cNvSpPr/>
            <p:nvPr/>
          </p:nvSpPr>
          <p:spPr>
            <a:xfrm>
              <a:off x="7834323" y="646790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46" name="圆角矩形 645"/>
            <p:cNvSpPr/>
            <p:nvPr/>
          </p:nvSpPr>
          <p:spPr>
            <a:xfrm>
              <a:off x="8211975"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647" name="圆角矩形 646"/>
            <p:cNvSpPr/>
            <p:nvPr/>
          </p:nvSpPr>
          <p:spPr>
            <a:xfrm>
              <a:off x="8211975"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G.3</a:t>
              </a:r>
              <a:endParaRPr lang="zh-CN" altLang="en-US" sz="900" b="1" dirty="0">
                <a:solidFill>
                  <a:prstClr val="white"/>
                </a:solidFill>
              </a:endParaRPr>
            </a:p>
          </p:txBody>
        </p:sp>
      </p:grpSp>
      <p:grpSp>
        <p:nvGrpSpPr>
          <p:cNvPr id="648" name="组合 647"/>
          <p:cNvGrpSpPr/>
          <p:nvPr/>
        </p:nvGrpSpPr>
        <p:grpSpPr>
          <a:xfrm>
            <a:off x="107504" y="3775988"/>
            <a:ext cx="9001000" cy="2965380"/>
            <a:chOff x="107504" y="3789041"/>
            <a:chExt cx="9001000" cy="2965380"/>
          </a:xfrm>
        </p:grpSpPr>
        <p:sp>
          <p:nvSpPr>
            <p:cNvPr id="649" name="矩形 648"/>
            <p:cNvSpPr/>
            <p:nvPr/>
          </p:nvSpPr>
          <p:spPr>
            <a:xfrm>
              <a:off x="107504" y="3789413"/>
              <a:ext cx="2520280" cy="296500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文本框 649"/>
            <p:cNvSpPr txBox="1"/>
            <p:nvPr/>
          </p:nvSpPr>
          <p:spPr>
            <a:xfrm>
              <a:off x="565238" y="3842154"/>
              <a:ext cx="11264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发动机整机</a:t>
              </a:r>
              <a:endParaRPr lang="zh-CN" altLang="en-US" sz="1400" dirty="0">
                <a:latin typeface="微软雅黑" panose="020B0503020204020204" pitchFamily="34" charset="-122"/>
                <a:ea typeface="微软雅黑" panose="020B0503020204020204" pitchFamily="34" charset="-122"/>
              </a:endParaRPr>
            </a:p>
          </p:txBody>
        </p:sp>
        <p:sp>
          <p:nvSpPr>
            <p:cNvPr id="651" name="文本框 650"/>
            <p:cNvSpPr txBox="1"/>
            <p:nvPr/>
          </p:nvSpPr>
          <p:spPr>
            <a:xfrm>
              <a:off x="1331640" y="418651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652" name="文本框 651"/>
            <p:cNvSpPr txBox="1"/>
            <p:nvPr/>
          </p:nvSpPr>
          <p:spPr>
            <a:xfrm>
              <a:off x="1331640" y="451635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653" name="文本框 652"/>
            <p:cNvSpPr txBox="1"/>
            <p:nvPr/>
          </p:nvSpPr>
          <p:spPr>
            <a:xfrm>
              <a:off x="1331640" y="484620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654" name="肘形连接符 653"/>
            <p:cNvCxnSpPr>
              <a:stCxn id="650" idx="2"/>
              <a:endCxn id="651" idx="1"/>
            </p:cNvCxnSpPr>
            <p:nvPr/>
          </p:nvCxnSpPr>
          <p:spPr>
            <a:xfrm rot="16200000" flipH="1">
              <a:off x="1134813" y="4143576"/>
              <a:ext cx="190472"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肘形连接符 654"/>
            <p:cNvCxnSpPr>
              <a:stCxn id="650" idx="2"/>
              <a:endCxn id="652" idx="1"/>
            </p:cNvCxnSpPr>
            <p:nvPr/>
          </p:nvCxnSpPr>
          <p:spPr>
            <a:xfrm rot="16200000" flipH="1">
              <a:off x="969892" y="4308497"/>
              <a:ext cx="52031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肘形连接符 655"/>
            <p:cNvCxnSpPr>
              <a:stCxn id="650" idx="2"/>
              <a:endCxn id="653" idx="1"/>
            </p:cNvCxnSpPr>
            <p:nvPr/>
          </p:nvCxnSpPr>
          <p:spPr>
            <a:xfrm rot="16200000" flipH="1">
              <a:off x="804970" y="4473419"/>
              <a:ext cx="850158"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7" name="文本框 656"/>
            <p:cNvSpPr txBox="1"/>
            <p:nvPr/>
          </p:nvSpPr>
          <p:spPr>
            <a:xfrm>
              <a:off x="1331640" y="515012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658" name="肘形连接符 657"/>
            <p:cNvCxnSpPr>
              <a:stCxn id="650" idx="2"/>
              <a:endCxn id="657" idx="1"/>
            </p:cNvCxnSpPr>
            <p:nvPr/>
          </p:nvCxnSpPr>
          <p:spPr>
            <a:xfrm rot="16200000" flipH="1">
              <a:off x="653007" y="4625382"/>
              <a:ext cx="115408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9" name="矩形 658"/>
            <p:cNvSpPr/>
            <p:nvPr/>
          </p:nvSpPr>
          <p:spPr>
            <a:xfrm>
              <a:off x="2627784" y="3789041"/>
              <a:ext cx="6480720" cy="2965008"/>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60" name="图片 6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905464"/>
              <a:ext cx="220216" cy="220216"/>
            </a:xfrm>
            <a:prstGeom prst="rect">
              <a:avLst/>
            </a:prstGeom>
          </p:spPr>
        </p:pic>
        <p:pic>
          <p:nvPicPr>
            <p:cNvPr id="661" name="图片 6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242465"/>
              <a:ext cx="220216" cy="220216"/>
            </a:xfrm>
            <a:prstGeom prst="rect">
              <a:avLst/>
            </a:prstGeom>
          </p:spPr>
        </p:pic>
        <p:pic>
          <p:nvPicPr>
            <p:cNvPr id="662" name="图片 6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561003"/>
              <a:ext cx="220216" cy="220216"/>
            </a:xfrm>
            <a:prstGeom prst="rect">
              <a:avLst/>
            </a:prstGeom>
          </p:spPr>
        </p:pic>
        <p:pic>
          <p:nvPicPr>
            <p:cNvPr id="663" name="图片 6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898004"/>
              <a:ext cx="220216" cy="220216"/>
            </a:xfrm>
            <a:prstGeom prst="rect">
              <a:avLst/>
            </a:prstGeom>
          </p:spPr>
        </p:pic>
        <p:pic>
          <p:nvPicPr>
            <p:cNvPr id="664" name="图片 6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70" y="5201130"/>
              <a:ext cx="220216" cy="220216"/>
            </a:xfrm>
            <a:prstGeom prst="rect">
              <a:avLst/>
            </a:prstGeom>
          </p:spPr>
        </p:pic>
        <p:cxnSp>
          <p:nvCxnSpPr>
            <p:cNvPr id="665" name="直接连接符 664"/>
            <p:cNvCxnSpPr/>
            <p:nvPr/>
          </p:nvCxnSpPr>
          <p:spPr>
            <a:xfrm>
              <a:off x="107504" y="414113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a:off x="107504" y="447977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a:off x="107504" y="48084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a:off x="107504" y="512784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a:off x="107504" y="545790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a:off x="107504" y="579654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a:off x="107504" y="612518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a:off x="107504" y="64446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73" name="文本框 672"/>
            <p:cNvSpPr txBox="1"/>
            <p:nvPr/>
          </p:nvSpPr>
          <p:spPr>
            <a:xfrm>
              <a:off x="1339490" y="5482658"/>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674" name="文本框 673"/>
            <p:cNvSpPr txBox="1"/>
            <p:nvPr/>
          </p:nvSpPr>
          <p:spPr>
            <a:xfrm>
              <a:off x="1339490" y="581250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675" name="文本框 674"/>
            <p:cNvSpPr txBox="1"/>
            <p:nvPr/>
          </p:nvSpPr>
          <p:spPr>
            <a:xfrm>
              <a:off x="1339490" y="614234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676" name="肘形连接符 675"/>
            <p:cNvCxnSpPr>
              <a:stCxn id="650" idx="2"/>
              <a:endCxn id="673" idx="1"/>
            </p:cNvCxnSpPr>
            <p:nvPr/>
          </p:nvCxnSpPr>
          <p:spPr>
            <a:xfrm rot="16200000" flipH="1">
              <a:off x="490666" y="4787723"/>
              <a:ext cx="1486616"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7" name="肘形连接符 676"/>
            <p:cNvCxnSpPr>
              <a:stCxn id="650" idx="2"/>
              <a:endCxn id="674" idx="1"/>
            </p:cNvCxnSpPr>
            <p:nvPr/>
          </p:nvCxnSpPr>
          <p:spPr>
            <a:xfrm rot="16200000" flipH="1">
              <a:off x="325745" y="4952644"/>
              <a:ext cx="181645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8" name="肘形连接符 677"/>
            <p:cNvCxnSpPr>
              <a:stCxn id="650" idx="2"/>
              <a:endCxn id="675" idx="1"/>
            </p:cNvCxnSpPr>
            <p:nvPr/>
          </p:nvCxnSpPr>
          <p:spPr>
            <a:xfrm rot="16200000" flipH="1">
              <a:off x="160823" y="5117566"/>
              <a:ext cx="2146302"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9" name="文本框 678"/>
            <p:cNvSpPr txBox="1"/>
            <p:nvPr/>
          </p:nvSpPr>
          <p:spPr>
            <a:xfrm>
              <a:off x="1339490" y="644627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680" name="肘形连接符 679"/>
            <p:cNvCxnSpPr>
              <a:stCxn id="650" idx="2"/>
              <a:endCxn id="679" idx="1"/>
            </p:cNvCxnSpPr>
            <p:nvPr/>
          </p:nvCxnSpPr>
          <p:spPr>
            <a:xfrm rot="16200000" flipH="1">
              <a:off x="8860" y="5269529"/>
              <a:ext cx="245022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81" name="图片 6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5538609"/>
              <a:ext cx="220216" cy="220216"/>
            </a:xfrm>
            <a:prstGeom prst="rect">
              <a:avLst/>
            </a:prstGeom>
          </p:spPr>
        </p:pic>
        <p:pic>
          <p:nvPicPr>
            <p:cNvPr id="682" name="图片 6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5857147"/>
              <a:ext cx="220216" cy="220216"/>
            </a:xfrm>
            <a:prstGeom prst="rect">
              <a:avLst/>
            </a:prstGeom>
          </p:spPr>
        </p:pic>
        <p:pic>
          <p:nvPicPr>
            <p:cNvPr id="683" name="图片 6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6177984"/>
              <a:ext cx="220216" cy="220216"/>
            </a:xfrm>
            <a:prstGeom prst="rect">
              <a:avLst/>
            </a:prstGeom>
          </p:spPr>
        </p:pic>
        <p:pic>
          <p:nvPicPr>
            <p:cNvPr id="684" name="图片 6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509130"/>
              <a:ext cx="220216" cy="220216"/>
            </a:xfrm>
            <a:prstGeom prst="rect">
              <a:avLst/>
            </a:prstGeom>
          </p:spPr>
        </p:pic>
        <p:sp>
          <p:nvSpPr>
            <p:cNvPr id="685" name="圆角矩形 684"/>
            <p:cNvSpPr/>
            <p:nvPr/>
          </p:nvSpPr>
          <p:spPr>
            <a:xfrm>
              <a:off x="2720542" y="387777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686" name="圆角矩形 685"/>
            <p:cNvSpPr/>
            <p:nvPr/>
          </p:nvSpPr>
          <p:spPr>
            <a:xfrm>
              <a:off x="3393108" y="387777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687" name="圆角矩形 686"/>
            <p:cNvSpPr/>
            <p:nvPr/>
          </p:nvSpPr>
          <p:spPr>
            <a:xfrm>
              <a:off x="6796354" y="3861572"/>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688" name="圆角矩形 687"/>
            <p:cNvSpPr/>
            <p:nvPr/>
          </p:nvSpPr>
          <p:spPr>
            <a:xfrm>
              <a:off x="7468920" y="3861572"/>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689" name="圆角矩形 688"/>
            <p:cNvSpPr/>
            <p:nvPr/>
          </p:nvSpPr>
          <p:spPr>
            <a:xfrm>
              <a:off x="3767230"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690" name="圆角矩形 689"/>
            <p:cNvSpPr/>
            <p:nvPr/>
          </p:nvSpPr>
          <p:spPr>
            <a:xfrm>
              <a:off x="4151586" y="3879071"/>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691" name="圆角矩形 690"/>
            <p:cNvSpPr/>
            <p:nvPr/>
          </p:nvSpPr>
          <p:spPr>
            <a:xfrm>
              <a:off x="7861097" y="386223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692" name="圆角矩形 691"/>
            <p:cNvSpPr/>
            <p:nvPr/>
          </p:nvSpPr>
          <p:spPr>
            <a:xfrm>
              <a:off x="4532369"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C</a:t>
              </a:r>
              <a:r>
                <a:rPr lang="en-US" altLang="zh-CN" sz="900" b="1" dirty="0" smtClean="0"/>
                <a:t>.1</a:t>
              </a:r>
              <a:endParaRPr lang="zh-CN" altLang="en-US" sz="900" b="1" dirty="0"/>
            </a:p>
          </p:txBody>
        </p:sp>
        <p:sp>
          <p:nvSpPr>
            <p:cNvPr id="693" name="圆角矩形 692"/>
            <p:cNvSpPr/>
            <p:nvPr/>
          </p:nvSpPr>
          <p:spPr>
            <a:xfrm>
              <a:off x="492454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sp>
          <p:nvSpPr>
            <p:cNvPr id="694" name="圆角矩形 693"/>
            <p:cNvSpPr/>
            <p:nvPr/>
          </p:nvSpPr>
          <p:spPr>
            <a:xfrm>
              <a:off x="2720542" y="422409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695" name="圆角矩形 694"/>
            <p:cNvSpPr/>
            <p:nvPr/>
          </p:nvSpPr>
          <p:spPr>
            <a:xfrm>
              <a:off x="3393108"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96" name="圆角矩形 695"/>
            <p:cNvSpPr/>
            <p:nvPr/>
          </p:nvSpPr>
          <p:spPr>
            <a:xfrm>
              <a:off x="4560959" y="422409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97" name="圆角矩形 696"/>
            <p:cNvSpPr/>
            <p:nvPr/>
          </p:nvSpPr>
          <p:spPr>
            <a:xfrm>
              <a:off x="5276117"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98" name="圆角矩形 697"/>
            <p:cNvSpPr/>
            <p:nvPr/>
          </p:nvSpPr>
          <p:spPr>
            <a:xfrm>
              <a:off x="2720542" y="454352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99" name="圆角矩形 698"/>
            <p:cNvSpPr/>
            <p:nvPr/>
          </p:nvSpPr>
          <p:spPr>
            <a:xfrm>
              <a:off x="339310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00" name="圆角矩形 699"/>
            <p:cNvSpPr/>
            <p:nvPr/>
          </p:nvSpPr>
          <p:spPr>
            <a:xfrm>
              <a:off x="4560959"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01" name="圆角矩形 700"/>
            <p:cNvSpPr/>
            <p:nvPr/>
          </p:nvSpPr>
          <p:spPr>
            <a:xfrm>
              <a:off x="5276117"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02" name="圆角矩形 701"/>
            <p:cNvSpPr/>
            <p:nvPr/>
          </p:nvSpPr>
          <p:spPr>
            <a:xfrm>
              <a:off x="2724269" y="486105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703" name="圆角矩形 702"/>
            <p:cNvSpPr/>
            <p:nvPr/>
          </p:nvSpPr>
          <p:spPr>
            <a:xfrm>
              <a:off x="3396835"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04" name="圆角矩形 703"/>
            <p:cNvSpPr/>
            <p:nvPr/>
          </p:nvSpPr>
          <p:spPr>
            <a:xfrm>
              <a:off x="4564686" y="486105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05" name="圆角矩形 704"/>
            <p:cNvSpPr/>
            <p:nvPr/>
          </p:nvSpPr>
          <p:spPr>
            <a:xfrm>
              <a:off x="5279844"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06" name="圆角矩形 705"/>
            <p:cNvSpPr/>
            <p:nvPr/>
          </p:nvSpPr>
          <p:spPr>
            <a:xfrm>
              <a:off x="2720542" y="51782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707" name="圆角矩形 706"/>
            <p:cNvSpPr/>
            <p:nvPr/>
          </p:nvSpPr>
          <p:spPr>
            <a:xfrm>
              <a:off x="3393108"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08" name="圆角矩形 707"/>
            <p:cNvSpPr/>
            <p:nvPr/>
          </p:nvSpPr>
          <p:spPr>
            <a:xfrm>
              <a:off x="4560959" y="51782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09" name="圆角矩形 708"/>
            <p:cNvSpPr/>
            <p:nvPr/>
          </p:nvSpPr>
          <p:spPr>
            <a:xfrm>
              <a:off x="5276117"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10" name="圆角矩形 709"/>
            <p:cNvSpPr/>
            <p:nvPr/>
          </p:nvSpPr>
          <p:spPr>
            <a:xfrm>
              <a:off x="6787192" y="421762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11" name="圆角矩形 710"/>
            <p:cNvSpPr/>
            <p:nvPr/>
          </p:nvSpPr>
          <p:spPr>
            <a:xfrm>
              <a:off x="7459758"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12" name="圆角矩形 711"/>
            <p:cNvSpPr/>
            <p:nvPr/>
          </p:nvSpPr>
          <p:spPr>
            <a:xfrm>
              <a:off x="6787192"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13" name="圆角矩形 712"/>
            <p:cNvSpPr/>
            <p:nvPr/>
          </p:nvSpPr>
          <p:spPr>
            <a:xfrm>
              <a:off x="745975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14" name="圆角矩形 713"/>
            <p:cNvSpPr/>
            <p:nvPr/>
          </p:nvSpPr>
          <p:spPr>
            <a:xfrm>
              <a:off x="3784436" y="422409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715" name="圆角矩形 714"/>
            <p:cNvSpPr/>
            <p:nvPr/>
          </p:nvSpPr>
          <p:spPr>
            <a:xfrm>
              <a:off x="3784436" y="454190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716" name="圆角矩形 715"/>
            <p:cNvSpPr/>
            <p:nvPr/>
          </p:nvSpPr>
          <p:spPr>
            <a:xfrm>
              <a:off x="3784857"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17" name="圆角矩形 716"/>
            <p:cNvSpPr/>
            <p:nvPr/>
          </p:nvSpPr>
          <p:spPr>
            <a:xfrm>
              <a:off x="4174274" y="486018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718" name="圆角矩形 717"/>
            <p:cNvSpPr/>
            <p:nvPr/>
          </p:nvSpPr>
          <p:spPr>
            <a:xfrm>
              <a:off x="3784436"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19" name="圆角矩形 718"/>
            <p:cNvSpPr/>
            <p:nvPr/>
          </p:nvSpPr>
          <p:spPr>
            <a:xfrm>
              <a:off x="4173853" y="5176931"/>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720" name="圆角矩形 719"/>
            <p:cNvSpPr/>
            <p:nvPr/>
          </p:nvSpPr>
          <p:spPr>
            <a:xfrm>
              <a:off x="5668300"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21" name="圆角矩形 720"/>
            <p:cNvSpPr/>
            <p:nvPr/>
          </p:nvSpPr>
          <p:spPr>
            <a:xfrm>
              <a:off x="5668300"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22" name="圆角矩形 721"/>
            <p:cNvSpPr/>
            <p:nvPr/>
          </p:nvSpPr>
          <p:spPr>
            <a:xfrm>
              <a:off x="5668721"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23" name="圆角矩形 722"/>
            <p:cNvSpPr/>
            <p:nvPr/>
          </p:nvSpPr>
          <p:spPr>
            <a:xfrm>
              <a:off x="6058138"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724" name="圆角矩形 723"/>
            <p:cNvSpPr/>
            <p:nvPr/>
          </p:nvSpPr>
          <p:spPr>
            <a:xfrm>
              <a:off x="5668300"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25" name="圆角矩形 724"/>
            <p:cNvSpPr/>
            <p:nvPr/>
          </p:nvSpPr>
          <p:spPr>
            <a:xfrm>
              <a:off x="6057717"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726" name="圆角矩形 725"/>
            <p:cNvSpPr/>
            <p:nvPr/>
          </p:nvSpPr>
          <p:spPr>
            <a:xfrm>
              <a:off x="6787192" y="484847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27" name="圆角矩形 726"/>
            <p:cNvSpPr/>
            <p:nvPr/>
          </p:nvSpPr>
          <p:spPr>
            <a:xfrm>
              <a:off x="7457844" y="485226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28" name="圆角矩形 727"/>
            <p:cNvSpPr/>
            <p:nvPr/>
          </p:nvSpPr>
          <p:spPr>
            <a:xfrm>
              <a:off x="6783465" y="516566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29" name="圆角矩形 728"/>
            <p:cNvSpPr/>
            <p:nvPr/>
          </p:nvSpPr>
          <p:spPr>
            <a:xfrm>
              <a:off x="7454117" y="51694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30" name="圆角矩形 729"/>
            <p:cNvSpPr/>
            <p:nvPr/>
          </p:nvSpPr>
          <p:spPr>
            <a:xfrm>
              <a:off x="7834323"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31" name="圆角矩形 730"/>
            <p:cNvSpPr/>
            <p:nvPr/>
          </p:nvSpPr>
          <p:spPr>
            <a:xfrm>
              <a:off x="7834323"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32" name="圆角矩形 731"/>
            <p:cNvSpPr/>
            <p:nvPr/>
          </p:nvSpPr>
          <p:spPr>
            <a:xfrm>
              <a:off x="7834744" y="485371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33" name="圆角矩形 732"/>
            <p:cNvSpPr/>
            <p:nvPr/>
          </p:nvSpPr>
          <p:spPr>
            <a:xfrm>
              <a:off x="7834323" y="517045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34" name="圆角矩形 733"/>
            <p:cNvSpPr/>
            <p:nvPr/>
          </p:nvSpPr>
          <p:spPr>
            <a:xfrm>
              <a:off x="8211975"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735" name="圆角矩形 734"/>
            <p:cNvSpPr/>
            <p:nvPr/>
          </p:nvSpPr>
          <p:spPr>
            <a:xfrm>
              <a:off x="8211975"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736" name="圆角矩形 735"/>
            <p:cNvSpPr/>
            <p:nvPr/>
          </p:nvSpPr>
          <p:spPr>
            <a:xfrm>
              <a:off x="2720542" y="55215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737" name="圆角矩形 736"/>
            <p:cNvSpPr/>
            <p:nvPr/>
          </p:nvSpPr>
          <p:spPr>
            <a:xfrm>
              <a:off x="3393108"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38" name="圆角矩形 737"/>
            <p:cNvSpPr/>
            <p:nvPr/>
          </p:nvSpPr>
          <p:spPr>
            <a:xfrm>
              <a:off x="4560959" y="55215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39" name="圆角矩形 738"/>
            <p:cNvSpPr/>
            <p:nvPr/>
          </p:nvSpPr>
          <p:spPr>
            <a:xfrm>
              <a:off x="5276117"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40" name="圆角矩形 739"/>
            <p:cNvSpPr/>
            <p:nvPr/>
          </p:nvSpPr>
          <p:spPr>
            <a:xfrm>
              <a:off x="2720542" y="584097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741" name="圆角矩形 740"/>
            <p:cNvSpPr/>
            <p:nvPr/>
          </p:nvSpPr>
          <p:spPr>
            <a:xfrm>
              <a:off x="339310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42" name="圆角矩形 741"/>
            <p:cNvSpPr/>
            <p:nvPr/>
          </p:nvSpPr>
          <p:spPr>
            <a:xfrm>
              <a:off x="4560959"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43" name="圆角矩形 742"/>
            <p:cNvSpPr/>
            <p:nvPr/>
          </p:nvSpPr>
          <p:spPr>
            <a:xfrm>
              <a:off x="5276117"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44" name="圆角矩形 743"/>
            <p:cNvSpPr/>
            <p:nvPr/>
          </p:nvSpPr>
          <p:spPr>
            <a:xfrm>
              <a:off x="2724269" y="615850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745" name="圆角矩形 744"/>
            <p:cNvSpPr/>
            <p:nvPr/>
          </p:nvSpPr>
          <p:spPr>
            <a:xfrm>
              <a:off x="3396835"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46" name="圆角矩形 745"/>
            <p:cNvSpPr/>
            <p:nvPr/>
          </p:nvSpPr>
          <p:spPr>
            <a:xfrm>
              <a:off x="4564686" y="615850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47" name="圆角矩形 746"/>
            <p:cNvSpPr/>
            <p:nvPr/>
          </p:nvSpPr>
          <p:spPr>
            <a:xfrm>
              <a:off x="5279844"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48" name="圆角矩形 747"/>
            <p:cNvSpPr/>
            <p:nvPr/>
          </p:nvSpPr>
          <p:spPr>
            <a:xfrm>
              <a:off x="2720542" y="6475689"/>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749" name="圆角矩形 748"/>
            <p:cNvSpPr/>
            <p:nvPr/>
          </p:nvSpPr>
          <p:spPr>
            <a:xfrm>
              <a:off x="3393108"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50" name="圆角矩形 749"/>
            <p:cNvSpPr/>
            <p:nvPr/>
          </p:nvSpPr>
          <p:spPr>
            <a:xfrm>
              <a:off x="4560959" y="647568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51" name="圆角矩形 750"/>
            <p:cNvSpPr/>
            <p:nvPr/>
          </p:nvSpPr>
          <p:spPr>
            <a:xfrm>
              <a:off x="5276117"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52" name="圆角矩形 751"/>
            <p:cNvSpPr/>
            <p:nvPr/>
          </p:nvSpPr>
          <p:spPr>
            <a:xfrm>
              <a:off x="6787192" y="551506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53" name="圆角矩形 752"/>
            <p:cNvSpPr/>
            <p:nvPr/>
          </p:nvSpPr>
          <p:spPr>
            <a:xfrm>
              <a:off x="7459758"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54" name="圆角矩形 753"/>
            <p:cNvSpPr/>
            <p:nvPr/>
          </p:nvSpPr>
          <p:spPr>
            <a:xfrm>
              <a:off x="6787192"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55" name="圆角矩形 754"/>
            <p:cNvSpPr/>
            <p:nvPr/>
          </p:nvSpPr>
          <p:spPr>
            <a:xfrm>
              <a:off x="745975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56" name="圆角矩形 755"/>
            <p:cNvSpPr/>
            <p:nvPr/>
          </p:nvSpPr>
          <p:spPr>
            <a:xfrm>
              <a:off x="3784436" y="55215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757" name="圆角矩形 756"/>
            <p:cNvSpPr/>
            <p:nvPr/>
          </p:nvSpPr>
          <p:spPr>
            <a:xfrm>
              <a:off x="3784436" y="583934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758" name="圆角矩形 757"/>
            <p:cNvSpPr/>
            <p:nvPr/>
          </p:nvSpPr>
          <p:spPr>
            <a:xfrm>
              <a:off x="3784857"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59" name="圆角矩形 758"/>
            <p:cNvSpPr/>
            <p:nvPr/>
          </p:nvSpPr>
          <p:spPr>
            <a:xfrm>
              <a:off x="4174274" y="615763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760" name="圆角矩形 759"/>
            <p:cNvSpPr/>
            <p:nvPr/>
          </p:nvSpPr>
          <p:spPr>
            <a:xfrm>
              <a:off x="3784436"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61" name="圆角矩形 760"/>
            <p:cNvSpPr/>
            <p:nvPr/>
          </p:nvSpPr>
          <p:spPr>
            <a:xfrm>
              <a:off x="4173853" y="647437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762" name="圆角矩形 761"/>
            <p:cNvSpPr/>
            <p:nvPr/>
          </p:nvSpPr>
          <p:spPr>
            <a:xfrm>
              <a:off x="5668300"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63" name="圆角矩形 762"/>
            <p:cNvSpPr/>
            <p:nvPr/>
          </p:nvSpPr>
          <p:spPr>
            <a:xfrm>
              <a:off x="5668300"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64" name="圆角矩形 763"/>
            <p:cNvSpPr/>
            <p:nvPr/>
          </p:nvSpPr>
          <p:spPr>
            <a:xfrm>
              <a:off x="5668721"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65" name="圆角矩形 764"/>
            <p:cNvSpPr/>
            <p:nvPr/>
          </p:nvSpPr>
          <p:spPr>
            <a:xfrm>
              <a:off x="6058138"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766" name="圆角矩形 765"/>
            <p:cNvSpPr/>
            <p:nvPr/>
          </p:nvSpPr>
          <p:spPr>
            <a:xfrm>
              <a:off x="5668300"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767" name="圆角矩形 766"/>
            <p:cNvSpPr/>
            <p:nvPr/>
          </p:nvSpPr>
          <p:spPr>
            <a:xfrm>
              <a:off x="6057717"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768" name="圆角矩形 767"/>
            <p:cNvSpPr/>
            <p:nvPr/>
          </p:nvSpPr>
          <p:spPr>
            <a:xfrm>
              <a:off x="6787192" y="61459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69" name="圆角矩形 768"/>
            <p:cNvSpPr/>
            <p:nvPr/>
          </p:nvSpPr>
          <p:spPr>
            <a:xfrm>
              <a:off x="7457844" y="614971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70" name="圆角矩形 769"/>
            <p:cNvSpPr/>
            <p:nvPr/>
          </p:nvSpPr>
          <p:spPr>
            <a:xfrm>
              <a:off x="6783465" y="646311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71" name="圆角矩形 770"/>
            <p:cNvSpPr/>
            <p:nvPr/>
          </p:nvSpPr>
          <p:spPr>
            <a:xfrm>
              <a:off x="7454117" y="646689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72" name="圆角矩形 771"/>
            <p:cNvSpPr/>
            <p:nvPr/>
          </p:nvSpPr>
          <p:spPr>
            <a:xfrm>
              <a:off x="7834323"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73" name="圆角矩形 772"/>
            <p:cNvSpPr/>
            <p:nvPr/>
          </p:nvSpPr>
          <p:spPr>
            <a:xfrm>
              <a:off x="7834323"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74" name="圆角矩形 773"/>
            <p:cNvSpPr/>
            <p:nvPr/>
          </p:nvSpPr>
          <p:spPr>
            <a:xfrm>
              <a:off x="7834744" y="615116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75" name="圆角矩形 774"/>
            <p:cNvSpPr/>
            <p:nvPr/>
          </p:nvSpPr>
          <p:spPr>
            <a:xfrm>
              <a:off x="7834323" y="646790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76" name="圆角矩形 775"/>
            <p:cNvSpPr/>
            <p:nvPr/>
          </p:nvSpPr>
          <p:spPr>
            <a:xfrm>
              <a:off x="8211975"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777" name="圆角矩形 776"/>
            <p:cNvSpPr/>
            <p:nvPr/>
          </p:nvSpPr>
          <p:spPr>
            <a:xfrm>
              <a:off x="8211975"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G.3</a:t>
              </a:r>
              <a:endParaRPr lang="zh-CN" altLang="en-US" sz="900" b="1" dirty="0">
                <a:solidFill>
                  <a:prstClr val="white"/>
                </a:solidFill>
              </a:endParaRPr>
            </a:p>
          </p:txBody>
        </p:sp>
      </p:grpSp>
      <p:grpSp>
        <p:nvGrpSpPr>
          <p:cNvPr id="778" name="组合 777"/>
          <p:cNvGrpSpPr/>
          <p:nvPr/>
        </p:nvGrpSpPr>
        <p:grpSpPr>
          <a:xfrm>
            <a:off x="107504" y="3775615"/>
            <a:ext cx="9001000" cy="2965380"/>
            <a:chOff x="107504" y="3789041"/>
            <a:chExt cx="9001000" cy="2965380"/>
          </a:xfrm>
        </p:grpSpPr>
        <p:sp>
          <p:nvSpPr>
            <p:cNvPr id="779" name="矩形 778"/>
            <p:cNvSpPr/>
            <p:nvPr/>
          </p:nvSpPr>
          <p:spPr>
            <a:xfrm>
              <a:off x="107504" y="3789413"/>
              <a:ext cx="2520280" cy="296500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0" name="文本框 779"/>
            <p:cNvSpPr txBox="1"/>
            <p:nvPr/>
          </p:nvSpPr>
          <p:spPr>
            <a:xfrm>
              <a:off x="565238" y="3842154"/>
              <a:ext cx="11264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发动机整机</a:t>
              </a:r>
              <a:endParaRPr lang="zh-CN" altLang="en-US" sz="1400" dirty="0">
                <a:latin typeface="微软雅黑" panose="020B0503020204020204" pitchFamily="34" charset="-122"/>
                <a:ea typeface="微软雅黑" panose="020B0503020204020204" pitchFamily="34" charset="-122"/>
              </a:endParaRPr>
            </a:p>
          </p:txBody>
        </p:sp>
        <p:sp>
          <p:nvSpPr>
            <p:cNvPr id="781" name="文本框 780"/>
            <p:cNvSpPr txBox="1"/>
            <p:nvPr/>
          </p:nvSpPr>
          <p:spPr>
            <a:xfrm>
              <a:off x="1331640" y="418651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782" name="文本框 781"/>
            <p:cNvSpPr txBox="1"/>
            <p:nvPr/>
          </p:nvSpPr>
          <p:spPr>
            <a:xfrm>
              <a:off x="1331640" y="451635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783" name="文本框 782"/>
            <p:cNvSpPr txBox="1"/>
            <p:nvPr/>
          </p:nvSpPr>
          <p:spPr>
            <a:xfrm>
              <a:off x="1331640" y="484620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784" name="肘形连接符 783"/>
            <p:cNvCxnSpPr>
              <a:stCxn id="780" idx="2"/>
              <a:endCxn id="781" idx="1"/>
            </p:cNvCxnSpPr>
            <p:nvPr/>
          </p:nvCxnSpPr>
          <p:spPr>
            <a:xfrm rot="16200000" flipH="1">
              <a:off x="1134813" y="4143576"/>
              <a:ext cx="190472"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5" name="肘形连接符 784"/>
            <p:cNvCxnSpPr>
              <a:stCxn id="780" idx="2"/>
              <a:endCxn id="782" idx="1"/>
            </p:cNvCxnSpPr>
            <p:nvPr/>
          </p:nvCxnSpPr>
          <p:spPr>
            <a:xfrm rot="16200000" flipH="1">
              <a:off x="969892" y="4308497"/>
              <a:ext cx="52031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6" name="肘形连接符 785"/>
            <p:cNvCxnSpPr>
              <a:stCxn id="780" idx="2"/>
              <a:endCxn id="783" idx="1"/>
            </p:cNvCxnSpPr>
            <p:nvPr/>
          </p:nvCxnSpPr>
          <p:spPr>
            <a:xfrm rot="16200000" flipH="1">
              <a:off x="804970" y="4473419"/>
              <a:ext cx="850158"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7" name="文本框 786"/>
            <p:cNvSpPr txBox="1"/>
            <p:nvPr/>
          </p:nvSpPr>
          <p:spPr>
            <a:xfrm>
              <a:off x="1331640" y="515012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788" name="肘形连接符 787"/>
            <p:cNvCxnSpPr>
              <a:stCxn id="780" idx="2"/>
              <a:endCxn id="787" idx="1"/>
            </p:cNvCxnSpPr>
            <p:nvPr/>
          </p:nvCxnSpPr>
          <p:spPr>
            <a:xfrm rot="16200000" flipH="1">
              <a:off x="653007" y="4625382"/>
              <a:ext cx="115408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9" name="矩形 788"/>
            <p:cNvSpPr/>
            <p:nvPr/>
          </p:nvSpPr>
          <p:spPr>
            <a:xfrm>
              <a:off x="2627784" y="3789041"/>
              <a:ext cx="6480720" cy="2965008"/>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90" name="图片 78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905464"/>
              <a:ext cx="220216" cy="220216"/>
            </a:xfrm>
            <a:prstGeom prst="rect">
              <a:avLst/>
            </a:prstGeom>
          </p:spPr>
        </p:pic>
        <p:pic>
          <p:nvPicPr>
            <p:cNvPr id="791" name="图片 7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242465"/>
              <a:ext cx="220216" cy="220216"/>
            </a:xfrm>
            <a:prstGeom prst="rect">
              <a:avLst/>
            </a:prstGeom>
          </p:spPr>
        </p:pic>
        <p:pic>
          <p:nvPicPr>
            <p:cNvPr id="792" name="图片 79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561003"/>
              <a:ext cx="220216" cy="220216"/>
            </a:xfrm>
            <a:prstGeom prst="rect">
              <a:avLst/>
            </a:prstGeom>
          </p:spPr>
        </p:pic>
        <p:pic>
          <p:nvPicPr>
            <p:cNvPr id="793" name="图片 79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898004"/>
              <a:ext cx="220216" cy="220216"/>
            </a:xfrm>
            <a:prstGeom prst="rect">
              <a:avLst/>
            </a:prstGeom>
          </p:spPr>
        </p:pic>
        <p:pic>
          <p:nvPicPr>
            <p:cNvPr id="794" name="图片 79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70" y="5201130"/>
              <a:ext cx="220216" cy="220216"/>
            </a:xfrm>
            <a:prstGeom prst="rect">
              <a:avLst/>
            </a:prstGeom>
          </p:spPr>
        </p:pic>
        <p:cxnSp>
          <p:nvCxnSpPr>
            <p:cNvPr id="795" name="直接连接符 794"/>
            <p:cNvCxnSpPr/>
            <p:nvPr/>
          </p:nvCxnSpPr>
          <p:spPr>
            <a:xfrm>
              <a:off x="107504" y="414113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6" name="直接连接符 795"/>
            <p:cNvCxnSpPr/>
            <p:nvPr/>
          </p:nvCxnSpPr>
          <p:spPr>
            <a:xfrm>
              <a:off x="107504" y="447977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7" name="直接连接符 796"/>
            <p:cNvCxnSpPr/>
            <p:nvPr/>
          </p:nvCxnSpPr>
          <p:spPr>
            <a:xfrm>
              <a:off x="107504" y="48084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8" name="直接连接符 797"/>
            <p:cNvCxnSpPr/>
            <p:nvPr/>
          </p:nvCxnSpPr>
          <p:spPr>
            <a:xfrm>
              <a:off x="107504" y="512784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9" name="直接连接符 798"/>
            <p:cNvCxnSpPr/>
            <p:nvPr/>
          </p:nvCxnSpPr>
          <p:spPr>
            <a:xfrm>
              <a:off x="107504" y="545790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0" name="直接连接符 799"/>
            <p:cNvCxnSpPr/>
            <p:nvPr/>
          </p:nvCxnSpPr>
          <p:spPr>
            <a:xfrm>
              <a:off x="107504" y="579654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1" name="直接连接符 800"/>
            <p:cNvCxnSpPr/>
            <p:nvPr/>
          </p:nvCxnSpPr>
          <p:spPr>
            <a:xfrm>
              <a:off x="107504" y="612518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2" name="直接连接符 801"/>
            <p:cNvCxnSpPr/>
            <p:nvPr/>
          </p:nvCxnSpPr>
          <p:spPr>
            <a:xfrm>
              <a:off x="107504" y="64446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03" name="文本框 802"/>
            <p:cNvSpPr txBox="1"/>
            <p:nvPr/>
          </p:nvSpPr>
          <p:spPr>
            <a:xfrm>
              <a:off x="1339490" y="5482658"/>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804" name="文本框 803"/>
            <p:cNvSpPr txBox="1"/>
            <p:nvPr/>
          </p:nvSpPr>
          <p:spPr>
            <a:xfrm>
              <a:off x="1339490" y="581250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805" name="文本框 804"/>
            <p:cNvSpPr txBox="1"/>
            <p:nvPr/>
          </p:nvSpPr>
          <p:spPr>
            <a:xfrm>
              <a:off x="1339490" y="614234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806" name="肘形连接符 805"/>
            <p:cNvCxnSpPr>
              <a:stCxn id="780" idx="2"/>
              <a:endCxn id="803" idx="1"/>
            </p:cNvCxnSpPr>
            <p:nvPr/>
          </p:nvCxnSpPr>
          <p:spPr>
            <a:xfrm rot="16200000" flipH="1">
              <a:off x="490666" y="4787723"/>
              <a:ext cx="1486616"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7" name="肘形连接符 806"/>
            <p:cNvCxnSpPr>
              <a:stCxn id="780" idx="2"/>
              <a:endCxn id="804" idx="1"/>
            </p:cNvCxnSpPr>
            <p:nvPr/>
          </p:nvCxnSpPr>
          <p:spPr>
            <a:xfrm rot="16200000" flipH="1">
              <a:off x="325745" y="4952644"/>
              <a:ext cx="181645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8" name="肘形连接符 807"/>
            <p:cNvCxnSpPr>
              <a:stCxn id="780" idx="2"/>
              <a:endCxn id="805" idx="1"/>
            </p:cNvCxnSpPr>
            <p:nvPr/>
          </p:nvCxnSpPr>
          <p:spPr>
            <a:xfrm rot="16200000" flipH="1">
              <a:off x="160823" y="5117566"/>
              <a:ext cx="2146302"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 name="文本框 808"/>
            <p:cNvSpPr txBox="1"/>
            <p:nvPr/>
          </p:nvSpPr>
          <p:spPr>
            <a:xfrm>
              <a:off x="1339490" y="644627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810" name="肘形连接符 809"/>
            <p:cNvCxnSpPr>
              <a:stCxn id="780" idx="2"/>
              <a:endCxn id="809" idx="1"/>
            </p:cNvCxnSpPr>
            <p:nvPr/>
          </p:nvCxnSpPr>
          <p:spPr>
            <a:xfrm rot="16200000" flipH="1">
              <a:off x="8860" y="5269529"/>
              <a:ext cx="245022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11" name="图片 8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5538609"/>
              <a:ext cx="220216" cy="220216"/>
            </a:xfrm>
            <a:prstGeom prst="rect">
              <a:avLst/>
            </a:prstGeom>
          </p:spPr>
        </p:pic>
        <p:pic>
          <p:nvPicPr>
            <p:cNvPr id="812" name="图片 8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5857147"/>
              <a:ext cx="220216" cy="220216"/>
            </a:xfrm>
            <a:prstGeom prst="rect">
              <a:avLst/>
            </a:prstGeom>
          </p:spPr>
        </p:pic>
        <p:pic>
          <p:nvPicPr>
            <p:cNvPr id="813" name="图片 8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0" y="6177984"/>
              <a:ext cx="220216" cy="220216"/>
            </a:xfrm>
            <a:prstGeom prst="rect">
              <a:avLst/>
            </a:prstGeom>
          </p:spPr>
        </p:pic>
        <p:pic>
          <p:nvPicPr>
            <p:cNvPr id="814" name="图片 8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509130"/>
              <a:ext cx="220216" cy="220216"/>
            </a:xfrm>
            <a:prstGeom prst="rect">
              <a:avLst/>
            </a:prstGeom>
          </p:spPr>
        </p:pic>
        <p:sp>
          <p:nvSpPr>
            <p:cNvPr id="815" name="圆角矩形 814"/>
            <p:cNvSpPr/>
            <p:nvPr/>
          </p:nvSpPr>
          <p:spPr>
            <a:xfrm>
              <a:off x="2720542" y="387777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816" name="圆角矩形 815"/>
            <p:cNvSpPr/>
            <p:nvPr/>
          </p:nvSpPr>
          <p:spPr>
            <a:xfrm>
              <a:off x="3393108" y="387777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817" name="圆角矩形 816"/>
            <p:cNvSpPr/>
            <p:nvPr/>
          </p:nvSpPr>
          <p:spPr>
            <a:xfrm>
              <a:off x="6796354" y="3861572"/>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818" name="圆角矩形 817"/>
            <p:cNvSpPr/>
            <p:nvPr/>
          </p:nvSpPr>
          <p:spPr>
            <a:xfrm>
              <a:off x="7468920" y="3861572"/>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819" name="圆角矩形 818"/>
            <p:cNvSpPr/>
            <p:nvPr/>
          </p:nvSpPr>
          <p:spPr>
            <a:xfrm>
              <a:off x="3767230"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820" name="圆角矩形 819"/>
            <p:cNvSpPr/>
            <p:nvPr/>
          </p:nvSpPr>
          <p:spPr>
            <a:xfrm>
              <a:off x="415158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821" name="圆角矩形 820"/>
            <p:cNvSpPr/>
            <p:nvPr/>
          </p:nvSpPr>
          <p:spPr>
            <a:xfrm>
              <a:off x="7861097" y="386223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822" name="圆角矩形 821"/>
            <p:cNvSpPr/>
            <p:nvPr/>
          </p:nvSpPr>
          <p:spPr>
            <a:xfrm>
              <a:off x="4532369" y="3879071"/>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C.1</a:t>
              </a:r>
              <a:endParaRPr lang="zh-CN" altLang="en-US" sz="900" b="1" dirty="0">
                <a:solidFill>
                  <a:prstClr val="white"/>
                </a:solidFill>
              </a:endParaRPr>
            </a:p>
          </p:txBody>
        </p:sp>
        <p:sp>
          <p:nvSpPr>
            <p:cNvPr id="823" name="圆角矩形 822"/>
            <p:cNvSpPr/>
            <p:nvPr/>
          </p:nvSpPr>
          <p:spPr>
            <a:xfrm>
              <a:off x="492454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sp>
          <p:nvSpPr>
            <p:cNvPr id="824" name="圆角矩形 823"/>
            <p:cNvSpPr/>
            <p:nvPr/>
          </p:nvSpPr>
          <p:spPr>
            <a:xfrm>
              <a:off x="2720542" y="422409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825" name="圆角矩形 824"/>
            <p:cNvSpPr/>
            <p:nvPr/>
          </p:nvSpPr>
          <p:spPr>
            <a:xfrm>
              <a:off x="3393108"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26" name="圆角矩形 825"/>
            <p:cNvSpPr/>
            <p:nvPr/>
          </p:nvSpPr>
          <p:spPr>
            <a:xfrm>
              <a:off x="4560959" y="422409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27" name="圆角矩形 826"/>
            <p:cNvSpPr/>
            <p:nvPr/>
          </p:nvSpPr>
          <p:spPr>
            <a:xfrm>
              <a:off x="5276117"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28" name="圆角矩形 827"/>
            <p:cNvSpPr/>
            <p:nvPr/>
          </p:nvSpPr>
          <p:spPr>
            <a:xfrm>
              <a:off x="2720542" y="454352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829" name="圆角矩形 828"/>
            <p:cNvSpPr/>
            <p:nvPr/>
          </p:nvSpPr>
          <p:spPr>
            <a:xfrm>
              <a:off x="339310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30" name="圆角矩形 829"/>
            <p:cNvSpPr/>
            <p:nvPr/>
          </p:nvSpPr>
          <p:spPr>
            <a:xfrm>
              <a:off x="4560959"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831" name="圆角矩形 830"/>
            <p:cNvSpPr/>
            <p:nvPr/>
          </p:nvSpPr>
          <p:spPr>
            <a:xfrm>
              <a:off x="5276117"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32" name="圆角矩形 831"/>
            <p:cNvSpPr/>
            <p:nvPr/>
          </p:nvSpPr>
          <p:spPr>
            <a:xfrm>
              <a:off x="2724269" y="486105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833" name="圆角矩形 832"/>
            <p:cNvSpPr/>
            <p:nvPr/>
          </p:nvSpPr>
          <p:spPr>
            <a:xfrm>
              <a:off x="3396835"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34" name="圆角矩形 833"/>
            <p:cNvSpPr/>
            <p:nvPr/>
          </p:nvSpPr>
          <p:spPr>
            <a:xfrm>
              <a:off x="4564686" y="486105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835" name="圆角矩形 834"/>
            <p:cNvSpPr/>
            <p:nvPr/>
          </p:nvSpPr>
          <p:spPr>
            <a:xfrm>
              <a:off x="5279844"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36" name="圆角矩形 835"/>
            <p:cNvSpPr/>
            <p:nvPr/>
          </p:nvSpPr>
          <p:spPr>
            <a:xfrm>
              <a:off x="2720542" y="51782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837" name="圆角矩形 836"/>
            <p:cNvSpPr/>
            <p:nvPr/>
          </p:nvSpPr>
          <p:spPr>
            <a:xfrm>
              <a:off x="3393108"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38" name="圆角矩形 837"/>
            <p:cNvSpPr/>
            <p:nvPr/>
          </p:nvSpPr>
          <p:spPr>
            <a:xfrm>
              <a:off x="4560959" y="51782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39" name="圆角矩形 838"/>
            <p:cNvSpPr/>
            <p:nvPr/>
          </p:nvSpPr>
          <p:spPr>
            <a:xfrm>
              <a:off x="5276117"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40" name="圆角矩形 839"/>
            <p:cNvSpPr/>
            <p:nvPr/>
          </p:nvSpPr>
          <p:spPr>
            <a:xfrm>
              <a:off x="6787192" y="421762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41" name="圆角矩形 840"/>
            <p:cNvSpPr/>
            <p:nvPr/>
          </p:nvSpPr>
          <p:spPr>
            <a:xfrm>
              <a:off x="7459758"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42" name="圆角矩形 841"/>
            <p:cNvSpPr/>
            <p:nvPr/>
          </p:nvSpPr>
          <p:spPr>
            <a:xfrm>
              <a:off x="6787192"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843" name="圆角矩形 842"/>
            <p:cNvSpPr/>
            <p:nvPr/>
          </p:nvSpPr>
          <p:spPr>
            <a:xfrm>
              <a:off x="745975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44" name="圆角矩形 843"/>
            <p:cNvSpPr/>
            <p:nvPr/>
          </p:nvSpPr>
          <p:spPr>
            <a:xfrm>
              <a:off x="3784436"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845" name="圆角矩形 844"/>
            <p:cNvSpPr/>
            <p:nvPr/>
          </p:nvSpPr>
          <p:spPr>
            <a:xfrm>
              <a:off x="3784436"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846" name="圆角矩形 845"/>
            <p:cNvSpPr/>
            <p:nvPr/>
          </p:nvSpPr>
          <p:spPr>
            <a:xfrm>
              <a:off x="3784857"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47" name="圆角矩形 846"/>
            <p:cNvSpPr/>
            <p:nvPr/>
          </p:nvSpPr>
          <p:spPr>
            <a:xfrm>
              <a:off x="4174274"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848" name="圆角矩形 847"/>
            <p:cNvSpPr/>
            <p:nvPr/>
          </p:nvSpPr>
          <p:spPr>
            <a:xfrm>
              <a:off x="3784436"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49" name="圆角矩形 848"/>
            <p:cNvSpPr/>
            <p:nvPr/>
          </p:nvSpPr>
          <p:spPr>
            <a:xfrm>
              <a:off x="4173853"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850" name="圆角矩形 849"/>
            <p:cNvSpPr/>
            <p:nvPr/>
          </p:nvSpPr>
          <p:spPr>
            <a:xfrm>
              <a:off x="5668300" y="422409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851" name="圆角矩形 850"/>
            <p:cNvSpPr/>
            <p:nvPr/>
          </p:nvSpPr>
          <p:spPr>
            <a:xfrm>
              <a:off x="5668300" y="454190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852" name="圆角矩形 851"/>
            <p:cNvSpPr/>
            <p:nvPr/>
          </p:nvSpPr>
          <p:spPr>
            <a:xfrm>
              <a:off x="5668721" y="486018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853" name="圆角矩形 852"/>
            <p:cNvSpPr/>
            <p:nvPr/>
          </p:nvSpPr>
          <p:spPr>
            <a:xfrm>
              <a:off x="6058138"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854" name="圆角矩形 853"/>
            <p:cNvSpPr/>
            <p:nvPr/>
          </p:nvSpPr>
          <p:spPr>
            <a:xfrm>
              <a:off x="5668300" y="5176931"/>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855" name="圆角矩形 854"/>
            <p:cNvSpPr/>
            <p:nvPr/>
          </p:nvSpPr>
          <p:spPr>
            <a:xfrm>
              <a:off x="6057717"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856" name="圆角矩形 855"/>
            <p:cNvSpPr/>
            <p:nvPr/>
          </p:nvSpPr>
          <p:spPr>
            <a:xfrm>
              <a:off x="6787192" y="484847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857" name="圆角矩形 856"/>
            <p:cNvSpPr/>
            <p:nvPr/>
          </p:nvSpPr>
          <p:spPr>
            <a:xfrm>
              <a:off x="7457844" y="485226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58" name="圆角矩形 857"/>
            <p:cNvSpPr/>
            <p:nvPr/>
          </p:nvSpPr>
          <p:spPr>
            <a:xfrm>
              <a:off x="6783465" y="516566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59" name="圆角矩形 858"/>
            <p:cNvSpPr/>
            <p:nvPr/>
          </p:nvSpPr>
          <p:spPr>
            <a:xfrm>
              <a:off x="7454117" y="51694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60" name="圆角矩形 859"/>
            <p:cNvSpPr/>
            <p:nvPr/>
          </p:nvSpPr>
          <p:spPr>
            <a:xfrm>
              <a:off x="7834323"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61" name="圆角矩形 860"/>
            <p:cNvSpPr/>
            <p:nvPr/>
          </p:nvSpPr>
          <p:spPr>
            <a:xfrm>
              <a:off x="7834323"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62" name="圆角矩形 861"/>
            <p:cNvSpPr/>
            <p:nvPr/>
          </p:nvSpPr>
          <p:spPr>
            <a:xfrm>
              <a:off x="7834744" y="485371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63" name="圆角矩形 862"/>
            <p:cNvSpPr/>
            <p:nvPr/>
          </p:nvSpPr>
          <p:spPr>
            <a:xfrm>
              <a:off x="7834323" y="517045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64" name="圆角矩形 863"/>
            <p:cNvSpPr/>
            <p:nvPr/>
          </p:nvSpPr>
          <p:spPr>
            <a:xfrm>
              <a:off x="8211975"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865" name="圆角矩形 864"/>
            <p:cNvSpPr/>
            <p:nvPr/>
          </p:nvSpPr>
          <p:spPr>
            <a:xfrm>
              <a:off x="8211975"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866" name="圆角矩形 865"/>
            <p:cNvSpPr/>
            <p:nvPr/>
          </p:nvSpPr>
          <p:spPr>
            <a:xfrm>
              <a:off x="2720542" y="55215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867" name="圆角矩形 866"/>
            <p:cNvSpPr/>
            <p:nvPr/>
          </p:nvSpPr>
          <p:spPr>
            <a:xfrm>
              <a:off x="3393108"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68" name="圆角矩形 867"/>
            <p:cNvSpPr/>
            <p:nvPr/>
          </p:nvSpPr>
          <p:spPr>
            <a:xfrm>
              <a:off x="4560959" y="55215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69" name="圆角矩形 868"/>
            <p:cNvSpPr/>
            <p:nvPr/>
          </p:nvSpPr>
          <p:spPr>
            <a:xfrm>
              <a:off x="5276117"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70" name="圆角矩形 869"/>
            <p:cNvSpPr/>
            <p:nvPr/>
          </p:nvSpPr>
          <p:spPr>
            <a:xfrm>
              <a:off x="2720542" y="584097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871" name="圆角矩形 870"/>
            <p:cNvSpPr/>
            <p:nvPr/>
          </p:nvSpPr>
          <p:spPr>
            <a:xfrm>
              <a:off x="339310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72" name="圆角矩形 871"/>
            <p:cNvSpPr/>
            <p:nvPr/>
          </p:nvSpPr>
          <p:spPr>
            <a:xfrm>
              <a:off x="4560959"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873" name="圆角矩形 872"/>
            <p:cNvSpPr/>
            <p:nvPr/>
          </p:nvSpPr>
          <p:spPr>
            <a:xfrm>
              <a:off x="5276117"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874" name="圆角矩形 873"/>
            <p:cNvSpPr/>
            <p:nvPr/>
          </p:nvSpPr>
          <p:spPr>
            <a:xfrm>
              <a:off x="2724269" y="615850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875" name="圆角矩形 874"/>
            <p:cNvSpPr/>
            <p:nvPr/>
          </p:nvSpPr>
          <p:spPr>
            <a:xfrm>
              <a:off x="3396835"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76" name="圆角矩形 875"/>
            <p:cNvSpPr/>
            <p:nvPr/>
          </p:nvSpPr>
          <p:spPr>
            <a:xfrm>
              <a:off x="4564686" y="615850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877" name="圆角矩形 876"/>
            <p:cNvSpPr/>
            <p:nvPr/>
          </p:nvSpPr>
          <p:spPr>
            <a:xfrm>
              <a:off x="5279844"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878" name="圆角矩形 877"/>
            <p:cNvSpPr/>
            <p:nvPr/>
          </p:nvSpPr>
          <p:spPr>
            <a:xfrm>
              <a:off x="2720542" y="6475689"/>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879" name="圆角矩形 878"/>
            <p:cNvSpPr/>
            <p:nvPr/>
          </p:nvSpPr>
          <p:spPr>
            <a:xfrm>
              <a:off x="3393108"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80" name="圆角矩形 879"/>
            <p:cNvSpPr/>
            <p:nvPr/>
          </p:nvSpPr>
          <p:spPr>
            <a:xfrm>
              <a:off x="4560959" y="647568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81" name="圆角矩形 880"/>
            <p:cNvSpPr/>
            <p:nvPr/>
          </p:nvSpPr>
          <p:spPr>
            <a:xfrm>
              <a:off x="5276117"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882" name="圆角矩形 881"/>
            <p:cNvSpPr/>
            <p:nvPr/>
          </p:nvSpPr>
          <p:spPr>
            <a:xfrm>
              <a:off x="6787192" y="551506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83" name="圆角矩形 882"/>
            <p:cNvSpPr/>
            <p:nvPr/>
          </p:nvSpPr>
          <p:spPr>
            <a:xfrm>
              <a:off x="7459758"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884" name="圆角矩形 883"/>
            <p:cNvSpPr/>
            <p:nvPr/>
          </p:nvSpPr>
          <p:spPr>
            <a:xfrm>
              <a:off x="6787192"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885" name="圆角矩形 884"/>
            <p:cNvSpPr/>
            <p:nvPr/>
          </p:nvSpPr>
          <p:spPr>
            <a:xfrm>
              <a:off x="745975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886" name="圆角矩形 885"/>
            <p:cNvSpPr/>
            <p:nvPr/>
          </p:nvSpPr>
          <p:spPr>
            <a:xfrm>
              <a:off x="3784436"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887" name="圆角矩形 886"/>
            <p:cNvSpPr/>
            <p:nvPr/>
          </p:nvSpPr>
          <p:spPr>
            <a:xfrm>
              <a:off x="3784436"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888" name="圆角矩形 887"/>
            <p:cNvSpPr/>
            <p:nvPr/>
          </p:nvSpPr>
          <p:spPr>
            <a:xfrm>
              <a:off x="3784857"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89" name="圆角矩形 888"/>
            <p:cNvSpPr/>
            <p:nvPr/>
          </p:nvSpPr>
          <p:spPr>
            <a:xfrm>
              <a:off x="4174274"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890" name="圆角矩形 889"/>
            <p:cNvSpPr/>
            <p:nvPr/>
          </p:nvSpPr>
          <p:spPr>
            <a:xfrm>
              <a:off x="3784436"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891" name="圆角矩形 890"/>
            <p:cNvSpPr/>
            <p:nvPr/>
          </p:nvSpPr>
          <p:spPr>
            <a:xfrm>
              <a:off x="4173853"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892" name="圆角矩形 891"/>
            <p:cNvSpPr/>
            <p:nvPr/>
          </p:nvSpPr>
          <p:spPr>
            <a:xfrm>
              <a:off x="5668300" y="55215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893" name="圆角矩形 892"/>
            <p:cNvSpPr/>
            <p:nvPr/>
          </p:nvSpPr>
          <p:spPr>
            <a:xfrm>
              <a:off x="5668300" y="583934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894" name="圆角矩形 893"/>
            <p:cNvSpPr/>
            <p:nvPr/>
          </p:nvSpPr>
          <p:spPr>
            <a:xfrm>
              <a:off x="5668721" y="615763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895" name="圆角矩形 894"/>
            <p:cNvSpPr/>
            <p:nvPr/>
          </p:nvSpPr>
          <p:spPr>
            <a:xfrm>
              <a:off x="6058138"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896" name="圆角矩形 895"/>
            <p:cNvSpPr/>
            <p:nvPr/>
          </p:nvSpPr>
          <p:spPr>
            <a:xfrm>
              <a:off x="5668300" y="647437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897" name="圆角矩形 896"/>
            <p:cNvSpPr/>
            <p:nvPr/>
          </p:nvSpPr>
          <p:spPr>
            <a:xfrm>
              <a:off x="6057717"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898" name="圆角矩形 897"/>
            <p:cNvSpPr/>
            <p:nvPr/>
          </p:nvSpPr>
          <p:spPr>
            <a:xfrm>
              <a:off x="6787192" y="61459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899" name="圆角矩形 898"/>
            <p:cNvSpPr/>
            <p:nvPr/>
          </p:nvSpPr>
          <p:spPr>
            <a:xfrm>
              <a:off x="7457844" y="614971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900" name="圆角矩形 899"/>
            <p:cNvSpPr/>
            <p:nvPr/>
          </p:nvSpPr>
          <p:spPr>
            <a:xfrm>
              <a:off x="6783465" y="646311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901" name="圆角矩形 900"/>
            <p:cNvSpPr/>
            <p:nvPr/>
          </p:nvSpPr>
          <p:spPr>
            <a:xfrm>
              <a:off x="7454117" y="646689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902" name="圆角矩形 901"/>
            <p:cNvSpPr/>
            <p:nvPr/>
          </p:nvSpPr>
          <p:spPr>
            <a:xfrm>
              <a:off x="7834323"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903" name="圆角矩形 902"/>
            <p:cNvSpPr/>
            <p:nvPr/>
          </p:nvSpPr>
          <p:spPr>
            <a:xfrm>
              <a:off x="7834323"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904" name="圆角矩形 903"/>
            <p:cNvSpPr/>
            <p:nvPr/>
          </p:nvSpPr>
          <p:spPr>
            <a:xfrm>
              <a:off x="7834744" y="615116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905" name="圆角矩形 904"/>
            <p:cNvSpPr/>
            <p:nvPr/>
          </p:nvSpPr>
          <p:spPr>
            <a:xfrm>
              <a:off x="7834323" y="646790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906" name="圆角矩形 905"/>
            <p:cNvSpPr/>
            <p:nvPr/>
          </p:nvSpPr>
          <p:spPr>
            <a:xfrm>
              <a:off x="8211975"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907" name="圆角矩形 906"/>
            <p:cNvSpPr/>
            <p:nvPr/>
          </p:nvSpPr>
          <p:spPr>
            <a:xfrm>
              <a:off x="8211975"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G.3</a:t>
              </a:r>
              <a:endParaRPr lang="zh-CN" altLang="en-US" sz="900" b="1" dirty="0">
                <a:solidFill>
                  <a:prstClr val="white"/>
                </a:solidFill>
              </a:endParaRPr>
            </a:p>
          </p:txBody>
        </p:sp>
      </p:grpSp>
    </p:spTree>
    <p:extLst>
      <p:ext uri="{BB962C8B-B14F-4D97-AF65-F5344CB8AC3E}">
        <p14:creationId xmlns:p14="http://schemas.microsoft.com/office/powerpoint/2010/main" val="166360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500"/>
                                        <p:tgtEl>
                                          <p:spTgt spid="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8"/>
                                        </p:tgtEl>
                                        <p:attrNameLst>
                                          <p:attrName>style.visibility</p:attrName>
                                        </p:attrNameLst>
                                      </p:cBhvr>
                                      <p:to>
                                        <p:strVal val="visible"/>
                                      </p:to>
                                    </p:set>
                                    <p:animEffect transition="in" filter="fade">
                                      <p:cBhvr>
                                        <p:cTn id="12" dur="500"/>
                                        <p:tgtEl>
                                          <p:spTgt spid="5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8"/>
                                        </p:tgtEl>
                                        <p:attrNameLst>
                                          <p:attrName>style.visibility</p:attrName>
                                        </p:attrNameLst>
                                      </p:cBhvr>
                                      <p:to>
                                        <p:strVal val="visible"/>
                                      </p:to>
                                    </p:set>
                                    <p:animEffect transition="in" filter="fade">
                                      <p:cBhvr>
                                        <p:cTn id="17" dur="500"/>
                                        <p:tgtEl>
                                          <p:spTgt spid="6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8"/>
                                        </p:tgtEl>
                                        <p:attrNameLst>
                                          <p:attrName>style.visibility</p:attrName>
                                        </p:attrNameLst>
                                      </p:cBhvr>
                                      <p:to>
                                        <p:strVal val="visible"/>
                                      </p:to>
                                    </p:set>
                                    <p:animEffect transition="in" filter="fade">
                                      <p:cBhvr>
                                        <p:cTn id="22" dur="500"/>
                                        <p:tgtEl>
                                          <p:spTgt spid="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5" y="188640"/>
            <a:ext cx="5187950" cy="461665"/>
          </a:xfrm>
          <a:prstGeom prst="rect">
            <a:avLst/>
          </a:prstGeom>
          <a:noFill/>
        </p:spPr>
        <p:txBody>
          <a:bodyPr wrap="square" rtlCol="0">
            <a:spAutoFit/>
          </a:bodyPr>
          <a:lstStyle>
            <a:defPPr>
              <a:defRPr lang="zh-CN"/>
            </a:defPPr>
            <a:lvl1pPr>
              <a:defRPr sz="2400" b="1">
                <a:solidFill>
                  <a:prstClr val="black"/>
                </a:solidFill>
                <a:latin typeface="微软雅黑" panose="020B0503020204020204" pitchFamily="34" charset="-122"/>
                <a:ea typeface="微软雅黑" panose="020B0503020204020204" pitchFamily="34" charset="-122"/>
              </a:defRPr>
            </a:lvl1pPr>
          </a:lstStyle>
          <a:p>
            <a:r>
              <a:rPr lang="zh-CN" altLang="en-US" dirty="0"/>
              <a:t>大纲</a:t>
            </a: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17018"/>
            <a:ext cx="609524" cy="609524"/>
          </a:xfrm>
          <a:prstGeom prst="rect">
            <a:avLst/>
          </a:prstGeom>
        </p:spPr>
      </p:pic>
      <p:sp>
        <p:nvSpPr>
          <p:cNvPr id="27" name="TextBox 26"/>
          <p:cNvSpPr txBox="1"/>
          <p:nvPr/>
        </p:nvSpPr>
        <p:spPr>
          <a:xfrm>
            <a:off x="1331641" y="1089026"/>
            <a:ext cx="6984776" cy="369332"/>
          </a:xfrm>
          <a:prstGeom prst="rect">
            <a:avLst/>
          </a:prstGeom>
          <a:solidFill>
            <a:schemeClr val="tx2"/>
          </a:solidFill>
        </p:spPr>
        <p:txBody>
          <a:bodyPr wrap="square" rtlCol="0">
            <a:spAutoFit/>
          </a:bodyPr>
          <a:lstStyle>
            <a:defPPr>
              <a:defRPr lang="zh-CN"/>
            </a:defPPr>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多</a:t>
            </a:r>
            <a:r>
              <a:rPr lang="zh-CN" altLang="en-US" dirty="0" smtClean="0"/>
              <a:t>方案管理业务场景及业务需求分析</a:t>
            </a:r>
            <a:endParaRPr lang="zh-CN" altLang="en-US" dirty="0"/>
          </a:p>
        </p:txBody>
      </p:sp>
      <p:cxnSp>
        <p:nvCxnSpPr>
          <p:cNvPr id="28" name="直接连接符 27"/>
          <p:cNvCxnSpPr/>
          <p:nvPr/>
        </p:nvCxnSpPr>
        <p:spPr>
          <a:xfrm>
            <a:off x="1331641" y="1593082"/>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31640" y="1678602"/>
            <a:ext cx="6624736" cy="1569660"/>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整机方案、部件级方案、专业级方案的策划、细化和匹配</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多</a:t>
            </a:r>
            <a:r>
              <a:rPr lang="zh-CN" altLang="en-US" sz="1600" dirty="0" smtClean="0">
                <a:latin typeface="微软雅黑" panose="020B0503020204020204" pitchFamily="34" charset="-122"/>
                <a:ea typeface="微软雅黑" panose="020B0503020204020204" pitchFamily="34" charset="-122"/>
              </a:rPr>
              <a:t>方案并行业务场景下的任务协同</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方案</a:t>
            </a:r>
            <a:r>
              <a:rPr lang="zh-CN" altLang="en-US" sz="1600" dirty="0">
                <a:latin typeface="微软雅黑" panose="020B0503020204020204" pitchFamily="34" charset="-122"/>
                <a:ea typeface="微软雅黑" panose="020B0503020204020204" pitchFamily="34" charset="-122"/>
              </a:rPr>
              <a:t>版本管理业务需求</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solidFill>
                  <a:srgbClr val="FF0000"/>
                </a:solidFill>
                <a:latin typeface="微软雅黑" panose="020B0503020204020204" pitchFamily="34" charset="-122"/>
                <a:ea typeface="微软雅黑" panose="020B0503020204020204" pitchFamily="34" charset="-122"/>
              </a:rPr>
              <a:t>方案数据的查看和使用需求</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331641" y="4759174"/>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380543"/>
            <a:ext cx="609524" cy="609524"/>
          </a:xfrm>
          <a:prstGeom prst="rect">
            <a:avLst/>
          </a:prstGeom>
        </p:spPr>
      </p:pic>
      <p:cxnSp>
        <p:nvCxnSpPr>
          <p:cNvPr id="18" name="直接连接符 17"/>
          <p:cNvCxnSpPr/>
          <p:nvPr/>
        </p:nvCxnSpPr>
        <p:spPr>
          <a:xfrm>
            <a:off x="1334897" y="3968855"/>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4221088"/>
            <a:ext cx="609524" cy="609524"/>
          </a:xfrm>
          <a:prstGeom prst="rect">
            <a:avLst/>
          </a:prstGeom>
        </p:spPr>
      </p:pic>
      <p:sp>
        <p:nvSpPr>
          <p:cNvPr id="20" name="TextBox 25"/>
          <p:cNvSpPr txBox="1"/>
          <p:nvPr/>
        </p:nvSpPr>
        <p:spPr>
          <a:xfrm>
            <a:off x="1334897" y="4318404"/>
            <a:ext cx="6981520"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系统初步设计原型</a:t>
            </a:r>
          </a:p>
        </p:txBody>
      </p:sp>
      <p:sp>
        <p:nvSpPr>
          <p:cNvPr id="21" name="TextBox 37"/>
          <p:cNvSpPr txBox="1"/>
          <p:nvPr/>
        </p:nvSpPr>
        <p:spPr>
          <a:xfrm>
            <a:off x="1331639" y="3491716"/>
            <a:ext cx="6984777"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多方案管理</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功能设计</a:t>
            </a:r>
          </a:p>
        </p:txBody>
      </p:sp>
    </p:spTree>
    <p:extLst>
      <p:ext uri="{BB962C8B-B14F-4D97-AF65-F5344CB8AC3E}">
        <p14:creationId xmlns:p14="http://schemas.microsoft.com/office/powerpoint/2010/main" val="1623774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方案数据的查看</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316904" y="764704"/>
            <a:ext cx="8468048"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1600" dirty="0" smtClean="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总</a:t>
            </a:r>
            <a:r>
              <a:rPr lang="zh-CN" altLang="en-US" sz="1600" dirty="0" smtClean="0">
                <a:solidFill>
                  <a:srgbClr val="FF0000"/>
                </a:solidFill>
                <a:latin typeface="微软雅黑" panose="020B0503020204020204" pitchFamily="34" charset="-122"/>
                <a:ea typeface="微软雅黑" panose="020B0503020204020204" pitchFamily="34" charset="-122"/>
              </a:rPr>
              <a:t>师要</a:t>
            </a:r>
            <a:r>
              <a:rPr lang="zh-CN" altLang="en-US" sz="1600" dirty="0">
                <a:solidFill>
                  <a:srgbClr val="FF0000"/>
                </a:solidFill>
                <a:latin typeface="微软雅黑" panose="020B0503020204020204" pitchFamily="34" charset="-122"/>
                <a:ea typeface="微软雅黑" panose="020B0503020204020204" pitchFamily="34" charset="-122"/>
              </a:rPr>
              <a:t>能够看到整机都做了哪些方案，整机方案的组成（即部件方案</a:t>
            </a:r>
            <a:r>
              <a:rPr lang="zh-CN" altLang="en-US" sz="1600" dirty="0" smtClean="0">
                <a:solidFill>
                  <a:srgbClr val="FF0000"/>
                </a:solidFill>
                <a:latin typeface="微软雅黑" panose="020B0503020204020204" pitchFamily="34" charset="-122"/>
                <a:ea typeface="微软雅黑" panose="020B0503020204020204" pitchFamily="34" charset="-122"/>
              </a:rPr>
              <a:t>）及各组成之间</a:t>
            </a:r>
            <a:r>
              <a:rPr lang="zh-CN" altLang="en-US" sz="1600" dirty="0">
                <a:solidFill>
                  <a:srgbClr val="FF0000"/>
                </a:solidFill>
                <a:latin typeface="微软雅黑" panose="020B0503020204020204" pitchFamily="34" charset="-122"/>
                <a:ea typeface="微软雅黑" panose="020B0503020204020204" pitchFamily="34" charset="-122"/>
              </a:rPr>
              <a:t>的关系；</a:t>
            </a:r>
          </a:p>
          <a:p>
            <a:pPr marL="285750" indent="-285750">
              <a:lnSpc>
                <a:spcPct val="150000"/>
              </a:lnSpc>
              <a:buFont typeface="Wingdings" panose="05000000000000000000" pitchFamily="2" charset="2"/>
              <a:buChar char="n"/>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部长要能够看到部件层级都做了哪些方案，部件层级方案的组成（即专业方案</a:t>
            </a:r>
            <a:r>
              <a:rPr lang="zh-CN" altLang="en-US" sz="1600" dirty="0" smtClean="0">
                <a:latin typeface="微软雅黑" panose="020B0503020204020204" pitchFamily="34" charset="-122"/>
                <a:ea typeface="微软雅黑" panose="020B0503020204020204" pitchFamily="34" charset="-122"/>
              </a:rPr>
              <a:t>）及各组成之间</a:t>
            </a:r>
            <a:r>
              <a:rPr lang="zh-CN" altLang="en-US" sz="1600" dirty="0">
                <a:latin typeface="微软雅黑" panose="020B0503020204020204" pitchFamily="34" charset="-122"/>
                <a:ea typeface="微软雅黑" panose="020B0503020204020204" pitchFamily="34" charset="-122"/>
              </a:rPr>
              <a:t>的关系</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nvGrpSpPr>
          <p:cNvPr id="219" name="组合 218"/>
          <p:cNvGrpSpPr/>
          <p:nvPr/>
        </p:nvGrpSpPr>
        <p:grpSpPr>
          <a:xfrm>
            <a:off x="35496" y="2853311"/>
            <a:ext cx="9001000" cy="2965380"/>
            <a:chOff x="107504" y="3789041"/>
            <a:chExt cx="9001000" cy="2965380"/>
          </a:xfrm>
        </p:grpSpPr>
        <p:sp>
          <p:nvSpPr>
            <p:cNvPr id="220" name="矩形 219"/>
            <p:cNvSpPr/>
            <p:nvPr/>
          </p:nvSpPr>
          <p:spPr>
            <a:xfrm>
              <a:off x="107504" y="3789413"/>
              <a:ext cx="2520280" cy="296500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文本框 220"/>
            <p:cNvSpPr txBox="1"/>
            <p:nvPr/>
          </p:nvSpPr>
          <p:spPr>
            <a:xfrm>
              <a:off x="565238" y="3842154"/>
              <a:ext cx="11264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发动机整机</a:t>
              </a:r>
              <a:endParaRPr lang="zh-CN" altLang="en-US" sz="1400" dirty="0">
                <a:latin typeface="微软雅黑" panose="020B0503020204020204" pitchFamily="34" charset="-122"/>
                <a:ea typeface="微软雅黑" panose="020B0503020204020204" pitchFamily="34" charset="-122"/>
              </a:endParaRPr>
            </a:p>
          </p:txBody>
        </p:sp>
        <p:sp>
          <p:nvSpPr>
            <p:cNvPr id="222" name="文本框 221"/>
            <p:cNvSpPr txBox="1"/>
            <p:nvPr/>
          </p:nvSpPr>
          <p:spPr>
            <a:xfrm>
              <a:off x="1331640" y="418651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223" name="文本框 222"/>
            <p:cNvSpPr txBox="1"/>
            <p:nvPr/>
          </p:nvSpPr>
          <p:spPr>
            <a:xfrm>
              <a:off x="1331640" y="451635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224" name="文本框 223"/>
            <p:cNvSpPr txBox="1"/>
            <p:nvPr/>
          </p:nvSpPr>
          <p:spPr>
            <a:xfrm>
              <a:off x="1331640" y="484620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225" name="肘形连接符 224"/>
            <p:cNvCxnSpPr>
              <a:stCxn id="221" idx="2"/>
              <a:endCxn id="222" idx="1"/>
            </p:cNvCxnSpPr>
            <p:nvPr/>
          </p:nvCxnSpPr>
          <p:spPr>
            <a:xfrm rot="16200000" flipH="1">
              <a:off x="1134813" y="4143576"/>
              <a:ext cx="190472"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肘形连接符 225"/>
            <p:cNvCxnSpPr>
              <a:stCxn id="221" idx="2"/>
              <a:endCxn id="223" idx="1"/>
            </p:cNvCxnSpPr>
            <p:nvPr/>
          </p:nvCxnSpPr>
          <p:spPr>
            <a:xfrm rot="16200000" flipH="1">
              <a:off x="969892" y="4308497"/>
              <a:ext cx="52031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肘形连接符 226"/>
            <p:cNvCxnSpPr>
              <a:stCxn id="221" idx="2"/>
              <a:endCxn id="224" idx="1"/>
            </p:cNvCxnSpPr>
            <p:nvPr/>
          </p:nvCxnSpPr>
          <p:spPr>
            <a:xfrm rot="16200000" flipH="1">
              <a:off x="804970" y="4473419"/>
              <a:ext cx="850158"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8" name="文本框 227"/>
            <p:cNvSpPr txBox="1"/>
            <p:nvPr/>
          </p:nvSpPr>
          <p:spPr>
            <a:xfrm>
              <a:off x="1331640" y="515012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229" name="肘形连接符 228"/>
            <p:cNvCxnSpPr>
              <a:stCxn id="221" idx="2"/>
              <a:endCxn id="228" idx="1"/>
            </p:cNvCxnSpPr>
            <p:nvPr/>
          </p:nvCxnSpPr>
          <p:spPr>
            <a:xfrm rot="16200000" flipH="1">
              <a:off x="653007" y="4625382"/>
              <a:ext cx="115408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0" name="矩形 229"/>
            <p:cNvSpPr/>
            <p:nvPr/>
          </p:nvSpPr>
          <p:spPr>
            <a:xfrm>
              <a:off x="2627784" y="3789041"/>
              <a:ext cx="6480720" cy="2965008"/>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1" name="图片 2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905464"/>
              <a:ext cx="220216" cy="220216"/>
            </a:xfrm>
            <a:prstGeom prst="rect">
              <a:avLst/>
            </a:prstGeom>
          </p:spPr>
        </p:pic>
        <p:pic>
          <p:nvPicPr>
            <p:cNvPr id="232" name="图片 2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242465"/>
              <a:ext cx="220216" cy="220216"/>
            </a:xfrm>
            <a:prstGeom prst="rect">
              <a:avLst/>
            </a:prstGeom>
          </p:spPr>
        </p:pic>
        <p:pic>
          <p:nvPicPr>
            <p:cNvPr id="233" name="图片 2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561003"/>
              <a:ext cx="220216" cy="220216"/>
            </a:xfrm>
            <a:prstGeom prst="rect">
              <a:avLst/>
            </a:prstGeom>
          </p:spPr>
        </p:pic>
        <p:pic>
          <p:nvPicPr>
            <p:cNvPr id="234" name="图片 2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898004"/>
              <a:ext cx="220216" cy="220216"/>
            </a:xfrm>
            <a:prstGeom prst="rect">
              <a:avLst/>
            </a:prstGeom>
          </p:spPr>
        </p:pic>
        <p:pic>
          <p:nvPicPr>
            <p:cNvPr id="235" name="图片 2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70" y="5201130"/>
              <a:ext cx="220216" cy="220216"/>
            </a:xfrm>
            <a:prstGeom prst="rect">
              <a:avLst/>
            </a:prstGeom>
          </p:spPr>
        </p:pic>
        <p:cxnSp>
          <p:nvCxnSpPr>
            <p:cNvPr id="236" name="直接连接符 235"/>
            <p:cNvCxnSpPr/>
            <p:nvPr/>
          </p:nvCxnSpPr>
          <p:spPr>
            <a:xfrm>
              <a:off x="107504" y="414113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107504" y="447977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107504" y="48084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107504" y="512784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107504" y="545790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107504" y="579654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107504" y="612518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107504" y="64446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4" name="文本框 243"/>
            <p:cNvSpPr txBox="1"/>
            <p:nvPr/>
          </p:nvSpPr>
          <p:spPr>
            <a:xfrm>
              <a:off x="1339490" y="5482658"/>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245" name="文本框 244"/>
            <p:cNvSpPr txBox="1"/>
            <p:nvPr/>
          </p:nvSpPr>
          <p:spPr>
            <a:xfrm>
              <a:off x="1339490" y="581250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246" name="文本框 245"/>
            <p:cNvSpPr txBox="1"/>
            <p:nvPr/>
          </p:nvSpPr>
          <p:spPr>
            <a:xfrm>
              <a:off x="1339490" y="614234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247" name="肘形连接符 246"/>
            <p:cNvCxnSpPr>
              <a:stCxn id="221" idx="2"/>
              <a:endCxn id="244" idx="1"/>
            </p:cNvCxnSpPr>
            <p:nvPr/>
          </p:nvCxnSpPr>
          <p:spPr>
            <a:xfrm rot="16200000" flipH="1">
              <a:off x="490666" y="4787723"/>
              <a:ext cx="1486616"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肘形连接符 247"/>
            <p:cNvCxnSpPr>
              <a:stCxn id="221" idx="2"/>
              <a:endCxn id="245" idx="1"/>
            </p:cNvCxnSpPr>
            <p:nvPr/>
          </p:nvCxnSpPr>
          <p:spPr>
            <a:xfrm rot="16200000" flipH="1">
              <a:off x="325745" y="4952644"/>
              <a:ext cx="181645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肘形连接符 248"/>
            <p:cNvCxnSpPr>
              <a:stCxn id="221" idx="2"/>
              <a:endCxn id="246" idx="1"/>
            </p:cNvCxnSpPr>
            <p:nvPr/>
          </p:nvCxnSpPr>
          <p:spPr>
            <a:xfrm rot="16200000" flipH="1">
              <a:off x="160823" y="5117566"/>
              <a:ext cx="2146302"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文本框 249"/>
            <p:cNvSpPr txBox="1"/>
            <p:nvPr/>
          </p:nvSpPr>
          <p:spPr>
            <a:xfrm>
              <a:off x="1339490" y="644627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251" name="肘形连接符 250"/>
            <p:cNvCxnSpPr>
              <a:stCxn id="221" idx="2"/>
              <a:endCxn id="250" idx="1"/>
            </p:cNvCxnSpPr>
            <p:nvPr/>
          </p:nvCxnSpPr>
          <p:spPr>
            <a:xfrm rot="16200000" flipH="1">
              <a:off x="8860" y="5269529"/>
              <a:ext cx="245022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52" name="图片 2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5538609"/>
              <a:ext cx="220216" cy="220216"/>
            </a:xfrm>
            <a:prstGeom prst="rect">
              <a:avLst/>
            </a:prstGeom>
          </p:spPr>
        </p:pic>
        <p:pic>
          <p:nvPicPr>
            <p:cNvPr id="253" name="图片 2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5857147"/>
              <a:ext cx="220216" cy="220216"/>
            </a:xfrm>
            <a:prstGeom prst="rect">
              <a:avLst/>
            </a:prstGeom>
          </p:spPr>
        </p:pic>
        <p:pic>
          <p:nvPicPr>
            <p:cNvPr id="254" name="图片 2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6177984"/>
              <a:ext cx="220216" cy="220216"/>
            </a:xfrm>
            <a:prstGeom prst="rect">
              <a:avLst/>
            </a:prstGeom>
          </p:spPr>
        </p:pic>
        <p:pic>
          <p:nvPicPr>
            <p:cNvPr id="255" name="图片 2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6509130"/>
              <a:ext cx="220216" cy="220216"/>
            </a:xfrm>
            <a:prstGeom prst="rect">
              <a:avLst/>
            </a:prstGeom>
          </p:spPr>
        </p:pic>
        <p:sp>
          <p:nvSpPr>
            <p:cNvPr id="256" name="圆角矩形 255"/>
            <p:cNvSpPr/>
            <p:nvPr/>
          </p:nvSpPr>
          <p:spPr>
            <a:xfrm>
              <a:off x="2720542" y="387777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257" name="圆角矩形 256"/>
            <p:cNvSpPr/>
            <p:nvPr/>
          </p:nvSpPr>
          <p:spPr>
            <a:xfrm>
              <a:off x="3393108" y="3877775"/>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258" name="圆角矩形 257"/>
            <p:cNvSpPr/>
            <p:nvPr/>
          </p:nvSpPr>
          <p:spPr>
            <a:xfrm>
              <a:off x="6796354" y="3861572"/>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259" name="圆角矩形 258"/>
            <p:cNvSpPr/>
            <p:nvPr/>
          </p:nvSpPr>
          <p:spPr>
            <a:xfrm>
              <a:off x="7468920" y="3861572"/>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260" name="圆角矩形 259"/>
            <p:cNvSpPr/>
            <p:nvPr/>
          </p:nvSpPr>
          <p:spPr>
            <a:xfrm>
              <a:off x="3767230"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61" name="圆角矩形 260"/>
            <p:cNvSpPr/>
            <p:nvPr/>
          </p:nvSpPr>
          <p:spPr>
            <a:xfrm>
              <a:off x="415158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262" name="圆角矩形 261"/>
            <p:cNvSpPr/>
            <p:nvPr/>
          </p:nvSpPr>
          <p:spPr>
            <a:xfrm>
              <a:off x="7861097" y="386223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63" name="圆角矩形 262"/>
            <p:cNvSpPr/>
            <p:nvPr/>
          </p:nvSpPr>
          <p:spPr>
            <a:xfrm>
              <a:off x="4532369"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C</a:t>
              </a:r>
              <a:r>
                <a:rPr lang="en-US" altLang="zh-CN" sz="900" b="1" dirty="0" smtClean="0"/>
                <a:t>.1</a:t>
              </a:r>
              <a:endParaRPr lang="zh-CN" altLang="en-US" sz="900" b="1" dirty="0"/>
            </a:p>
          </p:txBody>
        </p:sp>
        <p:sp>
          <p:nvSpPr>
            <p:cNvPr id="264" name="圆角矩形 263"/>
            <p:cNvSpPr/>
            <p:nvPr/>
          </p:nvSpPr>
          <p:spPr>
            <a:xfrm>
              <a:off x="492454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sp>
          <p:nvSpPr>
            <p:cNvPr id="265" name="圆角矩形 264"/>
            <p:cNvSpPr/>
            <p:nvPr/>
          </p:nvSpPr>
          <p:spPr>
            <a:xfrm>
              <a:off x="2720542" y="422409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66" name="圆角矩形 265"/>
            <p:cNvSpPr/>
            <p:nvPr/>
          </p:nvSpPr>
          <p:spPr>
            <a:xfrm>
              <a:off x="3393108" y="422409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267" name="圆角矩形 266"/>
            <p:cNvSpPr/>
            <p:nvPr/>
          </p:nvSpPr>
          <p:spPr>
            <a:xfrm>
              <a:off x="4560959" y="422409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68" name="圆角矩形 267"/>
            <p:cNvSpPr/>
            <p:nvPr/>
          </p:nvSpPr>
          <p:spPr>
            <a:xfrm>
              <a:off x="5276117"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269" name="圆角矩形 268"/>
            <p:cNvSpPr/>
            <p:nvPr/>
          </p:nvSpPr>
          <p:spPr>
            <a:xfrm>
              <a:off x="2720542" y="454352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270" name="圆角矩形 269"/>
            <p:cNvSpPr/>
            <p:nvPr/>
          </p:nvSpPr>
          <p:spPr>
            <a:xfrm>
              <a:off x="3393108" y="454352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71" name="圆角矩形 270"/>
            <p:cNvSpPr/>
            <p:nvPr/>
          </p:nvSpPr>
          <p:spPr>
            <a:xfrm>
              <a:off x="4560959"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72" name="圆角矩形 271"/>
            <p:cNvSpPr/>
            <p:nvPr/>
          </p:nvSpPr>
          <p:spPr>
            <a:xfrm>
              <a:off x="5276117"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273" name="圆角矩形 272"/>
            <p:cNvSpPr/>
            <p:nvPr/>
          </p:nvSpPr>
          <p:spPr>
            <a:xfrm>
              <a:off x="2724269" y="486105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274" name="圆角矩形 273"/>
            <p:cNvSpPr/>
            <p:nvPr/>
          </p:nvSpPr>
          <p:spPr>
            <a:xfrm>
              <a:off x="3396835" y="486105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75" name="圆角矩形 274"/>
            <p:cNvSpPr/>
            <p:nvPr/>
          </p:nvSpPr>
          <p:spPr>
            <a:xfrm>
              <a:off x="4564686" y="486105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76" name="圆角矩形 275"/>
            <p:cNvSpPr/>
            <p:nvPr/>
          </p:nvSpPr>
          <p:spPr>
            <a:xfrm>
              <a:off x="5279844"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277" name="圆角矩形 276"/>
            <p:cNvSpPr/>
            <p:nvPr/>
          </p:nvSpPr>
          <p:spPr>
            <a:xfrm>
              <a:off x="2720542" y="51782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78" name="圆角矩形 277"/>
            <p:cNvSpPr/>
            <p:nvPr/>
          </p:nvSpPr>
          <p:spPr>
            <a:xfrm>
              <a:off x="3393108" y="51782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79" name="圆角矩形 278"/>
            <p:cNvSpPr/>
            <p:nvPr/>
          </p:nvSpPr>
          <p:spPr>
            <a:xfrm>
              <a:off x="4560959" y="51782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80" name="圆角矩形 279"/>
            <p:cNvSpPr/>
            <p:nvPr/>
          </p:nvSpPr>
          <p:spPr>
            <a:xfrm>
              <a:off x="5276117"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281" name="圆角矩形 280"/>
            <p:cNvSpPr/>
            <p:nvPr/>
          </p:nvSpPr>
          <p:spPr>
            <a:xfrm>
              <a:off x="6787192" y="421762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82" name="圆角矩形 281"/>
            <p:cNvSpPr/>
            <p:nvPr/>
          </p:nvSpPr>
          <p:spPr>
            <a:xfrm>
              <a:off x="7459758"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283" name="圆角矩形 282"/>
            <p:cNvSpPr/>
            <p:nvPr/>
          </p:nvSpPr>
          <p:spPr>
            <a:xfrm>
              <a:off x="6787192"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84" name="圆角矩形 283"/>
            <p:cNvSpPr/>
            <p:nvPr/>
          </p:nvSpPr>
          <p:spPr>
            <a:xfrm>
              <a:off x="745975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285" name="圆角矩形 284"/>
            <p:cNvSpPr/>
            <p:nvPr/>
          </p:nvSpPr>
          <p:spPr>
            <a:xfrm>
              <a:off x="3784436"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86" name="圆角矩形 285"/>
            <p:cNvSpPr/>
            <p:nvPr/>
          </p:nvSpPr>
          <p:spPr>
            <a:xfrm>
              <a:off x="3784436"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287" name="圆角矩形 286"/>
            <p:cNvSpPr/>
            <p:nvPr/>
          </p:nvSpPr>
          <p:spPr>
            <a:xfrm>
              <a:off x="3784857"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288" name="圆角矩形 287"/>
            <p:cNvSpPr/>
            <p:nvPr/>
          </p:nvSpPr>
          <p:spPr>
            <a:xfrm>
              <a:off x="4174274"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289" name="圆角矩形 288"/>
            <p:cNvSpPr/>
            <p:nvPr/>
          </p:nvSpPr>
          <p:spPr>
            <a:xfrm>
              <a:off x="3784436"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290" name="圆角矩形 289"/>
            <p:cNvSpPr/>
            <p:nvPr/>
          </p:nvSpPr>
          <p:spPr>
            <a:xfrm>
              <a:off x="4173853"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291" name="圆角矩形 290"/>
            <p:cNvSpPr/>
            <p:nvPr/>
          </p:nvSpPr>
          <p:spPr>
            <a:xfrm>
              <a:off x="5668300"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292" name="圆角矩形 291"/>
            <p:cNvSpPr/>
            <p:nvPr/>
          </p:nvSpPr>
          <p:spPr>
            <a:xfrm>
              <a:off x="5668300"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293" name="圆角矩形 292"/>
            <p:cNvSpPr/>
            <p:nvPr/>
          </p:nvSpPr>
          <p:spPr>
            <a:xfrm>
              <a:off x="5668721"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294" name="圆角矩形 293"/>
            <p:cNvSpPr/>
            <p:nvPr/>
          </p:nvSpPr>
          <p:spPr>
            <a:xfrm>
              <a:off x="6058138"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295" name="圆角矩形 294"/>
            <p:cNvSpPr/>
            <p:nvPr/>
          </p:nvSpPr>
          <p:spPr>
            <a:xfrm>
              <a:off x="5668300"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296" name="圆角矩形 295"/>
            <p:cNvSpPr/>
            <p:nvPr/>
          </p:nvSpPr>
          <p:spPr>
            <a:xfrm>
              <a:off x="6057717"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297" name="圆角矩形 296"/>
            <p:cNvSpPr/>
            <p:nvPr/>
          </p:nvSpPr>
          <p:spPr>
            <a:xfrm>
              <a:off x="6787192" y="484847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98" name="圆角矩形 297"/>
            <p:cNvSpPr/>
            <p:nvPr/>
          </p:nvSpPr>
          <p:spPr>
            <a:xfrm>
              <a:off x="7457844" y="485226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299" name="圆角矩形 298"/>
            <p:cNvSpPr/>
            <p:nvPr/>
          </p:nvSpPr>
          <p:spPr>
            <a:xfrm>
              <a:off x="6783465" y="516566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00" name="圆角矩形 299"/>
            <p:cNvSpPr/>
            <p:nvPr/>
          </p:nvSpPr>
          <p:spPr>
            <a:xfrm>
              <a:off x="7454117" y="51694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301" name="圆角矩形 300"/>
            <p:cNvSpPr/>
            <p:nvPr/>
          </p:nvSpPr>
          <p:spPr>
            <a:xfrm>
              <a:off x="7834323"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02" name="圆角矩形 301"/>
            <p:cNvSpPr/>
            <p:nvPr/>
          </p:nvSpPr>
          <p:spPr>
            <a:xfrm>
              <a:off x="7834323"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03" name="圆角矩形 302"/>
            <p:cNvSpPr/>
            <p:nvPr/>
          </p:nvSpPr>
          <p:spPr>
            <a:xfrm>
              <a:off x="7834744" y="485371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04" name="圆角矩形 303"/>
            <p:cNvSpPr/>
            <p:nvPr/>
          </p:nvSpPr>
          <p:spPr>
            <a:xfrm>
              <a:off x="7834323" y="517045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05" name="圆角矩形 304"/>
            <p:cNvSpPr/>
            <p:nvPr/>
          </p:nvSpPr>
          <p:spPr>
            <a:xfrm>
              <a:off x="8211975"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306" name="圆角矩形 305"/>
            <p:cNvSpPr/>
            <p:nvPr/>
          </p:nvSpPr>
          <p:spPr>
            <a:xfrm>
              <a:off x="8211975"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307" name="圆角矩形 306"/>
            <p:cNvSpPr/>
            <p:nvPr/>
          </p:nvSpPr>
          <p:spPr>
            <a:xfrm>
              <a:off x="2720542" y="55215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08" name="圆角矩形 307"/>
            <p:cNvSpPr/>
            <p:nvPr/>
          </p:nvSpPr>
          <p:spPr>
            <a:xfrm>
              <a:off x="3393108" y="55215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9" name="圆角矩形 308"/>
            <p:cNvSpPr/>
            <p:nvPr/>
          </p:nvSpPr>
          <p:spPr>
            <a:xfrm>
              <a:off x="4560959" y="55215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10" name="圆角矩形 309"/>
            <p:cNvSpPr/>
            <p:nvPr/>
          </p:nvSpPr>
          <p:spPr>
            <a:xfrm>
              <a:off x="5276117"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311" name="圆角矩形 310"/>
            <p:cNvSpPr/>
            <p:nvPr/>
          </p:nvSpPr>
          <p:spPr>
            <a:xfrm>
              <a:off x="2720542" y="584097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12" name="圆角矩形 311"/>
            <p:cNvSpPr/>
            <p:nvPr/>
          </p:nvSpPr>
          <p:spPr>
            <a:xfrm>
              <a:off x="3393108" y="584097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313" name="圆角矩形 312"/>
            <p:cNvSpPr/>
            <p:nvPr/>
          </p:nvSpPr>
          <p:spPr>
            <a:xfrm>
              <a:off x="4560959"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314" name="圆角矩形 313"/>
            <p:cNvSpPr/>
            <p:nvPr/>
          </p:nvSpPr>
          <p:spPr>
            <a:xfrm>
              <a:off x="5276117"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315" name="圆角矩形 314"/>
            <p:cNvSpPr/>
            <p:nvPr/>
          </p:nvSpPr>
          <p:spPr>
            <a:xfrm>
              <a:off x="2724269" y="615850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16" name="圆角矩形 315"/>
            <p:cNvSpPr/>
            <p:nvPr/>
          </p:nvSpPr>
          <p:spPr>
            <a:xfrm>
              <a:off x="3396835" y="615850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317" name="圆角矩形 316"/>
            <p:cNvSpPr/>
            <p:nvPr/>
          </p:nvSpPr>
          <p:spPr>
            <a:xfrm>
              <a:off x="4564686" y="615850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318" name="圆角矩形 317"/>
            <p:cNvSpPr/>
            <p:nvPr/>
          </p:nvSpPr>
          <p:spPr>
            <a:xfrm>
              <a:off x="5279844"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319" name="圆角矩形 318"/>
            <p:cNvSpPr/>
            <p:nvPr/>
          </p:nvSpPr>
          <p:spPr>
            <a:xfrm>
              <a:off x="2720542" y="6475689"/>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20" name="圆角矩形 319"/>
            <p:cNvSpPr/>
            <p:nvPr/>
          </p:nvSpPr>
          <p:spPr>
            <a:xfrm>
              <a:off x="3393108" y="647568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321" name="圆角矩形 320"/>
            <p:cNvSpPr/>
            <p:nvPr/>
          </p:nvSpPr>
          <p:spPr>
            <a:xfrm>
              <a:off x="4560959" y="647568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22" name="圆角矩形 321"/>
            <p:cNvSpPr/>
            <p:nvPr/>
          </p:nvSpPr>
          <p:spPr>
            <a:xfrm>
              <a:off x="5276117"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323" name="圆角矩形 322"/>
            <p:cNvSpPr/>
            <p:nvPr/>
          </p:nvSpPr>
          <p:spPr>
            <a:xfrm>
              <a:off x="6787192" y="551506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24" name="圆角矩形 323"/>
            <p:cNvSpPr/>
            <p:nvPr/>
          </p:nvSpPr>
          <p:spPr>
            <a:xfrm>
              <a:off x="7459758"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325" name="圆角矩形 324"/>
            <p:cNvSpPr/>
            <p:nvPr/>
          </p:nvSpPr>
          <p:spPr>
            <a:xfrm>
              <a:off x="6787192"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326" name="圆角矩形 325"/>
            <p:cNvSpPr/>
            <p:nvPr/>
          </p:nvSpPr>
          <p:spPr>
            <a:xfrm>
              <a:off x="745975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327" name="圆角矩形 326"/>
            <p:cNvSpPr/>
            <p:nvPr/>
          </p:nvSpPr>
          <p:spPr>
            <a:xfrm>
              <a:off x="3784436"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28" name="圆角矩形 327"/>
            <p:cNvSpPr/>
            <p:nvPr/>
          </p:nvSpPr>
          <p:spPr>
            <a:xfrm>
              <a:off x="3784436"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29" name="圆角矩形 328"/>
            <p:cNvSpPr/>
            <p:nvPr/>
          </p:nvSpPr>
          <p:spPr>
            <a:xfrm>
              <a:off x="3784857"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30" name="圆角矩形 329"/>
            <p:cNvSpPr/>
            <p:nvPr/>
          </p:nvSpPr>
          <p:spPr>
            <a:xfrm>
              <a:off x="4174274"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331" name="圆角矩形 330"/>
            <p:cNvSpPr/>
            <p:nvPr/>
          </p:nvSpPr>
          <p:spPr>
            <a:xfrm>
              <a:off x="3784436"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32" name="圆角矩形 331"/>
            <p:cNvSpPr/>
            <p:nvPr/>
          </p:nvSpPr>
          <p:spPr>
            <a:xfrm>
              <a:off x="4173853"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333" name="圆角矩形 332"/>
            <p:cNvSpPr/>
            <p:nvPr/>
          </p:nvSpPr>
          <p:spPr>
            <a:xfrm>
              <a:off x="5668300"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334" name="圆角矩形 333"/>
            <p:cNvSpPr/>
            <p:nvPr/>
          </p:nvSpPr>
          <p:spPr>
            <a:xfrm>
              <a:off x="5668300"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335" name="圆角矩形 334"/>
            <p:cNvSpPr/>
            <p:nvPr/>
          </p:nvSpPr>
          <p:spPr>
            <a:xfrm>
              <a:off x="5668721"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336" name="圆角矩形 335"/>
            <p:cNvSpPr/>
            <p:nvPr/>
          </p:nvSpPr>
          <p:spPr>
            <a:xfrm>
              <a:off x="6058138"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337" name="圆角矩形 336"/>
            <p:cNvSpPr/>
            <p:nvPr/>
          </p:nvSpPr>
          <p:spPr>
            <a:xfrm>
              <a:off x="5668300"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338" name="圆角矩形 337"/>
            <p:cNvSpPr/>
            <p:nvPr/>
          </p:nvSpPr>
          <p:spPr>
            <a:xfrm>
              <a:off x="6057717"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339" name="圆角矩形 338"/>
            <p:cNvSpPr/>
            <p:nvPr/>
          </p:nvSpPr>
          <p:spPr>
            <a:xfrm>
              <a:off x="6787192" y="61459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340" name="圆角矩形 339"/>
            <p:cNvSpPr/>
            <p:nvPr/>
          </p:nvSpPr>
          <p:spPr>
            <a:xfrm>
              <a:off x="7457844" y="614971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341" name="圆角矩形 340"/>
            <p:cNvSpPr/>
            <p:nvPr/>
          </p:nvSpPr>
          <p:spPr>
            <a:xfrm>
              <a:off x="6783465" y="646311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42" name="圆角矩形 341"/>
            <p:cNvSpPr/>
            <p:nvPr/>
          </p:nvSpPr>
          <p:spPr>
            <a:xfrm>
              <a:off x="7454117" y="646689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343" name="圆角矩形 342"/>
            <p:cNvSpPr/>
            <p:nvPr/>
          </p:nvSpPr>
          <p:spPr>
            <a:xfrm>
              <a:off x="7834323"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44" name="圆角矩形 343"/>
            <p:cNvSpPr/>
            <p:nvPr/>
          </p:nvSpPr>
          <p:spPr>
            <a:xfrm>
              <a:off x="7834323"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45" name="圆角矩形 344"/>
            <p:cNvSpPr/>
            <p:nvPr/>
          </p:nvSpPr>
          <p:spPr>
            <a:xfrm>
              <a:off x="7834744" y="615116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46" name="圆角矩形 345"/>
            <p:cNvSpPr/>
            <p:nvPr/>
          </p:nvSpPr>
          <p:spPr>
            <a:xfrm>
              <a:off x="7834323" y="646790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347" name="圆角矩形 346"/>
            <p:cNvSpPr/>
            <p:nvPr/>
          </p:nvSpPr>
          <p:spPr>
            <a:xfrm>
              <a:off x="8211975"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348" name="圆角矩形 347"/>
            <p:cNvSpPr/>
            <p:nvPr/>
          </p:nvSpPr>
          <p:spPr>
            <a:xfrm>
              <a:off x="8211975"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G.3</a:t>
              </a:r>
              <a:endParaRPr lang="zh-CN" altLang="en-US" sz="900" b="1" dirty="0">
                <a:solidFill>
                  <a:prstClr val="white"/>
                </a:solidFill>
              </a:endParaRPr>
            </a:p>
          </p:txBody>
        </p:sp>
      </p:grpSp>
      <p:grpSp>
        <p:nvGrpSpPr>
          <p:cNvPr id="349" name="组合 348"/>
          <p:cNvGrpSpPr/>
          <p:nvPr/>
        </p:nvGrpSpPr>
        <p:grpSpPr>
          <a:xfrm>
            <a:off x="35496" y="2852936"/>
            <a:ext cx="9001000" cy="2965380"/>
            <a:chOff x="107504" y="3789041"/>
            <a:chExt cx="9001000" cy="2965380"/>
          </a:xfrm>
        </p:grpSpPr>
        <p:sp>
          <p:nvSpPr>
            <p:cNvPr id="350" name="矩形 349"/>
            <p:cNvSpPr/>
            <p:nvPr/>
          </p:nvSpPr>
          <p:spPr>
            <a:xfrm>
              <a:off x="107504" y="3789413"/>
              <a:ext cx="2520280" cy="296500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文本框 350"/>
            <p:cNvSpPr txBox="1"/>
            <p:nvPr/>
          </p:nvSpPr>
          <p:spPr>
            <a:xfrm>
              <a:off x="565238" y="3842154"/>
              <a:ext cx="11264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发动机整机</a:t>
              </a:r>
              <a:endParaRPr lang="zh-CN" altLang="en-US" sz="1400" dirty="0">
                <a:latin typeface="微软雅黑" panose="020B0503020204020204" pitchFamily="34" charset="-122"/>
                <a:ea typeface="微软雅黑" panose="020B0503020204020204" pitchFamily="34" charset="-122"/>
              </a:endParaRPr>
            </a:p>
          </p:txBody>
        </p:sp>
        <p:sp>
          <p:nvSpPr>
            <p:cNvPr id="352" name="文本框 351"/>
            <p:cNvSpPr txBox="1"/>
            <p:nvPr/>
          </p:nvSpPr>
          <p:spPr>
            <a:xfrm>
              <a:off x="1331640" y="418651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353" name="文本框 352"/>
            <p:cNvSpPr txBox="1"/>
            <p:nvPr/>
          </p:nvSpPr>
          <p:spPr>
            <a:xfrm>
              <a:off x="1331640" y="451635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354" name="文本框 353"/>
            <p:cNvSpPr txBox="1"/>
            <p:nvPr/>
          </p:nvSpPr>
          <p:spPr>
            <a:xfrm>
              <a:off x="1331640" y="484620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355" name="肘形连接符 354"/>
            <p:cNvCxnSpPr>
              <a:stCxn id="351" idx="2"/>
              <a:endCxn id="352" idx="1"/>
            </p:cNvCxnSpPr>
            <p:nvPr/>
          </p:nvCxnSpPr>
          <p:spPr>
            <a:xfrm rot="16200000" flipH="1">
              <a:off x="1134813" y="4143576"/>
              <a:ext cx="190472"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肘形连接符 355"/>
            <p:cNvCxnSpPr>
              <a:stCxn id="351" idx="2"/>
              <a:endCxn id="353" idx="1"/>
            </p:cNvCxnSpPr>
            <p:nvPr/>
          </p:nvCxnSpPr>
          <p:spPr>
            <a:xfrm rot="16200000" flipH="1">
              <a:off x="969892" y="4308497"/>
              <a:ext cx="52031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肘形连接符 356"/>
            <p:cNvCxnSpPr>
              <a:stCxn id="351" idx="2"/>
              <a:endCxn id="354" idx="1"/>
            </p:cNvCxnSpPr>
            <p:nvPr/>
          </p:nvCxnSpPr>
          <p:spPr>
            <a:xfrm rot="16200000" flipH="1">
              <a:off x="804970" y="4473419"/>
              <a:ext cx="850158"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 name="文本框 357"/>
            <p:cNvSpPr txBox="1"/>
            <p:nvPr/>
          </p:nvSpPr>
          <p:spPr>
            <a:xfrm>
              <a:off x="1331640" y="515012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359" name="肘形连接符 358"/>
            <p:cNvCxnSpPr>
              <a:stCxn id="351" idx="2"/>
              <a:endCxn id="358" idx="1"/>
            </p:cNvCxnSpPr>
            <p:nvPr/>
          </p:nvCxnSpPr>
          <p:spPr>
            <a:xfrm rot="16200000" flipH="1">
              <a:off x="653007" y="4625382"/>
              <a:ext cx="115408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627784" y="3789041"/>
              <a:ext cx="6480720" cy="2965008"/>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1" name="图片 3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905464"/>
              <a:ext cx="220216" cy="220216"/>
            </a:xfrm>
            <a:prstGeom prst="rect">
              <a:avLst/>
            </a:prstGeom>
          </p:spPr>
        </p:pic>
        <p:pic>
          <p:nvPicPr>
            <p:cNvPr id="362" name="图片 3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242465"/>
              <a:ext cx="220216" cy="220216"/>
            </a:xfrm>
            <a:prstGeom prst="rect">
              <a:avLst/>
            </a:prstGeom>
          </p:spPr>
        </p:pic>
        <p:pic>
          <p:nvPicPr>
            <p:cNvPr id="363" name="图片 3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561003"/>
              <a:ext cx="220216" cy="220216"/>
            </a:xfrm>
            <a:prstGeom prst="rect">
              <a:avLst/>
            </a:prstGeom>
          </p:spPr>
        </p:pic>
        <p:pic>
          <p:nvPicPr>
            <p:cNvPr id="364" name="图片 3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898004"/>
              <a:ext cx="220216" cy="220216"/>
            </a:xfrm>
            <a:prstGeom prst="rect">
              <a:avLst/>
            </a:prstGeom>
          </p:spPr>
        </p:pic>
        <p:pic>
          <p:nvPicPr>
            <p:cNvPr id="365" name="图片 3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70" y="5201130"/>
              <a:ext cx="220216" cy="220216"/>
            </a:xfrm>
            <a:prstGeom prst="rect">
              <a:avLst/>
            </a:prstGeom>
          </p:spPr>
        </p:pic>
        <p:cxnSp>
          <p:nvCxnSpPr>
            <p:cNvPr id="366" name="直接连接符 365"/>
            <p:cNvCxnSpPr/>
            <p:nvPr/>
          </p:nvCxnSpPr>
          <p:spPr>
            <a:xfrm>
              <a:off x="107504" y="414113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107504" y="447977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nvCxnSpPr>
          <p:spPr>
            <a:xfrm>
              <a:off x="107504" y="48084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nvCxnSpPr>
          <p:spPr>
            <a:xfrm>
              <a:off x="107504" y="512784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107504" y="545790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107504" y="579654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107504" y="612518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107504" y="64446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4" name="文本框 373"/>
            <p:cNvSpPr txBox="1"/>
            <p:nvPr/>
          </p:nvSpPr>
          <p:spPr>
            <a:xfrm>
              <a:off x="1339490" y="5482658"/>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375" name="文本框 374"/>
            <p:cNvSpPr txBox="1"/>
            <p:nvPr/>
          </p:nvSpPr>
          <p:spPr>
            <a:xfrm>
              <a:off x="1339490" y="581250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376" name="文本框 375"/>
            <p:cNvSpPr txBox="1"/>
            <p:nvPr/>
          </p:nvSpPr>
          <p:spPr>
            <a:xfrm>
              <a:off x="1339490" y="614234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377" name="肘形连接符 376"/>
            <p:cNvCxnSpPr>
              <a:stCxn id="351" idx="2"/>
              <a:endCxn id="374" idx="1"/>
            </p:cNvCxnSpPr>
            <p:nvPr/>
          </p:nvCxnSpPr>
          <p:spPr>
            <a:xfrm rot="16200000" flipH="1">
              <a:off x="490666" y="4787723"/>
              <a:ext cx="1486616"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肘形连接符 377"/>
            <p:cNvCxnSpPr>
              <a:stCxn id="351" idx="2"/>
              <a:endCxn id="375" idx="1"/>
            </p:cNvCxnSpPr>
            <p:nvPr/>
          </p:nvCxnSpPr>
          <p:spPr>
            <a:xfrm rot="16200000" flipH="1">
              <a:off x="325745" y="4952644"/>
              <a:ext cx="181645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肘形连接符 378"/>
            <p:cNvCxnSpPr>
              <a:stCxn id="351" idx="2"/>
              <a:endCxn id="376" idx="1"/>
            </p:cNvCxnSpPr>
            <p:nvPr/>
          </p:nvCxnSpPr>
          <p:spPr>
            <a:xfrm rot="16200000" flipH="1">
              <a:off x="160823" y="5117566"/>
              <a:ext cx="2146302"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0" name="文本框 379"/>
            <p:cNvSpPr txBox="1"/>
            <p:nvPr/>
          </p:nvSpPr>
          <p:spPr>
            <a:xfrm>
              <a:off x="1339490" y="644627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381" name="肘形连接符 380"/>
            <p:cNvCxnSpPr>
              <a:stCxn id="351" idx="2"/>
              <a:endCxn id="380" idx="1"/>
            </p:cNvCxnSpPr>
            <p:nvPr/>
          </p:nvCxnSpPr>
          <p:spPr>
            <a:xfrm rot="16200000" flipH="1">
              <a:off x="8860" y="5269529"/>
              <a:ext cx="245022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82" name="图片 3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5538609"/>
              <a:ext cx="220216" cy="220216"/>
            </a:xfrm>
            <a:prstGeom prst="rect">
              <a:avLst/>
            </a:prstGeom>
          </p:spPr>
        </p:pic>
        <p:pic>
          <p:nvPicPr>
            <p:cNvPr id="383" name="图片 3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5857147"/>
              <a:ext cx="220216" cy="220216"/>
            </a:xfrm>
            <a:prstGeom prst="rect">
              <a:avLst/>
            </a:prstGeom>
          </p:spPr>
        </p:pic>
        <p:pic>
          <p:nvPicPr>
            <p:cNvPr id="384" name="图片 3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6177984"/>
              <a:ext cx="220216" cy="220216"/>
            </a:xfrm>
            <a:prstGeom prst="rect">
              <a:avLst/>
            </a:prstGeom>
          </p:spPr>
        </p:pic>
        <p:pic>
          <p:nvPicPr>
            <p:cNvPr id="385" name="图片 3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6509130"/>
              <a:ext cx="220216" cy="220216"/>
            </a:xfrm>
            <a:prstGeom prst="rect">
              <a:avLst/>
            </a:prstGeom>
          </p:spPr>
        </p:pic>
        <p:sp>
          <p:nvSpPr>
            <p:cNvPr id="386" name="圆角矩形 385"/>
            <p:cNvSpPr/>
            <p:nvPr/>
          </p:nvSpPr>
          <p:spPr>
            <a:xfrm>
              <a:off x="2720542" y="387777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387" name="圆角矩形 386"/>
            <p:cNvSpPr/>
            <p:nvPr/>
          </p:nvSpPr>
          <p:spPr>
            <a:xfrm>
              <a:off x="3393108" y="387777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88" name="圆角矩形 387"/>
            <p:cNvSpPr/>
            <p:nvPr/>
          </p:nvSpPr>
          <p:spPr>
            <a:xfrm>
              <a:off x="6796354" y="3861572"/>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389" name="圆角矩形 388"/>
            <p:cNvSpPr/>
            <p:nvPr/>
          </p:nvSpPr>
          <p:spPr>
            <a:xfrm>
              <a:off x="7468920" y="3861572"/>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390" name="圆角矩形 389"/>
            <p:cNvSpPr/>
            <p:nvPr/>
          </p:nvSpPr>
          <p:spPr>
            <a:xfrm>
              <a:off x="3767230" y="3879071"/>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391" name="圆角矩形 390"/>
            <p:cNvSpPr/>
            <p:nvPr/>
          </p:nvSpPr>
          <p:spPr>
            <a:xfrm>
              <a:off x="415158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392" name="圆角矩形 391"/>
            <p:cNvSpPr/>
            <p:nvPr/>
          </p:nvSpPr>
          <p:spPr>
            <a:xfrm>
              <a:off x="7861097" y="386223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93" name="圆角矩形 392"/>
            <p:cNvSpPr/>
            <p:nvPr/>
          </p:nvSpPr>
          <p:spPr>
            <a:xfrm>
              <a:off x="4532369"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C</a:t>
              </a:r>
              <a:r>
                <a:rPr lang="en-US" altLang="zh-CN" sz="900" b="1" dirty="0" smtClean="0"/>
                <a:t>.1</a:t>
              </a:r>
              <a:endParaRPr lang="zh-CN" altLang="en-US" sz="900" b="1" dirty="0"/>
            </a:p>
          </p:txBody>
        </p:sp>
        <p:sp>
          <p:nvSpPr>
            <p:cNvPr id="394" name="圆角矩形 393"/>
            <p:cNvSpPr/>
            <p:nvPr/>
          </p:nvSpPr>
          <p:spPr>
            <a:xfrm>
              <a:off x="492454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sp>
          <p:nvSpPr>
            <p:cNvPr id="395" name="圆角矩形 394"/>
            <p:cNvSpPr/>
            <p:nvPr/>
          </p:nvSpPr>
          <p:spPr>
            <a:xfrm>
              <a:off x="2720542" y="422409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96" name="圆角矩形 395"/>
            <p:cNvSpPr/>
            <p:nvPr/>
          </p:nvSpPr>
          <p:spPr>
            <a:xfrm>
              <a:off x="3393108"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397" name="圆角矩形 396"/>
            <p:cNvSpPr/>
            <p:nvPr/>
          </p:nvSpPr>
          <p:spPr>
            <a:xfrm>
              <a:off x="4560959" y="422409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98" name="圆角矩形 397"/>
            <p:cNvSpPr/>
            <p:nvPr/>
          </p:nvSpPr>
          <p:spPr>
            <a:xfrm>
              <a:off x="5276117"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399" name="圆角矩形 398"/>
            <p:cNvSpPr/>
            <p:nvPr/>
          </p:nvSpPr>
          <p:spPr>
            <a:xfrm>
              <a:off x="2720542" y="454352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400" name="圆角矩形 399"/>
            <p:cNvSpPr/>
            <p:nvPr/>
          </p:nvSpPr>
          <p:spPr>
            <a:xfrm>
              <a:off x="339310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01" name="圆角矩形 400"/>
            <p:cNvSpPr/>
            <p:nvPr/>
          </p:nvSpPr>
          <p:spPr>
            <a:xfrm>
              <a:off x="4560959"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402" name="圆角矩形 401"/>
            <p:cNvSpPr/>
            <p:nvPr/>
          </p:nvSpPr>
          <p:spPr>
            <a:xfrm>
              <a:off x="5276117"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03" name="圆角矩形 402"/>
            <p:cNvSpPr/>
            <p:nvPr/>
          </p:nvSpPr>
          <p:spPr>
            <a:xfrm>
              <a:off x="2724269" y="486105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404" name="圆角矩形 403"/>
            <p:cNvSpPr/>
            <p:nvPr/>
          </p:nvSpPr>
          <p:spPr>
            <a:xfrm>
              <a:off x="3396835"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05" name="圆角矩形 404"/>
            <p:cNvSpPr/>
            <p:nvPr/>
          </p:nvSpPr>
          <p:spPr>
            <a:xfrm>
              <a:off x="4564686" y="486105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406" name="圆角矩形 405"/>
            <p:cNvSpPr/>
            <p:nvPr/>
          </p:nvSpPr>
          <p:spPr>
            <a:xfrm>
              <a:off x="5279844"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07" name="圆角矩形 406"/>
            <p:cNvSpPr/>
            <p:nvPr/>
          </p:nvSpPr>
          <p:spPr>
            <a:xfrm>
              <a:off x="2720542" y="51782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08" name="圆角矩形 407"/>
            <p:cNvSpPr/>
            <p:nvPr/>
          </p:nvSpPr>
          <p:spPr>
            <a:xfrm>
              <a:off x="3393108"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09" name="圆角矩形 408"/>
            <p:cNvSpPr/>
            <p:nvPr/>
          </p:nvSpPr>
          <p:spPr>
            <a:xfrm>
              <a:off x="4560959" y="51782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10" name="圆角矩形 409"/>
            <p:cNvSpPr/>
            <p:nvPr/>
          </p:nvSpPr>
          <p:spPr>
            <a:xfrm>
              <a:off x="5276117"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11" name="圆角矩形 410"/>
            <p:cNvSpPr/>
            <p:nvPr/>
          </p:nvSpPr>
          <p:spPr>
            <a:xfrm>
              <a:off x="6787192" y="421762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12" name="圆角矩形 411"/>
            <p:cNvSpPr/>
            <p:nvPr/>
          </p:nvSpPr>
          <p:spPr>
            <a:xfrm>
              <a:off x="7459758"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13" name="圆角矩形 412"/>
            <p:cNvSpPr/>
            <p:nvPr/>
          </p:nvSpPr>
          <p:spPr>
            <a:xfrm>
              <a:off x="6787192"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414" name="圆角矩形 413"/>
            <p:cNvSpPr/>
            <p:nvPr/>
          </p:nvSpPr>
          <p:spPr>
            <a:xfrm>
              <a:off x="745975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15" name="圆角矩形 414"/>
            <p:cNvSpPr/>
            <p:nvPr/>
          </p:nvSpPr>
          <p:spPr>
            <a:xfrm>
              <a:off x="3784436" y="422409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16" name="圆角矩形 415"/>
            <p:cNvSpPr/>
            <p:nvPr/>
          </p:nvSpPr>
          <p:spPr>
            <a:xfrm>
              <a:off x="3784436" y="454190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17" name="圆角矩形 416"/>
            <p:cNvSpPr/>
            <p:nvPr/>
          </p:nvSpPr>
          <p:spPr>
            <a:xfrm>
              <a:off x="3784857" y="486018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18" name="圆角矩形 417"/>
            <p:cNvSpPr/>
            <p:nvPr/>
          </p:nvSpPr>
          <p:spPr>
            <a:xfrm>
              <a:off x="4174274"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419" name="圆角矩形 418"/>
            <p:cNvSpPr/>
            <p:nvPr/>
          </p:nvSpPr>
          <p:spPr>
            <a:xfrm>
              <a:off x="3784436" y="5176931"/>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20" name="圆角矩形 419"/>
            <p:cNvSpPr/>
            <p:nvPr/>
          </p:nvSpPr>
          <p:spPr>
            <a:xfrm>
              <a:off x="4173853"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421" name="圆角矩形 420"/>
            <p:cNvSpPr/>
            <p:nvPr/>
          </p:nvSpPr>
          <p:spPr>
            <a:xfrm>
              <a:off x="5668300"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422" name="圆角矩形 421"/>
            <p:cNvSpPr/>
            <p:nvPr/>
          </p:nvSpPr>
          <p:spPr>
            <a:xfrm>
              <a:off x="5668300"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423" name="圆角矩形 422"/>
            <p:cNvSpPr/>
            <p:nvPr/>
          </p:nvSpPr>
          <p:spPr>
            <a:xfrm>
              <a:off x="5668721"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424" name="圆角矩形 423"/>
            <p:cNvSpPr/>
            <p:nvPr/>
          </p:nvSpPr>
          <p:spPr>
            <a:xfrm>
              <a:off x="6058138"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425" name="圆角矩形 424"/>
            <p:cNvSpPr/>
            <p:nvPr/>
          </p:nvSpPr>
          <p:spPr>
            <a:xfrm>
              <a:off x="5668300"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426" name="圆角矩形 425"/>
            <p:cNvSpPr/>
            <p:nvPr/>
          </p:nvSpPr>
          <p:spPr>
            <a:xfrm>
              <a:off x="6057717"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427" name="圆角矩形 426"/>
            <p:cNvSpPr/>
            <p:nvPr/>
          </p:nvSpPr>
          <p:spPr>
            <a:xfrm>
              <a:off x="6787192" y="484847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428" name="圆角矩形 427"/>
            <p:cNvSpPr/>
            <p:nvPr/>
          </p:nvSpPr>
          <p:spPr>
            <a:xfrm>
              <a:off x="7457844" y="485226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29" name="圆角矩形 428"/>
            <p:cNvSpPr/>
            <p:nvPr/>
          </p:nvSpPr>
          <p:spPr>
            <a:xfrm>
              <a:off x="6783465" y="516566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30" name="圆角矩形 429"/>
            <p:cNvSpPr/>
            <p:nvPr/>
          </p:nvSpPr>
          <p:spPr>
            <a:xfrm>
              <a:off x="7454117" y="51694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31" name="圆角矩形 430"/>
            <p:cNvSpPr/>
            <p:nvPr/>
          </p:nvSpPr>
          <p:spPr>
            <a:xfrm>
              <a:off x="7834323"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432" name="圆角矩形 431"/>
            <p:cNvSpPr/>
            <p:nvPr/>
          </p:nvSpPr>
          <p:spPr>
            <a:xfrm>
              <a:off x="7834323"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433" name="圆角矩形 432"/>
            <p:cNvSpPr/>
            <p:nvPr/>
          </p:nvSpPr>
          <p:spPr>
            <a:xfrm>
              <a:off x="7834744" y="485371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434" name="圆角矩形 433"/>
            <p:cNvSpPr/>
            <p:nvPr/>
          </p:nvSpPr>
          <p:spPr>
            <a:xfrm>
              <a:off x="7834323" y="517045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435" name="圆角矩形 434"/>
            <p:cNvSpPr/>
            <p:nvPr/>
          </p:nvSpPr>
          <p:spPr>
            <a:xfrm>
              <a:off x="8211975"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436" name="圆角矩形 435"/>
            <p:cNvSpPr/>
            <p:nvPr/>
          </p:nvSpPr>
          <p:spPr>
            <a:xfrm>
              <a:off x="8211975"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437" name="圆角矩形 436"/>
            <p:cNvSpPr/>
            <p:nvPr/>
          </p:nvSpPr>
          <p:spPr>
            <a:xfrm>
              <a:off x="2720542" y="55215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38" name="圆角矩形 437"/>
            <p:cNvSpPr/>
            <p:nvPr/>
          </p:nvSpPr>
          <p:spPr>
            <a:xfrm>
              <a:off x="3393108"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39" name="圆角矩形 438"/>
            <p:cNvSpPr/>
            <p:nvPr/>
          </p:nvSpPr>
          <p:spPr>
            <a:xfrm>
              <a:off x="4560959" y="55215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40" name="圆角矩形 439"/>
            <p:cNvSpPr/>
            <p:nvPr/>
          </p:nvSpPr>
          <p:spPr>
            <a:xfrm>
              <a:off x="5276117"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41" name="圆角矩形 440"/>
            <p:cNvSpPr/>
            <p:nvPr/>
          </p:nvSpPr>
          <p:spPr>
            <a:xfrm>
              <a:off x="2720542" y="584097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442" name="圆角矩形 441"/>
            <p:cNvSpPr/>
            <p:nvPr/>
          </p:nvSpPr>
          <p:spPr>
            <a:xfrm>
              <a:off x="339310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43" name="圆角矩形 442"/>
            <p:cNvSpPr/>
            <p:nvPr/>
          </p:nvSpPr>
          <p:spPr>
            <a:xfrm>
              <a:off x="4560959"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444" name="圆角矩形 443"/>
            <p:cNvSpPr/>
            <p:nvPr/>
          </p:nvSpPr>
          <p:spPr>
            <a:xfrm>
              <a:off x="5276117"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445" name="圆角矩形 444"/>
            <p:cNvSpPr/>
            <p:nvPr/>
          </p:nvSpPr>
          <p:spPr>
            <a:xfrm>
              <a:off x="2724269" y="615850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446" name="圆角矩形 445"/>
            <p:cNvSpPr/>
            <p:nvPr/>
          </p:nvSpPr>
          <p:spPr>
            <a:xfrm>
              <a:off x="3396835"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47" name="圆角矩形 446"/>
            <p:cNvSpPr/>
            <p:nvPr/>
          </p:nvSpPr>
          <p:spPr>
            <a:xfrm>
              <a:off x="4564686" y="615850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448" name="圆角矩形 447"/>
            <p:cNvSpPr/>
            <p:nvPr/>
          </p:nvSpPr>
          <p:spPr>
            <a:xfrm>
              <a:off x="5279844"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449" name="圆角矩形 448"/>
            <p:cNvSpPr/>
            <p:nvPr/>
          </p:nvSpPr>
          <p:spPr>
            <a:xfrm>
              <a:off x="2720542" y="6475689"/>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50" name="圆角矩形 449"/>
            <p:cNvSpPr/>
            <p:nvPr/>
          </p:nvSpPr>
          <p:spPr>
            <a:xfrm>
              <a:off x="3393108"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51" name="圆角矩形 450"/>
            <p:cNvSpPr/>
            <p:nvPr/>
          </p:nvSpPr>
          <p:spPr>
            <a:xfrm>
              <a:off x="4560959" y="647568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52" name="圆角矩形 451"/>
            <p:cNvSpPr/>
            <p:nvPr/>
          </p:nvSpPr>
          <p:spPr>
            <a:xfrm>
              <a:off x="5276117"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453" name="圆角矩形 452"/>
            <p:cNvSpPr/>
            <p:nvPr/>
          </p:nvSpPr>
          <p:spPr>
            <a:xfrm>
              <a:off x="6787192" y="551506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54" name="圆角矩形 453"/>
            <p:cNvSpPr/>
            <p:nvPr/>
          </p:nvSpPr>
          <p:spPr>
            <a:xfrm>
              <a:off x="7459758"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455" name="圆角矩形 454"/>
            <p:cNvSpPr/>
            <p:nvPr/>
          </p:nvSpPr>
          <p:spPr>
            <a:xfrm>
              <a:off x="6787192"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456" name="圆角矩形 455"/>
            <p:cNvSpPr/>
            <p:nvPr/>
          </p:nvSpPr>
          <p:spPr>
            <a:xfrm>
              <a:off x="745975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457" name="圆角矩形 456"/>
            <p:cNvSpPr/>
            <p:nvPr/>
          </p:nvSpPr>
          <p:spPr>
            <a:xfrm>
              <a:off x="3784436" y="55215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58" name="圆角矩形 457"/>
            <p:cNvSpPr/>
            <p:nvPr/>
          </p:nvSpPr>
          <p:spPr>
            <a:xfrm>
              <a:off x="3784436" y="583934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59" name="圆角矩形 458"/>
            <p:cNvSpPr/>
            <p:nvPr/>
          </p:nvSpPr>
          <p:spPr>
            <a:xfrm>
              <a:off x="3784857" y="615763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60" name="圆角矩形 459"/>
            <p:cNvSpPr/>
            <p:nvPr/>
          </p:nvSpPr>
          <p:spPr>
            <a:xfrm>
              <a:off x="4174274"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461" name="圆角矩形 460"/>
            <p:cNvSpPr/>
            <p:nvPr/>
          </p:nvSpPr>
          <p:spPr>
            <a:xfrm>
              <a:off x="3784436" y="647437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62" name="圆角矩形 461"/>
            <p:cNvSpPr/>
            <p:nvPr/>
          </p:nvSpPr>
          <p:spPr>
            <a:xfrm>
              <a:off x="4173853"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smtClean="0">
                  <a:solidFill>
                    <a:prstClr val="white"/>
                  </a:solidFill>
                </a:rPr>
                <a:t>G.3</a:t>
              </a:r>
              <a:endParaRPr lang="zh-CN" altLang="en-US" sz="900" b="1" dirty="0">
                <a:solidFill>
                  <a:prstClr val="white"/>
                </a:solidFill>
              </a:endParaRPr>
            </a:p>
          </p:txBody>
        </p:sp>
        <p:sp>
          <p:nvSpPr>
            <p:cNvPr id="463" name="圆角矩形 462"/>
            <p:cNvSpPr/>
            <p:nvPr/>
          </p:nvSpPr>
          <p:spPr>
            <a:xfrm>
              <a:off x="5668300"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464" name="圆角矩形 463"/>
            <p:cNvSpPr/>
            <p:nvPr/>
          </p:nvSpPr>
          <p:spPr>
            <a:xfrm>
              <a:off x="5668300"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465" name="圆角矩形 464"/>
            <p:cNvSpPr/>
            <p:nvPr/>
          </p:nvSpPr>
          <p:spPr>
            <a:xfrm>
              <a:off x="5668721"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466" name="圆角矩形 465"/>
            <p:cNvSpPr/>
            <p:nvPr/>
          </p:nvSpPr>
          <p:spPr>
            <a:xfrm>
              <a:off x="6058138"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467" name="圆角矩形 466"/>
            <p:cNvSpPr/>
            <p:nvPr/>
          </p:nvSpPr>
          <p:spPr>
            <a:xfrm>
              <a:off x="5668300"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468" name="圆角矩形 467"/>
            <p:cNvSpPr/>
            <p:nvPr/>
          </p:nvSpPr>
          <p:spPr>
            <a:xfrm>
              <a:off x="6057717"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469" name="圆角矩形 468"/>
            <p:cNvSpPr/>
            <p:nvPr/>
          </p:nvSpPr>
          <p:spPr>
            <a:xfrm>
              <a:off x="6787192" y="61459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470" name="圆角矩形 469"/>
            <p:cNvSpPr/>
            <p:nvPr/>
          </p:nvSpPr>
          <p:spPr>
            <a:xfrm>
              <a:off x="7457844" y="614971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471" name="圆角矩形 470"/>
            <p:cNvSpPr/>
            <p:nvPr/>
          </p:nvSpPr>
          <p:spPr>
            <a:xfrm>
              <a:off x="6783465" y="646311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72" name="圆角矩形 471"/>
            <p:cNvSpPr/>
            <p:nvPr/>
          </p:nvSpPr>
          <p:spPr>
            <a:xfrm>
              <a:off x="7454117" y="646689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473" name="圆角矩形 472"/>
            <p:cNvSpPr/>
            <p:nvPr/>
          </p:nvSpPr>
          <p:spPr>
            <a:xfrm>
              <a:off x="7834323"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474" name="圆角矩形 473"/>
            <p:cNvSpPr/>
            <p:nvPr/>
          </p:nvSpPr>
          <p:spPr>
            <a:xfrm>
              <a:off x="7834323"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475" name="圆角矩形 474"/>
            <p:cNvSpPr/>
            <p:nvPr/>
          </p:nvSpPr>
          <p:spPr>
            <a:xfrm>
              <a:off x="7834744" y="615116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476" name="圆角矩形 475"/>
            <p:cNvSpPr/>
            <p:nvPr/>
          </p:nvSpPr>
          <p:spPr>
            <a:xfrm>
              <a:off x="7834323" y="646790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477" name="圆角矩形 476"/>
            <p:cNvSpPr/>
            <p:nvPr/>
          </p:nvSpPr>
          <p:spPr>
            <a:xfrm>
              <a:off x="8211975"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478" name="圆角矩形 477"/>
            <p:cNvSpPr/>
            <p:nvPr/>
          </p:nvSpPr>
          <p:spPr>
            <a:xfrm>
              <a:off x="8211975"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G.3</a:t>
              </a:r>
              <a:endParaRPr lang="zh-CN" altLang="en-US" sz="900" b="1" dirty="0">
                <a:solidFill>
                  <a:prstClr val="white"/>
                </a:solidFill>
              </a:endParaRPr>
            </a:p>
          </p:txBody>
        </p:sp>
      </p:grpSp>
      <p:grpSp>
        <p:nvGrpSpPr>
          <p:cNvPr id="479" name="组合 478"/>
          <p:cNvGrpSpPr/>
          <p:nvPr/>
        </p:nvGrpSpPr>
        <p:grpSpPr>
          <a:xfrm>
            <a:off x="35496" y="2840258"/>
            <a:ext cx="9001000" cy="2965380"/>
            <a:chOff x="107504" y="3789041"/>
            <a:chExt cx="9001000" cy="2965380"/>
          </a:xfrm>
        </p:grpSpPr>
        <p:sp>
          <p:nvSpPr>
            <p:cNvPr id="480" name="矩形 479"/>
            <p:cNvSpPr/>
            <p:nvPr/>
          </p:nvSpPr>
          <p:spPr>
            <a:xfrm>
              <a:off x="107504" y="3789413"/>
              <a:ext cx="2520280" cy="296500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文本框 480"/>
            <p:cNvSpPr txBox="1"/>
            <p:nvPr/>
          </p:nvSpPr>
          <p:spPr>
            <a:xfrm>
              <a:off x="565238" y="3842154"/>
              <a:ext cx="11264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发动机整机</a:t>
              </a:r>
              <a:endParaRPr lang="zh-CN" altLang="en-US" sz="1400" dirty="0">
                <a:latin typeface="微软雅黑" panose="020B0503020204020204" pitchFamily="34" charset="-122"/>
                <a:ea typeface="微软雅黑" panose="020B0503020204020204" pitchFamily="34" charset="-122"/>
              </a:endParaRPr>
            </a:p>
          </p:txBody>
        </p:sp>
        <p:sp>
          <p:nvSpPr>
            <p:cNvPr id="482" name="文本框 481"/>
            <p:cNvSpPr txBox="1"/>
            <p:nvPr/>
          </p:nvSpPr>
          <p:spPr>
            <a:xfrm>
              <a:off x="1331640" y="418651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483" name="文本框 482"/>
            <p:cNvSpPr txBox="1"/>
            <p:nvPr/>
          </p:nvSpPr>
          <p:spPr>
            <a:xfrm>
              <a:off x="1331640" y="451635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484" name="文本框 483"/>
            <p:cNvSpPr txBox="1"/>
            <p:nvPr/>
          </p:nvSpPr>
          <p:spPr>
            <a:xfrm>
              <a:off x="1331640" y="484620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485" name="肘形连接符 484"/>
            <p:cNvCxnSpPr>
              <a:stCxn id="481" idx="2"/>
              <a:endCxn id="482" idx="1"/>
            </p:cNvCxnSpPr>
            <p:nvPr/>
          </p:nvCxnSpPr>
          <p:spPr>
            <a:xfrm rot="16200000" flipH="1">
              <a:off x="1134813" y="4143576"/>
              <a:ext cx="190472"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6" name="肘形连接符 485"/>
            <p:cNvCxnSpPr>
              <a:stCxn id="481" idx="2"/>
              <a:endCxn id="483" idx="1"/>
            </p:cNvCxnSpPr>
            <p:nvPr/>
          </p:nvCxnSpPr>
          <p:spPr>
            <a:xfrm rot="16200000" flipH="1">
              <a:off x="969892" y="4308497"/>
              <a:ext cx="52031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7" name="肘形连接符 486"/>
            <p:cNvCxnSpPr>
              <a:stCxn id="481" idx="2"/>
              <a:endCxn id="484" idx="1"/>
            </p:cNvCxnSpPr>
            <p:nvPr/>
          </p:nvCxnSpPr>
          <p:spPr>
            <a:xfrm rot="16200000" flipH="1">
              <a:off x="804970" y="4473419"/>
              <a:ext cx="850158"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8" name="文本框 487"/>
            <p:cNvSpPr txBox="1"/>
            <p:nvPr/>
          </p:nvSpPr>
          <p:spPr>
            <a:xfrm>
              <a:off x="1331640" y="515012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489" name="肘形连接符 488"/>
            <p:cNvCxnSpPr>
              <a:stCxn id="481" idx="2"/>
              <a:endCxn id="488" idx="1"/>
            </p:cNvCxnSpPr>
            <p:nvPr/>
          </p:nvCxnSpPr>
          <p:spPr>
            <a:xfrm rot="16200000" flipH="1">
              <a:off x="653007" y="4625382"/>
              <a:ext cx="115408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2627784" y="3789041"/>
              <a:ext cx="6480720" cy="2965008"/>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1" name="图片 4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905464"/>
              <a:ext cx="220216" cy="220216"/>
            </a:xfrm>
            <a:prstGeom prst="rect">
              <a:avLst/>
            </a:prstGeom>
          </p:spPr>
        </p:pic>
        <p:pic>
          <p:nvPicPr>
            <p:cNvPr id="492" name="图片 4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242465"/>
              <a:ext cx="220216" cy="220216"/>
            </a:xfrm>
            <a:prstGeom prst="rect">
              <a:avLst/>
            </a:prstGeom>
          </p:spPr>
        </p:pic>
        <p:pic>
          <p:nvPicPr>
            <p:cNvPr id="493" name="图片 4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561003"/>
              <a:ext cx="220216" cy="220216"/>
            </a:xfrm>
            <a:prstGeom prst="rect">
              <a:avLst/>
            </a:prstGeom>
          </p:spPr>
        </p:pic>
        <p:pic>
          <p:nvPicPr>
            <p:cNvPr id="494" name="图片 4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898004"/>
              <a:ext cx="220216" cy="220216"/>
            </a:xfrm>
            <a:prstGeom prst="rect">
              <a:avLst/>
            </a:prstGeom>
          </p:spPr>
        </p:pic>
        <p:pic>
          <p:nvPicPr>
            <p:cNvPr id="495" name="图片 4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70" y="5201130"/>
              <a:ext cx="220216" cy="220216"/>
            </a:xfrm>
            <a:prstGeom prst="rect">
              <a:avLst/>
            </a:prstGeom>
          </p:spPr>
        </p:pic>
        <p:cxnSp>
          <p:nvCxnSpPr>
            <p:cNvPr id="496" name="直接连接符 495"/>
            <p:cNvCxnSpPr/>
            <p:nvPr/>
          </p:nvCxnSpPr>
          <p:spPr>
            <a:xfrm>
              <a:off x="107504" y="414113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107504" y="447977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107504" y="48084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107504" y="512784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107504" y="545790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107504" y="579654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2" name="直接连接符 501"/>
            <p:cNvCxnSpPr/>
            <p:nvPr/>
          </p:nvCxnSpPr>
          <p:spPr>
            <a:xfrm>
              <a:off x="107504" y="612518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107504" y="64446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04" name="文本框 503"/>
            <p:cNvSpPr txBox="1"/>
            <p:nvPr/>
          </p:nvSpPr>
          <p:spPr>
            <a:xfrm>
              <a:off x="1339490" y="5482658"/>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505" name="文本框 504"/>
            <p:cNvSpPr txBox="1"/>
            <p:nvPr/>
          </p:nvSpPr>
          <p:spPr>
            <a:xfrm>
              <a:off x="1339490" y="581250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506" name="文本框 505"/>
            <p:cNvSpPr txBox="1"/>
            <p:nvPr/>
          </p:nvSpPr>
          <p:spPr>
            <a:xfrm>
              <a:off x="1339490" y="614234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507" name="肘形连接符 506"/>
            <p:cNvCxnSpPr>
              <a:stCxn id="481" idx="2"/>
              <a:endCxn id="504" idx="1"/>
            </p:cNvCxnSpPr>
            <p:nvPr/>
          </p:nvCxnSpPr>
          <p:spPr>
            <a:xfrm rot="16200000" flipH="1">
              <a:off x="490666" y="4787723"/>
              <a:ext cx="1486616"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肘形连接符 507"/>
            <p:cNvCxnSpPr>
              <a:stCxn id="481" idx="2"/>
              <a:endCxn id="505" idx="1"/>
            </p:cNvCxnSpPr>
            <p:nvPr/>
          </p:nvCxnSpPr>
          <p:spPr>
            <a:xfrm rot="16200000" flipH="1">
              <a:off x="325745" y="4952644"/>
              <a:ext cx="181645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肘形连接符 508"/>
            <p:cNvCxnSpPr>
              <a:stCxn id="481" idx="2"/>
              <a:endCxn id="506" idx="1"/>
            </p:cNvCxnSpPr>
            <p:nvPr/>
          </p:nvCxnSpPr>
          <p:spPr>
            <a:xfrm rot="16200000" flipH="1">
              <a:off x="160823" y="5117566"/>
              <a:ext cx="2146302"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0" name="文本框 509"/>
            <p:cNvSpPr txBox="1"/>
            <p:nvPr/>
          </p:nvSpPr>
          <p:spPr>
            <a:xfrm>
              <a:off x="1339490" y="644627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511" name="肘形连接符 510"/>
            <p:cNvCxnSpPr>
              <a:stCxn id="481" idx="2"/>
              <a:endCxn id="510" idx="1"/>
            </p:cNvCxnSpPr>
            <p:nvPr/>
          </p:nvCxnSpPr>
          <p:spPr>
            <a:xfrm rot="16200000" flipH="1">
              <a:off x="8860" y="5269529"/>
              <a:ext cx="245022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12" name="图片 5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5538609"/>
              <a:ext cx="220216" cy="220216"/>
            </a:xfrm>
            <a:prstGeom prst="rect">
              <a:avLst/>
            </a:prstGeom>
          </p:spPr>
        </p:pic>
        <p:pic>
          <p:nvPicPr>
            <p:cNvPr id="513" name="图片 5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5857147"/>
              <a:ext cx="220216" cy="220216"/>
            </a:xfrm>
            <a:prstGeom prst="rect">
              <a:avLst/>
            </a:prstGeom>
          </p:spPr>
        </p:pic>
        <p:pic>
          <p:nvPicPr>
            <p:cNvPr id="514" name="图片 5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6177984"/>
              <a:ext cx="220216" cy="220216"/>
            </a:xfrm>
            <a:prstGeom prst="rect">
              <a:avLst/>
            </a:prstGeom>
          </p:spPr>
        </p:pic>
        <p:pic>
          <p:nvPicPr>
            <p:cNvPr id="515" name="图片 5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6509130"/>
              <a:ext cx="220216" cy="220216"/>
            </a:xfrm>
            <a:prstGeom prst="rect">
              <a:avLst/>
            </a:prstGeom>
          </p:spPr>
        </p:pic>
        <p:sp>
          <p:nvSpPr>
            <p:cNvPr id="516" name="圆角矩形 515"/>
            <p:cNvSpPr/>
            <p:nvPr/>
          </p:nvSpPr>
          <p:spPr>
            <a:xfrm>
              <a:off x="2720542" y="387777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517" name="圆角矩形 516"/>
            <p:cNvSpPr/>
            <p:nvPr/>
          </p:nvSpPr>
          <p:spPr>
            <a:xfrm>
              <a:off x="3393108" y="387777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18" name="圆角矩形 517"/>
            <p:cNvSpPr/>
            <p:nvPr/>
          </p:nvSpPr>
          <p:spPr>
            <a:xfrm>
              <a:off x="6796354" y="3861572"/>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519" name="圆角矩形 518"/>
            <p:cNvSpPr/>
            <p:nvPr/>
          </p:nvSpPr>
          <p:spPr>
            <a:xfrm>
              <a:off x="7468920" y="3861572"/>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520" name="圆角矩形 519"/>
            <p:cNvSpPr/>
            <p:nvPr/>
          </p:nvSpPr>
          <p:spPr>
            <a:xfrm>
              <a:off x="3767230"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521" name="圆角矩形 520"/>
            <p:cNvSpPr/>
            <p:nvPr/>
          </p:nvSpPr>
          <p:spPr>
            <a:xfrm>
              <a:off x="4151586" y="3879071"/>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522" name="圆角矩形 521"/>
            <p:cNvSpPr/>
            <p:nvPr/>
          </p:nvSpPr>
          <p:spPr>
            <a:xfrm>
              <a:off x="7861097" y="386223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23" name="圆角矩形 522"/>
            <p:cNvSpPr/>
            <p:nvPr/>
          </p:nvSpPr>
          <p:spPr>
            <a:xfrm>
              <a:off x="4532369"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C</a:t>
              </a:r>
              <a:r>
                <a:rPr lang="en-US" altLang="zh-CN" sz="900" b="1" dirty="0" smtClean="0"/>
                <a:t>.1</a:t>
              </a:r>
              <a:endParaRPr lang="zh-CN" altLang="en-US" sz="900" b="1" dirty="0"/>
            </a:p>
          </p:txBody>
        </p:sp>
        <p:sp>
          <p:nvSpPr>
            <p:cNvPr id="524" name="圆角矩形 523"/>
            <p:cNvSpPr/>
            <p:nvPr/>
          </p:nvSpPr>
          <p:spPr>
            <a:xfrm>
              <a:off x="492454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sp>
          <p:nvSpPr>
            <p:cNvPr id="525" name="圆角矩形 524"/>
            <p:cNvSpPr/>
            <p:nvPr/>
          </p:nvSpPr>
          <p:spPr>
            <a:xfrm>
              <a:off x="2720542" y="422409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26" name="圆角矩形 525"/>
            <p:cNvSpPr/>
            <p:nvPr/>
          </p:nvSpPr>
          <p:spPr>
            <a:xfrm>
              <a:off x="3393108"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27" name="圆角矩形 526"/>
            <p:cNvSpPr/>
            <p:nvPr/>
          </p:nvSpPr>
          <p:spPr>
            <a:xfrm>
              <a:off x="4560959" y="422409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28" name="圆角矩形 527"/>
            <p:cNvSpPr/>
            <p:nvPr/>
          </p:nvSpPr>
          <p:spPr>
            <a:xfrm>
              <a:off x="5276117"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29" name="圆角矩形 528"/>
            <p:cNvSpPr/>
            <p:nvPr/>
          </p:nvSpPr>
          <p:spPr>
            <a:xfrm>
              <a:off x="2720542" y="454352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30" name="圆角矩形 529"/>
            <p:cNvSpPr/>
            <p:nvPr/>
          </p:nvSpPr>
          <p:spPr>
            <a:xfrm>
              <a:off x="339310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31" name="圆角矩形 530"/>
            <p:cNvSpPr/>
            <p:nvPr/>
          </p:nvSpPr>
          <p:spPr>
            <a:xfrm>
              <a:off x="4560959"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32" name="圆角矩形 531"/>
            <p:cNvSpPr/>
            <p:nvPr/>
          </p:nvSpPr>
          <p:spPr>
            <a:xfrm>
              <a:off x="5276117"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33" name="圆角矩形 532"/>
            <p:cNvSpPr/>
            <p:nvPr/>
          </p:nvSpPr>
          <p:spPr>
            <a:xfrm>
              <a:off x="2724269" y="486105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34" name="圆角矩形 533"/>
            <p:cNvSpPr/>
            <p:nvPr/>
          </p:nvSpPr>
          <p:spPr>
            <a:xfrm>
              <a:off x="3396835"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35" name="圆角矩形 534"/>
            <p:cNvSpPr/>
            <p:nvPr/>
          </p:nvSpPr>
          <p:spPr>
            <a:xfrm>
              <a:off x="4564686" y="486105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36" name="圆角矩形 535"/>
            <p:cNvSpPr/>
            <p:nvPr/>
          </p:nvSpPr>
          <p:spPr>
            <a:xfrm>
              <a:off x="5279844"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37" name="圆角矩形 536"/>
            <p:cNvSpPr/>
            <p:nvPr/>
          </p:nvSpPr>
          <p:spPr>
            <a:xfrm>
              <a:off x="2720542" y="51782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38" name="圆角矩形 537"/>
            <p:cNvSpPr/>
            <p:nvPr/>
          </p:nvSpPr>
          <p:spPr>
            <a:xfrm>
              <a:off x="3393108"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39" name="圆角矩形 538"/>
            <p:cNvSpPr/>
            <p:nvPr/>
          </p:nvSpPr>
          <p:spPr>
            <a:xfrm>
              <a:off x="4560959" y="51782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40" name="圆角矩形 539"/>
            <p:cNvSpPr/>
            <p:nvPr/>
          </p:nvSpPr>
          <p:spPr>
            <a:xfrm>
              <a:off x="5276117"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41" name="圆角矩形 540"/>
            <p:cNvSpPr/>
            <p:nvPr/>
          </p:nvSpPr>
          <p:spPr>
            <a:xfrm>
              <a:off x="6787192" y="421762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42" name="圆角矩形 541"/>
            <p:cNvSpPr/>
            <p:nvPr/>
          </p:nvSpPr>
          <p:spPr>
            <a:xfrm>
              <a:off x="7459758"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43" name="圆角矩形 542"/>
            <p:cNvSpPr/>
            <p:nvPr/>
          </p:nvSpPr>
          <p:spPr>
            <a:xfrm>
              <a:off x="6787192"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44" name="圆角矩形 543"/>
            <p:cNvSpPr/>
            <p:nvPr/>
          </p:nvSpPr>
          <p:spPr>
            <a:xfrm>
              <a:off x="745975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45" name="圆角矩形 544"/>
            <p:cNvSpPr/>
            <p:nvPr/>
          </p:nvSpPr>
          <p:spPr>
            <a:xfrm>
              <a:off x="3784436" y="422409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46" name="圆角矩形 545"/>
            <p:cNvSpPr/>
            <p:nvPr/>
          </p:nvSpPr>
          <p:spPr>
            <a:xfrm>
              <a:off x="3784436" y="454190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47" name="圆角矩形 546"/>
            <p:cNvSpPr/>
            <p:nvPr/>
          </p:nvSpPr>
          <p:spPr>
            <a:xfrm>
              <a:off x="3784857"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548" name="圆角矩形 547"/>
            <p:cNvSpPr/>
            <p:nvPr/>
          </p:nvSpPr>
          <p:spPr>
            <a:xfrm>
              <a:off x="4174274" y="486018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49" name="圆角矩形 548"/>
            <p:cNvSpPr/>
            <p:nvPr/>
          </p:nvSpPr>
          <p:spPr>
            <a:xfrm>
              <a:off x="3784436"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550" name="圆角矩形 549"/>
            <p:cNvSpPr/>
            <p:nvPr/>
          </p:nvSpPr>
          <p:spPr>
            <a:xfrm>
              <a:off x="4173853" y="5176931"/>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51" name="圆角矩形 550"/>
            <p:cNvSpPr/>
            <p:nvPr/>
          </p:nvSpPr>
          <p:spPr>
            <a:xfrm>
              <a:off x="5668300"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52" name="圆角矩形 551"/>
            <p:cNvSpPr/>
            <p:nvPr/>
          </p:nvSpPr>
          <p:spPr>
            <a:xfrm>
              <a:off x="5668300"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53" name="圆角矩形 552"/>
            <p:cNvSpPr/>
            <p:nvPr/>
          </p:nvSpPr>
          <p:spPr>
            <a:xfrm>
              <a:off x="5668721"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54" name="圆角矩形 553"/>
            <p:cNvSpPr/>
            <p:nvPr/>
          </p:nvSpPr>
          <p:spPr>
            <a:xfrm>
              <a:off x="6058138"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555" name="圆角矩形 554"/>
            <p:cNvSpPr/>
            <p:nvPr/>
          </p:nvSpPr>
          <p:spPr>
            <a:xfrm>
              <a:off x="5668300"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56" name="圆角矩形 555"/>
            <p:cNvSpPr/>
            <p:nvPr/>
          </p:nvSpPr>
          <p:spPr>
            <a:xfrm>
              <a:off x="6057717"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557" name="圆角矩形 556"/>
            <p:cNvSpPr/>
            <p:nvPr/>
          </p:nvSpPr>
          <p:spPr>
            <a:xfrm>
              <a:off x="6787192" y="484847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58" name="圆角矩形 557"/>
            <p:cNvSpPr/>
            <p:nvPr/>
          </p:nvSpPr>
          <p:spPr>
            <a:xfrm>
              <a:off x="7457844" y="485226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59" name="圆角矩形 558"/>
            <p:cNvSpPr/>
            <p:nvPr/>
          </p:nvSpPr>
          <p:spPr>
            <a:xfrm>
              <a:off x="6783465" y="516566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60" name="圆角矩形 559"/>
            <p:cNvSpPr/>
            <p:nvPr/>
          </p:nvSpPr>
          <p:spPr>
            <a:xfrm>
              <a:off x="7454117" y="51694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61" name="圆角矩形 560"/>
            <p:cNvSpPr/>
            <p:nvPr/>
          </p:nvSpPr>
          <p:spPr>
            <a:xfrm>
              <a:off x="7834323"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562" name="圆角矩形 561"/>
            <p:cNvSpPr/>
            <p:nvPr/>
          </p:nvSpPr>
          <p:spPr>
            <a:xfrm>
              <a:off x="7834323"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563" name="圆角矩形 562"/>
            <p:cNvSpPr/>
            <p:nvPr/>
          </p:nvSpPr>
          <p:spPr>
            <a:xfrm>
              <a:off x="7834744" y="485371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564" name="圆角矩形 563"/>
            <p:cNvSpPr/>
            <p:nvPr/>
          </p:nvSpPr>
          <p:spPr>
            <a:xfrm>
              <a:off x="7834323" y="517045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565" name="圆角矩形 564"/>
            <p:cNvSpPr/>
            <p:nvPr/>
          </p:nvSpPr>
          <p:spPr>
            <a:xfrm>
              <a:off x="8211975"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566" name="圆角矩形 565"/>
            <p:cNvSpPr/>
            <p:nvPr/>
          </p:nvSpPr>
          <p:spPr>
            <a:xfrm>
              <a:off x="8211975"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567" name="圆角矩形 566"/>
            <p:cNvSpPr/>
            <p:nvPr/>
          </p:nvSpPr>
          <p:spPr>
            <a:xfrm>
              <a:off x="2720542" y="55215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68" name="圆角矩形 567"/>
            <p:cNvSpPr/>
            <p:nvPr/>
          </p:nvSpPr>
          <p:spPr>
            <a:xfrm>
              <a:off x="3393108"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69" name="圆角矩形 568"/>
            <p:cNvSpPr/>
            <p:nvPr/>
          </p:nvSpPr>
          <p:spPr>
            <a:xfrm>
              <a:off x="4560959" y="55215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70" name="圆角矩形 569"/>
            <p:cNvSpPr/>
            <p:nvPr/>
          </p:nvSpPr>
          <p:spPr>
            <a:xfrm>
              <a:off x="5276117"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71" name="圆角矩形 570"/>
            <p:cNvSpPr/>
            <p:nvPr/>
          </p:nvSpPr>
          <p:spPr>
            <a:xfrm>
              <a:off x="2720542" y="584097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72" name="圆角矩形 571"/>
            <p:cNvSpPr/>
            <p:nvPr/>
          </p:nvSpPr>
          <p:spPr>
            <a:xfrm>
              <a:off x="339310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73" name="圆角矩形 572"/>
            <p:cNvSpPr/>
            <p:nvPr/>
          </p:nvSpPr>
          <p:spPr>
            <a:xfrm>
              <a:off x="4560959"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74" name="圆角矩形 573"/>
            <p:cNvSpPr/>
            <p:nvPr/>
          </p:nvSpPr>
          <p:spPr>
            <a:xfrm>
              <a:off x="5276117"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575" name="圆角矩形 574"/>
            <p:cNvSpPr/>
            <p:nvPr/>
          </p:nvSpPr>
          <p:spPr>
            <a:xfrm>
              <a:off x="2724269" y="615850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76" name="圆角矩形 575"/>
            <p:cNvSpPr/>
            <p:nvPr/>
          </p:nvSpPr>
          <p:spPr>
            <a:xfrm>
              <a:off x="3396835"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77" name="圆角矩形 576"/>
            <p:cNvSpPr/>
            <p:nvPr/>
          </p:nvSpPr>
          <p:spPr>
            <a:xfrm>
              <a:off x="4564686" y="615850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78" name="圆角矩形 577"/>
            <p:cNvSpPr/>
            <p:nvPr/>
          </p:nvSpPr>
          <p:spPr>
            <a:xfrm>
              <a:off x="5279844"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579" name="圆角矩形 578"/>
            <p:cNvSpPr/>
            <p:nvPr/>
          </p:nvSpPr>
          <p:spPr>
            <a:xfrm>
              <a:off x="2720542" y="6475689"/>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80" name="圆角矩形 579"/>
            <p:cNvSpPr/>
            <p:nvPr/>
          </p:nvSpPr>
          <p:spPr>
            <a:xfrm>
              <a:off x="3393108"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81" name="圆角矩形 580"/>
            <p:cNvSpPr/>
            <p:nvPr/>
          </p:nvSpPr>
          <p:spPr>
            <a:xfrm>
              <a:off x="4560959" y="647568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82" name="圆角矩形 581"/>
            <p:cNvSpPr/>
            <p:nvPr/>
          </p:nvSpPr>
          <p:spPr>
            <a:xfrm>
              <a:off x="5276117"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583" name="圆角矩形 582"/>
            <p:cNvSpPr/>
            <p:nvPr/>
          </p:nvSpPr>
          <p:spPr>
            <a:xfrm>
              <a:off x="6787192" y="551506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84" name="圆角矩形 583"/>
            <p:cNvSpPr/>
            <p:nvPr/>
          </p:nvSpPr>
          <p:spPr>
            <a:xfrm>
              <a:off x="7459758"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585" name="圆角矩形 584"/>
            <p:cNvSpPr/>
            <p:nvPr/>
          </p:nvSpPr>
          <p:spPr>
            <a:xfrm>
              <a:off x="6787192"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586" name="圆角矩形 585"/>
            <p:cNvSpPr/>
            <p:nvPr/>
          </p:nvSpPr>
          <p:spPr>
            <a:xfrm>
              <a:off x="745975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587" name="圆角矩形 586"/>
            <p:cNvSpPr/>
            <p:nvPr/>
          </p:nvSpPr>
          <p:spPr>
            <a:xfrm>
              <a:off x="3784436" y="55215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88" name="圆角矩形 587"/>
            <p:cNvSpPr/>
            <p:nvPr/>
          </p:nvSpPr>
          <p:spPr>
            <a:xfrm>
              <a:off x="3784436" y="583934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89" name="圆角矩形 588"/>
            <p:cNvSpPr/>
            <p:nvPr/>
          </p:nvSpPr>
          <p:spPr>
            <a:xfrm>
              <a:off x="3784857"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590" name="圆角矩形 589"/>
            <p:cNvSpPr/>
            <p:nvPr/>
          </p:nvSpPr>
          <p:spPr>
            <a:xfrm>
              <a:off x="4174274" y="615763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91" name="圆角矩形 590"/>
            <p:cNvSpPr/>
            <p:nvPr/>
          </p:nvSpPr>
          <p:spPr>
            <a:xfrm>
              <a:off x="3784436"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592" name="圆角矩形 591"/>
            <p:cNvSpPr/>
            <p:nvPr/>
          </p:nvSpPr>
          <p:spPr>
            <a:xfrm>
              <a:off x="4173853" y="647437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93" name="圆角矩形 592"/>
            <p:cNvSpPr/>
            <p:nvPr/>
          </p:nvSpPr>
          <p:spPr>
            <a:xfrm>
              <a:off x="5668300"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94" name="圆角矩形 593"/>
            <p:cNvSpPr/>
            <p:nvPr/>
          </p:nvSpPr>
          <p:spPr>
            <a:xfrm>
              <a:off x="5668300"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95" name="圆角矩形 594"/>
            <p:cNvSpPr/>
            <p:nvPr/>
          </p:nvSpPr>
          <p:spPr>
            <a:xfrm>
              <a:off x="5668721"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96" name="圆角矩形 595"/>
            <p:cNvSpPr/>
            <p:nvPr/>
          </p:nvSpPr>
          <p:spPr>
            <a:xfrm>
              <a:off x="6058138"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597" name="圆角矩形 596"/>
            <p:cNvSpPr/>
            <p:nvPr/>
          </p:nvSpPr>
          <p:spPr>
            <a:xfrm>
              <a:off x="5668300"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.2</a:t>
              </a:r>
              <a:endParaRPr lang="zh-CN" altLang="en-US" sz="900" b="1" dirty="0">
                <a:solidFill>
                  <a:prstClr val="white"/>
                </a:solidFill>
              </a:endParaRPr>
            </a:p>
          </p:txBody>
        </p:sp>
        <p:sp>
          <p:nvSpPr>
            <p:cNvPr id="598" name="圆角矩形 597"/>
            <p:cNvSpPr/>
            <p:nvPr/>
          </p:nvSpPr>
          <p:spPr>
            <a:xfrm>
              <a:off x="6057717"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599" name="圆角矩形 598"/>
            <p:cNvSpPr/>
            <p:nvPr/>
          </p:nvSpPr>
          <p:spPr>
            <a:xfrm>
              <a:off x="6787192" y="61459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00" name="圆角矩形 599"/>
            <p:cNvSpPr/>
            <p:nvPr/>
          </p:nvSpPr>
          <p:spPr>
            <a:xfrm>
              <a:off x="7457844" y="614971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601" name="圆角矩形 600"/>
            <p:cNvSpPr/>
            <p:nvPr/>
          </p:nvSpPr>
          <p:spPr>
            <a:xfrm>
              <a:off x="6783465" y="646311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02" name="圆角矩形 601"/>
            <p:cNvSpPr/>
            <p:nvPr/>
          </p:nvSpPr>
          <p:spPr>
            <a:xfrm>
              <a:off x="7454117" y="646689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603" name="圆角矩形 602"/>
            <p:cNvSpPr/>
            <p:nvPr/>
          </p:nvSpPr>
          <p:spPr>
            <a:xfrm>
              <a:off x="7834323"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04" name="圆角矩形 603"/>
            <p:cNvSpPr/>
            <p:nvPr/>
          </p:nvSpPr>
          <p:spPr>
            <a:xfrm>
              <a:off x="7834323"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05" name="圆角矩形 604"/>
            <p:cNvSpPr/>
            <p:nvPr/>
          </p:nvSpPr>
          <p:spPr>
            <a:xfrm>
              <a:off x="7834744" y="615116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06" name="圆角矩形 605"/>
            <p:cNvSpPr/>
            <p:nvPr/>
          </p:nvSpPr>
          <p:spPr>
            <a:xfrm>
              <a:off x="7834323" y="646790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07" name="圆角矩形 606"/>
            <p:cNvSpPr/>
            <p:nvPr/>
          </p:nvSpPr>
          <p:spPr>
            <a:xfrm>
              <a:off x="8211975"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608" name="圆角矩形 607"/>
            <p:cNvSpPr/>
            <p:nvPr/>
          </p:nvSpPr>
          <p:spPr>
            <a:xfrm>
              <a:off x="8211975"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G.3</a:t>
              </a:r>
              <a:endParaRPr lang="zh-CN" altLang="en-US" sz="900" b="1" dirty="0">
                <a:solidFill>
                  <a:prstClr val="white"/>
                </a:solidFill>
              </a:endParaRPr>
            </a:p>
          </p:txBody>
        </p:sp>
      </p:grpSp>
      <p:grpSp>
        <p:nvGrpSpPr>
          <p:cNvPr id="609" name="组合 608"/>
          <p:cNvGrpSpPr/>
          <p:nvPr/>
        </p:nvGrpSpPr>
        <p:grpSpPr>
          <a:xfrm>
            <a:off x="35496" y="2839885"/>
            <a:ext cx="9001000" cy="2965380"/>
            <a:chOff x="107504" y="3789041"/>
            <a:chExt cx="9001000" cy="2965380"/>
          </a:xfrm>
        </p:grpSpPr>
        <p:sp>
          <p:nvSpPr>
            <p:cNvPr id="610" name="矩形 609"/>
            <p:cNvSpPr/>
            <p:nvPr/>
          </p:nvSpPr>
          <p:spPr>
            <a:xfrm>
              <a:off x="107504" y="3789413"/>
              <a:ext cx="2520280" cy="296500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文本框 610"/>
            <p:cNvSpPr txBox="1"/>
            <p:nvPr/>
          </p:nvSpPr>
          <p:spPr>
            <a:xfrm>
              <a:off x="565238" y="3842154"/>
              <a:ext cx="112644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发动机整机</a:t>
              </a:r>
              <a:endParaRPr lang="zh-CN" altLang="en-US" sz="1400" dirty="0">
                <a:latin typeface="微软雅黑" panose="020B0503020204020204" pitchFamily="34" charset="-122"/>
                <a:ea typeface="微软雅黑" panose="020B0503020204020204" pitchFamily="34" charset="-122"/>
              </a:endParaRPr>
            </a:p>
          </p:txBody>
        </p:sp>
        <p:sp>
          <p:nvSpPr>
            <p:cNvPr id="612" name="文本框 611"/>
            <p:cNvSpPr txBox="1"/>
            <p:nvPr/>
          </p:nvSpPr>
          <p:spPr>
            <a:xfrm>
              <a:off x="1331640" y="418651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613" name="文本框 612"/>
            <p:cNvSpPr txBox="1"/>
            <p:nvPr/>
          </p:nvSpPr>
          <p:spPr>
            <a:xfrm>
              <a:off x="1331640" y="451635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614" name="文本框 613"/>
            <p:cNvSpPr txBox="1"/>
            <p:nvPr/>
          </p:nvSpPr>
          <p:spPr>
            <a:xfrm>
              <a:off x="1331640" y="484620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615" name="肘形连接符 614"/>
            <p:cNvCxnSpPr>
              <a:stCxn id="611" idx="2"/>
              <a:endCxn id="612" idx="1"/>
            </p:cNvCxnSpPr>
            <p:nvPr/>
          </p:nvCxnSpPr>
          <p:spPr>
            <a:xfrm rot="16200000" flipH="1">
              <a:off x="1134813" y="4143576"/>
              <a:ext cx="190472"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肘形连接符 615"/>
            <p:cNvCxnSpPr>
              <a:stCxn id="611" idx="2"/>
              <a:endCxn id="613" idx="1"/>
            </p:cNvCxnSpPr>
            <p:nvPr/>
          </p:nvCxnSpPr>
          <p:spPr>
            <a:xfrm rot="16200000" flipH="1">
              <a:off x="969892" y="4308497"/>
              <a:ext cx="52031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肘形连接符 616"/>
            <p:cNvCxnSpPr>
              <a:stCxn id="611" idx="2"/>
              <a:endCxn id="614" idx="1"/>
            </p:cNvCxnSpPr>
            <p:nvPr/>
          </p:nvCxnSpPr>
          <p:spPr>
            <a:xfrm rot="16200000" flipH="1">
              <a:off x="804970" y="4473419"/>
              <a:ext cx="850158"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8" name="文本框 617"/>
            <p:cNvSpPr txBox="1"/>
            <p:nvPr/>
          </p:nvSpPr>
          <p:spPr>
            <a:xfrm>
              <a:off x="1331640" y="515012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619" name="肘形连接符 618"/>
            <p:cNvCxnSpPr>
              <a:stCxn id="611" idx="2"/>
              <a:endCxn id="618" idx="1"/>
            </p:cNvCxnSpPr>
            <p:nvPr/>
          </p:nvCxnSpPr>
          <p:spPr>
            <a:xfrm rot="16200000" flipH="1">
              <a:off x="653007" y="4625382"/>
              <a:ext cx="1154085" cy="2031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0" name="矩形 619"/>
            <p:cNvSpPr/>
            <p:nvPr/>
          </p:nvSpPr>
          <p:spPr>
            <a:xfrm>
              <a:off x="2627784" y="3789041"/>
              <a:ext cx="6480720" cy="2965008"/>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21" name="图片 6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905464"/>
              <a:ext cx="220216" cy="220216"/>
            </a:xfrm>
            <a:prstGeom prst="rect">
              <a:avLst/>
            </a:prstGeom>
          </p:spPr>
        </p:pic>
        <p:pic>
          <p:nvPicPr>
            <p:cNvPr id="622" name="图片 6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242465"/>
              <a:ext cx="220216" cy="220216"/>
            </a:xfrm>
            <a:prstGeom prst="rect">
              <a:avLst/>
            </a:prstGeom>
          </p:spPr>
        </p:pic>
        <p:pic>
          <p:nvPicPr>
            <p:cNvPr id="623" name="图片 6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561003"/>
              <a:ext cx="220216" cy="220216"/>
            </a:xfrm>
            <a:prstGeom prst="rect">
              <a:avLst/>
            </a:prstGeom>
          </p:spPr>
        </p:pic>
        <p:pic>
          <p:nvPicPr>
            <p:cNvPr id="624" name="图片 6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898004"/>
              <a:ext cx="220216" cy="220216"/>
            </a:xfrm>
            <a:prstGeom prst="rect">
              <a:avLst/>
            </a:prstGeom>
          </p:spPr>
        </p:pic>
        <p:pic>
          <p:nvPicPr>
            <p:cNvPr id="625" name="图片 6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70" y="5201130"/>
              <a:ext cx="220216" cy="220216"/>
            </a:xfrm>
            <a:prstGeom prst="rect">
              <a:avLst/>
            </a:prstGeom>
          </p:spPr>
        </p:pic>
        <p:cxnSp>
          <p:nvCxnSpPr>
            <p:cNvPr id="626" name="直接连接符 625"/>
            <p:cNvCxnSpPr/>
            <p:nvPr/>
          </p:nvCxnSpPr>
          <p:spPr>
            <a:xfrm>
              <a:off x="107504" y="414113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107504" y="447977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a:off x="107504" y="48084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a:off x="107504" y="512784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a:off x="107504" y="545790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a:off x="107504" y="579654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a:off x="107504" y="612518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a:off x="107504" y="644461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34" name="文本框 633"/>
            <p:cNvSpPr txBox="1"/>
            <p:nvPr/>
          </p:nvSpPr>
          <p:spPr>
            <a:xfrm>
              <a:off x="1339490" y="5482658"/>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a:t>
              </a:r>
              <a:endParaRPr lang="zh-CN" altLang="en-US" sz="1400" dirty="0">
                <a:latin typeface="微软雅黑" panose="020B0503020204020204" pitchFamily="34" charset="-122"/>
                <a:ea typeface="微软雅黑" panose="020B0503020204020204" pitchFamily="34" charset="-122"/>
              </a:endParaRPr>
            </a:p>
          </p:txBody>
        </p:sp>
        <p:sp>
          <p:nvSpPr>
            <p:cNvPr id="635" name="文本框 634"/>
            <p:cNvSpPr txBox="1"/>
            <p:nvPr/>
          </p:nvSpPr>
          <p:spPr>
            <a:xfrm>
              <a:off x="1339490" y="581250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636" name="文本框 635"/>
            <p:cNvSpPr txBox="1"/>
            <p:nvPr/>
          </p:nvSpPr>
          <p:spPr>
            <a:xfrm>
              <a:off x="1339490" y="614234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低压涡轮</a:t>
              </a:r>
              <a:endParaRPr lang="zh-CN" altLang="en-US" sz="1400" dirty="0">
                <a:latin typeface="微软雅黑" panose="020B0503020204020204" pitchFamily="34" charset="-122"/>
                <a:ea typeface="微软雅黑" panose="020B0503020204020204" pitchFamily="34" charset="-122"/>
              </a:endParaRPr>
            </a:p>
          </p:txBody>
        </p:sp>
        <p:cxnSp>
          <p:nvCxnSpPr>
            <p:cNvPr id="637" name="肘形连接符 636"/>
            <p:cNvCxnSpPr>
              <a:stCxn id="611" idx="2"/>
              <a:endCxn id="634" idx="1"/>
            </p:cNvCxnSpPr>
            <p:nvPr/>
          </p:nvCxnSpPr>
          <p:spPr>
            <a:xfrm rot="16200000" flipH="1">
              <a:off x="490666" y="4787723"/>
              <a:ext cx="1486616"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8" name="肘形连接符 637"/>
            <p:cNvCxnSpPr>
              <a:stCxn id="611" idx="2"/>
              <a:endCxn id="635" idx="1"/>
            </p:cNvCxnSpPr>
            <p:nvPr/>
          </p:nvCxnSpPr>
          <p:spPr>
            <a:xfrm rot="16200000" flipH="1">
              <a:off x="325745" y="4952644"/>
              <a:ext cx="181645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9" name="肘形连接符 638"/>
            <p:cNvCxnSpPr>
              <a:stCxn id="611" idx="2"/>
              <a:endCxn id="636" idx="1"/>
            </p:cNvCxnSpPr>
            <p:nvPr/>
          </p:nvCxnSpPr>
          <p:spPr>
            <a:xfrm rot="16200000" flipH="1">
              <a:off x="160823" y="5117566"/>
              <a:ext cx="2146302"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0" name="文本框 639"/>
            <p:cNvSpPr txBox="1"/>
            <p:nvPr/>
          </p:nvSpPr>
          <p:spPr>
            <a:xfrm>
              <a:off x="1339490" y="6446271"/>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cxnSp>
          <p:nvCxnSpPr>
            <p:cNvPr id="641" name="肘形连接符 640"/>
            <p:cNvCxnSpPr>
              <a:stCxn id="611" idx="2"/>
              <a:endCxn id="640" idx="1"/>
            </p:cNvCxnSpPr>
            <p:nvPr/>
          </p:nvCxnSpPr>
          <p:spPr>
            <a:xfrm rot="16200000" flipH="1">
              <a:off x="8860" y="5269529"/>
              <a:ext cx="2450229" cy="21103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42" name="图片 6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5538609"/>
              <a:ext cx="220216" cy="220216"/>
            </a:xfrm>
            <a:prstGeom prst="rect">
              <a:avLst/>
            </a:prstGeom>
          </p:spPr>
        </p:pic>
        <p:pic>
          <p:nvPicPr>
            <p:cNvPr id="643" name="图片 6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5857147"/>
              <a:ext cx="220216" cy="220216"/>
            </a:xfrm>
            <a:prstGeom prst="rect">
              <a:avLst/>
            </a:prstGeom>
          </p:spPr>
        </p:pic>
        <p:pic>
          <p:nvPicPr>
            <p:cNvPr id="644" name="图片 6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70" y="6177984"/>
              <a:ext cx="220216" cy="220216"/>
            </a:xfrm>
            <a:prstGeom prst="rect">
              <a:avLst/>
            </a:prstGeom>
          </p:spPr>
        </p:pic>
        <p:pic>
          <p:nvPicPr>
            <p:cNvPr id="645" name="图片 6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6509130"/>
              <a:ext cx="220216" cy="220216"/>
            </a:xfrm>
            <a:prstGeom prst="rect">
              <a:avLst/>
            </a:prstGeom>
          </p:spPr>
        </p:pic>
        <p:sp>
          <p:nvSpPr>
            <p:cNvPr id="646" name="圆角矩形 645"/>
            <p:cNvSpPr/>
            <p:nvPr/>
          </p:nvSpPr>
          <p:spPr>
            <a:xfrm>
              <a:off x="2720542" y="387777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647" name="圆角矩形 646"/>
            <p:cNvSpPr/>
            <p:nvPr/>
          </p:nvSpPr>
          <p:spPr>
            <a:xfrm>
              <a:off x="3393108" y="387777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648" name="圆角矩形 647"/>
            <p:cNvSpPr/>
            <p:nvPr/>
          </p:nvSpPr>
          <p:spPr>
            <a:xfrm>
              <a:off x="6796354" y="3861572"/>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649" name="圆角矩形 648"/>
            <p:cNvSpPr/>
            <p:nvPr/>
          </p:nvSpPr>
          <p:spPr>
            <a:xfrm>
              <a:off x="7468920" y="3861572"/>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650" name="圆角矩形 649"/>
            <p:cNvSpPr/>
            <p:nvPr/>
          </p:nvSpPr>
          <p:spPr>
            <a:xfrm>
              <a:off x="3767230"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651" name="圆角矩形 650"/>
            <p:cNvSpPr/>
            <p:nvPr/>
          </p:nvSpPr>
          <p:spPr>
            <a:xfrm>
              <a:off x="415158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652" name="圆角矩形 651"/>
            <p:cNvSpPr/>
            <p:nvPr/>
          </p:nvSpPr>
          <p:spPr>
            <a:xfrm>
              <a:off x="7861097" y="386223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653" name="圆角矩形 652"/>
            <p:cNvSpPr/>
            <p:nvPr/>
          </p:nvSpPr>
          <p:spPr>
            <a:xfrm>
              <a:off x="4532369" y="3879071"/>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C.1</a:t>
              </a:r>
              <a:endParaRPr lang="zh-CN" altLang="en-US" sz="900" b="1" dirty="0">
                <a:solidFill>
                  <a:prstClr val="white"/>
                </a:solidFill>
              </a:endParaRPr>
            </a:p>
          </p:txBody>
        </p:sp>
        <p:sp>
          <p:nvSpPr>
            <p:cNvPr id="654" name="圆角矩形 653"/>
            <p:cNvSpPr/>
            <p:nvPr/>
          </p:nvSpPr>
          <p:spPr>
            <a:xfrm>
              <a:off x="4924546" y="3879071"/>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sp>
          <p:nvSpPr>
            <p:cNvPr id="655" name="圆角矩形 654"/>
            <p:cNvSpPr/>
            <p:nvPr/>
          </p:nvSpPr>
          <p:spPr>
            <a:xfrm>
              <a:off x="2720542" y="422409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656" name="圆角矩形 655"/>
            <p:cNvSpPr/>
            <p:nvPr/>
          </p:nvSpPr>
          <p:spPr>
            <a:xfrm>
              <a:off x="3393108"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57" name="圆角矩形 656"/>
            <p:cNvSpPr/>
            <p:nvPr/>
          </p:nvSpPr>
          <p:spPr>
            <a:xfrm>
              <a:off x="4560959" y="422409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8" name="圆角矩形 657"/>
            <p:cNvSpPr/>
            <p:nvPr/>
          </p:nvSpPr>
          <p:spPr>
            <a:xfrm>
              <a:off x="5276117"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59" name="圆角矩形 658"/>
            <p:cNvSpPr/>
            <p:nvPr/>
          </p:nvSpPr>
          <p:spPr>
            <a:xfrm>
              <a:off x="2720542" y="454352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60" name="圆角矩形 659"/>
            <p:cNvSpPr/>
            <p:nvPr/>
          </p:nvSpPr>
          <p:spPr>
            <a:xfrm>
              <a:off x="339310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61" name="圆角矩形 660"/>
            <p:cNvSpPr/>
            <p:nvPr/>
          </p:nvSpPr>
          <p:spPr>
            <a:xfrm>
              <a:off x="4560959"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62" name="圆角矩形 661"/>
            <p:cNvSpPr/>
            <p:nvPr/>
          </p:nvSpPr>
          <p:spPr>
            <a:xfrm>
              <a:off x="5276117"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63" name="圆角矩形 662"/>
            <p:cNvSpPr/>
            <p:nvPr/>
          </p:nvSpPr>
          <p:spPr>
            <a:xfrm>
              <a:off x="2724269" y="486105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64" name="圆角矩形 663"/>
            <p:cNvSpPr/>
            <p:nvPr/>
          </p:nvSpPr>
          <p:spPr>
            <a:xfrm>
              <a:off x="3396835"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65" name="圆角矩形 664"/>
            <p:cNvSpPr/>
            <p:nvPr/>
          </p:nvSpPr>
          <p:spPr>
            <a:xfrm>
              <a:off x="4564686" y="486105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66" name="圆角矩形 665"/>
            <p:cNvSpPr/>
            <p:nvPr/>
          </p:nvSpPr>
          <p:spPr>
            <a:xfrm>
              <a:off x="5279844" y="486105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67" name="圆角矩形 666"/>
            <p:cNvSpPr/>
            <p:nvPr/>
          </p:nvSpPr>
          <p:spPr>
            <a:xfrm>
              <a:off x="2720542" y="51782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668" name="圆角矩形 667"/>
            <p:cNvSpPr/>
            <p:nvPr/>
          </p:nvSpPr>
          <p:spPr>
            <a:xfrm>
              <a:off x="3393108"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69" name="圆角矩形 668"/>
            <p:cNvSpPr/>
            <p:nvPr/>
          </p:nvSpPr>
          <p:spPr>
            <a:xfrm>
              <a:off x="4560959" y="51782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0" name="圆角矩形 669"/>
            <p:cNvSpPr/>
            <p:nvPr/>
          </p:nvSpPr>
          <p:spPr>
            <a:xfrm>
              <a:off x="5276117" y="51782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71" name="圆角矩形 670"/>
            <p:cNvSpPr/>
            <p:nvPr/>
          </p:nvSpPr>
          <p:spPr>
            <a:xfrm>
              <a:off x="6787192" y="421762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2" name="圆角矩形 671"/>
            <p:cNvSpPr/>
            <p:nvPr/>
          </p:nvSpPr>
          <p:spPr>
            <a:xfrm>
              <a:off x="7459758"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73" name="圆角矩形 672"/>
            <p:cNvSpPr/>
            <p:nvPr/>
          </p:nvSpPr>
          <p:spPr>
            <a:xfrm>
              <a:off x="6787192" y="454352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74" name="圆角矩形 673"/>
            <p:cNvSpPr/>
            <p:nvPr/>
          </p:nvSpPr>
          <p:spPr>
            <a:xfrm>
              <a:off x="7459758" y="454352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75" name="圆角矩形 674"/>
            <p:cNvSpPr/>
            <p:nvPr/>
          </p:nvSpPr>
          <p:spPr>
            <a:xfrm>
              <a:off x="3784436" y="422409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676" name="圆角矩形 675"/>
            <p:cNvSpPr/>
            <p:nvPr/>
          </p:nvSpPr>
          <p:spPr>
            <a:xfrm>
              <a:off x="3784436"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677" name="圆角矩形 676"/>
            <p:cNvSpPr/>
            <p:nvPr/>
          </p:nvSpPr>
          <p:spPr>
            <a:xfrm>
              <a:off x="3784857"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78" name="圆角矩形 677"/>
            <p:cNvSpPr/>
            <p:nvPr/>
          </p:nvSpPr>
          <p:spPr>
            <a:xfrm>
              <a:off x="4174274"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679" name="圆角矩形 678"/>
            <p:cNvSpPr/>
            <p:nvPr/>
          </p:nvSpPr>
          <p:spPr>
            <a:xfrm>
              <a:off x="3784436"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80" name="圆角矩形 679"/>
            <p:cNvSpPr/>
            <p:nvPr/>
          </p:nvSpPr>
          <p:spPr>
            <a:xfrm>
              <a:off x="4173853"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681" name="圆角矩形 680"/>
            <p:cNvSpPr/>
            <p:nvPr/>
          </p:nvSpPr>
          <p:spPr>
            <a:xfrm>
              <a:off x="5668300" y="422409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682" name="圆角矩形 681"/>
            <p:cNvSpPr/>
            <p:nvPr/>
          </p:nvSpPr>
          <p:spPr>
            <a:xfrm>
              <a:off x="5668300" y="454190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683" name="圆角矩形 682"/>
            <p:cNvSpPr/>
            <p:nvPr/>
          </p:nvSpPr>
          <p:spPr>
            <a:xfrm>
              <a:off x="5668721" y="486018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684" name="圆角矩形 683"/>
            <p:cNvSpPr/>
            <p:nvPr/>
          </p:nvSpPr>
          <p:spPr>
            <a:xfrm>
              <a:off x="6058138" y="486018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685" name="圆角矩形 684"/>
            <p:cNvSpPr/>
            <p:nvPr/>
          </p:nvSpPr>
          <p:spPr>
            <a:xfrm>
              <a:off x="5668300" y="5176931"/>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686" name="圆角矩形 685"/>
            <p:cNvSpPr/>
            <p:nvPr/>
          </p:nvSpPr>
          <p:spPr>
            <a:xfrm>
              <a:off x="6057717" y="517693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687" name="圆角矩形 686"/>
            <p:cNvSpPr/>
            <p:nvPr/>
          </p:nvSpPr>
          <p:spPr>
            <a:xfrm>
              <a:off x="6787192" y="484847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688" name="圆角矩形 687"/>
            <p:cNvSpPr/>
            <p:nvPr/>
          </p:nvSpPr>
          <p:spPr>
            <a:xfrm>
              <a:off x="7457844" y="485226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89" name="圆角矩形 688"/>
            <p:cNvSpPr/>
            <p:nvPr/>
          </p:nvSpPr>
          <p:spPr>
            <a:xfrm>
              <a:off x="6783465" y="516566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90" name="圆角矩形 689"/>
            <p:cNvSpPr/>
            <p:nvPr/>
          </p:nvSpPr>
          <p:spPr>
            <a:xfrm>
              <a:off x="7454117" y="51694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91" name="圆角矩形 690"/>
            <p:cNvSpPr/>
            <p:nvPr/>
          </p:nvSpPr>
          <p:spPr>
            <a:xfrm>
              <a:off x="7834323"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92" name="圆角矩形 691"/>
            <p:cNvSpPr/>
            <p:nvPr/>
          </p:nvSpPr>
          <p:spPr>
            <a:xfrm>
              <a:off x="7834323"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93" name="圆角矩形 692"/>
            <p:cNvSpPr/>
            <p:nvPr/>
          </p:nvSpPr>
          <p:spPr>
            <a:xfrm>
              <a:off x="7834744" y="485371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94" name="圆角矩形 693"/>
            <p:cNvSpPr/>
            <p:nvPr/>
          </p:nvSpPr>
          <p:spPr>
            <a:xfrm>
              <a:off x="7834323" y="517045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695" name="圆角矩形 694"/>
            <p:cNvSpPr/>
            <p:nvPr/>
          </p:nvSpPr>
          <p:spPr>
            <a:xfrm>
              <a:off x="8211975" y="421762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696" name="圆角矩形 695"/>
            <p:cNvSpPr/>
            <p:nvPr/>
          </p:nvSpPr>
          <p:spPr>
            <a:xfrm>
              <a:off x="8211975" y="45419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697" name="圆角矩形 696"/>
            <p:cNvSpPr/>
            <p:nvPr/>
          </p:nvSpPr>
          <p:spPr>
            <a:xfrm>
              <a:off x="2720542" y="552154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.ZT1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698" name="圆角矩形 697"/>
            <p:cNvSpPr/>
            <p:nvPr/>
          </p:nvSpPr>
          <p:spPr>
            <a:xfrm>
              <a:off x="3393108"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699" name="圆角矩形 698"/>
            <p:cNvSpPr/>
            <p:nvPr/>
          </p:nvSpPr>
          <p:spPr>
            <a:xfrm>
              <a:off x="4560959" y="552154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00" name="圆角矩形 699"/>
            <p:cNvSpPr/>
            <p:nvPr/>
          </p:nvSpPr>
          <p:spPr>
            <a:xfrm>
              <a:off x="5276117"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01" name="圆角矩形 700"/>
            <p:cNvSpPr/>
            <p:nvPr/>
          </p:nvSpPr>
          <p:spPr>
            <a:xfrm>
              <a:off x="2720542" y="584097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.GYWL1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702" name="圆角矩形 701"/>
            <p:cNvSpPr/>
            <p:nvPr/>
          </p:nvSpPr>
          <p:spPr>
            <a:xfrm>
              <a:off x="339310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03" name="圆角矩形 702"/>
            <p:cNvSpPr/>
            <p:nvPr/>
          </p:nvSpPr>
          <p:spPr>
            <a:xfrm>
              <a:off x="4560959"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04" name="圆角矩形 703"/>
            <p:cNvSpPr/>
            <p:nvPr/>
          </p:nvSpPr>
          <p:spPr>
            <a:xfrm>
              <a:off x="5276117"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05" name="圆角矩形 704"/>
            <p:cNvSpPr/>
            <p:nvPr/>
          </p:nvSpPr>
          <p:spPr>
            <a:xfrm>
              <a:off x="2724269" y="615850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a:solidFill>
                    <a:schemeClr val="bg1"/>
                  </a:solidFill>
                  <a:latin typeface="微软雅黑" panose="020B0503020204020204" pitchFamily="34" charset="-122"/>
                  <a:ea typeface="微软雅黑" panose="020B0503020204020204" pitchFamily="34" charset="-122"/>
                </a:rPr>
                <a:t>一</a:t>
              </a:r>
              <a:r>
                <a:rPr lang="en-US" altLang="zh-CN" sz="800" b="1" dirty="0" smtClean="0">
                  <a:solidFill>
                    <a:schemeClr val="bg1"/>
                  </a:solidFill>
                  <a:latin typeface="微软雅黑" panose="020B0503020204020204" pitchFamily="34" charset="-122"/>
                  <a:ea typeface="微软雅黑" panose="020B0503020204020204" pitchFamily="34" charset="-122"/>
                </a:rPr>
                <a:t>.DYWL1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706" name="圆角矩形 705"/>
            <p:cNvSpPr/>
            <p:nvPr/>
          </p:nvSpPr>
          <p:spPr>
            <a:xfrm>
              <a:off x="3396835"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07" name="圆角矩形 706"/>
            <p:cNvSpPr/>
            <p:nvPr/>
          </p:nvSpPr>
          <p:spPr>
            <a:xfrm>
              <a:off x="4564686" y="615850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一</a:t>
              </a:r>
              <a:r>
                <a:rPr lang="en-US" altLang="zh-CN" sz="800" b="1" dirty="0" smtClean="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08" name="圆角矩形 707"/>
            <p:cNvSpPr/>
            <p:nvPr/>
          </p:nvSpPr>
          <p:spPr>
            <a:xfrm>
              <a:off x="5279844" y="615850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09" name="圆角矩形 708"/>
            <p:cNvSpPr/>
            <p:nvPr/>
          </p:nvSpPr>
          <p:spPr>
            <a:xfrm>
              <a:off x="2720542" y="6475689"/>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smtClean="0">
                  <a:solidFill>
                    <a:schemeClr val="bg1"/>
                  </a:solidFill>
                  <a:latin typeface="微软雅黑" panose="020B0503020204020204" pitchFamily="34" charset="-122"/>
                  <a:ea typeface="微软雅黑" panose="020B0503020204020204" pitchFamily="34" charset="-122"/>
                </a:rPr>
                <a:t>.RSS1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710" name="圆角矩形 709"/>
            <p:cNvSpPr/>
            <p:nvPr/>
          </p:nvSpPr>
          <p:spPr>
            <a:xfrm>
              <a:off x="3393108"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11" name="圆角矩形 710"/>
            <p:cNvSpPr/>
            <p:nvPr/>
          </p:nvSpPr>
          <p:spPr>
            <a:xfrm>
              <a:off x="4560959" y="647568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12" name="圆角矩形 711"/>
            <p:cNvSpPr/>
            <p:nvPr/>
          </p:nvSpPr>
          <p:spPr>
            <a:xfrm>
              <a:off x="5276117" y="647568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13" name="圆角矩形 712"/>
            <p:cNvSpPr/>
            <p:nvPr/>
          </p:nvSpPr>
          <p:spPr>
            <a:xfrm>
              <a:off x="6787192" y="5515068"/>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.ZT2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14" name="圆角矩形 713"/>
            <p:cNvSpPr/>
            <p:nvPr/>
          </p:nvSpPr>
          <p:spPr>
            <a:xfrm>
              <a:off x="7459758"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G.1</a:t>
              </a:r>
              <a:endParaRPr lang="zh-CN" altLang="en-US" sz="900" b="1" dirty="0">
                <a:solidFill>
                  <a:prstClr val="white"/>
                </a:solidFill>
              </a:endParaRPr>
            </a:p>
          </p:txBody>
        </p:sp>
        <p:sp>
          <p:nvSpPr>
            <p:cNvPr id="715" name="圆角矩形 714"/>
            <p:cNvSpPr/>
            <p:nvPr/>
          </p:nvSpPr>
          <p:spPr>
            <a:xfrm>
              <a:off x="6787192" y="584097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.GYWL2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16" name="圆角矩形 715"/>
            <p:cNvSpPr/>
            <p:nvPr/>
          </p:nvSpPr>
          <p:spPr>
            <a:xfrm>
              <a:off x="7459758" y="584097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17" name="圆角矩形 716"/>
            <p:cNvSpPr/>
            <p:nvPr/>
          </p:nvSpPr>
          <p:spPr>
            <a:xfrm>
              <a:off x="3784436" y="552154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718" name="圆角矩形 717"/>
            <p:cNvSpPr/>
            <p:nvPr/>
          </p:nvSpPr>
          <p:spPr>
            <a:xfrm>
              <a:off x="3784436"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G.2</a:t>
              </a:r>
              <a:endParaRPr lang="zh-CN" altLang="en-US" sz="900" b="1" dirty="0">
                <a:solidFill>
                  <a:prstClr val="white"/>
                </a:solidFill>
              </a:endParaRPr>
            </a:p>
          </p:txBody>
        </p:sp>
        <p:sp>
          <p:nvSpPr>
            <p:cNvPr id="719" name="圆角矩形 718"/>
            <p:cNvSpPr/>
            <p:nvPr/>
          </p:nvSpPr>
          <p:spPr>
            <a:xfrm>
              <a:off x="3784857"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20" name="圆角矩形 719"/>
            <p:cNvSpPr/>
            <p:nvPr/>
          </p:nvSpPr>
          <p:spPr>
            <a:xfrm>
              <a:off x="4174274"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721" name="圆角矩形 720"/>
            <p:cNvSpPr/>
            <p:nvPr/>
          </p:nvSpPr>
          <p:spPr>
            <a:xfrm>
              <a:off x="3784436"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22" name="圆角矩形 721"/>
            <p:cNvSpPr/>
            <p:nvPr/>
          </p:nvSpPr>
          <p:spPr>
            <a:xfrm>
              <a:off x="4173853"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prstClr val="white"/>
                  </a:solidFill>
                </a:rPr>
                <a:t>G.3</a:t>
              </a:r>
              <a:endParaRPr lang="zh-CN" altLang="en-US" sz="900" b="1" dirty="0">
                <a:solidFill>
                  <a:prstClr val="white"/>
                </a:solidFill>
              </a:endParaRPr>
            </a:p>
          </p:txBody>
        </p:sp>
        <p:sp>
          <p:nvSpPr>
            <p:cNvPr id="723" name="圆角矩形 722"/>
            <p:cNvSpPr/>
            <p:nvPr/>
          </p:nvSpPr>
          <p:spPr>
            <a:xfrm>
              <a:off x="5668300" y="552154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724" name="圆角矩形 723"/>
            <p:cNvSpPr/>
            <p:nvPr/>
          </p:nvSpPr>
          <p:spPr>
            <a:xfrm>
              <a:off x="5668300" y="583934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725" name="圆角矩形 724"/>
            <p:cNvSpPr/>
            <p:nvPr/>
          </p:nvSpPr>
          <p:spPr>
            <a:xfrm>
              <a:off x="5668721" y="615763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726" name="圆角矩形 725"/>
            <p:cNvSpPr/>
            <p:nvPr/>
          </p:nvSpPr>
          <p:spPr>
            <a:xfrm>
              <a:off x="6058138" y="615763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727" name="圆角矩形 726"/>
            <p:cNvSpPr/>
            <p:nvPr/>
          </p:nvSpPr>
          <p:spPr>
            <a:xfrm>
              <a:off x="5668300" y="6474378"/>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C.2</a:t>
              </a:r>
              <a:endParaRPr lang="zh-CN" altLang="en-US" sz="900" b="1" dirty="0"/>
            </a:p>
          </p:txBody>
        </p:sp>
        <p:sp>
          <p:nvSpPr>
            <p:cNvPr id="728" name="圆角矩形 727"/>
            <p:cNvSpPr/>
            <p:nvPr/>
          </p:nvSpPr>
          <p:spPr>
            <a:xfrm>
              <a:off x="6057717" y="647437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C</a:t>
              </a:r>
              <a:r>
                <a:rPr lang="en-US" altLang="zh-CN" sz="900" b="1" dirty="0" smtClean="0">
                  <a:solidFill>
                    <a:prstClr val="white"/>
                  </a:solidFill>
                </a:rPr>
                <a:t>.3</a:t>
              </a:r>
              <a:endParaRPr lang="zh-CN" altLang="en-US" sz="900" b="1" dirty="0">
                <a:solidFill>
                  <a:prstClr val="white"/>
                </a:solidFill>
              </a:endParaRPr>
            </a:p>
          </p:txBody>
        </p:sp>
        <p:sp>
          <p:nvSpPr>
            <p:cNvPr id="729" name="圆角矩形 728"/>
            <p:cNvSpPr/>
            <p:nvPr/>
          </p:nvSpPr>
          <p:spPr>
            <a:xfrm>
              <a:off x="6787192" y="61459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b="1" dirty="0" smtClean="0">
                  <a:solidFill>
                    <a:schemeClr val="tx1"/>
                  </a:solidFill>
                  <a:latin typeface="微软雅黑" panose="020B0503020204020204" pitchFamily="34" charset="-122"/>
                  <a:ea typeface="微软雅黑" panose="020B0503020204020204" pitchFamily="34" charset="-122"/>
                </a:rPr>
                <a:t>二</a:t>
              </a:r>
              <a:r>
                <a:rPr lang="en-US" altLang="zh-CN" sz="800" b="1" dirty="0">
                  <a:solidFill>
                    <a:schemeClr val="tx1"/>
                  </a:solidFill>
                  <a:latin typeface="微软雅黑" panose="020B0503020204020204" pitchFamily="34" charset="-122"/>
                  <a:ea typeface="微软雅黑" panose="020B0503020204020204" pitchFamily="34" charset="-122"/>
                </a:rPr>
                <a:t>.DYWL2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30" name="圆角矩形 729"/>
            <p:cNvSpPr/>
            <p:nvPr/>
          </p:nvSpPr>
          <p:spPr>
            <a:xfrm>
              <a:off x="7457844" y="614971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31" name="圆角矩形 730"/>
            <p:cNvSpPr/>
            <p:nvPr/>
          </p:nvSpPr>
          <p:spPr>
            <a:xfrm>
              <a:off x="6783465" y="6463113"/>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.RSS2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32" name="圆角矩形 731"/>
            <p:cNvSpPr/>
            <p:nvPr/>
          </p:nvSpPr>
          <p:spPr>
            <a:xfrm>
              <a:off x="7454117" y="646689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G.1</a:t>
              </a:r>
              <a:endParaRPr lang="zh-CN" altLang="en-US" sz="900" b="1" dirty="0">
                <a:solidFill>
                  <a:prstClr val="white"/>
                </a:solidFill>
              </a:endParaRPr>
            </a:p>
          </p:txBody>
        </p:sp>
        <p:sp>
          <p:nvSpPr>
            <p:cNvPr id="733" name="圆角矩形 732"/>
            <p:cNvSpPr/>
            <p:nvPr/>
          </p:nvSpPr>
          <p:spPr>
            <a:xfrm>
              <a:off x="7834323"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34" name="圆角矩形 733"/>
            <p:cNvSpPr/>
            <p:nvPr/>
          </p:nvSpPr>
          <p:spPr>
            <a:xfrm>
              <a:off x="7834323"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35" name="圆角矩形 734"/>
            <p:cNvSpPr/>
            <p:nvPr/>
          </p:nvSpPr>
          <p:spPr>
            <a:xfrm>
              <a:off x="7834744" y="615116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36" name="圆角矩形 735"/>
            <p:cNvSpPr/>
            <p:nvPr/>
          </p:nvSpPr>
          <p:spPr>
            <a:xfrm>
              <a:off x="7834323" y="646790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G.2</a:t>
              </a:r>
              <a:endParaRPr lang="zh-CN" altLang="en-US" sz="900" b="1" dirty="0">
                <a:solidFill>
                  <a:prstClr val="white"/>
                </a:solidFill>
              </a:endParaRPr>
            </a:p>
          </p:txBody>
        </p:sp>
        <p:sp>
          <p:nvSpPr>
            <p:cNvPr id="737" name="圆角矩形 736"/>
            <p:cNvSpPr/>
            <p:nvPr/>
          </p:nvSpPr>
          <p:spPr>
            <a:xfrm>
              <a:off x="8211975" y="551506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prstClr val="white"/>
                  </a:solidFill>
                </a:rPr>
                <a:t>G.3</a:t>
              </a:r>
              <a:endParaRPr lang="zh-CN" altLang="en-US" sz="900" b="1" dirty="0">
                <a:solidFill>
                  <a:prstClr val="white"/>
                </a:solidFill>
              </a:endParaRPr>
            </a:p>
          </p:txBody>
        </p:sp>
        <p:sp>
          <p:nvSpPr>
            <p:cNvPr id="738" name="圆角矩形 737"/>
            <p:cNvSpPr/>
            <p:nvPr/>
          </p:nvSpPr>
          <p:spPr>
            <a:xfrm>
              <a:off x="8211975" y="583934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dirty="0">
                  <a:solidFill>
                    <a:prstClr val="white"/>
                  </a:solidFill>
                </a:rPr>
                <a:t>G.3</a:t>
              </a:r>
              <a:endParaRPr lang="zh-CN" altLang="en-US" sz="900" b="1" dirty="0">
                <a:solidFill>
                  <a:prstClr val="white"/>
                </a:solidFill>
              </a:endParaRPr>
            </a:p>
          </p:txBody>
        </p:sp>
      </p:grpSp>
    </p:spTree>
    <p:extLst>
      <p:ext uri="{BB962C8B-B14F-4D97-AF65-F5344CB8AC3E}">
        <p14:creationId xmlns:p14="http://schemas.microsoft.com/office/powerpoint/2010/main" val="163072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gtEl>
                                        <p:attrNameLst>
                                          <p:attrName>style.visibility</p:attrName>
                                        </p:attrNameLst>
                                      </p:cBhvr>
                                      <p:to>
                                        <p:strVal val="visible"/>
                                      </p:to>
                                    </p:set>
                                    <p:animEffect transition="in" filter="fade">
                                      <p:cBhvr>
                                        <p:cTn id="12" dur="500"/>
                                        <p:tgtEl>
                                          <p:spTgt spid="3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9"/>
                                        </p:tgtEl>
                                        <p:attrNameLst>
                                          <p:attrName>style.visibility</p:attrName>
                                        </p:attrNameLst>
                                      </p:cBhvr>
                                      <p:to>
                                        <p:strVal val="visible"/>
                                      </p:to>
                                    </p:set>
                                    <p:animEffect transition="in" filter="fade">
                                      <p:cBhvr>
                                        <p:cTn id="17" dur="500"/>
                                        <p:tgtEl>
                                          <p:spTgt spid="47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9"/>
                                        </p:tgtEl>
                                        <p:attrNameLst>
                                          <p:attrName>style.visibility</p:attrName>
                                        </p:attrNameLst>
                                      </p:cBhvr>
                                      <p:to>
                                        <p:strVal val="visible"/>
                                      </p:to>
                                    </p:set>
                                    <p:animEffect transition="in" filter="fade">
                                      <p:cBhvr>
                                        <p:cTn id="22"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方案数据的查看</a:t>
            </a:r>
          </a:p>
        </p:txBody>
      </p:sp>
      <p:sp>
        <p:nvSpPr>
          <p:cNvPr id="52" name="文本框 51"/>
          <p:cNvSpPr txBox="1"/>
          <p:nvPr/>
        </p:nvSpPr>
        <p:spPr>
          <a:xfrm>
            <a:off x="316904" y="764704"/>
            <a:ext cx="8468048"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总</a:t>
            </a:r>
            <a:r>
              <a:rPr lang="zh-CN" altLang="en-US" sz="1600" dirty="0" smtClean="0">
                <a:latin typeface="微软雅黑" panose="020B0503020204020204" pitchFamily="34" charset="-122"/>
                <a:ea typeface="微软雅黑" panose="020B0503020204020204" pitchFamily="34" charset="-122"/>
              </a:rPr>
              <a:t>师要</a:t>
            </a:r>
            <a:r>
              <a:rPr lang="zh-CN" altLang="en-US" sz="1600" dirty="0">
                <a:latin typeface="微软雅黑" panose="020B0503020204020204" pitchFamily="34" charset="-122"/>
                <a:ea typeface="微软雅黑" panose="020B0503020204020204" pitchFamily="34" charset="-122"/>
              </a:rPr>
              <a:t>能够看到整机都做了哪些方案，整机方案的组成（即部件方案</a:t>
            </a:r>
            <a:r>
              <a:rPr lang="zh-CN" altLang="en-US" sz="1600" dirty="0" smtClean="0">
                <a:latin typeface="微软雅黑" panose="020B0503020204020204" pitchFamily="34" charset="-122"/>
                <a:ea typeface="微软雅黑" panose="020B0503020204020204" pitchFamily="34" charset="-122"/>
              </a:rPr>
              <a:t>）及各组成之间</a:t>
            </a:r>
            <a:r>
              <a:rPr lang="zh-CN" altLang="en-US" sz="1600" dirty="0">
                <a:latin typeface="微软雅黑" panose="020B0503020204020204" pitchFamily="34" charset="-122"/>
                <a:ea typeface="微软雅黑" panose="020B0503020204020204" pitchFamily="34" charset="-122"/>
              </a:rPr>
              <a:t>的关系；</a:t>
            </a:r>
          </a:p>
          <a:p>
            <a:pPr marL="285750" indent="-285750">
              <a:lnSpc>
                <a:spcPct val="150000"/>
              </a:lnSpc>
              <a:buFont typeface="Wingdings" panose="05000000000000000000" pitchFamily="2" charset="2"/>
              <a:buChar char="n"/>
            </a:pP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部长要能够看到部件层级都做了哪些方案，部件层级方案的组成（即专业方案</a:t>
            </a:r>
            <a:r>
              <a:rPr lang="zh-CN" altLang="en-US" sz="1600" dirty="0" smtClean="0">
                <a:solidFill>
                  <a:srgbClr val="FF0000"/>
                </a:solidFill>
                <a:latin typeface="微软雅黑" panose="020B0503020204020204" pitchFamily="34" charset="-122"/>
                <a:ea typeface="微软雅黑" panose="020B0503020204020204" pitchFamily="34" charset="-122"/>
              </a:rPr>
              <a:t>）及各组成之间</a:t>
            </a:r>
            <a:r>
              <a:rPr lang="zh-CN" altLang="en-US" sz="1600" dirty="0">
                <a:solidFill>
                  <a:srgbClr val="FF0000"/>
                </a:solidFill>
                <a:latin typeface="微软雅黑" panose="020B0503020204020204" pitchFamily="34" charset="-122"/>
                <a:ea typeface="微软雅黑" panose="020B0503020204020204" pitchFamily="34" charset="-122"/>
              </a:rPr>
              <a:t>的关系</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35496" y="3214118"/>
            <a:ext cx="9001000" cy="1668863"/>
            <a:chOff x="35496" y="4653136"/>
            <a:chExt cx="9001000" cy="1668863"/>
          </a:xfrm>
        </p:grpSpPr>
        <p:sp>
          <p:nvSpPr>
            <p:cNvPr id="54" name="矩形 53"/>
            <p:cNvSpPr/>
            <p:nvPr/>
          </p:nvSpPr>
          <p:spPr>
            <a:xfrm>
              <a:off x="35496" y="4653508"/>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493229" y="4706249"/>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1259632" y="5050609"/>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1259632" y="5380452"/>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1259632" y="5710295"/>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59" name="肘形连接符 58"/>
            <p:cNvCxnSpPr>
              <a:stCxn id="55" idx="2"/>
              <a:endCxn id="56" idx="1"/>
            </p:cNvCxnSpPr>
            <p:nvPr/>
          </p:nvCxnSpPr>
          <p:spPr>
            <a:xfrm rot="16200000" flipH="1">
              <a:off x="1122686" y="5067552"/>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55" idx="2"/>
              <a:endCxn id="57" idx="1"/>
            </p:cNvCxnSpPr>
            <p:nvPr/>
          </p:nvCxnSpPr>
          <p:spPr>
            <a:xfrm rot="16200000" flipH="1">
              <a:off x="957765" y="5232473"/>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55" idx="2"/>
              <a:endCxn id="58" idx="1"/>
            </p:cNvCxnSpPr>
            <p:nvPr/>
          </p:nvCxnSpPr>
          <p:spPr>
            <a:xfrm rot="16200000" flipH="1">
              <a:off x="792843" y="5397395"/>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259632" y="6014222"/>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63" name="肘形连接符 62"/>
            <p:cNvCxnSpPr>
              <a:stCxn id="55" idx="2"/>
              <a:endCxn id="62" idx="1"/>
            </p:cNvCxnSpPr>
            <p:nvPr/>
          </p:nvCxnSpPr>
          <p:spPr>
            <a:xfrm rot="16200000" flipH="1">
              <a:off x="640880" y="5549358"/>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555776" y="4653136"/>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5" name="图片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769559"/>
              <a:ext cx="220216" cy="220216"/>
            </a:xfrm>
            <a:prstGeom prst="rect">
              <a:avLst/>
            </a:prstGeom>
          </p:spPr>
        </p:pic>
        <p:pic>
          <p:nvPicPr>
            <p:cNvPr id="66" name="图片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106560"/>
              <a:ext cx="220216" cy="220216"/>
            </a:xfrm>
            <a:prstGeom prst="rect">
              <a:avLst/>
            </a:prstGeom>
          </p:spPr>
        </p:pic>
        <p:pic>
          <p:nvPicPr>
            <p:cNvPr id="67" name="图片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425098"/>
              <a:ext cx="220216" cy="220216"/>
            </a:xfrm>
            <a:prstGeom prst="rect">
              <a:avLst/>
            </a:prstGeom>
          </p:spPr>
        </p:pic>
        <p:pic>
          <p:nvPicPr>
            <p:cNvPr id="68" name="图片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762099"/>
              <a:ext cx="220216" cy="220216"/>
            </a:xfrm>
            <a:prstGeom prst="rect">
              <a:avLst/>
            </a:prstGeom>
          </p:spPr>
        </p:pic>
        <p:pic>
          <p:nvPicPr>
            <p:cNvPr id="69" name="图片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62" y="6065225"/>
              <a:ext cx="220216" cy="220216"/>
            </a:xfrm>
            <a:prstGeom prst="rect">
              <a:avLst/>
            </a:prstGeom>
          </p:spPr>
        </p:pic>
        <p:cxnSp>
          <p:nvCxnSpPr>
            <p:cNvPr id="70" name="直接连接符 69"/>
            <p:cNvCxnSpPr/>
            <p:nvPr/>
          </p:nvCxnSpPr>
          <p:spPr>
            <a:xfrm>
              <a:off x="35496" y="5005231"/>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5496" y="5343872"/>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5496" y="5672512"/>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5496" y="599194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2627652" y="510701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75" name="圆角矩形 74"/>
            <p:cNvSpPr/>
            <p:nvPr/>
          </p:nvSpPr>
          <p:spPr>
            <a:xfrm>
              <a:off x="3300218" y="510701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G.1</a:t>
              </a:r>
              <a:endParaRPr lang="zh-CN" altLang="en-US" sz="900" b="1" dirty="0"/>
            </a:p>
          </p:txBody>
        </p:sp>
        <p:sp>
          <p:nvSpPr>
            <p:cNvPr id="76" name="圆角矩形 75"/>
            <p:cNvSpPr/>
            <p:nvPr/>
          </p:nvSpPr>
          <p:spPr>
            <a:xfrm>
              <a:off x="4468069" y="510701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7" name="圆角矩形 76"/>
            <p:cNvSpPr/>
            <p:nvPr/>
          </p:nvSpPr>
          <p:spPr>
            <a:xfrm>
              <a:off x="5183227" y="510701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78" name="圆角矩形 77"/>
            <p:cNvSpPr/>
            <p:nvPr/>
          </p:nvSpPr>
          <p:spPr>
            <a:xfrm>
              <a:off x="2627652" y="542644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79" name="圆角矩形 78"/>
            <p:cNvSpPr/>
            <p:nvPr/>
          </p:nvSpPr>
          <p:spPr>
            <a:xfrm>
              <a:off x="3300218" y="542644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a:t>
              </a:r>
              <a:r>
                <a:rPr lang="en-US" altLang="zh-CN" sz="900" b="1" dirty="0"/>
                <a:t>.</a:t>
              </a:r>
              <a:r>
                <a:rPr lang="en-US" altLang="zh-CN" sz="900" b="1" dirty="0" smtClean="0"/>
                <a:t>1</a:t>
              </a:r>
              <a:endParaRPr lang="zh-CN" altLang="en-US" sz="900" b="1" dirty="0"/>
            </a:p>
          </p:txBody>
        </p:sp>
        <p:sp>
          <p:nvSpPr>
            <p:cNvPr id="80" name="圆角矩形 79"/>
            <p:cNvSpPr/>
            <p:nvPr/>
          </p:nvSpPr>
          <p:spPr>
            <a:xfrm>
              <a:off x="4468069" y="542644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1" name="圆角矩形 80"/>
            <p:cNvSpPr/>
            <p:nvPr/>
          </p:nvSpPr>
          <p:spPr>
            <a:xfrm>
              <a:off x="5183227" y="542644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82" name="圆角矩形 81"/>
            <p:cNvSpPr/>
            <p:nvPr/>
          </p:nvSpPr>
          <p:spPr>
            <a:xfrm>
              <a:off x="2631379" y="5743975"/>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83" name="圆角矩形 82"/>
            <p:cNvSpPr/>
            <p:nvPr/>
          </p:nvSpPr>
          <p:spPr>
            <a:xfrm>
              <a:off x="3303945" y="5743975"/>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84" name="圆角矩形 83"/>
            <p:cNvSpPr/>
            <p:nvPr/>
          </p:nvSpPr>
          <p:spPr>
            <a:xfrm>
              <a:off x="4471796" y="574397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5" name="圆角矩形 84"/>
            <p:cNvSpPr/>
            <p:nvPr/>
          </p:nvSpPr>
          <p:spPr>
            <a:xfrm>
              <a:off x="5186954" y="574397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86" name="圆角矩形 85"/>
            <p:cNvSpPr/>
            <p:nvPr/>
          </p:nvSpPr>
          <p:spPr>
            <a:xfrm>
              <a:off x="2627652" y="6061162"/>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87" name="圆角矩形 86"/>
            <p:cNvSpPr/>
            <p:nvPr/>
          </p:nvSpPr>
          <p:spPr>
            <a:xfrm>
              <a:off x="3300218" y="606116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88" name="圆角矩形 87"/>
            <p:cNvSpPr/>
            <p:nvPr/>
          </p:nvSpPr>
          <p:spPr>
            <a:xfrm>
              <a:off x="4468069" y="6061162"/>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9" name="圆角矩形 88"/>
            <p:cNvSpPr/>
            <p:nvPr/>
          </p:nvSpPr>
          <p:spPr>
            <a:xfrm>
              <a:off x="5183227" y="60611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90" name="圆角矩形 89"/>
            <p:cNvSpPr/>
            <p:nvPr/>
          </p:nvSpPr>
          <p:spPr>
            <a:xfrm>
              <a:off x="6694302" y="510054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7366868" y="510054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92" name="圆角矩形 91"/>
            <p:cNvSpPr/>
            <p:nvPr/>
          </p:nvSpPr>
          <p:spPr>
            <a:xfrm>
              <a:off x="6694302" y="5426445"/>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93" name="圆角矩形 92"/>
            <p:cNvSpPr/>
            <p:nvPr/>
          </p:nvSpPr>
          <p:spPr>
            <a:xfrm>
              <a:off x="7366868" y="542644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94" name="圆角矩形 93"/>
            <p:cNvSpPr/>
            <p:nvPr/>
          </p:nvSpPr>
          <p:spPr>
            <a:xfrm>
              <a:off x="2618490" y="4724772"/>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95" name="圆角矩形 94"/>
            <p:cNvSpPr/>
            <p:nvPr/>
          </p:nvSpPr>
          <p:spPr>
            <a:xfrm>
              <a:off x="3291056" y="4724772"/>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96" name="圆角矩形 95"/>
            <p:cNvSpPr/>
            <p:nvPr/>
          </p:nvSpPr>
          <p:spPr>
            <a:xfrm>
              <a:off x="6694302" y="4708569"/>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97" name="圆角矩形 96"/>
            <p:cNvSpPr/>
            <p:nvPr/>
          </p:nvSpPr>
          <p:spPr>
            <a:xfrm>
              <a:off x="7366868" y="4708569"/>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98" name="圆角矩形 97"/>
            <p:cNvSpPr/>
            <p:nvPr/>
          </p:nvSpPr>
          <p:spPr>
            <a:xfrm>
              <a:off x="3691546" y="510701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99" name="圆角矩形 98"/>
            <p:cNvSpPr/>
            <p:nvPr/>
          </p:nvSpPr>
          <p:spPr>
            <a:xfrm>
              <a:off x="3691546" y="542482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00" name="圆角矩形 99"/>
            <p:cNvSpPr/>
            <p:nvPr/>
          </p:nvSpPr>
          <p:spPr>
            <a:xfrm>
              <a:off x="3691967" y="574310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01" name="圆角矩形 100"/>
            <p:cNvSpPr/>
            <p:nvPr/>
          </p:nvSpPr>
          <p:spPr>
            <a:xfrm>
              <a:off x="4081384" y="574310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102" name="圆角矩形 101"/>
            <p:cNvSpPr/>
            <p:nvPr/>
          </p:nvSpPr>
          <p:spPr>
            <a:xfrm>
              <a:off x="3691546" y="60598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103" name="圆角矩形 102"/>
            <p:cNvSpPr/>
            <p:nvPr/>
          </p:nvSpPr>
          <p:spPr>
            <a:xfrm>
              <a:off x="4080963" y="60598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04" name="圆角矩形 103"/>
            <p:cNvSpPr/>
            <p:nvPr/>
          </p:nvSpPr>
          <p:spPr>
            <a:xfrm>
              <a:off x="3665178" y="4726068"/>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105" name="圆角矩形 104"/>
            <p:cNvSpPr/>
            <p:nvPr/>
          </p:nvSpPr>
          <p:spPr>
            <a:xfrm>
              <a:off x="4049534" y="4726068"/>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106" name="圆角矩形 105"/>
            <p:cNvSpPr/>
            <p:nvPr/>
          </p:nvSpPr>
          <p:spPr>
            <a:xfrm>
              <a:off x="5575410" y="5107015"/>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07" name="圆角矩形 106"/>
            <p:cNvSpPr/>
            <p:nvPr/>
          </p:nvSpPr>
          <p:spPr>
            <a:xfrm>
              <a:off x="5575410" y="542482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08" name="圆角矩形 107"/>
            <p:cNvSpPr/>
            <p:nvPr/>
          </p:nvSpPr>
          <p:spPr>
            <a:xfrm>
              <a:off x="5575831" y="574310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09" name="圆角矩形 108"/>
            <p:cNvSpPr/>
            <p:nvPr/>
          </p:nvSpPr>
          <p:spPr>
            <a:xfrm>
              <a:off x="5965248" y="5743108"/>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10" name="圆角矩形 109"/>
            <p:cNvSpPr/>
            <p:nvPr/>
          </p:nvSpPr>
          <p:spPr>
            <a:xfrm>
              <a:off x="5575410" y="60598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11" name="圆角矩形 110"/>
            <p:cNvSpPr/>
            <p:nvPr/>
          </p:nvSpPr>
          <p:spPr>
            <a:xfrm>
              <a:off x="5964827" y="605985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12" name="圆角矩形 111"/>
            <p:cNvSpPr/>
            <p:nvPr/>
          </p:nvSpPr>
          <p:spPr>
            <a:xfrm>
              <a:off x="6694302" y="5731399"/>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13" name="圆角矩形 112"/>
            <p:cNvSpPr/>
            <p:nvPr/>
          </p:nvSpPr>
          <p:spPr>
            <a:xfrm>
              <a:off x="7364954" y="573518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14" name="圆角矩形 113"/>
            <p:cNvSpPr/>
            <p:nvPr/>
          </p:nvSpPr>
          <p:spPr>
            <a:xfrm>
              <a:off x="6690575" y="604858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15" name="圆角矩形 114"/>
            <p:cNvSpPr/>
            <p:nvPr/>
          </p:nvSpPr>
          <p:spPr>
            <a:xfrm>
              <a:off x="7361227" y="605237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16" name="圆角矩形 115"/>
            <p:cNvSpPr/>
            <p:nvPr/>
          </p:nvSpPr>
          <p:spPr>
            <a:xfrm>
              <a:off x="7741433" y="510054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17" name="圆角矩形 116"/>
            <p:cNvSpPr/>
            <p:nvPr/>
          </p:nvSpPr>
          <p:spPr>
            <a:xfrm>
              <a:off x="7741433" y="542482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18" name="圆角矩形 117"/>
            <p:cNvSpPr/>
            <p:nvPr/>
          </p:nvSpPr>
          <p:spPr>
            <a:xfrm>
              <a:off x="7741854" y="5736634"/>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19" name="圆角矩形 118"/>
            <p:cNvSpPr/>
            <p:nvPr/>
          </p:nvSpPr>
          <p:spPr>
            <a:xfrm>
              <a:off x="7741433" y="605337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20" name="圆角矩形 119"/>
            <p:cNvSpPr/>
            <p:nvPr/>
          </p:nvSpPr>
          <p:spPr>
            <a:xfrm>
              <a:off x="8119085" y="5100541"/>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21" name="圆角矩形 120"/>
            <p:cNvSpPr/>
            <p:nvPr/>
          </p:nvSpPr>
          <p:spPr>
            <a:xfrm>
              <a:off x="8119085" y="542482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22" name="圆角矩形 121"/>
            <p:cNvSpPr/>
            <p:nvPr/>
          </p:nvSpPr>
          <p:spPr>
            <a:xfrm>
              <a:off x="7759045" y="4709230"/>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123" name="圆角矩形 122"/>
            <p:cNvSpPr/>
            <p:nvPr/>
          </p:nvSpPr>
          <p:spPr>
            <a:xfrm>
              <a:off x="4430317" y="4726068"/>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G.4</a:t>
              </a:r>
              <a:endParaRPr lang="zh-CN" altLang="en-US" sz="900" b="1" dirty="0"/>
            </a:p>
          </p:txBody>
        </p:sp>
        <p:sp>
          <p:nvSpPr>
            <p:cNvPr id="124" name="圆角矩形 123"/>
            <p:cNvSpPr/>
            <p:nvPr/>
          </p:nvSpPr>
          <p:spPr>
            <a:xfrm>
              <a:off x="4822494" y="4726068"/>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grpSp>
      <p:grpSp>
        <p:nvGrpSpPr>
          <p:cNvPr id="125" name="组合 124"/>
          <p:cNvGrpSpPr/>
          <p:nvPr/>
        </p:nvGrpSpPr>
        <p:grpSpPr>
          <a:xfrm>
            <a:off x="41193" y="3272305"/>
            <a:ext cx="9001000" cy="1668863"/>
            <a:chOff x="109554" y="3416321"/>
            <a:chExt cx="9001000" cy="1668863"/>
          </a:xfrm>
        </p:grpSpPr>
        <p:sp>
          <p:nvSpPr>
            <p:cNvPr id="126" name="矩形 125"/>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图片 1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129" name="图片 1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130" name="图片 1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131" name="图片 1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132" name="图片 1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133" name="直接连接符 132"/>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圆角矩形 136"/>
            <p:cNvSpPr/>
            <p:nvPr/>
          </p:nvSpPr>
          <p:spPr>
            <a:xfrm>
              <a:off x="2701710" y="387020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38" name="圆角矩形 137"/>
            <p:cNvSpPr/>
            <p:nvPr/>
          </p:nvSpPr>
          <p:spPr>
            <a:xfrm>
              <a:off x="4542127"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39" name="圆角矩形 138"/>
            <p:cNvSpPr/>
            <p:nvPr/>
          </p:nvSpPr>
          <p:spPr>
            <a:xfrm>
              <a:off x="2701710"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40" name="圆角矩形 139"/>
            <p:cNvSpPr/>
            <p:nvPr/>
          </p:nvSpPr>
          <p:spPr>
            <a:xfrm>
              <a:off x="4542127"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41" name="圆角矩形 140"/>
            <p:cNvSpPr/>
            <p:nvPr/>
          </p:nvSpPr>
          <p:spPr>
            <a:xfrm>
              <a:off x="2705437" y="450716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42" name="圆角矩形 141"/>
            <p:cNvSpPr/>
            <p:nvPr/>
          </p:nvSpPr>
          <p:spPr>
            <a:xfrm>
              <a:off x="4545854"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43" name="圆角矩形 142"/>
            <p:cNvSpPr/>
            <p:nvPr/>
          </p:nvSpPr>
          <p:spPr>
            <a:xfrm>
              <a:off x="2701710" y="4824347"/>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44" name="圆角矩形 143"/>
            <p:cNvSpPr/>
            <p:nvPr/>
          </p:nvSpPr>
          <p:spPr>
            <a:xfrm>
              <a:off x="4542127"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45" name="圆角矩形 144"/>
            <p:cNvSpPr/>
            <p:nvPr/>
          </p:nvSpPr>
          <p:spPr>
            <a:xfrm>
              <a:off x="6768360" y="38637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46" name="圆角矩形 145"/>
            <p:cNvSpPr/>
            <p:nvPr/>
          </p:nvSpPr>
          <p:spPr>
            <a:xfrm>
              <a:off x="676836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47" name="圆角矩形 146"/>
            <p:cNvSpPr/>
            <p:nvPr/>
          </p:nvSpPr>
          <p:spPr>
            <a:xfrm>
              <a:off x="2692548" y="3487957"/>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148" name="圆角矩形 147"/>
            <p:cNvSpPr/>
            <p:nvPr/>
          </p:nvSpPr>
          <p:spPr>
            <a:xfrm>
              <a:off x="6768360" y="449458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49" name="圆角矩形 148"/>
            <p:cNvSpPr/>
            <p:nvPr/>
          </p:nvSpPr>
          <p:spPr>
            <a:xfrm>
              <a:off x="6764633" y="481177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50" name="圆角矩形 149"/>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51" name="圆角矩形 150"/>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152" name="圆角矩形 151"/>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153" name="圆角矩形 152"/>
            <p:cNvSpPr/>
            <p:nvPr/>
          </p:nvSpPr>
          <p:spPr>
            <a:xfrm>
              <a:off x="3739236" y="3489253"/>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54" name="圆角矩形 153"/>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155" name="圆角矩形 154"/>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156" name="圆角矩形 155"/>
            <p:cNvSpPr/>
            <p:nvPr/>
          </p:nvSpPr>
          <p:spPr>
            <a:xfrm>
              <a:off x="4504375"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G.4</a:t>
              </a:r>
              <a:endParaRPr lang="zh-CN" altLang="en-US" sz="900" b="1" dirty="0"/>
            </a:p>
          </p:txBody>
        </p:sp>
        <p:sp>
          <p:nvSpPr>
            <p:cNvPr id="157" name="圆角矩形 156"/>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158" name="圆角矩形 157"/>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59" name="圆角矩形 158"/>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60" name="圆角矩形 159"/>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61" name="圆角矩形 160"/>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62" name="圆角矩形 161"/>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63" name="圆角矩形 162"/>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64" name="圆角矩形 163"/>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65" name="圆角矩形 164"/>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66" name="圆角矩形 165"/>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67" name="圆角矩形 166"/>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68" name="圆角矩形 167"/>
            <p:cNvSpPr/>
            <p:nvPr/>
          </p:nvSpPr>
          <p:spPr>
            <a:xfrm>
              <a:off x="3691546" y="387020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69" name="圆角矩形 168"/>
            <p:cNvSpPr/>
            <p:nvPr/>
          </p:nvSpPr>
          <p:spPr>
            <a:xfrm>
              <a:off x="3691546" y="418800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0" name="圆角矩形 169"/>
            <p:cNvSpPr/>
            <p:nvPr/>
          </p:nvSpPr>
          <p:spPr>
            <a:xfrm>
              <a:off x="3691967" y="4506293"/>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1" name="圆角矩形 170"/>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172" name="圆角矩形 171"/>
            <p:cNvSpPr/>
            <p:nvPr/>
          </p:nvSpPr>
          <p:spPr>
            <a:xfrm>
              <a:off x="3691546" y="482303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3" name="圆角矩形 172"/>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74" name="圆角矩形 173"/>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5" name="圆角矩形 174"/>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6" name="圆角矩形 175"/>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7" name="圆角矩形 176"/>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78" name="圆角矩形 177"/>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79" name="圆角矩形 178"/>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80" name="圆角矩形 179"/>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81" name="圆角矩形 180"/>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182" name="圆角矩形 181"/>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83" name="圆角矩形 182"/>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84" name="圆角矩形 183"/>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85" name="圆角矩形 184"/>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186" name="圆角矩形 185"/>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87" name="圆角矩形 186"/>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188" name="文本框 187"/>
            <p:cNvSpPr txBox="1"/>
            <p:nvPr/>
          </p:nvSpPr>
          <p:spPr>
            <a:xfrm>
              <a:off x="493229" y="3469434"/>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189" name="文本框 188"/>
            <p:cNvSpPr txBox="1"/>
            <p:nvPr/>
          </p:nvSpPr>
          <p:spPr>
            <a:xfrm>
              <a:off x="1259632"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190" name="文本框 189"/>
            <p:cNvSpPr txBox="1"/>
            <p:nvPr/>
          </p:nvSpPr>
          <p:spPr>
            <a:xfrm>
              <a:off x="1259632"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191" name="文本框 190"/>
            <p:cNvSpPr txBox="1"/>
            <p:nvPr/>
          </p:nvSpPr>
          <p:spPr>
            <a:xfrm>
              <a:off x="1259632"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192" name="肘形连接符 191"/>
            <p:cNvCxnSpPr>
              <a:stCxn id="188" idx="2"/>
              <a:endCxn id="189" idx="1"/>
            </p:cNvCxnSpPr>
            <p:nvPr/>
          </p:nvCxnSpPr>
          <p:spPr>
            <a:xfrm rot="16200000" flipH="1">
              <a:off x="1122686" y="3830737"/>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肘形连接符 192"/>
            <p:cNvCxnSpPr>
              <a:stCxn id="188" idx="2"/>
              <a:endCxn id="190" idx="1"/>
            </p:cNvCxnSpPr>
            <p:nvPr/>
          </p:nvCxnSpPr>
          <p:spPr>
            <a:xfrm rot="16200000" flipH="1">
              <a:off x="957765" y="3995658"/>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肘形连接符 193"/>
            <p:cNvCxnSpPr>
              <a:stCxn id="188" idx="2"/>
              <a:endCxn id="191" idx="1"/>
            </p:cNvCxnSpPr>
            <p:nvPr/>
          </p:nvCxnSpPr>
          <p:spPr>
            <a:xfrm rot="16200000" flipH="1">
              <a:off x="792843" y="4160580"/>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文本框 194"/>
            <p:cNvSpPr txBox="1"/>
            <p:nvPr/>
          </p:nvSpPr>
          <p:spPr>
            <a:xfrm>
              <a:off x="1259632"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196" name="肘形连接符 195"/>
            <p:cNvCxnSpPr>
              <a:stCxn id="188" idx="2"/>
              <a:endCxn id="195" idx="1"/>
            </p:cNvCxnSpPr>
            <p:nvPr/>
          </p:nvCxnSpPr>
          <p:spPr>
            <a:xfrm rot="16200000" flipH="1">
              <a:off x="640880" y="4312543"/>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组合 196"/>
          <p:cNvGrpSpPr/>
          <p:nvPr/>
        </p:nvGrpSpPr>
        <p:grpSpPr>
          <a:xfrm>
            <a:off x="41193" y="3227923"/>
            <a:ext cx="9001000" cy="1668863"/>
            <a:chOff x="109554" y="3416321"/>
            <a:chExt cx="9001000" cy="1668863"/>
          </a:xfrm>
        </p:grpSpPr>
        <p:sp>
          <p:nvSpPr>
            <p:cNvPr id="198" name="矩形 197"/>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0" name="图片 1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201" name="图片 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202" name="图片 2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203" name="图片 2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204" name="图片 20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205" name="直接连接符 204"/>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9" name="圆角矩形 208"/>
            <p:cNvSpPr/>
            <p:nvPr/>
          </p:nvSpPr>
          <p:spPr>
            <a:xfrm>
              <a:off x="2701710" y="387020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10" name="圆角矩形 209"/>
            <p:cNvSpPr/>
            <p:nvPr/>
          </p:nvSpPr>
          <p:spPr>
            <a:xfrm>
              <a:off x="4542127"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11" name="圆角矩形 210"/>
            <p:cNvSpPr/>
            <p:nvPr/>
          </p:nvSpPr>
          <p:spPr>
            <a:xfrm>
              <a:off x="2701710"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12" name="圆角矩形 211"/>
            <p:cNvSpPr/>
            <p:nvPr/>
          </p:nvSpPr>
          <p:spPr>
            <a:xfrm>
              <a:off x="4542127"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13" name="圆角矩形 212"/>
            <p:cNvSpPr/>
            <p:nvPr/>
          </p:nvSpPr>
          <p:spPr>
            <a:xfrm>
              <a:off x="2705437" y="450716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14" name="圆角矩形 213"/>
            <p:cNvSpPr/>
            <p:nvPr/>
          </p:nvSpPr>
          <p:spPr>
            <a:xfrm>
              <a:off x="4545854"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15" name="圆角矩形 214"/>
            <p:cNvSpPr/>
            <p:nvPr/>
          </p:nvSpPr>
          <p:spPr>
            <a:xfrm>
              <a:off x="2701710" y="4824347"/>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16" name="圆角矩形 215"/>
            <p:cNvSpPr/>
            <p:nvPr/>
          </p:nvSpPr>
          <p:spPr>
            <a:xfrm>
              <a:off x="4542127"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17" name="圆角矩形 216"/>
            <p:cNvSpPr/>
            <p:nvPr/>
          </p:nvSpPr>
          <p:spPr>
            <a:xfrm>
              <a:off x="6768360" y="38637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18" name="圆角矩形 217"/>
            <p:cNvSpPr/>
            <p:nvPr/>
          </p:nvSpPr>
          <p:spPr>
            <a:xfrm>
              <a:off x="676836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19" name="圆角矩形 218"/>
            <p:cNvSpPr/>
            <p:nvPr/>
          </p:nvSpPr>
          <p:spPr>
            <a:xfrm>
              <a:off x="2692548" y="3487957"/>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220" name="圆角矩形 219"/>
            <p:cNvSpPr/>
            <p:nvPr/>
          </p:nvSpPr>
          <p:spPr>
            <a:xfrm>
              <a:off x="6768360" y="449458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21" name="圆角矩形 220"/>
            <p:cNvSpPr/>
            <p:nvPr/>
          </p:nvSpPr>
          <p:spPr>
            <a:xfrm>
              <a:off x="6764633" y="481177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22" name="圆角矩形 221"/>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23" name="圆角矩形 222"/>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224" name="圆角矩形 223"/>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225" name="圆角矩形 224"/>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26" name="圆角矩形 225"/>
            <p:cNvSpPr/>
            <p:nvPr/>
          </p:nvSpPr>
          <p:spPr>
            <a:xfrm>
              <a:off x="4123592" y="3489253"/>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27" name="圆角矩形 226"/>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28" name="圆角矩形 227"/>
            <p:cNvSpPr/>
            <p:nvPr/>
          </p:nvSpPr>
          <p:spPr>
            <a:xfrm>
              <a:off x="4504375"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G.4</a:t>
              </a:r>
              <a:endParaRPr lang="zh-CN" altLang="en-US" sz="900" b="1" dirty="0"/>
            </a:p>
          </p:txBody>
        </p:sp>
        <p:sp>
          <p:nvSpPr>
            <p:cNvPr id="229" name="圆角矩形 228"/>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230" name="圆角矩形 229"/>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1" name="圆角矩形 230"/>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2" name="圆角矩形 231"/>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3" name="圆角矩形 232"/>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4" name="圆角矩形 233"/>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5" name="圆角矩形 234"/>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6" name="圆角矩形 235"/>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7" name="圆角矩形 236"/>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8" name="圆角矩形 237"/>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39" name="圆角矩形 238"/>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40" name="圆角矩形 239"/>
            <p:cNvSpPr/>
            <p:nvPr/>
          </p:nvSpPr>
          <p:spPr>
            <a:xfrm>
              <a:off x="3691546" y="387020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41" name="圆角矩形 240"/>
            <p:cNvSpPr/>
            <p:nvPr/>
          </p:nvSpPr>
          <p:spPr>
            <a:xfrm>
              <a:off x="3691546" y="418800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42" name="圆角矩形 241"/>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43" name="圆角矩形 242"/>
            <p:cNvSpPr/>
            <p:nvPr/>
          </p:nvSpPr>
          <p:spPr>
            <a:xfrm>
              <a:off x="4081384" y="4506293"/>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44" name="圆角矩形 243"/>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45" name="圆角矩形 244"/>
            <p:cNvSpPr/>
            <p:nvPr/>
          </p:nvSpPr>
          <p:spPr>
            <a:xfrm>
              <a:off x="4080963" y="482303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46" name="圆角矩形 245"/>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47" name="圆角矩形 246"/>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48" name="圆角矩形 247"/>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49" name="圆角矩形 248"/>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50" name="圆角矩形 249"/>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51" name="圆角矩形 250"/>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52" name="圆角矩形 251"/>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53" name="圆角矩形 252"/>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54" name="圆角矩形 253"/>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55" name="圆角矩形 254"/>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56" name="圆角矩形 255"/>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57" name="圆角矩形 256"/>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258" name="圆角矩形 257"/>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59" name="圆角矩形 258"/>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260" name="文本框 259"/>
            <p:cNvSpPr txBox="1"/>
            <p:nvPr/>
          </p:nvSpPr>
          <p:spPr>
            <a:xfrm>
              <a:off x="493229" y="3469434"/>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261" name="文本框 260"/>
            <p:cNvSpPr txBox="1"/>
            <p:nvPr/>
          </p:nvSpPr>
          <p:spPr>
            <a:xfrm>
              <a:off x="1259632"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262" name="文本框 261"/>
            <p:cNvSpPr txBox="1"/>
            <p:nvPr/>
          </p:nvSpPr>
          <p:spPr>
            <a:xfrm>
              <a:off x="1259632"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263" name="文本框 262"/>
            <p:cNvSpPr txBox="1"/>
            <p:nvPr/>
          </p:nvSpPr>
          <p:spPr>
            <a:xfrm>
              <a:off x="1259632"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264" name="肘形连接符 263"/>
            <p:cNvCxnSpPr>
              <a:stCxn id="260" idx="2"/>
              <a:endCxn id="261" idx="1"/>
            </p:cNvCxnSpPr>
            <p:nvPr/>
          </p:nvCxnSpPr>
          <p:spPr>
            <a:xfrm rot="16200000" flipH="1">
              <a:off x="1122686" y="3830737"/>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肘形连接符 264"/>
            <p:cNvCxnSpPr>
              <a:stCxn id="260" idx="2"/>
              <a:endCxn id="262" idx="1"/>
            </p:cNvCxnSpPr>
            <p:nvPr/>
          </p:nvCxnSpPr>
          <p:spPr>
            <a:xfrm rot="16200000" flipH="1">
              <a:off x="957765" y="3995658"/>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肘形连接符 265"/>
            <p:cNvCxnSpPr>
              <a:stCxn id="260" idx="2"/>
              <a:endCxn id="263" idx="1"/>
            </p:cNvCxnSpPr>
            <p:nvPr/>
          </p:nvCxnSpPr>
          <p:spPr>
            <a:xfrm rot="16200000" flipH="1">
              <a:off x="792843" y="4160580"/>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文本框 266"/>
            <p:cNvSpPr txBox="1"/>
            <p:nvPr/>
          </p:nvSpPr>
          <p:spPr>
            <a:xfrm>
              <a:off x="1259632"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268" name="肘形连接符 267"/>
            <p:cNvCxnSpPr>
              <a:stCxn id="260" idx="2"/>
              <a:endCxn id="267" idx="1"/>
            </p:cNvCxnSpPr>
            <p:nvPr/>
          </p:nvCxnSpPr>
          <p:spPr>
            <a:xfrm rot="16200000" flipH="1">
              <a:off x="640880" y="4312543"/>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9" name="组合 268"/>
          <p:cNvGrpSpPr/>
          <p:nvPr/>
        </p:nvGrpSpPr>
        <p:grpSpPr>
          <a:xfrm>
            <a:off x="38384" y="3230553"/>
            <a:ext cx="9001000" cy="1668863"/>
            <a:chOff x="109554" y="3416321"/>
            <a:chExt cx="9001000" cy="1668863"/>
          </a:xfrm>
        </p:grpSpPr>
        <p:sp>
          <p:nvSpPr>
            <p:cNvPr id="270" name="矩形 269"/>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2" name="图片 2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273" name="图片 27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274" name="图片 2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275" name="图片 2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276" name="图片 2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277" name="直接连接符 276"/>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1" name="圆角矩形 280"/>
            <p:cNvSpPr/>
            <p:nvPr/>
          </p:nvSpPr>
          <p:spPr>
            <a:xfrm>
              <a:off x="2701710"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82" name="圆角矩形 281"/>
            <p:cNvSpPr/>
            <p:nvPr/>
          </p:nvSpPr>
          <p:spPr>
            <a:xfrm>
              <a:off x="4542127" y="387020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83" name="圆角矩形 282"/>
            <p:cNvSpPr/>
            <p:nvPr/>
          </p:nvSpPr>
          <p:spPr>
            <a:xfrm>
              <a:off x="270171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84" name="圆角矩形 283"/>
            <p:cNvSpPr/>
            <p:nvPr/>
          </p:nvSpPr>
          <p:spPr>
            <a:xfrm>
              <a:off x="4542127"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85" name="圆角矩形 284"/>
            <p:cNvSpPr/>
            <p:nvPr/>
          </p:nvSpPr>
          <p:spPr>
            <a:xfrm>
              <a:off x="2705437"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86" name="圆角矩形 285"/>
            <p:cNvSpPr/>
            <p:nvPr/>
          </p:nvSpPr>
          <p:spPr>
            <a:xfrm>
              <a:off x="4545854" y="450716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87" name="圆角矩形 286"/>
            <p:cNvSpPr/>
            <p:nvPr/>
          </p:nvSpPr>
          <p:spPr>
            <a:xfrm>
              <a:off x="2701710"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88" name="圆角矩形 287"/>
            <p:cNvSpPr/>
            <p:nvPr/>
          </p:nvSpPr>
          <p:spPr>
            <a:xfrm>
              <a:off x="4542127" y="4824347"/>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289" name="圆角矩形 288"/>
            <p:cNvSpPr/>
            <p:nvPr/>
          </p:nvSpPr>
          <p:spPr>
            <a:xfrm>
              <a:off x="6768360" y="38637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90" name="圆角矩形 289"/>
            <p:cNvSpPr/>
            <p:nvPr/>
          </p:nvSpPr>
          <p:spPr>
            <a:xfrm>
              <a:off x="676836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91" name="圆角矩形 290"/>
            <p:cNvSpPr/>
            <p:nvPr/>
          </p:nvSpPr>
          <p:spPr>
            <a:xfrm>
              <a:off x="2692548" y="3487957"/>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292" name="圆角矩形 291"/>
            <p:cNvSpPr/>
            <p:nvPr/>
          </p:nvSpPr>
          <p:spPr>
            <a:xfrm>
              <a:off x="6768360" y="449458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93" name="圆角矩形 292"/>
            <p:cNvSpPr/>
            <p:nvPr/>
          </p:nvSpPr>
          <p:spPr>
            <a:xfrm>
              <a:off x="6764633" y="481177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94" name="圆角矩形 293"/>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295" name="圆角矩形 294"/>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296" name="圆角矩形 295"/>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297" name="圆角矩形 296"/>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298" name="圆角矩形 297"/>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299" name="圆角矩形 298"/>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00" name="圆角矩形 299"/>
            <p:cNvSpPr/>
            <p:nvPr/>
          </p:nvSpPr>
          <p:spPr>
            <a:xfrm>
              <a:off x="4504375" y="3489253"/>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G.4</a:t>
              </a:r>
              <a:endParaRPr lang="zh-CN" altLang="en-US" sz="900" b="1" dirty="0"/>
            </a:p>
          </p:txBody>
        </p:sp>
        <p:sp>
          <p:nvSpPr>
            <p:cNvPr id="301" name="圆角矩形 300"/>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302" name="圆角矩形 301"/>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3" name="圆角矩形 302"/>
            <p:cNvSpPr/>
            <p:nvPr/>
          </p:nvSpPr>
          <p:spPr>
            <a:xfrm>
              <a:off x="5183227" y="387020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4" name="圆角矩形 303"/>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5" name="圆角矩形 304"/>
            <p:cNvSpPr/>
            <p:nvPr/>
          </p:nvSpPr>
          <p:spPr>
            <a:xfrm>
              <a:off x="5183227" y="418963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6" name="圆角矩形 305"/>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7" name="圆角矩形 306"/>
            <p:cNvSpPr/>
            <p:nvPr/>
          </p:nvSpPr>
          <p:spPr>
            <a:xfrm>
              <a:off x="5186954" y="450716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8" name="圆角矩形 307"/>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09" name="圆角矩形 308"/>
            <p:cNvSpPr/>
            <p:nvPr/>
          </p:nvSpPr>
          <p:spPr>
            <a:xfrm>
              <a:off x="5183227" y="482434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10" name="圆角矩形 309"/>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11" name="圆角矩形 310"/>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12" name="圆角矩形 311"/>
            <p:cNvSpPr/>
            <p:nvPr/>
          </p:nvSpPr>
          <p:spPr>
            <a:xfrm>
              <a:off x="3691546"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13" name="圆角矩形 312"/>
            <p:cNvSpPr/>
            <p:nvPr/>
          </p:nvSpPr>
          <p:spPr>
            <a:xfrm>
              <a:off x="3691546"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14" name="圆角矩形 313"/>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15" name="圆角矩形 314"/>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316" name="圆角矩形 315"/>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17" name="圆角矩形 316"/>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18" name="圆角矩形 317"/>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19" name="圆角矩形 318"/>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20" name="圆角矩形 319"/>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21" name="圆角矩形 320"/>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22" name="圆角矩形 321"/>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23" name="圆角矩形 322"/>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24" name="圆角矩形 323"/>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25" name="圆角矩形 324"/>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26" name="圆角矩形 325"/>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27" name="圆角矩形 326"/>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28" name="圆角矩形 327"/>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29" name="圆角矩形 328"/>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30" name="圆角矩形 329"/>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31" name="圆角矩形 330"/>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32" name="文本框 331"/>
            <p:cNvSpPr txBox="1"/>
            <p:nvPr/>
          </p:nvSpPr>
          <p:spPr>
            <a:xfrm>
              <a:off x="493229" y="3469434"/>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333" name="文本框 332"/>
            <p:cNvSpPr txBox="1"/>
            <p:nvPr/>
          </p:nvSpPr>
          <p:spPr>
            <a:xfrm>
              <a:off x="1259632"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334" name="文本框 333"/>
            <p:cNvSpPr txBox="1"/>
            <p:nvPr/>
          </p:nvSpPr>
          <p:spPr>
            <a:xfrm>
              <a:off x="1259632"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335" name="文本框 334"/>
            <p:cNvSpPr txBox="1"/>
            <p:nvPr/>
          </p:nvSpPr>
          <p:spPr>
            <a:xfrm>
              <a:off x="1259632"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336" name="肘形连接符 335"/>
            <p:cNvCxnSpPr>
              <a:stCxn id="332" idx="2"/>
              <a:endCxn id="333" idx="1"/>
            </p:cNvCxnSpPr>
            <p:nvPr/>
          </p:nvCxnSpPr>
          <p:spPr>
            <a:xfrm rot="16200000" flipH="1">
              <a:off x="1122686" y="3830737"/>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肘形连接符 336"/>
            <p:cNvCxnSpPr>
              <a:stCxn id="332" idx="2"/>
              <a:endCxn id="334" idx="1"/>
            </p:cNvCxnSpPr>
            <p:nvPr/>
          </p:nvCxnSpPr>
          <p:spPr>
            <a:xfrm rot="16200000" flipH="1">
              <a:off x="957765" y="3995658"/>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肘形连接符 337"/>
            <p:cNvCxnSpPr>
              <a:stCxn id="332" idx="2"/>
              <a:endCxn id="335" idx="1"/>
            </p:cNvCxnSpPr>
            <p:nvPr/>
          </p:nvCxnSpPr>
          <p:spPr>
            <a:xfrm rot="16200000" flipH="1">
              <a:off x="792843" y="4160580"/>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文本框 338"/>
            <p:cNvSpPr txBox="1"/>
            <p:nvPr/>
          </p:nvSpPr>
          <p:spPr>
            <a:xfrm>
              <a:off x="1259632"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340" name="肘形连接符 339"/>
            <p:cNvCxnSpPr>
              <a:stCxn id="332" idx="2"/>
              <a:endCxn id="339" idx="1"/>
            </p:cNvCxnSpPr>
            <p:nvPr/>
          </p:nvCxnSpPr>
          <p:spPr>
            <a:xfrm rot="16200000" flipH="1">
              <a:off x="640880" y="4312543"/>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1" name="组合 340"/>
          <p:cNvGrpSpPr/>
          <p:nvPr/>
        </p:nvGrpSpPr>
        <p:grpSpPr>
          <a:xfrm>
            <a:off x="36805" y="3212976"/>
            <a:ext cx="9001000" cy="1668863"/>
            <a:chOff x="109554" y="3416321"/>
            <a:chExt cx="9001000" cy="1668863"/>
          </a:xfrm>
        </p:grpSpPr>
        <p:sp>
          <p:nvSpPr>
            <p:cNvPr id="342" name="矩形 341"/>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4" name="图片 3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345" name="图片 3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346" name="图片 3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347" name="图片 3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348" name="图片 3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349" name="直接连接符 348"/>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0" name="直接连接符 349"/>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1" name="直接连接符 350"/>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直接连接符 351"/>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3" name="圆角矩形 352"/>
            <p:cNvSpPr/>
            <p:nvPr/>
          </p:nvSpPr>
          <p:spPr>
            <a:xfrm>
              <a:off x="2701710"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54" name="圆角矩形 353"/>
            <p:cNvSpPr/>
            <p:nvPr/>
          </p:nvSpPr>
          <p:spPr>
            <a:xfrm>
              <a:off x="4542127" y="387020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55" name="圆角矩形 354"/>
            <p:cNvSpPr/>
            <p:nvPr/>
          </p:nvSpPr>
          <p:spPr>
            <a:xfrm>
              <a:off x="270171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56" name="圆角矩形 355"/>
            <p:cNvSpPr/>
            <p:nvPr/>
          </p:nvSpPr>
          <p:spPr>
            <a:xfrm>
              <a:off x="4542127"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.cr2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57" name="圆角矩形 356"/>
            <p:cNvSpPr/>
            <p:nvPr/>
          </p:nvSpPr>
          <p:spPr>
            <a:xfrm>
              <a:off x="2705437"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58" name="圆角矩形 357"/>
            <p:cNvSpPr/>
            <p:nvPr/>
          </p:nvSpPr>
          <p:spPr>
            <a:xfrm>
              <a:off x="4545854" y="450716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.jg2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59" name="圆角矩形 358"/>
            <p:cNvSpPr/>
            <p:nvPr/>
          </p:nvSpPr>
          <p:spPr>
            <a:xfrm>
              <a:off x="2701710"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60" name="圆角矩形 359"/>
            <p:cNvSpPr/>
            <p:nvPr/>
          </p:nvSpPr>
          <p:spPr>
            <a:xfrm>
              <a:off x="4542127" y="4824347"/>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一</a:t>
              </a:r>
              <a:r>
                <a:rPr lang="en-US" altLang="zh-CN" sz="1050" b="1" dirty="0">
                  <a:solidFill>
                    <a:schemeClr val="bg1"/>
                  </a:solidFill>
                  <a:latin typeface="微软雅黑" panose="020B0503020204020204" pitchFamily="34" charset="-122"/>
                  <a:ea typeface="微软雅黑" panose="020B0503020204020204" pitchFamily="34" charset="-122"/>
                </a:rPr>
                <a:t>.qd2</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361" name="圆角矩形 360"/>
            <p:cNvSpPr/>
            <p:nvPr/>
          </p:nvSpPr>
          <p:spPr>
            <a:xfrm>
              <a:off x="6768360" y="3863726"/>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62" name="圆角矩形 361"/>
            <p:cNvSpPr/>
            <p:nvPr/>
          </p:nvSpPr>
          <p:spPr>
            <a:xfrm>
              <a:off x="676836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63" name="圆角矩形 362"/>
            <p:cNvSpPr/>
            <p:nvPr/>
          </p:nvSpPr>
          <p:spPr>
            <a:xfrm>
              <a:off x="2692548" y="3487957"/>
              <a:ext cx="2556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364" name="圆角矩形 363"/>
            <p:cNvSpPr/>
            <p:nvPr/>
          </p:nvSpPr>
          <p:spPr>
            <a:xfrm>
              <a:off x="6768360" y="4494584"/>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65" name="圆角矩形 364"/>
            <p:cNvSpPr/>
            <p:nvPr/>
          </p:nvSpPr>
          <p:spPr>
            <a:xfrm>
              <a:off x="6764633" y="4811771"/>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二</a:t>
              </a:r>
              <a:r>
                <a:rPr lang="en-US" altLang="zh-CN" sz="1000" b="1" dirty="0" smtClean="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66" name="圆角矩形 365"/>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67" name="圆角矩形 366"/>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368" name="圆角矩形 367"/>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369" name="圆角矩形 368"/>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70" name="圆角矩形 369"/>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371" name="圆角矩形 370"/>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72" name="圆角矩形 371"/>
            <p:cNvSpPr/>
            <p:nvPr/>
          </p:nvSpPr>
          <p:spPr>
            <a:xfrm>
              <a:off x="44999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G.4</a:t>
              </a:r>
              <a:endParaRPr lang="zh-CN" altLang="en-US" sz="900" b="1" dirty="0"/>
            </a:p>
          </p:txBody>
        </p:sp>
        <p:sp>
          <p:nvSpPr>
            <p:cNvPr id="373" name="圆角矩形 372"/>
            <p:cNvSpPr/>
            <p:nvPr/>
          </p:nvSpPr>
          <p:spPr>
            <a:xfrm>
              <a:off x="4860032" y="3489253"/>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G.5</a:t>
              </a:r>
              <a:endParaRPr lang="zh-CN" altLang="en-US" sz="900" b="1" dirty="0"/>
            </a:p>
          </p:txBody>
        </p:sp>
        <p:sp>
          <p:nvSpPr>
            <p:cNvPr id="374" name="圆角矩形 373"/>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75" name="圆角矩形 374"/>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76" name="圆角矩形 375"/>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77" name="圆角矩形 376"/>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78" name="圆角矩形 377"/>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79" name="圆角矩形 378"/>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80" name="圆角矩形 379"/>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81" name="圆角矩形 380"/>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82" name="圆角矩形 381"/>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83" name="圆角矩形 382"/>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84" name="圆角矩形 383"/>
            <p:cNvSpPr/>
            <p:nvPr/>
          </p:nvSpPr>
          <p:spPr>
            <a:xfrm>
              <a:off x="3691546"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85" name="圆角矩形 384"/>
            <p:cNvSpPr/>
            <p:nvPr/>
          </p:nvSpPr>
          <p:spPr>
            <a:xfrm>
              <a:off x="3691546"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86" name="圆角矩形 385"/>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87" name="圆角矩形 386"/>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388" name="圆角矩形 387"/>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389" name="圆角矩形 388"/>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90" name="圆角矩形 389"/>
            <p:cNvSpPr/>
            <p:nvPr/>
          </p:nvSpPr>
          <p:spPr>
            <a:xfrm>
              <a:off x="5575410" y="387020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91" name="圆角矩形 390"/>
            <p:cNvSpPr/>
            <p:nvPr/>
          </p:nvSpPr>
          <p:spPr>
            <a:xfrm>
              <a:off x="5575410" y="418800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92" name="圆角矩形 391"/>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93" name="圆角矩形 392"/>
            <p:cNvSpPr/>
            <p:nvPr/>
          </p:nvSpPr>
          <p:spPr>
            <a:xfrm>
              <a:off x="5965248" y="4506293"/>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94" name="圆角矩形 393"/>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95" name="圆角矩形 394"/>
            <p:cNvSpPr/>
            <p:nvPr/>
          </p:nvSpPr>
          <p:spPr>
            <a:xfrm>
              <a:off x="5964827" y="482303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396" name="圆角矩形 395"/>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97" name="圆角矩形 396"/>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398" name="圆角矩形 397"/>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399" name="圆角矩形 398"/>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00" name="圆角矩形 399"/>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01" name="圆角矩形 400"/>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02" name="圆角矩形 401"/>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03" name="圆角矩形 402"/>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04" name="文本框 403"/>
            <p:cNvSpPr txBox="1"/>
            <p:nvPr/>
          </p:nvSpPr>
          <p:spPr>
            <a:xfrm>
              <a:off x="493229" y="3469434"/>
              <a:ext cx="136596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405" name="文本框 404"/>
            <p:cNvSpPr txBox="1"/>
            <p:nvPr/>
          </p:nvSpPr>
          <p:spPr>
            <a:xfrm>
              <a:off x="1259632"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406" name="文本框 405"/>
            <p:cNvSpPr txBox="1"/>
            <p:nvPr/>
          </p:nvSpPr>
          <p:spPr>
            <a:xfrm>
              <a:off x="1259632"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407" name="文本框 406"/>
            <p:cNvSpPr txBox="1"/>
            <p:nvPr/>
          </p:nvSpPr>
          <p:spPr>
            <a:xfrm>
              <a:off x="1259632"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408" name="肘形连接符 407"/>
            <p:cNvCxnSpPr>
              <a:stCxn id="404" idx="2"/>
              <a:endCxn id="405" idx="1"/>
            </p:cNvCxnSpPr>
            <p:nvPr/>
          </p:nvCxnSpPr>
          <p:spPr>
            <a:xfrm rot="16200000" flipH="1">
              <a:off x="1122686" y="3830737"/>
              <a:ext cx="190472"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肘形连接符 408"/>
            <p:cNvCxnSpPr>
              <a:stCxn id="404" idx="2"/>
              <a:endCxn id="406" idx="1"/>
            </p:cNvCxnSpPr>
            <p:nvPr/>
          </p:nvCxnSpPr>
          <p:spPr>
            <a:xfrm rot="16200000" flipH="1">
              <a:off x="957765" y="3995658"/>
              <a:ext cx="52031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肘形连接符 409"/>
            <p:cNvCxnSpPr>
              <a:stCxn id="404" idx="2"/>
              <a:endCxn id="407" idx="1"/>
            </p:cNvCxnSpPr>
            <p:nvPr/>
          </p:nvCxnSpPr>
          <p:spPr>
            <a:xfrm rot="16200000" flipH="1">
              <a:off x="792843" y="4160580"/>
              <a:ext cx="850158"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 name="文本框 410"/>
            <p:cNvSpPr txBox="1"/>
            <p:nvPr/>
          </p:nvSpPr>
          <p:spPr>
            <a:xfrm>
              <a:off x="1259632"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412" name="肘形连接符 411"/>
            <p:cNvCxnSpPr>
              <a:stCxn id="404" idx="2"/>
              <a:endCxn id="411" idx="1"/>
            </p:cNvCxnSpPr>
            <p:nvPr/>
          </p:nvCxnSpPr>
          <p:spPr>
            <a:xfrm rot="16200000" flipH="1">
              <a:off x="640880" y="4312543"/>
              <a:ext cx="1154085" cy="834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3" name="组合 412"/>
          <p:cNvGrpSpPr/>
          <p:nvPr/>
        </p:nvGrpSpPr>
        <p:grpSpPr>
          <a:xfrm>
            <a:off x="38384" y="3225896"/>
            <a:ext cx="9001000" cy="1668863"/>
            <a:chOff x="109554" y="3416321"/>
            <a:chExt cx="9001000" cy="1668863"/>
          </a:xfrm>
        </p:grpSpPr>
        <p:sp>
          <p:nvSpPr>
            <p:cNvPr id="414" name="矩形 413"/>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文本框 414"/>
            <p:cNvSpPr txBox="1"/>
            <p:nvPr/>
          </p:nvSpPr>
          <p:spPr>
            <a:xfrm>
              <a:off x="567288" y="3469434"/>
              <a:ext cx="127443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416" name="文本框 415"/>
            <p:cNvSpPr txBox="1"/>
            <p:nvPr/>
          </p:nvSpPr>
          <p:spPr>
            <a:xfrm>
              <a:off x="1333690" y="381379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涡轮气动</a:t>
              </a:r>
              <a:endParaRPr lang="zh-CN" altLang="en-US" sz="1400" dirty="0">
                <a:latin typeface="微软雅黑" panose="020B0503020204020204" pitchFamily="34" charset="-122"/>
                <a:ea typeface="微软雅黑" panose="020B0503020204020204" pitchFamily="34" charset="-122"/>
              </a:endParaRPr>
            </a:p>
          </p:txBody>
        </p:sp>
        <p:sp>
          <p:nvSpPr>
            <p:cNvPr id="417" name="文本框 416"/>
            <p:cNvSpPr txBox="1"/>
            <p:nvPr/>
          </p:nvSpPr>
          <p:spPr>
            <a:xfrm>
              <a:off x="1333690" y="414363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涡轮传热</a:t>
              </a:r>
              <a:endParaRPr lang="zh-CN" altLang="en-US" sz="1400" dirty="0">
                <a:latin typeface="微软雅黑" panose="020B0503020204020204" pitchFamily="34" charset="-122"/>
                <a:ea typeface="微软雅黑" panose="020B0503020204020204" pitchFamily="34" charset="-122"/>
              </a:endParaRPr>
            </a:p>
          </p:txBody>
        </p:sp>
        <p:sp>
          <p:nvSpPr>
            <p:cNvPr id="418" name="文本框 417"/>
            <p:cNvSpPr txBox="1"/>
            <p:nvPr/>
          </p:nvSpPr>
          <p:spPr>
            <a:xfrm>
              <a:off x="1333690" y="447348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涡轮结构</a:t>
              </a:r>
              <a:endParaRPr lang="zh-CN" altLang="en-US" sz="1400" dirty="0">
                <a:latin typeface="微软雅黑" panose="020B0503020204020204" pitchFamily="34" charset="-122"/>
                <a:ea typeface="微软雅黑" panose="020B0503020204020204" pitchFamily="34" charset="-122"/>
              </a:endParaRPr>
            </a:p>
          </p:txBody>
        </p:sp>
        <p:cxnSp>
          <p:nvCxnSpPr>
            <p:cNvPr id="419" name="肘形连接符 418"/>
            <p:cNvCxnSpPr>
              <a:stCxn id="415" idx="2"/>
              <a:endCxn id="416" idx="1"/>
            </p:cNvCxnSpPr>
            <p:nvPr/>
          </p:nvCxnSpPr>
          <p:spPr>
            <a:xfrm rot="16200000" flipH="1">
              <a:off x="1173861" y="3807854"/>
              <a:ext cx="190472" cy="1291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肘形连接符 419"/>
            <p:cNvCxnSpPr>
              <a:stCxn id="415" idx="2"/>
              <a:endCxn id="417" idx="1"/>
            </p:cNvCxnSpPr>
            <p:nvPr/>
          </p:nvCxnSpPr>
          <p:spPr>
            <a:xfrm rot="16200000" flipH="1">
              <a:off x="1008940" y="3972775"/>
              <a:ext cx="520315" cy="1291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肘形连接符 420"/>
            <p:cNvCxnSpPr>
              <a:stCxn id="415" idx="2"/>
              <a:endCxn id="418" idx="1"/>
            </p:cNvCxnSpPr>
            <p:nvPr/>
          </p:nvCxnSpPr>
          <p:spPr>
            <a:xfrm rot="16200000" flipH="1">
              <a:off x="844018" y="4137697"/>
              <a:ext cx="850158" cy="1291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2" name="文本框 421"/>
            <p:cNvSpPr txBox="1"/>
            <p:nvPr/>
          </p:nvSpPr>
          <p:spPr>
            <a:xfrm>
              <a:off x="1333690" y="477740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涡轮强度</a:t>
              </a:r>
              <a:endParaRPr lang="zh-CN" altLang="en-US" sz="1400" dirty="0">
                <a:latin typeface="微软雅黑" panose="020B0503020204020204" pitchFamily="34" charset="-122"/>
                <a:ea typeface="微软雅黑" panose="020B0503020204020204" pitchFamily="34" charset="-122"/>
              </a:endParaRPr>
            </a:p>
          </p:txBody>
        </p:sp>
        <p:cxnSp>
          <p:nvCxnSpPr>
            <p:cNvPr id="423" name="肘形连接符 422"/>
            <p:cNvCxnSpPr>
              <a:stCxn id="415" idx="2"/>
              <a:endCxn id="422" idx="1"/>
            </p:cNvCxnSpPr>
            <p:nvPr/>
          </p:nvCxnSpPr>
          <p:spPr>
            <a:xfrm rot="16200000" flipH="1">
              <a:off x="692055" y="4289660"/>
              <a:ext cx="1154085" cy="1291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4" name="矩形 423"/>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5" name="图片 4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426" name="图片 4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427" name="图片 4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428" name="图片 4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429" name="图片 4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430" name="直接连接符 429"/>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4" name="圆角矩形 433"/>
            <p:cNvSpPr/>
            <p:nvPr/>
          </p:nvSpPr>
          <p:spPr>
            <a:xfrm>
              <a:off x="2701710"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35" name="圆角矩形 434"/>
            <p:cNvSpPr/>
            <p:nvPr/>
          </p:nvSpPr>
          <p:spPr>
            <a:xfrm>
              <a:off x="4542127"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36" name="圆角矩形 435"/>
            <p:cNvSpPr/>
            <p:nvPr/>
          </p:nvSpPr>
          <p:spPr>
            <a:xfrm>
              <a:off x="270171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37" name="圆角矩形 436"/>
            <p:cNvSpPr/>
            <p:nvPr/>
          </p:nvSpPr>
          <p:spPr>
            <a:xfrm>
              <a:off x="4542127"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38" name="圆角矩形 437"/>
            <p:cNvSpPr/>
            <p:nvPr/>
          </p:nvSpPr>
          <p:spPr>
            <a:xfrm>
              <a:off x="2705437"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39" name="圆角矩形 438"/>
            <p:cNvSpPr/>
            <p:nvPr/>
          </p:nvSpPr>
          <p:spPr>
            <a:xfrm>
              <a:off x="4545854"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40" name="圆角矩形 439"/>
            <p:cNvSpPr/>
            <p:nvPr/>
          </p:nvSpPr>
          <p:spPr>
            <a:xfrm>
              <a:off x="2701710"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41" name="圆角矩形 440"/>
            <p:cNvSpPr/>
            <p:nvPr/>
          </p:nvSpPr>
          <p:spPr>
            <a:xfrm>
              <a:off x="4542127"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442" name="圆角矩形 441"/>
            <p:cNvSpPr/>
            <p:nvPr/>
          </p:nvSpPr>
          <p:spPr>
            <a:xfrm>
              <a:off x="6768360" y="3863726"/>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43" name="圆角矩形 442"/>
            <p:cNvSpPr/>
            <p:nvPr/>
          </p:nvSpPr>
          <p:spPr>
            <a:xfrm>
              <a:off x="6768360"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44" name="圆角矩形 443"/>
            <p:cNvSpPr/>
            <p:nvPr/>
          </p:nvSpPr>
          <p:spPr>
            <a:xfrm>
              <a:off x="2692548" y="3487957"/>
              <a:ext cx="2556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445" name="圆角矩形 444"/>
            <p:cNvSpPr/>
            <p:nvPr/>
          </p:nvSpPr>
          <p:spPr>
            <a:xfrm>
              <a:off x="6768360" y="4494584"/>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46" name="圆角矩形 445"/>
            <p:cNvSpPr/>
            <p:nvPr/>
          </p:nvSpPr>
          <p:spPr>
            <a:xfrm>
              <a:off x="6764633" y="4811771"/>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447" name="圆角矩形 446"/>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48" name="圆角矩形 447"/>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449" name="圆角矩形 448"/>
            <p:cNvSpPr/>
            <p:nvPr/>
          </p:nvSpPr>
          <p:spPr>
            <a:xfrm>
              <a:off x="7440926" y="3471754"/>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50" name="圆角矩形 449"/>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451" name="圆角矩形 450"/>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452" name="圆角矩形 451"/>
            <p:cNvSpPr/>
            <p:nvPr/>
          </p:nvSpPr>
          <p:spPr>
            <a:xfrm>
              <a:off x="7833103" y="3472415"/>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453" name="圆角矩形 452"/>
            <p:cNvSpPr/>
            <p:nvPr/>
          </p:nvSpPr>
          <p:spPr>
            <a:xfrm>
              <a:off x="4504375"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G.4</a:t>
              </a:r>
              <a:endParaRPr lang="zh-CN" altLang="en-US" sz="900" b="1" dirty="0"/>
            </a:p>
          </p:txBody>
        </p:sp>
        <p:sp>
          <p:nvSpPr>
            <p:cNvPr id="454" name="圆角矩形 453"/>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455" name="圆角矩形 454"/>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56" name="圆角矩形 455"/>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57" name="圆角矩形 456"/>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58" name="圆角矩形 457"/>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59" name="圆角矩形 458"/>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60" name="圆角矩形 459"/>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61" name="圆角矩形 460"/>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62" name="圆角矩形 461"/>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63" name="圆角矩形 462"/>
            <p:cNvSpPr/>
            <p:nvPr/>
          </p:nvSpPr>
          <p:spPr>
            <a:xfrm>
              <a:off x="7366868" y="386372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64" name="圆角矩形 463"/>
            <p:cNvSpPr/>
            <p:nvPr/>
          </p:nvSpPr>
          <p:spPr>
            <a:xfrm>
              <a:off x="7366868" y="4189630"/>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65" name="圆角矩形 464"/>
            <p:cNvSpPr/>
            <p:nvPr/>
          </p:nvSpPr>
          <p:spPr>
            <a:xfrm>
              <a:off x="3691546"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66" name="圆角矩形 465"/>
            <p:cNvSpPr/>
            <p:nvPr/>
          </p:nvSpPr>
          <p:spPr>
            <a:xfrm>
              <a:off x="3691546"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67" name="圆角矩形 466"/>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68" name="圆角矩形 467"/>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469" name="圆角矩形 468"/>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470" name="圆角矩形 469"/>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71" name="圆角矩形 470"/>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72" name="圆角矩形 471"/>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73" name="圆角矩形 472"/>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74" name="圆角矩形 473"/>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75" name="圆角矩形 474"/>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76" name="圆角矩形 475"/>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77" name="圆角矩形 476"/>
            <p:cNvSpPr/>
            <p:nvPr/>
          </p:nvSpPr>
          <p:spPr>
            <a:xfrm>
              <a:off x="7364954" y="449836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78" name="圆角矩形 477"/>
            <p:cNvSpPr/>
            <p:nvPr/>
          </p:nvSpPr>
          <p:spPr>
            <a:xfrm>
              <a:off x="7361227" y="481555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479" name="圆角矩形 478"/>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80" name="圆角矩形 479"/>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81" name="圆角矩形 480"/>
            <p:cNvSpPr/>
            <p:nvPr/>
          </p:nvSpPr>
          <p:spPr>
            <a:xfrm>
              <a:off x="7741854" y="449981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82" name="圆角矩形 481"/>
            <p:cNvSpPr/>
            <p:nvPr/>
          </p:nvSpPr>
          <p:spPr>
            <a:xfrm>
              <a:off x="7741433" y="4816562"/>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483" name="圆角矩形 482"/>
            <p:cNvSpPr/>
            <p:nvPr/>
          </p:nvSpPr>
          <p:spPr>
            <a:xfrm>
              <a:off x="8119085"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484" name="圆角矩形 483"/>
            <p:cNvSpPr/>
            <p:nvPr/>
          </p:nvSpPr>
          <p:spPr>
            <a:xfrm>
              <a:off x="8119085"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grpSp>
      <p:grpSp>
        <p:nvGrpSpPr>
          <p:cNvPr id="485" name="组合 484"/>
          <p:cNvGrpSpPr/>
          <p:nvPr/>
        </p:nvGrpSpPr>
        <p:grpSpPr>
          <a:xfrm>
            <a:off x="38384" y="3272305"/>
            <a:ext cx="9001000" cy="1668863"/>
            <a:chOff x="109554" y="3416321"/>
            <a:chExt cx="9001000" cy="1668863"/>
          </a:xfrm>
        </p:grpSpPr>
        <p:sp>
          <p:nvSpPr>
            <p:cNvPr id="486" name="矩形 485"/>
            <p:cNvSpPr/>
            <p:nvPr/>
          </p:nvSpPr>
          <p:spPr>
            <a:xfrm>
              <a:off x="109554" y="3416693"/>
              <a:ext cx="2520280"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文本框 486"/>
            <p:cNvSpPr txBox="1"/>
            <p:nvPr/>
          </p:nvSpPr>
          <p:spPr>
            <a:xfrm>
              <a:off x="567287" y="3469434"/>
              <a:ext cx="131827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488" name="文本框 487"/>
            <p:cNvSpPr txBox="1"/>
            <p:nvPr/>
          </p:nvSpPr>
          <p:spPr>
            <a:xfrm>
              <a:off x="1333690" y="3813794"/>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气动</a:t>
              </a:r>
              <a:endParaRPr lang="zh-CN" altLang="en-US" sz="1400" dirty="0">
                <a:latin typeface="微软雅黑" panose="020B0503020204020204" pitchFamily="34" charset="-122"/>
                <a:ea typeface="微软雅黑" panose="020B0503020204020204" pitchFamily="34" charset="-122"/>
              </a:endParaRPr>
            </a:p>
          </p:txBody>
        </p:sp>
        <p:sp>
          <p:nvSpPr>
            <p:cNvPr id="489" name="文本框 488"/>
            <p:cNvSpPr txBox="1"/>
            <p:nvPr/>
          </p:nvSpPr>
          <p:spPr>
            <a:xfrm>
              <a:off x="1333690" y="414363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传热</a:t>
              </a:r>
              <a:endParaRPr lang="zh-CN" altLang="en-US" sz="1400" dirty="0">
                <a:latin typeface="微软雅黑" panose="020B0503020204020204" pitchFamily="34" charset="-122"/>
                <a:ea typeface="微软雅黑" panose="020B0503020204020204" pitchFamily="34" charset="-122"/>
              </a:endParaRPr>
            </a:p>
          </p:txBody>
        </p:sp>
        <p:sp>
          <p:nvSpPr>
            <p:cNvPr id="490" name="文本框 489"/>
            <p:cNvSpPr txBox="1"/>
            <p:nvPr/>
          </p:nvSpPr>
          <p:spPr>
            <a:xfrm>
              <a:off x="1333690" y="4473480"/>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结构</a:t>
              </a:r>
              <a:endParaRPr lang="zh-CN" altLang="en-US" sz="1400" dirty="0">
                <a:latin typeface="微软雅黑" panose="020B0503020204020204" pitchFamily="34" charset="-122"/>
                <a:ea typeface="微软雅黑" panose="020B0503020204020204" pitchFamily="34" charset="-122"/>
              </a:endParaRPr>
            </a:p>
          </p:txBody>
        </p:sp>
        <p:cxnSp>
          <p:nvCxnSpPr>
            <p:cNvPr id="491" name="肘形连接符 490"/>
            <p:cNvCxnSpPr>
              <a:stCxn id="487" idx="2"/>
              <a:endCxn id="488" idx="1"/>
            </p:cNvCxnSpPr>
            <p:nvPr/>
          </p:nvCxnSpPr>
          <p:spPr>
            <a:xfrm rot="16200000" flipH="1">
              <a:off x="1184821" y="3818814"/>
              <a:ext cx="190472" cy="1072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2" name="肘形连接符 491"/>
            <p:cNvCxnSpPr>
              <a:stCxn id="487" idx="2"/>
              <a:endCxn id="489" idx="1"/>
            </p:cNvCxnSpPr>
            <p:nvPr/>
          </p:nvCxnSpPr>
          <p:spPr>
            <a:xfrm rot="16200000" flipH="1">
              <a:off x="1019900" y="3983735"/>
              <a:ext cx="520315" cy="1072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3" name="肘形连接符 492"/>
            <p:cNvCxnSpPr>
              <a:stCxn id="487" idx="2"/>
              <a:endCxn id="490" idx="1"/>
            </p:cNvCxnSpPr>
            <p:nvPr/>
          </p:nvCxnSpPr>
          <p:spPr>
            <a:xfrm rot="16200000" flipH="1">
              <a:off x="854978" y="4148657"/>
              <a:ext cx="850158" cy="1072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4" name="文本框 493"/>
            <p:cNvSpPr txBox="1"/>
            <p:nvPr/>
          </p:nvSpPr>
          <p:spPr>
            <a:xfrm>
              <a:off x="1333690" y="4777407"/>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涡轮</a:t>
              </a:r>
              <a:r>
                <a:rPr lang="zh-CN" altLang="en-US" sz="1400" dirty="0" smtClean="0">
                  <a:latin typeface="微软雅黑" panose="020B0503020204020204" pitchFamily="34" charset="-122"/>
                  <a:ea typeface="微软雅黑" panose="020B0503020204020204" pitchFamily="34" charset="-122"/>
                </a:rPr>
                <a:t>强度</a:t>
              </a:r>
              <a:endParaRPr lang="zh-CN" altLang="en-US" sz="1400" dirty="0">
                <a:latin typeface="微软雅黑" panose="020B0503020204020204" pitchFamily="34" charset="-122"/>
                <a:ea typeface="微软雅黑" panose="020B0503020204020204" pitchFamily="34" charset="-122"/>
              </a:endParaRPr>
            </a:p>
          </p:txBody>
        </p:sp>
        <p:cxnSp>
          <p:nvCxnSpPr>
            <p:cNvPr id="495" name="肘形连接符 494"/>
            <p:cNvCxnSpPr>
              <a:stCxn id="487" idx="2"/>
              <a:endCxn id="494" idx="1"/>
            </p:cNvCxnSpPr>
            <p:nvPr/>
          </p:nvCxnSpPr>
          <p:spPr>
            <a:xfrm rot="16200000" flipH="1">
              <a:off x="703015" y="4300620"/>
              <a:ext cx="1154085" cy="1072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6" name="矩形 495"/>
            <p:cNvSpPr/>
            <p:nvPr/>
          </p:nvSpPr>
          <p:spPr>
            <a:xfrm>
              <a:off x="2629834" y="3416321"/>
              <a:ext cx="648072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7" name="图片 4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532744"/>
              <a:ext cx="220216" cy="220216"/>
            </a:xfrm>
            <a:prstGeom prst="rect">
              <a:avLst/>
            </a:prstGeom>
          </p:spPr>
        </p:pic>
        <p:pic>
          <p:nvPicPr>
            <p:cNvPr id="498" name="图片 4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3869745"/>
              <a:ext cx="220216" cy="220216"/>
            </a:xfrm>
            <a:prstGeom prst="rect">
              <a:avLst/>
            </a:prstGeom>
          </p:spPr>
        </p:pic>
        <p:pic>
          <p:nvPicPr>
            <p:cNvPr id="499" name="图片 4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188283"/>
              <a:ext cx="220216" cy="220216"/>
            </a:xfrm>
            <a:prstGeom prst="rect">
              <a:avLst/>
            </a:prstGeom>
          </p:spPr>
        </p:pic>
        <p:pic>
          <p:nvPicPr>
            <p:cNvPr id="500" name="图片 4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0" y="4525284"/>
              <a:ext cx="220216" cy="220216"/>
            </a:xfrm>
            <a:prstGeom prst="rect">
              <a:avLst/>
            </a:prstGeom>
          </p:spPr>
        </p:pic>
        <p:pic>
          <p:nvPicPr>
            <p:cNvPr id="501" name="图片 5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0" y="4828410"/>
              <a:ext cx="220216" cy="220216"/>
            </a:xfrm>
            <a:prstGeom prst="rect">
              <a:avLst/>
            </a:prstGeom>
          </p:spPr>
        </p:pic>
        <p:cxnSp>
          <p:nvCxnSpPr>
            <p:cNvPr id="502" name="直接连接符 501"/>
            <p:cNvCxnSpPr/>
            <p:nvPr/>
          </p:nvCxnSpPr>
          <p:spPr>
            <a:xfrm>
              <a:off x="109554" y="37684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109554" y="41070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109554" y="44356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109554" y="47551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06" name="圆角矩形 505"/>
            <p:cNvSpPr/>
            <p:nvPr/>
          </p:nvSpPr>
          <p:spPr>
            <a:xfrm>
              <a:off x="2701710"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07" name="圆角矩形 506"/>
            <p:cNvSpPr/>
            <p:nvPr/>
          </p:nvSpPr>
          <p:spPr>
            <a:xfrm>
              <a:off x="4542127" y="387020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08" name="圆角矩形 507"/>
            <p:cNvSpPr/>
            <p:nvPr/>
          </p:nvSpPr>
          <p:spPr>
            <a:xfrm>
              <a:off x="2701710"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.cr1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09" name="圆角矩形 508"/>
            <p:cNvSpPr/>
            <p:nvPr/>
          </p:nvSpPr>
          <p:spPr>
            <a:xfrm>
              <a:off x="4542127" y="418963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.cr2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10" name="圆角矩形 509"/>
            <p:cNvSpPr/>
            <p:nvPr/>
          </p:nvSpPr>
          <p:spPr>
            <a:xfrm>
              <a:off x="2705437"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.jg1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11" name="圆角矩形 510"/>
            <p:cNvSpPr/>
            <p:nvPr/>
          </p:nvSpPr>
          <p:spPr>
            <a:xfrm>
              <a:off x="4545854" y="4507160"/>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.jg2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12" name="圆角矩形 511"/>
            <p:cNvSpPr/>
            <p:nvPr/>
          </p:nvSpPr>
          <p:spPr>
            <a:xfrm>
              <a:off x="2701710"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a:solidFill>
                    <a:schemeClr val="tx1"/>
                  </a:solidFill>
                  <a:latin typeface="微软雅黑" panose="020B0503020204020204" pitchFamily="34" charset="-122"/>
                  <a:ea typeface="微软雅黑" panose="020B0503020204020204" pitchFamily="34" charset="-122"/>
                </a:rPr>
                <a:t>一</a:t>
              </a:r>
              <a:r>
                <a:rPr lang="en-US" altLang="zh-CN" sz="1000" b="1" dirty="0">
                  <a:solidFill>
                    <a:schemeClr val="tx1"/>
                  </a:solidFill>
                  <a:latin typeface="微软雅黑" panose="020B0503020204020204" pitchFamily="34" charset="-122"/>
                  <a:ea typeface="微软雅黑" panose="020B0503020204020204" pitchFamily="34" charset="-122"/>
                </a:rPr>
                <a:t>.qd1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13" name="圆角矩形 512"/>
            <p:cNvSpPr/>
            <p:nvPr/>
          </p:nvSpPr>
          <p:spPr>
            <a:xfrm>
              <a:off x="4542127" y="4824347"/>
              <a:ext cx="72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latin typeface="微软雅黑" panose="020B0503020204020204" pitchFamily="34" charset="-122"/>
                  <a:ea typeface="微软雅黑" panose="020B0503020204020204" pitchFamily="34" charset="-122"/>
                </a:rPr>
                <a:t>一</a:t>
              </a:r>
              <a:r>
                <a:rPr lang="en-US" altLang="zh-CN" sz="1000" b="1" dirty="0" smtClean="0">
                  <a:solidFill>
                    <a:schemeClr val="tx1"/>
                  </a:solidFill>
                  <a:latin typeface="微软雅黑" panose="020B0503020204020204" pitchFamily="34" charset="-122"/>
                  <a:ea typeface="微软雅黑" panose="020B0503020204020204" pitchFamily="34" charset="-122"/>
                </a:rPr>
                <a:t>.qd2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14" name="圆角矩形 513"/>
            <p:cNvSpPr/>
            <p:nvPr/>
          </p:nvSpPr>
          <p:spPr>
            <a:xfrm>
              <a:off x="6768360" y="3863726"/>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15" name="圆角矩形 514"/>
            <p:cNvSpPr/>
            <p:nvPr/>
          </p:nvSpPr>
          <p:spPr>
            <a:xfrm>
              <a:off x="6768360" y="4189630"/>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.cr1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16" name="圆角矩形 515"/>
            <p:cNvSpPr/>
            <p:nvPr/>
          </p:nvSpPr>
          <p:spPr>
            <a:xfrm>
              <a:off x="2692548" y="3487957"/>
              <a:ext cx="2556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方案一</a:t>
              </a:r>
            </a:p>
          </p:txBody>
        </p:sp>
        <p:sp>
          <p:nvSpPr>
            <p:cNvPr id="517" name="圆角矩形 516"/>
            <p:cNvSpPr/>
            <p:nvPr/>
          </p:nvSpPr>
          <p:spPr>
            <a:xfrm>
              <a:off x="6768360" y="4494584"/>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.jg1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18" name="圆角矩形 517"/>
            <p:cNvSpPr/>
            <p:nvPr/>
          </p:nvSpPr>
          <p:spPr>
            <a:xfrm>
              <a:off x="6764633" y="4811771"/>
              <a:ext cx="720000" cy="216024"/>
            </a:xfrm>
            <a:prstGeom prst="roundRect">
              <a:avLst>
                <a:gd name="adj" fmla="val 3439"/>
              </a:avLst>
            </a:prstGeom>
            <a:solidFill>
              <a:srgbClr val="0070C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bg1"/>
                  </a:solidFill>
                  <a:latin typeface="微软雅黑" panose="020B0503020204020204" pitchFamily="34" charset="-122"/>
                  <a:ea typeface="微软雅黑" panose="020B0503020204020204" pitchFamily="34" charset="-122"/>
                </a:rPr>
                <a:t>二</a:t>
              </a:r>
              <a:r>
                <a:rPr lang="en-US" altLang="zh-CN" sz="1050" b="1" dirty="0">
                  <a:solidFill>
                    <a:schemeClr val="bg1"/>
                  </a:solidFill>
                  <a:latin typeface="微软雅黑" panose="020B0503020204020204" pitchFamily="34" charset="-122"/>
                  <a:ea typeface="微软雅黑" panose="020B0503020204020204" pitchFamily="34" charset="-122"/>
                </a:rPr>
                <a:t>.qd1</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519" name="圆角矩形 518"/>
            <p:cNvSpPr/>
            <p:nvPr/>
          </p:nvSpPr>
          <p:spPr>
            <a:xfrm>
              <a:off x="3365114" y="3487957"/>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20" name="圆角矩形 519"/>
            <p:cNvSpPr/>
            <p:nvPr/>
          </p:nvSpPr>
          <p:spPr>
            <a:xfrm>
              <a:off x="6768360" y="34717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方案二</a:t>
              </a:r>
            </a:p>
          </p:txBody>
        </p:sp>
        <p:sp>
          <p:nvSpPr>
            <p:cNvPr id="521" name="圆角矩形 520"/>
            <p:cNvSpPr/>
            <p:nvPr/>
          </p:nvSpPr>
          <p:spPr>
            <a:xfrm>
              <a:off x="7440926" y="3471754"/>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a:t>G.1</a:t>
              </a:r>
              <a:endParaRPr lang="zh-CN" altLang="en-US" sz="900" b="1" dirty="0"/>
            </a:p>
          </p:txBody>
        </p:sp>
        <p:sp>
          <p:nvSpPr>
            <p:cNvPr id="522" name="圆角矩形 521"/>
            <p:cNvSpPr/>
            <p:nvPr/>
          </p:nvSpPr>
          <p:spPr>
            <a:xfrm>
              <a:off x="3739236"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23" name="圆角矩形 522"/>
            <p:cNvSpPr/>
            <p:nvPr/>
          </p:nvSpPr>
          <p:spPr>
            <a:xfrm>
              <a:off x="412359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524" name="圆角矩形 523"/>
            <p:cNvSpPr/>
            <p:nvPr/>
          </p:nvSpPr>
          <p:spPr>
            <a:xfrm>
              <a:off x="7833103" y="3472415"/>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25" name="圆角矩形 524"/>
            <p:cNvSpPr/>
            <p:nvPr/>
          </p:nvSpPr>
          <p:spPr>
            <a:xfrm>
              <a:off x="4504375"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G.4</a:t>
              </a:r>
              <a:endParaRPr lang="zh-CN" altLang="en-US" sz="900" b="1" dirty="0"/>
            </a:p>
          </p:txBody>
        </p:sp>
        <p:sp>
          <p:nvSpPr>
            <p:cNvPr id="526" name="圆角矩形 525"/>
            <p:cNvSpPr/>
            <p:nvPr/>
          </p:nvSpPr>
          <p:spPr>
            <a:xfrm>
              <a:off x="4896552" y="3489253"/>
              <a:ext cx="360040" cy="216024"/>
            </a:xfrm>
            <a:prstGeom prst="roundRect">
              <a:avLst>
                <a:gd name="adj" fmla="val 1235"/>
              </a:avLst>
            </a:prstGeom>
            <a:solidFill>
              <a:srgbClr val="FDBBB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sp>
          <p:nvSpPr>
            <p:cNvPr id="527" name="圆角矩形 526"/>
            <p:cNvSpPr/>
            <p:nvPr/>
          </p:nvSpPr>
          <p:spPr>
            <a:xfrm>
              <a:off x="3300218"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28" name="圆角矩形 527"/>
            <p:cNvSpPr/>
            <p:nvPr/>
          </p:nvSpPr>
          <p:spPr>
            <a:xfrm>
              <a:off x="5183227"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29" name="圆角矩形 528"/>
            <p:cNvSpPr/>
            <p:nvPr/>
          </p:nvSpPr>
          <p:spPr>
            <a:xfrm>
              <a:off x="330021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0" name="圆角矩形 529"/>
            <p:cNvSpPr/>
            <p:nvPr/>
          </p:nvSpPr>
          <p:spPr>
            <a:xfrm>
              <a:off x="5183227"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1" name="圆角矩形 530"/>
            <p:cNvSpPr/>
            <p:nvPr/>
          </p:nvSpPr>
          <p:spPr>
            <a:xfrm>
              <a:off x="3303945"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2" name="圆角矩形 531"/>
            <p:cNvSpPr/>
            <p:nvPr/>
          </p:nvSpPr>
          <p:spPr>
            <a:xfrm>
              <a:off x="5186954" y="450716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3" name="圆角矩形 532"/>
            <p:cNvSpPr/>
            <p:nvPr/>
          </p:nvSpPr>
          <p:spPr>
            <a:xfrm>
              <a:off x="3300218"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4" name="圆角矩形 533"/>
            <p:cNvSpPr/>
            <p:nvPr/>
          </p:nvSpPr>
          <p:spPr>
            <a:xfrm>
              <a:off x="5183227" y="482434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5" name="圆角矩形 534"/>
            <p:cNvSpPr/>
            <p:nvPr/>
          </p:nvSpPr>
          <p:spPr>
            <a:xfrm>
              <a:off x="7366868"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6" name="圆角矩形 535"/>
            <p:cNvSpPr/>
            <p:nvPr/>
          </p:nvSpPr>
          <p:spPr>
            <a:xfrm>
              <a:off x="7366868" y="418963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37" name="圆角矩形 536"/>
            <p:cNvSpPr/>
            <p:nvPr/>
          </p:nvSpPr>
          <p:spPr>
            <a:xfrm>
              <a:off x="3691546"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38" name="圆角矩形 537"/>
            <p:cNvSpPr/>
            <p:nvPr/>
          </p:nvSpPr>
          <p:spPr>
            <a:xfrm>
              <a:off x="3691546"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39" name="圆角矩形 538"/>
            <p:cNvSpPr/>
            <p:nvPr/>
          </p:nvSpPr>
          <p:spPr>
            <a:xfrm>
              <a:off x="3691967"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40" name="圆角矩形 539"/>
            <p:cNvSpPr/>
            <p:nvPr/>
          </p:nvSpPr>
          <p:spPr>
            <a:xfrm>
              <a:off x="4081384"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G.3</a:t>
              </a:r>
              <a:endParaRPr lang="zh-CN" altLang="en-US" sz="900" b="1" dirty="0"/>
            </a:p>
          </p:txBody>
        </p:sp>
        <p:sp>
          <p:nvSpPr>
            <p:cNvPr id="541" name="圆角矩形 540"/>
            <p:cNvSpPr/>
            <p:nvPr/>
          </p:nvSpPr>
          <p:spPr>
            <a:xfrm>
              <a:off x="3691546"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G.2</a:t>
              </a:r>
              <a:endParaRPr lang="zh-CN" altLang="en-US" sz="900" b="1" dirty="0"/>
            </a:p>
          </p:txBody>
        </p:sp>
        <p:sp>
          <p:nvSpPr>
            <p:cNvPr id="542" name="圆角矩形 541"/>
            <p:cNvSpPr/>
            <p:nvPr/>
          </p:nvSpPr>
          <p:spPr>
            <a:xfrm>
              <a:off x="4080963"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43" name="圆角矩形 542"/>
            <p:cNvSpPr/>
            <p:nvPr/>
          </p:nvSpPr>
          <p:spPr>
            <a:xfrm>
              <a:off x="5575410" y="3870200"/>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44" name="圆角矩形 543"/>
            <p:cNvSpPr/>
            <p:nvPr/>
          </p:nvSpPr>
          <p:spPr>
            <a:xfrm>
              <a:off x="5575410"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45" name="圆角矩形 544"/>
            <p:cNvSpPr/>
            <p:nvPr/>
          </p:nvSpPr>
          <p:spPr>
            <a:xfrm>
              <a:off x="5575831"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46" name="圆角矩形 545"/>
            <p:cNvSpPr/>
            <p:nvPr/>
          </p:nvSpPr>
          <p:spPr>
            <a:xfrm>
              <a:off x="5965248" y="4506293"/>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47" name="圆角矩形 546"/>
            <p:cNvSpPr/>
            <p:nvPr/>
          </p:nvSpPr>
          <p:spPr>
            <a:xfrm>
              <a:off x="5575410"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48" name="圆角矩形 547"/>
            <p:cNvSpPr/>
            <p:nvPr/>
          </p:nvSpPr>
          <p:spPr>
            <a:xfrm>
              <a:off x="5964827" y="482303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49" name="圆角矩形 548"/>
            <p:cNvSpPr/>
            <p:nvPr/>
          </p:nvSpPr>
          <p:spPr>
            <a:xfrm>
              <a:off x="7364954" y="4498369"/>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50" name="圆角矩形 549"/>
            <p:cNvSpPr/>
            <p:nvPr/>
          </p:nvSpPr>
          <p:spPr>
            <a:xfrm>
              <a:off x="7361227" y="481555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551" name="圆角矩形 550"/>
            <p:cNvSpPr/>
            <p:nvPr/>
          </p:nvSpPr>
          <p:spPr>
            <a:xfrm>
              <a:off x="7741433" y="3863726"/>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52" name="圆角矩形 551"/>
            <p:cNvSpPr/>
            <p:nvPr/>
          </p:nvSpPr>
          <p:spPr>
            <a:xfrm>
              <a:off x="7741433" y="4188007"/>
              <a:ext cx="360040" cy="216024"/>
            </a:xfrm>
            <a:prstGeom prst="roundRect">
              <a:avLst>
                <a:gd name="adj" fmla="val 1235"/>
              </a:avLst>
            </a:prstGeom>
            <a:solidFill>
              <a:schemeClr val="bg1">
                <a:lumMod val="7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53" name="圆角矩形 552"/>
            <p:cNvSpPr/>
            <p:nvPr/>
          </p:nvSpPr>
          <p:spPr>
            <a:xfrm>
              <a:off x="7741854" y="4499819"/>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54" name="圆角矩形 553"/>
            <p:cNvSpPr/>
            <p:nvPr/>
          </p:nvSpPr>
          <p:spPr>
            <a:xfrm>
              <a:off x="7741433" y="4816562"/>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555" name="圆角矩形 554"/>
            <p:cNvSpPr/>
            <p:nvPr/>
          </p:nvSpPr>
          <p:spPr>
            <a:xfrm>
              <a:off x="8119085" y="3863726"/>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556" name="圆角矩形 555"/>
            <p:cNvSpPr/>
            <p:nvPr/>
          </p:nvSpPr>
          <p:spPr>
            <a:xfrm>
              <a:off x="8119085" y="4188007"/>
              <a:ext cx="360040" cy="216024"/>
            </a:xfrm>
            <a:prstGeom prst="roundRect">
              <a:avLst>
                <a:gd name="adj" fmla="val 1235"/>
              </a:avLst>
            </a:prstGeom>
            <a:solidFill>
              <a:schemeClr val="tx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grpSp>
    </p:spTree>
    <p:extLst>
      <p:ext uri="{BB962C8B-B14F-4D97-AF65-F5344CB8AC3E}">
        <p14:creationId xmlns:p14="http://schemas.microsoft.com/office/powerpoint/2010/main" val="173791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fade">
                                      <p:cBhvr>
                                        <p:cTn id="17" dur="500"/>
                                        <p:tgtEl>
                                          <p:spTgt spid="1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9"/>
                                        </p:tgtEl>
                                        <p:attrNameLst>
                                          <p:attrName>style.visibility</p:attrName>
                                        </p:attrNameLst>
                                      </p:cBhvr>
                                      <p:to>
                                        <p:strVal val="visible"/>
                                      </p:to>
                                    </p:set>
                                    <p:animEffect transition="in" filter="fade">
                                      <p:cBhvr>
                                        <p:cTn id="22" dur="500"/>
                                        <p:tgtEl>
                                          <p:spTgt spid="2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1"/>
                                        </p:tgtEl>
                                        <p:attrNameLst>
                                          <p:attrName>style.visibility</p:attrName>
                                        </p:attrNameLst>
                                      </p:cBhvr>
                                      <p:to>
                                        <p:strVal val="visible"/>
                                      </p:to>
                                    </p:set>
                                    <p:animEffect transition="in" filter="fade">
                                      <p:cBhvr>
                                        <p:cTn id="27" dur="500"/>
                                        <p:tgtEl>
                                          <p:spTgt spid="3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3"/>
                                        </p:tgtEl>
                                        <p:attrNameLst>
                                          <p:attrName>style.visibility</p:attrName>
                                        </p:attrNameLst>
                                      </p:cBhvr>
                                      <p:to>
                                        <p:strVal val="visible"/>
                                      </p:to>
                                    </p:set>
                                    <p:animEffect transition="in" filter="fade">
                                      <p:cBhvr>
                                        <p:cTn id="32" dur="500"/>
                                        <p:tgtEl>
                                          <p:spTgt spid="4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5"/>
                                        </p:tgtEl>
                                        <p:attrNameLst>
                                          <p:attrName>style.visibility</p:attrName>
                                        </p:attrNameLst>
                                      </p:cBhvr>
                                      <p:to>
                                        <p:strVal val="visible"/>
                                      </p:to>
                                    </p:set>
                                    <p:animEffect transition="in" filter="fade">
                                      <p:cBhvr>
                                        <p:cTn id="37"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方案数据的使用</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79512" y="692696"/>
            <a:ext cx="8468048" cy="2308324"/>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上阶段方案数据在下阶段设计任务中怎么用？</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场景</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：需要在</a:t>
            </a:r>
            <a:r>
              <a:rPr lang="en-US" altLang="zh-CN" sz="1600" dirty="0" smtClean="0">
                <a:latin typeface="微软雅黑" panose="020B0503020204020204" pitchFamily="34" charset="-122"/>
                <a:ea typeface="微软雅黑" panose="020B0503020204020204" pitchFamily="34" charset="-122"/>
              </a:rPr>
              <a:t>IDE</a:t>
            </a:r>
            <a:r>
              <a:rPr lang="zh-CN" altLang="en-US" sz="1600" dirty="0" smtClean="0">
                <a:latin typeface="微软雅黑" panose="020B0503020204020204" pitchFamily="34" charset="-122"/>
                <a:ea typeface="微软雅黑" panose="020B0503020204020204" pitchFamily="34" charset="-122"/>
              </a:rPr>
              <a:t>模板工作环境中能够通过应用历史数据功能加载至</a:t>
            </a:r>
            <a:r>
              <a:rPr lang="en-US" altLang="zh-CN" sz="1600" dirty="0" smtClean="0">
                <a:latin typeface="微软雅黑" panose="020B0503020204020204" pitchFamily="34" charset="-122"/>
                <a:ea typeface="微软雅黑" panose="020B0503020204020204" pitchFamily="34" charset="-122"/>
              </a:rPr>
              <a:t>IDE</a:t>
            </a:r>
            <a:r>
              <a:rPr lang="zh-CN" altLang="en-US" sz="1600" dirty="0" smtClean="0">
                <a:latin typeface="微软雅黑" panose="020B0503020204020204" pitchFamily="34" charset="-122"/>
                <a:ea typeface="微软雅黑" panose="020B0503020204020204" pitchFamily="34" charset="-122"/>
              </a:rPr>
              <a:t>模板数据；</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场景</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如果是两个阶段两个流程模板的话，可以考虑通过跨流程数据关系定义的功能，定义不同阶段对应活动之间的跨流程数据传递关系，从而在下阶段任务执行时能够获取上阶段设计活动的输出传递给下阶段设计活动作为输入数据；</a:t>
            </a:r>
            <a:endParaRPr lang="en-US" altLang="zh-CN" sz="1600" dirty="0" smtClean="0">
              <a:latin typeface="微软雅黑" panose="020B0503020204020204" pitchFamily="34" charset="-122"/>
              <a:ea typeface="微软雅黑" panose="020B0503020204020204" pitchFamily="34" charset="-122"/>
            </a:endParaRPr>
          </a:p>
          <a:p>
            <a:pPr marL="1200150" lvl="2" indent="-285750">
              <a:lnSpc>
                <a:spcPct val="150000"/>
              </a:lnSpc>
              <a:buFont typeface="Wingdings" panose="05000000000000000000" pitchFamily="2" charset="2"/>
              <a:buChar char="ü"/>
            </a:pPr>
            <a:r>
              <a:rPr lang="zh-CN" altLang="en-US" sz="1400" dirty="0" smtClean="0">
                <a:solidFill>
                  <a:srgbClr val="FF0000"/>
                </a:solidFill>
                <a:latin typeface="微软雅黑" panose="020B0503020204020204" pitchFamily="34" charset="-122"/>
                <a:ea typeface="微软雅黑" panose="020B0503020204020204" pitchFamily="34" charset="-122"/>
              </a:rPr>
              <a:t>同样需要通过方案号进行过滤匹配</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4991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6632"/>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5" name="矩形 4"/>
          <p:cNvSpPr/>
          <p:nvPr/>
        </p:nvSpPr>
        <p:spPr>
          <a:xfrm>
            <a:off x="1130270" y="692696"/>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a:stCxn id="11" idx="2"/>
            <a:endCxn id="5" idx="1"/>
          </p:cNvCxnSpPr>
          <p:nvPr/>
        </p:nvCxnSpPr>
        <p:spPr>
          <a:xfrm rot="16200000" flipH="1">
            <a:off x="1019722" y="678354"/>
            <a:ext cx="170379" cy="5071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58742" y="980728"/>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8" name="肘形连接符 7"/>
          <p:cNvCxnSpPr>
            <a:endCxn id="14" idx="1"/>
          </p:cNvCxnSpPr>
          <p:nvPr/>
        </p:nvCxnSpPr>
        <p:spPr>
          <a:xfrm rot="16200000" flipH="1">
            <a:off x="1680648" y="1376093"/>
            <a:ext cx="200688"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59122" y="1235525"/>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0" name="肘形连接符 9"/>
          <p:cNvCxnSpPr>
            <a:endCxn id="9" idx="1"/>
          </p:cNvCxnSpPr>
          <p:nvPr/>
        </p:nvCxnSpPr>
        <p:spPr>
          <a:xfrm rot="16200000" flipH="1">
            <a:off x="1155144" y="1020173"/>
            <a:ext cx="460026" cy="1479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39552" y="426110"/>
            <a:ext cx="1080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概念设计阶段</a:t>
            </a:r>
          </a:p>
        </p:txBody>
      </p:sp>
      <p:cxnSp>
        <p:nvCxnSpPr>
          <p:cNvPr id="12" name="肘形连接符 11"/>
          <p:cNvCxnSpPr>
            <a:stCxn id="4" idx="2"/>
            <a:endCxn id="11" idx="1"/>
          </p:cNvCxnSpPr>
          <p:nvPr/>
        </p:nvCxnSpPr>
        <p:spPr>
          <a:xfrm rot="16200000" flipH="1">
            <a:off x="399702" y="382466"/>
            <a:ext cx="18966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870303" y="1477122"/>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5" name="肘形连接符 14"/>
          <p:cNvCxnSpPr>
            <a:endCxn id="7" idx="1"/>
          </p:cNvCxnSpPr>
          <p:nvPr/>
        </p:nvCxnSpPr>
        <p:spPr>
          <a:xfrm rot="16200000" flipH="1">
            <a:off x="1292775" y="903387"/>
            <a:ext cx="177250" cy="15468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3" name="组合 282"/>
          <p:cNvGrpSpPr/>
          <p:nvPr/>
        </p:nvGrpSpPr>
        <p:grpSpPr>
          <a:xfrm>
            <a:off x="1688757" y="1369746"/>
            <a:ext cx="1333546" cy="3388633"/>
            <a:chOff x="1688757" y="1369746"/>
            <a:chExt cx="1333546" cy="3388633"/>
          </a:xfrm>
        </p:grpSpPr>
        <p:sp>
          <p:nvSpPr>
            <p:cNvPr id="17" name="矩形 16"/>
            <p:cNvSpPr/>
            <p:nvPr/>
          </p:nvSpPr>
          <p:spPr>
            <a:xfrm>
              <a:off x="1870303" y="4581128"/>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工程设计阶段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0" name="肘形连接符 19"/>
            <p:cNvCxnSpPr>
              <a:endCxn id="17" idx="1"/>
            </p:cNvCxnSpPr>
            <p:nvPr/>
          </p:nvCxnSpPr>
          <p:spPr>
            <a:xfrm rot="16200000" flipH="1">
              <a:off x="129526" y="2928977"/>
              <a:ext cx="3300008" cy="1815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肘形连接符 22"/>
          <p:cNvCxnSpPr>
            <a:stCxn id="14" idx="2"/>
            <a:endCxn id="88" idx="1"/>
          </p:cNvCxnSpPr>
          <p:nvPr/>
        </p:nvCxnSpPr>
        <p:spPr>
          <a:xfrm rot="16200000" flipH="1">
            <a:off x="1991200" y="2001475"/>
            <a:ext cx="845332" cy="1511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490381" y="1691243"/>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cxnSp>
        <p:nvCxnSpPr>
          <p:cNvPr id="26" name="肘形连接符 25"/>
          <p:cNvCxnSpPr>
            <a:stCxn id="14" idx="2"/>
            <a:endCxn id="87" idx="1"/>
          </p:cNvCxnSpPr>
          <p:nvPr/>
        </p:nvCxnSpPr>
        <p:spPr>
          <a:xfrm rot="16200000" flipH="1">
            <a:off x="2117437" y="1875239"/>
            <a:ext cx="593811"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4" idx="2"/>
            <a:endCxn id="24" idx="1"/>
          </p:cNvCxnSpPr>
          <p:nvPr/>
        </p:nvCxnSpPr>
        <p:spPr>
          <a:xfrm rot="16200000" flipH="1">
            <a:off x="2351594" y="1641082"/>
            <a:ext cx="12549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4" idx="2"/>
            <a:endCxn id="89" idx="1"/>
          </p:cNvCxnSpPr>
          <p:nvPr/>
        </p:nvCxnSpPr>
        <p:spPr>
          <a:xfrm rot="16200000" flipH="1">
            <a:off x="1861186" y="2131489"/>
            <a:ext cx="1099563" cy="1453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059832" y="1907267"/>
            <a:ext cx="237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完成概念设计阶段涡轮气动方案设计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2" name="肘形连接符 31"/>
          <p:cNvCxnSpPr>
            <a:stCxn id="24" idx="2"/>
            <a:endCxn id="31" idx="1"/>
          </p:cNvCxnSpPr>
          <p:nvPr/>
        </p:nvCxnSpPr>
        <p:spPr>
          <a:xfrm rot="16200000" flipH="1">
            <a:off x="2900407" y="1836467"/>
            <a:ext cx="127399"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endCxn id="40" idx="1"/>
          </p:cNvCxnSpPr>
          <p:nvPr/>
        </p:nvCxnSpPr>
        <p:spPr>
          <a:xfrm rot="16200000" flipH="1">
            <a:off x="3138466" y="2358430"/>
            <a:ext cx="69001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578630" y="2172294"/>
            <a:ext cx="1008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7" name="矩形 36"/>
          <p:cNvSpPr/>
          <p:nvPr/>
        </p:nvSpPr>
        <p:spPr>
          <a:xfrm>
            <a:off x="3578630" y="2431444"/>
            <a:ext cx="1008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S1</a:t>
            </a:r>
            <a:r>
              <a:rPr lang="zh-CN" altLang="en-US" sz="1050" dirty="0" smtClean="0">
                <a:solidFill>
                  <a:prstClr val="white"/>
                </a:solidFill>
                <a:latin typeface="微软雅黑" panose="020B0503020204020204" pitchFamily="34" charset="-122"/>
                <a:ea typeface="微软雅黑" panose="020B0503020204020204" pitchFamily="34" charset="-122"/>
              </a:rPr>
              <a:t>流面设计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8" name="肘形连接符 37"/>
          <p:cNvCxnSpPr>
            <a:endCxn id="37" idx="1"/>
          </p:cNvCxnSpPr>
          <p:nvPr/>
        </p:nvCxnSpPr>
        <p:spPr>
          <a:xfrm rot="16200000" flipH="1">
            <a:off x="3268041" y="2228855"/>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endCxn id="36" idx="1"/>
          </p:cNvCxnSpPr>
          <p:nvPr/>
        </p:nvCxnSpPr>
        <p:spPr>
          <a:xfrm>
            <a:off x="3388319" y="2108578"/>
            <a:ext cx="190311" cy="171716"/>
          </a:xfrm>
          <a:prstGeom prst="bentConnector3">
            <a:avLst>
              <a:gd name="adj1" fmla="val -4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578630" y="2690594"/>
            <a:ext cx="1008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平面叶栅造型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41" name="矩形 40"/>
          <p:cNvSpPr/>
          <p:nvPr/>
        </p:nvSpPr>
        <p:spPr>
          <a:xfrm>
            <a:off x="3578630" y="2950687"/>
            <a:ext cx="1008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叶型积叠</a:t>
            </a:r>
          </a:p>
        </p:txBody>
      </p:sp>
      <p:cxnSp>
        <p:nvCxnSpPr>
          <p:cNvPr id="42" name="肘形连接符 41"/>
          <p:cNvCxnSpPr>
            <a:endCxn id="41" idx="1"/>
          </p:cNvCxnSpPr>
          <p:nvPr/>
        </p:nvCxnSpPr>
        <p:spPr>
          <a:xfrm rot="16200000" flipH="1">
            <a:off x="3008420" y="2488477"/>
            <a:ext cx="950108"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578630" y="3205960"/>
            <a:ext cx="1008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4" name="肘形连接符 43"/>
          <p:cNvCxnSpPr>
            <a:endCxn id="43" idx="1"/>
          </p:cNvCxnSpPr>
          <p:nvPr/>
        </p:nvCxnSpPr>
        <p:spPr>
          <a:xfrm rot="16200000" flipH="1">
            <a:off x="2880783" y="2616113"/>
            <a:ext cx="1205382"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1" idx="3"/>
            <a:endCxn id="154" idx="1"/>
          </p:cNvCxnSpPr>
          <p:nvPr/>
        </p:nvCxnSpPr>
        <p:spPr>
          <a:xfrm>
            <a:off x="5435832" y="1995893"/>
            <a:ext cx="925205" cy="10387"/>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3" name="TextBox 2"/>
          <p:cNvSpPr txBox="1"/>
          <p:nvPr/>
        </p:nvSpPr>
        <p:spPr>
          <a:xfrm>
            <a:off x="2789484" y="176002"/>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方案数据怎么用？</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87" name="矩形 86"/>
          <p:cNvSpPr/>
          <p:nvPr/>
        </p:nvSpPr>
        <p:spPr>
          <a:xfrm>
            <a:off x="2490381" y="2149613"/>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sp>
        <p:nvSpPr>
          <p:cNvPr id="88" name="矩形 87"/>
          <p:cNvSpPr/>
          <p:nvPr/>
        </p:nvSpPr>
        <p:spPr>
          <a:xfrm>
            <a:off x="2489430" y="2400705"/>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89" name="矩形 88"/>
          <p:cNvSpPr/>
          <p:nvPr/>
        </p:nvSpPr>
        <p:spPr>
          <a:xfrm>
            <a:off x="2483632" y="2654936"/>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grpSp>
        <p:nvGrpSpPr>
          <p:cNvPr id="282" name="组合 281"/>
          <p:cNvGrpSpPr/>
          <p:nvPr/>
        </p:nvGrpSpPr>
        <p:grpSpPr>
          <a:xfrm>
            <a:off x="1686664" y="1283258"/>
            <a:ext cx="1661200" cy="3209105"/>
            <a:chOff x="1686664" y="1283258"/>
            <a:chExt cx="1661200" cy="3209105"/>
          </a:xfrm>
        </p:grpSpPr>
        <p:sp>
          <p:nvSpPr>
            <p:cNvPr id="16" name="矩形 15"/>
            <p:cNvSpPr/>
            <p:nvPr/>
          </p:nvSpPr>
          <p:spPr>
            <a:xfrm>
              <a:off x="1870303" y="2996952"/>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技术设计阶段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9" name="肘形连接符 18"/>
            <p:cNvCxnSpPr>
              <a:endCxn id="16" idx="1"/>
            </p:cNvCxnSpPr>
            <p:nvPr/>
          </p:nvCxnSpPr>
          <p:spPr>
            <a:xfrm rot="16200000" flipH="1">
              <a:off x="877324" y="2092598"/>
              <a:ext cx="1802319" cy="1836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2591864" y="3269033"/>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cxnSp>
          <p:nvCxnSpPr>
            <p:cNvPr id="95" name="肘形连接符 94"/>
            <p:cNvCxnSpPr>
              <a:stCxn id="16" idx="2"/>
              <a:endCxn id="98" idx="1"/>
            </p:cNvCxnSpPr>
            <p:nvPr/>
          </p:nvCxnSpPr>
          <p:spPr>
            <a:xfrm rot="16200000" flipH="1">
              <a:off x="1906129" y="3714377"/>
              <a:ext cx="1219160" cy="1388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2591864" y="3789040"/>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sp>
          <p:nvSpPr>
            <p:cNvPr id="97" name="矩形 96"/>
            <p:cNvSpPr/>
            <p:nvPr/>
          </p:nvSpPr>
          <p:spPr>
            <a:xfrm>
              <a:off x="2590913" y="4040132"/>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98" name="矩形 97"/>
            <p:cNvSpPr/>
            <p:nvPr/>
          </p:nvSpPr>
          <p:spPr>
            <a:xfrm>
              <a:off x="2585115" y="4294363"/>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100" name="肘形连接符 99"/>
            <p:cNvCxnSpPr>
              <a:stCxn id="16" idx="2"/>
              <a:endCxn id="94" idx="1"/>
            </p:cNvCxnSpPr>
            <p:nvPr/>
          </p:nvCxnSpPr>
          <p:spPr>
            <a:xfrm rot="16200000" flipH="1">
              <a:off x="2427355" y="3193150"/>
              <a:ext cx="183456" cy="14556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肘形连接符 104"/>
            <p:cNvCxnSpPr>
              <a:stCxn id="16" idx="2"/>
              <a:endCxn id="96" idx="1"/>
            </p:cNvCxnSpPr>
            <p:nvPr/>
          </p:nvCxnSpPr>
          <p:spPr>
            <a:xfrm rot="16200000" flipH="1">
              <a:off x="2162379" y="3458126"/>
              <a:ext cx="713408" cy="14556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16" idx="2"/>
              <a:endCxn id="97" idx="1"/>
            </p:cNvCxnSpPr>
            <p:nvPr/>
          </p:nvCxnSpPr>
          <p:spPr>
            <a:xfrm rot="16200000" flipH="1">
              <a:off x="2036144" y="3584362"/>
              <a:ext cx="964929" cy="14461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7" name="文本框 116"/>
          <p:cNvSpPr txBox="1"/>
          <p:nvPr/>
        </p:nvSpPr>
        <p:spPr>
          <a:xfrm>
            <a:off x="5257542" y="11232"/>
            <a:ext cx="3842173" cy="1670073"/>
          </a:xfrm>
          <a:prstGeom prst="rect">
            <a:avLst/>
          </a:prstGeom>
          <a:solidFill>
            <a:srgbClr val="FDBBB9"/>
          </a:solidFill>
        </p:spPr>
        <p:txBody>
          <a:bodyPr wrap="square" rtlCol="0">
            <a:spAutoFit/>
          </a:bodyPr>
          <a:lstStyle/>
          <a:p>
            <a:pPr marL="285750" indent="-285750">
              <a:lnSpc>
                <a:spcPct val="150000"/>
              </a:lnSpc>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针对专业内设计活动跨阶段数据协同，方案匹配规则：</a:t>
            </a:r>
            <a:endParaRPr lang="en-US" altLang="zh-CN" sz="1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400" dirty="0" smtClean="0">
                <a:latin typeface="微软雅黑" panose="020B0503020204020204" pitchFamily="34" charset="-122"/>
                <a:ea typeface="微软雅黑" panose="020B0503020204020204" pitchFamily="34" charset="-122"/>
              </a:rPr>
              <a:t>整机层级方案编号一致；</a:t>
            </a:r>
            <a:endParaRPr lang="en-US" altLang="zh-CN" sz="1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400" dirty="0" smtClean="0">
                <a:latin typeface="微软雅黑" panose="020B0503020204020204" pitchFamily="34" charset="-122"/>
                <a:ea typeface="微软雅黑" panose="020B0503020204020204" pitchFamily="34" charset="-122"/>
              </a:rPr>
              <a:t>部件层级方案编号一致；</a:t>
            </a:r>
            <a:endParaRPr lang="en-US" altLang="zh-CN" sz="1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400" dirty="0" smtClean="0">
                <a:latin typeface="微软雅黑" panose="020B0503020204020204" pitchFamily="34" charset="-122"/>
                <a:ea typeface="微软雅黑" panose="020B0503020204020204" pitchFamily="34" charset="-122"/>
              </a:rPr>
              <a:t>专业层级方案编号一致；</a:t>
            </a:r>
            <a:endParaRPr lang="en-US" altLang="zh-CN" sz="1400" dirty="0">
              <a:latin typeface="微软雅黑" panose="020B0503020204020204" pitchFamily="34" charset="-122"/>
              <a:ea typeface="微软雅黑" panose="020B0503020204020204" pitchFamily="34" charset="-122"/>
            </a:endParaRPr>
          </a:p>
        </p:txBody>
      </p:sp>
      <p:grpSp>
        <p:nvGrpSpPr>
          <p:cNvPr id="275" name="组合 274"/>
          <p:cNvGrpSpPr/>
          <p:nvPr/>
        </p:nvGrpSpPr>
        <p:grpSpPr>
          <a:xfrm>
            <a:off x="2800320" y="5945288"/>
            <a:ext cx="2567451" cy="216025"/>
            <a:chOff x="2800320" y="5945288"/>
            <a:chExt cx="2567451" cy="216025"/>
          </a:xfrm>
        </p:grpSpPr>
        <p:sp>
          <p:nvSpPr>
            <p:cNvPr id="128" name="矩形 127"/>
            <p:cNvSpPr/>
            <p:nvPr/>
          </p:nvSpPr>
          <p:spPr>
            <a:xfrm>
              <a:off x="2991771" y="5984062"/>
              <a:ext cx="237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a:t>
              </a:r>
              <a:r>
                <a:rPr lang="zh-CN" altLang="en-US" sz="1050" dirty="0">
                  <a:solidFill>
                    <a:prstClr val="white"/>
                  </a:solidFill>
                  <a:latin typeface="微软雅黑" panose="020B0503020204020204" pitchFamily="34" charset="-122"/>
                  <a:ea typeface="微软雅黑" panose="020B0503020204020204" pitchFamily="34" charset="-122"/>
                </a:rPr>
                <a:t>初步</a:t>
              </a:r>
              <a:r>
                <a:rPr lang="zh-CN" altLang="en-US" sz="1050" dirty="0" smtClean="0">
                  <a:solidFill>
                    <a:prstClr val="white"/>
                  </a:solidFill>
                  <a:latin typeface="微软雅黑" panose="020B0503020204020204" pitchFamily="34" charset="-122"/>
                  <a:ea typeface="微软雅黑" panose="020B0503020204020204" pitchFamily="34" charset="-122"/>
                </a:rPr>
                <a:t>设计阶段涡轮气动方案设计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29" name="肘形连接符 128"/>
            <p:cNvCxnSpPr>
              <a:stCxn id="127" idx="2"/>
              <a:endCxn id="128" idx="1"/>
            </p:cNvCxnSpPr>
            <p:nvPr/>
          </p:nvCxnSpPr>
          <p:spPr>
            <a:xfrm rot="16200000" flipH="1">
              <a:off x="2832346" y="5913262"/>
              <a:ext cx="127399"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4" name="组合 283"/>
          <p:cNvGrpSpPr/>
          <p:nvPr/>
        </p:nvGrpSpPr>
        <p:grpSpPr>
          <a:xfrm>
            <a:off x="449513" y="332655"/>
            <a:ext cx="2728807" cy="5612634"/>
            <a:chOff x="449513" y="332655"/>
            <a:chExt cx="2728807" cy="5612634"/>
          </a:xfrm>
        </p:grpSpPr>
        <p:sp>
          <p:nvSpPr>
            <p:cNvPr id="13" name="矩形 12"/>
            <p:cNvSpPr/>
            <p:nvPr/>
          </p:nvSpPr>
          <p:spPr>
            <a:xfrm>
              <a:off x="539552" y="4820762"/>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初步设计阶段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4" idx="2"/>
              <a:endCxn id="13" idx="1"/>
            </p:cNvCxnSpPr>
            <p:nvPr/>
          </p:nvCxnSpPr>
          <p:spPr>
            <a:xfrm rot="16200000" flipH="1">
              <a:off x="-1797624" y="2579792"/>
              <a:ext cx="4584313"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1529484" y="5085184"/>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sp>
          <p:nvSpPr>
            <p:cNvPr id="121" name="矩形 120"/>
            <p:cNvSpPr/>
            <p:nvPr/>
          </p:nvSpPr>
          <p:spPr>
            <a:xfrm>
              <a:off x="1529864" y="5339981"/>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22" name="肘形连接符 121"/>
            <p:cNvCxnSpPr>
              <a:endCxn id="121" idx="1"/>
            </p:cNvCxnSpPr>
            <p:nvPr/>
          </p:nvCxnSpPr>
          <p:spPr>
            <a:xfrm rot="16200000" flipH="1">
              <a:off x="1236015" y="5134758"/>
              <a:ext cx="461482" cy="12621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endCxn id="120" idx="1"/>
            </p:cNvCxnSpPr>
            <p:nvPr/>
          </p:nvCxnSpPr>
          <p:spPr>
            <a:xfrm rot="16200000" flipH="1">
              <a:off x="1363224" y="5007549"/>
              <a:ext cx="206685" cy="12583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1802242" y="5553917"/>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27" name="矩形 126"/>
            <p:cNvSpPr/>
            <p:nvPr/>
          </p:nvSpPr>
          <p:spPr>
            <a:xfrm>
              <a:off x="2422320" y="5768038"/>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cxnSp>
          <p:nvCxnSpPr>
            <p:cNvPr id="130" name="肘形连接符 129"/>
            <p:cNvCxnSpPr>
              <a:endCxn id="126" idx="1"/>
            </p:cNvCxnSpPr>
            <p:nvPr/>
          </p:nvCxnSpPr>
          <p:spPr>
            <a:xfrm rot="16200000" flipH="1">
              <a:off x="1684306" y="5524606"/>
              <a:ext cx="125311" cy="11056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肘形连接符 132"/>
            <p:cNvCxnSpPr>
              <a:stCxn id="126" idx="2"/>
              <a:endCxn id="127" idx="1"/>
            </p:cNvCxnSpPr>
            <p:nvPr/>
          </p:nvCxnSpPr>
          <p:spPr>
            <a:xfrm rot="16200000" flipH="1">
              <a:off x="2283533" y="5717877"/>
              <a:ext cx="12549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5" name="组合 284"/>
          <p:cNvGrpSpPr/>
          <p:nvPr/>
        </p:nvGrpSpPr>
        <p:grpSpPr>
          <a:xfrm>
            <a:off x="449513" y="332655"/>
            <a:ext cx="2504729" cy="6483585"/>
            <a:chOff x="449513" y="332655"/>
            <a:chExt cx="2504729" cy="6483585"/>
          </a:xfrm>
        </p:grpSpPr>
        <p:sp>
          <p:nvSpPr>
            <p:cNvPr id="21" name="矩形 20"/>
            <p:cNvSpPr/>
            <p:nvPr/>
          </p:nvSpPr>
          <p:spPr>
            <a:xfrm>
              <a:off x="539552" y="6623826"/>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详细</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2" name="肘形连接符 21"/>
            <p:cNvCxnSpPr>
              <a:stCxn id="4" idx="2"/>
              <a:endCxn id="21" idx="1"/>
            </p:cNvCxnSpPr>
            <p:nvPr/>
          </p:nvCxnSpPr>
          <p:spPr>
            <a:xfrm rot="16200000" flipH="1">
              <a:off x="-2699156" y="3481324"/>
              <a:ext cx="6387377"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1802242" y="6147232"/>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技术设计阶段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37" name="肘形连接符 136"/>
            <p:cNvCxnSpPr>
              <a:endCxn id="136" idx="1"/>
            </p:cNvCxnSpPr>
            <p:nvPr/>
          </p:nvCxnSpPr>
          <p:spPr>
            <a:xfrm rot="16200000" flipH="1">
              <a:off x="1387648" y="5821264"/>
              <a:ext cx="718626" cy="11056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1799560" y="6355951"/>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工程设计阶段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46" name="肘形连接符 145"/>
            <p:cNvCxnSpPr>
              <a:endCxn id="143" idx="1"/>
            </p:cNvCxnSpPr>
            <p:nvPr/>
          </p:nvCxnSpPr>
          <p:spPr>
            <a:xfrm rot="16200000" flipH="1">
              <a:off x="1281948" y="5926964"/>
              <a:ext cx="927345" cy="10788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4" name="文本框 153"/>
          <p:cNvSpPr txBox="1"/>
          <p:nvPr/>
        </p:nvSpPr>
        <p:spPr>
          <a:xfrm>
            <a:off x="6361037" y="1852391"/>
            <a:ext cx="1008112" cy="307777"/>
          </a:xfrm>
          <a:prstGeom prst="rect">
            <a:avLst/>
          </a:prstGeom>
          <a:solidFill>
            <a:srgbClr val="00B0F0"/>
          </a:solidFill>
          <a:ln>
            <a:solidFill>
              <a:schemeClr val="tx1">
                <a:lumMod val="50000"/>
                <a:lumOff val="50000"/>
              </a:schemeClr>
            </a:solidFill>
          </a:ln>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155" name="矩形 154"/>
          <p:cNvSpPr/>
          <p:nvPr/>
        </p:nvSpPr>
        <p:spPr>
          <a:xfrm>
            <a:off x="7354519" y="1855016"/>
            <a:ext cx="1743232"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rgbClr val="FF0000"/>
                </a:solidFill>
                <a:latin typeface="微软雅黑" panose="020B0503020204020204" pitchFamily="34" charset="-122"/>
                <a:ea typeface="微软雅黑" panose="020B0503020204020204" pitchFamily="34" charset="-122"/>
              </a:rPr>
              <a:t>2</a:t>
            </a:r>
            <a:r>
              <a:rPr lang="en-US" altLang="zh-CN" sz="1200" dirty="0">
                <a:solidFill>
                  <a:srgbClr val="00B0F0"/>
                </a:solidFill>
                <a:latin typeface="微软雅黑" panose="020B0503020204020204" pitchFamily="34" charset="-122"/>
                <a:ea typeface="微软雅黑" panose="020B0503020204020204" pitchFamily="34" charset="-122"/>
              </a:rPr>
              <a:t>_</a:t>
            </a:r>
            <a:r>
              <a:rPr lang="en-US" altLang="zh-CN" sz="1200" dirty="0" smtClean="0">
                <a:solidFill>
                  <a:srgbClr val="FF0000"/>
                </a:solidFill>
                <a:latin typeface="微软雅黑" panose="020B0503020204020204" pitchFamily="34" charset="-122"/>
                <a:ea typeface="微软雅黑" panose="020B0503020204020204" pitchFamily="34" charset="-122"/>
              </a:rPr>
              <a:t>GYWLQD_A1_1</a:t>
            </a:r>
            <a:endParaRPr lang="zh-CN" altLang="en-US" sz="1200" dirty="0">
              <a:latin typeface="微软雅黑" panose="020B0503020204020204" pitchFamily="34" charset="-122"/>
              <a:ea typeface="微软雅黑" panose="020B0503020204020204" pitchFamily="34" charset="-122"/>
            </a:endParaRPr>
          </a:p>
        </p:txBody>
      </p:sp>
      <p:grpSp>
        <p:nvGrpSpPr>
          <p:cNvPr id="168" name="组合 167"/>
          <p:cNvGrpSpPr/>
          <p:nvPr/>
        </p:nvGrpSpPr>
        <p:grpSpPr>
          <a:xfrm>
            <a:off x="4691613" y="2148822"/>
            <a:ext cx="888499" cy="377411"/>
            <a:chOff x="4067944" y="2245640"/>
            <a:chExt cx="888499" cy="377411"/>
          </a:xfrm>
        </p:grpSpPr>
        <p:sp>
          <p:nvSpPr>
            <p:cNvPr id="169" name="等腰三角形 168"/>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grpSp>
        <p:nvGrpSpPr>
          <p:cNvPr id="261" name="组合 260"/>
          <p:cNvGrpSpPr/>
          <p:nvPr/>
        </p:nvGrpSpPr>
        <p:grpSpPr>
          <a:xfrm>
            <a:off x="5580112" y="2244797"/>
            <a:ext cx="1004526" cy="215444"/>
            <a:chOff x="5580112" y="2244797"/>
            <a:chExt cx="1004526" cy="215444"/>
          </a:xfrm>
        </p:grpSpPr>
        <p:cxnSp>
          <p:nvCxnSpPr>
            <p:cNvPr id="172" name="肘形连接符 171"/>
            <p:cNvCxnSpPr>
              <a:stCxn id="170" idx="3"/>
              <a:endCxn id="173" idx="1"/>
            </p:cNvCxnSpPr>
            <p:nvPr/>
          </p:nvCxnSpPr>
          <p:spPr>
            <a:xfrm>
              <a:off x="5580112" y="2337528"/>
              <a:ext cx="644526" cy="14991"/>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3" name="TextBox 93"/>
            <p:cNvSpPr txBox="1"/>
            <p:nvPr/>
          </p:nvSpPr>
          <p:spPr>
            <a:xfrm>
              <a:off x="6224638" y="2244797"/>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grpSp>
        <p:nvGrpSpPr>
          <p:cNvPr id="265" name="组合 264"/>
          <p:cNvGrpSpPr/>
          <p:nvPr/>
        </p:nvGrpSpPr>
        <p:grpSpPr>
          <a:xfrm>
            <a:off x="5580112" y="2337528"/>
            <a:ext cx="1004526" cy="805756"/>
            <a:chOff x="5580112" y="2337528"/>
            <a:chExt cx="1004526" cy="805756"/>
          </a:xfrm>
        </p:grpSpPr>
        <p:sp>
          <p:nvSpPr>
            <p:cNvPr id="171" name="TextBox 93"/>
            <p:cNvSpPr txBox="1"/>
            <p:nvPr/>
          </p:nvSpPr>
          <p:spPr>
            <a:xfrm>
              <a:off x="6224638" y="2927840"/>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C</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74" name="肘形连接符 173"/>
            <p:cNvCxnSpPr>
              <a:stCxn id="170" idx="3"/>
              <a:endCxn id="171" idx="1"/>
            </p:cNvCxnSpPr>
            <p:nvPr/>
          </p:nvCxnSpPr>
          <p:spPr>
            <a:xfrm>
              <a:off x="5580112" y="2337528"/>
              <a:ext cx="644526" cy="698034"/>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3" name="组合 262"/>
          <p:cNvGrpSpPr/>
          <p:nvPr/>
        </p:nvGrpSpPr>
        <p:grpSpPr>
          <a:xfrm>
            <a:off x="5580112" y="2337528"/>
            <a:ext cx="1004526" cy="453252"/>
            <a:chOff x="5580112" y="2337528"/>
            <a:chExt cx="1004526" cy="453252"/>
          </a:xfrm>
        </p:grpSpPr>
        <p:sp>
          <p:nvSpPr>
            <p:cNvPr id="175" name="TextBox 93"/>
            <p:cNvSpPr txBox="1"/>
            <p:nvPr/>
          </p:nvSpPr>
          <p:spPr>
            <a:xfrm>
              <a:off x="6224638" y="2575336"/>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p>
          </p:txBody>
        </p:sp>
        <p:cxnSp>
          <p:nvCxnSpPr>
            <p:cNvPr id="176" name="肘形连接符 175"/>
            <p:cNvCxnSpPr>
              <a:stCxn id="170" idx="3"/>
              <a:endCxn id="175" idx="1"/>
            </p:cNvCxnSpPr>
            <p:nvPr/>
          </p:nvCxnSpPr>
          <p:spPr>
            <a:xfrm>
              <a:off x="5580112" y="2337528"/>
              <a:ext cx="644526" cy="345530"/>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80" name="肘形连接符 179"/>
          <p:cNvCxnSpPr>
            <a:stCxn id="111" idx="3"/>
            <a:endCxn id="154" idx="1"/>
          </p:cNvCxnSpPr>
          <p:nvPr/>
        </p:nvCxnSpPr>
        <p:spPr>
          <a:xfrm flipV="1">
            <a:off x="5435832" y="2006280"/>
            <a:ext cx="925205" cy="1639411"/>
          </a:xfrm>
          <a:prstGeom prst="bentConnector3">
            <a:avLst>
              <a:gd name="adj1" fmla="val 22785"/>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28" idx="3"/>
            <a:endCxn id="154" idx="1"/>
          </p:cNvCxnSpPr>
          <p:nvPr/>
        </p:nvCxnSpPr>
        <p:spPr>
          <a:xfrm flipV="1">
            <a:off x="5367771" y="2006280"/>
            <a:ext cx="993266" cy="4066408"/>
          </a:xfrm>
          <a:prstGeom prst="bentConnector3">
            <a:avLst>
              <a:gd name="adj1" fmla="val 44664"/>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88" name="组合 187"/>
          <p:cNvGrpSpPr/>
          <p:nvPr/>
        </p:nvGrpSpPr>
        <p:grpSpPr>
          <a:xfrm>
            <a:off x="3609699" y="4419741"/>
            <a:ext cx="888499" cy="377411"/>
            <a:chOff x="4067944" y="2245640"/>
            <a:chExt cx="888499" cy="377411"/>
          </a:xfrm>
        </p:grpSpPr>
        <p:sp>
          <p:nvSpPr>
            <p:cNvPr id="189" name="等腰三角形 188"/>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grpSp>
        <p:nvGrpSpPr>
          <p:cNvPr id="273" name="组合 272"/>
          <p:cNvGrpSpPr/>
          <p:nvPr/>
        </p:nvGrpSpPr>
        <p:grpSpPr>
          <a:xfrm>
            <a:off x="4498198" y="3974157"/>
            <a:ext cx="1004526" cy="634290"/>
            <a:chOff x="4498198" y="3974157"/>
            <a:chExt cx="1004526" cy="634290"/>
          </a:xfrm>
        </p:grpSpPr>
        <p:cxnSp>
          <p:nvCxnSpPr>
            <p:cNvPr id="192" name="肘形连接符 191"/>
            <p:cNvCxnSpPr>
              <a:stCxn id="190" idx="3"/>
              <a:endCxn id="193" idx="1"/>
            </p:cNvCxnSpPr>
            <p:nvPr/>
          </p:nvCxnSpPr>
          <p:spPr>
            <a:xfrm flipV="1">
              <a:off x="4498198" y="4081879"/>
              <a:ext cx="644526" cy="526568"/>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3" name="TextBox 93"/>
            <p:cNvSpPr txBox="1"/>
            <p:nvPr/>
          </p:nvSpPr>
          <p:spPr>
            <a:xfrm>
              <a:off x="5142724" y="3974157"/>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grpSp>
        <p:nvGrpSpPr>
          <p:cNvPr id="270" name="组合 269"/>
          <p:cNvGrpSpPr/>
          <p:nvPr/>
        </p:nvGrpSpPr>
        <p:grpSpPr>
          <a:xfrm>
            <a:off x="4498198" y="4608447"/>
            <a:ext cx="1004526" cy="332431"/>
            <a:chOff x="4498198" y="4608447"/>
            <a:chExt cx="1004526" cy="332431"/>
          </a:xfrm>
        </p:grpSpPr>
        <p:sp>
          <p:nvSpPr>
            <p:cNvPr id="191" name="TextBox 93"/>
            <p:cNvSpPr txBox="1"/>
            <p:nvPr/>
          </p:nvSpPr>
          <p:spPr>
            <a:xfrm>
              <a:off x="5142724" y="4725434"/>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C</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94" name="肘形连接符 193"/>
            <p:cNvCxnSpPr>
              <a:stCxn id="190" idx="3"/>
              <a:endCxn id="191" idx="1"/>
            </p:cNvCxnSpPr>
            <p:nvPr/>
          </p:nvCxnSpPr>
          <p:spPr>
            <a:xfrm>
              <a:off x="4498198" y="4608447"/>
              <a:ext cx="644526" cy="224709"/>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9" name="组合 268"/>
          <p:cNvGrpSpPr/>
          <p:nvPr/>
        </p:nvGrpSpPr>
        <p:grpSpPr>
          <a:xfrm>
            <a:off x="4498198" y="4324797"/>
            <a:ext cx="1004526" cy="283650"/>
            <a:chOff x="4498198" y="4324797"/>
            <a:chExt cx="1004526" cy="283650"/>
          </a:xfrm>
        </p:grpSpPr>
        <p:sp>
          <p:nvSpPr>
            <p:cNvPr id="195" name="TextBox 93"/>
            <p:cNvSpPr txBox="1"/>
            <p:nvPr/>
          </p:nvSpPr>
          <p:spPr>
            <a:xfrm>
              <a:off x="5142724" y="4324797"/>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p>
          </p:txBody>
        </p:sp>
        <p:cxnSp>
          <p:nvCxnSpPr>
            <p:cNvPr id="196" name="肘形连接符 195"/>
            <p:cNvCxnSpPr>
              <a:stCxn id="190" idx="3"/>
              <a:endCxn id="195" idx="1"/>
            </p:cNvCxnSpPr>
            <p:nvPr/>
          </p:nvCxnSpPr>
          <p:spPr>
            <a:xfrm flipV="1">
              <a:off x="4498198" y="4432519"/>
              <a:ext cx="644526" cy="175928"/>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组合 196"/>
          <p:cNvGrpSpPr/>
          <p:nvPr/>
        </p:nvGrpSpPr>
        <p:grpSpPr>
          <a:xfrm>
            <a:off x="4718088" y="6206834"/>
            <a:ext cx="888499" cy="377411"/>
            <a:chOff x="4067944" y="2245640"/>
            <a:chExt cx="888499" cy="377411"/>
          </a:xfrm>
        </p:grpSpPr>
        <p:sp>
          <p:nvSpPr>
            <p:cNvPr id="198" name="等腰三角形 197"/>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grpSp>
        <p:nvGrpSpPr>
          <p:cNvPr id="278" name="组合 277"/>
          <p:cNvGrpSpPr/>
          <p:nvPr/>
        </p:nvGrpSpPr>
        <p:grpSpPr>
          <a:xfrm>
            <a:off x="5606587" y="6279132"/>
            <a:ext cx="1004526" cy="215444"/>
            <a:chOff x="5606587" y="6279132"/>
            <a:chExt cx="1004526" cy="215444"/>
          </a:xfrm>
        </p:grpSpPr>
        <p:cxnSp>
          <p:nvCxnSpPr>
            <p:cNvPr id="201" name="肘形连接符 200"/>
            <p:cNvCxnSpPr>
              <a:stCxn id="199" idx="3"/>
              <a:endCxn id="202" idx="1"/>
            </p:cNvCxnSpPr>
            <p:nvPr/>
          </p:nvCxnSpPr>
          <p:spPr>
            <a:xfrm flipV="1">
              <a:off x="5606587" y="6386854"/>
              <a:ext cx="644526" cy="8686"/>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02" name="TextBox 93"/>
            <p:cNvSpPr txBox="1"/>
            <p:nvPr/>
          </p:nvSpPr>
          <p:spPr>
            <a:xfrm>
              <a:off x="6251113" y="6279132"/>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grpSp>
        <p:nvGrpSpPr>
          <p:cNvPr id="280" name="组合 279"/>
          <p:cNvGrpSpPr/>
          <p:nvPr/>
        </p:nvGrpSpPr>
        <p:grpSpPr>
          <a:xfrm>
            <a:off x="5606587" y="6395540"/>
            <a:ext cx="1004526" cy="445711"/>
            <a:chOff x="5606587" y="6395540"/>
            <a:chExt cx="1004526" cy="445711"/>
          </a:xfrm>
        </p:grpSpPr>
        <p:sp>
          <p:nvSpPr>
            <p:cNvPr id="204" name="TextBox 93"/>
            <p:cNvSpPr txBox="1"/>
            <p:nvPr/>
          </p:nvSpPr>
          <p:spPr>
            <a:xfrm>
              <a:off x="6251113" y="6625807"/>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p>
          </p:txBody>
        </p:sp>
        <p:cxnSp>
          <p:nvCxnSpPr>
            <p:cNvPr id="205" name="肘形连接符 204"/>
            <p:cNvCxnSpPr>
              <a:stCxn id="199" idx="3"/>
              <a:endCxn id="204" idx="1"/>
            </p:cNvCxnSpPr>
            <p:nvPr/>
          </p:nvCxnSpPr>
          <p:spPr>
            <a:xfrm>
              <a:off x="5606587" y="6395540"/>
              <a:ext cx="644526" cy="337989"/>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6" name="组合 265"/>
          <p:cNvGrpSpPr/>
          <p:nvPr/>
        </p:nvGrpSpPr>
        <p:grpSpPr>
          <a:xfrm>
            <a:off x="6547686" y="2927550"/>
            <a:ext cx="1552007" cy="554429"/>
            <a:chOff x="6547686" y="2927550"/>
            <a:chExt cx="1552007" cy="554429"/>
          </a:xfrm>
        </p:grpSpPr>
        <p:sp>
          <p:nvSpPr>
            <p:cNvPr id="158" name="圆角矩形 157"/>
            <p:cNvSpPr/>
            <p:nvPr/>
          </p:nvSpPr>
          <p:spPr>
            <a:xfrm>
              <a:off x="7739653" y="2927550"/>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cxnSp>
          <p:nvCxnSpPr>
            <p:cNvPr id="212" name="直接连接符 211"/>
            <p:cNvCxnSpPr>
              <a:stCxn id="171" idx="3"/>
              <a:endCxn id="158" idx="1"/>
            </p:cNvCxnSpPr>
            <p:nvPr/>
          </p:nvCxnSpPr>
          <p:spPr>
            <a:xfrm>
              <a:off x="6584638" y="3035562"/>
              <a:ext cx="1155015" cy="0"/>
            </a:xfrm>
            <a:prstGeom prst="line">
              <a:avLst/>
            </a:prstGeom>
            <a:ln>
              <a:solidFill>
                <a:srgbClr val="00B0F0"/>
              </a:solidFill>
              <a:tailEnd type="stealth" w="lg" len="lg"/>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27" name="矩形 226"/>
            <p:cNvSpPr/>
            <p:nvPr/>
          </p:nvSpPr>
          <p:spPr>
            <a:xfrm>
              <a:off x="6547686" y="3174202"/>
              <a:ext cx="1261884" cy="307777"/>
            </a:xfrm>
            <a:prstGeom prst="rect">
              <a:avLst/>
            </a:prstGeom>
          </p:spPr>
          <p:txBody>
            <a:bodyPr wrap="none">
              <a:spAutoFit/>
            </a:bodyPr>
            <a:lstStyle/>
            <a:p>
              <a:r>
                <a:rPr lang="zh-CN" altLang="en-US" sz="1400" dirty="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生成</a:t>
              </a:r>
              <a:r>
                <a:rPr lang="zh-CN" altLang="en-US" sz="1400" dirty="0" smtClean="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方案版本</a:t>
              </a:r>
              <a:endParaRPr lang="zh-CN" altLang="en-US" sz="1400" dirty="0">
                <a:solidFill>
                  <a:schemeClr val="tx2"/>
                </a:solidFill>
                <a:effectLst>
                  <a:glow rad="101600">
                    <a:schemeClr val="accent5">
                      <a:satMod val="175000"/>
                      <a:alpha val="40000"/>
                    </a:schemeClr>
                  </a:glow>
                </a:effectLst>
              </a:endParaRPr>
            </a:p>
          </p:txBody>
        </p:sp>
      </p:grpSp>
      <p:grpSp>
        <p:nvGrpSpPr>
          <p:cNvPr id="271" name="组合 270"/>
          <p:cNvGrpSpPr/>
          <p:nvPr/>
        </p:nvGrpSpPr>
        <p:grpSpPr>
          <a:xfrm>
            <a:off x="5502724" y="3732355"/>
            <a:ext cx="2596969" cy="457536"/>
            <a:chOff x="5502724" y="3732355"/>
            <a:chExt cx="2596969" cy="457536"/>
          </a:xfrm>
        </p:grpSpPr>
        <p:sp>
          <p:nvSpPr>
            <p:cNvPr id="159" name="圆角矩形 158"/>
            <p:cNvSpPr/>
            <p:nvPr/>
          </p:nvSpPr>
          <p:spPr>
            <a:xfrm>
              <a:off x="7739653" y="3973867"/>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G.4</a:t>
              </a:r>
              <a:endParaRPr lang="zh-CN" altLang="en-US" sz="900" b="1" dirty="0"/>
            </a:p>
          </p:txBody>
        </p:sp>
        <p:cxnSp>
          <p:nvCxnSpPr>
            <p:cNvPr id="215" name="直接连接符 214"/>
            <p:cNvCxnSpPr>
              <a:stCxn id="193" idx="3"/>
              <a:endCxn id="159" idx="1"/>
            </p:cNvCxnSpPr>
            <p:nvPr/>
          </p:nvCxnSpPr>
          <p:spPr>
            <a:xfrm>
              <a:off x="5502724" y="4081879"/>
              <a:ext cx="2236929" cy="0"/>
            </a:xfrm>
            <a:prstGeom prst="line">
              <a:avLst/>
            </a:prstGeom>
            <a:ln>
              <a:solidFill>
                <a:srgbClr val="00B0F0"/>
              </a:solidFill>
              <a:tailEnd type="stealth" w="lg" len="lg"/>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28" name="矩形 227"/>
            <p:cNvSpPr/>
            <p:nvPr/>
          </p:nvSpPr>
          <p:spPr>
            <a:xfrm>
              <a:off x="6080358" y="3732355"/>
              <a:ext cx="1261884" cy="307777"/>
            </a:xfrm>
            <a:prstGeom prst="rect">
              <a:avLst/>
            </a:prstGeom>
          </p:spPr>
          <p:txBody>
            <a:bodyPr wrap="none">
              <a:spAutoFit/>
            </a:bodyPr>
            <a:lstStyle/>
            <a:p>
              <a:r>
                <a:rPr lang="zh-CN" altLang="en-US" sz="1400" dirty="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生成</a:t>
              </a:r>
              <a:r>
                <a:rPr lang="zh-CN" altLang="en-US" sz="1400" dirty="0" smtClean="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方案版本</a:t>
              </a:r>
              <a:endParaRPr lang="zh-CN" altLang="en-US" sz="1400" dirty="0">
                <a:solidFill>
                  <a:schemeClr val="tx2"/>
                </a:solidFill>
                <a:effectLst>
                  <a:glow rad="101600">
                    <a:schemeClr val="accent5">
                      <a:satMod val="175000"/>
                      <a:alpha val="40000"/>
                    </a:schemeClr>
                  </a:glow>
                </a:effectLst>
              </a:endParaRPr>
            </a:p>
          </p:txBody>
        </p:sp>
      </p:grpSp>
      <p:grpSp>
        <p:nvGrpSpPr>
          <p:cNvPr id="274" name="组合 273"/>
          <p:cNvGrpSpPr/>
          <p:nvPr/>
        </p:nvGrpSpPr>
        <p:grpSpPr>
          <a:xfrm>
            <a:off x="5502724" y="4507810"/>
            <a:ext cx="2596969" cy="433358"/>
            <a:chOff x="5502724" y="4507810"/>
            <a:chExt cx="2596969" cy="433358"/>
          </a:xfrm>
        </p:grpSpPr>
        <p:sp>
          <p:nvSpPr>
            <p:cNvPr id="160" name="圆角矩形 159"/>
            <p:cNvSpPr/>
            <p:nvPr/>
          </p:nvSpPr>
          <p:spPr>
            <a:xfrm>
              <a:off x="7739653" y="4725144"/>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G.5</a:t>
              </a:r>
              <a:endParaRPr lang="zh-CN" altLang="en-US" sz="900" b="1" dirty="0"/>
            </a:p>
          </p:txBody>
        </p:sp>
        <p:cxnSp>
          <p:nvCxnSpPr>
            <p:cNvPr id="218" name="直接连接符 217"/>
            <p:cNvCxnSpPr>
              <a:stCxn id="191" idx="3"/>
              <a:endCxn id="160" idx="1"/>
            </p:cNvCxnSpPr>
            <p:nvPr/>
          </p:nvCxnSpPr>
          <p:spPr>
            <a:xfrm>
              <a:off x="5502724" y="4833156"/>
              <a:ext cx="2236929" cy="0"/>
            </a:xfrm>
            <a:prstGeom prst="line">
              <a:avLst/>
            </a:prstGeom>
            <a:ln>
              <a:solidFill>
                <a:srgbClr val="00B0F0"/>
              </a:solidFill>
              <a:tailEnd type="stealth" w="lg" len="lg"/>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29" name="矩形 228"/>
            <p:cNvSpPr/>
            <p:nvPr/>
          </p:nvSpPr>
          <p:spPr>
            <a:xfrm>
              <a:off x="6070291" y="4507810"/>
              <a:ext cx="1261884" cy="307777"/>
            </a:xfrm>
            <a:prstGeom prst="rect">
              <a:avLst/>
            </a:prstGeom>
          </p:spPr>
          <p:txBody>
            <a:bodyPr wrap="none">
              <a:spAutoFit/>
            </a:bodyPr>
            <a:lstStyle/>
            <a:p>
              <a:r>
                <a:rPr lang="zh-CN" altLang="en-US" sz="1400" dirty="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生成</a:t>
              </a:r>
              <a:r>
                <a:rPr lang="zh-CN" altLang="en-US" sz="1400" dirty="0" smtClean="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方案版本</a:t>
              </a:r>
              <a:endParaRPr lang="zh-CN" altLang="en-US" sz="1400" dirty="0">
                <a:solidFill>
                  <a:schemeClr val="tx2"/>
                </a:solidFill>
                <a:effectLst>
                  <a:glow rad="101600">
                    <a:schemeClr val="accent5">
                      <a:satMod val="175000"/>
                      <a:alpha val="40000"/>
                    </a:schemeClr>
                  </a:glow>
                </a:effectLst>
              </a:endParaRPr>
            </a:p>
          </p:txBody>
        </p:sp>
      </p:grpSp>
      <p:grpSp>
        <p:nvGrpSpPr>
          <p:cNvPr id="279" name="组合 278"/>
          <p:cNvGrpSpPr/>
          <p:nvPr/>
        </p:nvGrpSpPr>
        <p:grpSpPr>
          <a:xfrm>
            <a:off x="6581173" y="6044382"/>
            <a:ext cx="1525558" cy="450485"/>
            <a:chOff x="6581173" y="6044382"/>
            <a:chExt cx="1525558" cy="450485"/>
          </a:xfrm>
        </p:grpSpPr>
        <p:sp>
          <p:nvSpPr>
            <p:cNvPr id="166" name="圆角矩形 165"/>
            <p:cNvSpPr/>
            <p:nvPr/>
          </p:nvSpPr>
          <p:spPr>
            <a:xfrm>
              <a:off x="7746691" y="6278843"/>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C.1</a:t>
              </a:r>
              <a:endParaRPr lang="zh-CN" altLang="en-US" sz="900" b="1" dirty="0"/>
            </a:p>
          </p:txBody>
        </p:sp>
        <p:cxnSp>
          <p:nvCxnSpPr>
            <p:cNvPr id="221" name="直接连接符 220"/>
            <p:cNvCxnSpPr>
              <a:stCxn id="202" idx="3"/>
              <a:endCxn id="166" idx="1"/>
            </p:cNvCxnSpPr>
            <p:nvPr/>
          </p:nvCxnSpPr>
          <p:spPr>
            <a:xfrm>
              <a:off x="6611113" y="6386854"/>
              <a:ext cx="1135578" cy="1"/>
            </a:xfrm>
            <a:prstGeom prst="line">
              <a:avLst/>
            </a:prstGeom>
            <a:ln>
              <a:solidFill>
                <a:srgbClr val="00B0F0"/>
              </a:solidFill>
              <a:tailEnd type="stealth" w="lg" len="lg"/>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0" name="矩形 229"/>
            <p:cNvSpPr/>
            <p:nvPr/>
          </p:nvSpPr>
          <p:spPr>
            <a:xfrm>
              <a:off x="6581173" y="6044382"/>
              <a:ext cx="1261884" cy="307777"/>
            </a:xfrm>
            <a:prstGeom prst="rect">
              <a:avLst/>
            </a:prstGeom>
          </p:spPr>
          <p:txBody>
            <a:bodyPr wrap="none">
              <a:spAutoFit/>
            </a:bodyPr>
            <a:lstStyle/>
            <a:p>
              <a:r>
                <a:rPr lang="zh-CN" altLang="en-US" sz="1400" dirty="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生成</a:t>
              </a:r>
              <a:r>
                <a:rPr lang="zh-CN" altLang="en-US" sz="1400" dirty="0" smtClean="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方案版本</a:t>
              </a:r>
              <a:endParaRPr lang="zh-CN" altLang="en-US" sz="1400" dirty="0">
                <a:solidFill>
                  <a:schemeClr val="tx2"/>
                </a:solidFill>
                <a:effectLst>
                  <a:glow rad="101600">
                    <a:schemeClr val="accent5">
                      <a:satMod val="175000"/>
                      <a:alpha val="40000"/>
                    </a:schemeClr>
                  </a:glow>
                </a:effectLst>
              </a:endParaRPr>
            </a:p>
          </p:txBody>
        </p:sp>
      </p:grpSp>
      <p:grpSp>
        <p:nvGrpSpPr>
          <p:cNvPr id="281" name="组合 280"/>
          <p:cNvGrpSpPr/>
          <p:nvPr/>
        </p:nvGrpSpPr>
        <p:grpSpPr>
          <a:xfrm>
            <a:off x="6554639" y="6431845"/>
            <a:ext cx="1552092" cy="409703"/>
            <a:chOff x="6554639" y="6431845"/>
            <a:chExt cx="1552092" cy="409703"/>
          </a:xfrm>
        </p:grpSpPr>
        <p:sp>
          <p:nvSpPr>
            <p:cNvPr id="167" name="圆角矩形 166"/>
            <p:cNvSpPr/>
            <p:nvPr/>
          </p:nvSpPr>
          <p:spPr>
            <a:xfrm>
              <a:off x="7746691" y="6625524"/>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cxnSp>
          <p:nvCxnSpPr>
            <p:cNvPr id="224" name="直接连接符 223"/>
            <p:cNvCxnSpPr>
              <a:stCxn id="204" idx="3"/>
              <a:endCxn id="167" idx="1"/>
            </p:cNvCxnSpPr>
            <p:nvPr/>
          </p:nvCxnSpPr>
          <p:spPr>
            <a:xfrm>
              <a:off x="6611113" y="6733529"/>
              <a:ext cx="1135578" cy="7"/>
            </a:xfrm>
            <a:prstGeom prst="line">
              <a:avLst/>
            </a:prstGeom>
            <a:ln>
              <a:solidFill>
                <a:srgbClr val="00B0F0"/>
              </a:solidFill>
              <a:tailEnd type="stealth" w="lg" len="lg"/>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1" name="矩形 230"/>
            <p:cNvSpPr/>
            <p:nvPr/>
          </p:nvSpPr>
          <p:spPr>
            <a:xfrm>
              <a:off x="6554639" y="6431845"/>
              <a:ext cx="1261884" cy="307777"/>
            </a:xfrm>
            <a:prstGeom prst="rect">
              <a:avLst/>
            </a:prstGeom>
          </p:spPr>
          <p:txBody>
            <a:bodyPr wrap="none">
              <a:spAutoFit/>
            </a:bodyPr>
            <a:lstStyle/>
            <a:p>
              <a:r>
                <a:rPr lang="zh-CN" altLang="en-US" sz="1400" dirty="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生成</a:t>
              </a:r>
              <a:r>
                <a:rPr lang="zh-CN" altLang="en-US" sz="1400" dirty="0" smtClean="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方案版本</a:t>
              </a:r>
              <a:endParaRPr lang="zh-CN" altLang="en-US" sz="1400" dirty="0">
                <a:solidFill>
                  <a:schemeClr val="tx2"/>
                </a:solidFill>
                <a:effectLst>
                  <a:glow rad="101600">
                    <a:schemeClr val="accent5">
                      <a:satMod val="175000"/>
                      <a:alpha val="40000"/>
                    </a:schemeClr>
                  </a:glow>
                </a:effectLst>
              </a:endParaRPr>
            </a:p>
          </p:txBody>
        </p:sp>
      </p:grpSp>
      <p:grpSp>
        <p:nvGrpSpPr>
          <p:cNvPr id="264" name="组合 263"/>
          <p:cNvGrpSpPr/>
          <p:nvPr/>
        </p:nvGrpSpPr>
        <p:grpSpPr>
          <a:xfrm>
            <a:off x="6524081" y="2575046"/>
            <a:ext cx="1576311" cy="405288"/>
            <a:chOff x="6524081" y="2575046"/>
            <a:chExt cx="1576311" cy="405288"/>
          </a:xfrm>
        </p:grpSpPr>
        <p:sp>
          <p:nvSpPr>
            <p:cNvPr id="157" name="圆角矩形 156"/>
            <p:cNvSpPr/>
            <p:nvPr/>
          </p:nvSpPr>
          <p:spPr>
            <a:xfrm>
              <a:off x="7740352" y="2575046"/>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cxnSp>
          <p:nvCxnSpPr>
            <p:cNvPr id="209" name="直接连接符 208"/>
            <p:cNvCxnSpPr>
              <a:stCxn id="175" idx="3"/>
              <a:endCxn id="157" idx="1"/>
            </p:cNvCxnSpPr>
            <p:nvPr/>
          </p:nvCxnSpPr>
          <p:spPr>
            <a:xfrm>
              <a:off x="6584638" y="2683058"/>
              <a:ext cx="1155714" cy="0"/>
            </a:xfrm>
            <a:prstGeom prst="line">
              <a:avLst/>
            </a:prstGeom>
            <a:ln>
              <a:solidFill>
                <a:srgbClr val="00B0F0"/>
              </a:solidFill>
              <a:tailEnd type="stealth" w="lg" len="lg"/>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2" name="矩形 231"/>
            <p:cNvSpPr/>
            <p:nvPr/>
          </p:nvSpPr>
          <p:spPr>
            <a:xfrm>
              <a:off x="6524081" y="2672557"/>
              <a:ext cx="1261884" cy="307777"/>
            </a:xfrm>
            <a:prstGeom prst="rect">
              <a:avLst/>
            </a:prstGeom>
          </p:spPr>
          <p:txBody>
            <a:bodyPr wrap="none">
              <a:spAutoFit/>
            </a:bodyPr>
            <a:lstStyle/>
            <a:p>
              <a:r>
                <a:rPr lang="zh-CN" altLang="en-US" sz="1400" dirty="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生成</a:t>
              </a:r>
              <a:r>
                <a:rPr lang="zh-CN" altLang="en-US" sz="1400" dirty="0" smtClean="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方案版本</a:t>
              </a:r>
              <a:endParaRPr lang="zh-CN" altLang="en-US" sz="1400" dirty="0">
                <a:solidFill>
                  <a:schemeClr val="tx2"/>
                </a:solidFill>
                <a:effectLst>
                  <a:glow rad="101600">
                    <a:schemeClr val="accent5">
                      <a:satMod val="175000"/>
                      <a:alpha val="40000"/>
                    </a:schemeClr>
                  </a:glow>
                </a:effectLst>
              </a:endParaRPr>
            </a:p>
          </p:txBody>
        </p:sp>
      </p:grpSp>
      <p:grpSp>
        <p:nvGrpSpPr>
          <p:cNvPr id="262" name="组合 261"/>
          <p:cNvGrpSpPr/>
          <p:nvPr/>
        </p:nvGrpSpPr>
        <p:grpSpPr>
          <a:xfrm>
            <a:off x="6547686" y="2244507"/>
            <a:ext cx="1552007" cy="378407"/>
            <a:chOff x="6547686" y="2244507"/>
            <a:chExt cx="1552007" cy="378407"/>
          </a:xfrm>
        </p:grpSpPr>
        <p:sp>
          <p:nvSpPr>
            <p:cNvPr id="156" name="圆角矩形 155"/>
            <p:cNvSpPr/>
            <p:nvPr/>
          </p:nvSpPr>
          <p:spPr>
            <a:xfrm>
              <a:off x="7739653" y="2244507"/>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cxnSp>
          <p:nvCxnSpPr>
            <p:cNvPr id="208" name="直接连接符 207"/>
            <p:cNvCxnSpPr>
              <a:stCxn id="173" idx="3"/>
              <a:endCxn id="156" idx="1"/>
            </p:cNvCxnSpPr>
            <p:nvPr/>
          </p:nvCxnSpPr>
          <p:spPr>
            <a:xfrm>
              <a:off x="6584638" y="2352519"/>
              <a:ext cx="1155015" cy="0"/>
            </a:xfrm>
            <a:prstGeom prst="line">
              <a:avLst/>
            </a:prstGeom>
            <a:ln>
              <a:solidFill>
                <a:srgbClr val="00B0F0"/>
              </a:solidFill>
              <a:tailEnd type="stealth" w="lg" len="lg"/>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3" name="矩形 232"/>
            <p:cNvSpPr/>
            <p:nvPr/>
          </p:nvSpPr>
          <p:spPr>
            <a:xfrm>
              <a:off x="6547686" y="2315137"/>
              <a:ext cx="1261884" cy="307777"/>
            </a:xfrm>
            <a:prstGeom prst="rect">
              <a:avLst/>
            </a:prstGeom>
          </p:spPr>
          <p:txBody>
            <a:bodyPr wrap="none">
              <a:spAutoFit/>
            </a:bodyPr>
            <a:lstStyle/>
            <a:p>
              <a:r>
                <a:rPr lang="zh-CN" altLang="en-US" sz="1400" dirty="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生成</a:t>
              </a:r>
              <a:r>
                <a:rPr lang="zh-CN" altLang="en-US" sz="1400" dirty="0" smtClean="0">
                  <a:solidFill>
                    <a:schemeClr val="tx2"/>
                  </a:solidFill>
                  <a:effectLst>
                    <a:glow rad="101600">
                      <a:schemeClr val="accent5">
                        <a:satMod val="175000"/>
                        <a:alpha val="40000"/>
                      </a:schemeClr>
                    </a:glow>
                  </a:effectLst>
                  <a:latin typeface="微软雅黑" panose="020B0503020204020204" pitchFamily="34" charset="-122"/>
                  <a:ea typeface="微软雅黑" panose="020B0503020204020204" pitchFamily="34" charset="-122"/>
                </a:rPr>
                <a:t>方案版本</a:t>
              </a:r>
              <a:endParaRPr lang="zh-CN" altLang="en-US" sz="1400" dirty="0">
                <a:solidFill>
                  <a:schemeClr val="tx2"/>
                </a:solidFill>
                <a:effectLst>
                  <a:glow rad="101600">
                    <a:schemeClr val="accent5">
                      <a:satMod val="175000"/>
                      <a:alpha val="40000"/>
                    </a:schemeClr>
                  </a:glow>
                </a:effectLst>
              </a:endParaRPr>
            </a:p>
          </p:txBody>
        </p:sp>
      </p:grpSp>
      <p:grpSp>
        <p:nvGrpSpPr>
          <p:cNvPr id="277" name="组合 276"/>
          <p:cNvGrpSpPr/>
          <p:nvPr/>
        </p:nvGrpSpPr>
        <p:grpSpPr>
          <a:xfrm>
            <a:off x="3389446" y="6166859"/>
            <a:ext cx="1198311" cy="279716"/>
            <a:chOff x="3389446" y="6166859"/>
            <a:chExt cx="1198311" cy="279716"/>
          </a:xfrm>
        </p:grpSpPr>
        <p:sp>
          <p:nvSpPr>
            <p:cNvPr id="237" name="矩形 236"/>
            <p:cNvSpPr/>
            <p:nvPr/>
          </p:nvSpPr>
          <p:spPr>
            <a:xfrm>
              <a:off x="3579757" y="6230575"/>
              <a:ext cx="1008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38" name="肘形连接符 237"/>
            <p:cNvCxnSpPr>
              <a:endCxn id="237" idx="1"/>
            </p:cNvCxnSpPr>
            <p:nvPr/>
          </p:nvCxnSpPr>
          <p:spPr>
            <a:xfrm>
              <a:off x="3389446" y="6166859"/>
              <a:ext cx="190311" cy="171716"/>
            </a:xfrm>
            <a:prstGeom prst="bentConnector3">
              <a:avLst>
                <a:gd name="adj1" fmla="val -49"/>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6" name="组合 275"/>
          <p:cNvGrpSpPr/>
          <p:nvPr/>
        </p:nvGrpSpPr>
        <p:grpSpPr>
          <a:xfrm>
            <a:off x="3437353" y="3934808"/>
            <a:ext cx="1620957" cy="2403767"/>
            <a:chOff x="3437353" y="3934808"/>
            <a:chExt cx="1620957" cy="2403767"/>
          </a:xfrm>
        </p:grpSpPr>
        <p:cxnSp>
          <p:nvCxnSpPr>
            <p:cNvPr id="234" name="肘形连接符 233"/>
            <p:cNvCxnSpPr>
              <a:stCxn id="286" idx="3"/>
              <a:endCxn id="237" idx="1"/>
            </p:cNvCxnSpPr>
            <p:nvPr/>
          </p:nvCxnSpPr>
          <p:spPr>
            <a:xfrm flipH="1">
              <a:off x="3579757" y="3934808"/>
              <a:ext cx="1007637" cy="2403767"/>
            </a:xfrm>
            <a:prstGeom prst="bentConnector5">
              <a:avLst>
                <a:gd name="adj1" fmla="val -12856"/>
                <a:gd name="adj2" fmla="val 50000"/>
                <a:gd name="adj3" fmla="val 122687"/>
              </a:avLst>
            </a:prstGeom>
            <a:ln>
              <a:solidFill>
                <a:schemeClr val="bg1"/>
              </a:solidFill>
              <a:tailEnd type="stealth" w="lg" len="lg"/>
            </a:ln>
            <a:effectLst>
              <a:glow rad="139700">
                <a:srgbClr val="00B050">
                  <a:alpha val="40000"/>
                </a:srgbClr>
              </a:glow>
            </a:effectLst>
          </p:spPr>
          <p:style>
            <a:lnRef idx="1">
              <a:schemeClr val="accent1"/>
            </a:lnRef>
            <a:fillRef idx="0">
              <a:schemeClr val="accent1"/>
            </a:fillRef>
            <a:effectRef idx="0">
              <a:schemeClr val="accent1"/>
            </a:effectRef>
            <a:fontRef idx="minor">
              <a:schemeClr val="tx1"/>
            </a:fontRef>
          </p:style>
        </p:cxnSp>
        <p:sp>
          <p:nvSpPr>
            <p:cNvPr id="242" name="矩形 241"/>
            <p:cNvSpPr/>
            <p:nvPr/>
          </p:nvSpPr>
          <p:spPr>
            <a:xfrm>
              <a:off x="3437353" y="5363214"/>
              <a:ext cx="1620957" cy="307777"/>
            </a:xfrm>
            <a:prstGeom prst="rect">
              <a:avLst/>
            </a:prstGeom>
          </p:spPr>
          <p:txBody>
            <a:bodyPr wrap="none">
              <a:spAutoFit/>
            </a:bodyPr>
            <a:lstStyle/>
            <a:p>
              <a:r>
                <a:rPr lang="zh-CN" altLang="en-US" sz="1400" dirty="0" smtClean="0">
                  <a:solidFill>
                    <a:schemeClr val="tx2"/>
                  </a:solidFill>
                  <a:effectLst>
                    <a:glow rad="139700">
                      <a:schemeClr val="accent3">
                        <a:satMod val="175000"/>
                        <a:alpha val="40000"/>
                      </a:schemeClr>
                    </a:glow>
                  </a:effectLst>
                  <a:latin typeface="微软雅黑" panose="020B0503020204020204" pitchFamily="34" charset="-122"/>
                  <a:ea typeface="微软雅黑" panose="020B0503020204020204" pitchFamily="34" charset="-122"/>
                </a:rPr>
                <a:t>加载数据作为输入</a:t>
              </a:r>
              <a:endParaRPr lang="zh-CN" altLang="en-US" sz="1400" dirty="0">
                <a:solidFill>
                  <a:schemeClr val="tx2"/>
                </a:solidFill>
                <a:effectLst>
                  <a:glow rad="139700">
                    <a:schemeClr val="accent3">
                      <a:satMod val="175000"/>
                      <a:alpha val="40000"/>
                    </a:schemeClr>
                  </a:glow>
                </a:effectLst>
                <a:latin typeface="微软雅黑" panose="020B0503020204020204" pitchFamily="34" charset="-122"/>
                <a:ea typeface="微软雅黑" panose="020B0503020204020204" pitchFamily="34" charset="-122"/>
              </a:endParaRPr>
            </a:p>
          </p:txBody>
        </p:sp>
      </p:grpSp>
      <p:grpSp>
        <p:nvGrpSpPr>
          <p:cNvPr id="290" name="组合 289"/>
          <p:cNvGrpSpPr/>
          <p:nvPr/>
        </p:nvGrpSpPr>
        <p:grpSpPr>
          <a:xfrm>
            <a:off x="2969865" y="3446283"/>
            <a:ext cx="2465967" cy="862745"/>
            <a:chOff x="2969865" y="3446283"/>
            <a:chExt cx="2465967" cy="862745"/>
          </a:xfrm>
        </p:grpSpPr>
        <p:grpSp>
          <p:nvGrpSpPr>
            <p:cNvPr id="267" name="组合 266"/>
            <p:cNvGrpSpPr/>
            <p:nvPr/>
          </p:nvGrpSpPr>
          <p:grpSpPr>
            <a:xfrm>
              <a:off x="2969865" y="3446283"/>
              <a:ext cx="2465967" cy="288033"/>
              <a:chOff x="2969865" y="3446283"/>
              <a:chExt cx="2465967" cy="288033"/>
            </a:xfrm>
          </p:grpSpPr>
          <p:sp>
            <p:nvSpPr>
              <p:cNvPr id="111" name="矩形 110"/>
              <p:cNvSpPr/>
              <p:nvPr/>
            </p:nvSpPr>
            <p:spPr>
              <a:xfrm>
                <a:off x="3059832" y="3557065"/>
                <a:ext cx="237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a:t>
                </a:r>
                <a:r>
                  <a:rPr lang="zh-CN" altLang="en-US" sz="1050" dirty="0">
                    <a:solidFill>
                      <a:prstClr val="white"/>
                    </a:solidFill>
                    <a:latin typeface="微软雅黑" panose="020B0503020204020204" pitchFamily="34" charset="-122"/>
                    <a:ea typeface="微软雅黑" panose="020B0503020204020204" pitchFamily="34" charset="-122"/>
                  </a:rPr>
                  <a:t>技术</a:t>
                </a:r>
                <a:r>
                  <a:rPr lang="zh-CN" altLang="en-US" sz="1050" dirty="0" smtClean="0">
                    <a:solidFill>
                      <a:prstClr val="white"/>
                    </a:solidFill>
                    <a:latin typeface="微软雅黑" panose="020B0503020204020204" pitchFamily="34" charset="-122"/>
                    <a:ea typeface="微软雅黑" panose="020B0503020204020204" pitchFamily="34" charset="-122"/>
                  </a:rPr>
                  <a:t>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12" name="肘形连接符 111"/>
              <p:cNvCxnSpPr>
                <a:stCxn id="94" idx="2"/>
                <a:endCxn id="111" idx="1"/>
              </p:cNvCxnSpPr>
              <p:nvPr/>
            </p:nvCxnSpPr>
            <p:spPr>
              <a:xfrm rot="16200000" flipH="1">
                <a:off x="2915145" y="3501003"/>
                <a:ext cx="199407" cy="8996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6" name="矩形 285"/>
            <p:cNvSpPr/>
            <p:nvPr/>
          </p:nvSpPr>
          <p:spPr>
            <a:xfrm>
              <a:off x="3579394" y="3826808"/>
              <a:ext cx="1008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87" name="肘形连接符 286"/>
            <p:cNvCxnSpPr>
              <a:endCxn id="286" idx="1"/>
            </p:cNvCxnSpPr>
            <p:nvPr/>
          </p:nvCxnSpPr>
          <p:spPr>
            <a:xfrm>
              <a:off x="3389083" y="3763092"/>
              <a:ext cx="190311" cy="171716"/>
            </a:xfrm>
            <a:prstGeom prst="bentConnector3">
              <a:avLst>
                <a:gd name="adj1" fmla="val -4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矩形 287"/>
            <p:cNvSpPr/>
            <p:nvPr/>
          </p:nvSpPr>
          <p:spPr>
            <a:xfrm>
              <a:off x="3577960" y="4093028"/>
              <a:ext cx="1008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89" name="肘形连接符 288"/>
            <p:cNvCxnSpPr>
              <a:endCxn id="288" idx="1"/>
            </p:cNvCxnSpPr>
            <p:nvPr/>
          </p:nvCxnSpPr>
          <p:spPr>
            <a:xfrm rot="16200000" flipH="1">
              <a:off x="3267371" y="3890439"/>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3" name="组合 292"/>
          <p:cNvGrpSpPr/>
          <p:nvPr/>
        </p:nvGrpSpPr>
        <p:grpSpPr>
          <a:xfrm>
            <a:off x="3579394" y="2280294"/>
            <a:ext cx="1994766" cy="1654514"/>
            <a:chOff x="3546767" y="3937477"/>
            <a:chExt cx="1994766" cy="1654514"/>
          </a:xfrm>
        </p:grpSpPr>
        <p:cxnSp>
          <p:nvCxnSpPr>
            <p:cNvPr id="294" name="肘形连接符 293"/>
            <p:cNvCxnSpPr>
              <a:stCxn id="36" idx="3"/>
              <a:endCxn id="286" idx="1"/>
            </p:cNvCxnSpPr>
            <p:nvPr/>
          </p:nvCxnSpPr>
          <p:spPr>
            <a:xfrm flipH="1">
              <a:off x="3546767" y="3937477"/>
              <a:ext cx="1007236" cy="1654514"/>
            </a:xfrm>
            <a:prstGeom prst="bentConnector5">
              <a:avLst>
                <a:gd name="adj1" fmla="val -17400"/>
                <a:gd name="adj2" fmla="val 50000"/>
                <a:gd name="adj3" fmla="val 122696"/>
              </a:avLst>
            </a:prstGeom>
            <a:ln>
              <a:solidFill>
                <a:schemeClr val="bg1"/>
              </a:solidFill>
              <a:tailEnd type="stealth" w="lg" len="lg"/>
            </a:ln>
            <a:effectLst>
              <a:glow rad="139700">
                <a:srgbClr val="00B050">
                  <a:alpha val="40000"/>
                </a:srgbClr>
              </a:glow>
            </a:effectLst>
          </p:spPr>
          <p:style>
            <a:lnRef idx="1">
              <a:schemeClr val="accent1"/>
            </a:lnRef>
            <a:fillRef idx="0">
              <a:schemeClr val="accent1"/>
            </a:fillRef>
            <a:effectRef idx="0">
              <a:schemeClr val="accent1"/>
            </a:effectRef>
            <a:fontRef idx="minor">
              <a:schemeClr val="tx1"/>
            </a:fontRef>
          </p:style>
        </p:cxnSp>
        <p:sp>
          <p:nvSpPr>
            <p:cNvPr id="295" name="矩形 294"/>
            <p:cNvSpPr/>
            <p:nvPr/>
          </p:nvSpPr>
          <p:spPr>
            <a:xfrm>
              <a:off x="4744314" y="4289446"/>
              <a:ext cx="797219" cy="430887"/>
            </a:xfrm>
            <a:prstGeom prst="rect">
              <a:avLst/>
            </a:prstGeom>
          </p:spPr>
          <p:txBody>
            <a:bodyPr wrap="square">
              <a:spAutoFit/>
            </a:bodyPr>
            <a:lstStyle/>
            <a:p>
              <a:r>
                <a:rPr lang="zh-CN" altLang="en-US" sz="1100" dirty="0" smtClean="0">
                  <a:solidFill>
                    <a:schemeClr val="tx2"/>
                  </a:solidFill>
                  <a:effectLst>
                    <a:glow rad="139700">
                      <a:schemeClr val="accent3">
                        <a:satMod val="175000"/>
                        <a:alpha val="40000"/>
                      </a:schemeClr>
                    </a:glow>
                  </a:effectLst>
                  <a:latin typeface="微软雅黑" panose="020B0503020204020204" pitchFamily="34" charset="-122"/>
                  <a:ea typeface="微软雅黑" panose="020B0503020204020204" pitchFamily="34" charset="-122"/>
                </a:rPr>
                <a:t>加载数据作为输入</a:t>
              </a:r>
              <a:endParaRPr lang="zh-CN" altLang="en-US" sz="1100" dirty="0">
                <a:solidFill>
                  <a:schemeClr val="tx2"/>
                </a:solidFill>
                <a:effectLst>
                  <a:glow rad="139700">
                    <a:schemeClr val="accent3">
                      <a:satMod val="175000"/>
                      <a:alpha val="40000"/>
                    </a:schemeClr>
                  </a:glo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4742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500"/>
                                        <p:tgtEl>
                                          <p:spTgt spid="2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3"/>
                                        </p:tgtEl>
                                        <p:attrNameLst>
                                          <p:attrName>style.visibility</p:attrName>
                                        </p:attrNameLst>
                                      </p:cBhvr>
                                      <p:to>
                                        <p:strVal val="visible"/>
                                      </p:to>
                                    </p:set>
                                    <p:animEffect transition="in" filter="fade">
                                      <p:cBhvr>
                                        <p:cTn id="22" dur="500"/>
                                        <p:tgtEl>
                                          <p:spTgt spid="2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4"/>
                                        </p:tgtEl>
                                        <p:attrNameLst>
                                          <p:attrName>style.visibility</p:attrName>
                                        </p:attrNameLst>
                                      </p:cBhvr>
                                      <p:to>
                                        <p:strVal val="visible"/>
                                      </p:to>
                                    </p:set>
                                    <p:animEffect transition="in" filter="fade">
                                      <p:cBhvr>
                                        <p:cTn id="27" dur="500"/>
                                        <p:tgtEl>
                                          <p:spTgt spid="26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5"/>
                                        </p:tgtEl>
                                        <p:attrNameLst>
                                          <p:attrName>style.visibility</p:attrName>
                                        </p:attrNameLst>
                                      </p:cBhvr>
                                      <p:to>
                                        <p:strVal val="visible"/>
                                      </p:to>
                                    </p:set>
                                    <p:animEffect transition="in" filter="fade">
                                      <p:cBhvr>
                                        <p:cTn id="32" dur="500"/>
                                        <p:tgtEl>
                                          <p:spTgt spid="2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6"/>
                                        </p:tgtEl>
                                        <p:attrNameLst>
                                          <p:attrName>style.visibility</p:attrName>
                                        </p:attrNameLst>
                                      </p:cBhvr>
                                      <p:to>
                                        <p:strVal val="visible"/>
                                      </p:to>
                                    </p:set>
                                    <p:animEffect transition="in" filter="fade">
                                      <p:cBhvr>
                                        <p:cTn id="37" dur="500"/>
                                        <p:tgtEl>
                                          <p:spTgt spid="26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2"/>
                                        </p:tgtEl>
                                        <p:attrNameLst>
                                          <p:attrName>style.visibility</p:attrName>
                                        </p:attrNameLst>
                                      </p:cBhvr>
                                      <p:to>
                                        <p:strVal val="visible"/>
                                      </p:to>
                                    </p:set>
                                    <p:animEffect transition="in" filter="fade">
                                      <p:cBhvr>
                                        <p:cTn id="42" dur="500"/>
                                        <p:tgtEl>
                                          <p:spTgt spid="2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0"/>
                                        </p:tgtEl>
                                        <p:attrNameLst>
                                          <p:attrName>style.visibility</p:attrName>
                                        </p:attrNameLst>
                                      </p:cBhvr>
                                      <p:to>
                                        <p:strVal val="visible"/>
                                      </p:to>
                                    </p:set>
                                    <p:animEffect transition="in" filter="fade">
                                      <p:cBhvr>
                                        <p:cTn id="47" dur="500"/>
                                        <p:tgtEl>
                                          <p:spTgt spid="2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0"/>
                                        </p:tgtEl>
                                        <p:attrNameLst>
                                          <p:attrName>style.visibility</p:attrName>
                                        </p:attrNameLst>
                                      </p:cBhvr>
                                      <p:to>
                                        <p:strVal val="visible"/>
                                      </p:to>
                                    </p:set>
                                    <p:animEffect transition="in" filter="fade">
                                      <p:cBhvr>
                                        <p:cTn id="52" dur="500"/>
                                        <p:tgtEl>
                                          <p:spTgt spid="18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3"/>
                                        </p:tgtEl>
                                        <p:attrNameLst>
                                          <p:attrName>style.visibility</p:attrName>
                                        </p:attrNameLst>
                                      </p:cBhvr>
                                      <p:to>
                                        <p:strVal val="visible"/>
                                      </p:to>
                                    </p:set>
                                    <p:animEffect transition="in" filter="fade">
                                      <p:cBhvr>
                                        <p:cTn id="57" dur="500"/>
                                        <p:tgtEl>
                                          <p:spTgt spid="2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8"/>
                                        </p:tgtEl>
                                        <p:attrNameLst>
                                          <p:attrName>style.visibility</p:attrName>
                                        </p:attrNameLst>
                                      </p:cBhvr>
                                      <p:to>
                                        <p:strVal val="visible"/>
                                      </p:to>
                                    </p:set>
                                    <p:animEffect transition="in" filter="fade">
                                      <p:cBhvr>
                                        <p:cTn id="62" dur="500"/>
                                        <p:tgtEl>
                                          <p:spTgt spid="18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3"/>
                                        </p:tgtEl>
                                        <p:attrNameLst>
                                          <p:attrName>style.visibility</p:attrName>
                                        </p:attrNameLst>
                                      </p:cBhvr>
                                      <p:to>
                                        <p:strVal val="visible"/>
                                      </p:to>
                                    </p:set>
                                    <p:animEffect transition="in" filter="fade">
                                      <p:cBhvr>
                                        <p:cTn id="67" dur="500"/>
                                        <p:tgtEl>
                                          <p:spTgt spid="27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71"/>
                                        </p:tgtEl>
                                        <p:attrNameLst>
                                          <p:attrName>style.visibility</p:attrName>
                                        </p:attrNameLst>
                                      </p:cBhvr>
                                      <p:to>
                                        <p:strVal val="visible"/>
                                      </p:to>
                                    </p:set>
                                    <p:animEffect transition="in" filter="fade">
                                      <p:cBhvr>
                                        <p:cTn id="72" dur="500"/>
                                        <p:tgtEl>
                                          <p:spTgt spid="27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9"/>
                                        </p:tgtEl>
                                        <p:attrNameLst>
                                          <p:attrName>style.visibility</p:attrName>
                                        </p:attrNameLst>
                                      </p:cBhvr>
                                      <p:to>
                                        <p:strVal val="visible"/>
                                      </p:to>
                                    </p:set>
                                    <p:animEffect transition="in" filter="fade">
                                      <p:cBhvr>
                                        <p:cTn id="77" dur="500"/>
                                        <p:tgtEl>
                                          <p:spTgt spid="26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70"/>
                                        </p:tgtEl>
                                        <p:attrNameLst>
                                          <p:attrName>style.visibility</p:attrName>
                                        </p:attrNameLst>
                                      </p:cBhvr>
                                      <p:to>
                                        <p:strVal val="visible"/>
                                      </p:to>
                                    </p:set>
                                    <p:animEffect transition="in" filter="fade">
                                      <p:cBhvr>
                                        <p:cTn id="82" dur="500"/>
                                        <p:tgtEl>
                                          <p:spTgt spid="27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4"/>
                                        </p:tgtEl>
                                        <p:attrNameLst>
                                          <p:attrName>style.visibility</p:attrName>
                                        </p:attrNameLst>
                                      </p:cBhvr>
                                      <p:to>
                                        <p:strVal val="visible"/>
                                      </p:to>
                                    </p:set>
                                    <p:animEffect transition="in" filter="fade">
                                      <p:cBhvr>
                                        <p:cTn id="87" dur="500"/>
                                        <p:tgtEl>
                                          <p:spTgt spid="27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83"/>
                                        </p:tgtEl>
                                        <p:attrNameLst>
                                          <p:attrName>style.visibility</p:attrName>
                                        </p:attrNameLst>
                                      </p:cBhvr>
                                      <p:to>
                                        <p:strVal val="visible"/>
                                      </p:to>
                                    </p:set>
                                    <p:animEffect transition="in" filter="fade">
                                      <p:cBhvr>
                                        <p:cTn id="92" dur="500"/>
                                        <p:tgtEl>
                                          <p:spTgt spid="2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84"/>
                                        </p:tgtEl>
                                        <p:attrNameLst>
                                          <p:attrName>style.visibility</p:attrName>
                                        </p:attrNameLst>
                                      </p:cBhvr>
                                      <p:to>
                                        <p:strVal val="visible"/>
                                      </p:to>
                                    </p:set>
                                    <p:animEffect transition="in" filter="fade">
                                      <p:cBhvr>
                                        <p:cTn id="97" dur="500"/>
                                        <p:tgtEl>
                                          <p:spTgt spid="28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75"/>
                                        </p:tgtEl>
                                        <p:attrNameLst>
                                          <p:attrName>style.visibility</p:attrName>
                                        </p:attrNameLst>
                                      </p:cBhvr>
                                      <p:to>
                                        <p:strVal val="visible"/>
                                      </p:to>
                                    </p:set>
                                    <p:animEffect transition="in" filter="fade">
                                      <p:cBhvr>
                                        <p:cTn id="102" dur="500"/>
                                        <p:tgtEl>
                                          <p:spTgt spid="27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83"/>
                                        </p:tgtEl>
                                        <p:attrNameLst>
                                          <p:attrName>style.visibility</p:attrName>
                                        </p:attrNameLst>
                                      </p:cBhvr>
                                      <p:to>
                                        <p:strVal val="visible"/>
                                      </p:to>
                                    </p:set>
                                    <p:animEffect transition="in" filter="fade">
                                      <p:cBhvr>
                                        <p:cTn id="107" dur="500"/>
                                        <p:tgtEl>
                                          <p:spTgt spid="18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7"/>
                                        </p:tgtEl>
                                        <p:attrNameLst>
                                          <p:attrName>style.visibility</p:attrName>
                                        </p:attrNameLst>
                                      </p:cBhvr>
                                      <p:to>
                                        <p:strVal val="visible"/>
                                      </p:to>
                                    </p:set>
                                    <p:animEffect transition="in" filter="fade">
                                      <p:cBhvr>
                                        <p:cTn id="112" dur="500"/>
                                        <p:tgtEl>
                                          <p:spTgt spid="27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76"/>
                                        </p:tgtEl>
                                        <p:attrNameLst>
                                          <p:attrName>style.visibility</p:attrName>
                                        </p:attrNameLst>
                                      </p:cBhvr>
                                      <p:to>
                                        <p:strVal val="visible"/>
                                      </p:to>
                                    </p:set>
                                    <p:animEffect transition="in" filter="fade">
                                      <p:cBhvr>
                                        <p:cTn id="117" dur="500"/>
                                        <p:tgtEl>
                                          <p:spTgt spid="27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197"/>
                                        </p:tgtEl>
                                        <p:attrNameLst>
                                          <p:attrName>style.visibility</p:attrName>
                                        </p:attrNameLst>
                                      </p:cBhvr>
                                      <p:to>
                                        <p:strVal val="visible"/>
                                      </p:to>
                                    </p:set>
                                    <p:animEffect transition="in" filter="fade">
                                      <p:cBhvr>
                                        <p:cTn id="122" dur="500"/>
                                        <p:tgtEl>
                                          <p:spTgt spid="19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78"/>
                                        </p:tgtEl>
                                        <p:attrNameLst>
                                          <p:attrName>style.visibility</p:attrName>
                                        </p:attrNameLst>
                                      </p:cBhvr>
                                      <p:to>
                                        <p:strVal val="visible"/>
                                      </p:to>
                                    </p:set>
                                    <p:animEffect transition="in" filter="fade">
                                      <p:cBhvr>
                                        <p:cTn id="127" dur="500"/>
                                        <p:tgtEl>
                                          <p:spTgt spid="27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279"/>
                                        </p:tgtEl>
                                        <p:attrNameLst>
                                          <p:attrName>style.visibility</p:attrName>
                                        </p:attrNameLst>
                                      </p:cBhvr>
                                      <p:to>
                                        <p:strVal val="visible"/>
                                      </p:to>
                                    </p:set>
                                    <p:animEffect transition="in" filter="fade">
                                      <p:cBhvr>
                                        <p:cTn id="132" dur="500"/>
                                        <p:tgtEl>
                                          <p:spTgt spid="279"/>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280"/>
                                        </p:tgtEl>
                                        <p:attrNameLst>
                                          <p:attrName>style.visibility</p:attrName>
                                        </p:attrNameLst>
                                      </p:cBhvr>
                                      <p:to>
                                        <p:strVal val="visible"/>
                                      </p:to>
                                    </p:set>
                                    <p:animEffect transition="in" filter="fade">
                                      <p:cBhvr>
                                        <p:cTn id="137" dur="500"/>
                                        <p:tgtEl>
                                          <p:spTgt spid="28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281"/>
                                        </p:tgtEl>
                                        <p:attrNameLst>
                                          <p:attrName>style.visibility</p:attrName>
                                        </p:attrNameLst>
                                      </p:cBhvr>
                                      <p:to>
                                        <p:strVal val="visible"/>
                                      </p:to>
                                    </p:set>
                                    <p:animEffect transition="in" filter="fade">
                                      <p:cBhvr>
                                        <p:cTn id="142" dur="500"/>
                                        <p:tgtEl>
                                          <p:spTgt spid="28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85"/>
                                        </p:tgtEl>
                                        <p:attrNameLst>
                                          <p:attrName>style.visibility</p:attrName>
                                        </p:attrNameLst>
                                      </p:cBhvr>
                                      <p:to>
                                        <p:strVal val="visible"/>
                                      </p:to>
                                    </p:set>
                                    <p:animEffect transition="in" filter="fade">
                                      <p:cBhvr>
                                        <p:cTn id="147" dur="5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5" y="188640"/>
            <a:ext cx="5187950" cy="461665"/>
          </a:xfrm>
          <a:prstGeom prst="rect">
            <a:avLst/>
          </a:prstGeom>
          <a:noFill/>
        </p:spPr>
        <p:txBody>
          <a:bodyPr wrap="square" rtlCol="0">
            <a:spAutoFit/>
          </a:bodyPr>
          <a:lstStyle>
            <a:defPPr>
              <a:defRPr lang="zh-CN"/>
            </a:defPPr>
            <a:lvl1pPr>
              <a:defRPr sz="2400" b="1">
                <a:solidFill>
                  <a:prstClr val="black"/>
                </a:solidFill>
                <a:latin typeface="微软雅黑" panose="020B0503020204020204" pitchFamily="34" charset="-122"/>
                <a:ea typeface="微软雅黑" panose="020B0503020204020204" pitchFamily="34" charset="-122"/>
              </a:defRPr>
            </a:lvl1pPr>
          </a:lstStyle>
          <a:p>
            <a:r>
              <a:rPr lang="zh-CN" altLang="en-US" dirty="0"/>
              <a:t>大纲</a:t>
            </a: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17018"/>
            <a:ext cx="609524" cy="609524"/>
          </a:xfrm>
          <a:prstGeom prst="rect">
            <a:avLst/>
          </a:prstGeom>
        </p:spPr>
      </p:pic>
      <p:sp>
        <p:nvSpPr>
          <p:cNvPr id="27" name="TextBox 26"/>
          <p:cNvSpPr txBox="1"/>
          <p:nvPr/>
        </p:nvSpPr>
        <p:spPr>
          <a:xfrm>
            <a:off x="1331641" y="1089026"/>
            <a:ext cx="6984776"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多方案管理业务场景及业务需求分析</a:t>
            </a:r>
          </a:p>
        </p:txBody>
      </p:sp>
      <p:cxnSp>
        <p:nvCxnSpPr>
          <p:cNvPr id="28" name="直接连接符 27"/>
          <p:cNvCxnSpPr/>
          <p:nvPr/>
        </p:nvCxnSpPr>
        <p:spPr>
          <a:xfrm>
            <a:off x="1331641" y="1593082"/>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331641" y="3895078"/>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31640" y="2492896"/>
            <a:ext cx="6624736" cy="830997"/>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r>
              <a:rPr lang="zh-CN" altLang="en-US" sz="1600" dirty="0" smtClean="0">
                <a:solidFill>
                  <a:srgbClr val="FF0000"/>
                </a:solidFill>
                <a:latin typeface="微软雅黑" panose="020B0503020204020204" pitchFamily="34" charset="-122"/>
                <a:ea typeface="微软雅黑" panose="020B0503020204020204" pitchFamily="34" charset="-122"/>
              </a:rPr>
              <a:t>方案管理模块</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任务关联方案、任务执行产生方案的版本、方案另存</a:t>
            </a:r>
            <a:endParaRPr lang="en-US" altLang="zh-CN" sz="1600" dirty="0" smtClean="0">
              <a:latin typeface="微软雅黑" panose="020B0503020204020204" pitchFamily="34" charset="-122"/>
              <a:ea typeface="微软雅黑" panose="020B0503020204020204" pitchFamily="34" charset="-122"/>
            </a:endParaRPr>
          </a:p>
        </p:txBody>
      </p:sp>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811364"/>
            <a:ext cx="609524" cy="609524"/>
          </a:xfrm>
          <a:prstGeom prst="rect">
            <a:avLst/>
          </a:prstGeom>
        </p:spPr>
      </p:pic>
      <p:sp>
        <p:nvSpPr>
          <p:cNvPr id="38" name="TextBox 37"/>
          <p:cNvSpPr txBox="1"/>
          <p:nvPr/>
        </p:nvSpPr>
        <p:spPr>
          <a:xfrm>
            <a:off x="1331639" y="1883372"/>
            <a:ext cx="6984777" cy="369332"/>
          </a:xfrm>
          <a:prstGeom prst="rect">
            <a:avLst/>
          </a:prstGeom>
          <a:solidFill>
            <a:schemeClr val="tx2"/>
          </a:solidFill>
        </p:spPr>
        <p:txBody>
          <a:bodyPr wrap="square" rtlCol="0">
            <a:spAutoFit/>
          </a:bodyPr>
          <a:lstStyle>
            <a:defPPr>
              <a:defRPr lang="zh-CN"/>
            </a:defPPr>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多方案管理</a:t>
            </a:r>
            <a:r>
              <a:rPr lang="en-US" altLang="zh-CN" dirty="0"/>
              <a:t>_</a:t>
            </a:r>
            <a:r>
              <a:rPr lang="zh-CN" altLang="en-US" dirty="0"/>
              <a:t>功能设计</a:t>
            </a:r>
          </a:p>
        </p:txBody>
      </p:sp>
      <p:cxnSp>
        <p:nvCxnSpPr>
          <p:cNvPr id="39" name="直接连接符 38"/>
          <p:cNvCxnSpPr/>
          <p:nvPr/>
        </p:nvCxnSpPr>
        <p:spPr>
          <a:xfrm>
            <a:off x="1334897" y="2399676"/>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356992"/>
            <a:ext cx="609524" cy="609524"/>
          </a:xfrm>
          <a:prstGeom prst="rect">
            <a:avLst/>
          </a:prstGeom>
        </p:spPr>
      </p:pic>
      <p:sp>
        <p:nvSpPr>
          <p:cNvPr id="26" name="TextBox 25"/>
          <p:cNvSpPr txBox="1"/>
          <p:nvPr/>
        </p:nvSpPr>
        <p:spPr>
          <a:xfrm>
            <a:off x="1334897" y="3454308"/>
            <a:ext cx="6981520"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系统初步设计原型</a:t>
            </a:r>
          </a:p>
        </p:txBody>
      </p:sp>
    </p:spTree>
    <p:extLst>
      <p:ext uri="{BB962C8B-B14F-4D97-AF65-F5344CB8AC3E}">
        <p14:creationId xmlns:p14="http://schemas.microsoft.com/office/powerpoint/2010/main" val="4239089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方案对象</a:t>
            </a:r>
            <a:r>
              <a:rPr lang="zh-CN" altLang="en-US" sz="2000" b="1" dirty="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不同层级方案对象间的关系</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1187624" y="1700808"/>
            <a:ext cx="1728192" cy="86409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0</a:t>
            </a:r>
            <a:r>
              <a:rPr lang="zh-CN" altLang="en-US" dirty="0" smtClean="0">
                <a:solidFill>
                  <a:schemeClr val="tx1"/>
                </a:solidFill>
                <a:latin typeface="微软雅黑" panose="020B0503020204020204" pitchFamily="34" charset="-122"/>
                <a:ea typeface="微软雅黑" panose="020B0503020204020204" pitchFamily="34" charset="-122"/>
              </a:rPr>
              <a:t>级方案</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整机级方案</a:t>
            </a:r>
            <a:r>
              <a:rPr lang="en-US" altLang="zh-CN"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4253976" y="1700808"/>
            <a:ext cx="2070443" cy="86409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级方案</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（部件级</a:t>
            </a:r>
            <a:r>
              <a:rPr lang="zh-CN" altLang="en-US" dirty="0" smtClean="0">
                <a:solidFill>
                  <a:schemeClr val="tx1"/>
                </a:solidFill>
                <a:latin typeface="微软雅黑" panose="020B0503020204020204" pitchFamily="34" charset="-122"/>
                <a:ea typeface="微软雅黑" panose="020B0503020204020204" pitchFamily="34" charset="-122"/>
              </a:rPr>
              <a:t>方案）</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4244566" y="3933056"/>
            <a:ext cx="2089262" cy="86409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级</a:t>
            </a:r>
            <a:r>
              <a:rPr lang="zh-CN" altLang="en-US" dirty="0">
                <a:solidFill>
                  <a:schemeClr val="tx1"/>
                </a:solidFill>
                <a:latin typeface="微软雅黑" panose="020B0503020204020204" pitchFamily="34" charset="-122"/>
                <a:ea typeface="微软雅黑" panose="020B0503020204020204" pitchFamily="34" charset="-122"/>
              </a:rPr>
              <a:t>方案</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（专业级</a:t>
            </a:r>
            <a:r>
              <a:rPr lang="zh-CN" altLang="en-US" dirty="0" smtClean="0">
                <a:solidFill>
                  <a:schemeClr val="tx1"/>
                </a:solidFill>
                <a:latin typeface="微软雅黑" panose="020B0503020204020204" pitchFamily="34" charset="-122"/>
                <a:ea typeface="微软雅黑" panose="020B0503020204020204" pitchFamily="34" charset="-122"/>
              </a:rPr>
              <a:t>方案）</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a:stCxn id="2" idx="3"/>
            <a:endCxn id="5" idx="1"/>
          </p:cNvCxnSpPr>
          <p:nvPr/>
        </p:nvCxnSpPr>
        <p:spPr>
          <a:xfrm>
            <a:off x="2915816" y="2132856"/>
            <a:ext cx="1338160" cy="0"/>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915816" y="1774283"/>
            <a:ext cx="288032" cy="369332"/>
          </a:xfrm>
          <a:prstGeom prst="rect">
            <a:avLst/>
          </a:prstGeom>
          <a:noFill/>
        </p:spPr>
        <p:txBody>
          <a:bodyPr wrap="square" rtlCol="0">
            <a:spAutoFit/>
          </a:bodyPr>
          <a:lstStyle/>
          <a:p>
            <a:r>
              <a:rPr lang="en-US" altLang="zh-CN" dirty="0" smtClean="0">
                <a:solidFill>
                  <a:srgbClr val="0070C0"/>
                </a:solidFill>
              </a:rPr>
              <a:t>1</a:t>
            </a:r>
            <a:endParaRPr lang="zh-CN" altLang="en-US" dirty="0">
              <a:solidFill>
                <a:srgbClr val="0070C0"/>
              </a:solidFill>
            </a:endParaRPr>
          </a:p>
        </p:txBody>
      </p:sp>
      <p:sp>
        <p:nvSpPr>
          <p:cNvPr id="9" name="文本框 8"/>
          <p:cNvSpPr txBox="1"/>
          <p:nvPr/>
        </p:nvSpPr>
        <p:spPr>
          <a:xfrm>
            <a:off x="4054390" y="1774283"/>
            <a:ext cx="288032" cy="369332"/>
          </a:xfrm>
          <a:prstGeom prst="rect">
            <a:avLst/>
          </a:prstGeom>
          <a:noFill/>
        </p:spPr>
        <p:txBody>
          <a:bodyPr wrap="square" rtlCol="0">
            <a:spAutoFit/>
          </a:bodyPr>
          <a:lstStyle/>
          <a:p>
            <a:r>
              <a:rPr lang="en-US" altLang="zh-CN" dirty="0" smtClean="0">
                <a:ln>
                  <a:solidFill>
                    <a:srgbClr val="0070C0"/>
                  </a:solidFill>
                </a:ln>
              </a:rPr>
              <a:t>n</a:t>
            </a:r>
            <a:endParaRPr lang="zh-CN" altLang="en-US" dirty="0">
              <a:ln>
                <a:solidFill>
                  <a:srgbClr val="0070C0"/>
                </a:solidFill>
              </a:ln>
            </a:endParaRPr>
          </a:p>
        </p:txBody>
      </p:sp>
      <p:sp>
        <p:nvSpPr>
          <p:cNvPr id="10" name="文本框 9"/>
          <p:cNvSpPr txBox="1"/>
          <p:nvPr/>
        </p:nvSpPr>
        <p:spPr>
          <a:xfrm>
            <a:off x="3004084" y="2204864"/>
            <a:ext cx="1282590" cy="307777"/>
          </a:xfrm>
          <a:prstGeom prst="rect">
            <a:avLst/>
          </a:prstGeom>
          <a:noFill/>
        </p:spPr>
        <p:txBody>
          <a:bodyPr wrap="square" rtlCol="0">
            <a:spAutoFit/>
          </a:bodyPr>
          <a:lstStyle/>
          <a:p>
            <a:pPr algn="ctr"/>
            <a:r>
              <a:rPr lang="zh-CN" altLang="en-US" sz="1400" dirty="0" smtClean="0">
                <a:solidFill>
                  <a:srgbClr val="0070C0"/>
                </a:solidFill>
                <a:latin typeface="微软雅黑" panose="020B0503020204020204" pitchFamily="34" charset="-122"/>
                <a:ea typeface="微软雅黑" panose="020B0503020204020204" pitchFamily="34" charset="-122"/>
              </a:rPr>
              <a:t>支撑关系</a:t>
            </a:r>
            <a:endParaRPr lang="zh-CN" altLang="en-US" sz="1400" dirty="0">
              <a:solidFill>
                <a:srgbClr val="0070C0"/>
              </a:solidFill>
              <a:latin typeface="微软雅黑" panose="020B0503020204020204" pitchFamily="34" charset="-122"/>
              <a:ea typeface="微软雅黑" panose="020B0503020204020204" pitchFamily="34" charset="-122"/>
            </a:endParaRPr>
          </a:p>
        </p:txBody>
      </p:sp>
      <p:cxnSp>
        <p:nvCxnSpPr>
          <p:cNvPr id="11" name="直接连接符 10"/>
          <p:cNvCxnSpPr>
            <a:stCxn id="5" idx="2"/>
            <a:endCxn id="6" idx="0"/>
          </p:cNvCxnSpPr>
          <p:nvPr/>
        </p:nvCxnSpPr>
        <p:spPr>
          <a:xfrm flipH="1">
            <a:off x="5289197" y="2564904"/>
            <a:ext cx="1" cy="1368152"/>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90150" y="2564903"/>
            <a:ext cx="288032" cy="369332"/>
          </a:xfrm>
          <a:prstGeom prst="rect">
            <a:avLst/>
          </a:prstGeom>
          <a:noFill/>
        </p:spPr>
        <p:txBody>
          <a:bodyPr wrap="square" rtlCol="0">
            <a:spAutoFit/>
          </a:bodyPr>
          <a:lstStyle/>
          <a:p>
            <a:r>
              <a:rPr lang="en-US" altLang="zh-CN" dirty="0" smtClean="0">
                <a:solidFill>
                  <a:srgbClr val="0070C0"/>
                </a:solidFill>
              </a:rPr>
              <a:t>1</a:t>
            </a:r>
            <a:endParaRPr lang="zh-CN" altLang="en-US" dirty="0">
              <a:solidFill>
                <a:srgbClr val="0070C0"/>
              </a:solidFill>
            </a:endParaRPr>
          </a:p>
        </p:txBody>
      </p:sp>
      <p:sp>
        <p:nvSpPr>
          <p:cNvPr id="13" name="文本框 12"/>
          <p:cNvSpPr txBox="1"/>
          <p:nvPr/>
        </p:nvSpPr>
        <p:spPr>
          <a:xfrm>
            <a:off x="5411638" y="3563724"/>
            <a:ext cx="288032" cy="369332"/>
          </a:xfrm>
          <a:prstGeom prst="rect">
            <a:avLst/>
          </a:prstGeom>
          <a:noFill/>
        </p:spPr>
        <p:txBody>
          <a:bodyPr wrap="square" rtlCol="0">
            <a:spAutoFit/>
          </a:bodyPr>
          <a:lstStyle/>
          <a:p>
            <a:r>
              <a:rPr lang="en-US" altLang="zh-CN" dirty="0" smtClean="0">
                <a:ln>
                  <a:solidFill>
                    <a:srgbClr val="0070C0"/>
                  </a:solidFill>
                </a:ln>
              </a:rPr>
              <a:t>n</a:t>
            </a:r>
            <a:endParaRPr lang="zh-CN" altLang="en-US" dirty="0">
              <a:ln>
                <a:solidFill>
                  <a:srgbClr val="0070C0"/>
                </a:solidFill>
              </a:ln>
            </a:endParaRPr>
          </a:p>
        </p:txBody>
      </p:sp>
      <p:sp>
        <p:nvSpPr>
          <p:cNvPr id="14" name="文本框 13"/>
          <p:cNvSpPr txBox="1"/>
          <p:nvPr/>
        </p:nvSpPr>
        <p:spPr>
          <a:xfrm>
            <a:off x="4732275" y="2788025"/>
            <a:ext cx="423579" cy="954107"/>
          </a:xfrm>
          <a:prstGeom prst="rect">
            <a:avLst/>
          </a:prstGeom>
          <a:noFill/>
        </p:spPr>
        <p:txBody>
          <a:bodyPr wrap="square" rtlCol="0">
            <a:spAutoFit/>
          </a:bodyPr>
          <a:lstStyle/>
          <a:p>
            <a:pPr algn="ctr"/>
            <a:r>
              <a:rPr lang="zh-CN" altLang="en-US" sz="1400" dirty="0" smtClean="0">
                <a:solidFill>
                  <a:srgbClr val="0070C0"/>
                </a:solidFill>
                <a:latin typeface="微软雅黑" panose="020B0503020204020204" pitchFamily="34" charset="-122"/>
                <a:ea typeface="微软雅黑" panose="020B0503020204020204" pitchFamily="34" charset="-122"/>
              </a:rPr>
              <a:t>支撑关系</a:t>
            </a:r>
            <a:endParaRPr lang="zh-CN" altLang="en-US" sz="1400" dirty="0">
              <a:solidFill>
                <a:srgbClr val="0070C0"/>
              </a:solidFill>
              <a:latin typeface="微软雅黑" panose="020B0503020204020204" pitchFamily="34" charset="-122"/>
              <a:ea typeface="微软雅黑" panose="020B0503020204020204" pitchFamily="34" charset="-122"/>
            </a:endParaRPr>
          </a:p>
        </p:txBody>
      </p:sp>
      <p:cxnSp>
        <p:nvCxnSpPr>
          <p:cNvPr id="18" name="肘形连接符 17"/>
          <p:cNvCxnSpPr>
            <a:stCxn id="5" idx="3"/>
            <a:endCxn id="5" idx="0"/>
          </p:cNvCxnSpPr>
          <p:nvPr/>
        </p:nvCxnSpPr>
        <p:spPr>
          <a:xfrm flipH="1" flipV="1">
            <a:off x="5289198" y="1700808"/>
            <a:ext cx="1035221" cy="432048"/>
          </a:xfrm>
          <a:prstGeom prst="bentConnector4">
            <a:avLst>
              <a:gd name="adj1" fmla="val -34523"/>
              <a:gd name="adj2" fmla="val 152911"/>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867822" y="1293021"/>
            <a:ext cx="288032" cy="369332"/>
          </a:xfrm>
          <a:prstGeom prst="rect">
            <a:avLst/>
          </a:prstGeom>
          <a:noFill/>
        </p:spPr>
        <p:txBody>
          <a:bodyPr wrap="square" rtlCol="0">
            <a:spAutoFit/>
          </a:bodyPr>
          <a:lstStyle/>
          <a:p>
            <a:r>
              <a:rPr lang="en-US" altLang="zh-CN" dirty="0" smtClean="0">
                <a:ln>
                  <a:solidFill>
                    <a:srgbClr val="0070C0"/>
                  </a:solidFill>
                </a:ln>
              </a:rPr>
              <a:t>n</a:t>
            </a:r>
            <a:endParaRPr lang="zh-CN" altLang="en-US" dirty="0">
              <a:ln>
                <a:solidFill>
                  <a:srgbClr val="0070C0"/>
                </a:solidFill>
              </a:ln>
            </a:endParaRPr>
          </a:p>
        </p:txBody>
      </p:sp>
      <p:sp>
        <p:nvSpPr>
          <p:cNvPr id="22" name="文本框 21"/>
          <p:cNvSpPr txBox="1"/>
          <p:nvPr/>
        </p:nvSpPr>
        <p:spPr>
          <a:xfrm>
            <a:off x="6356175" y="2126336"/>
            <a:ext cx="288032" cy="369332"/>
          </a:xfrm>
          <a:prstGeom prst="rect">
            <a:avLst/>
          </a:prstGeom>
          <a:noFill/>
        </p:spPr>
        <p:txBody>
          <a:bodyPr wrap="square" rtlCol="0">
            <a:spAutoFit/>
          </a:bodyPr>
          <a:lstStyle/>
          <a:p>
            <a:r>
              <a:rPr lang="en-US" altLang="zh-CN" dirty="0" smtClean="0">
                <a:ln>
                  <a:solidFill>
                    <a:srgbClr val="0070C0"/>
                  </a:solidFill>
                </a:ln>
              </a:rPr>
              <a:t>n</a:t>
            </a:r>
            <a:endParaRPr lang="zh-CN" altLang="en-US" dirty="0">
              <a:ln>
                <a:solidFill>
                  <a:srgbClr val="0070C0"/>
                </a:solidFill>
              </a:ln>
            </a:endParaRPr>
          </a:p>
        </p:txBody>
      </p:sp>
      <p:sp>
        <p:nvSpPr>
          <p:cNvPr id="23" name="文本框 22"/>
          <p:cNvSpPr txBox="1"/>
          <p:nvPr/>
        </p:nvSpPr>
        <p:spPr>
          <a:xfrm>
            <a:off x="5155854" y="952373"/>
            <a:ext cx="1282590" cy="307777"/>
          </a:xfrm>
          <a:prstGeom prst="rect">
            <a:avLst/>
          </a:prstGeom>
          <a:noFill/>
        </p:spPr>
        <p:txBody>
          <a:bodyPr wrap="square" rtlCol="0">
            <a:spAutoFit/>
          </a:bodyPr>
          <a:lstStyle/>
          <a:p>
            <a:pPr algn="ctr"/>
            <a:r>
              <a:rPr lang="zh-CN" altLang="en-US" sz="1400" dirty="0" smtClean="0">
                <a:solidFill>
                  <a:srgbClr val="0070C0"/>
                </a:solidFill>
                <a:latin typeface="微软雅黑" panose="020B0503020204020204" pitchFamily="34" charset="-122"/>
                <a:ea typeface="微软雅黑" panose="020B0503020204020204" pitchFamily="34" charset="-122"/>
              </a:rPr>
              <a:t>匹配关系</a:t>
            </a:r>
            <a:endParaRPr lang="zh-CN" altLang="en-US" sz="1400" dirty="0">
              <a:solidFill>
                <a:srgbClr val="0070C0"/>
              </a:solidFill>
              <a:latin typeface="微软雅黑" panose="020B0503020204020204" pitchFamily="34" charset="-122"/>
              <a:ea typeface="微软雅黑" panose="020B0503020204020204" pitchFamily="34" charset="-122"/>
            </a:endParaRPr>
          </a:p>
        </p:txBody>
      </p:sp>
      <p:cxnSp>
        <p:nvCxnSpPr>
          <p:cNvPr id="24" name="肘形连接符 23"/>
          <p:cNvCxnSpPr>
            <a:stCxn id="6" idx="2"/>
            <a:endCxn id="6" idx="3"/>
          </p:cNvCxnSpPr>
          <p:nvPr/>
        </p:nvCxnSpPr>
        <p:spPr>
          <a:xfrm rot="5400000" flipH="1" flipV="1">
            <a:off x="5595488" y="4058812"/>
            <a:ext cx="432048" cy="1044631"/>
          </a:xfrm>
          <a:prstGeom prst="bentConnector4">
            <a:avLst>
              <a:gd name="adj1" fmla="val -52911"/>
              <a:gd name="adj2" fmla="val 121883"/>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294428" y="3933056"/>
            <a:ext cx="288032" cy="369332"/>
          </a:xfrm>
          <a:prstGeom prst="rect">
            <a:avLst/>
          </a:prstGeom>
          <a:noFill/>
        </p:spPr>
        <p:txBody>
          <a:bodyPr wrap="square" rtlCol="0">
            <a:spAutoFit/>
          </a:bodyPr>
          <a:lstStyle/>
          <a:p>
            <a:r>
              <a:rPr lang="en-US" altLang="zh-CN" dirty="0" smtClean="0">
                <a:ln>
                  <a:solidFill>
                    <a:srgbClr val="0070C0"/>
                  </a:solidFill>
                </a:ln>
              </a:rPr>
              <a:t>n</a:t>
            </a:r>
            <a:endParaRPr lang="zh-CN" altLang="en-US" dirty="0">
              <a:ln>
                <a:solidFill>
                  <a:srgbClr val="0070C0"/>
                </a:solidFill>
              </a:ln>
            </a:endParaRPr>
          </a:p>
        </p:txBody>
      </p:sp>
      <p:sp>
        <p:nvSpPr>
          <p:cNvPr id="26" name="文本框 25"/>
          <p:cNvSpPr txBox="1"/>
          <p:nvPr/>
        </p:nvSpPr>
        <p:spPr>
          <a:xfrm>
            <a:off x="4838771" y="4740952"/>
            <a:ext cx="288032" cy="369332"/>
          </a:xfrm>
          <a:prstGeom prst="rect">
            <a:avLst/>
          </a:prstGeom>
          <a:noFill/>
        </p:spPr>
        <p:txBody>
          <a:bodyPr wrap="square" rtlCol="0">
            <a:spAutoFit/>
          </a:bodyPr>
          <a:lstStyle/>
          <a:p>
            <a:r>
              <a:rPr lang="en-US" altLang="zh-CN" dirty="0" smtClean="0">
                <a:ln>
                  <a:solidFill>
                    <a:srgbClr val="0070C0"/>
                  </a:solidFill>
                </a:ln>
              </a:rPr>
              <a:t>n</a:t>
            </a:r>
            <a:endParaRPr lang="zh-CN" altLang="en-US" dirty="0">
              <a:ln>
                <a:solidFill>
                  <a:srgbClr val="0070C0"/>
                </a:solidFill>
              </a:ln>
            </a:endParaRPr>
          </a:p>
        </p:txBody>
      </p:sp>
      <p:sp>
        <p:nvSpPr>
          <p:cNvPr id="27" name="文本框 26"/>
          <p:cNvSpPr txBox="1"/>
          <p:nvPr/>
        </p:nvSpPr>
        <p:spPr>
          <a:xfrm>
            <a:off x="6644207" y="4302388"/>
            <a:ext cx="515050" cy="954107"/>
          </a:xfrm>
          <a:prstGeom prst="rect">
            <a:avLst/>
          </a:prstGeom>
          <a:noFill/>
        </p:spPr>
        <p:txBody>
          <a:bodyPr wrap="square" rtlCol="0">
            <a:spAutoFit/>
          </a:bodyPr>
          <a:lstStyle/>
          <a:p>
            <a:pPr algn="ctr"/>
            <a:r>
              <a:rPr lang="zh-CN" altLang="en-US" sz="1400" dirty="0" smtClean="0">
                <a:solidFill>
                  <a:srgbClr val="0070C0"/>
                </a:solidFill>
                <a:latin typeface="微软雅黑" panose="020B0503020204020204" pitchFamily="34" charset="-122"/>
                <a:ea typeface="微软雅黑" panose="020B0503020204020204" pitchFamily="34" charset="-122"/>
              </a:rPr>
              <a:t>匹配关系</a:t>
            </a: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7763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方案对象的属性</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12678995"/>
              </p:ext>
            </p:extLst>
          </p:nvPr>
        </p:nvGraphicFramePr>
        <p:xfrm>
          <a:off x="467544" y="952232"/>
          <a:ext cx="8208912" cy="3337560"/>
        </p:xfrm>
        <a:graphic>
          <a:graphicData uri="http://schemas.openxmlformats.org/drawingml/2006/table">
            <a:tbl>
              <a:tblPr firstRow="1" bandRow="1">
                <a:tableStyleId>{5C22544A-7EE6-4342-B048-85BDC9FD1C3A}</a:tableStyleId>
              </a:tblPr>
              <a:tblGrid>
                <a:gridCol w="936104"/>
                <a:gridCol w="1882442"/>
                <a:gridCol w="5390366"/>
              </a:tblGrid>
              <a:tr h="370840">
                <a:tc>
                  <a:txBody>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序号</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属性名称</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描述</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方案名称</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手动输入</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方案层级</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手动下拉选择（</a:t>
                      </a:r>
                      <a:r>
                        <a:rPr lang="en-US" altLang="zh-CN" sz="1400" dirty="0" smtClean="0">
                          <a:latin typeface="微软雅黑" panose="020B0503020204020204" pitchFamily="34" charset="-122"/>
                          <a:ea typeface="微软雅黑" panose="020B0503020204020204" pitchFamily="34" charset="-122"/>
                        </a:rPr>
                        <a:t>0</a:t>
                      </a:r>
                      <a:r>
                        <a:rPr lang="zh-CN" altLang="en-US" sz="1400" dirty="0" smtClean="0">
                          <a:latin typeface="微软雅黑" panose="020B0503020204020204" pitchFamily="34" charset="-122"/>
                          <a:ea typeface="微软雅黑" panose="020B0503020204020204" pitchFamily="34" charset="-122"/>
                        </a:rPr>
                        <a:t>级、</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级、</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所属部件</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如果方案层级是</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级，则需要填写；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所属专业</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如果方案层级是</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级，则需要填写；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方案编号</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部分字段自动生成，部分自动需手动维护；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描述</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53231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方案对象的编号</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整机级方案编号</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424432" y="1249450"/>
            <a:ext cx="1843312"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FF0000"/>
                </a:solidFill>
                <a:latin typeface="微软雅黑" panose="020B0503020204020204" pitchFamily="34" charset="-122"/>
                <a:ea typeface="微软雅黑" panose="020B0503020204020204" pitchFamily="34" charset="-122"/>
              </a:rPr>
              <a:t>0</a:t>
            </a:r>
          </a:p>
          <a:p>
            <a:pPr algn="ctr"/>
            <a:r>
              <a:rPr lang="zh-CN" altLang="en-US" sz="1600" dirty="0">
                <a:solidFill>
                  <a:srgbClr val="FF0000"/>
                </a:solidFill>
                <a:latin typeface="微软雅黑" panose="020B0503020204020204" pitchFamily="34" charset="-122"/>
                <a:ea typeface="微软雅黑" panose="020B0503020204020204" pitchFamily="34" charset="-122"/>
              </a:rPr>
              <a:t>（层级</a:t>
            </a:r>
            <a:r>
              <a:rPr lang="zh-CN" altLang="en-US" sz="1600" dirty="0" smtClean="0">
                <a:solidFill>
                  <a:srgbClr val="FF0000"/>
                </a:solidFill>
                <a:latin typeface="微软雅黑" panose="020B0503020204020204" pitchFamily="34" charset="-122"/>
                <a:ea typeface="微软雅黑" panose="020B0503020204020204" pitchFamily="34" charset="-122"/>
              </a:rPr>
              <a:t>编号）</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2800696" y="1249450"/>
            <a:ext cx="3240360"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0000"/>
                </a:solidFill>
                <a:latin typeface="微软雅黑" panose="020B0503020204020204" pitchFamily="34" charset="-122"/>
                <a:ea typeface="微软雅黑" panose="020B0503020204020204" pitchFamily="34" charset="-122"/>
              </a:rPr>
              <a:t>ZJ</a:t>
            </a:r>
          </a:p>
          <a:p>
            <a:pPr algn="ctr"/>
            <a:r>
              <a:rPr lang="zh-CN" altLang="en-US" sz="1400" dirty="0" smtClean="0">
                <a:solidFill>
                  <a:srgbClr val="FF0000"/>
                </a:solidFill>
                <a:latin typeface="微软雅黑" panose="020B0503020204020204" pitchFamily="34" charset="-122"/>
                <a:ea typeface="微软雅黑" panose="020B0503020204020204" pitchFamily="34" charset="-122"/>
              </a:rPr>
              <a:t>（整机代号）</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67744" y="1537482"/>
            <a:ext cx="360040"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sp>
        <p:nvSpPr>
          <p:cNvPr id="8" name="矩形 7"/>
          <p:cNvSpPr/>
          <p:nvPr/>
        </p:nvSpPr>
        <p:spPr>
          <a:xfrm>
            <a:off x="6473104" y="1249450"/>
            <a:ext cx="2419376"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微软雅黑" panose="020B0503020204020204" pitchFamily="34" charset="-122"/>
                <a:ea typeface="微软雅黑" panose="020B0503020204020204" pitchFamily="34" charset="-122"/>
              </a:rPr>
              <a:t>序列</a:t>
            </a:r>
            <a:r>
              <a:rPr lang="zh-CN" altLang="en-US" sz="1600" dirty="0" smtClean="0">
                <a:solidFill>
                  <a:srgbClr val="FF0000"/>
                </a:solidFill>
                <a:latin typeface="微软雅黑" panose="020B0503020204020204" pitchFamily="34" charset="-122"/>
                <a:ea typeface="微软雅黑" panose="020B0503020204020204" pitchFamily="34" charset="-122"/>
              </a:rPr>
              <a:t>号</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zh-CN" altLang="en-US" sz="1200" dirty="0" smtClean="0">
                <a:solidFill>
                  <a:srgbClr val="FF0000"/>
                </a:solidFill>
                <a:latin typeface="微软雅黑" panose="020B0503020204020204" pitchFamily="34" charset="-122"/>
                <a:ea typeface="微软雅黑" panose="020B0503020204020204" pitchFamily="34" charset="-122"/>
              </a:rPr>
              <a:t>（如</a:t>
            </a:r>
            <a:r>
              <a:rPr lang="en-US" altLang="zh-CN" sz="1200" dirty="0" smtClean="0">
                <a:solidFill>
                  <a:srgbClr val="FF0000"/>
                </a:solidFill>
                <a:latin typeface="微软雅黑" panose="020B0503020204020204" pitchFamily="34" charset="-122"/>
                <a:ea typeface="微软雅黑" panose="020B0503020204020204" pitchFamily="34" charset="-122"/>
              </a:rPr>
              <a:t>A</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B…..Z</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AA</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AB……AZ</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BA</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BB……</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BZ……</a:t>
            </a:r>
            <a:r>
              <a:rPr lang="zh-CN" altLang="en-US" sz="1200" dirty="0" smtClean="0">
                <a:solidFill>
                  <a:srgbClr val="FF0000"/>
                </a:solidFill>
                <a:latin typeface="微软雅黑" panose="020B0503020204020204" pitchFamily="34" charset="-122"/>
                <a:ea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113064" y="1537482"/>
            <a:ext cx="360040" cy="369332"/>
          </a:xfrm>
          <a:prstGeom prst="rect">
            <a:avLst/>
          </a:prstGeom>
          <a:noFill/>
        </p:spPr>
        <p:txBody>
          <a:bodyPr wrap="square" rtlCol="0">
            <a:spAutoFit/>
          </a:bodyPr>
          <a:lstStyle/>
          <a:p>
            <a:r>
              <a:rPr lang="en-US" altLang="zh-CN" dirty="0" smtClean="0">
                <a:solidFill>
                  <a:srgbClr val="FF0000"/>
                </a:solidFill>
              </a:rPr>
              <a:t>--</a:t>
            </a:r>
            <a:endParaRPr lang="zh-CN" altLang="en-US" dirty="0">
              <a:solidFill>
                <a:srgbClr val="FF0000"/>
              </a:solidFill>
            </a:endParaRPr>
          </a:p>
        </p:txBody>
      </p:sp>
      <p:cxnSp>
        <p:nvCxnSpPr>
          <p:cNvPr id="11" name="直接箭头连接符 10"/>
          <p:cNvCxnSpPr>
            <a:endCxn id="8" idx="2"/>
          </p:cNvCxnSpPr>
          <p:nvPr/>
        </p:nvCxnSpPr>
        <p:spPr>
          <a:xfrm flipV="1">
            <a:off x="7661236" y="2257562"/>
            <a:ext cx="0" cy="720080"/>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023136" y="3049650"/>
            <a:ext cx="3096344" cy="338554"/>
          </a:xfrm>
          <a:prstGeom prst="rect">
            <a:avLst/>
          </a:prstGeom>
          <a:noFill/>
          <a:effectLst>
            <a:glow rad="101600">
              <a:schemeClr val="accent2">
                <a:satMod val="175000"/>
                <a:alpha val="40000"/>
              </a:schemeClr>
            </a:glow>
          </a:effectLst>
        </p:spPr>
        <p:txBody>
          <a:bodyPr wrap="square" rtlCol="0">
            <a:spAutoFit/>
          </a:bodyPr>
          <a:lstStyle/>
          <a:p>
            <a:pPr algn="ct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增加一个整机级方案，则递增</a:t>
            </a:r>
            <a:endPar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flipH="1" flipV="1">
            <a:off x="4420876" y="2257562"/>
            <a:ext cx="0" cy="720080"/>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76760" y="3049650"/>
            <a:ext cx="2376264" cy="338554"/>
          </a:xfrm>
          <a:prstGeom prst="rect">
            <a:avLst/>
          </a:prstGeom>
          <a:noFill/>
          <a:effectLst>
            <a:glow rad="101600">
              <a:schemeClr val="accent2">
                <a:satMod val="175000"/>
                <a:alpha val="40000"/>
              </a:schemeClr>
            </a:glow>
          </a:effectLst>
        </p:spPr>
        <p:txBody>
          <a:bodyPr wrap="square" rtlCol="0">
            <a:spAutoFit/>
          </a:bodyPr>
          <a:lstStyle/>
          <a:p>
            <a:r>
              <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rPr>
              <a:t>根据方案属性自动生成</a:t>
            </a:r>
          </a:p>
        </p:txBody>
      </p:sp>
      <p:cxnSp>
        <p:nvCxnSpPr>
          <p:cNvPr id="16" name="直接箭头连接符 15"/>
          <p:cNvCxnSpPr/>
          <p:nvPr/>
        </p:nvCxnSpPr>
        <p:spPr>
          <a:xfrm flipH="1" flipV="1">
            <a:off x="1295636" y="2269875"/>
            <a:ext cx="0" cy="720080"/>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1520" y="3061963"/>
            <a:ext cx="2189136" cy="584775"/>
          </a:xfrm>
          <a:prstGeom prst="rect">
            <a:avLst/>
          </a:prstGeom>
          <a:noFill/>
          <a:effectLst>
            <a:glow rad="101600">
              <a:schemeClr val="accent2">
                <a:satMod val="175000"/>
                <a:alpha val="40000"/>
              </a:schemeClr>
            </a:glow>
          </a:effectLst>
        </p:spPr>
        <p:txBody>
          <a:bodyPr wrap="square" rtlCol="0">
            <a:spAutoFit/>
          </a:bodyPr>
          <a:lstStyle/>
          <a:p>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根据方案的层级属性自动生成</a:t>
            </a:r>
            <a:endPar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sp>
        <p:nvSpPr>
          <p:cNvPr id="23" name="矩形 22"/>
          <p:cNvSpPr/>
          <p:nvPr/>
        </p:nvSpPr>
        <p:spPr>
          <a:xfrm>
            <a:off x="352424" y="4161314"/>
            <a:ext cx="4732578" cy="338554"/>
          </a:xfrm>
          <a:prstGeom prst="rect">
            <a:avLst/>
          </a:prstGeom>
        </p:spPr>
        <p:txBody>
          <a:bodyPr wrap="none">
            <a:spAutoFit/>
          </a:bodyPr>
          <a:lstStyle/>
          <a:p>
            <a:r>
              <a:rPr lang="zh-CN" altLang="en-US" sz="1600" dirty="0" smtClean="0">
                <a:solidFill>
                  <a:srgbClr val="00B0F0"/>
                </a:solidFill>
                <a:latin typeface="微软雅黑" panose="020B0503020204020204" pitchFamily="34" charset="-122"/>
                <a:ea typeface="微软雅黑" panose="020B0503020204020204" pitchFamily="34" charset="-122"/>
              </a:rPr>
              <a:t>整机层级方案编号示例</a:t>
            </a:r>
            <a:r>
              <a:rPr lang="zh-CN" altLang="en-US" sz="1600" dirty="0">
                <a:solidFill>
                  <a:srgbClr val="00B0F0"/>
                </a:solidFill>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0_ZJ_A</a:t>
            </a:r>
            <a:r>
              <a:rPr lang="zh-CN" altLang="en-US" sz="1600" b="1" dirty="0" smtClean="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0_ZJ_B</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8943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a:t>
            </a:r>
            <a:r>
              <a:rPr lang="zh-CN" altLang="en-US" sz="2000" b="1" dirty="0" smtClean="0">
                <a:solidFill>
                  <a:prstClr val="black"/>
                </a:solidFill>
                <a:latin typeface="微软雅黑" panose="020B0503020204020204" pitchFamily="34" charset="-122"/>
                <a:ea typeface="微软雅黑" panose="020B0503020204020204" pitchFamily="34" charset="-122"/>
              </a:rPr>
              <a:t>方案管理业务场景分析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整机方案的策划与管理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352424" y="1084674"/>
            <a:ext cx="2491384" cy="252028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5" name="文本框 4"/>
          <p:cNvSpPr txBox="1"/>
          <p:nvPr/>
        </p:nvSpPr>
        <p:spPr>
          <a:xfrm>
            <a:off x="424432" y="1192686"/>
            <a:ext cx="2347368" cy="2277547"/>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推力</a:t>
            </a:r>
            <a:r>
              <a:rPr lang="zh-CN" altLang="en-US" sz="1400" dirty="0" smtClean="0">
                <a:latin typeface="微软雅黑" panose="020B0503020204020204" pitchFamily="34" charset="-122"/>
                <a:ea typeface="微软雅黑" panose="020B0503020204020204" pitchFamily="34" charset="-122"/>
              </a:rPr>
              <a:t>：</a:t>
            </a:r>
            <a:r>
              <a:rPr lang="en-US" altLang="zh-CN" sz="1600" dirty="0"/>
              <a:t>87000N</a:t>
            </a:r>
          </a:p>
          <a:p>
            <a:r>
              <a:rPr lang="zh-CN" altLang="en-US" sz="1400" b="1" dirty="0" smtClean="0">
                <a:latin typeface="微软雅黑" panose="020B0503020204020204" pitchFamily="34" charset="-122"/>
                <a:ea typeface="微软雅黑" panose="020B0503020204020204" pitchFamily="34" charset="-122"/>
              </a:rPr>
              <a:t>单位推力</a:t>
            </a:r>
            <a:r>
              <a:rPr lang="zh-CN" altLang="en-US" sz="1400" dirty="0" smtClean="0">
                <a:latin typeface="微软雅黑" panose="020B0503020204020204" pitchFamily="34" charset="-122"/>
                <a:ea typeface="微软雅黑" panose="020B0503020204020204" pitchFamily="34" charset="-122"/>
              </a:rPr>
              <a:t>：</a:t>
            </a:r>
            <a:r>
              <a:rPr lang="en-US" altLang="zh-CN" sz="1600" dirty="0" smtClean="0"/>
              <a:t>450N•s/kg</a:t>
            </a:r>
            <a:endParaRPr lang="en-US" altLang="zh-CN" sz="1600" dirty="0"/>
          </a:p>
          <a:p>
            <a:r>
              <a:rPr lang="zh-CN" altLang="en-US" sz="1400" b="1" dirty="0" smtClean="0">
                <a:latin typeface="微软雅黑" panose="020B0503020204020204" pitchFamily="34" charset="-122"/>
                <a:ea typeface="微软雅黑" panose="020B0503020204020204" pitchFamily="34" charset="-122"/>
              </a:rPr>
              <a:t>耗油率</a:t>
            </a:r>
            <a:r>
              <a:rPr lang="zh-CN" altLang="en-US" sz="1400" dirty="0" smtClean="0">
                <a:latin typeface="微软雅黑" panose="020B0503020204020204" pitchFamily="34" charset="-122"/>
                <a:ea typeface="微软雅黑" panose="020B0503020204020204" pitchFamily="34" charset="-122"/>
              </a:rPr>
              <a:t>：</a:t>
            </a:r>
            <a:r>
              <a:rPr lang="en-US" altLang="zh-CN" sz="1600" dirty="0" smtClean="0"/>
              <a:t>2100</a:t>
            </a:r>
            <a:endParaRPr lang="en-US" altLang="zh-CN" sz="1600"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重量</a:t>
            </a:r>
            <a:r>
              <a:rPr lang="zh-CN" altLang="en-US" sz="1400" dirty="0" smtClean="0">
                <a:latin typeface="微软雅黑" panose="020B0503020204020204" pitchFamily="34" charset="-122"/>
                <a:ea typeface="微软雅黑" panose="020B0503020204020204" pitchFamily="34" charset="-122"/>
              </a:rPr>
              <a:t>：</a:t>
            </a:r>
            <a:r>
              <a:rPr lang="zh-CN" altLang="en-US" sz="1400" dirty="0"/>
              <a:t> </a:t>
            </a:r>
            <a:r>
              <a:rPr lang="en-US" altLang="zh-CN" sz="1600" dirty="0" smtClean="0"/>
              <a:t>4.2t</a:t>
            </a:r>
            <a:endParaRPr lang="en-US" altLang="zh-CN" sz="16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推重比</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t>0.10kg</a:t>
            </a:r>
            <a:r>
              <a:rPr lang="en-US" altLang="zh-CN" sz="1600" dirty="0"/>
              <a:t>/(</a:t>
            </a:r>
            <a:r>
              <a:rPr lang="en-US" altLang="zh-CN" sz="1600" dirty="0" err="1" smtClean="0"/>
              <a:t>h•N</a:t>
            </a:r>
            <a:r>
              <a:rPr lang="en-US" altLang="zh-CN" sz="1600" dirty="0"/>
              <a:t>) </a:t>
            </a:r>
          </a:p>
          <a:p>
            <a:r>
              <a:rPr lang="zh-CN" altLang="en-US" sz="1400" b="1" dirty="0" smtClean="0">
                <a:latin typeface="微软雅黑" panose="020B0503020204020204" pitchFamily="34" charset="-122"/>
                <a:ea typeface="微软雅黑" panose="020B0503020204020204" pitchFamily="34" charset="-122"/>
              </a:rPr>
              <a:t>涡轮前温度</a:t>
            </a:r>
            <a:r>
              <a:rPr lang="zh-CN" altLang="en-US" sz="1400" dirty="0" smtClean="0">
                <a:latin typeface="微软雅黑" panose="020B0503020204020204" pitchFamily="34" charset="-122"/>
                <a:ea typeface="微软雅黑" panose="020B0503020204020204" pitchFamily="34" charset="-122"/>
              </a:rPr>
              <a:t>：</a:t>
            </a:r>
            <a:r>
              <a:rPr lang="en-US" altLang="zh-CN" sz="1600" dirty="0" smtClean="0"/>
              <a:t>1200℃</a:t>
            </a:r>
          </a:p>
          <a:p>
            <a:r>
              <a:rPr lang="zh-CN" altLang="en-US" sz="1400" b="1" dirty="0">
                <a:latin typeface="微软雅黑" panose="020B0503020204020204" pitchFamily="34" charset="-122"/>
                <a:ea typeface="微软雅黑" panose="020B0503020204020204" pitchFamily="34" charset="-122"/>
              </a:rPr>
              <a:t>总压比：</a:t>
            </a:r>
            <a:r>
              <a:rPr lang="en-US" altLang="zh-CN" sz="1600" dirty="0" smtClean="0"/>
              <a:t>22</a:t>
            </a:r>
            <a:r>
              <a:rPr lang="en-US" altLang="zh-CN" sz="1600" dirty="0"/>
              <a:t>  </a:t>
            </a:r>
          </a:p>
          <a:p>
            <a:r>
              <a:rPr lang="zh-CN" altLang="en-US" sz="1400" b="1" dirty="0">
                <a:latin typeface="微软雅黑" panose="020B0503020204020204" pitchFamily="34" charset="-122"/>
                <a:ea typeface="微软雅黑" panose="020B0503020204020204" pitchFamily="34" charset="-122"/>
              </a:rPr>
              <a:t>整机效率：</a:t>
            </a:r>
            <a:r>
              <a:rPr lang="en-US" altLang="zh-CN" sz="1600" dirty="0" smtClean="0"/>
              <a:t>30</a:t>
            </a:r>
            <a:r>
              <a:rPr lang="en-US" altLang="zh-CN" sz="1600" dirty="0"/>
              <a:t>%</a:t>
            </a:r>
            <a:r>
              <a:rPr lang="en-US" altLang="zh-CN" sz="1400" dirty="0"/>
              <a:t> </a:t>
            </a:r>
          </a:p>
          <a:p>
            <a:endParaRPr lang="en-US" altLang="zh-CN" sz="1400" dirty="0"/>
          </a:p>
        </p:txBody>
      </p:sp>
      <p:sp>
        <p:nvSpPr>
          <p:cNvPr id="6" name="文本框 5"/>
          <p:cNvSpPr txBox="1"/>
          <p:nvPr/>
        </p:nvSpPr>
        <p:spPr>
          <a:xfrm>
            <a:off x="352424" y="764704"/>
            <a:ext cx="2635400" cy="307777"/>
          </a:xfrm>
          <a:prstGeom prst="rect">
            <a:avLst/>
          </a:prstGeom>
          <a:noFill/>
        </p:spPr>
        <p:txBody>
          <a:bodyPr wrap="square" rtlCol="0">
            <a:spAutoFit/>
          </a:bodyPr>
          <a:lstStyle/>
          <a:p>
            <a:r>
              <a:rPr lang="zh-CN" altLang="en-US" sz="1400" b="1" dirty="0" smtClean="0">
                <a:solidFill>
                  <a:srgbClr val="FF0000"/>
                </a:solidFill>
                <a:latin typeface="微软雅黑" panose="020B0503020204020204" pitchFamily="34" charset="-122"/>
                <a:ea typeface="微软雅黑" panose="020B0503020204020204" pitchFamily="34" charset="-122"/>
              </a:rPr>
              <a:t>发动机性能设计指标</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29509" y="4181018"/>
            <a:ext cx="2491384" cy="252028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8" name="文本框 7"/>
          <p:cNvSpPr txBox="1"/>
          <p:nvPr/>
        </p:nvSpPr>
        <p:spPr>
          <a:xfrm>
            <a:off x="401517" y="4289030"/>
            <a:ext cx="2347368" cy="238526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推力</a:t>
            </a:r>
            <a:r>
              <a:rPr lang="zh-CN" altLang="en-US" sz="1400" dirty="0" smtClean="0">
                <a:latin typeface="微软雅黑" panose="020B0503020204020204" pitchFamily="34" charset="-122"/>
                <a:ea typeface="微软雅黑" panose="020B0503020204020204" pitchFamily="34" charset="-122"/>
              </a:rPr>
              <a:t>：</a:t>
            </a:r>
            <a:r>
              <a:rPr lang="en-US" altLang="zh-CN" sz="1600" dirty="0" smtClean="0"/>
              <a:t>97000N</a:t>
            </a:r>
            <a:endParaRPr lang="en-US" altLang="zh-CN" sz="1600" dirty="0"/>
          </a:p>
          <a:p>
            <a:r>
              <a:rPr lang="zh-CN" altLang="en-US" sz="1400" b="1" dirty="0" smtClean="0">
                <a:latin typeface="微软雅黑" panose="020B0503020204020204" pitchFamily="34" charset="-122"/>
                <a:ea typeface="微软雅黑" panose="020B0503020204020204" pitchFamily="34" charset="-122"/>
              </a:rPr>
              <a:t>单位推力</a:t>
            </a:r>
            <a:r>
              <a:rPr lang="zh-CN" altLang="en-US" sz="1400" dirty="0" smtClean="0">
                <a:latin typeface="微软雅黑" panose="020B0503020204020204" pitchFamily="34" charset="-122"/>
                <a:ea typeface="微软雅黑" panose="020B0503020204020204" pitchFamily="34" charset="-122"/>
              </a:rPr>
              <a:t>：</a:t>
            </a:r>
            <a:r>
              <a:rPr lang="en-US" altLang="zh-CN" sz="1600" dirty="0" smtClean="0"/>
              <a:t>550N•s/kg</a:t>
            </a:r>
            <a:endParaRPr lang="en-US" altLang="zh-CN" sz="1600" dirty="0"/>
          </a:p>
          <a:p>
            <a:r>
              <a:rPr lang="zh-CN" altLang="en-US" sz="1400" b="1" dirty="0" smtClean="0">
                <a:latin typeface="微软雅黑" panose="020B0503020204020204" pitchFamily="34" charset="-122"/>
                <a:ea typeface="微软雅黑" panose="020B0503020204020204" pitchFamily="34" charset="-122"/>
              </a:rPr>
              <a:t>耗油率</a:t>
            </a:r>
            <a:r>
              <a:rPr lang="zh-CN" altLang="en-US" sz="1400" dirty="0" smtClean="0">
                <a:latin typeface="微软雅黑" panose="020B0503020204020204" pitchFamily="34" charset="-122"/>
                <a:ea typeface="微软雅黑" panose="020B0503020204020204" pitchFamily="34" charset="-122"/>
              </a:rPr>
              <a:t>：</a:t>
            </a:r>
            <a:r>
              <a:rPr lang="en-US" altLang="zh-CN" sz="1600" dirty="0" smtClean="0"/>
              <a:t>2100</a:t>
            </a:r>
            <a:endParaRPr lang="en-US" altLang="zh-CN" sz="1600"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重量</a:t>
            </a:r>
            <a:r>
              <a:rPr lang="zh-CN" altLang="en-US" sz="1400" dirty="0" smtClean="0">
                <a:latin typeface="微软雅黑" panose="020B0503020204020204" pitchFamily="34" charset="-122"/>
                <a:ea typeface="微软雅黑" panose="020B0503020204020204" pitchFamily="34" charset="-122"/>
              </a:rPr>
              <a:t>：</a:t>
            </a:r>
            <a:r>
              <a:rPr lang="zh-CN" altLang="en-US" sz="1400" dirty="0"/>
              <a:t> </a:t>
            </a:r>
            <a:r>
              <a:rPr lang="en-US" altLang="zh-CN" sz="1600" dirty="0" smtClean="0"/>
              <a:t>4.2t</a:t>
            </a:r>
            <a:endParaRPr lang="en-US" altLang="zh-CN" sz="16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推重比</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t>0.11kg</a:t>
            </a:r>
            <a:r>
              <a:rPr lang="en-US" altLang="zh-CN" sz="1600" dirty="0"/>
              <a:t>/(</a:t>
            </a:r>
            <a:r>
              <a:rPr lang="en-US" altLang="zh-CN" sz="1600" dirty="0" err="1" smtClean="0"/>
              <a:t>h•N</a:t>
            </a:r>
            <a:r>
              <a:rPr lang="en-US" altLang="zh-CN" sz="1600" dirty="0"/>
              <a:t>) </a:t>
            </a:r>
          </a:p>
          <a:p>
            <a:r>
              <a:rPr lang="zh-CN" altLang="en-US" sz="1400" b="1" dirty="0" smtClean="0">
                <a:latin typeface="微软雅黑" panose="020B0503020204020204" pitchFamily="34" charset="-122"/>
                <a:ea typeface="微软雅黑" panose="020B0503020204020204" pitchFamily="34" charset="-122"/>
              </a:rPr>
              <a:t>涡轮前温度</a:t>
            </a:r>
            <a:r>
              <a:rPr lang="zh-CN" altLang="en-US" sz="1400" dirty="0" smtClean="0">
                <a:latin typeface="微软雅黑" panose="020B0503020204020204" pitchFamily="34" charset="-122"/>
                <a:ea typeface="微软雅黑" panose="020B0503020204020204" pitchFamily="34" charset="-122"/>
              </a:rPr>
              <a:t>：</a:t>
            </a:r>
            <a:r>
              <a:rPr lang="en-US" altLang="zh-CN" sz="1600" dirty="0" smtClean="0"/>
              <a:t>1200℃</a:t>
            </a:r>
          </a:p>
          <a:p>
            <a:r>
              <a:rPr lang="zh-CN" altLang="en-US" sz="1400" b="1" dirty="0">
                <a:latin typeface="微软雅黑" panose="020B0503020204020204" pitchFamily="34" charset="-122"/>
                <a:ea typeface="微软雅黑" panose="020B0503020204020204" pitchFamily="34" charset="-122"/>
              </a:rPr>
              <a:t>总压比：</a:t>
            </a:r>
            <a:r>
              <a:rPr lang="en-US" altLang="zh-CN" sz="1600" dirty="0" smtClean="0"/>
              <a:t>25</a:t>
            </a:r>
            <a:r>
              <a:rPr lang="en-US" altLang="zh-CN" sz="1600" dirty="0"/>
              <a:t>  </a:t>
            </a:r>
          </a:p>
          <a:p>
            <a:r>
              <a:rPr lang="zh-CN" altLang="en-US" sz="1400" b="1" dirty="0">
                <a:latin typeface="微软雅黑" panose="020B0503020204020204" pitchFamily="34" charset="-122"/>
                <a:ea typeface="微软雅黑" panose="020B0503020204020204" pitchFamily="34" charset="-122"/>
              </a:rPr>
              <a:t>整机效率</a:t>
            </a:r>
            <a:r>
              <a:rPr lang="zh-CN" altLang="en-US" sz="1400" b="1" dirty="0" smtClean="0">
                <a:latin typeface="微软雅黑" panose="020B0503020204020204" pitchFamily="34" charset="-122"/>
                <a:ea typeface="微软雅黑" panose="020B0503020204020204" pitchFamily="34" charset="-122"/>
              </a:rPr>
              <a:t>：</a:t>
            </a:r>
            <a:r>
              <a:rPr lang="en-US" altLang="zh-CN" sz="1600" dirty="0" smtClean="0"/>
              <a:t>28%</a:t>
            </a:r>
            <a:r>
              <a:rPr lang="en-US" altLang="zh-CN" sz="1400" dirty="0"/>
              <a:t> </a:t>
            </a:r>
          </a:p>
          <a:p>
            <a:pPr>
              <a:lnSpc>
                <a:spcPct val="150000"/>
              </a:lnSpc>
            </a:pPr>
            <a:endParaRPr lang="en-US" altLang="zh-CN" sz="1400" dirty="0"/>
          </a:p>
        </p:txBody>
      </p:sp>
      <p:sp>
        <p:nvSpPr>
          <p:cNvPr id="9" name="文本框 8"/>
          <p:cNvSpPr txBox="1"/>
          <p:nvPr/>
        </p:nvSpPr>
        <p:spPr>
          <a:xfrm>
            <a:off x="329509" y="3861048"/>
            <a:ext cx="2635400" cy="307777"/>
          </a:xfrm>
          <a:prstGeom prst="rect">
            <a:avLst/>
          </a:prstGeom>
          <a:noFill/>
        </p:spPr>
        <p:txBody>
          <a:bodyPr wrap="square" rtlCol="0">
            <a:spAutoFit/>
          </a:bodyPr>
          <a:lstStyle/>
          <a:p>
            <a:r>
              <a:rPr lang="zh-CN" altLang="en-US" sz="1400" b="1" dirty="0" smtClean="0">
                <a:solidFill>
                  <a:srgbClr val="FF0000"/>
                </a:solidFill>
                <a:latin typeface="微软雅黑" panose="020B0503020204020204" pitchFamily="34" charset="-122"/>
                <a:ea typeface="微软雅黑" panose="020B0503020204020204" pitchFamily="34" charset="-122"/>
              </a:rPr>
              <a:t>发动机性能设计指标</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4499992" y="1084674"/>
            <a:ext cx="4104456" cy="252028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11" name="文本框 10"/>
          <p:cNvSpPr txBox="1"/>
          <p:nvPr/>
        </p:nvSpPr>
        <p:spPr>
          <a:xfrm>
            <a:off x="4499992" y="764704"/>
            <a:ext cx="2635400" cy="307777"/>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发动机整机方案</a:t>
            </a:r>
            <a:r>
              <a:rPr lang="en-US" altLang="zh-CN" sz="1400" b="1" dirty="0" smtClean="0">
                <a:solidFill>
                  <a:schemeClr val="tx2"/>
                </a:solidFill>
                <a:latin typeface="微软雅黑" panose="020B0503020204020204" pitchFamily="34" charset="-122"/>
                <a:ea typeface="微软雅黑" panose="020B0503020204020204" pitchFamily="34" charset="-122"/>
              </a:rPr>
              <a:t>A: 0_ZJ_A</a:t>
            </a:r>
            <a:endParaRPr lang="en-US" altLang="zh-CN" sz="1400" b="1" dirty="0">
              <a:solidFill>
                <a:schemeClr val="tx2"/>
              </a:solidFill>
              <a:latin typeface="微软雅黑" panose="020B0503020204020204" pitchFamily="34" charset="-122"/>
              <a:ea typeface="微软雅黑" panose="020B0503020204020204" pitchFamily="34" charset="-122"/>
            </a:endParaRPr>
          </a:p>
        </p:txBody>
      </p:sp>
      <p:sp>
        <p:nvSpPr>
          <p:cNvPr id="16" name="矩形 15"/>
          <p:cNvSpPr/>
          <p:nvPr/>
        </p:nvSpPr>
        <p:spPr>
          <a:xfrm>
            <a:off x="4499992" y="4181018"/>
            <a:ext cx="4104456" cy="252028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17" name="文本框 16"/>
          <p:cNvSpPr txBox="1"/>
          <p:nvPr/>
        </p:nvSpPr>
        <p:spPr>
          <a:xfrm>
            <a:off x="4499992" y="3861048"/>
            <a:ext cx="2635400" cy="307777"/>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发动机整机方案</a:t>
            </a:r>
            <a:r>
              <a:rPr lang="zh-CN" altLang="en-US" sz="1400" b="1" dirty="0">
                <a:solidFill>
                  <a:schemeClr val="tx2"/>
                </a:solidFill>
                <a:latin typeface="微软雅黑" panose="020B0503020204020204" pitchFamily="34" charset="-122"/>
                <a:ea typeface="微软雅黑" panose="020B0503020204020204" pitchFamily="34" charset="-122"/>
              </a:rPr>
              <a:t>二</a:t>
            </a:r>
            <a:r>
              <a:rPr lang="en-US" altLang="zh-CN" sz="1400" b="1" dirty="0" smtClean="0">
                <a:solidFill>
                  <a:schemeClr val="tx2"/>
                </a:solidFill>
                <a:latin typeface="微软雅黑" panose="020B0503020204020204" pitchFamily="34" charset="-122"/>
                <a:ea typeface="微软雅黑" panose="020B0503020204020204" pitchFamily="34" charset="-122"/>
              </a:rPr>
              <a:t>: 0_ZJ_B</a:t>
            </a:r>
            <a:endParaRPr lang="en-US" altLang="zh-CN" sz="1400" b="1" dirty="0">
              <a:solidFill>
                <a:schemeClr val="tx2"/>
              </a:solidFill>
              <a:latin typeface="微软雅黑" panose="020B0503020204020204" pitchFamily="34" charset="-122"/>
              <a:ea typeface="微软雅黑" panose="020B0503020204020204" pitchFamily="34" charset="-122"/>
            </a:endParaRPr>
          </a:p>
        </p:txBody>
      </p:sp>
      <p:sp>
        <p:nvSpPr>
          <p:cNvPr id="18" name="燕尾形箭头 17"/>
          <p:cNvSpPr/>
          <p:nvPr/>
        </p:nvSpPr>
        <p:spPr>
          <a:xfrm>
            <a:off x="3167844" y="2086435"/>
            <a:ext cx="1008112" cy="596897"/>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19" name="燕尾形箭头 18"/>
          <p:cNvSpPr/>
          <p:nvPr/>
        </p:nvSpPr>
        <p:spPr>
          <a:xfrm>
            <a:off x="3167844" y="5142709"/>
            <a:ext cx="1008112" cy="596897"/>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20" name="矩形 19"/>
          <p:cNvSpPr/>
          <p:nvPr/>
        </p:nvSpPr>
        <p:spPr>
          <a:xfrm>
            <a:off x="4586659" y="1248435"/>
            <a:ext cx="3729757" cy="187743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进气口</a:t>
            </a:r>
            <a:r>
              <a:rPr lang="zh-CN" altLang="en-US" sz="1400" dirty="0" smtClean="0">
                <a:latin typeface="微软雅黑" panose="020B0503020204020204" pitchFamily="34" charset="-122"/>
                <a:ea typeface="微软雅黑" panose="020B0503020204020204" pitchFamily="34" charset="-122"/>
              </a:rPr>
              <a:t>：环形，固定</a:t>
            </a:r>
            <a:r>
              <a:rPr lang="zh-CN" altLang="en-US" sz="1400" dirty="0">
                <a:latin typeface="微软雅黑" panose="020B0503020204020204" pitchFamily="34" charset="-122"/>
                <a:ea typeface="微软雅黑" panose="020B0503020204020204" pitchFamily="34" charset="-122"/>
              </a:rPr>
              <a:t>唇</a:t>
            </a:r>
            <a:r>
              <a:rPr lang="zh-CN" altLang="en-US" sz="1400" dirty="0" smtClean="0">
                <a:latin typeface="微软雅黑" panose="020B0503020204020204" pitchFamily="34" charset="-122"/>
                <a:ea typeface="微软雅黑" panose="020B0503020204020204" pitchFamily="34" charset="-122"/>
              </a:rPr>
              <a:t>口；</a:t>
            </a:r>
            <a:endParaRPr lang="en-US" altLang="zh-CN" sz="1400" dirty="0" smtClean="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风扇</a:t>
            </a:r>
            <a:r>
              <a:rPr lang="zh-CN" altLang="en-US" sz="1400" dirty="0">
                <a:latin typeface="微软雅黑" panose="020B0503020204020204" pitchFamily="34" charset="-122"/>
                <a:ea typeface="微软雅黑" panose="020B0503020204020204" pitchFamily="34" charset="-122"/>
              </a:rPr>
              <a:t>：单级轴流式；</a:t>
            </a:r>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压气机</a:t>
            </a:r>
            <a:r>
              <a:rPr lang="zh-CN" altLang="en-US" sz="1400" dirty="0">
                <a:latin typeface="微软雅黑" panose="020B0503020204020204" pitchFamily="34" charset="-122"/>
                <a:ea typeface="微软雅黑" panose="020B0503020204020204" pitchFamily="34" charset="-122"/>
              </a:rPr>
              <a:t>：多级轴流式。</a:t>
            </a:r>
          </a:p>
          <a:p>
            <a:r>
              <a:rPr lang="zh-CN" altLang="en-US" sz="1400" b="1" dirty="0">
                <a:latin typeface="微软雅黑" panose="020B0503020204020204" pitchFamily="34" charset="-122"/>
                <a:ea typeface="微软雅黑" panose="020B0503020204020204" pitchFamily="34" charset="-122"/>
              </a:rPr>
              <a:t>燃烧室</a:t>
            </a:r>
            <a:r>
              <a:rPr lang="zh-CN" altLang="en-US" sz="1400" dirty="0">
                <a:latin typeface="微软雅黑" panose="020B0503020204020204" pitchFamily="34" charset="-122"/>
                <a:ea typeface="微软雅黑" panose="020B0503020204020204" pitchFamily="34" charset="-122"/>
              </a:rPr>
              <a:t>：短环形，直流式，不用加力燃烧室；</a:t>
            </a:r>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高压涡轮</a:t>
            </a:r>
            <a:r>
              <a:rPr lang="zh-CN" altLang="en-US" sz="1400" dirty="0">
                <a:latin typeface="微软雅黑" panose="020B0503020204020204" pitchFamily="34" charset="-122"/>
                <a:ea typeface="微软雅黑" panose="020B0503020204020204" pitchFamily="34" charset="-122"/>
              </a:rPr>
              <a:t>：多级轴流式；</a:t>
            </a:r>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低压涡轮</a:t>
            </a:r>
            <a:r>
              <a:rPr lang="zh-CN" altLang="en-US" sz="1400" dirty="0">
                <a:latin typeface="微软雅黑" panose="020B0503020204020204" pitchFamily="34" charset="-122"/>
                <a:ea typeface="微软雅黑" panose="020B0503020204020204" pitchFamily="34" charset="-122"/>
              </a:rPr>
              <a:t>：多级轴流式</a:t>
            </a:r>
          </a:p>
          <a:p>
            <a:r>
              <a:rPr lang="zh-CN" altLang="en-US" sz="1400" b="1" dirty="0">
                <a:latin typeface="微软雅黑" panose="020B0503020204020204" pitchFamily="34" charset="-122"/>
                <a:ea typeface="微软雅黑" panose="020B0503020204020204" pitchFamily="34" charset="-122"/>
              </a:rPr>
              <a:t>尾喷管</a:t>
            </a:r>
            <a:r>
              <a:rPr lang="zh-CN" altLang="en-US" sz="1400" dirty="0">
                <a:latin typeface="微软雅黑" panose="020B0503020204020204" pitchFamily="34" charset="-122"/>
                <a:ea typeface="微软雅黑" panose="020B0503020204020204" pitchFamily="34" charset="-122"/>
              </a:rPr>
              <a:t>：固定收敛喷管。</a:t>
            </a:r>
          </a:p>
          <a:p>
            <a:r>
              <a:rPr lang="zh-CN" altLang="en-US" sz="1400" b="1" dirty="0">
                <a:latin typeface="微软雅黑" panose="020B0503020204020204" pitchFamily="34" charset="-122"/>
                <a:ea typeface="微软雅黑" panose="020B0503020204020204" pitchFamily="34" charset="-122"/>
              </a:rPr>
              <a:t>控制系统</a:t>
            </a:r>
            <a:r>
              <a:rPr lang="zh-CN" altLang="en-US" sz="1400" dirty="0">
                <a:latin typeface="微软雅黑" panose="020B0503020204020204" pitchFamily="34" charset="-122"/>
                <a:ea typeface="微软雅黑" panose="020B0503020204020204" pitchFamily="34" charset="-122"/>
              </a:rPr>
              <a:t>：全权数字式电子控制系统</a:t>
            </a:r>
          </a:p>
        </p:txBody>
      </p:sp>
      <p:sp>
        <p:nvSpPr>
          <p:cNvPr id="21" name="矩形 20"/>
          <p:cNvSpPr/>
          <p:nvPr/>
        </p:nvSpPr>
        <p:spPr>
          <a:xfrm>
            <a:off x="4586659" y="4359875"/>
            <a:ext cx="3729757" cy="187743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进气口</a:t>
            </a:r>
            <a:r>
              <a:rPr lang="zh-CN" altLang="en-US" sz="1400" dirty="0" smtClean="0">
                <a:latin typeface="微软雅黑" panose="020B0503020204020204" pitchFamily="34" charset="-122"/>
                <a:ea typeface="微软雅黑" panose="020B0503020204020204" pitchFamily="34" charset="-122"/>
              </a:rPr>
              <a:t>：环形，固定</a:t>
            </a:r>
            <a:r>
              <a:rPr lang="zh-CN" altLang="en-US" sz="1400" dirty="0">
                <a:latin typeface="微软雅黑" panose="020B0503020204020204" pitchFamily="34" charset="-122"/>
                <a:ea typeface="微软雅黑" panose="020B0503020204020204" pitchFamily="34" charset="-122"/>
              </a:rPr>
              <a:t>唇</a:t>
            </a:r>
            <a:r>
              <a:rPr lang="zh-CN" altLang="en-US" sz="1400" dirty="0" smtClean="0">
                <a:latin typeface="微软雅黑" panose="020B0503020204020204" pitchFamily="34" charset="-122"/>
                <a:ea typeface="微软雅黑" panose="020B0503020204020204" pitchFamily="34" charset="-122"/>
              </a:rPr>
              <a:t>口；</a:t>
            </a:r>
            <a:endParaRPr lang="en-US" altLang="zh-CN" sz="1400" dirty="0" smtClean="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风扇</a:t>
            </a:r>
            <a:r>
              <a:rPr lang="zh-CN" altLang="en-US" sz="1400" dirty="0">
                <a:latin typeface="微软雅黑" panose="020B0503020204020204" pitchFamily="34" charset="-122"/>
                <a:ea typeface="微软雅黑" panose="020B0503020204020204" pitchFamily="34" charset="-122"/>
              </a:rPr>
              <a:t>：单级轴流式；</a:t>
            </a:r>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压气机</a:t>
            </a:r>
            <a:r>
              <a:rPr lang="zh-CN" altLang="en-US" sz="1400" dirty="0">
                <a:latin typeface="微软雅黑" panose="020B0503020204020204" pitchFamily="34" charset="-122"/>
                <a:ea typeface="微软雅黑" panose="020B0503020204020204" pitchFamily="34" charset="-122"/>
              </a:rPr>
              <a:t>：多级轴流式。</a:t>
            </a:r>
          </a:p>
          <a:p>
            <a:r>
              <a:rPr lang="zh-CN" altLang="en-US" sz="1400" b="1" dirty="0">
                <a:latin typeface="微软雅黑" panose="020B0503020204020204" pitchFamily="34" charset="-122"/>
                <a:ea typeface="微软雅黑" panose="020B0503020204020204" pitchFamily="34" charset="-122"/>
              </a:rPr>
              <a:t>燃烧室</a:t>
            </a:r>
            <a:r>
              <a:rPr lang="zh-CN" altLang="en-US" sz="1400" dirty="0">
                <a:latin typeface="微软雅黑" panose="020B0503020204020204" pitchFamily="34" charset="-122"/>
                <a:ea typeface="微软雅黑" panose="020B0503020204020204" pitchFamily="34" charset="-122"/>
              </a:rPr>
              <a:t>：短环形，直流式，不用加力燃烧室；</a:t>
            </a:r>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高压涡轮</a:t>
            </a:r>
            <a:r>
              <a:rPr lang="zh-CN" altLang="en-US" sz="1400" dirty="0">
                <a:latin typeface="微软雅黑" panose="020B0503020204020204" pitchFamily="34" charset="-122"/>
                <a:ea typeface="微软雅黑" panose="020B0503020204020204" pitchFamily="34" charset="-122"/>
              </a:rPr>
              <a:t>：多级轴流式；</a:t>
            </a:r>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低压涡轮</a:t>
            </a:r>
            <a:r>
              <a:rPr lang="zh-CN" altLang="en-US" sz="1400" dirty="0">
                <a:latin typeface="微软雅黑" panose="020B0503020204020204" pitchFamily="34" charset="-122"/>
                <a:ea typeface="微软雅黑" panose="020B0503020204020204" pitchFamily="34" charset="-122"/>
              </a:rPr>
              <a:t>：多级轴流式</a:t>
            </a:r>
          </a:p>
          <a:p>
            <a:r>
              <a:rPr lang="zh-CN" altLang="en-US" sz="1400" b="1" dirty="0">
                <a:latin typeface="微软雅黑" panose="020B0503020204020204" pitchFamily="34" charset="-122"/>
                <a:ea typeface="微软雅黑" panose="020B0503020204020204" pitchFamily="34" charset="-122"/>
              </a:rPr>
              <a:t>尾喷管</a:t>
            </a:r>
            <a:r>
              <a:rPr lang="zh-CN" altLang="en-US" sz="1400" dirty="0">
                <a:latin typeface="微软雅黑" panose="020B0503020204020204" pitchFamily="34" charset="-122"/>
                <a:ea typeface="微软雅黑" panose="020B0503020204020204" pitchFamily="34" charset="-122"/>
              </a:rPr>
              <a:t>：固定收敛喷管。</a:t>
            </a:r>
          </a:p>
          <a:p>
            <a:r>
              <a:rPr lang="zh-CN" altLang="en-US" sz="1400" b="1" dirty="0">
                <a:latin typeface="微软雅黑" panose="020B0503020204020204" pitchFamily="34" charset="-122"/>
                <a:ea typeface="微软雅黑" panose="020B0503020204020204" pitchFamily="34" charset="-122"/>
              </a:rPr>
              <a:t>控制系统</a:t>
            </a:r>
            <a:r>
              <a:rPr lang="zh-CN" altLang="en-US" sz="1400" dirty="0">
                <a:latin typeface="微软雅黑" panose="020B0503020204020204" pitchFamily="34" charset="-122"/>
                <a:ea typeface="微软雅黑" panose="020B0503020204020204" pitchFamily="34" charset="-122"/>
              </a:rPr>
              <a:t>：全权数字式电子控制系统</a:t>
            </a:r>
          </a:p>
        </p:txBody>
      </p:sp>
      <p:sp>
        <p:nvSpPr>
          <p:cNvPr id="22" name="文本框 21"/>
          <p:cNvSpPr txBox="1"/>
          <p:nvPr/>
        </p:nvSpPr>
        <p:spPr>
          <a:xfrm>
            <a:off x="2929238" y="3068960"/>
            <a:ext cx="1485323" cy="307777"/>
          </a:xfrm>
          <a:prstGeom prst="rect">
            <a:avLst/>
          </a:prstGeom>
          <a:solidFill>
            <a:schemeClr val="accent2">
              <a:lumMod val="20000"/>
              <a:lumOff val="8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怎么策划？</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3385404" y="1852335"/>
            <a:ext cx="762374"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谁？</a:t>
            </a:r>
            <a:endParaRPr lang="zh-CN" altLang="en-US" sz="14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2955826" y="2664177"/>
            <a:ext cx="1458735" cy="307777"/>
          </a:xfrm>
          <a:prstGeom prst="rect">
            <a:avLst/>
          </a:prstGeom>
          <a:solidFill>
            <a:schemeClr val="accent3">
              <a:lumMod val="60000"/>
              <a:lumOff val="4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什么时候？</a:t>
            </a:r>
            <a:endParaRPr lang="zh-CN" altLang="en-US" sz="14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650069" y="3162456"/>
            <a:ext cx="1485323" cy="307777"/>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33453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292080" y="1379124"/>
            <a:ext cx="3827400" cy="1827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方案对象的编号</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部件级方案编号</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179512" y="1967816"/>
            <a:ext cx="1188639"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0000"/>
                </a:solidFill>
                <a:latin typeface="微软雅黑" panose="020B0503020204020204" pitchFamily="34" charset="-122"/>
                <a:ea typeface="微软雅黑" panose="020B0503020204020204" pitchFamily="34" charset="-122"/>
              </a:rPr>
              <a:t>1</a:t>
            </a:r>
          </a:p>
          <a:p>
            <a:pPr algn="ctr"/>
            <a:r>
              <a:rPr lang="zh-CN" altLang="en-US" sz="1400" dirty="0">
                <a:solidFill>
                  <a:srgbClr val="FF0000"/>
                </a:solidFill>
                <a:latin typeface="微软雅黑" panose="020B0503020204020204" pitchFamily="34" charset="-122"/>
                <a:ea typeface="微软雅黑" panose="020B0503020204020204" pitchFamily="34" charset="-122"/>
              </a:rPr>
              <a:t>（层级</a:t>
            </a:r>
            <a:r>
              <a:rPr lang="zh-CN" altLang="en-US" sz="1400" dirty="0" smtClean="0">
                <a:solidFill>
                  <a:srgbClr val="FF0000"/>
                </a:solidFill>
                <a:latin typeface="微软雅黑" panose="020B0503020204020204" pitchFamily="34" charset="-122"/>
                <a:ea typeface="微软雅黑" panose="020B0503020204020204" pitchFamily="34" charset="-122"/>
              </a:rPr>
              <a:t>编号）</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907704" y="1967816"/>
            <a:ext cx="2851423"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FF0000"/>
                </a:solidFill>
                <a:latin typeface="微软雅黑" panose="020B0503020204020204" pitchFamily="34" charset="-122"/>
                <a:ea typeface="微软雅黑" panose="020B0503020204020204" pitchFamily="34" charset="-122"/>
              </a:rPr>
              <a:t>总体</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部件</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系统</a:t>
            </a:r>
            <a:r>
              <a:rPr lang="zh-CN" altLang="en-US" sz="1400" dirty="0" smtClean="0">
                <a:solidFill>
                  <a:srgbClr val="FF0000"/>
                </a:solidFill>
                <a:latin typeface="微软雅黑" panose="020B0503020204020204" pitchFamily="34" charset="-122"/>
                <a:ea typeface="微软雅黑" panose="020B0503020204020204" pitchFamily="34" charset="-122"/>
              </a:rPr>
              <a:t>代号</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ctr"/>
            <a:r>
              <a:rPr lang="zh-CN" altLang="en-US" sz="1400" dirty="0" smtClean="0">
                <a:solidFill>
                  <a:srgbClr val="FF0000"/>
                </a:solidFill>
                <a:latin typeface="微软雅黑" panose="020B0503020204020204" pitchFamily="34" charset="-122"/>
                <a:ea typeface="微软雅黑" panose="020B0503020204020204" pitchFamily="34" charset="-122"/>
              </a:rPr>
              <a:t>（如</a:t>
            </a:r>
            <a:r>
              <a:rPr lang="en-US" altLang="zh-CN" sz="1400" dirty="0" smtClean="0">
                <a:solidFill>
                  <a:srgbClr val="FF0000"/>
                </a:solidFill>
                <a:latin typeface="微软雅黑" panose="020B0503020204020204" pitchFamily="34" charset="-122"/>
                <a:ea typeface="微软雅黑" panose="020B0503020204020204" pitchFamily="34" charset="-122"/>
              </a:rPr>
              <a:t>ZT</a:t>
            </a:r>
            <a:r>
              <a:rPr lang="zh-CN" altLang="en-US" sz="1400" dirty="0" smtClean="0">
                <a:solidFill>
                  <a:srgbClr val="FF0000"/>
                </a:solidFill>
                <a:latin typeface="微软雅黑" panose="020B0503020204020204" pitchFamily="34" charset="-122"/>
                <a:ea typeface="微软雅黑" panose="020B0503020204020204" pitchFamily="34" charset="-122"/>
              </a:rPr>
              <a:t>、</a:t>
            </a:r>
            <a:r>
              <a:rPr lang="en-US" altLang="zh-CN" sz="1400" dirty="0" smtClean="0">
                <a:solidFill>
                  <a:srgbClr val="FF0000"/>
                </a:solidFill>
                <a:latin typeface="微软雅黑" panose="020B0503020204020204" pitchFamily="34" charset="-122"/>
                <a:ea typeface="微软雅黑" panose="020B0503020204020204" pitchFamily="34" charset="-122"/>
              </a:rPr>
              <a:t>GYWL</a:t>
            </a:r>
            <a:r>
              <a:rPr lang="zh-CN" altLang="en-US" sz="1400" dirty="0" smtClean="0">
                <a:solidFill>
                  <a:srgbClr val="FF0000"/>
                </a:solidFill>
                <a:latin typeface="微软雅黑" panose="020B0503020204020204" pitchFamily="34" charset="-122"/>
                <a:ea typeface="微软雅黑" panose="020B0503020204020204" pitchFamily="34" charset="-122"/>
              </a:rPr>
              <a:t>、</a:t>
            </a:r>
            <a:r>
              <a:rPr lang="en-US" altLang="zh-CN" sz="1400" dirty="0" smtClean="0">
                <a:solidFill>
                  <a:srgbClr val="FF0000"/>
                </a:solidFill>
                <a:latin typeface="微软雅黑" panose="020B0503020204020204" pitchFamily="34" charset="-122"/>
                <a:ea typeface="微软雅黑" panose="020B0503020204020204" pitchFamily="34" charset="-122"/>
              </a:rPr>
              <a:t>RSS</a:t>
            </a:r>
            <a:r>
              <a:rPr lang="zh-CN" altLang="en-US" sz="1400" dirty="0" smtClean="0">
                <a:solidFill>
                  <a:srgbClr val="FF0000"/>
                </a:solidFill>
                <a:latin typeface="微软雅黑" panose="020B0503020204020204" pitchFamily="34" charset="-122"/>
                <a:ea typeface="微软雅黑" panose="020B0503020204020204" pitchFamily="34" charset="-122"/>
              </a:rPr>
              <a:t>、</a:t>
            </a:r>
            <a:r>
              <a:rPr lang="en-US" altLang="zh-CN" sz="1400" dirty="0" smtClean="0">
                <a:solidFill>
                  <a:srgbClr val="FF0000"/>
                </a:solidFill>
                <a:latin typeface="微软雅黑" panose="020B0503020204020204" pitchFamily="34" charset="-122"/>
                <a:ea typeface="微软雅黑" panose="020B0503020204020204" pitchFamily="34" charset="-122"/>
              </a:rPr>
              <a:t>YQJ……</a:t>
            </a:r>
            <a:r>
              <a:rPr lang="zh-CN" altLang="en-US" sz="1400" dirty="0" smtClean="0">
                <a:solidFill>
                  <a:srgbClr val="FF0000"/>
                </a:solidFill>
                <a:latin typeface="微软雅黑" panose="020B0503020204020204" pitchFamily="34" charset="-122"/>
                <a:ea typeface="微软雅黑" panose="020B0503020204020204" pitchFamily="34" charset="-122"/>
              </a:rPr>
              <a:t>）</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6948264" y="1967816"/>
            <a:ext cx="2016224"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微软雅黑" panose="020B0503020204020204" pitchFamily="34" charset="-122"/>
                <a:ea typeface="微软雅黑" panose="020B0503020204020204" pitchFamily="34" charset="-122"/>
              </a:rPr>
              <a:t>序列</a:t>
            </a:r>
            <a:r>
              <a:rPr lang="zh-CN" altLang="en-US" sz="1600" dirty="0" smtClean="0">
                <a:solidFill>
                  <a:srgbClr val="FF0000"/>
                </a:solidFill>
                <a:latin typeface="微软雅黑" panose="020B0503020204020204" pitchFamily="34" charset="-122"/>
                <a:ea typeface="微软雅黑" panose="020B0503020204020204" pitchFamily="34" charset="-122"/>
              </a:rPr>
              <a:t>号</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1</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2</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10</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11</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flipV="1">
            <a:off x="7805252" y="2988241"/>
            <a:ext cx="0" cy="707767"/>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023136" y="3768016"/>
            <a:ext cx="3096344" cy="584775"/>
          </a:xfrm>
          <a:prstGeom prst="rect">
            <a:avLst/>
          </a:prstGeom>
          <a:noFill/>
          <a:effectLst>
            <a:glow rad="101600">
              <a:schemeClr val="accent2">
                <a:satMod val="175000"/>
                <a:alpha val="40000"/>
              </a:schemeClr>
            </a:glow>
          </a:effectLst>
        </p:spPr>
        <p:txBody>
          <a:bodyPr wrap="square" rtlCol="0">
            <a:spAutoFit/>
          </a:bodyPr>
          <a:lstStyle/>
          <a:p>
            <a:pPr algn="ct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前面一致的情况下，每多一个部件方案，则递增</a:t>
            </a:r>
            <a:r>
              <a:rPr lang="en-US" altLang="zh-CN"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1</a:t>
            </a:r>
            <a:endPar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flipH="1" flipV="1">
            <a:off x="4420876" y="2975928"/>
            <a:ext cx="0" cy="720080"/>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76760" y="3768016"/>
            <a:ext cx="2376264" cy="338554"/>
          </a:xfrm>
          <a:prstGeom prst="rect">
            <a:avLst/>
          </a:prstGeom>
          <a:noFill/>
          <a:effectLst>
            <a:glow rad="101600">
              <a:schemeClr val="accent2">
                <a:satMod val="175000"/>
                <a:alpha val="40000"/>
              </a:schemeClr>
            </a:glow>
          </a:effectLst>
        </p:spPr>
        <p:txBody>
          <a:bodyPr wrap="square" rtlCol="0">
            <a:spAutoFit/>
          </a:bodyPr>
          <a:lstStyle/>
          <a:p>
            <a:r>
              <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rPr>
              <a:t>根据方案属性自动生成</a:t>
            </a:r>
          </a:p>
        </p:txBody>
      </p:sp>
      <p:cxnSp>
        <p:nvCxnSpPr>
          <p:cNvPr id="16" name="直接箭头连接符 15"/>
          <p:cNvCxnSpPr/>
          <p:nvPr/>
        </p:nvCxnSpPr>
        <p:spPr>
          <a:xfrm flipH="1" flipV="1">
            <a:off x="1295636" y="2988241"/>
            <a:ext cx="0" cy="720080"/>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1520" y="3780329"/>
            <a:ext cx="2189136" cy="584775"/>
          </a:xfrm>
          <a:prstGeom prst="rect">
            <a:avLst/>
          </a:prstGeom>
          <a:noFill/>
          <a:effectLst>
            <a:glow rad="101600">
              <a:schemeClr val="accent2">
                <a:satMod val="175000"/>
                <a:alpha val="40000"/>
              </a:schemeClr>
            </a:glow>
          </a:effectLst>
        </p:spPr>
        <p:txBody>
          <a:bodyPr wrap="square" rtlCol="0">
            <a:spAutoFit/>
          </a:bodyPr>
          <a:lstStyle/>
          <a:p>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根据方案的层级属性自动生成</a:t>
            </a:r>
            <a:endPar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sp>
        <p:nvSpPr>
          <p:cNvPr id="18" name="矩形 17"/>
          <p:cNvSpPr/>
          <p:nvPr/>
        </p:nvSpPr>
        <p:spPr>
          <a:xfrm>
            <a:off x="179512" y="4667652"/>
            <a:ext cx="8895705" cy="1569660"/>
          </a:xfrm>
          <a:prstGeom prst="rect">
            <a:avLst/>
          </a:prstGeom>
        </p:spPr>
        <p:txBody>
          <a:bodyPr wrap="none">
            <a:spAutoFit/>
          </a:bodyPr>
          <a:lstStyle/>
          <a:p>
            <a:r>
              <a:rPr lang="zh-CN" altLang="en-US" sz="1600" dirty="0" smtClean="0">
                <a:solidFill>
                  <a:srgbClr val="00B0F0"/>
                </a:solidFill>
                <a:latin typeface="微软雅黑" panose="020B0503020204020204" pitchFamily="34" charset="-122"/>
                <a:ea typeface="微软雅黑" panose="020B0503020204020204" pitchFamily="34" charset="-122"/>
              </a:rPr>
              <a:t>部件层级</a:t>
            </a:r>
            <a:r>
              <a:rPr lang="zh-CN" altLang="en-US" sz="1600" dirty="0">
                <a:solidFill>
                  <a:srgbClr val="00B0F0"/>
                </a:solidFill>
                <a:latin typeface="微软雅黑" panose="020B0503020204020204" pitchFamily="34" charset="-122"/>
                <a:ea typeface="微软雅黑" panose="020B0503020204020204" pitchFamily="34" charset="-122"/>
              </a:rPr>
              <a:t>方案编号示例： </a:t>
            </a:r>
            <a:r>
              <a:rPr lang="en-US" altLang="zh-CN" sz="1600" b="1" dirty="0" smtClean="0">
                <a:latin typeface="微软雅黑" panose="020B0503020204020204" pitchFamily="34" charset="-122"/>
                <a:ea typeface="微软雅黑" panose="020B0503020204020204" pitchFamily="34" charset="-122"/>
              </a:rPr>
              <a:t>1_YQJ_A1</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1_YQJ_A2</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1_YQJ_A1&amp;A2</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1_YQJ_B1</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1_YQJ_</a:t>
            </a:r>
            <a:r>
              <a:rPr lang="en-US" altLang="zh-CN" sz="1600" b="1" dirty="0" smtClean="0">
                <a:effectLst>
                  <a:glow rad="228600">
                    <a:schemeClr val="accent5">
                      <a:satMod val="175000"/>
                      <a:alpha val="40000"/>
                    </a:schemeClr>
                  </a:glow>
                </a:effectLst>
                <a:latin typeface="微软雅黑" panose="020B0503020204020204" pitchFamily="34" charset="-122"/>
                <a:ea typeface="微软雅黑" panose="020B0503020204020204" pitchFamily="34" charset="-122"/>
              </a:rPr>
              <a:t>A</a:t>
            </a:r>
            <a:r>
              <a:rPr lang="en-US" altLang="zh-CN" sz="1600" b="1" dirty="0">
                <a:effectLst>
                  <a:glow rad="228600">
                    <a:schemeClr val="accent5">
                      <a:satMod val="175000"/>
                      <a:alpha val="40000"/>
                    </a:schemeClr>
                  </a:glow>
                </a:effectLst>
                <a:latin typeface="微软雅黑" panose="020B0503020204020204" pitchFamily="34" charset="-122"/>
                <a:ea typeface="微软雅黑" panose="020B0503020204020204" pitchFamily="34" charset="-122"/>
              </a:rPr>
              <a:t>/</a:t>
            </a:r>
            <a:r>
              <a:rPr lang="en-US" altLang="zh-CN" sz="1600" b="1" dirty="0" smtClean="0">
                <a:effectLst>
                  <a:glow rad="228600">
                    <a:schemeClr val="accent5">
                      <a:satMod val="175000"/>
                      <a:alpha val="40000"/>
                    </a:schemeClr>
                  </a:glow>
                </a:effectLst>
                <a:latin typeface="微软雅黑" panose="020B0503020204020204" pitchFamily="34" charset="-122"/>
                <a:ea typeface="微软雅黑" panose="020B0503020204020204" pitchFamily="34" charset="-122"/>
              </a:rPr>
              <a:t>B1</a:t>
            </a:r>
            <a:endParaRPr lang="en-US" altLang="zh-CN" sz="1600" b="1" dirty="0">
              <a:effectLst>
                <a:glow rad="228600">
                  <a:schemeClr val="accent5">
                    <a:satMod val="175000"/>
                    <a:alpha val="40000"/>
                  </a:schemeClr>
                </a:glow>
              </a:effectLst>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                                      1_RSS_</a:t>
            </a:r>
            <a:r>
              <a:rPr lang="en-US" altLang="zh-CN" sz="1600" b="1"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rPr>
              <a:t>A1&amp;A2</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1_RSS_B1</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1_YQJ_A</a:t>
            </a:r>
            <a:r>
              <a:rPr lang="en-US" altLang="zh-CN"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B1</a:t>
            </a:r>
          </a:p>
          <a:p>
            <a:r>
              <a:rPr lang="en-US" altLang="zh-CN" sz="1600" b="1" dirty="0" smtClean="0">
                <a:latin typeface="微软雅黑" panose="020B0503020204020204" pitchFamily="34" charset="-122"/>
                <a:ea typeface="微软雅黑" panose="020B0503020204020204" pitchFamily="34" charset="-122"/>
              </a:rPr>
              <a:t>                                      1_GYWL_</a:t>
            </a:r>
            <a:r>
              <a:rPr lang="en-US" altLang="zh-CN" sz="1600" b="1"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rPr>
              <a:t>A1</a:t>
            </a:r>
            <a:r>
              <a:rPr lang="zh-CN" altLang="en-US" sz="1600" b="1" dirty="0" smtClean="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1_GYWL_A2</a:t>
            </a:r>
            <a:r>
              <a:rPr lang="zh-CN" altLang="en-US" sz="1600" b="1" dirty="0" smtClean="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1_GYWL_B1</a:t>
            </a:r>
            <a:r>
              <a:rPr lang="zh-CN" altLang="en-US"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1_GYWL_A/B1</a:t>
            </a:r>
          </a:p>
          <a:p>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                                     1_DYWL_</a:t>
            </a:r>
            <a:r>
              <a:rPr lang="en-US" altLang="zh-CN" sz="1600" b="1"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rPr>
              <a:t>A1</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 1_DYWL_A2</a:t>
            </a:r>
            <a:r>
              <a:rPr lang="zh-CN" altLang="en-US" sz="1600" b="1" dirty="0" smtClean="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1_DYWL_B1</a:t>
            </a:r>
            <a:r>
              <a:rPr lang="zh-CN" altLang="en-US"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1_DYWL_A/B1</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p:txBody>
      </p:sp>
      <p:sp>
        <p:nvSpPr>
          <p:cNvPr id="19" name="矩形 18"/>
          <p:cNvSpPr/>
          <p:nvPr/>
        </p:nvSpPr>
        <p:spPr>
          <a:xfrm>
            <a:off x="5357489" y="1963916"/>
            <a:ext cx="1483270"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支撑的整机方案序列号</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ctr"/>
            <a:r>
              <a:rPr lang="zh-CN" altLang="en-US" sz="1400" dirty="0" smtClean="0">
                <a:solidFill>
                  <a:srgbClr val="FF0000"/>
                </a:solidFill>
                <a:latin typeface="微软雅黑" panose="020B0503020204020204" pitchFamily="34" charset="-122"/>
                <a:ea typeface="微软雅黑" panose="020B0503020204020204" pitchFamily="34" charset="-122"/>
              </a:rPr>
              <a:t>（多个</a:t>
            </a:r>
            <a:r>
              <a:rPr lang="en-US"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rPr>
              <a:t>分隔）</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923928" y="718366"/>
            <a:ext cx="5364087" cy="584775"/>
          </a:xfrm>
          <a:prstGeom prst="rect">
            <a:avLst/>
          </a:prstGeom>
          <a:noFill/>
          <a:effectLst>
            <a:glow rad="101600">
              <a:schemeClr val="accent2">
                <a:satMod val="175000"/>
                <a:alpha val="40000"/>
              </a:schemeClr>
            </a:glow>
          </a:effectLst>
        </p:spPr>
        <p:txBody>
          <a:bodyPr wrap="square" rtlCol="0">
            <a:spAutoFit/>
          </a:bodyPr>
          <a:lstStyle/>
          <a:p>
            <a:r>
              <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rPr>
              <a:t>同</a:t>
            </a: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层级的匹配关系通过该部分进行标识，针对一个部件级方案能够支撑多个其他部件方案的情况，以</a:t>
            </a:r>
            <a:r>
              <a:rPr lang="en-US" altLang="zh-CN"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&amp;</a:t>
            </a: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号分隔</a:t>
            </a:r>
            <a:endPar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sp>
        <p:nvSpPr>
          <p:cNvPr id="12" name="矩形 11"/>
          <p:cNvSpPr/>
          <p:nvPr/>
        </p:nvSpPr>
        <p:spPr>
          <a:xfrm>
            <a:off x="6202243" y="1500206"/>
            <a:ext cx="1826141"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部件级方案标识号</a:t>
            </a:r>
            <a:endParaRPr lang="zh-CN" altLang="en-US" sz="1600" dirty="0">
              <a:latin typeface="微软雅黑" panose="020B0503020204020204" pitchFamily="34" charset="-122"/>
              <a:ea typeface="微软雅黑" panose="020B0503020204020204" pitchFamily="34" charset="-122"/>
            </a:endParaRPr>
          </a:p>
        </p:txBody>
      </p:sp>
      <p:sp>
        <p:nvSpPr>
          <p:cNvPr id="22" name="矩形 21"/>
          <p:cNvSpPr/>
          <p:nvPr/>
        </p:nvSpPr>
        <p:spPr>
          <a:xfrm>
            <a:off x="1416488" y="1965014"/>
            <a:ext cx="422223"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FF0000"/>
                </a:solidFill>
                <a:latin typeface="微软雅黑" panose="020B0503020204020204" pitchFamily="34" charset="-122"/>
                <a:ea typeface="微软雅黑" panose="020B0503020204020204" pitchFamily="34" charset="-122"/>
              </a:rPr>
              <a:t>_</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4" name="矩形 23"/>
          <p:cNvSpPr/>
          <p:nvPr/>
        </p:nvSpPr>
        <p:spPr>
          <a:xfrm>
            <a:off x="4827761" y="1963916"/>
            <a:ext cx="422223"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FF0000"/>
                </a:solidFill>
                <a:latin typeface="微软雅黑" panose="020B0503020204020204" pitchFamily="34" charset="-122"/>
                <a:ea typeface="微软雅黑" panose="020B0503020204020204" pitchFamily="34" charset="-122"/>
              </a:rPr>
              <a:t>_</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5" name="矩形 24"/>
          <p:cNvSpPr/>
          <p:nvPr/>
        </p:nvSpPr>
        <p:spPr>
          <a:xfrm>
            <a:off x="7380311" y="5867980"/>
            <a:ext cx="1907704" cy="738664"/>
          </a:xfrm>
          <a:prstGeom prst="rect">
            <a:avLst/>
          </a:prstGeom>
        </p:spPr>
        <p:txBody>
          <a:bodyPr wrap="square">
            <a:spAutoFit/>
          </a:bodyPr>
          <a:lstStyle/>
          <a:p>
            <a:r>
              <a:rPr lang="en-US" altLang="zh-CN" sz="1400" dirty="0" smtClean="0">
                <a:solidFill>
                  <a:sysClr val="windowText" lastClr="000000"/>
                </a:solidFill>
                <a:effectLst>
                  <a:glow rad="228600">
                    <a:schemeClr val="accent5">
                      <a:satMod val="175000"/>
                      <a:alpha val="40000"/>
                    </a:schemeClr>
                  </a:glow>
                </a:effectLst>
                <a:latin typeface="微软雅黑" panose="020B0503020204020204" pitchFamily="34" charset="-122"/>
                <a:ea typeface="微软雅黑" panose="020B0503020204020204" pitchFamily="34" charset="-122"/>
              </a:rPr>
              <a:t>A/B </a:t>
            </a:r>
            <a:r>
              <a:rPr lang="zh-CN" altLang="en-US" sz="1400" dirty="0" smtClean="0">
                <a:solidFill>
                  <a:sysClr val="windowText" lastClr="000000"/>
                </a:solidFill>
                <a:effectLst>
                  <a:glow rad="228600">
                    <a:schemeClr val="accent5">
                      <a:satMod val="175000"/>
                      <a:alpha val="40000"/>
                    </a:schemeClr>
                  </a:glow>
                </a:effectLst>
                <a:latin typeface="微软雅黑" panose="020B0503020204020204" pitchFamily="34" charset="-122"/>
                <a:ea typeface="微软雅黑" panose="020B0503020204020204" pitchFamily="34" charset="-122"/>
              </a:rPr>
              <a:t>代表了该部件方案适用于整机方案</a:t>
            </a:r>
            <a:r>
              <a:rPr lang="en-US" altLang="zh-CN" sz="1400" dirty="0" smtClean="0">
                <a:solidFill>
                  <a:sysClr val="windowText" lastClr="000000"/>
                </a:solidFill>
                <a:effectLst>
                  <a:glow rad="228600">
                    <a:schemeClr val="accent5">
                      <a:satMod val="175000"/>
                      <a:alpha val="40000"/>
                    </a:schemeClr>
                  </a:glow>
                </a:effectLst>
                <a:latin typeface="微软雅黑" panose="020B0503020204020204" pitchFamily="34" charset="-122"/>
                <a:ea typeface="微软雅黑" panose="020B0503020204020204" pitchFamily="34" charset="-122"/>
              </a:rPr>
              <a:t>A</a:t>
            </a:r>
            <a:r>
              <a:rPr lang="zh-CN" altLang="en-US" sz="1400" dirty="0" smtClean="0">
                <a:solidFill>
                  <a:sysClr val="windowText" lastClr="000000"/>
                </a:solidFill>
                <a:effectLst>
                  <a:glow rad="228600">
                    <a:schemeClr val="accent5">
                      <a:satMod val="175000"/>
                      <a:alpha val="40000"/>
                    </a:schemeClr>
                  </a:glow>
                </a:effectLst>
                <a:latin typeface="微软雅黑" panose="020B0503020204020204" pitchFamily="34" charset="-122"/>
                <a:ea typeface="微软雅黑" panose="020B0503020204020204" pitchFamily="34" charset="-122"/>
              </a:rPr>
              <a:t>和</a:t>
            </a:r>
            <a:r>
              <a:rPr lang="en-US" altLang="zh-CN" sz="1400" dirty="0" smtClean="0">
                <a:solidFill>
                  <a:sysClr val="windowText" lastClr="000000"/>
                </a:solidFill>
                <a:effectLst>
                  <a:glow rad="228600">
                    <a:schemeClr val="accent5">
                      <a:satMod val="175000"/>
                      <a:alpha val="40000"/>
                    </a:schemeClr>
                  </a:glow>
                </a:effectLst>
                <a:latin typeface="微软雅黑" panose="020B0503020204020204" pitchFamily="34" charset="-122"/>
                <a:ea typeface="微软雅黑" panose="020B0503020204020204" pitchFamily="34" charset="-122"/>
              </a:rPr>
              <a:t>B</a:t>
            </a:r>
            <a:r>
              <a:rPr lang="zh-CN" altLang="en-US" sz="1400" dirty="0" smtClean="0">
                <a:solidFill>
                  <a:sysClr val="windowText" lastClr="000000"/>
                </a:solidFill>
                <a:effectLst>
                  <a:glow rad="228600">
                    <a:schemeClr val="accent5">
                      <a:satMod val="175000"/>
                      <a:alpha val="40000"/>
                    </a:schemeClr>
                  </a:glow>
                </a:effectLst>
                <a:latin typeface="微软雅黑" panose="020B0503020204020204" pitchFamily="34" charset="-122"/>
                <a:ea typeface="微软雅黑" panose="020B0503020204020204" pitchFamily="34" charset="-122"/>
              </a:rPr>
              <a:t>；</a:t>
            </a:r>
            <a:endParaRPr lang="zh-CN" altLang="en-US" sz="1400" dirty="0">
              <a:solidFill>
                <a:sysClr val="windowText" lastClr="000000"/>
              </a:solidFill>
              <a:effectLst>
                <a:glow rad="228600">
                  <a:schemeClr val="accent5">
                    <a:satMod val="175000"/>
                    <a:alpha val="40000"/>
                  </a:schemeClr>
                </a:glow>
              </a:effectLst>
              <a:latin typeface="微软雅黑" panose="020B0503020204020204" pitchFamily="34" charset="-122"/>
              <a:ea typeface="微软雅黑" panose="020B0503020204020204" pitchFamily="34" charset="-122"/>
            </a:endParaRPr>
          </a:p>
        </p:txBody>
      </p:sp>
      <p:sp>
        <p:nvSpPr>
          <p:cNvPr id="26" name="矩形 25"/>
          <p:cNvSpPr/>
          <p:nvPr/>
        </p:nvSpPr>
        <p:spPr>
          <a:xfrm>
            <a:off x="2644725" y="5901830"/>
            <a:ext cx="3307381" cy="523220"/>
          </a:xfrm>
          <a:prstGeom prst="rect">
            <a:avLst/>
          </a:prstGeom>
        </p:spPr>
        <p:txBody>
          <a:bodyPr wrap="square">
            <a:spAutoFit/>
          </a:bodyPr>
          <a:lstStyle/>
          <a:p>
            <a:r>
              <a:rPr lang="en-US" altLang="zh-CN" sz="1400" dirty="0" smtClean="0">
                <a:solidFill>
                  <a:sysClr val="windowText" lastClr="000000"/>
                </a:solidFill>
                <a:effectLst>
                  <a:glow rad="101600">
                    <a:schemeClr val="accent2">
                      <a:satMod val="175000"/>
                      <a:alpha val="40000"/>
                    </a:schemeClr>
                  </a:glow>
                </a:effectLst>
                <a:latin typeface="微软雅黑" panose="020B0503020204020204" pitchFamily="34" charset="-122"/>
                <a:ea typeface="微软雅黑" panose="020B0503020204020204" pitchFamily="34" charset="-122"/>
              </a:rPr>
              <a:t>A1&amp;A2</a:t>
            </a:r>
            <a:r>
              <a:rPr lang="zh-CN" altLang="en-US" sz="1400" dirty="0" smtClean="0">
                <a:solidFill>
                  <a:sysClr val="windowText" lastClr="000000"/>
                </a:solidFill>
                <a:effectLst>
                  <a:glow rad="101600">
                    <a:schemeClr val="accent2">
                      <a:satMod val="175000"/>
                      <a:alpha val="40000"/>
                    </a:schemeClr>
                  </a:glow>
                </a:effectLst>
                <a:latin typeface="微软雅黑" panose="020B0503020204020204" pitchFamily="34" charset="-122"/>
                <a:ea typeface="微软雅黑" panose="020B0503020204020204" pitchFamily="34" charset="-122"/>
              </a:rPr>
              <a:t>代表了该部件方案与同层级部件方案标识号</a:t>
            </a:r>
            <a:r>
              <a:rPr lang="en-US" altLang="zh-CN" sz="1400" dirty="0" smtClean="0">
                <a:solidFill>
                  <a:sysClr val="windowText" lastClr="000000"/>
                </a:solidFill>
                <a:effectLst>
                  <a:glow rad="101600">
                    <a:schemeClr val="accent2">
                      <a:satMod val="175000"/>
                      <a:alpha val="40000"/>
                    </a:schemeClr>
                  </a:glow>
                </a:effectLst>
                <a:latin typeface="微软雅黑" panose="020B0503020204020204" pitchFamily="34" charset="-122"/>
                <a:ea typeface="微软雅黑" panose="020B0503020204020204" pitchFamily="34" charset="-122"/>
              </a:rPr>
              <a:t>A1</a:t>
            </a:r>
            <a:r>
              <a:rPr lang="zh-CN" altLang="en-US" sz="1400" dirty="0" smtClean="0">
                <a:solidFill>
                  <a:sysClr val="windowText" lastClr="000000"/>
                </a:solidFill>
                <a:effectLst>
                  <a:glow rad="101600">
                    <a:schemeClr val="accent2">
                      <a:satMod val="175000"/>
                      <a:alpha val="40000"/>
                    </a:schemeClr>
                  </a:glow>
                </a:effectLst>
                <a:latin typeface="微软雅黑" panose="020B0503020204020204" pitchFamily="34" charset="-122"/>
                <a:ea typeface="微软雅黑" panose="020B0503020204020204" pitchFamily="34" charset="-122"/>
              </a:rPr>
              <a:t>、</a:t>
            </a:r>
            <a:r>
              <a:rPr lang="en-US" altLang="zh-CN" sz="1400" dirty="0" smtClean="0">
                <a:solidFill>
                  <a:sysClr val="windowText" lastClr="000000"/>
                </a:solidFill>
                <a:effectLst>
                  <a:glow rad="101600">
                    <a:schemeClr val="accent2">
                      <a:satMod val="175000"/>
                      <a:alpha val="40000"/>
                    </a:schemeClr>
                  </a:glow>
                </a:effectLst>
                <a:latin typeface="微软雅黑" panose="020B0503020204020204" pitchFamily="34" charset="-122"/>
                <a:ea typeface="微软雅黑" panose="020B0503020204020204" pitchFamily="34" charset="-122"/>
              </a:rPr>
              <a:t>A2</a:t>
            </a:r>
            <a:r>
              <a:rPr lang="zh-CN" altLang="en-US" sz="1400" dirty="0" smtClean="0">
                <a:solidFill>
                  <a:sysClr val="windowText" lastClr="000000"/>
                </a:solidFill>
                <a:effectLst>
                  <a:glow rad="101600">
                    <a:schemeClr val="accent2">
                      <a:satMod val="175000"/>
                      <a:alpha val="40000"/>
                    </a:schemeClr>
                  </a:glow>
                </a:effectLst>
                <a:latin typeface="微软雅黑" panose="020B0503020204020204" pitchFamily="34" charset="-122"/>
                <a:ea typeface="微软雅黑" panose="020B0503020204020204" pitchFamily="34" charset="-122"/>
              </a:rPr>
              <a:t>的都匹配；</a:t>
            </a:r>
            <a:endParaRPr lang="zh-CN" altLang="en-US" sz="1400" dirty="0">
              <a:solidFill>
                <a:sysClr val="windowText" lastClr="000000"/>
              </a:solidFill>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80215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方案对象的编号</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专业层级方案编号</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251520" y="2191098"/>
            <a:ext cx="1188133"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0000"/>
                </a:solidFill>
                <a:latin typeface="微软雅黑" panose="020B0503020204020204" pitchFamily="34" charset="-122"/>
                <a:ea typeface="微软雅黑" panose="020B0503020204020204" pitchFamily="34" charset="-122"/>
              </a:rPr>
              <a:t>2</a:t>
            </a:r>
          </a:p>
          <a:p>
            <a:pPr algn="ctr"/>
            <a:r>
              <a:rPr lang="zh-CN" altLang="en-US" sz="1400" dirty="0" smtClean="0">
                <a:solidFill>
                  <a:srgbClr val="FF0000"/>
                </a:solidFill>
                <a:latin typeface="微软雅黑" panose="020B0503020204020204" pitchFamily="34" charset="-122"/>
                <a:ea typeface="微软雅黑" panose="020B0503020204020204" pitchFamily="34" charset="-122"/>
              </a:rPr>
              <a:t>（层级</a:t>
            </a:r>
            <a:r>
              <a:rPr lang="zh-CN" altLang="en-US" sz="1400" dirty="0">
                <a:solidFill>
                  <a:srgbClr val="FF0000"/>
                </a:solidFill>
                <a:latin typeface="微软雅黑" panose="020B0503020204020204" pitchFamily="34" charset="-122"/>
                <a:ea typeface="微软雅黑" panose="020B0503020204020204" pitchFamily="34" charset="-122"/>
              </a:rPr>
              <a:t>编号）</a:t>
            </a:r>
          </a:p>
        </p:txBody>
      </p:sp>
      <p:sp>
        <p:nvSpPr>
          <p:cNvPr id="6" name="矩形 5"/>
          <p:cNvSpPr/>
          <p:nvPr/>
        </p:nvSpPr>
        <p:spPr>
          <a:xfrm>
            <a:off x="2033719" y="2191098"/>
            <a:ext cx="2581393"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专业编号</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ctr"/>
            <a:r>
              <a:rPr lang="zh-CN" altLang="en-US" sz="1200" dirty="0" smtClean="0">
                <a:solidFill>
                  <a:srgbClr val="FF0000"/>
                </a:solidFill>
                <a:latin typeface="微软雅黑" panose="020B0503020204020204" pitchFamily="34" charset="-122"/>
                <a:ea typeface="微软雅黑" panose="020B0503020204020204" pitchFamily="34" charset="-122"/>
              </a:rPr>
              <a:t>（如</a:t>
            </a:r>
            <a:r>
              <a:rPr lang="en-US" altLang="zh-CN" sz="1200" dirty="0" smtClean="0">
                <a:solidFill>
                  <a:srgbClr val="FF0000"/>
                </a:solidFill>
                <a:latin typeface="微软雅黑" panose="020B0503020204020204" pitchFamily="34" charset="-122"/>
                <a:ea typeface="微软雅黑" panose="020B0503020204020204" pitchFamily="34" charset="-122"/>
              </a:rPr>
              <a:t>WLQD</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WLCR</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YQJQD</a:t>
            </a:r>
            <a:r>
              <a:rPr lang="zh-CN" altLang="en-US" sz="1200" dirty="0" smtClean="0">
                <a:solidFill>
                  <a:srgbClr val="FF0000"/>
                </a:solidFill>
                <a:latin typeface="微软雅黑" panose="020B0503020204020204" pitchFamily="34" charset="-122"/>
                <a:ea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5349873" y="2191098"/>
            <a:ext cx="1512168"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FF0000"/>
                </a:solidFill>
                <a:latin typeface="微软雅黑" panose="020B0503020204020204" pitchFamily="34" charset="-122"/>
                <a:ea typeface="微软雅黑" panose="020B0503020204020204" pitchFamily="34" charset="-122"/>
              </a:rPr>
              <a:t>支撑</a:t>
            </a:r>
            <a:r>
              <a:rPr lang="zh-CN" altLang="en-US" sz="1400" dirty="0" smtClean="0">
                <a:solidFill>
                  <a:srgbClr val="FF0000"/>
                </a:solidFill>
                <a:latin typeface="微软雅黑" panose="020B0503020204020204" pitchFamily="34" charset="-122"/>
                <a:ea typeface="微软雅黑" panose="020B0503020204020204" pitchFamily="34" charset="-122"/>
              </a:rPr>
              <a:t>的部件方案标识号</a:t>
            </a:r>
            <a:endParaRPr lang="zh-CN" altLang="en-US" sz="1400" dirty="0">
              <a:solidFill>
                <a:srgbClr val="FF0000"/>
              </a:solidFill>
              <a:latin typeface="微软雅黑" panose="020B0503020204020204" pitchFamily="34" charset="-122"/>
              <a:ea typeface="微软雅黑" panose="020B0503020204020204" pitchFamily="34" charset="-122"/>
            </a:endParaRPr>
          </a:p>
          <a:p>
            <a:pPr algn="ctr"/>
            <a:r>
              <a:rPr lang="zh-CN" altLang="en-US" sz="1400" dirty="0">
                <a:solidFill>
                  <a:srgbClr val="FF0000"/>
                </a:solidFill>
                <a:latin typeface="微软雅黑" panose="020B0503020204020204" pitchFamily="34" charset="-122"/>
                <a:ea typeface="微软雅黑" panose="020B0503020204020204" pitchFamily="34" charset="-122"/>
              </a:rPr>
              <a:t>（多个</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分隔）</a:t>
            </a:r>
          </a:p>
        </p:txBody>
      </p:sp>
      <p:cxnSp>
        <p:nvCxnSpPr>
          <p:cNvPr id="11" name="直接箭头连接符 10"/>
          <p:cNvCxnSpPr>
            <a:endCxn id="8" idx="2"/>
          </p:cNvCxnSpPr>
          <p:nvPr/>
        </p:nvCxnSpPr>
        <p:spPr>
          <a:xfrm flipH="1" flipV="1">
            <a:off x="6105957" y="3199210"/>
            <a:ext cx="0" cy="720080"/>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068948" y="3991298"/>
            <a:ext cx="1862906" cy="1323439"/>
          </a:xfrm>
          <a:prstGeom prst="rect">
            <a:avLst/>
          </a:prstGeom>
          <a:noFill/>
          <a:effectLst>
            <a:glow rad="101600">
              <a:schemeClr val="accent2">
                <a:satMod val="175000"/>
                <a:alpha val="40000"/>
              </a:schemeClr>
            </a:glow>
          </a:effectLst>
        </p:spPr>
        <p:txBody>
          <a:bodyPr wrap="square" rtlCol="0">
            <a:spAutoFit/>
          </a:bodyPr>
          <a:lstStyle/>
          <a:p>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手动设置，通过该标识能够表示与上层级方案的支撑关系、与同层级方案的匹配关系</a:t>
            </a:r>
            <a:endPar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flipH="1" flipV="1">
            <a:off x="3527884" y="3199210"/>
            <a:ext cx="0" cy="720080"/>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483768" y="3991298"/>
            <a:ext cx="2376264" cy="338554"/>
          </a:xfrm>
          <a:prstGeom prst="rect">
            <a:avLst/>
          </a:prstGeom>
          <a:noFill/>
          <a:effectLst>
            <a:glow rad="101600">
              <a:schemeClr val="accent2">
                <a:satMod val="175000"/>
                <a:alpha val="40000"/>
              </a:schemeClr>
            </a:glow>
          </a:effectLst>
        </p:spPr>
        <p:txBody>
          <a:bodyPr wrap="square" rtlCol="0">
            <a:spAutoFit/>
          </a:bodyPr>
          <a:lstStyle/>
          <a:p>
            <a:r>
              <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rPr>
              <a:t>根据方案属性自动生成</a:t>
            </a:r>
          </a:p>
        </p:txBody>
      </p:sp>
      <p:cxnSp>
        <p:nvCxnSpPr>
          <p:cNvPr id="16" name="直接箭头连接符 15"/>
          <p:cNvCxnSpPr/>
          <p:nvPr/>
        </p:nvCxnSpPr>
        <p:spPr>
          <a:xfrm flipH="1" flipV="1">
            <a:off x="1295636" y="3211523"/>
            <a:ext cx="0" cy="720080"/>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1520" y="4003611"/>
            <a:ext cx="2189136" cy="584775"/>
          </a:xfrm>
          <a:prstGeom prst="rect">
            <a:avLst/>
          </a:prstGeom>
          <a:noFill/>
          <a:effectLst>
            <a:glow rad="101600">
              <a:schemeClr val="accent2">
                <a:satMod val="175000"/>
                <a:alpha val="40000"/>
              </a:schemeClr>
            </a:glow>
          </a:effectLst>
        </p:spPr>
        <p:txBody>
          <a:bodyPr wrap="square" rtlCol="0">
            <a:spAutoFit/>
          </a:bodyPr>
          <a:lstStyle/>
          <a:p>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根据方案的层级属性自动生成</a:t>
            </a:r>
            <a:endPar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sp>
        <p:nvSpPr>
          <p:cNvPr id="25" name="矩形 24"/>
          <p:cNvSpPr/>
          <p:nvPr/>
        </p:nvSpPr>
        <p:spPr>
          <a:xfrm>
            <a:off x="251520" y="5580529"/>
            <a:ext cx="8782838" cy="584775"/>
          </a:xfrm>
          <a:prstGeom prst="rect">
            <a:avLst/>
          </a:prstGeom>
        </p:spPr>
        <p:txBody>
          <a:bodyPr wrap="square">
            <a:spAutoFit/>
          </a:bodyPr>
          <a:lstStyle/>
          <a:p>
            <a:r>
              <a:rPr lang="zh-CN" altLang="en-US" sz="1600" dirty="0">
                <a:solidFill>
                  <a:srgbClr val="00B0F0"/>
                </a:solidFill>
                <a:latin typeface="微软雅黑" panose="020B0503020204020204" pitchFamily="34" charset="-122"/>
                <a:ea typeface="微软雅黑" panose="020B0503020204020204" pitchFamily="34" charset="-122"/>
              </a:rPr>
              <a:t>专业</a:t>
            </a:r>
            <a:r>
              <a:rPr lang="zh-CN" altLang="en-US" sz="1600" dirty="0" smtClean="0">
                <a:solidFill>
                  <a:srgbClr val="00B0F0"/>
                </a:solidFill>
                <a:latin typeface="微软雅黑" panose="020B0503020204020204" pitchFamily="34" charset="-122"/>
                <a:ea typeface="微软雅黑" panose="020B0503020204020204" pitchFamily="34" charset="-122"/>
              </a:rPr>
              <a:t>层级</a:t>
            </a:r>
            <a:r>
              <a:rPr lang="zh-CN" altLang="en-US" sz="1600" dirty="0">
                <a:solidFill>
                  <a:srgbClr val="00B0F0"/>
                </a:solidFill>
                <a:latin typeface="微软雅黑" panose="020B0503020204020204" pitchFamily="34" charset="-122"/>
                <a:ea typeface="微软雅黑" panose="020B0503020204020204" pitchFamily="34" charset="-122"/>
              </a:rPr>
              <a:t>方案编号示例： </a:t>
            </a:r>
            <a:r>
              <a:rPr lang="en-US" altLang="zh-CN" sz="1600" b="1" dirty="0" smtClean="0">
                <a:latin typeface="微软雅黑" panose="020B0503020204020204" pitchFamily="34" charset="-122"/>
                <a:ea typeface="微软雅黑" panose="020B0503020204020204" pitchFamily="34" charset="-122"/>
              </a:rPr>
              <a:t>2_YQJQD_A1_1</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 2_YQJJG_B1_1</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 2_WLQD_A2_1</a:t>
            </a:r>
            <a:r>
              <a:rPr lang="zh-CN" altLang="en-US" sz="1600" b="1" dirty="0" smtClean="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2_YQJQD_A1&amp;A2_1</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 2_WLQD_A2_2</a:t>
            </a:r>
            <a:r>
              <a:rPr lang="zh-CN" altLang="en-US" sz="1600" b="1" dirty="0" smtClean="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2_YQJQD_A1&amp;A2_1&amp;2</a:t>
            </a:r>
            <a:endParaRPr lang="zh-CN" altLang="en-US" sz="1600" b="1" dirty="0">
              <a:latin typeface="微软雅黑" panose="020B0503020204020204" pitchFamily="34" charset="-122"/>
              <a:ea typeface="微软雅黑" panose="020B0503020204020204" pitchFamily="34" charset="-122"/>
            </a:endParaRPr>
          </a:p>
        </p:txBody>
      </p:sp>
      <p:sp>
        <p:nvSpPr>
          <p:cNvPr id="18" name="矩形 17"/>
          <p:cNvSpPr/>
          <p:nvPr/>
        </p:nvSpPr>
        <p:spPr>
          <a:xfrm>
            <a:off x="6931854" y="2191098"/>
            <a:ext cx="422223"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FF0000"/>
                </a:solidFill>
                <a:latin typeface="微软雅黑" panose="020B0503020204020204" pitchFamily="34" charset="-122"/>
                <a:ea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9" name="矩形 18"/>
          <p:cNvSpPr/>
          <p:nvPr/>
        </p:nvSpPr>
        <p:spPr>
          <a:xfrm>
            <a:off x="1511661" y="2191098"/>
            <a:ext cx="422223"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FF0000"/>
                </a:solidFill>
                <a:latin typeface="微软雅黑" panose="020B0503020204020204" pitchFamily="34" charset="-122"/>
                <a:ea typeface="微软雅黑" panose="020B0503020204020204" pitchFamily="34" charset="-122"/>
              </a:rPr>
              <a:t>_</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0" name="矩形 19"/>
          <p:cNvSpPr/>
          <p:nvPr/>
        </p:nvSpPr>
        <p:spPr>
          <a:xfrm>
            <a:off x="4684925" y="2191098"/>
            <a:ext cx="422223"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FF0000"/>
                </a:solidFill>
                <a:latin typeface="微软雅黑" panose="020B0503020204020204" pitchFamily="34" charset="-122"/>
                <a:ea typeface="微软雅黑" panose="020B0503020204020204" pitchFamily="34" charset="-122"/>
              </a:rPr>
              <a:t>_</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7423890" y="2191326"/>
            <a:ext cx="1612606" cy="10081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微软雅黑" panose="020B0503020204020204" pitchFamily="34" charset="-122"/>
                <a:ea typeface="微软雅黑" panose="020B0503020204020204" pitchFamily="34" charset="-122"/>
              </a:rPr>
              <a:t>序列</a:t>
            </a:r>
            <a:r>
              <a:rPr lang="zh-CN" altLang="en-US" sz="1600" dirty="0" smtClean="0">
                <a:solidFill>
                  <a:srgbClr val="FF0000"/>
                </a:solidFill>
                <a:latin typeface="微软雅黑" panose="020B0503020204020204" pitchFamily="34" charset="-122"/>
                <a:ea typeface="微软雅黑" panose="020B0503020204020204" pitchFamily="34" charset="-122"/>
              </a:rPr>
              <a:t>号</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1</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2</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10</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11</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437790" y="3991298"/>
            <a:ext cx="1613236" cy="1077218"/>
          </a:xfrm>
          <a:prstGeom prst="rect">
            <a:avLst/>
          </a:prstGeom>
          <a:noFill/>
          <a:effectLst>
            <a:glow rad="101600">
              <a:schemeClr val="accent2">
                <a:satMod val="175000"/>
                <a:alpha val="40000"/>
              </a:schemeClr>
            </a:glow>
          </a:effectLst>
        </p:spPr>
        <p:txBody>
          <a:bodyPr wrap="square" rtlCol="0">
            <a:spAutoFit/>
          </a:bodyPr>
          <a:lstStyle/>
          <a:p>
            <a:pPr algn="ct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前面一致的情况下，每多一个部件方案，则递增</a:t>
            </a:r>
            <a:r>
              <a:rPr lang="en-US" altLang="zh-CN"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1</a:t>
            </a:r>
            <a:endPar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cxnSp>
        <p:nvCxnSpPr>
          <p:cNvPr id="26" name="直接箭头连接符 25"/>
          <p:cNvCxnSpPr/>
          <p:nvPr/>
        </p:nvCxnSpPr>
        <p:spPr>
          <a:xfrm flipH="1" flipV="1">
            <a:off x="8230193" y="3248898"/>
            <a:ext cx="0" cy="720080"/>
          </a:xfrm>
          <a:prstGeom prst="straightConnector1">
            <a:avLst/>
          </a:prstGeom>
          <a:ln>
            <a:solidFill>
              <a:schemeClr val="tx1"/>
            </a:solidFill>
            <a:tailEnd type="stealth"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065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方案之间的关系</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257638" y="3507307"/>
            <a:ext cx="2887472" cy="1368000"/>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496" y="3560048"/>
            <a:ext cx="12600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燃烧室部件</a:t>
            </a:r>
            <a:endParaRPr lang="zh-CN" altLang="en-US" sz="1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01640" y="3904408"/>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燃烧室</a:t>
            </a:r>
            <a:r>
              <a:rPr lang="zh-CN" altLang="en-US" sz="1400" dirty="0" smtClean="0">
                <a:latin typeface="微软雅黑" panose="020B0503020204020204" pitchFamily="34" charset="-122"/>
                <a:ea typeface="微软雅黑" panose="020B0503020204020204" pitchFamily="34" charset="-122"/>
              </a:rPr>
              <a:t>气动</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热力</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701640" y="4221088"/>
            <a:ext cx="158417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燃烧室</a:t>
            </a:r>
            <a:r>
              <a:rPr lang="zh-CN" altLang="en-US" sz="1400" dirty="0" smtClean="0">
                <a:latin typeface="微软雅黑" panose="020B0503020204020204" pitchFamily="34" charset="-122"/>
                <a:ea typeface="微软雅黑" panose="020B0503020204020204" pitchFamily="34" charset="-122"/>
              </a:rPr>
              <a:t>结构强度</a:t>
            </a:r>
            <a:endParaRPr lang="zh-CN" altLang="en-US" sz="1400" dirty="0">
              <a:latin typeface="微软雅黑" panose="020B0503020204020204" pitchFamily="34" charset="-122"/>
              <a:ea typeface="微软雅黑" panose="020B0503020204020204" pitchFamily="34" charset="-122"/>
            </a:endParaRPr>
          </a:p>
        </p:txBody>
      </p:sp>
      <p:cxnSp>
        <p:nvCxnSpPr>
          <p:cNvPr id="10" name="肘形连接符 9"/>
          <p:cNvCxnSpPr>
            <a:endCxn id="7" idx="1"/>
          </p:cNvCxnSpPr>
          <p:nvPr/>
        </p:nvCxnSpPr>
        <p:spPr>
          <a:xfrm rot="16200000" flipH="1">
            <a:off x="489356" y="3846013"/>
            <a:ext cx="190472" cy="2340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endCxn id="9" idx="1"/>
          </p:cNvCxnSpPr>
          <p:nvPr/>
        </p:nvCxnSpPr>
        <p:spPr>
          <a:xfrm rot="16200000" flipH="1">
            <a:off x="331016" y="4004353"/>
            <a:ext cx="507152" cy="2340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endCxn id="332" idx="1"/>
          </p:cNvCxnSpPr>
          <p:nvPr/>
        </p:nvCxnSpPr>
        <p:spPr>
          <a:xfrm rot="16200000" flipH="1">
            <a:off x="150863" y="4184506"/>
            <a:ext cx="865117" cy="23175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629834" y="3506935"/>
            <a:ext cx="7979460" cy="1368000"/>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3623358"/>
            <a:ext cx="220216" cy="220216"/>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3960359"/>
            <a:ext cx="220216" cy="22021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4278897"/>
            <a:ext cx="220216" cy="220216"/>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4615898"/>
            <a:ext cx="220216" cy="220216"/>
          </a:xfrm>
          <a:prstGeom prst="rect">
            <a:avLst/>
          </a:prstGeom>
        </p:spPr>
      </p:pic>
      <p:cxnSp>
        <p:nvCxnSpPr>
          <p:cNvPr id="21" name="直接连接符 20"/>
          <p:cNvCxnSpPr/>
          <p:nvPr/>
        </p:nvCxnSpPr>
        <p:spPr>
          <a:xfrm>
            <a:off x="109554" y="3859030"/>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554" y="4197671"/>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9554" y="4526311"/>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2701709" y="3960814"/>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2_RSSQD_A1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4784591" y="3960814"/>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2_RSSQD_A1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2701710" y="4280244"/>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2_RSSJQ_A1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4784591" y="4280244"/>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2_RSSJQ_A1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2705437" y="4597774"/>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2_RSSCR_A1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4788318" y="4597774"/>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2_RSSCR_A1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8916924" y="3954340"/>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2_RSSQD_B1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34" name="圆角矩形 33"/>
          <p:cNvSpPr/>
          <p:nvPr/>
        </p:nvSpPr>
        <p:spPr>
          <a:xfrm>
            <a:off x="8916924" y="4280244"/>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2_RSSJQ_B1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2692548" y="3578571"/>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1_RSS_A1</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8916924" y="3562368"/>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1_RSS_B1</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8916924" y="458519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2_RSSCR_B1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cxnSp>
        <p:nvCxnSpPr>
          <p:cNvPr id="39" name="肘形连接符 38"/>
          <p:cNvCxnSpPr>
            <a:stCxn id="25" idx="3"/>
            <a:endCxn id="35" idx="3"/>
          </p:cNvCxnSpPr>
          <p:nvPr/>
        </p:nvCxnSpPr>
        <p:spPr>
          <a:xfrm flipH="1" flipV="1">
            <a:off x="3736548" y="3686583"/>
            <a:ext cx="45161" cy="382243"/>
          </a:xfrm>
          <a:prstGeom prst="bentConnector3">
            <a:avLst>
              <a:gd name="adj1" fmla="val -506189"/>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7" idx="3"/>
            <a:endCxn id="35" idx="3"/>
          </p:cNvCxnSpPr>
          <p:nvPr/>
        </p:nvCxnSpPr>
        <p:spPr>
          <a:xfrm flipH="1" flipV="1">
            <a:off x="3736548" y="3686583"/>
            <a:ext cx="45162" cy="701673"/>
          </a:xfrm>
          <a:prstGeom prst="bentConnector3">
            <a:avLst>
              <a:gd name="adj1" fmla="val -677280"/>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9" idx="3"/>
            <a:endCxn id="35" idx="3"/>
          </p:cNvCxnSpPr>
          <p:nvPr/>
        </p:nvCxnSpPr>
        <p:spPr>
          <a:xfrm flipH="1" flipV="1">
            <a:off x="3736548" y="3686583"/>
            <a:ext cx="48889" cy="1019203"/>
          </a:xfrm>
          <a:prstGeom prst="bentConnector3">
            <a:avLst>
              <a:gd name="adj1" fmla="val -783708"/>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6" idx="3"/>
            <a:endCxn id="35" idx="3"/>
          </p:cNvCxnSpPr>
          <p:nvPr/>
        </p:nvCxnSpPr>
        <p:spPr>
          <a:xfrm flipH="1" flipV="1">
            <a:off x="3736548" y="3686583"/>
            <a:ext cx="2128043" cy="382243"/>
          </a:xfrm>
          <a:prstGeom prst="bentConnector3">
            <a:avLst>
              <a:gd name="adj1" fmla="val -4084"/>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28" idx="3"/>
            <a:endCxn id="35" idx="3"/>
          </p:cNvCxnSpPr>
          <p:nvPr/>
        </p:nvCxnSpPr>
        <p:spPr>
          <a:xfrm flipH="1" flipV="1">
            <a:off x="3736548" y="3686583"/>
            <a:ext cx="2128043" cy="701673"/>
          </a:xfrm>
          <a:prstGeom prst="bentConnector3">
            <a:avLst>
              <a:gd name="adj1" fmla="val -7111"/>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0" idx="3"/>
            <a:endCxn id="35" idx="3"/>
          </p:cNvCxnSpPr>
          <p:nvPr/>
        </p:nvCxnSpPr>
        <p:spPr>
          <a:xfrm flipH="1" flipV="1">
            <a:off x="3736548" y="3686583"/>
            <a:ext cx="2131770" cy="1019203"/>
          </a:xfrm>
          <a:prstGeom prst="bentConnector3">
            <a:avLst>
              <a:gd name="adj1" fmla="val -1072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25" idx="1"/>
            <a:endCxn id="29" idx="1"/>
          </p:cNvCxnSpPr>
          <p:nvPr/>
        </p:nvCxnSpPr>
        <p:spPr>
          <a:xfrm rot="10800000" flipH="1" flipV="1">
            <a:off x="2701709" y="4068826"/>
            <a:ext cx="3728" cy="636960"/>
          </a:xfrm>
          <a:prstGeom prst="bentConnector3">
            <a:avLst>
              <a:gd name="adj1" fmla="val -6131974"/>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27" idx="1"/>
            <a:endCxn id="29" idx="1"/>
          </p:cNvCxnSpPr>
          <p:nvPr/>
        </p:nvCxnSpPr>
        <p:spPr>
          <a:xfrm rot="10800000" flipH="1" flipV="1">
            <a:off x="2701709" y="4388256"/>
            <a:ext cx="3727" cy="317530"/>
          </a:xfrm>
          <a:prstGeom prst="bentConnector3">
            <a:avLst>
              <a:gd name="adj1" fmla="val -613362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26" idx="1"/>
            <a:endCxn id="30" idx="1"/>
          </p:cNvCxnSpPr>
          <p:nvPr/>
        </p:nvCxnSpPr>
        <p:spPr>
          <a:xfrm rot="10800000" flipH="1" flipV="1">
            <a:off x="4784590" y="4068826"/>
            <a:ext cx="3727" cy="636960"/>
          </a:xfrm>
          <a:prstGeom prst="bentConnector3">
            <a:avLst>
              <a:gd name="adj1" fmla="val -613362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8" idx="1"/>
            <a:endCxn id="30" idx="1"/>
          </p:cNvCxnSpPr>
          <p:nvPr/>
        </p:nvCxnSpPr>
        <p:spPr>
          <a:xfrm rot="10800000" flipH="1" flipV="1">
            <a:off x="4784590" y="4388256"/>
            <a:ext cx="3727" cy="317530"/>
          </a:xfrm>
          <a:prstGeom prst="bentConnector3">
            <a:avLst>
              <a:gd name="adj1" fmla="val -613362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33" idx="1"/>
            <a:endCxn id="37" idx="1"/>
          </p:cNvCxnSpPr>
          <p:nvPr/>
        </p:nvCxnSpPr>
        <p:spPr>
          <a:xfrm rot="10800000" flipV="1">
            <a:off x="8916924" y="4062352"/>
            <a:ext cx="12700" cy="630858"/>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34" idx="1"/>
            <a:endCxn id="37" idx="1"/>
          </p:cNvCxnSpPr>
          <p:nvPr/>
        </p:nvCxnSpPr>
        <p:spPr>
          <a:xfrm rot="10800000" flipV="1">
            <a:off x="8916924" y="4388256"/>
            <a:ext cx="12700" cy="304954"/>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33" idx="3"/>
            <a:endCxn id="36" idx="3"/>
          </p:cNvCxnSpPr>
          <p:nvPr/>
        </p:nvCxnSpPr>
        <p:spPr>
          <a:xfrm flipH="1" flipV="1">
            <a:off x="9960924" y="3670380"/>
            <a:ext cx="36000" cy="391972"/>
          </a:xfrm>
          <a:prstGeom prst="bentConnector3">
            <a:avLst>
              <a:gd name="adj1" fmla="val -635000"/>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34" idx="3"/>
            <a:endCxn id="36" idx="3"/>
          </p:cNvCxnSpPr>
          <p:nvPr/>
        </p:nvCxnSpPr>
        <p:spPr>
          <a:xfrm flipH="1" flipV="1">
            <a:off x="9960924" y="3670380"/>
            <a:ext cx="36000" cy="717876"/>
          </a:xfrm>
          <a:prstGeom prst="bentConnector3">
            <a:avLst>
              <a:gd name="adj1" fmla="val -8138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37" idx="3"/>
            <a:endCxn id="36" idx="3"/>
          </p:cNvCxnSpPr>
          <p:nvPr/>
        </p:nvCxnSpPr>
        <p:spPr>
          <a:xfrm flipH="1" flipV="1">
            <a:off x="9960924" y="3670380"/>
            <a:ext cx="36000" cy="1022830"/>
          </a:xfrm>
          <a:prstGeom prst="bentConnector3">
            <a:avLst>
              <a:gd name="adj1" fmla="val -992744"/>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57638" y="1413893"/>
            <a:ext cx="2887472"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5496" y="1466634"/>
            <a:ext cx="1543339"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压气机部件</a:t>
            </a:r>
            <a:endParaRPr lang="zh-CN" altLang="en-US" sz="1400" dirty="0">
              <a:latin typeface="微软雅黑" panose="020B0503020204020204" pitchFamily="34" charset="-122"/>
              <a:ea typeface="微软雅黑" panose="020B0503020204020204" pitchFamily="34" charset="-122"/>
            </a:endParaRPr>
          </a:p>
        </p:txBody>
      </p:sp>
      <p:sp>
        <p:nvSpPr>
          <p:cNvPr id="66" name="文本框 65"/>
          <p:cNvSpPr txBox="1"/>
          <p:nvPr/>
        </p:nvSpPr>
        <p:spPr>
          <a:xfrm>
            <a:off x="706036" y="1810994"/>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压气机气动</a:t>
            </a:r>
            <a:endParaRPr lang="zh-CN" altLang="en-US" sz="1400" dirty="0">
              <a:latin typeface="微软雅黑" panose="020B0503020204020204" pitchFamily="34" charset="-122"/>
              <a:ea typeface="微软雅黑" panose="020B0503020204020204" pitchFamily="34" charset="-122"/>
            </a:endParaRPr>
          </a:p>
        </p:txBody>
      </p:sp>
      <p:sp>
        <p:nvSpPr>
          <p:cNvPr id="67" name="文本框 66"/>
          <p:cNvSpPr txBox="1"/>
          <p:nvPr/>
        </p:nvSpPr>
        <p:spPr>
          <a:xfrm>
            <a:off x="706036" y="214083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风扇气动</a:t>
            </a:r>
            <a:endParaRPr lang="zh-CN" altLang="en-US" sz="1400" dirty="0">
              <a:latin typeface="微软雅黑" panose="020B0503020204020204" pitchFamily="34" charset="-122"/>
              <a:ea typeface="微软雅黑" panose="020B0503020204020204" pitchFamily="34" charset="-122"/>
            </a:endParaRPr>
          </a:p>
        </p:txBody>
      </p:sp>
      <p:sp>
        <p:nvSpPr>
          <p:cNvPr id="68" name="文本框 67"/>
          <p:cNvSpPr txBox="1"/>
          <p:nvPr/>
        </p:nvSpPr>
        <p:spPr>
          <a:xfrm>
            <a:off x="706036" y="2470680"/>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压气机结构</a:t>
            </a:r>
            <a:endParaRPr lang="zh-CN" altLang="en-US" sz="1400" dirty="0">
              <a:latin typeface="微软雅黑" panose="020B0503020204020204" pitchFamily="34" charset="-122"/>
              <a:ea typeface="微软雅黑" panose="020B0503020204020204" pitchFamily="34" charset="-122"/>
            </a:endParaRPr>
          </a:p>
        </p:txBody>
      </p:sp>
      <p:cxnSp>
        <p:nvCxnSpPr>
          <p:cNvPr id="69" name="肘形连接符 68"/>
          <p:cNvCxnSpPr>
            <a:endCxn id="66" idx="1"/>
          </p:cNvCxnSpPr>
          <p:nvPr/>
        </p:nvCxnSpPr>
        <p:spPr>
          <a:xfrm rot="16200000" flipH="1">
            <a:off x="491554" y="1750401"/>
            <a:ext cx="190472"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肘形连接符 69"/>
          <p:cNvCxnSpPr>
            <a:endCxn id="67" idx="1"/>
          </p:cNvCxnSpPr>
          <p:nvPr/>
        </p:nvCxnSpPr>
        <p:spPr>
          <a:xfrm rot="16200000" flipH="1">
            <a:off x="326633" y="1915322"/>
            <a:ext cx="520315"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肘形连接符 70"/>
          <p:cNvCxnSpPr>
            <a:endCxn id="68" idx="1"/>
          </p:cNvCxnSpPr>
          <p:nvPr/>
        </p:nvCxnSpPr>
        <p:spPr>
          <a:xfrm rot="16200000" flipH="1">
            <a:off x="161711" y="2080244"/>
            <a:ext cx="850158"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706036" y="2774607"/>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压气机强度</a:t>
            </a:r>
            <a:endParaRPr lang="zh-CN" altLang="en-US" sz="1400" dirty="0">
              <a:latin typeface="微软雅黑" panose="020B0503020204020204" pitchFamily="34" charset="-122"/>
              <a:ea typeface="微软雅黑" panose="020B0503020204020204" pitchFamily="34" charset="-122"/>
            </a:endParaRPr>
          </a:p>
        </p:txBody>
      </p:sp>
      <p:cxnSp>
        <p:nvCxnSpPr>
          <p:cNvPr id="73" name="肘形连接符 72"/>
          <p:cNvCxnSpPr>
            <a:endCxn id="72" idx="1"/>
          </p:cNvCxnSpPr>
          <p:nvPr/>
        </p:nvCxnSpPr>
        <p:spPr>
          <a:xfrm rot="16200000" flipH="1">
            <a:off x="9748" y="2232207"/>
            <a:ext cx="1154085"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2629834" y="1413521"/>
            <a:ext cx="797946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1529944"/>
            <a:ext cx="220216" cy="220216"/>
          </a:xfrm>
          <a:prstGeom prst="rect">
            <a:avLst/>
          </a:prstGeom>
        </p:spPr>
      </p:pic>
      <p:pic>
        <p:nvPicPr>
          <p:cNvPr id="76" name="图片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1866945"/>
            <a:ext cx="220216" cy="220216"/>
          </a:xfrm>
          <a:prstGeom prst="rect">
            <a:avLst/>
          </a:prstGeom>
        </p:spPr>
      </p:pic>
      <p:pic>
        <p:nvPicPr>
          <p:cNvPr id="77" name="图片 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2185483"/>
            <a:ext cx="220216" cy="220216"/>
          </a:xfrm>
          <a:prstGeom prst="rect">
            <a:avLst/>
          </a:prstGeom>
        </p:spPr>
      </p:pic>
      <p:pic>
        <p:nvPicPr>
          <p:cNvPr id="78" name="图片 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2522484"/>
            <a:ext cx="220216" cy="220216"/>
          </a:xfrm>
          <a:prstGeom prst="rect">
            <a:avLst/>
          </a:prstGeom>
        </p:spPr>
      </p:pic>
      <p:pic>
        <p:nvPicPr>
          <p:cNvPr id="79" name="图片 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78" y="2825610"/>
            <a:ext cx="220216" cy="220216"/>
          </a:xfrm>
          <a:prstGeom prst="rect">
            <a:avLst/>
          </a:prstGeom>
        </p:spPr>
      </p:pic>
      <p:cxnSp>
        <p:nvCxnSpPr>
          <p:cNvPr id="80" name="直接连接符 79"/>
          <p:cNvCxnSpPr/>
          <p:nvPr/>
        </p:nvCxnSpPr>
        <p:spPr>
          <a:xfrm>
            <a:off x="109554" y="1765616"/>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09554" y="210425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109554" y="243289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09554" y="2752329"/>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2701709" y="1867400"/>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微软雅黑" panose="020B0503020204020204" pitchFamily="34" charset="-122"/>
                <a:ea typeface="微软雅黑" panose="020B0503020204020204" pitchFamily="34" charset="-122"/>
              </a:rPr>
              <a:t>2_YQJQD_A11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85" name="圆角矩形 84"/>
          <p:cNvSpPr/>
          <p:nvPr/>
        </p:nvSpPr>
        <p:spPr>
          <a:xfrm>
            <a:off x="4776460" y="1867400"/>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2_YQJQD_A1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86" name="圆角矩形 85"/>
          <p:cNvSpPr/>
          <p:nvPr/>
        </p:nvSpPr>
        <p:spPr>
          <a:xfrm>
            <a:off x="2701710" y="2186830"/>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微软雅黑" panose="020B0503020204020204" pitchFamily="34" charset="-122"/>
                <a:ea typeface="微软雅黑" panose="020B0503020204020204" pitchFamily="34" charset="-122"/>
              </a:rPr>
              <a:t>2_FSQD_A11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87" name="圆角矩形 86"/>
          <p:cNvSpPr/>
          <p:nvPr/>
        </p:nvSpPr>
        <p:spPr>
          <a:xfrm>
            <a:off x="4776460" y="2186830"/>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2_FSQD_A1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88" name="圆角矩形 87"/>
          <p:cNvSpPr/>
          <p:nvPr/>
        </p:nvSpPr>
        <p:spPr>
          <a:xfrm>
            <a:off x="2705437" y="2504360"/>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微软雅黑" panose="020B0503020204020204" pitchFamily="34" charset="-122"/>
                <a:ea typeface="微软雅黑" panose="020B0503020204020204" pitchFamily="34" charset="-122"/>
              </a:rPr>
              <a:t>2_YQJJG_A11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89" name="圆角矩形 88"/>
          <p:cNvSpPr/>
          <p:nvPr/>
        </p:nvSpPr>
        <p:spPr>
          <a:xfrm>
            <a:off x="4780187" y="2504360"/>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2_YQJJG_A1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90" name="圆角矩形 89"/>
          <p:cNvSpPr/>
          <p:nvPr/>
        </p:nvSpPr>
        <p:spPr>
          <a:xfrm>
            <a:off x="2701710" y="2821547"/>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微软雅黑" panose="020B0503020204020204" pitchFamily="34" charset="-122"/>
                <a:ea typeface="微软雅黑" panose="020B0503020204020204" pitchFamily="34" charset="-122"/>
              </a:rPr>
              <a:t>2_YQJqD_A11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4776460" y="2821547"/>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2_YQJqD_A1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92" name="圆角矩形 91"/>
          <p:cNvSpPr/>
          <p:nvPr/>
        </p:nvSpPr>
        <p:spPr>
          <a:xfrm>
            <a:off x="8908793" y="1860926"/>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2_YQJQD_B1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93" name="圆角矩形 92"/>
          <p:cNvSpPr/>
          <p:nvPr/>
        </p:nvSpPr>
        <p:spPr>
          <a:xfrm>
            <a:off x="8908793" y="2186830"/>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2_FSQD_B1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94" name="圆角矩形 93"/>
          <p:cNvSpPr/>
          <p:nvPr/>
        </p:nvSpPr>
        <p:spPr>
          <a:xfrm>
            <a:off x="2692548" y="1485157"/>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1_YQJ_A1</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95" name="圆角矩形 94"/>
          <p:cNvSpPr/>
          <p:nvPr/>
        </p:nvSpPr>
        <p:spPr>
          <a:xfrm>
            <a:off x="8908793" y="1468954"/>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1_YQJ_B1</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96" name="圆角矩形 95"/>
          <p:cNvSpPr/>
          <p:nvPr/>
        </p:nvSpPr>
        <p:spPr>
          <a:xfrm>
            <a:off x="8908793" y="2491784"/>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2_YQJJG_B1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97" name="圆角矩形 96"/>
          <p:cNvSpPr/>
          <p:nvPr/>
        </p:nvSpPr>
        <p:spPr>
          <a:xfrm>
            <a:off x="8905066" y="2808971"/>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2_YQJqD_B1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cxnSp>
        <p:nvCxnSpPr>
          <p:cNvPr id="98" name="肘形连接符 97"/>
          <p:cNvCxnSpPr>
            <a:stCxn id="84" idx="3"/>
            <a:endCxn id="94" idx="3"/>
          </p:cNvCxnSpPr>
          <p:nvPr/>
        </p:nvCxnSpPr>
        <p:spPr>
          <a:xfrm flipH="1" flipV="1">
            <a:off x="3736548" y="1593169"/>
            <a:ext cx="45161" cy="382243"/>
          </a:xfrm>
          <a:prstGeom prst="bentConnector3">
            <a:avLst>
              <a:gd name="adj1" fmla="val -506189"/>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86" idx="3"/>
            <a:endCxn id="94" idx="3"/>
          </p:cNvCxnSpPr>
          <p:nvPr/>
        </p:nvCxnSpPr>
        <p:spPr>
          <a:xfrm flipH="1" flipV="1">
            <a:off x="3736548" y="1593169"/>
            <a:ext cx="45162" cy="701673"/>
          </a:xfrm>
          <a:prstGeom prst="bentConnector3">
            <a:avLst>
              <a:gd name="adj1" fmla="val -62024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88" idx="3"/>
            <a:endCxn id="94" idx="3"/>
          </p:cNvCxnSpPr>
          <p:nvPr/>
        </p:nvCxnSpPr>
        <p:spPr>
          <a:xfrm flipH="1" flipV="1">
            <a:off x="3736548" y="1593169"/>
            <a:ext cx="48889" cy="1019203"/>
          </a:xfrm>
          <a:prstGeom prst="bentConnector3">
            <a:avLst>
              <a:gd name="adj1" fmla="val -704678"/>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1" name="肘形连接符 100"/>
          <p:cNvCxnSpPr>
            <a:stCxn id="90" idx="3"/>
            <a:endCxn id="94" idx="3"/>
          </p:cNvCxnSpPr>
          <p:nvPr/>
        </p:nvCxnSpPr>
        <p:spPr>
          <a:xfrm flipH="1" flipV="1">
            <a:off x="3736548" y="1593169"/>
            <a:ext cx="45162" cy="1336390"/>
          </a:xfrm>
          <a:prstGeom prst="bentConnector3">
            <a:avLst>
              <a:gd name="adj1" fmla="val -93393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2" name="肘形连接符 101"/>
          <p:cNvCxnSpPr>
            <a:stCxn id="85" idx="3"/>
            <a:endCxn id="94" idx="3"/>
          </p:cNvCxnSpPr>
          <p:nvPr/>
        </p:nvCxnSpPr>
        <p:spPr>
          <a:xfrm flipH="1" flipV="1">
            <a:off x="3736548" y="1593169"/>
            <a:ext cx="2119912" cy="382243"/>
          </a:xfrm>
          <a:prstGeom prst="bentConnector3">
            <a:avLst>
              <a:gd name="adj1" fmla="val -531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87" idx="3"/>
            <a:endCxn id="94" idx="3"/>
          </p:cNvCxnSpPr>
          <p:nvPr/>
        </p:nvCxnSpPr>
        <p:spPr>
          <a:xfrm flipH="1" flipV="1">
            <a:off x="3736548" y="1593169"/>
            <a:ext cx="2119912" cy="701673"/>
          </a:xfrm>
          <a:prstGeom prst="bentConnector3">
            <a:avLst>
              <a:gd name="adj1" fmla="val -774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9" idx="3"/>
            <a:endCxn id="94" idx="3"/>
          </p:cNvCxnSpPr>
          <p:nvPr/>
        </p:nvCxnSpPr>
        <p:spPr>
          <a:xfrm flipH="1" flipV="1">
            <a:off x="3736548" y="1593169"/>
            <a:ext cx="2123639" cy="1019203"/>
          </a:xfrm>
          <a:prstGeom prst="bentConnector3">
            <a:avLst>
              <a:gd name="adj1" fmla="val -1076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05" name="肘形连接符 104"/>
          <p:cNvCxnSpPr>
            <a:stCxn id="91" idx="3"/>
            <a:endCxn id="94" idx="3"/>
          </p:cNvCxnSpPr>
          <p:nvPr/>
        </p:nvCxnSpPr>
        <p:spPr>
          <a:xfrm flipH="1" flipV="1">
            <a:off x="3736548" y="1593169"/>
            <a:ext cx="2119912" cy="1336390"/>
          </a:xfrm>
          <a:prstGeom prst="bentConnector3">
            <a:avLst>
              <a:gd name="adj1" fmla="val -13821"/>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4979397" y="1223253"/>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cxnSp>
        <p:nvCxnSpPr>
          <p:cNvPr id="108" name="肘形连接符 107"/>
          <p:cNvCxnSpPr>
            <a:stCxn id="84" idx="1"/>
            <a:endCxn id="90" idx="1"/>
          </p:cNvCxnSpPr>
          <p:nvPr/>
        </p:nvCxnSpPr>
        <p:spPr>
          <a:xfrm rot="10800000" flipH="1" flipV="1">
            <a:off x="2701708" y="1975411"/>
            <a:ext cx="1" cy="954147"/>
          </a:xfrm>
          <a:prstGeom prst="bentConnector3">
            <a:avLst>
              <a:gd name="adj1" fmla="val -228600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86" idx="1"/>
            <a:endCxn id="90" idx="1"/>
          </p:cNvCxnSpPr>
          <p:nvPr/>
        </p:nvCxnSpPr>
        <p:spPr>
          <a:xfrm rot="10800000" flipV="1">
            <a:off x="2701710" y="2294841"/>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10" name="肘形连接符 109"/>
          <p:cNvCxnSpPr>
            <a:stCxn id="88" idx="1"/>
            <a:endCxn id="90" idx="1"/>
          </p:cNvCxnSpPr>
          <p:nvPr/>
        </p:nvCxnSpPr>
        <p:spPr>
          <a:xfrm rot="10800000" flipV="1">
            <a:off x="2701711" y="2612371"/>
            <a:ext cx="3727" cy="317187"/>
          </a:xfrm>
          <a:prstGeom prst="bentConnector3">
            <a:avLst>
              <a:gd name="adj1" fmla="val 623362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12" name="肘形连接符 111"/>
          <p:cNvCxnSpPr/>
          <p:nvPr/>
        </p:nvCxnSpPr>
        <p:spPr>
          <a:xfrm rot="10800000" flipV="1">
            <a:off x="4777113" y="1988524"/>
            <a:ext cx="12700" cy="9541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13" name="肘形连接符 112"/>
          <p:cNvCxnSpPr/>
          <p:nvPr/>
        </p:nvCxnSpPr>
        <p:spPr>
          <a:xfrm rot="10800000" flipV="1">
            <a:off x="4777113" y="2307954"/>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14" name="肘形连接符 113"/>
          <p:cNvCxnSpPr/>
          <p:nvPr/>
        </p:nvCxnSpPr>
        <p:spPr>
          <a:xfrm rot="10800000" flipV="1">
            <a:off x="4777114" y="2625484"/>
            <a:ext cx="3727" cy="317187"/>
          </a:xfrm>
          <a:prstGeom prst="bentConnector3">
            <a:avLst>
              <a:gd name="adj1" fmla="val 590193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15" name="肘形连接符 114"/>
          <p:cNvCxnSpPr/>
          <p:nvPr/>
        </p:nvCxnSpPr>
        <p:spPr>
          <a:xfrm rot="10800000" flipV="1">
            <a:off x="8905065" y="1975411"/>
            <a:ext cx="12700" cy="9541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16" name="肘形连接符 115"/>
          <p:cNvCxnSpPr/>
          <p:nvPr/>
        </p:nvCxnSpPr>
        <p:spPr>
          <a:xfrm rot="10800000" flipV="1">
            <a:off x="8905065" y="2294841"/>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17" name="肘形连接符 116"/>
          <p:cNvCxnSpPr/>
          <p:nvPr/>
        </p:nvCxnSpPr>
        <p:spPr>
          <a:xfrm rot="10800000" flipV="1">
            <a:off x="8905066" y="2612371"/>
            <a:ext cx="3727" cy="317187"/>
          </a:xfrm>
          <a:prstGeom prst="bentConnector3">
            <a:avLst>
              <a:gd name="adj1" fmla="val 590193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18" name="肘形连接符 117"/>
          <p:cNvCxnSpPr>
            <a:stCxn id="92" idx="3"/>
            <a:endCxn id="95" idx="3"/>
          </p:cNvCxnSpPr>
          <p:nvPr/>
        </p:nvCxnSpPr>
        <p:spPr>
          <a:xfrm flipH="1" flipV="1">
            <a:off x="9952793" y="1576966"/>
            <a:ext cx="36000" cy="391972"/>
          </a:xfrm>
          <a:prstGeom prst="bentConnector3">
            <a:avLst>
              <a:gd name="adj1" fmla="val -527678"/>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9" name="肘形连接符 118"/>
          <p:cNvCxnSpPr>
            <a:stCxn id="93" idx="3"/>
            <a:endCxn id="95" idx="3"/>
          </p:cNvCxnSpPr>
          <p:nvPr/>
        </p:nvCxnSpPr>
        <p:spPr>
          <a:xfrm flipH="1" flipV="1">
            <a:off x="9952793" y="1576966"/>
            <a:ext cx="36000" cy="717876"/>
          </a:xfrm>
          <a:prstGeom prst="bentConnector3">
            <a:avLst>
              <a:gd name="adj1" fmla="val -706550"/>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96" idx="3"/>
            <a:endCxn id="95" idx="3"/>
          </p:cNvCxnSpPr>
          <p:nvPr/>
        </p:nvCxnSpPr>
        <p:spPr>
          <a:xfrm flipH="1" flipV="1">
            <a:off x="9952793" y="1576966"/>
            <a:ext cx="36000" cy="1022830"/>
          </a:xfrm>
          <a:prstGeom prst="bentConnector3">
            <a:avLst>
              <a:gd name="adj1" fmla="val -88542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1" name="肘形连接符 120"/>
          <p:cNvCxnSpPr>
            <a:stCxn id="97" idx="3"/>
            <a:endCxn id="95" idx="3"/>
          </p:cNvCxnSpPr>
          <p:nvPr/>
        </p:nvCxnSpPr>
        <p:spPr>
          <a:xfrm flipH="1" flipV="1">
            <a:off x="9952793" y="1576966"/>
            <a:ext cx="32273" cy="1340017"/>
          </a:xfrm>
          <a:prstGeom prst="bentConnector3">
            <a:avLst>
              <a:gd name="adj1" fmla="val -1187206"/>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257638" y="5648941"/>
            <a:ext cx="2887472" cy="1656184"/>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a:off x="35496" y="5701682"/>
            <a:ext cx="1543339"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高压涡轮部件</a:t>
            </a:r>
            <a:endParaRPr lang="zh-CN" altLang="en-US" sz="1400" dirty="0">
              <a:latin typeface="微软雅黑" panose="020B0503020204020204" pitchFamily="34" charset="-122"/>
              <a:ea typeface="微软雅黑" panose="020B0503020204020204" pitchFamily="34" charset="-122"/>
            </a:endParaRPr>
          </a:p>
        </p:txBody>
      </p:sp>
      <p:sp>
        <p:nvSpPr>
          <p:cNvPr id="125" name="文本框 124"/>
          <p:cNvSpPr txBox="1"/>
          <p:nvPr/>
        </p:nvSpPr>
        <p:spPr>
          <a:xfrm>
            <a:off x="706036" y="6046042"/>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涡轮气动</a:t>
            </a:r>
            <a:endParaRPr lang="zh-CN" altLang="en-US" sz="1400" dirty="0">
              <a:latin typeface="微软雅黑" panose="020B0503020204020204" pitchFamily="34" charset="-122"/>
              <a:ea typeface="微软雅黑" panose="020B0503020204020204" pitchFamily="34" charset="-122"/>
            </a:endParaRPr>
          </a:p>
        </p:txBody>
      </p:sp>
      <p:sp>
        <p:nvSpPr>
          <p:cNvPr id="126" name="文本框 125"/>
          <p:cNvSpPr txBox="1"/>
          <p:nvPr/>
        </p:nvSpPr>
        <p:spPr>
          <a:xfrm>
            <a:off x="706036" y="6375885"/>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涡轮传热</a:t>
            </a:r>
            <a:endParaRPr lang="zh-CN" altLang="en-US" sz="1400" dirty="0">
              <a:latin typeface="微软雅黑" panose="020B0503020204020204" pitchFamily="34" charset="-122"/>
              <a:ea typeface="微软雅黑" panose="020B0503020204020204" pitchFamily="34" charset="-122"/>
            </a:endParaRPr>
          </a:p>
        </p:txBody>
      </p:sp>
      <p:sp>
        <p:nvSpPr>
          <p:cNvPr id="127" name="文本框 126"/>
          <p:cNvSpPr txBox="1"/>
          <p:nvPr/>
        </p:nvSpPr>
        <p:spPr>
          <a:xfrm>
            <a:off x="706036" y="6705728"/>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涡轮结构</a:t>
            </a:r>
            <a:endParaRPr lang="zh-CN" altLang="en-US" sz="1400" dirty="0">
              <a:latin typeface="微软雅黑" panose="020B0503020204020204" pitchFamily="34" charset="-122"/>
              <a:ea typeface="微软雅黑" panose="020B0503020204020204" pitchFamily="34" charset="-122"/>
            </a:endParaRPr>
          </a:p>
        </p:txBody>
      </p:sp>
      <p:cxnSp>
        <p:nvCxnSpPr>
          <p:cNvPr id="128" name="肘形连接符 127"/>
          <p:cNvCxnSpPr>
            <a:endCxn id="125" idx="1"/>
          </p:cNvCxnSpPr>
          <p:nvPr/>
        </p:nvCxnSpPr>
        <p:spPr>
          <a:xfrm rot="16200000" flipH="1">
            <a:off x="491554" y="5985449"/>
            <a:ext cx="190472"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肘形连接符 128"/>
          <p:cNvCxnSpPr>
            <a:endCxn id="126" idx="1"/>
          </p:cNvCxnSpPr>
          <p:nvPr/>
        </p:nvCxnSpPr>
        <p:spPr>
          <a:xfrm rot="16200000" flipH="1">
            <a:off x="326633" y="6150370"/>
            <a:ext cx="520315"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肘形连接符 129"/>
          <p:cNvCxnSpPr>
            <a:endCxn id="127" idx="1"/>
          </p:cNvCxnSpPr>
          <p:nvPr/>
        </p:nvCxnSpPr>
        <p:spPr>
          <a:xfrm rot="16200000" flipH="1">
            <a:off x="161711" y="6315292"/>
            <a:ext cx="850158"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706036" y="7009655"/>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涡轮强度</a:t>
            </a:r>
            <a:endParaRPr lang="zh-CN" altLang="en-US" sz="1400" dirty="0">
              <a:latin typeface="微软雅黑" panose="020B0503020204020204" pitchFamily="34" charset="-122"/>
              <a:ea typeface="微软雅黑" panose="020B0503020204020204" pitchFamily="34" charset="-122"/>
            </a:endParaRPr>
          </a:p>
        </p:txBody>
      </p:sp>
      <p:cxnSp>
        <p:nvCxnSpPr>
          <p:cNvPr id="132" name="肘形连接符 131"/>
          <p:cNvCxnSpPr>
            <a:endCxn id="131" idx="1"/>
          </p:cNvCxnSpPr>
          <p:nvPr/>
        </p:nvCxnSpPr>
        <p:spPr>
          <a:xfrm rot="16200000" flipH="1">
            <a:off x="9748" y="6467255"/>
            <a:ext cx="1154085" cy="23849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矩形 132"/>
          <p:cNvSpPr/>
          <p:nvPr/>
        </p:nvSpPr>
        <p:spPr>
          <a:xfrm>
            <a:off x="2629834" y="5648569"/>
            <a:ext cx="7979460" cy="1656184"/>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4" name="图片 1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5764992"/>
            <a:ext cx="220216" cy="220216"/>
          </a:xfrm>
          <a:prstGeom prst="rect">
            <a:avLst/>
          </a:prstGeom>
        </p:spPr>
      </p:pic>
      <p:pic>
        <p:nvPicPr>
          <p:cNvPr id="135" name="图片 1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6101993"/>
            <a:ext cx="220216" cy="220216"/>
          </a:xfrm>
          <a:prstGeom prst="rect">
            <a:avLst/>
          </a:prstGeom>
        </p:spPr>
      </p:pic>
      <p:pic>
        <p:nvPicPr>
          <p:cNvPr id="136" name="图片 1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6420531"/>
            <a:ext cx="220216" cy="220216"/>
          </a:xfrm>
          <a:prstGeom prst="rect">
            <a:avLst/>
          </a:prstGeom>
        </p:spPr>
      </p:pic>
      <p:pic>
        <p:nvPicPr>
          <p:cNvPr id="137" name="图片 1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6757532"/>
            <a:ext cx="220216" cy="220216"/>
          </a:xfrm>
          <a:prstGeom prst="rect">
            <a:avLst/>
          </a:prstGeom>
        </p:spPr>
      </p:pic>
      <p:pic>
        <p:nvPicPr>
          <p:cNvPr id="138" name="图片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78" y="7060658"/>
            <a:ext cx="220216" cy="220216"/>
          </a:xfrm>
          <a:prstGeom prst="rect">
            <a:avLst/>
          </a:prstGeom>
        </p:spPr>
      </p:pic>
      <p:cxnSp>
        <p:nvCxnSpPr>
          <p:cNvPr id="139" name="直接连接符 138"/>
          <p:cNvCxnSpPr/>
          <p:nvPr/>
        </p:nvCxnSpPr>
        <p:spPr>
          <a:xfrm>
            <a:off x="109554" y="6000664"/>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09554" y="6339305"/>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119786" y="6667945"/>
            <a:ext cx="9230340" cy="314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09554" y="6987377"/>
            <a:ext cx="900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3" name="圆角矩形 142"/>
          <p:cNvSpPr/>
          <p:nvPr/>
        </p:nvSpPr>
        <p:spPr>
          <a:xfrm>
            <a:off x="2701709" y="610244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2_WLQD_A1_1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144" name="圆角矩形 143"/>
          <p:cNvSpPr/>
          <p:nvPr/>
        </p:nvSpPr>
        <p:spPr>
          <a:xfrm>
            <a:off x="4814464" y="610244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2_WLQD_A1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145" name="圆角矩形 144"/>
          <p:cNvSpPr/>
          <p:nvPr/>
        </p:nvSpPr>
        <p:spPr>
          <a:xfrm>
            <a:off x="2701710" y="642187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2_WLCR_A1_1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146" name="圆角矩形 145"/>
          <p:cNvSpPr/>
          <p:nvPr/>
        </p:nvSpPr>
        <p:spPr>
          <a:xfrm>
            <a:off x="4814464" y="642187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2_WLCR_A1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147" name="圆角矩形 146"/>
          <p:cNvSpPr/>
          <p:nvPr/>
        </p:nvSpPr>
        <p:spPr>
          <a:xfrm>
            <a:off x="2705437" y="673940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2_WLJG_A1_1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148" name="圆角矩形 147"/>
          <p:cNvSpPr/>
          <p:nvPr/>
        </p:nvSpPr>
        <p:spPr>
          <a:xfrm>
            <a:off x="4818191" y="673940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2_WLJG_A1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2</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149" name="圆角矩形 148"/>
          <p:cNvSpPr/>
          <p:nvPr/>
        </p:nvSpPr>
        <p:spPr>
          <a:xfrm>
            <a:off x="2701710" y="7056595"/>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dirty="0" smtClean="0">
                <a:solidFill>
                  <a:schemeClr val="tx1"/>
                </a:solidFill>
                <a:latin typeface="微软雅黑" panose="020B0503020204020204" pitchFamily="34" charset="-122"/>
                <a:ea typeface="微软雅黑" panose="020B0503020204020204" pitchFamily="34" charset="-122"/>
              </a:rPr>
              <a:t>2_WLqD_A11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50" name="圆角矩形 149"/>
          <p:cNvSpPr/>
          <p:nvPr/>
        </p:nvSpPr>
        <p:spPr>
          <a:xfrm>
            <a:off x="4814464" y="7056595"/>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dirty="0" smtClean="0">
                <a:solidFill>
                  <a:schemeClr val="tx1"/>
                </a:solidFill>
                <a:latin typeface="微软雅黑" panose="020B0503020204020204" pitchFamily="34" charset="-122"/>
                <a:ea typeface="微软雅黑" panose="020B0503020204020204" pitchFamily="34" charset="-122"/>
              </a:rPr>
              <a:t>2_WLqD_A12</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51" name="圆角矩形 150"/>
          <p:cNvSpPr/>
          <p:nvPr/>
        </p:nvSpPr>
        <p:spPr>
          <a:xfrm>
            <a:off x="8946797" y="6095974"/>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2_WLQD_B1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152" name="圆角矩形 151"/>
          <p:cNvSpPr/>
          <p:nvPr/>
        </p:nvSpPr>
        <p:spPr>
          <a:xfrm>
            <a:off x="8946797" y="642187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2_WLCR_B1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153" name="圆角矩形 152"/>
          <p:cNvSpPr/>
          <p:nvPr/>
        </p:nvSpPr>
        <p:spPr>
          <a:xfrm>
            <a:off x="2692548" y="572020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1_GYWL_A1</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154" name="圆角矩形 153"/>
          <p:cNvSpPr/>
          <p:nvPr/>
        </p:nvSpPr>
        <p:spPr>
          <a:xfrm>
            <a:off x="8946797" y="5704002"/>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1_GYWL_B1</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155" name="圆角矩形 154"/>
          <p:cNvSpPr/>
          <p:nvPr/>
        </p:nvSpPr>
        <p:spPr>
          <a:xfrm>
            <a:off x="8946797" y="6726832"/>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2_WLJG_B1</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156" name="圆角矩形 155"/>
          <p:cNvSpPr/>
          <p:nvPr/>
        </p:nvSpPr>
        <p:spPr>
          <a:xfrm>
            <a:off x="8943070" y="7044019"/>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dirty="0" smtClean="0">
                <a:solidFill>
                  <a:schemeClr val="tx1"/>
                </a:solidFill>
                <a:latin typeface="微软雅黑" panose="020B0503020204020204" pitchFamily="34" charset="-122"/>
                <a:ea typeface="微软雅黑" panose="020B0503020204020204" pitchFamily="34" charset="-122"/>
              </a:rPr>
              <a:t>2_WLqD_B11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cxnSp>
        <p:nvCxnSpPr>
          <p:cNvPr id="157" name="肘形连接符 156"/>
          <p:cNvCxnSpPr>
            <a:stCxn id="143" idx="3"/>
            <a:endCxn id="153" idx="3"/>
          </p:cNvCxnSpPr>
          <p:nvPr/>
        </p:nvCxnSpPr>
        <p:spPr>
          <a:xfrm flipH="1" flipV="1">
            <a:off x="3736548" y="5828217"/>
            <a:ext cx="45161" cy="382243"/>
          </a:xfrm>
          <a:prstGeom prst="bentConnector3">
            <a:avLst>
              <a:gd name="adj1" fmla="val -392117"/>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8" name="肘形连接符 157"/>
          <p:cNvCxnSpPr>
            <a:stCxn id="145" idx="3"/>
            <a:endCxn id="153" idx="3"/>
          </p:cNvCxnSpPr>
          <p:nvPr/>
        </p:nvCxnSpPr>
        <p:spPr>
          <a:xfrm flipH="1" flipV="1">
            <a:off x="3736548" y="5828217"/>
            <a:ext cx="45162" cy="701673"/>
          </a:xfrm>
          <a:prstGeom prst="bentConnector3">
            <a:avLst>
              <a:gd name="adj1" fmla="val -53469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9" name="肘形连接符 158"/>
          <p:cNvCxnSpPr>
            <a:stCxn id="147" idx="3"/>
            <a:endCxn id="153" idx="3"/>
          </p:cNvCxnSpPr>
          <p:nvPr/>
        </p:nvCxnSpPr>
        <p:spPr>
          <a:xfrm flipH="1" flipV="1">
            <a:off x="3736548" y="5828217"/>
            <a:ext cx="48889" cy="1019203"/>
          </a:xfrm>
          <a:prstGeom prst="bentConnector3">
            <a:avLst>
              <a:gd name="adj1" fmla="val -651991"/>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0" name="肘形连接符 159"/>
          <p:cNvCxnSpPr>
            <a:stCxn id="149" idx="3"/>
            <a:endCxn id="153" idx="3"/>
          </p:cNvCxnSpPr>
          <p:nvPr/>
        </p:nvCxnSpPr>
        <p:spPr>
          <a:xfrm flipH="1" flipV="1">
            <a:off x="3736548" y="5828217"/>
            <a:ext cx="45162" cy="1336390"/>
          </a:xfrm>
          <a:prstGeom prst="bentConnector3">
            <a:avLst>
              <a:gd name="adj1" fmla="val -876901"/>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1" name="肘形连接符 160"/>
          <p:cNvCxnSpPr>
            <a:stCxn id="144" idx="3"/>
            <a:endCxn id="153" idx="3"/>
          </p:cNvCxnSpPr>
          <p:nvPr/>
        </p:nvCxnSpPr>
        <p:spPr>
          <a:xfrm flipH="1" flipV="1">
            <a:off x="3736548" y="5828217"/>
            <a:ext cx="2157916" cy="382243"/>
          </a:xfrm>
          <a:prstGeom prst="bentConnector3">
            <a:avLst>
              <a:gd name="adj1" fmla="val -10594"/>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2" name="肘形连接符 161"/>
          <p:cNvCxnSpPr>
            <a:stCxn id="146" idx="3"/>
            <a:endCxn id="153" idx="3"/>
          </p:cNvCxnSpPr>
          <p:nvPr/>
        </p:nvCxnSpPr>
        <p:spPr>
          <a:xfrm flipH="1" flipV="1">
            <a:off x="3736548" y="5828217"/>
            <a:ext cx="2157916" cy="701673"/>
          </a:xfrm>
          <a:prstGeom prst="bentConnector3">
            <a:avLst>
              <a:gd name="adj1" fmla="val -12981"/>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3" name="肘形连接符 162"/>
          <p:cNvCxnSpPr>
            <a:stCxn id="148" idx="3"/>
            <a:endCxn id="153" idx="3"/>
          </p:cNvCxnSpPr>
          <p:nvPr/>
        </p:nvCxnSpPr>
        <p:spPr>
          <a:xfrm flipH="1" flipV="1">
            <a:off x="3736548" y="5828217"/>
            <a:ext cx="2161643" cy="1019203"/>
          </a:xfrm>
          <a:prstGeom prst="bentConnector3">
            <a:avLst>
              <a:gd name="adj1" fmla="val -15341"/>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4" name="肘形连接符 163"/>
          <p:cNvCxnSpPr>
            <a:stCxn id="150" idx="3"/>
            <a:endCxn id="153" idx="3"/>
          </p:cNvCxnSpPr>
          <p:nvPr/>
        </p:nvCxnSpPr>
        <p:spPr>
          <a:xfrm flipH="1" flipV="1">
            <a:off x="3736548" y="5828217"/>
            <a:ext cx="2157916" cy="1336390"/>
          </a:xfrm>
          <a:prstGeom prst="bentConnector3">
            <a:avLst>
              <a:gd name="adj1" fmla="val -1835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7" name="肘形连接符 166"/>
          <p:cNvCxnSpPr>
            <a:stCxn id="143" idx="1"/>
            <a:endCxn id="149" idx="1"/>
          </p:cNvCxnSpPr>
          <p:nvPr/>
        </p:nvCxnSpPr>
        <p:spPr>
          <a:xfrm rot="10800000" flipH="1" flipV="1">
            <a:off x="2701708" y="6210459"/>
            <a:ext cx="1" cy="954147"/>
          </a:xfrm>
          <a:prstGeom prst="bentConnector3">
            <a:avLst>
              <a:gd name="adj1" fmla="val -228600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stCxn id="145" idx="1"/>
            <a:endCxn id="149" idx="1"/>
          </p:cNvCxnSpPr>
          <p:nvPr/>
        </p:nvCxnSpPr>
        <p:spPr>
          <a:xfrm rot="10800000" flipV="1">
            <a:off x="2701710" y="6529889"/>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69" name="肘形连接符 168"/>
          <p:cNvCxnSpPr>
            <a:stCxn id="147" idx="1"/>
            <a:endCxn id="149" idx="1"/>
          </p:cNvCxnSpPr>
          <p:nvPr/>
        </p:nvCxnSpPr>
        <p:spPr>
          <a:xfrm rot="10800000" flipV="1">
            <a:off x="2701711" y="6847419"/>
            <a:ext cx="3727" cy="317187"/>
          </a:xfrm>
          <a:prstGeom prst="bentConnector3">
            <a:avLst>
              <a:gd name="adj1" fmla="val 623362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0800000" flipV="1">
            <a:off x="4815117" y="6223572"/>
            <a:ext cx="12700" cy="9541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2" name="肘形连接符 171"/>
          <p:cNvCxnSpPr/>
          <p:nvPr/>
        </p:nvCxnSpPr>
        <p:spPr>
          <a:xfrm rot="10800000" flipV="1">
            <a:off x="4815117" y="6543002"/>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3" name="肘形连接符 172"/>
          <p:cNvCxnSpPr/>
          <p:nvPr/>
        </p:nvCxnSpPr>
        <p:spPr>
          <a:xfrm rot="10800000" flipV="1">
            <a:off x="4815118" y="6860532"/>
            <a:ext cx="3727" cy="317187"/>
          </a:xfrm>
          <a:prstGeom prst="bentConnector3">
            <a:avLst>
              <a:gd name="adj1" fmla="val 590193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4" name="肘形连接符 173"/>
          <p:cNvCxnSpPr/>
          <p:nvPr/>
        </p:nvCxnSpPr>
        <p:spPr>
          <a:xfrm rot="10800000" flipV="1">
            <a:off x="8943069" y="6210459"/>
            <a:ext cx="12700" cy="9541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5" name="肘形连接符 174"/>
          <p:cNvCxnSpPr/>
          <p:nvPr/>
        </p:nvCxnSpPr>
        <p:spPr>
          <a:xfrm rot="10800000" flipV="1">
            <a:off x="8943069" y="6529889"/>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6" name="肘形连接符 175"/>
          <p:cNvCxnSpPr/>
          <p:nvPr/>
        </p:nvCxnSpPr>
        <p:spPr>
          <a:xfrm rot="10800000" flipV="1">
            <a:off x="8943070" y="6847419"/>
            <a:ext cx="3727" cy="317187"/>
          </a:xfrm>
          <a:prstGeom prst="bentConnector3">
            <a:avLst>
              <a:gd name="adj1" fmla="val 590193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51" idx="3"/>
            <a:endCxn id="154" idx="3"/>
          </p:cNvCxnSpPr>
          <p:nvPr/>
        </p:nvCxnSpPr>
        <p:spPr>
          <a:xfrm flipH="1" flipV="1">
            <a:off x="9990797" y="5812014"/>
            <a:ext cx="36000" cy="391972"/>
          </a:xfrm>
          <a:prstGeom prst="bentConnector3">
            <a:avLst>
              <a:gd name="adj1" fmla="val -5276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52" idx="3"/>
            <a:endCxn id="154" idx="3"/>
          </p:cNvCxnSpPr>
          <p:nvPr/>
        </p:nvCxnSpPr>
        <p:spPr>
          <a:xfrm flipH="1" flipV="1">
            <a:off x="9990797" y="5812014"/>
            <a:ext cx="36000" cy="717876"/>
          </a:xfrm>
          <a:prstGeom prst="bentConnector3">
            <a:avLst>
              <a:gd name="adj1" fmla="val -778100"/>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55" idx="3"/>
            <a:endCxn id="154" idx="3"/>
          </p:cNvCxnSpPr>
          <p:nvPr/>
        </p:nvCxnSpPr>
        <p:spPr>
          <a:xfrm flipH="1" flipV="1">
            <a:off x="9990797" y="5812014"/>
            <a:ext cx="36000" cy="1022830"/>
          </a:xfrm>
          <a:prstGeom prst="bentConnector3">
            <a:avLst>
              <a:gd name="adj1" fmla="val -992747"/>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56" idx="3"/>
            <a:endCxn id="154" idx="3"/>
          </p:cNvCxnSpPr>
          <p:nvPr/>
        </p:nvCxnSpPr>
        <p:spPr>
          <a:xfrm flipH="1" flipV="1">
            <a:off x="9990797" y="5812014"/>
            <a:ext cx="32273" cy="1340017"/>
          </a:xfrm>
          <a:prstGeom prst="bentConnector3">
            <a:avLst>
              <a:gd name="adj1" fmla="val -138673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1" name="矩形 210"/>
          <p:cNvSpPr/>
          <p:nvPr/>
        </p:nvSpPr>
        <p:spPr>
          <a:xfrm>
            <a:off x="9952793" y="1198823"/>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214" name="矩形 213"/>
          <p:cNvSpPr/>
          <p:nvPr/>
        </p:nvSpPr>
        <p:spPr>
          <a:xfrm>
            <a:off x="2180785" y="2018087"/>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220" name="矩形 219"/>
          <p:cNvSpPr/>
          <p:nvPr/>
        </p:nvSpPr>
        <p:spPr>
          <a:xfrm>
            <a:off x="4270276" y="2018087"/>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221" name="矩形 220"/>
          <p:cNvSpPr/>
          <p:nvPr/>
        </p:nvSpPr>
        <p:spPr>
          <a:xfrm>
            <a:off x="8374980" y="2018430"/>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222" name="矩形 221"/>
          <p:cNvSpPr/>
          <p:nvPr/>
        </p:nvSpPr>
        <p:spPr>
          <a:xfrm>
            <a:off x="2200380" y="4095681"/>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223" name="矩形 222"/>
          <p:cNvSpPr/>
          <p:nvPr/>
        </p:nvSpPr>
        <p:spPr>
          <a:xfrm>
            <a:off x="4289871" y="4095681"/>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224" name="矩形 223"/>
          <p:cNvSpPr/>
          <p:nvPr/>
        </p:nvSpPr>
        <p:spPr>
          <a:xfrm>
            <a:off x="8394575" y="4096024"/>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225" name="矩形 224"/>
          <p:cNvSpPr/>
          <p:nvPr/>
        </p:nvSpPr>
        <p:spPr>
          <a:xfrm>
            <a:off x="2180785" y="6235934"/>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226" name="矩形 225"/>
          <p:cNvSpPr/>
          <p:nvPr/>
        </p:nvSpPr>
        <p:spPr>
          <a:xfrm>
            <a:off x="4270276" y="6235934"/>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227" name="矩形 226"/>
          <p:cNvSpPr/>
          <p:nvPr/>
        </p:nvSpPr>
        <p:spPr>
          <a:xfrm>
            <a:off x="8374980" y="6236277"/>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228" name="矩形 227"/>
          <p:cNvSpPr/>
          <p:nvPr/>
        </p:nvSpPr>
        <p:spPr>
          <a:xfrm>
            <a:off x="4814928" y="3286380"/>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229" name="矩形 228"/>
          <p:cNvSpPr/>
          <p:nvPr/>
        </p:nvSpPr>
        <p:spPr>
          <a:xfrm>
            <a:off x="9977908" y="3261950"/>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230" name="矩形 229"/>
          <p:cNvSpPr/>
          <p:nvPr/>
        </p:nvSpPr>
        <p:spPr>
          <a:xfrm>
            <a:off x="4851901" y="5403412"/>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231" name="矩形 230"/>
          <p:cNvSpPr/>
          <p:nvPr/>
        </p:nvSpPr>
        <p:spPr>
          <a:xfrm>
            <a:off x="10014881" y="5378982"/>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cxnSp>
        <p:nvCxnSpPr>
          <p:cNvPr id="232" name="肘形连接符 231"/>
          <p:cNvCxnSpPr>
            <a:stCxn id="90" idx="1"/>
            <a:endCxn id="25" idx="1"/>
          </p:cNvCxnSpPr>
          <p:nvPr/>
        </p:nvCxnSpPr>
        <p:spPr>
          <a:xfrm rot="10800000" flipV="1">
            <a:off x="2701710" y="2929558"/>
            <a:ext cx="1" cy="1139267"/>
          </a:xfrm>
          <a:prstGeom prst="bentConnector3">
            <a:avLst>
              <a:gd name="adj1" fmla="val 228601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35" name="肘形连接符 234"/>
          <p:cNvCxnSpPr>
            <a:stCxn id="29" idx="1"/>
            <a:endCxn id="143" idx="1"/>
          </p:cNvCxnSpPr>
          <p:nvPr/>
        </p:nvCxnSpPr>
        <p:spPr>
          <a:xfrm rot="10800000" flipV="1">
            <a:off x="2701709" y="4705786"/>
            <a:ext cx="3728" cy="1504674"/>
          </a:xfrm>
          <a:prstGeom prst="bentConnector3">
            <a:avLst>
              <a:gd name="adj1" fmla="val 6231974"/>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38" name="肘形连接符 237"/>
          <p:cNvCxnSpPr>
            <a:stCxn id="91" idx="1"/>
            <a:endCxn id="26" idx="1"/>
          </p:cNvCxnSpPr>
          <p:nvPr/>
        </p:nvCxnSpPr>
        <p:spPr>
          <a:xfrm rot="10800000" flipH="1" flipV="1">
            <a:off x="4776459" y="2929558"/>
            <a:ext cx="8131" cy="1139267"/>
          </a:xfrm>
          <a:prstGeom prst="bentConnector3">
            <a:avLst>
              <a:gd name="adj1" fmla="val -281146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42" name="肘形连接符 241"/>
          <p:cNvCxnSpPr>
            <a:stCxn id="30" idx="1"/>
            <a:endCxn id="144" idx="1"/>
          </p:cNvCxnSpPr>
          <p:nvPr/>
        </p:nvCxnSpPr>
        <p:spPr>
          <a:xfrm rot="10800000" flipH="1" flipV="1">
            <a:off x="4788318" y="4705786"/>
            <a:ext cx="26146" cy="1504674"/>
          </a:xfrm>
          <a:prstGeom prst="bentConnector3">
            <a:avLst>
              <a:gd name="adj1" fmla="val -874321"/>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46" name="肘形连接符 245"/>
          <p:cNvCxnSpPr>
            <a:stCxn id="97" idx="1"/>
            <a:endCxn id="33" idx="1"/>
          </p:cNvCxnSpPr>
          <p:nvPr/>
        </p:nvCxnSpPr>
        <p:spPr>
          <a:xfrm rot="10800000" flipH="1" flipV="1">
            <a:off x="8905066" y="2916982"/>
            <a:ext cx="11858" cy="1145369"/>
          </a:xfrm>
          <a:prstGeom prst="bentConnector3">
            <a:avLst>
              <a:gd name="adj1" fmla="val -192781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250" name="圆角矩形 249"/>
          <p:cNvSpPr/>
          <p:nvPr/>
        </p:nvSpPr>
        <p:spPr>
          <a:xfrm>
            <a:off x="2686155" y="546659"/>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0_ZJ_A</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251" name="圆角矩形 250"/>
          <p:cNvSpPr/>
          <p:nvPr/>
        </p:nvSpPr>
        <p:spPr>
          <a:xfrm>
            <a:off x="7380312" y="530456"/>
            <a:ext cx="1044000" cy="216024"/>
          </a:xfrm>
          <a:prstGeom prst="roundRect">
            <a:avLst>
              <a:gd name="adj" fmla="val 3439"/>
            </a:avLst>
          </a:prstGeom>
          <a:solidFill>
            <a:schemeClr val="accent2"/>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0_ZJ_B</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252" name="圆角矩形 251"/>
          <p:cNvSpPr/>
          <p:nvPr/>
        </p:nvSpPr>
        <p:spPr>
          <a:xfrm>
            <a:off x="6840368" y="3582731"/>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1_RSS_A2</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253" name="圆角矩形 252"/>
          <p:cNvSpPr/>
          <p:nvPr/>
        </p:nvSpPr>
        <p:spPr>
          <a:xfrm>
            <a:off x="6840368" y="1489317"/>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1_YQJ_A2</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254" name="圆角矩形 253"/>
          <p:cNvSpPr/>
          <p:nvPr/>
        </p:nvSpPr>
        <p:spPr>
          <a:xfrm>
            <a:off x="6840368" y="5724365"/>
            <a:ext cx="1044000" cy="216024"/>
          </a:xfrm>
          <a:prstGeom prst="roundRect">
            <a:avLst>
              <a:gd name="adj" fmla="val 3439"/>
            </a:avLst>
          </a:prstGeom>
          <a:solidFill>
            <a:schemeClr val="accent2"/>
          </a:solidFill>
          <a:ln w="6350">
            <a:solidFill>
              <a:schemeClr val="bg1">
                <a:lumMod val="85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b="1" dirty="0" smtClean="0">
                <a:solidFill>
                  <a:schemeClr val="tx1"/>
                </a:solidFill>
                <a:latin typeface="微软雅黑" panose="020B0503020204020204" pitchFamily="34" charset="-122"/>
                <a:ea typeface="微软雅黑" panose="020B0503020204020204" pitchFamily="34" charset="-122"/>
              </a:rPr>
              <a:t>1_GYWL_A2</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cxnSp>
        <p:nvCxnSpPr>
          <p:cNvPr id="255" name="肘形连接符 254"/>
          <p:cNvCxnSpPr>
            <a:stCxn id="94" idx="1"/>
            <a:endCxn id="250" idx="1"/>
          </p:cNvCxnSpPr>
          <p:nvPr/>
        </p:nvCxnSpPr>
        <p:spPr>
          <a:xfrm rot="10800000">
            <a:off x="2686156" y="654671"/>
            <a:ext cx="6393" cy="938498"/>
          </a:xfrm>
          <a:prstGeom prst="bentConnector3">
            <a:avLst>
              <a:gd name="adj1" fmla="val 3675786"/>
            </a:avLst>
          </a:prstGeom>
          <a:ln w="28575">
            <a:solidFill>
              <a:srgbClr val="00B0F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59" name="肘形连接符 258"/>
          <p:cNvCxnSpPr>
            <a:stCxn id="253" idx="1"/>
            <a:endCxn id="250" idx="3"/>
          </p:cNvCxnSpPr>
          <p:nvPr/>
        </p:nvCxnSpPr>
        <p:spPr>
          <a:xfrm rot="10800000">
            <a:off x="3730156" y="654671"/>
            <a:ext cx="3110213" cy="942658"/>
          </a:xfrm>
          <a:prstGeom prst="bentConnector3">
            <a:avLst>
              <a:gd name="adj1" fmla="val 16459"/>
            </a:avLst>
          </a:prstGeom>
          <a:ln w="28575">
            <a:solidFill>
              <a:srgbClr val="00B0F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2" name="肘形连接符 261"/>
          <p:cNvCxnSpPr>
            <a:stCxn id="95" idx="1"/>
            <a:endCxn id="251" idx="3"/>
          </p:cNvCxnSpPr>
          <p:nvPr/>
        </p:nvCxnSpPr>
        <p:spPr>
          <a:xfrm rot="10800000">
            <a:off x="8424313" y="638468"/>
            <a:ext cx="484481" cy="938498"/>
          </a:xfrm>
          <a:prstGeom prst="bentConnector3">
            <a:avLst>
              <a:gd name="adj1" fmla="val 20759"/>
            </a:avLst>
          </a:prstGeom>
          <a:ln w="28575">
            <a:solidFill>
              <a:srgbClr val="00B0F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65" name="矩形 264"/>
          <p:cNvSpPr/>
          <p:nvPr/>
        </p:nvSpPr>
        <p:spPr>
          <a:xfrm>
            <a:off x="3898306" y="257447"/>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266" name="矩形 265"/>
          <p:cNvSpPr/>
          <p:nvPr/>
        </p:nvSpPr>
        <p:spPr>
          <a:xfrm>
            <a:off x="8427137" y="266798"/>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267" name="圆角矩形 266"/>
          <p:cNvSpPr/>
          <p:nvPr/>
        </p:nvSpPr>
        <p:spPr>
          <a:xfrm>
            <a:off x="6884389" y="3959572"/>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微软雅黑" panose="020B0503020204020204" pitchFamily="34" charset="-122"/>
                <a:ea typeface="微软雅黑" panose="020B0503020204020204" pitchFamily="34" charset="-122"/>
              </a:rPr>
              <a:t>2_RSSQD_A21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68" name="圆角矩形 267"/>
          <p:cNvSpPr/>
          <p:nvPr/>
        </p:nvSpPr>
        <p:spPr>
          <a:xfrm>
            <a:off x="6884389" y="4279002"/>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微软雅黑" panose="020B0503020204020204" pitchFamily="34" charset="-122"/>
                <a:ea typeface="微软雅黑" panose="020B0503020204020204" pitchFamily="34" charset="-122"/>
              </a:rPr>
              <a:t>2_RSSJQ_A21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69" name="圆角矩形 268"/>
          <p:cNvSpPr/>
          <p:nvPr/>
        </p:nvSpPr>
        <p:spPr>
          <a:xfrm>
            <a:off x="6888116" y="4596532"/>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微软雅黑" panose="020B0503020204020204" pitchFamily="34" charset="-122"/>
                <a:ea typeface="微软雅黑" panose="020B0503020204020204" pitchFamily="34" charset="-122"/>
              </a:rPr>
              <a:t>2_RSSCR_A21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cxnSp>
        <p:nvCxnSpPr>
          <p:cNvPr id="271" name="肘形连接符 270"/>
          <p:cNvCxnSpPr>
            <a:stCxn id="267" idx="3"/>
            <a:endCxn id="252" idx="3"/>
          </p:cNvCxnSpPr>
          <p:nvPr/>
        </p:nvCxnSpPr>
        <p:spPr>
          <a:xfrm flipH="1" flipV="1">
            <a:off x="7884368" y="3690743"/>
            <a:ext cx="80021" cy="376841"/>
          </a:xfrm>
          <a:prstGeom prst="bentConnector3">
            <a:avLst>
              <a:gd name="adj1" fmla="val -2856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2" name="肘形连接符 271"/>
          <p:cNvCxnSpPr>
            <a:stCxn id="268" idx="3"/>
            <a:endCxn id="252" idx="3"/>
          </p:cNvCxnSpPr>
          <p:nvPr/>
        </p:nvCxnSpPr>
        <p:spPr>
          <a:xfrm flipH="1" flipV="1">
            <a:off x="7884368" y="3690743"/>
            <a:ext cx="80021" cy="696271"/>
          </a:xfrm>
          <a:prstGeom prst="bentConnector3">
            <a:avLst>
              <a:gd name="adj1" fmla="val -28567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3" name="肘形连接符 272"/>
          <p:cNvCxnSpPr>
            <a:stCxn id="269" idx="3"/>
            <a:endCxn id="252" idx="3"/>
          </p:cNvCxnSpPr>
          <p:nvPr/>
        </p:nvCxnSpPr>
        <p:spPr>
          <a:xfrm flipH="1" flipV="1">
            <a:off x="7884368" y="3690743"/>
            <a:ext cx="83748" cy="1013801"/>
          </a:xfrm>
          <a:prstGeom prst="bentConnector3">
            <a:avLst>
              <a:gd name="adj1" fmla="val -272962"/>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5" name="肘形连接符 274"/>
          <p:cNvCxnSpPr>
            <a:stCxn id="267" idx="1"/>
            <a:endCxn id="269" idx="1"/>
          </p:cNvCxnSpPr>
          <p:nvPr/>
        </p:nvCxnSpPr>
        <p:spPr>
          <a:xfrm rot="10800000" flipH="1" flipV="1">
            <a:off x="6884388" y="4067584"/>
            <a:ext cx="3727" cy="636960"/>
          </a:xfrm>
          <a:prstGeom prst="bentConnector3">
            <a:avLst>
              <a:gd name="adj1" fmla="val -613362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76" name="肘形连接符 275"/>
          <p:cNvCxnSpPr>
            <a:stCxn id="268" idx="1"/>
            <a:endCxn id="269" idx="1"/>
          </p:cNvCxnSpPr>
          <p:nvPr/>
        </p:nvCxnSpPr>
        <p:spPr>
          <a:xfrm rot="10800000" flipH="1" flipV="1">
            <a:off x="6884388" y="4387014"/>
            <a:ext cx="3727" cy="317530"/>
          </a:xfrm>
          <a:prstGeom prst="bentConnector3">
            <a:avLst>
              <a:gd name="adj1" fmla="val -613362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77" name="肘形连接符 276"/>
          <p:cNvCxnSpPr>
            <a:stCxn id="269" idx="1"/>
            <a:endCxn id="290" idx="1"/>
          </p:cNvCxnSpPr>
          <p:nvPr/>
        </p:nvCxnSpPr>
        <p:spPr>
          <a:xfrm rot="10800000" flipH="1" flipV="1">
            <a:off x="6888116" y="4704544"/>
            <a:ext cx="26146" cy="1504674"/>
          </a:xfrm>
          <a:prstGeom prst="bentConnector3">
            <a:avLst>
              <a:gd name="adj1" fmla="val -874321"/>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278" name="圆角矩形 277"/>
          <p:cNvSpPr/>
          <p:nvPr/>
        </p:nvSpPr>
        <p:spPr>
          <a:xfrm>
            <a:off x="6876258" y="186615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2_YQJQD_A2</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79" name="圆角矩形 278"/>
          <p:cNvSpPr/>
          <p:nvPr/>
        </p:nvSpPr>
        <p:spPr>
          <a:xfrm>
            <a:off x="6876258" y="218558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2_FSQD_A2</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80" name="圆角矩形 279"/>
          <p:cNvSpPr/>
          <p:nvPr/>
        </p:nvSpPr>
        <p:spPr>
          <a:xfrm>
            <a:off x="6879985" y="2503118"/>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2_YQJJG_A2</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81" name="圆角矩形 280"/>
          <p:cNvSpPr/>
          <p:nvPr/>
        </p:nvSpPr>
        <p:spPr>
          <a:xfrm>
            <a:off x="6876258" y="2820305"/>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2_YQJqD_A2</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cxnSp>
        <p:nvCxnSpPr>
          <p:cNvPr id="282" name="肘形连接符 281"/>
          <p:cNvCxnSpPr>
            <a:stCxn id="278" idx="3"/>
            <a:endCxn id="253" idx="3"/>
          </p:cNvCxnSpPr>
          <p:nvPr/>
        </p:nvCxnSpPr>
        <p:spPr>
          <a:xfrm flipH="1" flipV="1">
            <a:off x="7884368" y="1597329"/>
            <a:ext cx="71890" cy="376841"/>
          </a:xfrm>
          <a:prstGeom prst="bentConnector3">
            <a:avLst>
              <a:gd name="adj1" fmla="val -317986"/>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83" name="肘形连接符 282"/>
          <p:cNvCxnSpPr>
            <a:stCxn id="279" idx="3"/>
            <a:endCxn id="253" idx="3"/>
          </p:cNvCxnSpPr>
          <p:nvPr/>
        </p:nvCxnSpPr>
        <p:spPr>
          <a:xfrm flipH="1" flipV="1">
            <a:off x="7884368" y="1597329"/>
            <a:ext cx="71890" cy="696271"/>
          </a:xfrm>
          <a:prstGeom prst="bentConnector3">
            <a:avLst>
              <a:gd name="adj1" fmla="val -317986"/>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84" name="肘形连接符 283"/>
          <p:cNvCxnSpPr>
            <a:stCxn id="280" idx="3"/>
            <a:endCxn id="253" idx="3"/>
          </p:cNvCxnSpPr>
          <p:nvPr/>
        </p:nvCxnSpPr>
        <p:spPr>
          <a:xfrm flipH="1" flipV="1">
            <a:off x="7884368" y="1597329"/>
            <a:ext cx="75617" cy="1013801"/>
          </a:xfrm>
          <a:prstGeom prst="bentConnector3">
            <a:avLst>
              <a:gd name="adj1" fmla="val -30231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85" name="肘形连接符 284"/>
          <p:cNvCxnSpPr>
            <a:stCxn id="281" idx="3"/>
            <a:endCxn id="253" idx="3"/>
          </p:cNvCxnSpPr>
          <p:nvPr/>
        </p:nvCxnSpPr>
        <p:spPr>
          <a:xfrm flipH="1" flipV="1">
            <a:off x="7884368" y="1597329"/>
            <a:ext cx="71890" cy="1330988"/>
          </a:xfrm>
          <a:prstGeom prst="bentConnector3">
            <a:avLst>
              <a:gd name="adj1" fmla="val -317986"/>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86" name="矩形 285"/>
          <p:cNvSpPr/>
          <p:nvPr/>
        </p:nvSpPr>
        <p:spPr>
          <a:xfrm>
            <a:off x="7600927" y="1128704"/>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cxnSp>
        <p:nvCxnSpPr>
          <p:cNvPr id="287" name="肘形连接符 286"/>
          <p:cNvCxnSpPr/>
          <p:nvPr/>
        </p:nvCxnSpPr>
        <p:spPr>
          <a:xfrm rot="10800000" flipV="1">
            <a:off x="6876911" y="1987282"/>
            <a:ext cx="12700" cy="9541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88" name="肘形连接符 287"/>
          <p:cNvCxnSpPr/>
          <p:nvPr/>
        </p:nvCxnSpPr>
        <p:spPr>
          <a:xfrm rot="10800000" flipV="1">
            <a:off x="6876911" y="2306712"/>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89" name="肘形连接符 288"/>
          <p:cNvCxnSpPr/>
          <p:nvPr/>
        </p:nvCxnSpPr>
        <p:spPr>
          <a:xfrm rot="10800000" flipV="1">
            <a:off x="6876912" y="2624242"/>
            <a:ext cx="3727" cy="317187"/>
          </a:xfrm>
          <a:prstGeom prst="bentConnector3">
            <a:avLst>
              <a:gd name="adj1" fmla="val 590193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290" name="圆角矩形 289"/>
          <p:cNvSpPr/>
          <p:nvPr/>
        </p:nvSpPr>
        <p:spPr>
          <a:xfrm>
            <a:off x="6914262" y="6101206"/>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2_WLQD_A2</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91" name="圆角矩形 290"/>
          <p:cNvSpPr/>
          <p:nvPr/>
        </p:nvSpPr>
        <p:spPr>
          <a:xfrm>
            <a:off x="6914262" y="6420636"/>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2_WLCR_A2</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92" name="圆角矩形 291"/>
          <p:cNvSpPr/>
          <p:nvPr/>
        </p:nvSpPr>
        <p:spPr>
          <a:xfrm>
            <a:off x="6917989" y="6738166"/>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smtClean="0">
                <a:solidFill>
                  <a:schemeClr val="tx1"/>
                </a:solidFill>
                <a:latin typeface="微软雅黑" panose="020B0503020204020204" pitchFamily="34" charset="-122"/>
                <a:ea typeface="微软雅黑" panose="020B0503020204020204" pitchFamily="34" charset="-122"/>
              </a:rPr>
              <a:t>2_WLJG_A2</a:t>
            </a:r>
            <a:r>
              <a:rPr lang="en-US" altLang="zh-CN" sz="900" b="1" dirty="0">
                <a:solidFill>
                  <a:schemeClr val="tx1"/>
                </a:solidFill>
                <a:latin typeface="微软雅黑" panose="020B0503020204020204" pitchFamily="34" charset="-122"/>
                <a:ea typeface="微软雅黑" panose="020B0503020204020204" pitchFamily="34" charset="-122"/>
              </a:rPr>
              <a:t>_</a:t>
            </a:r>
            <a:r>
              <a:rPr lang="en-US" altLang="zh-CN" sz="900" b="1" dirty="0" smtClean="0">
                <a:solidFill>
                  <a:schemeClr val="tx1"/>
                </a:solidFill>
                <a:latin typeface="微软雅黑" panose="020B0503020204020204" pitchFamily="34" charset="-122"/>
                <a:ea typeface="微软雅黑" panose="020B0503020204020204" pitchFamily="34" charset="-122"/>
              </a:rPr>
              <a:t>1</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93" name="圆角矩形 292"/>
          <p:cNvSpPr/>
          <p:nvPr/>
        </p:nvSpPr>
        <p:spPr>
          <a:xfrm>
            <a:off x="6914262" y="7055353"/>
            <a:ext cx="1080000" cy="216024"/>
          </a:xfrm>
          <a:prstGeom prst="roundRect">
            <a:avLst>
              <a:gd name="adj" fmla="val 3439"/>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dirty="0" smtClean="0">
                <a:solidFill>
                  <a:schemeClr val="tx1"/>
                </a:solidFill>
                <a:latin typeface="微软雅黑" panose="020B0503020204020204" pitchFamily="34" charset="-122"/>
                <a:ea typeface="微软雅黑" panose="020B0503020204020204" pitchFamily="34" charset="-122"/>
              </a:rPr>
              <a:t>2_WLqD_A21</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cxnSp>
        <p:nvCxnSpPr>
          <p:cNvPr id="294" name="肘形连接符 293"/>
          <p:cNvCxnSpPr>
            <a:stCxn id="290" idx="3"/>
            <a:endCxn id="254" idx="3"/>
          </p:cNvCxnSpPr>
          <p:nvPr/>
        </p:nvCxnSpPr>
        <p:spPr>
          <a:xfrm flipH="1" flipV="1">
            <a:off x="7884368" y="5832377"/>
            <a:ext cx="109894" cy="376841"/>
          </a:xfrm>
          <a:prstGeom prst="bentConnector3">
            <a:avLst>
              <a:gd name="adj1" fmla="val -161142"/>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95" name="肘形连接符 294"/>
          <p:cNvCxnSpPr>
            <a:stCxn id="291" idx="3"/>
            <a:endCxn id="254" idx="3"/>
          </p:cNvCxnSpPr>
          <p:nvPr/>
        </p:nvCxnSpPr>
        <p:spPr>
          <a:xfrm flipH="1" flipV="1">
            <a:off x="7884368" y="5832377"/>
            <a:ext cx="109894" cy="696271"/>
          </a:xfrm>
          <a:prstGeom prst="bentConnector3">
            <a:avLst>
              <a:gd name="adj1" fmla="val -208019"/>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96" name="肘形连接符 295"/>
          <p:cNvCxnSpPr>
            <a:stCxn id="292" idx="3"/>
            <a:endCxn id="254" idx="3"/>
          </p:cNvCxnSpPr>
          <p:nvPr/>
        </p:nvCxnSpPr>
        <p:spPr>
          <a:xfrm flipH="1" flipV="1">
            <a:off x="7884368" y="5832377"/>
            <a:ext cx="113621" cy="1013801"/>
          </a:xfrm>
          <a:prstGeom prst="bentConnector3">
            <a:avLst>
              <a:gd name="adj1" fmla="val -246535"/>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97" name="肘形连接符 296"/>
          <p:cNvCxnSpPr>
            <a:stCxn id="293" idx="3"/>
            <a:endCxn id="254" idx="3"/>
          </p:cNvCxnSpPr>
          <p:nvPr/>
        </p:nvCxnSpPr>
        <p:spPr>
          <a:xfrm flipH="1" flipV="1">
            <a:off x="7884368" y="5832377"/>
            <a:ext cx="109894" cy="1330988"/>
          </a:xfrm>
          <a:prstGeom prst="bentConnector3">
            <a:avLst>
              <a:gd name="adj1" fmla="val -31349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98" name="肘形连接符 297"/>
          <p:cNvCxnSpPr/>
          <p:nvPr/>
        </p:nvCxnSpPr>
        <p:spPr>
          <a:xfrm rot="10800000" flipV="1">
            <a:off x="6914915" y="6222330"/>
            <a:ext cx="12700" cy="95414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99" name="肘形连接符 298"/>
          <p:cNvCxnSpPr/>
          <p:nvPr/>
        </p:nvCxnSpPr>
        <p:spPr>
          <a:xfrm rot="10800000" flipV="1">
            <a:off x="6914915" y="6541760"/>
            <a:ext cx="12700" cy="634717"/>
          </a:xfrm>
          <a:prstGeom prst="bentConnector3">
            <a:avLst>
              <a:gd name="adj1" fmla="val 180000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00" name="肘形连接符 299"/>
          <p:cNvCxnSpPr/>
          <p:nvPr/>
        </p:nvCxnSpPr>
        <p:spPr>
          <a:xfrm rot="10800000" flipV="1">
            <a:off x="6914916" y="6859290"/>
            <a:ext cx="3727" cy="317187"/>
          </a:xfrm>
          <a:prstGeom prst="bentConnector3">
            <a:avLst>
              <a:gd name="adj1" fmla="val 590193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301" name="矩形 300"/>
          <p:cNvSpPr/>
          <p:nvPr/>
        </p:nvSpPr>
        <p:spPr>
          <a:xfrm>
            <a:off x="6330088" y="2016845"/>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302" name="矩形 301"/>
          <p:cNvSpPr/>
          <p:nvPr/>
        </p:nvSpPr>
        <p:spPr>
          <a:xfrm>
            <a:off x="6330088" y="4094439"/>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303" name="矩形 302"/>
          <p:cNvSpPr/>
          <p:nvPr/>
        </p:nvSpPr>
        <p:spPr>
          <a:xfrm>
            <a:off x="6372200" y="6234692"/>
            <a:ext cx="258136" cy="830997"/>
          </a:xfrm>
          <a:prstGeom prst="rect">
            <a:avLst/>
          </a:prstGeom>
        </p:spPr>
        <p:txBody>
          <a:bodyPr wrap="square">
            <a:spAutoFit/>
          </a:bodyPr>
          <a:lstStyle/>
          <a:p>
            <a:pPr algn="ctr"/>
            <a:r>
              <a:rPr lang="zh-CN" altLang="en-US" sz="1200" b="1" dirty="0" smtClean="0">
                <a:solidFill>
                  <a:schemeClr val="accent3"/>
                </a:solidFill>
                <a:latin typeface="微软雅黑" panose="020B0503020204020204" pitchFamily="34" charset="-122"/>
                <a:ea typeface="微软雅黑" panose="020B0503020204020204" pitchFamily="34" charset="-122"/>
              </a:rPr>
              <a:t>匹配</a:t>
            </a:r>
            <a:r>
              <a:rPr lang="zh-CN" altLang="en-US" sz="1200" b="1" dirty="0">
                <a:solidFill>
                  <a:schemeClr val="accent3"/>
                </a:solidFill>
                <a:latin typeface="微软雅黑" panose="020B0503020204020204" pitchFamily="34" charset="-122"/>
                <a:ea typeface="微软雅黑" panose="020B0503020204020204" pitchFamily="34" charset="-122"/>
              </a:rPr>
              <a:t>关系</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304" name="矩形 303"/>
          <p:cNvSpPr/>
          <p:nvPr/>
        </p:nvSpPr>
        <p:spPr>
          <a:xfrm>
            <a:off x="6914726" y="3285138"/>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305" name="矩形 304"/>
          <p:cNvSpPr/>
          <p:nvPr/>
        </p:nvSpPr>
        <p:spPr>
          <a:xfrm>
            <a:off x="6951699" y="5402170"/>
            <a:ext cx="800219" cy="336695"/>
          </a:xfrm>
          <a:prstGeom prst="rect">
            <a:avLst/>
          </a:prstGeom>
        </p:spPr>
        <p:txBody>
          <a:bodyPr wrap="none">
            <a:spAutoFit/>
          </a:bodyPr>
          <a:lstStyle/>
          <a:p>
            <a:pPr lvl="0">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支撑</a:t>
            </a:r>
            <a:r>
              <a:rPr lang="zh-CN" altLang="en-US" sz="1200" b="1" dirty="0">
                <a:solidFill>
                  <a:srgbClr val="FF0000"/>
                </a:solidFill>
                <a:latin typeface="微软雅黑" panose="020B0503020204020204" pitchFamily="34" charset="-122"/>
                <a:ea typeface="微软雅黑" panose="020B0503020204020204" pitchFamily="34" charset="-122"/>
              </a:rPr>
              <a:t>关系</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cxnSp>
        <p:nvCxnSpPr>
          <p:cNvPr id="306" name="肘形连接符 305"/>
          <p:cNvCxnSpPr>
            <a:stCxn id="281" idx="1"/>
            <a:endCxn id="267" idx="1"/>
          </p:cNvCxnSpPr>
          <p:nvPr/>
        </p:nvCxnSpPr>
        <p:spPr>
          <a:xfrm rot="10800000" flipH="1" flipV="1">
            <a:off x="6876257" y="2928316"/>
            <a:ext cx="8131" cy="1139267"/>
          </a:xfrm>
          <a:prstGeom prst="bentConnector3">
            <a:avLst>
              <a:gd name="adj1" fmla="val -2811462"/>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332" name="文本框 331"/>
          <p:cNvSpPr txBox="1"/>
          <p:nvPr/>
        </p:nvSpPr>
        <p:spPr>
          <a:xfrm>
            <a:off x="699298" y="4579053"/>
            <a:ext cx="158417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燃烧室传热</a:t>
            </a:r>
            <a:endParaRPr lang="zh-CN" altLang="en-US" sz="1400" dirty="0">
              <a:latin typeface="微软雅黑" panose="020B0503020204020204" pitchFamily="34" charset="-122"/>
              <a:ea typeface="微软雅黑" panose="020B0503020204020204" pitchFamily="34" charset="-122"/>
            </a:endParaRPr>
          </a:p>
        </p:txBody>
      </p:sp>
      <p:cxnSp>
        <p:nvCxnSpPr>
          <p:cNvPr id="354" name="肘形连接符 353"/>
          <p:cNvCxnSpPr>
            <a:stCxn id="35" idx="1"/>
            <a:endCxn id="250" idx="1"/>
          </p:cNvCxnSpPr>
          <p:nvPr/>
        </p:nvCxnSpPr>
        <p:spPr>
          <a:xfrm rot="10800000">
            <a:off x="2686156" y="654671"/>
            <a:ext cx="6393" cy="3031912"/>
          </a:xfrm>
          <a:prstGeom prst="bentConnector3">
            <a:avLst>
              <a:gd name="adj1" fmla="val 11733896"/>
            </a:avLst>
          </a:prstGeom>
          <a:ln w="28575">
            <a:solidFill>
              <a:srgbClr val="00B0F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64" name="肘形连接符 363"/>
          <p:cNvCxnSpPr>
            <a:stCxn id="153" idx="1"/>
            <a:endCxn id="250" idx="1"/>
          </p:cNvCxnSpPr>
          <p:nvPr/>
        </p:nvCxnSpPr>
        <p:spPr>
          <a:xfrm rot="10800000">
            <a:off x="2686156" y="654671"/>
            <a:ext cx="6393" cy="5173546"/>
          </a:xfrm>
          <a:prstGeom prst="bentConnector3">
            <a:avLst>
              <a:gd name="adj1" fmla="val 15561505"/>
            </a:avLst>
          </a:prstGeom>
          <a:ln w="28575">
            <a:solidFill>
              <a:srgbClr val="00B0F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74" name="肘形连接符 373"/>
          <p:cNvCxnSpPr>
            <a:stCxn id="252" idx="1"/>
            <a:endCxn id="250" idx="3"/>
          </p:cNvCxnSpPr>
          <p:nvPr/>
        </p:nvCxnSpPr>
        <p:spPr>
          <a:xfrm rot="10800000">
            <a:off x="3730156" y="654671"/>
            <a:ext cx="3110213" cy="3036072"/>
          </a:xfrm>
          <a:prstGeom prst="bentConnector3">
            <a:avLst>
              <a:gd name="adj1" fmla="val 18529"/>
            </a:avLst>
          </a:prstGeom>
          <a:ln w="28575">
            <a:solidFill>
              <a:srgbClr val="00B0F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78" name="肘形连接符 377"/>
          <p:cNvCxnSpPr>
            <a:stCxn id="254" idx="1"/>
            <a:endCxn id="250" idx="3"/>
          </p:cNvCxnSpPr>
          <p:nvPr/>
        </p:nvCxnSpPr>
        <p:spPr>
          <a:xfrm rot="10800000">
            <a:off x="3730156" y="654671"/>
            <a:ext cx="3110213" cy="5177706"/>
          </a:xfrm>
          <a:prstGeom prst="bentConnector3">
            <a:avLst>
              <a:gd name="adj1" fmla="val 20600"/>
            </a:avLst>
          </a:prstGeom>
          <a:ln w="28575">
            <a:solidFill>
              <a:srgbClr val="00B0F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84" name="肘形连接符 383"/>
          <p:cNvCxnSpPr>
            <a:stCxn id="36" idx="1"/>
            <a:endCxn id="251" idx="3"/>
          </p:cNvCxnSpPr>
          <p:nvPr/>
        </p:nvCxnSpPr>
        <p:spPr>
          <a:xfrm rot="10800000">
            <a:off x="8424312" y="638468"/>
            <a:ext cx="492612" cy="3031912"/>
          </a:xfrm>
          <a:prstGeom prst="bentConnector3">
            <a:avLst>
              <a:gd name="adj1" fmla="val 39542"/>
            </a:avLst>
          </a:prstGeom>
          <a:ln w="28575">
            <a:solidFill>
              <a:srgbClr val="00B0F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89" name="肘形连接符 388"/>
          <p:cNvCxnSpPr>
            <a:stCxn id="154" idx="1"/>
            <a:endCxn id="251" idx="3"/>
          </p:cNvCxnSpPr>
          <p:nvPr/>
        </p:nvCxnSpPr>
        <p:spPr>
          <a:xfrm rot="10800000">
            <a:off x="8424313" y="638468"/>
            <a:ext cx="522485" cy="5173546"/>
          </a:xfrm>
          <a:prstGeom prst="bentConnector3">
            <a:avLst>
              <a:gd name="adj1" fmla="val 59860"/>
            </a:avLst>
          </a:prstGeom>
          <a:ln w="28575">
            <a:solidFill>
              <a:srgbClr val="00B0F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93" name="肘形连接符 392"/>
          <p:cNvCxnSpPr>
            <a:stCxn id="37" idx="1"/>
            <a:endCxn id="151" idx="1"/>
          </p:cNvCxnSpPr>
          <p:nvPr/>
        </p:nvCxnSpPr>
        <p:spPr>
          <a:xfrm rot="10800000" flipH="1" flipV="1">
            <a:off x="8916923" y="4693210"/>
            <a:ext cx="29873" cy="1510776"/>
          </a:xfrm>
          <a:prstGeom prst="bentConnector3">
            <a:avLst>
              <a:gd name="adj1" fmla="val -765240"/>
            </a:avLst>
          </a:prstGeom>
          <a:ln w="28575">
            <a:solidFill>
              <a:srgbClr val="92D050"/>
            </a:solidFill>
            <a:prstDash val="sysDash"/>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969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方案的组织</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327654" y="1340768"/>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942164" y="5399992"/>
            <a:ext cx="649447" cy="18870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7" name="肘形连接符 6"/>
          <p:cNvCxnSpPr>
            <a:stCxn id="5" idx="2"/>
            <a:endCxn id="6" idx="1"/>
          </p:cNvCxnSpPr>
          <p:nvPr/>
        </p:nvCxnSpPr>
        <p:spPr>
          <a:xfrm rot="16200000" flipH="1">
            <a:off x="-1149200" y="3402979"/>
            <a:ext cx="389197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16" idx="2"/>
            <a:endCxn id="19" idx="1"/>
          </p:cNvCxnSpPr>
          <p:nvPr/>
        </p:nvCxnSpPr>
        <p:spPr>
          <a:xfrm rot="16200000" flipH="1">
            <a:off x="1803858" y="3977989"/>
            <a:ext cx="630176" cy="20995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224874" y="3849519"/>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10" name="矩形 9"/>
          <p:cNvSpPr/>
          <p:nvPr/>
        </p:nvSpPr>
        <p:spPr>
          <a:xfrm>
            <a:off x="2223924" y="4064164"/>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1" name="肘形连接符 10"/>
          <p:cNvCxnSpPr>
            <a:stCxn id="16" idx="2"/>
            <a:endCxn id="10" idx="1"/>
          </p:cNvCxnSpPr>
          <p:nvPr/>
        </p:nvCxnSpPr>
        <p:spPr>
          <a:xfrm rot="16200000" flipH="1">
            <a:off x="1921519" y="3860329"/>
            <a:ext cx="394857" cy="20995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515278" y="2019941"/>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3" name="肘形连接符 12"/>
          <p:cNvCxnSpPr>
            <a:stCxn id="59" idx="2"/>
            <a:endCxn id="12" idx="1"/>
          </p:cNvCxnSpPr>
          <p:nvPr/>
        </p:nvCxnSpPr>
        <p:spPr>
          <a:xfrm rot="16200000" flipH="1">
            <a:off x="1271743" y="1858198"/>
            <a:ext cx="200576" cy="28649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509970" y="3321491"/>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5" name="肘形连接符 14"/>
          <p:cNvCxnSpPr>
            <a:stCxn id="59" idx="2"/>
            <a:endCxn id="14" idx="1"/>
          </p:cNvCxnSpPr>
          <p:nvPr/>
        </p:nvCxnSpPr>
        <p:spPr>
          <a:xfrm rot="16200000" flipH="1">
            <a:off x="614897" y="2515044"/>
            <a:ext cx="1508960" cy="28118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09970" y="3590627"/>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7" name="肘形连接符 16"/>
          <p:cNvCxnSpPr>
            <a:stCxn id="59" idx="2"/>
            <a:endCxn id="16" idx="1"/>
          </p:cNvCxnSpPr>
          <p:nvPr/>
        </p:nvCxnSpPr>
        <p:spPr>
          <a:xfrm rot="16200000" flipH="1">
            <a:off x="480329" y="2649612"/>
            <a:ext cx="1778096" cy="28118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6" idx="2"/>
            <a:endCxn id="9" idx="1"/>
          </p:cNvCxnSpPr>
          <p:nvPr/>
        </p:nvCxnSpPr>
        <p:spPr>
          <a:xfrm rot="16200000" flipH="1">
            <a:off x="2034289" y="3747559"/>
            <a:ext cx="170267" cy="21090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223923" y="4299054"/>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20" name="矩形 19"/>
          <p:cNvSpPr/>
          <p:nvPr/>
        </p:nvSpPr>
        <p:spPr>
          <a:xfrm>
            <a:off x="2218261" y="4533424"/>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1" name="肘形连接符 20"/>
          <p:cNvCxnSpPr>
            <a:stCxn id="16" idx="2"/>
            <a:endCxn id="20" idx="1"/>
          </p:cNvCxnSpPr>
          <p:nvPr/>
        </p:nvCxnSpPr>
        <p:spPr>
          <a:xfrm rot="16200000" flipH="1">
            <a:off x="1683842" y="4098005"/>
            <a:ext cx="864546" cy="20429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516334" y="4839089"/>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3" name="肘形连接符 22"/>
          <p:cNvCxnSpPr>
            <a:stCxn id="59" idx="2"/>
            <a:endCxn id="22" idx="1"/>
          </p:cNvCxnSpPr>
          <p:nvPr/>
        </p:nvCxnSpPr>
        <p:spPr>
          <a:xfrm rot="16200000" flipH="1">
            <a:off x="-140720" y="3270661"/>
            <a:ext cx="3026558" cy="28754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516334" y="5065701"/>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5" name="肘形连接符 24"/>
          <p:cNvCxnSpPr>
            <a:stCxn id="59" idx="2"/>
            <a:endCxn id="24" idx="1"/>
          </p:cNvCxnSpPr>
          <p:nvPr/>
        </p:nvCxnSpPr>
        <p:spPr>
          <a:xfrm rot="16200000" flipH="1">
            <a:off x="-254026" y="3383967"/>
            <a:ext cx="3253170" cy="28754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42164" y="6451904"/>
            <a:ext cx="649447" cy="160419"/>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7" name="肘形连接符 26"/>
          <p:cNvCxnSpPr>
            <a:stCxn id="5" idx="2"/>
            <a:endCxn id="26" idx="1"/>
          </p:cNvCxnSpPr>
          <p:nvPr/>
        </p:nvCxnSpPr>
        <p:spPr>
          <a:xfrm rot="16200000" flipH="1">
            <a:off x="-1668085" y="3921864"/>
            <a:ext cx="492974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2" idx="2"/>
            <a:endCxn id="33" idx="1"/>
          </p:cNvCxnSpPr>
          <p:nvPr/>
        </p:nvCxnSpPr>
        <p:spPr>
          <a:xfrm rot="16200000" flipH="1">
            <a:off x="1584144" y="2423493"/>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013970" y="2260992"/>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30" name="矩形 29"/>
          <p:cNvSpPr/>
          <p:nvPr/>
        </p:nvSpPr>
        <p:spPr>
          <a:xfrm>
            <a:off x="2013970" y="2503389"/>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1" name="肘形连接符 30"/>
          <p:cNvCxnSpPr>
            <a:stCxn id="12" idx="2"/>
            <a:endCxn id="30" idx="1"/>
          </p:cNvCxnSpPr>
          <p:nvPr/>
        </p:nvCxnSpPr>
        <p:spPr>
          <a:xfrm rot="16200000" flipH="1">
            <a:off x="1709823" y="2297813"/>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2" idx="2"/>
            <a:endCxn id="29" idx="1"/>
          </p:cNvCxnSpPr>
          <p:nvPr/>
        </p:nvCxnSpPr>
        <p:spPr>
          <a:xfrm rot="16200000" flipH="1">
            <a:off x="1835994" y="2171642"/>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022353" y="2762703"/>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***任务</a:t>
            </a:r>
            <a:r>
              <a:rPr lang="en-US" altLang="zh-CN" sz="1050" dirty="0">
                <a:solidFill>
                  <a:prstClr val="white"/>
                </a:solidFill>
                <a:latin typeface="微软雅黑" panose="020B0503020204020204" pitchFamily="34" charset="-122"/>
                <a:ea typeface="微软雅黑" panose="020B0503020204020204" pitchFamily="34" charset="-122"/>
              </a:rPr>
              <a:t>3</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4" name="矩形 33"/>
          <p:cNvSpPr/>
          <p:nvPr/>
        </p:nvSpPr>
        <p:spPr>
          <a:xfrm>
            <a:off x="2020334" y="3027337"/>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***任务</a:t>
            </a:r>
            <a:r>
              <a:rPr lang="en-US" altLang="zh-CN" sz="1050" dirty="0">
                <a:solidFill>
                  <a:prstClr val="white"/>
                </a:solidFill>
                <a:latin typeface="微软雅黑" panose="020B0503020204020204" pitchFamily="34" charset="-122"/>
                <a:ea typeface="微软雅黑" panose="020B0503020204020204" pitchFamily="34" charset="-122"/>
              </a:rPr>
              <a:t>4</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5" name="肘形连接符 34"/>
          <p:cNvCxnSpPr>
            <a:stCxn id="12" idx="2"/>
            <a:endCxn id="34" idx="1"/>
          </p:cNvCxnSpPr>
          <p:nvPr/>
        </p:nvCxnSpPr>
        <p:spPr>
          <a:xfrm rot="16200000" flipH="1">
            <a:off x="1455848" y="2551788"/>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596730" y="5710779"/>
            <a:ext cx="1398881"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37" name="肘形连接符 36"/>
          <p:cNvCxnSpPr>
            <a:stCxn id="6" idx="2"/>
            <a:endCxn id="36" idx="1"/>
          </p:cNvCxnSpPr>
          <p:nvPr/>
        </p:nvCxnSpPr>
        <p:spPr>
          <a:xfrm rot="16200000" flipH="1">
            <a:off x="1324728" y="5530856"/>
            <a:ext cx="214162" cy="3298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591611" y="5959957"/>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9" name="肘形连接符 38"/>
          <p:cNvCxnSpPr>
            <a:stCxn id="6" idx="2"/>
            <a:endCxn id="38" idx="1"/>
          </p:cNvCxnSpPr>
          <p:nvPr/>
        </p:nvCxnSpPr>
        <p:spPr>
          <a:xfrm rot="16200000" flipH="1">
            <a:off x="1199306" y="5656277"/>
            <a:ext cx="459887" cy="32472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591611" y="6219048"/>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6" idx="2"/>
            <a:endCxn id="40" idx="1"/>
          </p:cNvCxnSpPr>
          <p:nvPr/>
        </p:nvCxnSpPr>
        <p:spPr>
          <a:xfrm rot="16200000" flipH="1">
            <a:off x="1069760" y="5785823"/>
            <a:ext cx="718978" cy="32472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3519996" y="1268760"/>
            <a:ext cx="5400600" cy="1592943"/>
            <a:chOff x="3419872" y="1340768"/>
            <a:chExt cx="5400600" cy="1592943"/>
          </a:xfrm>
        </p:grpSpPr>
        <p:sp>
          <p:nvSpPr>
            <p:cNvPr id="43" name="圆角矩形 42"/>
            <p:cNvSpPr/>
            <p:nvPr/>
          </p:nvSpPr>
          <p:spPr>
            <a:xfrm>
              <a:off x="3419872" y="1615233"/>
              <a:ext cx="5400600" cy="1318478"/>
            </a:xfrm>
            <a:prstGeom prst="roundRect">
              <a:avLst>
                <a:gd name="adj" fmla="val 1850"/>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剪去单角的矩形 43"/>
            <p:cNvSpPr/>
            <p:nvPr/>
          </p:nvSpPr>
          <p:spPr>
            <a:xfrm>
              <a:off x="3419872" y="1340768"/>
              <a:ext cx="1080120" cy="274465"/>
            </a:xfrm>
            <a:prstGeom prst="snip1Rect">
              <a:avLst/>
            </a:prstGeom>
            <a:solidFill>
              <a:schemeClr val="bg1">
                <a:lumMod val="95000"/>
              </a:schemeClr>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方案列表</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cxnSp>
        <p:nvCxnSpPr>
          <p:cNvPr id="46" name="直接连接符 45"/>
          <p:cNvCxnSpPr>
            <a:stCxn id="59" idx="3"/>
            <a:endCxn id="44" idx="2"/>
          </p:cNvCxnSpPr>
          <p:nvPr/>
        </p:nvCxnSpPr>
        <p:spPr>
          <a:xfrm flipV="1">
            <a:off x="1660785" y="1405993"/>
            <a:ext cx="1859211" cy="387164"/>
          </a:xfrm>
          <a:prstGeom prst="line">
            <a:avLst/>
          </a:prstGeom>
          <a:ln>
            <a:solidFill>
              <a:schemeClr val="accent2"/>
            </a:solidFill>
            <a:tailEnd type="oval"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526207" y="2996952"/>
            <a:ext cx="5401002" cy="1556887"/>
            <a:chOff x="3523345" y="4243586"/>
            <a:chExt cx="5401002" cy="1556887"/>
          </a:xfrm>
        </p:grpSpPr>
        <p:sp>
          <p:nvSpPr>
            <p:cNvPr id="48" name="圆角矩形 47"/>
            <p:cNvSpPr/>
            <p:nvPr/>
          </p:nvSpPr>
          <p:spPr>
            <a:xfrm>
              <a:off x="3523747" y="4504709"/>
              <a:ext cx="5400600" cy="1295764"/>
            </a:xfrm>
            <a:prstGeom prst="roundRect">
              <a:avLst>
                <a:gd name="adj" fmla="val 1850"/>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剪去单角的矩形 48"/>
            <p:cNvSpPr/>
            <p:nvPr/>
          </p:nvSpPr>
          <p:spPr>
            <a:xfrm>
              <a:off x="3523345" y="4243586"/>
              <a:ext cx="1073909" cy="259006"/>
            </a:xfrm>
            <a:prstGeom prst="snip1Rect">
              <a:avLst/>
            </a:prstGeom>
            <a:solidFill>
              <a:schemeClr val="bg1">
                <a:lumMod val="95000"/>
              </a:schemeClr>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方案列表</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cxnSp>
        <p:nvCxnSpPr>
          <p:cNvPr id="51" name="直接连接符 50"/>
          <p:cNvCxnSpPr>
            <a:stCxn id="14" idx="3"/>
            <a:endCxn id="49" idx="2"/>
          </p:cNvCxnSpPr>
          <p:nvPr/>
        </p:nvCxnSpPr>
        <p:spPr>
          <a:xfrm flipV="1">
            <a:off x="2517970" y="3126455"/>
            <a:ext cx="1008237" cy="283662"/>
          </a:xfrm>
          <a:prstGeom prst="line">
            <a:avLst/>
          </a:prstGeom>
          <a:ln>
            <a:solidFill>
              <a:schemeClr val="accent2"/>
            </a:solidFill>
            <a:tailEnd type="oval"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3519996" y="4725144"/>
            <a:ext cx="5400600" cy="1958403"/>
            <a:chOff x="3419872" y="1340768"/>
            <a:chExt cx="5400600" cy="1958403"/>
          </a:xfrm>
        </p:grpSpPr>
        <p:sp>
          <p:nvSpPr>
            <p:cNvPr id="55" name="圆角矩形 54"/>
            <p:cNvSpPr/>
            <p:nvPr/>
          </p:nvSpPr>
          <p:spPr>
            <a:xfrm>
              <a:off x="3419872" y="1569171"/>
              <a:ext cx="5400600" cy="1730000"/>
            </a:xfrm>
            <a:prstGeom prst="roundRect">
              <a:avLst>
                <a:gd name="adj" fmla="val 1850"/>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剪去单角的矩形 55"/>
            <p:cNvSpPr/>
            <p:nvPr/>
          </p:nvSpPr>
          <p:spPr>
            <a:xfrm>
              <a:off x="3419872" y="1340768"/>
              <a:ext cx="1080120" cy="220281"/>
            </a:xfrm>
            <a:prstGeom prst="snip1Rect">
              <a:avLst/>
            </a:prstGeom>
            <a:solidFill>
              <a:schemeClr val="bg1">
                <a:lumMod val="95000"/>
              </a:schemeClr>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方案列表</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cxnSp>
        <p:nvCxnSpPr>
          <p:cNvPr id="57" name="直接连接符 56"/>
          <p:cNvCxnSpPr>
            <a:stCxn id="9" idx="3"/>
            <a:endCxn id="56" idx="2"/>
          </p:cNvCxnSpPr>
          <p:nvPr/>
        </p:nvCxnSpPr>
        <p:spPr>
          <a:xfrm>
            <a:off x="2980874" y="3938145"/>
            <a:ext cx="539122" cy="897140"/>
          </a:xfrm>
          <a:prstGeom prst="line">
            <a:avLst/>
          </a:prstGeom>
          <a:ln>
            <a:solidFill>
              <a:schemeClr val="accent2"/>
            </a:solidFill>
            <a:tailEnd type="oval"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96785" y="1685157"/>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60" name="肘形连接符 59"/>
          <p:cNvCxnSpPr>
            <a:stCxn id="5" idx="2"/>
            <a:endCxn id="59" idx="1"/>
          </p:cNvCxnSpPr>
          <p:nvPr/>
        </p:nvCxnSpPr>
        <p:spPr>
          <a:xfrm rot="16200000" flipH="1">
            <a:off x="628703" y="1625075"/>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2365578" y="174260"/>
            <a:ext cx="6555018" cy="954107"/>
          </a:xfrm>
          <a:prstGeom prst="rect">
            <a:avLst/>
          </a:prstGeom>
          <a:noFill/>
        </p:spPr>
        <p:txBody>
          <a:bodyPr wrap="square" rtlCol="0">
            <a:spAutoFit/>
          </a:bodyPr>
          <a:lstStyle/>
          <a:p>
            <a:pPr marL="285750" indent="-285750">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方案的组织支持自定义，可基于整机、总体</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部件</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系统、专业维护三层级方案树，需要维护一个模板，供所有项目重用；整机下的组成结构是固定的、核心机下的组成结构也是固定的、试验件下的组成结构也基本是固定的；</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方案树上每一个节点下，可管理多个方案；</a:t>
            </a:r>
            <a:endParaRPr lang="en-US" altLang="zh-CN" sz="1400" dirty="0">
              <a:latin typeface="微软雅黑" panose="020B0503020204020204" pitchFamily="34" charset="-122"/>
              <a:ea typeface="微软雅黑" panose="020B0503020204020204" pitchFamily="34" charset="-122"/>
            </a:endParaRPr>
          </a:p>
        </p:txBody>
      </p:sp>
      <p:graphicFrame>
        <p:nvGraphicFramePr>
          <p:cNvPr id="62" name="表格 61"/>
          <p:cNvGraphicFramePr>
            <a:graphicFrameLocks noGrp="1"/>
          </p:cNvGraphicFramePr>
          <p:nvPr>
            <p:extLst>
              <p:ext uri="{D42A27DB-BD31-4B8C-83A1-F6EECF244321}">
                <p14:modId xmlns:p14="http://schemas.microsoft.com/office/powerpoint/2010/main" val="600023838"/>
              </p:ext>
            </p:extLst>
          </p:nvPr>
        </p:nvGraphicFramePr>
        <p:xfrm>
          <a:off x="3731986" y="1656592"/>
          <a:ext cx="5088486" cy="1112520"/>
        </p:xfrm>
        <a:graphic>
          <a:graphicData uri="http://schemas.openxmlformats.org/drawingml/2006/table">
            <a:tbl>
              <a:tblPr firstRow="1" bandRow="1">
                <a:tableStyleId>{5C22544A-7EE6-4342-B048-85BDC9FD1C3A}</a:tableStyleId>
              </a:tblPr>
              <a:tblGrid>
                <a:gridCol w="622079"/>
                <a:gridCol w="1872208"/>
                <a:gridCol w="2594199"/>
              </a:tblGrid>
              <a:tr h="370840">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序号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方案名称</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方案编号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r>
                        <a:rPr lang="en-US" altLang="zh-CN" sz="1200" dirty="0" smtClean="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整机方案一</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0_ZJ_</a:t>
                      </a:r>
                      <a:r>
                        <a:rPr lang="en-US" altLang="zh-CN" sz="1200" dirty="0" smtClean="0">
                          <a:solidFill>
                            <a:srgbClr val="FF0000"/>
                          </a:solidFill>
                          <a:latin typeface="微软雅黑" panose="020B0503020204020204" pitchFamily="34" charset="-122"/>
                          <a:ea typeface="微软雅黑" panose="020B0503020204020204" pitchFamily="34" charset="-122"/>
                        </a:rPr>
                        <a:t>A</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2</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整机方案二</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dirty="0" smtClean="0">
                          <a:solidFill>
                            <a:srgbClr val="00B0F0"/>
                          </a:solidFill>
                          <a:latin typeface="微软雅黑" panose="020B0503020204020204" pitchFamily="34" charset="-122"/>
                          <a:ea typeface="微软雅黑" panose="020B0503020204020204" pitchFamily="34" charset="-122"/>
                        </a:rPr>
                        <a:t>0_ZJ_</a:t>
                      </a:r>
                      <a:r>
                        <a:rPr lang="en-US" altLang="zh-CN" sz="1200" dirty="0" smtClean="0">
                          <a:solidFill>
                            <a:srgbClr val="FF0000"/>
                          </a:solidFill>
                          <a:latin typeface="微软雅黑" panose="020B0503020204020204" pitchFamily="34" charset="-122"/>
                          <a:ea typeface="微软雅黑" panose="020B0503020204020204" pitchFamily="34" charset="-122"/>
                        </a:rPr>
                        <a:t>B</a:t>
                      </a:r>
                      <a:endParaRPr lang="zh-CN" altLang="en-US" sz="1200" dirty="0" smtClean="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3" name="表格 62"/>
          <p:cNvGraphicFramePr>
            <a:graphicFrameLocks noGrp="1"/>
          </p:cNvGraphicFramePr>
          <p:nvPr>
            <p:extLst>
              <p:ext uri="{D42A27DB-BD31-4B8C-83A1-F6EECF244321}">
                <p14:modId xmlns:p14="http://schemas.microsoft.com/office/powerpoint/2010/main" val="1024109679"/>
              </p:ext>
            </p:extLst>
          </p:nvPr>
        </p:nvGraphicFramePr>
        <p:xfrm>
          <a:off x="3711843" y="3359197"/>
          <a:ext cx="5088486" cy="1112520"/>
        </p:xfrm>
        <a:graphic>
          <a:graphicData uri="http://schemas.openxmlformats.org/drawingml/2006/table">
            <a:tbl>
              <a:tblPr firstRow="1" bandRow="1">
                <a:tableStyleId>{5C22544A-7EE6-4342-B048-85BDC9FD1C3A}</a:tableStyleId>
              </a:tblPr>
              <a:tblGrid>
                <a:gridCol w="622079"/>
                <a:gridCol w="1872208"/>
                <a:gridCol w="2594199"/>
              </a:tblGrid>
              <a:tr h="370840">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序号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方案名称</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方案编号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r>
                        <a:rPr lang="en-US" altLang="zh-CN" sz="1200" dirty="0" smtClean="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燃烧室部件方案一</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1_RSS_</a:t>
                      </a:r>
                      <a:r>
                        <a:rPr lang="en-US" altLang="zh-CN" sz="1200" dirty="0" smtClean="0">
                          <a:solidFill>
                            <a:srgbClr val="FF0000"/>
                          </a:solidFill>
                          <a:latin typeface="微软雅黑" panose="020B0503020204020204" pitchFamily="34" charset="-122"/>
                          <a:ea typeface="微软雅黑" panose="020B0503020204020204" pitchFamily="34" charset="-122"/>
                        </a:rPr>
                        <a:t>A1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2</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燃烧室部件方案二</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1_RSS_</a:t>
                      </a:r>
                      <a:r>
                        <a:rPr lang="en-US" altLang="zh-CN" sz="1200" dirty="0" smtClean="0">
                          <a:solidFill>
                            <a:srgbClr val="FF0000"/>
                          </a:solidFill>
                          <a:latin typeface="微软雅黑" panose="020B0503020204020204" pitchFamily="34" charset="-122"/>
                          <a:ea typeface="微软雅黑" panose="020B0503020204020204" pitchFamily="34" charset="-122"/>
                        </a:rPr>
                        <a:t>B1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4" name="表格 63"/>
          <p:cNvGraphicFramePr>
            <a:graphicFrameLocks noGrp="1"/>
          </p:cNvGraphicFramePr>
          <p:nvPr>
            <p:extLst>
              <p:ext uri="{D42A27DB-BD31-4B8C-83A1-F6EECF244321}">
                <p14:modId xmlns:p14="http://schemas.microsoft.com/office/powerpoint/2010/main" val="4268376650"/>
              </p:ext>
            </p:extLst>
          </p:nvPr>
        </p:nvGraphicFramePr>
        <p:xfrm>
          <a:off x="3716639" y="5065701"/>
          <a:ext cx="5088486" cy="1483360"/>
        </p:xfrm>
        <a:graphic>
          <a:graphicData uri="http://schemas.openxmlformats.org/drawingml/2006/table">
            <a:tbl>
              <a:tblPr firstRow="1" bandRow="1">
                <a:tableStyleId>{5C22544A-7EE6-4342-B048-85BDC9FD1C3A}</a:tableStyleId>
              </a:tblPr>
              <a:tblGrid>
                <a:gridCol w="622079"/>
                <a:gridCol w="1872208"/>
                <a:gridCol w="2594199"/>
              </a:tblGrid>
              <a:tr h="370840">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序号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方案名称</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方案编号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r>
                        <a:rPr lang="en-US" altLang="zh-CN" sz="1200" dirty="0" smtClean="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涡轮气动方案一</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2_WLQD_</a:t>
                      </a:r>
                      <a:r>
                        <a:rPr lang="en-US" altLang="zh-CN" sz="1200" dirty="0" smtClean="0">
                          <a:solidFill>
                            <a:srgbClr val="FF0000"/>
                          </a:solidFill>
                          <a:latin typeface="微软雅黑" panose="020B0503020204020204" pitchFamily="34" charset="-122"/>
                          <a:ea typeface="微软雅黑" panose="020B0503020204020204" pitchFamily="34" charset="-122"/>
                        </a:rPr>
                        <a:t>A1_1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2</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涡轮气动方案二</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2_WLQD_</a:t>
                      </a:r>
                      <a:r>
                        <a:rPr lang="en-US" altLang="zh-CN" sz="1200" dirty="0" smtClean="0">
                          <a:solidFill>
                            <a:srgbClr val="FF0000"/>
                          </a:solidFill>
                          <a:latin typeface="微软雅黑" panose="020B0503020204020204" pitchFamily="34" charset="-122"/>
                          <a:ea typeface="微软雅黑" panose="020B0503020204020204" pitchFamily="34" charset="-122"/>
                        </a:rPr>
                        <a:t>A1_2</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2</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涡轮气动方案二</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2_WLQD_</a:t>
                      </a:r>
                      <a:r>
                        <a:rPr lang="en-US" altLang="zh-CN" sz="1200" dirty="0" smtClean="0">
                          <a:solidFill>
                            <a:srgbClr val="FF0000"/>
                          </a:solidFill>
                          <a:latin typeface="微软雅黑" panose="020B0503020204020204" pitchFamily="34" charset="-122"/>
                          <a:ea typeface="微软雅黑" panose="020B0503020204020204" pitchFamily="34" charset="-122"/>
                        </a:rPr>
                        <a:t>B1_1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658606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364088" y="1270941"/>
            <a:ext cx="3456384" cy="5587059"/>
          </a:xfrm>
          <a:prstGeom prst="rect">
            <a:avLst/>
          </a:prstGeom>
          <a:solidFill>
            <a:schemeClr val="bg1"/>
          </a:solid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方案组织层级关系配置</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1900596" y="2746278"/>
            <a:ext cx="1728192" cy="432048"/>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FF0000"/>
                </a:solidFill>
                <a:latin typeface="微软雅黑" panose="020B0503020204020204" pitchFamily="34" charset="-122"/>
                <a:ea typeface="微软雅黑" panose="020B0503020204020204" pitchFamily="34" charset="-122"/>
              </a:rPr>
              <a:t>总体</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部件</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系统</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2962788" y="3322342"/>
            <a:ext cx="1332000" cy="32400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B0F0"/>
                </a:solidFill>
                <a:latin typeface="微软雅黑" panose="020B0503020204020204" pitchFamily="34" charset="-122"/>
                <a:ea typeface="微软雅黑" panose="020B0503020204020204" pitchFamily="34" charset="-122"/>
              </a:rPr>
              <a:t>专业</a:t>
            </a:r>
            <a:endParaRPr lang="zh-CN" altLang="en-US" sz="1600" dirty="0">
              <a:solidFill>
                <a:srgbClr val="00B0F0"/>
              </a:solidFill>
              <a:latin typeface="微软雅黑" panose="020B0503020204020204" pitchFamily="34" charset="-122"/>
              <a:ea typeface="微软雅黑" panose="020B0503020204020204" pitchFamily="34" charset="-122"/>
            </a:endParaRPr>
          </a:p>
        </p:txBody>
      </p:sp>
      <p:cxnSp>
        <p:nvCxnSpPr>
          <p:cNvPr id="7" name="肘形连接符 6"/>
          <p:cNvCxnSpPr>
            <a:stCxn id="5" idx="2"/>
            <a:endCxn id="6" idx="1"/>
          </p:cNvCxnSpPr>
          <p:nvPr/>
        </p:nvCxnSpPr>
        <p:spPr>
          <a:xfrm rot="16200000" flipH="1">
            <a:off x="2710732" y="3232286"/>
            <a:ext cx="306016" cy="19809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2424" y="2126302"/>
            <a:ext cx="2412268" cy="432048"/>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FF0000"/>
                </a:solidFill>
                <a:latin typeface="微软雅黑" panose="020B0503020204020204" pitchFamily="34" charset="-122"/>
                <a:ea typeface="微软雅黑" panose="020B0503020204020204" pitchFamily="34" charset="-122"/>
              </a:rPr>
              <a:t>整机</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核心机</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试验件</a:t>
            </a:r>
            <a:endParaRPr lang="zh-CN" altLang="en-US" sz="1600" dirty="0">
              <a:solidFill>
                <a:srgbClr val="FF0000"/>
              </a:solidFill>
              <a:latin typeface="微软雅黑" panose="020B0503020204020204" pitchFamily="34" charset="-122"/>
              <a:ea typeface="微软雅黑" panose="020B0503020204020204" pitchFamily="34" charset="-122"/>
            </a:endParaRPr>
          </a:p>
        </p:txBody>
      </p:sp>
      <p:cxnSp>
        <p:nvCxnSpPr>
          <p:cNvPr id="14" name="肘形连接符 13"/>
          <p:cNvCxnSpPr>
            <a:stCxn id="10" idx="2"/>
            <a:endCxn id="5" idx="1"/>
          </p:cNvCxnSpPr>
          <p:nvPr/>
        </p:nvCxnSpPr>
        <p:spPr>
          <a:xfrm rot="16200000" flipH="1">
            <a:off x="1527601" y="2589307"/>
            <a:ext cx="403952" cy="34203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50179" y="807095"/>
            <a:ext cx="4648868"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三级组织结构，层级关系可配置（在配置工具中配置）；</a:t>
            </a:r>
            <a:endParaRPr lang="en-US" altLang="zh-CN" sz="1600" dirty="0">
              <a:latin typeface="微软雅黑" panose="020B0503020204020204" pitchFamily="34" charset="-122"/>
              <a:ea typeface="微软雅黑" panose="020B0503020204020204" pitchFamily="34" charset="-122"/>
            </a:endParaRPr>
          </a:p>
        </p:txBody>
      </p:sp>
      <p:sp>
        <p:nvSpPr>
          <p:cNvPr id="22" name="矩形 21"/>
          <p:cNvSpPr/>
          <p:nvPr/>
        </p:nvSpPr>
        <p:spPr>
          <a:xfrm>
            <a:off x="5603638" y="1442674"/>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23" name="矩形 22"/>
          <p:cNvSpPr/>
          <p:nvPr/>
        </p:nvSpPr>
        <p:spPr>
          <a:xfrm>
            <a:off x="6218148" y="5501898"/>
            <a:ext cx="649447" cy="18870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4" name="肘形连接符 23"/>
          <p:cNvCxnSpPr>
            <a:stCxn id="22" idx="2"/>
            <a:endCxn id="23" idx="1"/>
          </p:cNvCxnSpPr>
          <p:nvPr/>
        </p:nvCxnSpPr>
        <p:spPr>
          <a:xfrm rot="16200000" flipH="1">
            <a:off x="4126784" y="3504885"/>
            <a:ext cx="389197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33" idx="2"/>
            <a:endCxn id="36" idx="1"/>
          </p:cNvCxnSpPr>
          <p:nvPr/>
        </p:nvCxnSpPr>
        <p:spPr>
          <a:xfrm rot="16200000" flipH="1">
            <a:off x="7079842" y="4079895"/>
            <a:ext cx="630176" cy="20995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500858" y="3951425"/>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27" name="矩形 26"/>
          <p:cNvSpPr/>
          <p:nvPr/>
        </p:nvSpPr>
        <p:spPr>
          <a:xfrm>
            <a:off x="7499908" y="4166070"/>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28" name="肘形连接符 27"/>
          <p:cNvCxnSpPr>
            <a:stCxn id="33" idx="2"/>
            <a:endCxn id="27" idx="1"/>
          </p:cNvCxnSpPr>
          <p:nvPr/>
        </p:nvCxnSpPr>
        <p:spPr>
          <a:xfrm rot="16200000" flipH="1">
            <a:off x="7197503" y="3962235"/>
            <a:ext cx="394857" cy="20995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791262" y="2121847"/>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0" name="肘形连接符 29"/>
          <p:cNvCxnSpPr>
            <a:stCxn id="59" idx="2"/>
            <a:endCxn id="29" idx="1"/>
          </p:cNvCxnSpPr>
          <p:nvPr/>
        </p:nvCxnSpPr>
        <p:spPr>
          <a:xfrm rot="16200000" flipH="1">
            <a:off x="6547727" y="1960104"/>
            <a:ext cx="200576" cy="28649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785954" y="3423397"/>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2" name="肘形连接符 31"/>
          <p:cNvCxnSpPr>
            <a:stCxn id="59" idx="2"/>
            <a:endCxn id="31" idx="1"/>
          </p:cNvCxnSpPr>
          <p:nvPr/>
        </p:nvCxnSpPr>
        <p:spPr>
          <a:xfrm rot="16200000" flipH="1">
            <a:off x="5890881" y="2616950"/>
            <a:ext cx="1508960" cy="28118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785954" y="3692533"/>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4" name="肘形连接符 33"/>
          <p:cNvCxnSpPr>
            <a:stCxn id="59" idx="2"/>
            <a:endCxn id="33" idx="1"/>
          </p:cNvCxnSpPr>
          <p:nvPr/>
        </p:nvCxnSpPr>
        <p:spPr>
          <a:xfrm rot="16200000" flipH="1">
            <a:off x="5756313" y="2751518"/>
            <a:ext cx="1778096" cy="28118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3" idx="2"/>
            <a:endCxn id="26" idx="1"/>
          </p:cNvCxnSpPr>
          <p:nvPr/>
        </p:nvCxnSpPr>
        <p:spPr>
          <a:xfrm rot="16200000" flipH="1">
            <a:off x="7310273" y="3849465"/>
            <a:ext cx="170267" cy="21090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499907" y="4400960"/>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37" name="矩形 36"/>
          <p:cNvSpPr/>
          <p:nvPr/>
        </p:nvSpPr>
        <p:spPr>
          <a:xfrm>
            <a:off x="7494245" y="4635330"/>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38" name="肘形连接符 37"/>
          <p:cNvCxnSpPr>
            <a:stCxn id="33" idx="2"/>
            <a:endCxn id="37" idx="1"/>
          </p:cNvCxnSpPr>
          <p:nvPr/>
        </p:nvCxnSpPr>
        <p:spPr>
          <a:xfrm rot="16200000" flipH="1">
            <a:off x="6959826" y="4199911"/>
            <a:ext cx="864546" cy="20429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792318" y="4940995"/>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0" name="肘形连接符 39"/>
          <p:cNvCxnSpPr>
            <a:stCxn id="59" idx="2"/>
            <a:endCxn id="39" idx="1"/>
          </p:cNvCxnSpPr>
          <p:nvPr/>
        </p:nvCxnSpPr>
        <p:spPr>
          <a:xfrm rot="16200000" flipH="1">
            <a:off x="5135264" y="3372567"/>
            <a:ext cx="3026558" cy="28754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792318" y="5167607"/>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2" name="肘形连接符 41"/>
          <p:cNvCxnSpPr>
            <a:stCxn id="59" idx="2"/>
            <a:endCxn id="41" idx="1"/>
          </p:cNvCxnSpPr>
          <p:nvPr/>
        </p:nvCxnSpPr>
        <p:spPr>
          <a:xfrm rot="16200000" flipH="1">
            <a:off x="5021958" y="3485873"/>
            <a:ext cx="3253170" cy="28754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218148" y="6553810"/>
            <a:ext cx="649447" cy="160419"/>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4" name="肘形连接符 43"/>
          <p:cNvCxnSpPr>
            <a:stCxn id="22" idx="2"/>
            <a:endCxn id="43" idx="1"/>
          </p:cNvCxnSpPr>
          <p:nvPr/>
        </p:nvCxnSpPr>
        <p:spPr>
          <a:xfrm rot="16200000" flipH="1">
            <a:off x="3607899" y="4023770"/>
            <a:ext cx="492974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29" idx="2"/>
            <a:endCxn id="50" idx="1"/>
          </p:cNvCxnSpPr>
          <p:nvPr/>
        </p:nvCxnSpPr>
        <p:spPr>
          <a:xfrm rot="16200000" flipH="1">
            <a:off x="6860128" y="2525399"/>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7289954" y="2362898"/>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47" name="矩形 46"/>
          <p:cNvSpPr/>
          <p:nvPr/>
        </p:nvSpPr>
        <p:spPr>
          <a:xfrm>
            <a:off x="7289954" y="2605295"/>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48" name="肘形连接符 47"/>
          <p:cNvCxnSpPr>
            <a:stCxn id="29" idx="2"/>
            <a:endCxn id="47" idx="1"/>
          </p:cNvCxnSpPr>
          <p:nvPr/>
        </p:nvCxnSpPr>
        <p:spPr>
          <a:xfrm rot="16200000" flipH="1">
            <a:off x="6985807" y="2399719"/>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29" idx="2"/>
            <a:endCxn id="46" idx="1"/>
          </p:cNvCxnSpPr>
          <p:nvPr/>
        </p:nvCxnSpPr>
        <p:spPr>
          <a:xfrm rot="16200000" flipH="1">
            <a:off x="7111978" y="2273548"/>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298337" y="2864609"/>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***任务</a:t>
            </a:r>
            <a:r>
              <a:rPr lang="en-US" altLang="zh-CN" sz="1050" dirty="0">
                <a:solidFill>
                  <a:prstClr val="white"/>
                </a:solidFill>
                <a:latin typeface="微软雅黑" panose="020B0503020204020204" pitchFamily="34" charset="-122"/>
                <a:ea typeface="微软雅黑" panose="020B0503020204020204" pitchFamily="34" charset="-122"/>
              </a:rPr>
              <a:t>3</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51" name="矩形 50"/>
          <p:cNvSpPr/>
          <p:nvPr/>
        </p:nvSpPr>
        <p:spPr>
          <a:xfrm>
            <a:off x="7296318" y="3129243"/>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***任务</a:t>
            </a:r>
            <a:r>
              <a:rPr lang="en-US" altLang="zh-CN" sz="1050" dirty="0">
                <a:solidFill>
                  <a:prstClr val="white"/>
                </a:solidFill>
                <a:latin typeface="微软雅黑" panose="020B0503020204020204" pitchFamily="34" charset="-122"/>
                <a:ea typeface="微软雅黑" panose="020B0503020204020204" pitchFamily="34" charset="-122"/>
              </a:rPr>
              <a:t>4</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2" name="肘形连接符 51"/>
          <p:cNvCxnSpPr>
            <a:stCxn id="29" idx="2"/>
            <a:endCxn id="51" idx="1"/>
          </p:cNvCxnSpPr>
          <p:nvPr/>
        </p:nvCxnSpPr>
        <p:spPr>
          <a:xfrm rot="16200000" flipH="1">
            <a:off x="6731832" y="2653694"/>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6872714" y="5812685"/>
            <a:ext cx="1398881"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54" name="肘形连接符 53"/>
          <p:cNvCxnSpPr>
            <a:stCxn id="23" idx="2"/>
            <a:endCxn id="53" idx="1"/>
          </p:cNvCxnSpPr>
          <p:nvPr/>
        </p:nvCxnSpPr>
        <p:spPr>
          <a:xfrm rot="16200000" flipH="1">
            <a:off x="6600712" y="5632762"/>
            <a:ext cx="214162" cy="3298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867595" y="6061863"/>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6" name="肘形连接符 55"/>
          <p:cNvCxnSpPr>
            <a:stCxn id="23" idx="2"/>
            <a:endCxn id="55" idx="1"/>
          </p:cNvCxnSpPr>
          <p:nvPr/>
        </p:nvCxnSpPr>
        <p:spPr>
          <a:xfrm rot="16200000" flipH="1">
            <a:off x="6475290" y="5758183"/>
            <a:ext cx="459887" cy="32472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6867595" y="6320954"/>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8" name="肘形连接符 57"/>
          <p:cNvCxnSpPr>
            <a:stCxn id="23" idx="2"/>
            <a:endCxn id="57" idx="1"/>
          </p:cNvCxnSpPr>
          <p:nvPr/>
        </p:nvCxnSpPr>
        <p:spPr>
          <a:xfrm rot="16200000" flipH="1">
            <a:off x="6345744" y="5887729"/>
            <a:ext cx="718978" cy="32472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072769" y="1787063"/>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60" name="肘形连接符 59"/>
          <p:cNvCxnSpPr>
            <a:stCxn id="22" idx="2"/>
            <a:endCxn id="59" idx="1"/>
          </p:cNvCxnSpPr>
          <p:nvPr/>
        </p:nvCxnSpPr>
        <p:spPr>
          <a:xfrm rot="16200000" flipH="1">
            <a:off x="5904687" y="1726981"/>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895445" y="256033"/>
            <a:ext cx="4248555"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rPr>
              <a:t>并维护一个</a:t>
            </a:r>
            <a:r>
              <a:rPr lang="zh-CN" altLang="en-US" sz="1600" dirty="0" smtClean="0">
                <a:latin typeface="微软雅黑" panose="020B0503020204020204" pitchFamily="34" charset="-122"/>
                <a:ea typeface="微软雅黑" panose="020B0503020204020204" pitchFamily="34" charset="-122"/>
              </a:rPr>
              <a:t>模板，各项目可重用该模板，在研发模板管理模块中增加相关功能模块</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5685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5" y="188640"/>
            <a:ext cx="5187950" cy="461665"/>
          </a:xfrm>
          <a:prstGeom prst="rect">
            <a:avLst/>
          </a:prstGeom>
          <a:noFill/>
        </p:spPr>
        <p:txBody>
          <a:bodyPr wrap="square" rtlCol="0">
            <a:spAutoFit/>
          </a:bodyPr>
          <a:lstStyle>
            <a:defPPr>
              <a:defRPr lang="zh-CN"/>
            </a:defPPr>
            <a:lvl1pPr>
              <a:defRPr sz="2400" b="1">
                <a:solidFill>
                  <a:prstClr val="black"/>
                </a:solidFill>
                <a:latin typeface="微软雅黑" panose="020B0503020204020204" pitchFamily="34" charset="-122"/>
                <a:ea typeface="微软雅黑" panose="020B0503020204020204" pitchFamily="34" charset="-122"/>
              </a:defRPr>
            </a:lvl1pPr>
          </a:lstStyle>
          <a:p>
            <a:r>
              <a:rPr lang="zh-CN" altLang="en-US" dirty="0"/>
              <a:t>大纲</a:t>
            </a: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17018"/>
            <a:ext cx="609524" cy="609524"/>
          </a:xfrm>
          <a:prstGeom prst="rect">
            <a:avLst/>
          </a:prstGeom>
        </p:spPr>
      </p:pic>
      <p:sp>
        <p:nvSpPr>
          <p:cNvPr id="27" name="TextBox 26"/>
          <p:cNvSpPr txBox="1"/>
          <p:nvPr/>
        </p:nvSpPr>
        <p:spPr>
          <a:xfrm>
            <a:off x="1331641" y="1089026"/>
            <a:ext cx="6984776"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多方案管理业务场景及业务需求分析</a:t>
            </a:r>
          </a:p>
        </p:txBody>
      </p:sp>
      <p:cxnSp>
        <p:nvCxnSpPr>
          <p:cNvPr id="28" name="直接连接符 27"/>
          <p:cNvCxnSpPr/>
          <p:nvPr/>
        </p:nvCxnSpPr>
        <p:spPr>
          <a:xfrm>
            <a:off x="1331641" y="1593082"/>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331641" y="3895078"/>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31640" y="2492896"/>
            <a:ext cx="6624736" cy="830997"/>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方案管理模块</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solidFill>
                  <a:srgbClr val="FF0000"/>
                </a:solidFill>
                <a:latin typeface="微软雅黑" panose="020B0503020204020204" pitchFamily="34" charset="-122"/>
                <a:ea typeface="微软雅黑" panose="020B0503020204020204" pitchFamily="34" charset="-122"/>
              </a:rPr>
              <a:t>任务关联方案、任务执行产生方案的版本、方案另存</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811364"/>
            <a:ext cx="609524" cy="609524"/>
          </a:xfrm>
          <a:prstGeom prst="rect">
            <a:avLst/>
          </a:prstGeom>
        </p:spPr>
      </p:pic>
      <p:sp>
        <p:nvSpPr>
          <p:cNvPr id="38" name="TextBox 37"/>
          <p:cNvSpPr txBox="1"/>
          <p:nvPr/>
        </p:nvSpPr>
        <p:spPr>
          <a:xfrm>
            <a:off x="1331639" y="1883372"/>
            <a:ext cx="6984777" cy="369332"/>
          </a:xfrm>
          <a:prstGeom prst="rect">
            <a:avLst/>
          </a:prstGeom>
          <a:solidFill>
            <a:schemeClr val="tx2"/>
          </a:solidFill>
        </p:spPr>
        <p:txBody>
          <a:bodyPr wrap="square" rtlCol="0">
            <a:spAutoFit/>
          </a:bodyPr>
          <a:lstStyle>
            <a:defPPr>
              <a:defRPr lang="zh-CN"/>
            </a:defPPr>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多方案管理</a:t>
            </a:r>
            <a:r>
              <a:rPr lang="en-US" altLang="zh-CN" dirty="0"/>
              <a:t>_</a:t>
            </a:r>
            <a:r>
              <a:rPr lang="zh-CN" altLang="en-US" dirty="0"/>
              <a:t>功能设计</a:t>
            </a:r>
          </a:p>
        </p:txBody>
      </p:sp>
      <p:cxnSp>
        <p:nvCxnSpPr>
          <p:cNvPr id="39" name="直接连接符 38"/>
          <p:cNvCxnSpPr/>
          <p:nvPr/>
        </p:nvCxnSpPr>
        <p:spPr>
          <a:xfrm>
            <a:off x="1334897" y="2399676"/>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356992"/>
            <a:ext cx="609524" cy="609524"/>
          </a:xfrm>
          <a:prstGeom prst="rect">
            <a:avLst/>
          </a:prstGeom>
        </p:spPr>
      </p:pic>
      <p:sp>
        <p:nvSpPr>
          <p:cNvPr id="26" name="TextBox 25"/>
          <p:cNvSpPr txBox="1"/>
          <p:nvPr/>
        </p:nvSpPr>
        <p:spPr>
          <a:xfrm>
            <a:off x="1334897" y="3454308"/>
            <a:ext cx="6981520"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smtClean="0"/>
              <a:t>系统初步设计原型</a:t>
            </a:r>
            <a:endParaRPr lang="zh-CN" altLang="en-US" dirty="0"/>
          </a:p>
        </p:txBody>
      </p:sp>
    </p:spTree>
    <p:extLst>
      <p:ext uri="{BB962C8B-B14F-4D97-AF65-F5344CB8AC3E}">
        <p14:creationId xmlns:p14="http://schemas.microsoft.com/office/powerpoint/2010/main" val="39773525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任务创建</a:t>
            </a:r>
            <a:r>
              <a:rPr lang="en-US" altLang="zh-CN" sz="2000" b="1" dirty="0" smtClean="0">
                <a:solidFill>
                  <a:prstClr val="black"/>
                </a:solidFill>
                <a:latin typeface="微软雅黑" panose="020B0503020204020204" pitchFamily="34" charset="-122"/>
                <a:ea typeface="微软雅黑" panose="020B0503020204020204" pitchFamily="34" charset="-122"/>
              </a:rPr>
              <a:t>_</a:t>
            </a:r>
            <a:r>
              <a:rPr lang="zh-CN" altLang="en-US" sz="2000" b="1" dirty="0" smtClean="0">
                <a:solidFill>
                  <a:prstClr val="black"/>
                </a:solidFill>
                <a:latin typeface="微软雅黑" panose="020B0503020204020204" pitchFamily="34" charset="-122"/>
                <a:ea typeface="微软雅黑" panose="020B0503020204020204" pitchFamily="34" charset="-122"/>
              </a:rPr>
              <a:t>整机级任务关联方案定义</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07504" y="1052736"/>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8" name="矩形 7"/>
          <p:cNvSpPr/>
          <p:nvPr/>
        </p:nvSpPr>
        <p:spPr>
          <a:xfrm>
            <a:off x="509547" y="1321440"/>
            <a:ext cx="972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9" name="肘形连接符 8"/>
          <p:cNvCxnSpPr>
            <a:stCxn id="7" idx="2"/>
            <a:endCxn id="8" idx="1"/>
          </p:cNvCxnSpPr>
          <p:nvPr/>
        </p:nvCxnSpPr>
        <p:spPr>
          <a:xfrm rot="16200000" flipH="1">
            <a:off x="369082" y="1277181"/>
            <a:ext cx="148887" cy="13204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14510" y="4951016"/>
            <a:ext cx="792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11" name="肘形连接符 10"/>
          <p:cNvCxnSpPr>
            <a:stCxn id="7" idx="2"/>
            <a:endCxn id="10" idx="1"/>
          </p:cNvCxnSpPr>
          <p:nvPr/>
        </p:nvCxnSpPr>
        <p:spPr>
          <a:xfrm rot="16200000" flipH="1">
            <a:off x="-1391833" y="3038097"/>
            <a:ext cx="3775680" cy="23700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2" idx="2"/>
            <a:endCxn id="25" idx="1"/>
          </p:cNvCxnSpPr>
          <p:nvPr/>
        </p:nvCxnSpPr>
        <p:spPr>
          <a:xfrm rot="16200000" flipH="1">
            <a:off x="1667942" y="3637413"/>
            <a:ext cx="607392" cy="29579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120487" y="3540472"/>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14" name="矩形 13"/>
          <p:cNvSpPr/>
          <p:nvPr/>
        </p:nvSpPr>
        <p:spPr>
          <a:xfrm>
            <a:off x="2119537" y="3755117"/>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5" name="肘形连接符 14"/>
          <p:cNvCxnSpPr>
            <a:stCxn id="22" idx="2"/>
            <a:endCxn id="14" idx="1"/>
          </p:cNvCxnSpPr>
          <p:nvPr/>
        </p:nvCxnSpPr>
        <p:spPr>
          <a:xfrm rot="16200000" flipH="1">
            <a:off x="1785603" y="3519753"/>
            <a:ext cx="372073" cy="2957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24817" y="1595905"/>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7" name="肘形连接符 16"/>
          <p:cNvCxnSpPr>
            <a:stCxn id="8" idx="2"/>
            <a:endCxn id="16" idx="1"/>
          </p:cNvCxnSpPr>
          <p:nvPr/>
        </p:nvCxnSpPr>
        <p:spPr>
          <a:xfrm rot="16200000" flipH="1">
            <a:off x="974844" y="1534557"/>
            <a:ext cx="170677" cy="12927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21741" y="2800373"/>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9" name="肘形连接符 18"/>
          <p:cNvCxnSpPr>
            <a:stCxn id="8" idx="2"/>
            <a:endCxn id="18" idx="1"/>
          </p:cNvCxnSpPr>
          <p:nvPr/>
        </p:nvCxnSpPr>
        <p:spPr>
          <a:xfrm rot="16200000" flipH="1">
            <a:off x="371072" y="2138329"/>
            <a:ext cx="1375145" cy="1261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121741" y="3048313"/>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1" name="肘形连接符 20"/>
          <p:cNvCxnSpPr>
            <a:stCxn id="8" idx="2"/>
            <a:endCxn id="20" idx="1"/>
          </p:cNvCxnSpPr>
          <p:nvPr/>
        </p:nvCxnSpPr>
        <p:spPr>
          <a:xfrm rot="16200000" flipH="1">
            <a:off x="247102" y="2262299"/>
            <a:ext cx="1623085" cy="1261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21741" y="3304364"/>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3" name="肘形连接符 22"/>
          <p:cNvCxnSpPr>
            <a:stCxn id="8" idx="2"/>
            <a:endCxn id="22" idx="1"/>
          </p:cNvCxnSpPr>
          <p:nvPr/>
        </p:nvCxnSpPr>
        <p:spPr>
          <a:xfrm rot="16200000" flipH="1">
            <a:off x="119076" y="2390325"/>
            <a:ext cx="1879136" cy="1261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2" idx="2"/>
            <a:endCxn id="13" idx="1"/>
          </p:cNvCxnSpPr>
          <p:nvPr/>
        </p:nvCxnSpPr>
        <p:spPr>
          <a:xfrm rot="16200000" flipH="1">
            <a:off x="1898373" y="3406983"/>
            <a:ext cx="147483" cy="29674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119536" y="3990007"/>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26" name="矩形 25"/>
          <p:cNvSpPr/>
          <p:nvPr/>
        </p:nvSpPr>
        <p:spPr>
          <a:xfrm>
            <a:off x="2113874" y="4224377"/>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7" name="肘形连接符 26"/>
          <p:cNvCxnSpPr>
            <a:stCxn id="22" idx="2"/>
            <a:endCxn id="26" idx="1"/>
          </p:cNvCxnSpPr>
          <p:nvPr/>
        </p:nvCxnSpPr>
        <p:spPr>
          <a:xfrm rot="16200000" flipH="1">
            <a:off x="1547926" y="3757429"/>
            <a:ext cx="841762" cy="29013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120789" y="4490085"/>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9" name="肘形连接符 28"/>
          <p:cNvCxnSpPr>
            <a:stCxn id="8" idx="2"/>
            <a:endCxn id="28" idx="1"/>
          </p:cNvCxnSpPr>
          <p:nvPr/>
        </p:nvCxnSpPr>
        <p:spPr>
          <a:xfrm rot="16200000" flipH="1">
            <a:off x="-474260" y="2983661"/>
            <a:ext cx="3064857" cy="1252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120789" y="4716697"/>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1" name="肘形连接符 30"/>
          <p:cNvCxnSpPr>
            <a:stCxn id="8" idx="2"/>
            <a:endCxn id="30" idx="1"/>
          </p:cNvCxnSpPr>
          <p:nvPr/>
        </p:nvCxnSpPr>
        <p:spPr>
          <a:xfrm rot="16200000" flipH="1">
            <a:off x="-587566" y="3096967"/>
            <a:ext cx="3291469" cy="1252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14510" y="5959128"/>
            <a:ext cx="828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33" name="肘形连接符 32"/>
          <p:cNvCxnSpPr>
            <a:stCxn id="7" idx="2"/>
            <a:endCxn id="32" idx="1"/>
          </p:cNvCxnSpPr>
          <p:nvPr/>
        </p:nvCxnSpPr>
        <p:spPr>
          <a:xfrm rot="16200000" flipH="1">
            <a:off x="-1895889" y="3542153"/>
            <a:ext cx="4783792" cy="23700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6" idx="2"/>
            <a:endCxn id="39" idx="1"/>
          </p:cNvCxnSpPr>
          <p:nvPr/>
        </p:nvCxnSpPr>
        <p:spPr>
          <a:xfrm rot="16200000" flipH="1">
            <a:off x="1676582" y="1923391"/>
            <a:ext cx="620442" cy="31997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147741" y="1845994"/>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36" name="矩形 35"/>
          <p:cNvSpPr/>
          <p:nvPr/>
        </p:nvSpPr>
        <p:spPr>
          <a:xfrm>
            <a:off x="2146790" y="2060403"/>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7" name="肘形连接符 36"/>
          <p:cNvCxnSpPr>
            <a:stCxn id="16" idx="2"/>
            <a:endCxn id="36" idx="1"/>
          </p:cNvCxnSpPr>
          <p:nvPr/>
        </p:nvCxnSpPr>
        <p:spPr>
          <a:xfrm rot="16200000" flipH="1">
            <a:off x="1793894" y="1806078"/>
            <a:ext cx="385818" cy="31997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6" idx="2"/>
            <a:endCxn id="35" idx="1"/>
          </p:cNvCxnSpPr>
          <p:nvPr/>
        </p:nvCxnSpPr>
        <p:spPr>
          <a:xfrm rot="16200000" flipH="1">
            <a:off x="1906547" y="1693426"/>
            <a:ext cx="161464" cy="32092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2146789" y="2294598"/>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***任务</a:t>
            </a:r>
            <a:r>
              <a:rPr lang="en-US" altLang="zh-CN" sz="1050" dirty="0">
                <a:solidFill>
                  <a:prstClr val="white"/>
                </a:solidFill>
                <a:latin typeface="微软雅黑" panose="020B0503020204020204" pitchFamily="34" charset="-122"/>
                <a:ea typeface="微软雅黑" panose="020B0503020204020204" pitchFamily="34" charset="-122"/>
              </a:rPr>
              <a:t>3</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40" name="矩形 39"/>
          <p:cNvSpPr/>
          <p:nvPr/>
        </p:nvSpPr>
        <p:spPr>
          <a:xfrm>
            <a:off x="2143193" y="2534362"/>
            <a:ext cx="778464"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***任务</a:t>
            </a:r>
            <a:r>
              <a:rPr lang="en-US" altLang="zh-CN" sz="1050" dirty="0">
                <a:solidFill>
                  <a:prstClr val="white"/>
                </a:solidFill>
                <a:latin typeface="微软雅黑" panose="020B0503020204020204" pitchFamily="34" charset="-122"/>
                <a:ea typeface="微软雅黑" panose="020B0503020204020204" pitchFamily="34" charset="-122"/>
              </a:rPr>
              <a:t>4</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16" idx="2"/>
            <a:endCxn id="40" idx="1"/>
          </p:cNvCxnSpPr>
          <p:nvPr/>
        </p:nvCxnSpPr>
        <p:spPr>
          <a:xfrm rot="16200000" flipH="1">
            <a:off x="1554902" y="2045071"/>
            <a:ext cx="860206" cy="3163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154722" y="5209872"/>
            <a:ext cx="1398881"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43" name="肘形连接符 42"/>
          <p:cNvCxnSpPr>
            <a:stCxn id="10" idx="2"/>
            <a:endCxn id="42" idx="1"/>
          </p:cNvCxnSpPr>
          <p:nvPr/>
        </p:nvCxnSpPr>
        <p:spPr>
          <a:xfrm rot="16200000" flipH="1">
            <a:off x="1000573" y="5147801"/>
            <a:ext cx="164087" cy="1442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149603" y="5459050"/>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5" name="肘形连接符 44"/>
          <p:cNvCxnSpPr>
            <a:stCxn id="10" idx="2"/>
            <a:endCxn id="44" idx="1"/>
          </p:cNvCxnSpPr>
          <p:nvPr/>
        </p:nvCxnSpPr>
        <p:spPr>
          <a:xfrm rot="16200000" flipH="1">
            <a:off x="875150" y="5273223"/>
            <a:ext cx="409812" cy="13909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149603" y="5718141"/>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7" name="肘形连接符 46"/>
          <p:cNvCxnSpPr>
            <a:stCxn id="10" idx="2"/>
            <a:endCxn id="46" idx="1"/>
          </p:cNvCxnSpPr>
          <p:nvPr/>
        </p:nvCxnSpPr>
        <p:spPr>
          <a:xfrm rot="16200000" flipH="1">
            <a:off x="745605" y="5402768"/>
            <a:ext cx="668903" cy="13909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154722" y="6219266"/>
            <a:ext cx="1398881"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缩尺风扇设计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9" name="肘形连接符 48"/>
          <p:cNvCxnSpPr>
            <a:endCxn id="48" idx="1"/>
          </p:cNvCxnSpPr>
          <p:nvPr/>
        </p:nvCxnSpPr>
        <p:spPr>
          <a:xfrm rot="16200000" flipH="1">
            <a:off x="1000573" y="6157195"/>
            <a:ext cx="164087" cy="1442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149603" y="6468444"/>
            <a:ext cx="169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高压涡轮性能试验件设计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1" name="肘形连接符 50"/>
          <p:cNvCxnSpPr>
            <a:endCxn id="50" idx="1"/>
          </p:cNvCxnSpPr>
          <p:nvPr/>
        </p:nvCxnSpPr>
        <p:spPr>
          <a:xfrm rot="16200000" flipH="1">
            <a:off x="875150" y="6282617"/>
            <a:ext cx="409812" cy="1390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851920" y="1232980"/>
            <a:ext cx="1800493" cy="369332"/>
          </a:xfrm>
          <a:prstGeom prst="rect">
            <a:avLst/>
          </a:prstGeom>
          <a:noFill/>
          <a:ln>
            <a:solidFill>
              <a:schemeClr val="tx1"/>
            </a:solidFill>
          </a:ln>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整机级设计任务</a:t>
            </a:r>
            <a:endParaRPr lang="zh-CN" altLang="en-US" dirty="0">
              <a:latin typeface="微软雅黑" panose="020B0503020204020204" pitchFamily="34" charset="-122"/>
              <a:ea typeface="微软雅黑" panose="020B0503020204020204" pitchFamily="34" charset="-122"/>
            </a:endParaRPr>
          </a:p>
        </p:txBody>
      </p:sp>
      <p:cxnSp>
        <p:nvCxnSpPr>
          <p:cNvPr id="80" name="直接箭头连接符 79"/>
          <p:cNvCxnSpPr>
            <a:stCxn id="8" idx="3"/>
            <a:endCxn id="2" idx="1"/>
          </p:cNvCxnSpPr>
          <p:nvPr/>
        </p:nvCxnSpPr>
        <p:spPr>
          <a:xfrm flipV="1">
            <a:off x="1481547" y="1417646"/>
            <a:ext cx="2370373" cy="1"/>
          </a:xfrm>
          <a:prstGeom prst="straightConnector1">
            <a:avLst/>
          </a:prstGeom>
          <a:ln>
            <a:solidFill>
              <a:schemeClr val="bg1"/>
            </a:solidFill>
            <a:tailEnd type="triangle"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3851920" y="1703365"/>
            <a:ext cx="5228028" cy="461665"/>
          </a:xfrm>
          <a:prstGeom prst="rect">
            <a:avLst/>
          </a:prstGeom>
          <a:noFill/>
        </p:spPr>
        <p:txBody>
          <a:bodyPr wrap="square" rtlCol="0">
            <a:spAutoFit/>
          </a:bodyPr>
          <a:lstStyle/>
          <a:p>
            <a:pPr>
              <a:lnSpc>
                <a:spcPct val="150000"/>
              </a:lnSpc>
            </a:pP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整机级设计任务定义时能定义整机级方案；</a:t>
            </a:r>
            <a:endParaRPr lang="en-US" altLang="zh-CN"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sp>
        <p:nvSpPr>
          <p:cNvPr id="83" name="文本框 82"/>
          <p:cNvSpPr txBox="1"/>
          <p:nvPr/>
        </p:nvSpPr>
        <p:spPr>
          <a:xfrm>
            <a:off x="3851920" y="2150767"/>
            <a:ext cx="5228028" cy="830997"/>
          </a:xfrm>
          <a:prstGeom prst="rect">
            <a:avLst/>
          </a:prstGeom>
          <a:noFill/>
        </p:spPr>
        <p:txBody>
          <a:bodyPr wrap="square" rtlCol="0">
            <a:spAutoFit/>
          </a:bodyPr>
          <a:lstStyle/>
          <a:p>
            <a:pPr>
              <a:lnSpc>
                <a:spcPct val="150000"/>
              </a:lnSpc>
            </a:pP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整机级设计任务定义关联的整机级方案后，需要给各部件级设计任务负责人发送 通知；</a:t>
            </a:r>
            <a:endParaRPr lang="en-US" altLang="zh-CN"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pic>
        <p:nvPicPr>
          <p:cNvPr id="84" name="图片 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55" y="1561158"/>
            <a:ext cx="228600" cy="228600"/>
          </a:xfrm>
          <a:prstGeom prst="rect">
            <a:avLst/>
          </a:prstGeom>
        </p:spPr>
      </p:pic>
      <p:pic>
        <p:nvPicPr>
          <p:cNvPr id="85" name="图片 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55" y="2752977"/>
            <a:ext cx="228600" cy="228600"/>
          </a:xfrm>
          <a:prstGeom prst="rect">
            <a:avLst/>
          </a:prstGeom>
        </p:spPr>
      </p:pic>
      <p:pic>
        <p:nvPicPr>
          <p:cNvPr id="86" name="图片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55" y="2993296"/>
            <a:ext cx="228600" cy="228600"/>
          </a:xfrm>
          <a:prstGeom prst="rect">
            <a:avLst/>
          </a:prstGeom>
        </p:spPr>
      </p:pic>
      <p:pic>
        <p:nvPicPr>
          <p:cNvPr id="87" name="图片 8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55" y="3247744"/>
            <a:ext cx="228600" cy="228600"/>
          </a:xfrm>
          <a:prstGeom prst="rect">
            <a:avLst/>
          </a:prstGeom>
        </p:spPr>
      </p:pic>
      <p:pic>
        <p:nvPicPr>
          <p:cNvPr id="88" name="图片 8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55" y="4467454"/>
            <a:ext cx="228600" cy="228600"/>
          </a:xfrm>
          <a:prstGeom prst="rect">
            <a:avLst/>
          </a:prstGeom>
        </p:spPr>
      </p:pic>
    </p:spTree>
    <p:extLst>
      <p:ext uri="{BB962C8B-B14F-4D97-AF65-F5344CB8AC3E}">
        <p14:creationId xmlns:p14="http://schemas.microsoft.com/office/powerpoint/2010/main" val="32240990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整机级任务创建</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4860032" y="2276872"/>
            <a:ext cx="4176464" cy="3096344"/>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43264" y="2539504"/>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方案名称</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6051376" y="2539504"/>
            <a:ext cx="269708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整机设计方案一</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43264" y="2993256"/>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方案层级</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6051376" y="2993256"/>
            <a:ext cx="269708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整机层级方案</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14" name="矩形 13"/>
          <p:cNvSpPr/>
          <p:nvPr/>
        </p:nvSpPr>
        <p:spPr>
          <a:xfrm>
            <a:off x="4860032" y="1988840"/>
            <a:ext cx="4176464"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创建新方案</a:t>
            </a:r>
            <a:endParaRPr lang="zh-CN" altLang="en-US" sz="1400" b="1" dirty="0">
              <a:latin typeface="微软雅黑" panose="020B0503020204020204" pitchFamily="34" charset="-122"/>
              <a:ea typeface="微软雅黑" panose="020B0503020204020204" pitchFamily="34" charset="-122"/>
            </a:endParaRPr>
          </a:p>
        </p:txBody>
      </p:sp>
      <p:sp>
        <p:nvSpPr>
          <p:cNvPr id="15" name="矩形 14"/>
          <p:cNvSpPr/>
          <p:nvPr/>
        </p:nvSpPr>
        <p:spPr>
          <a:xfrm>
            <a:off x="35496" y="1988840"/>
            <a:ext cx="4392488" cy="2150368"/>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52332" y="2170311"/>
            <a:ext cx="100811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任务</a:t>
            </a:r>
            <a:r>
              <a:rPr lang="zh-CN" altLang="en-US" sz="1400" dirty="0" smtClean="0">
                <a:latin typeface="微软雅黑" panose="020B0503020204020204" pitchFamily="34" charset="-122"/>
                <a:ea typeface="微软雅黑" panose="020B0503020204020204" pitchFamily="34" charset="-122"/>
              </a:rPr>
              <a:t>名称</a:t>
            </a:r>
            <a:endParaRPr lang="zh-CN" altLang="en-US" sz="1400" dirty="0">
              <a:latin typeface="微软雅黑" panose="020B0503020204020204" pitchFamily="34" charset="-122"/>
              <a:ea typeface="微软雅黑" panose="020B0503020204020204" pitchFamily="34" charset="-122"/>
            </a:endParaRPr>
          </a:p>
        </p:txBody>
      </p:sp>
      <p:sp>
        <p:nvSpPr>
          <p:cNvPr id="17" name="矩形 16"/>
          <p:cNvSpPr/>
          <p:nvPr/>
        </p:nvSpPr>
        <p:spPr>
          <a:xfrm>
            <a:off x="1160444" y="2170311"/>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**型号发动机整机设计</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2332" y="2624063"/>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任务类型</a:t>
            </a:r>
            <a:endParaRPr lang="zh-CN" altLang="en-US" sz="1400" dirty="0">
              <a:latin typeface="微软雅黑" panose="020B0503020204020204" pitchFamily="34" charset="-122"/>
              <a:ea typeface="微软雅黑" panose="020B0503020204020204" pitchFamily="34" charset="-122"/>
            </a:endParaRPr>
          </a:p>
        </p:txBody>
      </p:sp>
      <p:sp>
        <p:nvSpPr>
          <p:cNvPr id="19" name="矩形 18"/>
          <p:cNvSpPr/>
          <p:nvPr/>
        </p:nvSpPr>
        <p:spPr>
          <a:xfrm>
            <a:off x="1160444" y="2624063"/>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普通任务</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52332" y="3077815"/>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负责部门</a:t>
            </a:r>
            <a:endParaRPr lang="zh-CN" altLang="en-US" sz="1400" dirty="0">
              <a:latin typeface="微软雅黑" panose="020B0503020204020204" pitchFamily="34" charset="-122"/>
              <a:ea typeface="微软雅黑" panose="020B0503020204020204" pitchFamily="34" charset="-122"/>
            </a:endParaRPr>
          </a:p>
        </p:txBody>
      </p:sp>
      <p:sp>
        <p:nvSpPr>
          <p:cNvPr id="21" name="矩形 20"/>
          <p:cNvSpPr/>
          <p:nvPr/>
        </p:nvSpPr>
        <p:spPr>
          <a:xfrm>
            <a:off x="1160444" y="3077815"/>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rgbClr val="00B0F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52332" y="3531567"/>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负责人</a:t>
            </a:r>
            <a:endParaRPr lang="zh-CN" altLang="en-US" sz="1400" dirty="0">
              <a:latin typeface="微软雅黑" panose="020B0503020204020204" pitchFamily="34" charset="-122"/>
              <a:ea typeface="微软雅黑" panose="020B0503020204020204" pitchFamily="34" charset="-122"/>
            </a:endParaRPr>
          </a:p>
        </p:txBody>
      </p:sp>
      <p:sp>
        <p:nvSpPr>
          <p:cNvPr id="23" name="矩形 22"/>
          <p:cNvSpPr/>
          <p:nvPr/>
        </p:nvSpPr>
        <p:spPr>
          <a:xfrm>
            <a:off x="1160444" y="3531567"/>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rgbClr val="00B0F0"/>
              </a:solidFill>
              <a:latin typeface="微软雅黑" panose="020B0503020204020204" pitchFamily="34" charset="-122"/>
              <a:ea typeface="微软雅黑" panose="020B0503020204020204" pitchFamily="34" charset="-122"/>
            </a:endParaRPr>
          </a:p>
        </p:txBody>
      </p:sp>
      <p:sp>
        <p:nvSpPr>
          <p:cNvPr id="24" name="矩形 23"/>
          <p:cNvSpPr/>
          <p:nvPr/>
        </p:nvSpPr>
        <p:spPr>
          <a:xfrm>
            <a:off x="35496" y="1700808"/>
            <a:ext cx="439248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创建</a:t>
            </a:r>
            <a:r>
              <a:rPr lang="zh-CN" altLang="en-US" sz="1400" b="1" dirty="0">
                <a:latin typeface="微软雅黑" panose="020B0503020204020204" pitchFamily="34" charset="-122"/>
                <a:ea typeface="微软雅黑" panose="020B0503020204020204" pitchFamily="34" charset="-122"/>
              </a:rPr>
              <a:t>任务</a:t>
            </a:r>
          </a:p>
        </p:txBody>
      </p:sp>
      <p:sp>
        <p:nvSpPr>
          <p:cNvPr id="29" name="文本框 28"/>
          <p:cNvSpPr txBox="1"/>
          <p:nvPr/>
        </p:nvSpPr>
        <p:spPr>
          <a:xfrm>
            <a:off x="5045124" y="3490416"/>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方案</a:t>
            </a:r>
            <a:r>
              <a:rPr lang="zh-CN" altLang="en-US" sz="1400" dirty="0">
                <a:latin typeface="微软雅黑" panose="020B0503020204020204" pitchFamily="34" charset="-122"/>
                <a:ea typeface="微软雅黑" panose="020B0503020204020204" pitchFamily="34" charset="-122"/>
              </a:rPr>
              <a:t>标号</a:t>
            </a:r>
          </a:p>
        </p:txBody>
      </p:sp>
      <p:sp>
        <p:nvSpPr>
          <p:cNvPr id="30" name="矩形 29"/>
          <p:cNvSpPr/>
          <p:nvPr/>
        </p:nvSpPr>
        <p:spPr>
          <a:xfrm>
            <a:off x="6053236" y="3490416"/>
            <a:ext cx="269522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FF0000"/>
                </a:solidFill>
                <a:latin typeface="微软雅黑" panose="020B0503020204020204" pitchFamily="34" charset="-122"/>
                <a:ea typeface="微软雅黑" panose="020B0503020204020204" pitchFamily="34" charset="-122"/>
              </a:rPr>
              <a:t>A</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053136" y="3944168"/>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描述</a:t>
            </a:r>
            <a:endParaRPr lang="zh-CN" altLang="en-US" sz="1400" dirty="0">
              <a:latin typeface="微软雅黑" panose="020B0503020204020204" pitchFamily="34" charset="-122"/>
              <a:ea typeface="微软雅黑" panose="020B0503020204020204" pitchFamily="34" charset="-122"/>
            </a:endParaRPr>
          </a:p>
        </p:txBody>
      </p:sp>
      <p:sp>
        <p:nvSpPr>
          <p:cNvPr id="35" name="矩形 34"/>
          <p:cNvSpPr/>
          <p:nvPr/>
        </p:nvSpPr>
        <p:spPr>
          <a:xfrm>
            <a:off x="6061248" y="3944168"/>
            <a:ext cx="2697088" cy="92499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483768" y="72127"/>
            <a:ext cx="6552728"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创建任务时，支持维护任务的关联方案编号，可以创建新的方案编号；</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针对整机级任务来说，可以事先规划实现多个整机方案，所以整机级任务关联的方案可以多个</a:t>
            </a:r>
            <a:endParaRPr lang="en-US" altLang="zh-CN" sz="1600" dirty="0">
              <a:latin typeface="微软雅黑" panose="020B0503020204020204" pitchFamily="34" charset="-122"/>
              <a:ea typeface="微软雅黑" panose="020B0503020204020204" pitchFamily="34" charset="-122"/>
            </a:endParaRPr>
          </a:p>
        </p:txBody>
      </p:sp>
      <p:sp>
        <p:nvSpPr>
          <p:cNvPr id="39" name="矩形 38"/>
          <p:cNvSpPr/>
          <p:nvPr/>
        </p:nvSpPr>
        <p:spPr>
          <a:xfrm>
            <a:off x="35496" y="4571256"/>
            <a:ext cx="4392488" cy="1954088"/>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5496" y="4283224"/>
            <a:ext cx="439248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latin typeface="微软雅黑" panose="020B0503020204020204" pitchFamily="34" charset="-122"/>
                <a:ea typeface="微软雅黑" panose="020B0503020204020204" pitchFamily="34" charset="-122"/>
              </a:rPr>
              <a:t>关联方案</a:t>
            </a:r>
            <a:endParaRPr lang="zh-CN" altLang="en-US" sz="1400" b="1" dirty="0">
              <a:latin typeface="微软雅黑" panose="020B0503020204020204" pitchFamily="34" charset="-122"/>
              <a:ea typeface="微软雅黑" panose="020B0503020204020204" pitchFamily="34" charset="-122"/>
            </a:endParaRPr>
          </a:p>
        </p:txBody>
      </p:sp>
      <p:sp>
        <p:nvSpPr>
          <p:cNvPr id="41" name="矩形 40"/>
          <p:cNvSpPr/>
          <p:nvPr/>
        </p:nvSpPr>
        <p:spPr>
          <a:xfrm>
            <a:off x="149876" y="4719699"/>
            <a:ext cx="1008112" cy="307777"/>
          </a:xfrm>
          <a:prstGeom prst="rect">
            <a:avLst/>
          </a:prstGeom>
          <a:solidFill>
            <a:schemeClr val="bg1">
              <a:lumMod val="85000"/>
            </a:schemeClr>
          </a:solidFill>
          <a:ln w="3175">
            <a:solidFill>
              <a:schemeClr val="bg1">
                <a:lumMod val="8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新建方案</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2" name="表格 41"/>
          <p:cNvGraphicFramePr>
            <a:graphicFrameLocks noGrp="1"/>
          </p:cNvGraphicFramePr>
          <p:nvPr>
            <p:extLst>
              <p:ext uri="{D42A27DB-BD31-4B8C-83A1-F6EECF244321}">
                <p14:modId xmlns:p14="http://schemas.microsoft.com/office/powerpoint/2010/main" val="2491864336"/>
              </p:ext>
            </p:extLst>
          </p:nvPr>
        </p:nvGraphicFramePr>
        <p:xfrm>
          <a:off x="186208" y="5237766"/>
          <a:ext cx="4169768" cy="1112520"/>
        </p:xfrm>
        <a:graphic>
          <a:graphicData uri="http://schemas.openxmlformats.org/drawingml/2006/table">
            <a:tbl>
              <a:tblPr firstRow="1" bandRow="1">
                <a:tableStyleId>{5C22544A-7EE6-4342-B048-85BDC9FD1C3A}</a:tableStyleId>
              </a:tblPr>
              <a:tblGrid>
                <a:gridCol w="622079"/>
                <a:gridCol w="1872208"/>
                <a:gridCol w="1675481"/>
              </a:tblGrid>
              <a:tr h="370840">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序号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方案名称</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方案编号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r>
                        <a:rPr lang="en-US" altLang="zh-CN" sz="1200" dirty="0" smtClean="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整机方案一</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0_ZJ</a:t>
                      </a:r>
                      <a:r>
                        <a:rPr lang="en-US" altLang="zh-CN" sz="1200" dirty="0" smtClean="0">
                          <a:solidFill>
                            <a:srgbClr val="FF0000"/>
                          </a:solidFill>
                          <a:latin typeface="微软雅黑" panose="020B0503020204020204" pitchFamily="34" charset="-122"/>
                          <a:ea typeface="微软雅黑" panose="020B0503020204020204" pitchFamily="34" charset="-122"/>
                        </a:rPr>
                        <a:t>A</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2</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整机方案二</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Font typeface="Arial" panose="020B0604020202020204" pitchFamily="34" charset="0"/>
                        <a:buNone/>
                      </a:pPr>
                      <a:r>
                        <a:rPr lang="en-US" altLang="zh-CN" sz="1200" dirty="0" smtClean="0">
                          <a:solidFill>
                            <a:srgbClr val="00B0F0"/>
                          </a:solidFill>
                          <a:latin typeface="微软雅黑" panose="020B0503020204020204" pitchFamily="34" charset="-122"/>
                          <a:ea typeface="微软雅黑" panose="020B0503020204020204" pitchFamily="34" charset="-122"/>
                        </a:rPr>
                        <a:t>0_ZJ</a:t>
                      </a:r>
                      <a:r>
                        <a:rPr lang="en-US" altLang="zh-CN" sz="1200" dirty="0" smtClean="0">
                          <a:solidFill>
                            <a:srgbClr val="FF0000"/>
                          </a:solidFill>
                          <a:latin typeface="微软雅黑" panose="020B0503020204020204" pitchFamily="34" charset="-122"/>
                          <a:ea typeface="微软雅黑" panose="020B0503020204020204" pitchFamily="34" charset="-122"/>
                        </a:rPr>
                        <a:t>B</a:t>
                      </a:r>
                      <a:endParaRPr lang="zh-CN" altLang="en-US" sz="1200" b="1" dirty="0">
                        <a:solidFill>
                          <a:srgbClr val="FF000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38" name="肘形连接符 37"/>
          <p:cNvCxnSpPr>
            <a:stCxn id="41" idx="2"/>
            <a:endCxn id="14" idx="1"/>
          </p:cNvCxnSpPr>
          <p:nvPr/>
        </p:nvCxnSpPr>
        <p:spPr>
          <a:xfrm rot="5400000" flipH="1" flipV="1">
            <a:off x="1309672" y="1477116"/>
            <a:ext cx="2894620" cy="4206100"/>
          </a:xfrm>
          <a:prstGeom prst="bentConnector4">
            <a:avLst>
              <a:gd name="adj1" fmla="val -3893"/>
              <a:gd name="adj2" fmla="val 94573"/>
            </a:avLst>
          </a:prstGeom>
          <a:ln>
            <a:solidFill>
              <a:schemeClr val="accent2"/>
            </a:solidFill>
            <a:tailEnd type="triangle"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351092" y="4719699"/>
            <a:ext cx="1008112" cy="307777"/>
          </a:xfrm>
          <a:prstGeom prst="rect">
            <a:avLst/>
          </a:prstGeom>
          <a:solidFill>
            <a:schemeClr val="bg1">
              <a:lumMod val="85000"/>
            </a:schemeClr>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选择方案</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4804881" y="5596715"/>
            <a:ext cx="2031325" cy="369332"/>
          </a:xfrm>
          <a:prstGeom prst="rect">
            <a:avLst/>
          </a:prstGeom>
        </p:spPr>
        <p:txBody>
          <a:bodyPr wrap="none">
            <a:spAutoFit/>
          </a:bodyPr>
          <a:lstStyle/>
          <a:p>
            <a:r>
              <a:rPr lang="zh-CN" altLang="en-US" dirty="0" smtClean="0">
                <a:effectLst>
                  <a:glow rad="139700">
                    <a:schemeClr val="accent5">
                      <a:satMod val="175000"/>
                      <a:alpha val="40000"/>
                    </a:schemeClr>
                  </a:glow>
                </a:effectLst>
                <a:latin typeface="微软雅黑" panose="020B0503020204020204" pitchFamily="34" charset="-122"/>
                <a:ea typeface="微软雅黑" panose="020B0503020204020204" pitchFamily="34" charset="-122"/>
              </a:rPr>
              <a:t>方案编号自动生成</a:t>
            </a:r>
            <a:endParaRPr lang="zh-CN" altLang="en-US" dirty="0">
              <a:effectLst>
                <a:glow rad="139700">
                  <a:schemeClr val="accent5">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9036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任务创建</a:t>
            </a:r>
            <a:r>
              <a:rPr lang="en-US" altLang="zh-CN" sz="2000" b="1" dirty="0">
                <a:solidFill>
                  <a:prstClr val="black"/>
                </a:solidFill>
                <a:latin typeface="微软雅黑" panose="020B0503020204020204" pitchFamily="34" charset="-122"/>
                <a:ea typeface="微软雅黑" panose="020B0503020204020204" pitchFamily="34" charset="-122"/>
              </a:rPr>
              <a:t>_</a:t>
            </a:r>
            <a:r>
              <a:rPr lang="zh-CN" altLang="en-US" sz="2000" b="1" dirty="0" smtClean="0">
                <a:solidFill>
                  <a:prstClr val="black"/>
                </a:solidFill>
                <a:latin typeface="微软雅黑" panose="020B0503020204020204" pitchFamily="34" charset="-122"/>
                <a:ea typeface="微软雅黑" panose="020B0503020204020204" pitchFamily="34" charset="-122"/>
              </a:rPr>
              <a:t>部件级任务关联方案定义</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07504" y="1052736"/>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8" name="矩形 7"/>
          <p:cNvSpPr/>
          <p:nvPr/>
        </p:nvSpPr>
        <p:spPr>
          <a:xfrm>
            <a:off x="509547" y="1321440"/>
            <a:ext cx="972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9" name="肘形连接符 8"/>
          <p:cNvCxnSpPr>
            <a:stCxn id="7" idx="2"/>
            <a:endCxn id="8" idx="1"/>
          </p:cNvCxnSpPr>
          <p:nvPr/>
        </p:nvCxnSpPr>
        <p:spPr>
          <a:xfrm rot="16200000" flipH="1">
            <a:off x="369082" y="1277181"/>
            <a:ext cx="148887" cy="13204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14510" y="4951016"/>
            <a:ext cx="792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11" name="肘形连接符 10"/>
          <p:cNvCxnSpPr>
            <a:stCxn id="7" idx="2"/>
            <a:endCxn id="10" idx="1"/>
          </p:cNvCxnSpPr>
          <p:nvPr/>
        </p:nvCxnSpPr>
        <p:spPr>
          <a:xfrm rot="16200000" flipH="1">
            <a:off x="-1391833" y="3038097"/>
            <a:ext cx="3775680" cy="23700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2" idx="2"/>
            <a:endCxn id="25" idx="1"/>
          </p:cNvCxnSpPr>
          <p:nvPr/>
        </p:nvCxnSpPr>
        <p:spPr>
          <a:xfrm rot="16200000" flipH="1">
            <a:off x="1667942" y="3637413"/>
            <a:ext cx="607392" cy="29579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120487" y="3540472"/>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14" name="矩形 13"/>
          <p:cNvSpPr/>
          <p:nvPr/>
        </p:nvSpPr>
        <p:spPr>
          <a:xfrm>
            <a:off x="2119537" y="3755117"/>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5" name="肘形连接符 14"/>
          <p:cNvCxnSpPr>
            <a:stCxn id="22" idx="2"/>
            <a:endCxn id="14" idx="1"/>
          </p:cNvCxnSpPr>
          <p:nvPr/>
        </p:nvCxnSpPr>
        <p:spPr>
          <a:xfrm rot="16200000" flipH="1">
            <a:off x="1785603" y="3519753"/>
            <a:ext cx="372073" cy="2957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24817" y="1595905"/>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7" name="肘形连接符 16"/>
          <p:cNvCxnSpPr>
            <a:stCxn id="8" idx="2"/>
            <a:endCxn id="16" idx="1"/>
          </p:cNvCxnSpPr>
          <p:nvPr/>
        </p:nvCxnSpPr>
        <p:spPr>
          <a:xfrm rot="16200000" flipH="1">
            <a:off x="974844" y="1534557"/>
            <a:ext cx="170677" cy="12927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21741" y="2800373"/>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9" name="肘形连接符 18"/>
          <p:cNvCxnSpPr>
            <a:stCxn id="8" idx="2"/>
            <a:endCxn id="18" idx="1"/>
          </p:cNvCxnSpPr>
          <p:nvPr/>
        </p:nvCxnSpPr>
        <p:spPr>
          <a:xfrm rot="16200000" flipH="1">
            <a:off x="371072" y="2138329"/>
            <a:ext cx="1375145" cy="1261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121741" y="3048313"/>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1" name="肘形连接符 20"/>
          <p:cNvCxnSpPr>
            <a:stCxn id="8" idx="2"/>
            <a:endCxn id="20" idx="1"/>
          </p:cNvCxnSpPr>
          <p:nvPr/>
        </p:nvCxnSpPr>
        <p:spPr>
          <a:xfrm rot="16200000" flipH="1">
            <a:off x="247102" y="2262299"/>
            <a:ext cx="1623085" cy="1261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21741" y="3304364"/>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3" name="肘形连接符 22"/>
          <p:cNvCxnSpPr>
            <a:stCxn id="8" idx="2"/>
            <a:endCxn id="22" idx="1"/>
          </p:cNvCxnSpPr>
          <p:nvPr/>
        </p:nvCxnSpPr>
        <p:spPr>
          <a:xfrm rot="16200000" flipH="1">
            <a:off x="119076" y="2390325"/>
            <a:ext cx="1879136" cy="1261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2" idx="2"/>
            <a:endCxn id="13" idx="1"/>
          </p:cNvCxnSpPr>
          <p:nvPr/>
        </p:nvCxnSpPr>
        <p:spPr>
          <a:xfrm rot="16200000" flipH="1">
            <a:off x="1898373" y="3406983"/>
            <a:ext cx="147483" cy="29674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119536" y="3990007"/>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26" name="矩形 25"/>
          <p:cNvSpPr/>
          <p:nvPr/>
        </p:nvSpPr>
        <p:spPr>
          <a:xfrm>
            <a:off x="2113874" y="4224377"/>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7" name="肘形连接符 26"/>
          <p:cNvCxnSpPr>
            <a:stCxn id="22" idx="2"/>
            <a:endCxn id="26" idx="1"/>
          </p:cNvCxnSpPr>
          <p:nvPr/>
        </p:nvCxnSpPr>
        <p:spPr>
          <a:xfrm rot="16200000" flipH="1">
            <a:off x="1547926" y="3757429"/>
            <a:ext cx="841762" cy="29013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120789" y="4490085"/>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9" name="肘形连接符 28"/>
          <p:cNvCxnSpPr>
            <a:stCxn id="8" idx="2"/>
            <a:endCxn id="28" idx="1"/>
          </p:cNvCxnSpPr>
          <p:nvPr/>
        </p:nvCxnSpPr>
        <p:spPr>
          <a:xfrm rot="16200000" flipH="1">
            <a:off x="-474260" y="2983661"/>
            <a:ext cx="3064857" cy="1252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120789" y="4716697"/>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1" name="肘形连接符 30"/>
          <p:cNvCxnSpPr>
            <a:stCxn id="8" idx="2"/>
            <a:endCxn id="30" idx="1"/>
          </p:cNvCxnSpPr>
          <p:nvPr/>
        </p:nvCxnSpPr>
        <p:spPr>
          <a:xfrm rot="16200000" flipH="1">
            <a:off x="-587566" y="3096967"/>
            <a:ext cx="3291469" cy="1252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14510" y="5959128"/>
            <a:ext cx="828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33" name="肘形连接符 32"/>
          <p:cNvCxnSpPr>
            <a:stCxn id="7" idx="2"/>
            <a:endCxn id="32" idx="1"/>
          </p:cNvCxnSpPr>
          <p:nvPr/>
        </p:nvCxnSpPr>
        <p:spPr>
          <a:xfrm rot="16200000" flipH="1">
            <a:off x="-1895889" y="3542153"/>
            <a:ext cx="4783792" cy="23700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6" idx="2"/>
            <a:endCxn id="39" idx="1"/>
          </p:cNvCxnSpPr>
          <p:nvPr/>
        </p:nvCxnSpPr>
        <p:spPr>
          <a:xfrm rot="16200000" flipH="1">
            <a:off x="1676582" y="1923391"/>
            <a:ext cx="620442" cy="31997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147741" y="1845994"/>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36" name="矩形 35"/>
          <p:cNvSpPr/>
          <p:nvPr/>
        </p:nvSpPr>
        <p:spPr>
          <a:xfrm>
            <a:off x="2146790" y="2060403"/>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7" name="肘形连接符 36"/>
          <p:cNvCxnSpPr>
            <a:stCxn id="16" idx="2"/>
            <a:endCxn id="36" idx="1"/>
          </p:cNvCxnSpPr>
          <p:nvPr/>
        </p:nvCxnSpPr>
        <p:spPr>
          <a:xfrm rot="16200000" flipH="1">
            <a:off x="1793894" y="1806078"/>
            <a:ext cx="385818" cy="31997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6" idx="2"/>
            <a:endCxn id="35" idx="1"/>
          </p:cNvCxnSpPr>
          <p:nvPr/>
        </p:nvCxnSpPr>
        <p:spPr>
          <a:xfrm rot="16200000" flipH="1">
            <a:off x="1906547" y="1693426"/>
            <a:ext cx="161464" cy="32092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2146789" y="2294598"/>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***任务</a:t>
            </a:r>
            <a:r>
              <a:rPr lang="en-US" altLang="zh-CN" sz="1050" dirty="0">
                <a:solidFill>
                  <a:prstClr val="white"/>
                </a:solidFill>
                <a:latin typeface="微软雅黑" panose="020B0503020204020204" pitchFamily="34" charset="-122"/>
                <a:ea typeface="微软雅黑" panose="020B0503020204020204" pitchFamily="34" charset="-122"/>
              </a:rPr>
              <a:t>3</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40" name="矩形 39"/>
          <p:cNvSpPr/>
          <p:nvPr/>
        </p:nvSpPr>
        <p:spPr>
          <a:xfrm>
            <a:off x="2143193" y="2534362"/>
            <a:ext cx="778464"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***任务</a:t>
            </a:r>
            <a:r>
              <a:rPr lang="en-US" altLang="zh-CN" sz="1050" dirty="0">
                <a:solidFill>
                  <a:prstClr val="white"/>
                </a:solidFill>
                <a:latin typeface="微软雅黑" panose="020B0503020204020204" pitchFamily="34" charset="-122"/>
                <a:ea typeface="微软雅黑" panose="020B0503020204020204" pitchFamily="34" charset="-122"/>
              </a:rPr>
              <a:t>4</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16" idx="2"/>
            <a:endCxn id="40" idx="1"/>
          </p:cNvCxnSpPr>
          <p:nvPr/>
        </p:nvCxnSpPr>
        <p:spPr>
          <a:xfrm rot="16200000" flipH="1">
            <a:off x="1554902" y="2045071"/>
            <a:ext cx="860206" cy="3163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154722" y="5209872"/>
            <a:ext cx="1398881"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43" name="肘形连接符 42"/>
          <p:cNvCxnSpPr>
            <a:stCxn id="10" idx="2"/>
            <a:endCxn id="42" idx="1"/>
          </p:cNvCxnSpPr>
          <p:nvPr/>
        </p:nvCxnSpPr>
        <p:spPr>
          <a:xfrm rot="16200000" flipH="1">
            <a:off x="1000573" y="5147801"/>
            <a:ext cx="164087" cy="1442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149603" y="5459050"/>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5" name="肘形连接符 44"/>
          <p:cNvCxnSpPr>
            <a:stCxn id="10" idx="2"/>
            <a:endCxn id="44" idx="1"/>
          </p:cNvCxnSpPr>
          <p:nvPr/>
        </p:nvCxnSpPr>
        <p:spPr>
          <a:xfrm rot="16200000" flipH="1">
            <a:off x="875150" y="5273223"/>
            <a:ext cx="409812" cy="13909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149603" y="5718141"/>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7" name="肘形连接符 46"/>
          <p:cNvCxnSpPr>
            <a:stCxn id="10" idx="2"/>
            <a:endCxn id="46" idx="1"/>
          </p:cNvCxnSpPr>
          <p:nvPr/>
        </p:nvCxnSpPr>
        <p:spPr>
          <a:xfrm rot="16200000" flipH="1">
            <a:off x="745605" y="5402768"/>
            <a:ext cx="668903" cy="13909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154722" y="6219266"/>
            <a:ext cx="1398881"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缩尺风扇设计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9" name="肘形连接符 48"/>
          <p:cNvCxnSpPr>
            <a:endCxn id="48" idx="1"/>
          </p:cNvCxnSpPr>
          <p:nvPr/>
        </p:nvCxnSpPr>
        <p:spPr>
          <a:xfrm rot="16200000" flipH="1">
            <a:off x="1000573" y="6157195"/>
            <a:ext cx="164087" cy="1442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149603" y="6468444"/>
            <a:ext cx="169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高压涡轮性能试验件设计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1" name="肘形连接符 50"/>
          <p:cNvCxnSpPr>
            <a:endCxn id="50" idx="1"/>
          </p:cNvCxnSpPr>
          <p:nvPr/>
        </p:nvCxnSpPr>
        <p:spPr>
          <a:xfrm rot="16200000" flipH="1">
            <a:off x="875150" y="6282617"/>
            <a:ext cx="409812" cy="1390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298416" y="1499864"/>
            <a:ext cx="1800493" cy="369332"/>
          </a:xfrm>
          <a:prstGeom prst="rect">
            <a:avLst/>
          </a:prstGeom>
          <a:noFill/>
          <a:ln>
            <a:solidFill>
              <a:schemeClr val="tx1"/>
            </a:solid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部件</a:t>
            </a:r>
            <a:r>
              <a:rPr lang="zh-CN" altLang="en-US" dirty="0" smtClean="0">
                <a:latin typeface="微软雅黑" panose="020B0503020204020204" pitchFamily="34" charset="-122"/>
                <a:ea typeface="微软雅黑" panose="020B0503020204020204" pitchFamily="34" charset="-122"/>
              </a:rPr>
              <a:t>级设计任务</a:t>
            </a:r>
            <a:endParaRPr lang="zh-CN" altLang="en-US" dirty="0">
              <a:latin typeface="微软雅黑" panose="020B0503020204020204" pitchFamily="34" charset="-122"/>
              <a:ea typeface="微软雅黑" panose="020B0503020204020204" pitchFamily="34" charset="-122"/>
            </a:endParaRPr>
          </a:p>
        </p:txBody>
      </p:sp>
      <p:cxnSp>
        <p:nvCxnSpPr>
          <p:cNvPr id="80" name="直接箭头连接符 79"/>
          <p:cNvCxnSpPr>
            <a:stCxn id="16" idx="3"/>
            <a:endCxn id="2" idx="1"/>
          </p:cNvCxnSpPr>
          <p:nvPr/>
        </p:nvCxnSpPr>
        <p:spPr>
          <a:xfrm flipV="1">
            <a:off x="2528817" y="1684530"/>
            <a:ext cx="1769599" cy="1"/>
          </a:xfrm>
          <a:prstGeom prst="straightConnector1">
            <a:avLst/>
          </a:prstGeom>
          <a:ln>
            <a:solidFill>
              <a:schemeClr val="bg1"/>
            </a:solidFill>
            <a:tailEnd type="triangle"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4355976" y="1984238"/>
            <a:ext cx="4680520" cy="830997"/>
          </a:xfrm>
          <a:prstGeom prst="rect">
            <a:avLst/>
          </a:prstGeom>
          <a:noFill/>
        </p:spPr>
        <p:txBody>
          <a:bodyPr wrap="square" rtlCol="0">
            <a:spAutoFit/>
          </a:bodyPr>
          <a:lstStyle/>
          <a:p>
            <a:pPr>
              <a:lnSpc>
                <a:spcPct val="150000"/>
              </a:lnSpc>
            </a:pP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总体</a:t>
            </a:r>
            <a:r>
              <a:rPr lang="en-US" altLang="zh-CN"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a:t>
            </a: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部件</a:t>
            </a:r>
            <a:r>
              <a:rPr lang="en-US" altLang="zh-CN"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a:t>
            </a: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系统级任务</a:t>
            </a:r>
            <a:r>
              <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rPr>
              <a:t>定义</a:t>
            </a: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时能够定义其关联的方案；</a:t>
            </a:r>
            <a:endParaRPr lang="en-US" altLang="zh-CN"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sp>
        <p:nvSpPr>
          <p:cNvPr id="55" name="文本框 54"/>
          <p:cNvSpPr txBox="1"/>
          <p:nvPr/>
        </p:nvSpPr>
        <p:spPr>
          <a:xfrm>
            <a:off x="4365228" y="2798100"/>
            <a:ext cx="4671268" cy="830997"/>
          </a:xfrm>
          <a:prstGeom prst="rect">
            <a:avLst/>
          </a:prstGeom>
          <a:noFill/>
        </p:spPr>
        <p:txBody>
          <a:bodyPr wrap="square" rtlCol="0">
            <a:spAutoFit/>
          </a:bodyPr>
          <a:lstStyle/>
          <a:p>
            <a:pPr>
              <a:lnSpc>
                <a:spcPct val="150000"/>
              </a:lnSpc>
            </a:pPr>
            <a:r>
              <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rPr>
              <a:t>部件</a:t>
            </a: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级任务定义关联方案后，需要给该任务下各</a:t>
            </a:r>
            <a:r>
              <a:rPr lang="zh-CN" altLang="en-US"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rPr>
              <a:t>专业</a:t>
            </a: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级任务负责人发送通知；</a:t>
            </a:r>
            <a:endParaRPr lang="en-US" altLang="zh-CN"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281" y="1762630"/>
            <a:ext cx="228600" cy="228600"/>
          </a:xfrm>
          <a:prstGeom prst="rect">
            <a:avLst/>
          </a:prstGeom>
        </p:spPr>
      </p:pic>
      <p:pic>
        <p:nvPicPr>
          <p:cNvPr id="57" name="图片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281" y="2002949"/>
            <a:ext cx="228600" cy="228600"/>
          </a:xfrm>
          <a:prstGeom prst="rect">
            <a:avLst/>
          </a:prstGeom>
        </p:spPr>
      </p:pic>
      <p:pic>
        <p:nvPicPr>
          <p:cNvPr id="58" name="图片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281" y="2257397"/>
            <a:ext cx="228600" cy="228600"/>
          </a:xfrm>
          <a:prstGeom prst="rect">
            <a:avLst/>
          </a:prstGeom>
        </p:spPr>
      </p:pic>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281" y="2525151"/>
            <a:ext cx="228600" cy="228600"/>
          </a:xfrm>
          <a:prstGeom prst="rect">
            <a:avLst/>
          </a:prstGeom>
        </p:spPr>
      </p:pic>
    </p:spTree>
    <p:extLst>
      <p:ext uri="{BB962C8B-B14F-4D97-AF65-F5344CB8AC3E}">
        <p14:creationId xmlns:p14="http://schemas.microsoft.com/office/powerpoint/2010/main" val="12679039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79512" y="4293096"/>
            <a:ext cx="4392488" cy="2309552"/>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79512" y="4005064"/>
            <a:ext cx="439248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latin typeface="微软雅黑" panose="020B0503020204020204" pitchFamily="34" charset="-122"/>
                <a:ea typeface="微软雅黑" panose="020B0503020204020204" pitchFamily="34" charset="-122"/>
              </a:rPr>
              <a:t>关联方案</a:t>
            </a:r>
            <a:endParaRPr lang="zh-CN" altLang="en-US" sz="1400" b="1" dirty="0">
              <a:latin typeface="微软雅黑" panose="020B0503020204020204" pitchFamily="34" charset="-122"/>
              <a:ea typeface="微软雅黑" panose="020B0503020204020204" pitchFamily="34" charset="-122"/>
            </a:endParaRPr>
          </a:p>
        </p:txBody>
      </p:sp>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总体</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部件</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系统级任务创建</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4860032" y="2276872"/>
            <a:ext cx="4176464" cy="3096344"/>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43264" y="2539504"/>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方案名称</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6051376" y="2539504"/>
            <a:ext cx="269708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高压涡轮部件设计方案一</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43264" y="2993256"/>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方案层级</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6051376" y="2993256"/>
            <a:ext cx="269708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rgbClr val="00B0F0"/>
                </a:solidFill>
                <a:latin typeface="微软雅黑" panose="020B0503020204020204" pitchFamily="34" charset="-122"/>
                <a:ea typeface="微软雅黑" panose="020B0503020204020204" pitchFamily="34" charset="-122"/>
              </a:rPr>
              <a:t>部件</a:t>
            </a:r>
            <a:r>
              <a:rPr lang="zh-CN" altLang="en-US" sz="1400" dirty="0" smtClean="0">
                <a:solidFill>
                  <a:srgbClr val="00B0F0"/>
                </a:solidFill>
                <a:latin typeface="微软雅黑" panose="020B0503020204020204" pitchFamily="34" charset="-122"/>
                <a:ea typeface="微软雅黑" panose="020B0503020204020204" pitchFamily="34" charset="-122"/>
              </a:rPr>
              <a:t>层级方案</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14" name="矩形 13"/>
          <p:cNvSpPr/>
          <p:nvPr/>
        </p:nvSpPr>
        <p:spPr>
          <a:xfrm>
            <a:off x="4860032" y="1988840"/>
            <a:ext cx="4176464"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创建新方案</a:t>
            </a:r>
            <a:endParaRPr lang="zh-CN" altLang="en-US" sz="1400" b="1" dirty="0">
              <a:latin typeface="微软雅黑" panose="020B0503020204020204" pitchFamily="34" charset="-122"/>
              <a:ea typeface="微软雅黑" panose="020B0503020204020204" pitchFamily="34" charset="-122"/>
            </a:endParaRPr>
          </a:p>
        </p:txBody>
      </p:sp>
      <p:sp>
        <p:nvSpPr>
          <p:cNvPr id="15" name="矩形 14"/>
          <p:cNvSpPr/>
          <p:nvPr/>
        </p:nvSpPr>
        <p:spPr>
          <a:xfrm>
            <a:off x="177056" y="1700808"/>
            <a:ext cx="4392488" cy="2088232"/>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93892" y="1882279"/>
            <a:ext cx="100811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任务</a:t>
            </a:r>
            <a:r>
              <a:rPr lang="zh-CN" altLang="en-US" sz="1400" dirty="0" smtClean="0">
                <a:latin typeface="微软雅黑" panose="020B0503020204020204" pitchFamily="34" charset="-122"/>
                <a:ea typeface="微软雅黑" panose="020B0503020204020204" pitchFamily="34" charset="-122"/>
              </a:rPr>
              <a:t>名称</a:t>
            </a:r>
            <a:endParaRPr lang="zh-CN" altLang="en-US" sz="1400" dirty="0">
              <a:latin typeface="微软雅黑" panose="020B0503020204020204" pitchFamily="34" charset="-122"/>
              <a:ea typeface="微软雅黑" panose="020B0503020204020204" pitchFamily="34" charset="-122"/>
            </a:endParaRPr>
          </a:p>
        </p:txBody>
      </p:sp>
      <p:sp>
        <p:nvSpPr>
          <p:cNvPr id="17" name="矩形 16"/>
          <p:cNvSpPr/>
          <p:nvPr/>
        </p:nvSpPr>
        <p:spPr>
          <a:xfrm>
            <a:off x="1302004" y="1882279"/>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**型号发动机整机</a:t>
            </a:r>
            <a:r>
              <a:rPr lang="en-US" altLang="zh-CN" sz="1400" dirty="0" smtClean="0">
                <a:solidFill>
                  <a:srgbClr val="00B0F0"/>
                </a:solidFill>
                <a:latin typeface="微软雅黑" panose="020B0503020204020204" pitchFamily="34" charset="-122"/>
                <a:ea typeface="微软雅黑" panose="020B0503020204020204" pitchFamily="34" charset="-122"/>
              </a:rPr>
              <a:t>-</a:t>
            </a:r>
            <a:r>
              <a:rPr lang="zh-CN" altLang="en-US" sz="1400" dirty="0" smtClean="0">
                <a:solidFill>
                  <a:srgbClr val="00B0F0"/>
                </a:solidFill>
                <a:latin typeface="微软雅黑" panose="020B0503020204020204" pitchFamily="34" charset="-122"/>
                <a:ea typeface="微软雅黑" panose="020B0503020204020204" pitchFamily="34" charset="-122"/>
              </a:rPr>
              <a:t>总体设计</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93892" y="2336031"/>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任务类型</a:t>
            </a:r>
            <a:endParaRPr lang="zh-CN" altLang="en-US" sz="1400" dirty="0">
              <a:latin typeface="微软雅黑" panose="020B0503020204020204" pitchFamily="34" charset="-122"/>
              <a:ea typeface="微软雅黑" panose="020B0503020204020204" pitchFamily="34" charset="-122"/>
            </a:endParaRPr>
          </a:p>
        </p:txBody>
      </p:sp>
      <p:sp>
        <p:nvSpPr>
          <p:cNvPr id="19" name="矩形 18"/>
          <p:cNvSpPr/>
          <p:nvPr/>
        </p:nvSpPr>
        <p:spPr>
          <a:xfrm>
            <a:off x="1302004" y="2336031"/>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部件</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93892" y="2789783"/>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负责部门</a:t>
            </a:r>
            <a:endParaRPr lang="zh-CN" altLang="en-US" sz="1400" dirty="0">
              <a:latin typeface="微软雅黑" panose="020B0503020204020204" pitchFamily="34" charset="-122"/>
              <a:ea typeface="微软雅黑" panose="020B0503020204020204" pitchFamily="34" charset="-122"/>
            </a:endParaRPr>
          </a:p>
        </p:txBody>
      </p:sp>
      <p:sp>
        <p:nvSpPr>
          <p:cNvPr id="21" name="矩形 20"/>
          <p:cNvSpPr/>
          <p:nvPr/>
        </p:nvSpPr>
        <p:spPr>
          <a:xfrm>
            <a:off x="1302004" y="2789783"/>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rgbClr val="00B0F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293892" y="3243535"/>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负责人</a:t>
            </a:r>
            <a:endParaRPr lang="zh-CN" altLang="en-US" sz="1400" dirty="0">
              <a:latin typeface="微软雅黑" panose="020B0503020204020204" pitchFamily="34" charset="-122"/>
              <a:ea typeface="微软雅黑" panose="020B0503020204020204" pitchFamily="34" charset="-122"/>
            </a:endParaRPr>
          </a:p>
        </p:txBody>
      </p:sp>
      <p:sp>
        <p:nvSpPr>
          <p:cNvPr id="23" name="矩形 22"/>
          <p:cNvSpPr/>
          <p:nvPr/>
        </p:nvSpPr>
        <p:spPr>
          <a:xfrm>
            <a:off x="1302004" y="3243535"/>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rgbClr val="00B0F0"/>
              </a:solidFill>
              <a:latin typeface="微软雅黑" panose="020B0503020204020204" pitchFamily="34" charset="-122"/>
              <a:ea typeface="微软雅黑" panose="020B0503020204020204" pitchFamily="34" charset="-122"/>
            </a:endParaRPr>
          </a:p>
        </p:txBody>
      </p:sp>
      <p:sp>
        <p:nvSpPr>
          <p:cNvPr id="24" name="矩形 23"/>
          <p:cNvSpPr/>
          <p:nvPr/>
        </p:nvSpPr>
        <p:spPr>
          <a:xfrm>
            <a:off x="177056" y="1412776"/>
            <a:ext cx="439248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创建</a:t>
            </a:r>
            <a:r>
              <a:rPr lang="zh-CN" altLang="en-US" sz="1400" b="1" dirty="0">
                <a:latin typeface="微软雅黑" panose="020B0503020204020204" pitchFamily="34" charset="-122"/>
                <a:ea typeface="微软雅黑" panose="020B0503020204020204" pitchFamily="34" charset="-122"/>
              </a:rPr>
              <a:t>任务</a:t>
            </a:r>
          </a:p>
        </p:txBody>
      </p:sp>
      <p:sp>
        <p:nvSpPr>
          <p:cNvPr id="27" name="矩形 26"/>
          <p:cNvSpPr/>
          <p:nvPr/>
        </p:nvSpPr>
        <p:spPr>
          <a:xfrm>
            <a:off x="293892" y="4441539"/>
            <a:ext cx="1008112" cy="307777"/>
          </a:xfrm>
          <a:prstGeom prst="rect">
            <a:avLst/>
          </a:prstGeom>
          <a:solidFill>
            <a:schemeClr val="bg1">
              <a:lumMod val="85000"/>
            </a:schemeClr>
          </a:solidFill>
          <a:ln w="3175">
            <a:solidFill>
              <a:schemeClr val="bg1">
                <a:lumMod val="8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新建方案</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045124" y="3490416"/>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方案</a:t>
            </a:r>
            <a:r>
              <a:rPr lang="zh-CN" altLang="en-US" sz="1400" dirty="0">
                <a:latin typeface="微软雅黑" panose="020B0503020204020204" pitchFamily="34" charset="-122"/>
                <a:ea typeface="微软雅黑" panose="020B0503020204020204" pitchFamily="34" charset="-122"/>
              </a:rPr>
              <a:t>标号</a:t>
            </a:r>
          </a:p>
        </p:txBody>
      </p:sp>
      <p:sp>
        <p:nvSpPr>
          <p:cNvPr id="30" name="矩形 29"/>
          <p:cNvSpPr/>
          <p:nvPr/>
        </p:nvSpPr>
        <p:spPr>
          <a:xfrm>
            <a:off x="6053236" y="3490416"/>
            <a:ext cx="269522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FF0000"/>
                </a:solidFill>
                <a:latin typeface="微软雅黑" panose="020B0503020204020204" pitchFamily="34" charset="-122"/>
                <a:ea typeface="微软雅黑" panose="020B0503020204020204" pitchFamily="34" charset="-122"/>
              </a:rPr>
              <a:t>A1</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053136" y="3944168"/>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描述</a:t>
            </a:r>
            <a:endParaRPr lang="zh-CN" altLang="en-US" sz="1400" dirty="0">
              <a:latin typeface="微软雅黑" panose="020B0503020204020204" pitchFamily="34" charset="-122"/>
              <a:ea typeface="微软雅黑" panose="020B0503020204020204" pitchFamily="34" charset="-122"/>
            </a:endParaRPr>
          </a:p>
        </p:txBody>
      </p:sp>
      <p:sp>
        <p:nvSpPr>
          <p:cNvPr id="35" name="矩形 34"/>
          <p:cNvSpPr/>
          <p:nvPr/>
        </p:nvSpPr>
        <p:spPr>
          <a:xfrm>
            <a:off x="6061248" y="3944168"/>
            <a:ext cx="2697088" cy="92499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30224" y="692696"/>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创建任务时，支持维护任务的关联方案编号，可以创建新的方案编号，也可以关联已有的方案编号；</a:t>
            </a:r>
            <a:endParaRPr lang="en-US" altLang="zh-CN" sz="1600" dirty="0">
              <a:latin typeface="微软雅黑" panose="020B0503020204020204" pitchFamily="34" charset="-122"/>
              <a:ea typeface="微软雅黑" panose="020B0503020204020204" pitchFamily="34" charset="-122"/>
            </a:endParaRPr>
          </a:p>
        </p:txBody>
      </p:sp>
      <p:graphicFrame>
        <p:nvGraphicFramePr>
          <p:cNvPr id="37" name="表格 36"/>
          <p:cNvGraphicFramePr>
            <a:graphicFrameLocks noGrp="1"/>
          </p:cNvGraphicFramePr>
          <p:nvPr>
            <p:extLst>
              <p:ext uri="{D42A27DB-BD31-4B8C-83A1-F6EECF244321}">
                <p14:modId xmlns:p14="http://schemas.microsoft.com/office/powerpoint/2010/main" val="2667632502"/>
              </p:ext>
            </p:extLst>
          </p:nvPr>
        </p:nvGraphicFramePr>
        <p:xfrm>
          <a:off x="330224" y="4959606"/>
          <a:ext cx="4169768" cy="1483360"/>
        </p:xfrm>
        <a:graphic>
          <a:graphicData uri="http://schemas.openxmlformats.org/drawingml/2006/table">
            <a:tbl>
              <a:tblPr firstRow="1" bandRow="1">
                <a:tableStyleId>{5C22544A-7EE6-4342-B048-85BDC9FD1C3A}</a:tableStyleId>
              </a:tblPr>
              <a:tblGrid>
                <a:gridCol w="622079"/>
                <a:gridCol w="1872208"/>
                <a:gridCol w="1675481"/>
              </a:tblGrid>
              <a:tr h="370840">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序号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方案名称</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方案编号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r>
                        <a:rPr lang="en-US" altLang="zh-CN" sz="1200" dirty="0" smtClean="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高压涡轮部件方案一</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1_GYWL_A1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2</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高压涡轮部件方案二</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1_GYWL_A2</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3</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高压涡轮部件方案三</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1_GYWL_B1</a:t>
                      </a:r>
                      <a:endParaRPr lang="zh-CN" altLang="en-US" sz="1200" dirty="0" smtClean="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9" name="矩形 38"/>
          <p:cNvSpPr/>
          <p:nvPr/>
        </p:nvSpPr>
        <p:spPr>
          <a:xfrm>
            <a:off x="1514952" y="4441539"/>
            <a:ext cx="1008112" cy="307777"/>
          </a:xfrm>
          <a:prstGeom prst="rect">
            <a:avLst/>
          </a:prstGeom>
          <a:solidFill>
            <a:schemeClr val="bg1">
              <a:lumMod val="85000"/>
            </a:schemeClr>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选择方案</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8" name="肘形连接符 37"/>
          <p:cNvCxnSpPr>
            <a:stCxn id="27" idx="2"/>
            <a:endCxn id="14" idx="1"/>
          </p:cNvCxnSpPr>
          <p:nvPr/>
        </p:nvCxnSpPr>
        <p:spPr>
          <a:xfrm rot="5400000" flipH="1" flipV="1">
            <a:off x="1520760" y="1410044"/>
            <a:ext cx="2616460" cy="4062084"/>
          </a:xfrm>
          <a:prstGeom prst="bentConnector4">
            <a:avLst>
              <a:gd name="adj1" fmla="val -4854"/>
              <a:gd name="adj2" fmla="val 94972"/>
            </a:avLst>
          </a:prstGeom>
          <a:ln>
            <a:solidFill>
              <a:schemeClr val="accent2"/>
            </a:solidFill>
            <a:tailEnd type="triangle"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601886" y="5533120"/>
            <a:ext cx="4572000" cy="1200329"/>
          </a:xfrm>
          <a:prstGeom prst="rect">
            <a:avLst/>
          </a:prstGeom>
        </p:spPr>
        <p:txBody>
          <a:bodyPr>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针对</a:t>
            </a:r>
            <a:r>
              <a:rPr lang="zh-CN" altLang="en-US" sz="1600" dirty="0">
                <a:latin typeface="微软雅黑" panose="020B0503020204020204" pitchFamily="34" charset="-122"/>
                <a:ea typeface="微软雅黑" panose="020B0503020204020204" pitchFamily="34" charset="-122"/>
              </a:rPr>
              <a:t>部件</a:t>
            </a:r>
            <a:r>
              <a:rPr lang="zh-CN" altLang="en-US" sz="1600" dirty="0" smtClean="0">
                <a:latin typeface="微软雅黑" panose="020B0503020204020204" pitchFamily="34" charset="-122"/>
                <a:ea typeface="微软雅黑" panose="020B0503020204020204" pitchFamily="34" charset="-122"/>
              </a:rPr>
              <a:t>级</a:t>
            </a:r>
            <a:r>
              <a:rPr lang="zh-CN" altLang="en-US" sz="1600" dirty="0">
                <a:latin typeface="微软雅黑" panose="020B0503020204020204" pitchFamily="34" charset="-122"/>
                <a:ea typeface="微软雅黑" panose="020B0503020204020204" pitchFamily="34" charset="-122"/>
              </a:rPr>
              <a:t>任务来说，可以事先规划实现多</a:t>
            </a:r>
            <a:r>
              <a:rPr lang="zh-CN" altLang="en-US" sz="1600" dirty="0" smtClean="0">
                <a:latin typeface="微软雅黑" panose="020B0503020204020204" pitchFamily="34" charset="-122"/>
                <a:ea typeface="微软雅黑" panose="020B0503020204020204" pitchFamily="34" charset="-122"/>
              </a:rPr>
              <a:t>个</a:t>
            </a:r>
            <a:r>
              <a:rPr lang="zh-CN" altLang="en-US" sz="1600" dirty="0">
                <a:latin typeface="微软雅黑" panose="020B0503020204020204" pitchFamily="34" charset="-122"/>
                <a:ea typeface="微软雅黑" panose="020B0503020204020204" pitchFamily="34" charset="-122"/>
              </a:rPr>
              <a:t>部件</a:t>
            </a:r>
            <a:r>
              <a:rPr lang="zh-CN" altLang="en-US" sz="1600" dirty="0" smtClean="0">
                <a:latin typeface="微软雅黑" panose="020B0503020204020204" pitchFamily="34" charset="-122"/>
                <a:ea typeface="微软雅黑" panose="020B0503020204020204" pitchFamily="34" charset="-122"/>
              </a:rPr>
              <a:t>方案</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所以</a:t>
            </a:r>
            <a:r>
              <a:rPr lang="zh-CN" altLang="en-US" sz="1600" dirty="0">
                <a:latin typeface="微软雅黑" panose="020B0503020204020204" pitchFamily="34" charset="-122"/>
                <a:ea typeface="微软雅黑" panose="020B0503020204020204" pitchFamily="34" charset="-122"/>
              </a:rPr>
              <a:t>部件</a:t>
            </a:r>
            <a:r>
              <a:rPr lang="zh-CN" altLang="en-US" sz="1600" dirty="0" smtClean="0">
                <a:latin typeface="微软雅黑" panose="020B0503020204020204" pitchFamily="34" charset="-122"/>
                <a:ea typeface="微软雅黑" panose="020B0503020204020204" pitchFamily="34" charset="-122"/>
              </a:rPr>
              <a:t>级</a:t>
            </a:r>
            <a:r>
              <a:rPr lang="zh-CN" altLang="en-US" sz="1600" dirty="0">
                <a:latin typeface="微软雅黑" panose="020B0503020204020204" pitchFamily="34" charset="-122"/>
                <a:ea typeface="微软雅黑" panose="020B0503020204020204" pitchFamily="34" charset="-122"/>
              </a:rPr>
              <a:t>任务关联的方案可以多</a:t>
            </a:r>
            <a:r>
              <a:rPr lang="zh-CN" altLang="en-US" sz="1600" dirty="0" smtClean="0">
                <a:latin typeface="微软雅黑" panose="020B0503020204020204" pitchFamily="34" charset="-122"/>
                <a:ea typeface="微软雅黑" panose="020B0503020204020204" pitchFamily="34" charset="-122"/>
              </a:rPr>
              <a:t>个；</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1531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230524" y="2740468"/>
            <a:ext cx="1744115" cy="523220"/>
          </a:xfrm>
          <a:prstGeom prst="rect">
            <a:avLst/>
          </a:prstGeom>
          <a:solidFill>
            <a:schemeClr val="accent2">
              <a:lumMod val="20000"/>
              <a:lumOff val="8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各部件</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专业任务流程执行和协同</a:t>
            </a:r>
            <a:endParaRPr lang="zh-CN" altLang="en-US" sz="1400" dirty="0">
              <a:latin typeface="微软雅黑" panose="020B0503020204020204" pitchFamily="34" charset="-122"/>
              <a:ea typeface="微软雅黑" panose="020B0503020204020204" pitchFamily="34" charset="-122"/>
            </a:endParaRPr>
          </a:p>
        </p:txBody>
      </p:sp>
      <p:sp>
        <p:nvSpPr>
          <p:cNvPr id="51" name="矩形 50"/>
          <p:cNvSpPr/>
          <p:nvPr/>
        </p:nvSpPr>
        <p:spPr>
          <a:xfrm>
            <a:off x="3240360" y="4178388"/>
            <a:ext cx="3044031" cy="2634988"/>
          </a:xfrm>
          <a:prstGeom prst="rect">
            <a:avLst/>
          </a:prstGeom>
          <a:solidFill>
            <a:schemeClr val="bg1">
              <a:lumMod val="95000"/>
            </a:schemeClr>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燕尾形箭头 79"/>
          <p:cNvSpPr/>
          <p:nvPr/>
        </p:nvSpPr>
        <p:spPr>
          <a:xfrm rot="5400000">
            <a:off x="4299768" y="4740550"/>
            <a:ext cx="936000" cy="596897"/>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56" name="矩形 55"/>
          <p:cNvSpPr/>
          <p:nvPr/>
        </p:nvSpPr>
        <p:spPr>
          <a:xfrm>
            <a:off x="6351290" y="4178388"/>
            <a:ext cx="2792710" cy="2634988"/>
          </a:xfrm>
          <a:prstGeom prst="rect">
            <a:avLst/>
          </a:prstGeom>
          <a:solidFill>
            <a:schemeClr val="bg1">
              <a:lumMod val="95000"/>
            </a:schemeClr>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687461" y="4175955"/>
            <a:ext cx="1516188" cy="2634988"/>
          </a:xfrm>
          <a:prstGeom prst="rect">
            <a:avLst/>
          </a:prstGeom>
          <a:solidFill>
            <a:schemeClr val="bg1"/>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部件级方案策划、匹配与管理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595759" y="1362840"/>
            <a:ext cx="2448272" cy="1028141"/>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8" name="文本框 7"/>
          <p:cNvSpPr txBox="1"/>
          <p:nvPr/>
        </p:nvSpPr>
        <p:spPr>
          <a:xfrm>
            <a:off x="3634506" y="609704"/>
            <a:ext cx="1081510" cy="307777"/>
          </a:xfrm>
          <a:prstGeom prst="rect">
            <a:avLst/>
          </a:prstGeom>
          <a:noFill/>
        </p:spPr>
        <p:txBody>
          <a:bodyPr wrap="square" rtlCol="0">
            <a:spAutoFit/>
          </a:bodyPr>
          <a:lstStyle/>
          <a:p>
            <a:pPr algn="ctr"/>
            <a:r>
              <a:rPr lang="zh-CN" altLang="en-US" sz="1400" b="1" dirty="0" smtClean="0">
                <a:solidFill>
                  <a:srgbClr val="FF0000"/>
                </a:solidFill>
                <a:latin typeface="微软雅黑" panose="020B0503020204020204" pitchFamily="34" charset="-122"/>
                <a:ea typeface="微软雅黑" panose="020B0503020204020204" pitchFamily="34" charset="-122"/>
              </a:rPr>
              <a:t>发动机整机</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696664" y="1436874"/>
            <a:ext cx="2347368" cy="954107"/>
          </a:xfrm>
          <a:prstGeom prst="rect">
            <a:avLst/>
          </a:prstGeom>
        </p:spPr>
        <p:txBody>
          <a:bodyPr wrap="square">
            <a:spAutoFit/>
          </a:bodyPr>
          <a:lstStyle/>
          <a:p>
            <a:r>
              <a:rPr lang="zh-CN" altLang="en-US" sz="1400" b="1" dirty="0" smtClean="0">
                <a:solidFill>
                  <a:schemeClr val="tx1">
                    <a:lumMod val="50000"/>
                    <a:lumOff val="50000"/>
                  </a:schemeClr>
                </a:solidFill>
                <a:latin typeface="微软雅黑" panose="020B0503020204020204" pitchFamily="34" charset="-122"/>
                <a:ea typeface="微软雅黑" panose="020B0503020204020204" pitchFamily="34" charset="-122"/>
              </a:rPr>
              <a:t>进气口</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：环形，固定</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唇</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口；</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风扇</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：单级轴流式；</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压气机</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：多级轴流式</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275856" y="6033481"/>
            <a:ext cx="1440160" cy="709338"/>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11" name="文本框 10"/>
          <p:cNvSpPr txBox="1"/>
          <p:nvPr/>
        </p:nvSpPr>
        <p:spPr>
          <a:xfrm>
            <a:off x="4211960" y="4278106"/>
            <a:ext cx="1328841" cy="307777"/>
          </a:xfrm>
          <a:prstGeom prst="rect">
            <a:avLst/>
          </a:prstGeom>
          <a:noFill/>
        </p:spPr>
        <p:txBody>
          <a:bodyPr wrap="square" rtlCol="0">
            <a:spAutoFit/>
          </a:bodyPr>
          <a:lstStyle/>
          <a:p>
            <a:pPr algn="ctr"/>
            <a:r>
              <a:rPr lang="zh-CN" altLang="en-US" sz="1400" b="1" dirty="0" smtClean="0">
                <a:solidFill>
                  <a:srgbClr val="FF0000"/>
                </a:solidFill>
                <a:latin typeface="微软雅黑" panose="020B0503020204020204" pitchFamily="34" charset="-122"/>
                <a:ea typeface="微软雅黑" panose="020B0503020204020204" pitchFamily="34" charset="-122"/>
              </a:rPr>
              <a:t>高压涡轮部件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1718568" y="6029124"/>
            <a:ext cx="1418233" cy="709338"/>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14" name="文本框 13"/>
          <p:cNvSpPr txBox="1"/>
          <p:nvPr/>
        </p:nvSpPr>
        <p:spPr>
          <a:xfrm>
            <a:off x="1865938" y="4275673"/>
            <a:ext cx="1159236" cy="307777"/>
          </a:xfrm>
          <a:prstGeom prst="rect">
            <a:avLst/>
          </a:prstGeom>
          <a:noFill/>
        </p:spPr>
        <p:txBody>
          <a:bodyPr wrap="square" rtlCol="0">
            <a:spAutoFit/>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燃烧室</a:t>
            </a:r>
            <a:r>
              <a:rPr lang="zh-CN" altLang="en-US" sz="1400" b="1" dirty="0" smtClean="0">
                <a:solidFill>
                  <a:srgbClr val="FF0000"/>
                </a:solidFill>
                <a:latin typeface="微软雅黑" panose="020B0503020204020204" pitchFamily="34" charset="-122"/>
                <a:ea typeface="微软雅黑" panose="020B0503020204020204" pitchFamily="34" charset="-122"/>
              </a:rPr>
              <a:t>部件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6" name="矩形 15"/>
          <p:cNvSpPr/>
          <p:nvPr/>
        </p:nvSpPr>
        <p:spPr>
          <a:xfrm>
            <a:off x="6415658" y="6021288"/>
            <a:ext cx="1302416" cy="709338"/>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17" name="文本框 16"/>
          <p:cNvSpPr txBox="1"/>
          <p:nvPr/>
        </p:nvSpPr>
        <p:spPr>
          <a:xfrm>
            <a:off x="6972468" y="4263221"/>
            <a:ext cx="1620974" cy="307777"/>
          </a:xfrm>
          <a:prstGeom prst="rect">
            <a:avLst/>
          </a:prstGeom>
          <a:noFill/>
        </p:spPr>
        <p:txBody>
          <a:bodyPr wrap="square" rtlCol="0">
            <a:spAutoFit/>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低压</a:t>
            </a:r>
            <a:r>
              <a:rPr lang="zh-CN" altLang="en-US" sz="1400" b="1" dirty="0" smtClean="0">
                <a:solidFill>
                  <a:srgbClr val="FF0000"/>
                </a:solidFill>
                <a:latin typeface="微软雅黑" panose="020B0503020204020204" pitchFamily="34" charset="-122"/>
                <a:ea typeface="微软雅黑" panose="020B0503020204020204" pitchFamily="34" charset="-122"/>
              </a:rPr>
              <a:t>涡轮部件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52646" y="1075092"/>
            <a:ext cx="2584155" cy="307777"/>
          </a:xfrm>
          <a:prstGeom prst="rect">
            <a:avLst/>
          </a:prstGeom>
          <a:noFill/>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发动机整机方案二</a:t>
            </a:r>
            <a:r>
              <a:rPr lang="en-US" altLang="zh-CN" sz="1400" b="1" dirty="0">
                <a:solidFill>
                  <a:schemeClr val="tx2"/>
                </a:solidFill>
                <a:latin typeface="微软雅黑" panose="020B0503020204020204" pitchFamily="34" charset="-122"/>
                <a:ea typeface="微软雅黑" panose="020B0503020204020204" pitchFamily="34" charset="-122"/>
              </a:rPr>
              <a:t>: 0_ZJ_B</a:t>
            </a:r>
          </a:p>
        </p:txBody>
      </p:sp>
      <p:sp>
        <p:nvSpPr>
          <p:cNvPr id="20" name="文本框 19"/>
          <p:cNvSpPr txBox="1"/>
          <p:nvPr/>
        </p:nvSpPr>
        <p:spPr>
          <a:xfrm>
            <a:off x="3203848" y="5482475"/>
            <a:ext cx="1735458" cy="523220"/>
          </a:xfrm>
          <a:prstGeom prst="rect">
            <a:avLst/>
          </a:prstGeom>
          <a:noFill/>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高压</a:t>
            </a:r>
            <a:r>
              <a:rPr lang="zh-CN" altLang="en-US" sz="1400" b="1" dirty="0" smtClean="0">
                <a:solidFill>
                  <a:schemeClr val="tx2"/>
                </a:solidFill>
                <a:latin typeface="微软雅黑" panose="020B0503020204020204" pitchFamily="34" charset="-122"/>
                <a:ea typeface="微软雅黑" panose="020B0503020204020204" pitchFamily="34" charset="-122"/>
              </a:rPr>
              <a:t>涡轮方案</a:t>
            </a:r>
            <a:r>
              <a:rPr lang="en-US" altLang="zh-CN" sz="1400" b="1" dirty="0" smtClean="0">
                <a:solidFill>
                  <a:schemeClr val="tx2"/>
                </a:solidFill>
                <a:latin typeface="微软雅黑" panose="020B0503020204020204" pitchFamily="34" charset="-122"/>
                <a:ea typeface="微软雅黑" panose="020B0503020204020204" pitchFamily="34" charset="-122"/>
              </a:rPr>
              <a:t>1</a:t>
            </a:r>
          </a:p>
          <a:p>
            <a:r>
              <a:rPr lang="en-US" altLang="zh-CN" sz="1400" b="1" dirty="0" smtClean="0">
                <a:solidFill>
                  <a:schemeClr val="tx2"/>
                </a:solidFill>
                <a:latin typeface="微软雅黑" panose="020B0503020204020204" pitchFamily="34" charset="-122"/>
                <a:ea typeface="微软雅黑" panose="020B0503020204020204" pitchFamily="34" charset="-122"/>
              </a:rPr>
              <a:t>1_GYWL_A1</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1" name="矩形 20"/>
          <p:cNvSpPr/>
          <p:nvPr/>
        </p:nvSpPr>
        <p:spPr>
          <a:xfrm>
            <a:off x="4788024" y="6031557"/>
            <a:ext cx="1440160" cy="709338"/>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23" name="文本框 22"/>
          <p:cNvSpPr txBox="1"/>
          <p:nvPr/>
        </p:nvSpPr>
        <p:spPr>
          <a:xfrm>
            <a:off x="4716016" y="5480551"/>
            <a:ext cx="1584176" cy="523220"/>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高压涡轮方案</a:t>
            </a:r>
            <a:r>
              <a:rPr lang="en-US" altLang="zh-CN" sz="1400" b="1" dirty="0" smtClean="0">
                <a:solidFill>
                  <a:schemeClr val="tx2"/>
                </a:solidFill>
                <a:latin typeface="微软雅黑" panose="020B0503020204020204" pitchFamily="34" charset="-122"/>
                <a:ea typeface="微软雅黑" panose="020B0503020204020204" pitchFamily="34" charset="-122"/>
              </a:rPr>
              <a:t>2</a:t>
            </a:r>
          </a:p>
          <a:p>
            <a:r>
              <a:rPr lang="en-US" altLang="zh-CN" sz="1400" b="1" dirty="0" smtClean="0">
                <a:solidFill>
                  <a:schemeClr val="tx2"/>
                </a:solidFill>
                <a:latin typeface="微软雅黑" panose="020B0503020204020204" pitchFamily="34" charset="-122"/>
                <a:ea typeface="微软雅黑" panose="020B0503020204020204" pitchFamily="34" charset="-122"/>
              </a:rPr>
              <a:t>1_GYWL_A2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687859" y="5469900"/>
            <a:ext cx="1584176" cy="523220"/>
          </a:xfrm>
          <a:prstGeom prst="rect">
            <a:avLst/>
          </a:prstGeom>
          <a:noFill/>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燃烧室</a:t>
            </a:r>
            <a:r>
              <a:rPr lang="zh-CN" altLang="en-US" sz="1400" b="1" dirty="0" smtClean="0">
                <a:solidFill>
                  <a:schemeClr val="tx2"/>
                </a:solidFill>
                <a:latin typeface="微软雅黑" panose="020B0503020204020204" pitchFamily="34" charset="-122"/>
                <a:ea typeface="微软雅黑" panose="020B0503020204020204" pitchFamily="34" charset="-122"/>
              </a:rPr>
              <a:t>部件方案</a:t>
            </a:r>
            <a:r>
              <a:rPr lang="en-US" altLang="zh-CN" sz="1400" b="1" dirty="0" smtClean="0">
                <a:solidFill>
                  <a:schemeClr val="tx2"/>
                </a:solidFill>
                <a:latin typeface="微软雅黑" panose="020B0503020204020204" pitchFamily="34" charset="-122"/>
                <a:ea typeface="微软雅黑" panose="020B0503020204020204" pitchFamily="34" charset="-122"/>
              </a:rPr>
              <a:t>1</a:t>
            </a:r>
          </a:p>
          <a:p>
            <a:r>
              <a:rPr lang="en-US" altLang="zh-CN" sz="1400" b="1" dirty="0" smtClean="0">
                <a:solidFill>
                  <a:schemeClr val="tx2"/>
                </a:solidFill>
                <a:latin typeface="微软雅黑" panose="020B0503020204020204" pitchFamily="34" charset="-122"/>
                <a:ea typeface="微软雅黑" panose="020B0503020204020204" pitchFamily="34" charset="-122"/>
              </a:rPr>
              <a:t>1_RSS_A1&amp;A2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343650" y="5480551"/>
            <a:ext cx="1828750" cy="523220"/>
          </a:xfrm>
          <a:prstGeom prst="rect">
            <a:avLst/>
          </a:prstGeom>
          <a:noFill/>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低</a:t>
            </a:r>
            <a:r>
              <a:rPr lang="zh-CN" altLang="en-US" sz="1400" b="1" dirty="0" smtClean="0">
                <a:solidFill>
                  <a:schemeClr val="tx2"/>
                </a:solidFill>
                <a:latin typeface="微软雅黑" panose="020B0503020204020204" pitchFamily="34" charset="-122"/>
                <a:ea typeface="微软雅黑" panose="020B0503020204020204" pitchFamily="34" charset="-122"/>
              </a:rPr>
              <a:t>压涡轮方案</a:t>
            </a:r>
            <a:r>
              <a:rPr lang="en-US" altLang="zh-CN" sz="1400" b="1" dirty="0" smtClean="0">
                <a:solidFill>
                  <a:schemeClr val="tx2"/>
                </a:solidFill>
                <a:latin typeface="微软雅黑" panose="020B0503020204020204" pitchFamily="34" charset="-122"/>
                <a:ea typeface="微软雅黑" panose="020B0503020204020204" pitchFamily="34" charset="-122"/>
              </a:rPr>
              <a:t>1</a:t>
            </a:r>
          </a:p>
          <a:p>
            <a:r>
              <a:rPr lang="en-US" altLang="zh-CN" sz="1400" b="1" dirty="0" smtClean="0">
                <a:solidFill>
                  <a:schemeClr val="tx2"/>
                </a:solidFill>
                <a:latin typeface="微软雅黑" panose="020B0503020204020204" pitchFamily="34" charset="-122"/>
                <a:ea typeface="微软雅黑" panose="020B0503020204020204" pitchFamily="34" charset="-122"/>
              </a:rPr>
              <a:t>1_DYWL_A1</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812360" y="5480551"/>
            <a:ext cx="1828750" cy="523220"/>
          </a:xfrm>
          <a:prstGeom prst="rect">
            <a:avLst/>
          </a:prstGeom>
          <a:noFill/>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低压涡轮</a:t>
            </a:r>
            <a:r>
              <a:rPr lang="zh-CN" altLang="en-US" sz="1400" b="1" dirty="0" smtClean="0">
                <a:solidFill>
                  <a:schemeClr val="tx2"/>
                </a:solidFill>
                <a:latin typeface="微软雅黑" panose="020B0503020204020204" pitchFamily="34" charset="-122"/>
                <a:ea typeface="微软雅黑" panose="020B0503020204020204" pitchFamily="34" charset="-122"/>
              </a:rPr>
              <a:t>方案</a:t>
            </a:r>
            <a:r>
              <a:rPr lang="en-US" altLang="zh-CN" sz="1400" b="1" dirty="0" smtClean="0">
                <a:solidFill>
                  <a:schemeClr val="tx2"/>
                </a:solidFill>
                <a:latin typeface="微软雅黑" panose="020B0503020204020204" pitchFamily="34" charset="-122"/>
                <a:ea typeface="微软雅黑" panose="020B0503020204020204" pitchFamily="34" charset="-122"/>
              </a:rPr>
              <a:t>2</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en-US" altLang="zh-CN" sz="1400" b="1" dirty="0" smtClean="0">
                <a:solidFill>
                  <a:schemeClr val="tx2"/>
                </a:solidFill>
                <a:latin typeface="微软雅黑" panose="020B0503020204020204" pitchFamily="34" charset="-122"/>
                <a:ea typeface="微软雅黑" panose="020B0503020204020204" pitchFamily="34" charset="-122"/>
              </a:rPr>
              <a:t>1_DYWL_A2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 name="矩形 28"/>
          <p:cNvSpPr/>
          <p:nvPr/>
        </p:nvSpPr>
        <p:spPr>
          <a:xfrm>
            <a:off x="5220072" y="1362840"/>
            <a:ext cx="2864778" cy="1341956"/>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30" name="文本框 29"/>
          <p:cNvSpPr txBox="1"/>
          <p:nvPr/>
        </p:nvSpPr>
        <p:spPr>
          <a:xfrm>
            <a:off x="5176960" y="1075092"/>
            <a:ext cx="2001988" cy="307777"/>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各部件</a:t>
            </a:r>
            <a:r>
              <a:rPr lang="en-US" altLang="zh-CN" sz="1400" b="1" dirty="0" smtClean="0">
                <a:solidFill>
                  <a:schemeClr val="tx2"/>
                </a:solidFill>
                <a:latin typeface="微软雅黑" panose="020B0503020204020204" pitchFamily="34" charset="-122"/>
                <a:ea typeface="微软雅黑" panose="020B0503020204020204" pitchFamily="34" charset="-122"/>
              </a:rPr>
              <a:t>/</a:t>
            </a:r>
            <a:r>
              <a:rPr lang="zh-CN" altLang="en-US" sz="1400" b="1" dirty="0" smtClean="0">
                <a:solidFill>
                  <a:schemeClr val="tx2"/>
                </a:solidFill>
                <a:latin typeface="微软雅黑" panose="020B0503020204020204" pitchFamily="34" charset="-122"/>
                <a:ea typeface="微软雅黑" panose="020B0503020204020204" pitchFamily="34" charset="-122"/>
              </a:rPr>
              <a:t>系统性能指标</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31" name="矩形 30"/>
          <p:cNvSpPr/>
          <p:nvPr/>
        </p:nvSpPr>
        <p:spPr>
          <a:xfrm>
            <a:off x="5247006" y="1459057"/>
            <a:ext cx="2703615" cy="1169551"/>
          </a:xfrm>
          <a:prstGeom prst="rect">
            <a:avLst/>
          </a:prstGeom>
        </p:spPr>
        <p:txBody>
          <a:bodyPr wrap="square">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压气机部件性能</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指标</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要求：</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燃烧室部件性能</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指标</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要求：</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高压涡轮部件性能</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指标</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要求：</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控制系统性能</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指标</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要求：</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32" name="燕尾形箭头 31"/>
          <p:cNvSpPr/>
          <p:nvPr/>
        </p:nvSpPr>
        <p:spPr>
          <a:xfrm>
            <a:off x="3319808" y="1593883"/>
            <a:ext cx="1571080" cy="596897"/>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总体方案设计</a:t>
            </a:r>
            <a:endParaRPr lang="zh-CN" altLang="en-US" sz="1400" b="1"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3290911" y="1108668"/>
            <a:ext cx="1713137" cy="52322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总体性能专业牵头，其他部件专业配合</a:t>
            </a:r>
            <a:endParaRPr lang="zh-CN" altLang="en-US" sz="1400" dirty="0">
              <a:latin typeface="微软雅黑" panose="020B0503020204020204" pitchFamily="34" charset="-122"/>
              <a:ea typeface="微软雅黑" panose="020B0503020204020204" pitchFamily="34" charset="-122"/>
            </a:endParaRPr>
          </a:p>
        </p:txBody>
      </p:sp>
      <p:cxnSp>
        <p:nvCxnSpPr>
          <p:cNvPr id="6" name="直接箭头连接符 5"/>
          <p:cNvCxnSpPr>
            <a:stCxn id="29" idx="2"/>
            <a:endCxn id="11" idx="0"/>
          </p:cNvCxnSpPr>
          <p:nvPr/>
        </p:nvCxnSpPr>
        <p:spPr>
          <a:xfrm flipH="1">
            <a:off x="4876381" y="2704796"/>
            <a:ext cx="1776080" cy="1573310"/>
          </a:xfrm>
          <a:prstGeom prst="straightConnector1">
            <a:avLst/>
          </a:prstGeom>
          <a:ln>
            <a:solidFill>
              <a:schemeClr val="tx1">
                <a:lumMod val="50000"/>
                <a:lumOff val="5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9" idx="2"/>
            <a:endCxn id="14" idx="0"/>
          </p:cNvCxnSpPr>
          <p:nvPr/>
        </p:nvCxnSpPr>
        <p:spPr>
          <a:xfrm flipH="1">
            <a:off x="2445556" y="2704796"/>
            <a:ext cx="4206905" cy="1570877"/>
          </a:xfrm>
          <a:prstGeom prst="straightConnector1">
            <a:avLst/>
          </a:prstGeom>
          <a:ln>
            <a:solidFill>
              <a:schemeClr val="tx1">
                <a:lumMod val="50000"/>
                <a:lumOff val="5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9" idx="2"/>
            <a:endCxn id="17" idx="0"/>
          </p:cNvCxnSpPr>
          <p:nvPr/>
        </p:nvCxnSpPr>
        <p:spPr>
          <a:xfrm>
            <a:off x="6652461" y="2704796"/>
            <a:ext cx="1130494" cy="1558425"/>
          </a:xfrm>
          <a:prstGeom prst="straightConnector1">
            <a:avLst/>
          </a:prstGeom>
          <a:ln>
            <a:solidFill>
              <a:schemeClr val="tx1">
                <a:lumMod val="50000"/>
                <a:lumOff val="5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452514" y="4643054"/>
            <a:ext cx="0" cy="83506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燕尾形箭头 80"/>
          <p:cNvSpPr/>
          <p:nvPr/>
        </p:nvSpPr>
        <p:spPr>
          <a:xfrm rot="5400000">
            <a:off x="1990878" y="4737442"/>
            <a:ext cx="936000" cy="612000"/>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82" name="燕尾形箭头 81"/>
          <p:cNvSpPr/>
          <p:nvPr/>
        </p:nvSpPr>
        <p:spPr>
          <a:xfrm rot="5400000">
            <a:off x="7293262" y="4767150"/>
            <a:ext cx="936000" cy="612000"/>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77" name="矩形 76"/>
          <p:cNvSpPr/>
          <p:nvPr/>
        </p:nvSpPr>
        <p:spPr>
          <a:xfrm>
            <a:off x="2263541" y="3445781"/>
            <a:ext cx="543739" cy="307777"/>
          </a:xfrm>
          <a:prstGeom prst="rect">
            <a:avLst/>
          </a:prstGeom>
          <a:solidFill>
            <a:schemeClr val="tx1"/>
          </a:solidFill>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下发</a:t>
            </a:r>
            <a:endParaRPr lang="zh-CN" altLang="en-US" sz="1400" dirty="0">
              <a:solidFill>
                <a:schemeClr val="bg1"/>
              </a:solidFill>
            </a:endParaRPr>
          </a:p>
        </p:txBody>
      </p:sp>
      <p:sp>
        <p:nvSpPr>
          <p:cNvPr id="86" name="文本框 85"/>
          <p:cNvSpPr txBox="1"/>
          <p:nvPr/>
        </p:nvSpPr>
        <p:spPr>
          <a:xfrm>
            <a:off x="3373215" y="2190780"/>
            <a:ext cx="1458735" cy="523220"/>
          </a:xfrm>
          <a:prstGeom prst="rect">
            <a:avLst/>
          </a:prstGeom>
          <a:solidFill>
            <a:schemeClr val="accent3">
              <a:lumMod val="60000"/>
              <a:lumOff val="4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概念设计阶段</a:t>
            </a:r>
            <a:endParaRPr lang="en-US" altLang="zh-CN" sz="1400" dirty="0" smtClean="0">
              <a:latin typeface="微软雅黑" panose="020B0503020204020204" pitchFamily="34" charset="-122"/>
              <a:ea typeface="微软雅黑" panose="020B0503020204020204" pitchFamily="34" charset="-122"/>
            </a:endParaRPr>
          </a:p>
          <a:p>
            <a:pPr algn="ct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方案设计</a:t>
            </a:r>
            <a:endParaRPr lang="zh-CN" altLang="en-US" sz="1400" dirty="0">
              <a:latin typeface="微软雅黑" panose="020B0503020204020204" pitchFamily="34" charset="-122"/>
              <a:ea typeface="微软雅黑" panose="020B0503020204020204" pitchFamily="34" charset="-122"/>
            </a:endParaRPr>
          </a:p>
        </p:txBody>
      </p:sp>
      <p:sp>
        <p:nvSpPr>
          <p:cNvPr id="55" name="文本框 54"/>
          <p:cNvSpPr txBox="1"/>
          <p:nvPr/>
        </p:nvSpPr>
        <p:spPr>
          <a:xfrm>
            <a:off x="5035598" y="4691702"/>
            <a:ext cx="1187713" cy="738664"/>
          </a:xfrm>
          <a:prstGeom prst="rect">
            <a:avLst/>
          </a:prstGeom>
          <a:solidFill>
            <a:schemeClr val="accent2">
              <a:lumMod val="20000"/>
              <a:lumOff val="8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怎么策划？是否要安排任务？</a:t>
            </a:r>
            <a:endParaRPr lang="en-US" altLang="zh-CN" sz="1400" dirty="0" smtClean="0">
              <a:latin typeface="微软雅黑" panose="020B0503020204020204" pitchFamily="34" charset="-122"/>
              <a:ea typeface="微软雅黑" panose="020B0503020204020204" pitchFamily="34" charset="-122"/>
            </a:endParaRPr>
          </a:p>
        </p:txBody>
      </p:sp>
      <p:sp>
        <p:nvSpPr>
          <p:cNvPr id="59" name="文本框 58"/>
          <p:cNvSpPr txBox="1"/>
          <p:nvPr/>
        </p:nvSpPr>
        <p:spPr>
          <a:xfrm>
            <a:off x="3896572" y="4692379"/>
            <a:ext cx="639403" cy="313235"/>
          </a:xfrm>
          <a:prstGeom prst="rect">
            <a:avLst/>
          </a:prstGeom>
          <a:solidFill>
            <a:schemeClr val="accent5">
              <a:lumMod val="40000"/>
              <a:lumOff val="60000"/>
            </a:schemeClr>
          </a:solid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谁？</a:t>
            </a:r>
            <a:endParaRPr lang="zh-CN" altLang="en-US" sz="1400" dirty="0">
              <a:latin typeface="微软雅黑" panose="020B0503020204020204" pitchFamily="34" charset="-122"/>
              <a:ea typeface="微软雅黑" panose="020B0503020204020204" pitchFamily="34" charset="-122"/>
            </a:endParaRPr>
          </a:p>
        </p:txBody>
      </p:sp>
      <p:sp>
        <p:nvSpPr>
          <p:cNvPr id="60" name="文本框 59"/>
          <p:cNvSpPr txBox="1"/>
          <p:nvPr/>
        </p:nvSpPr>
        <p:spPr>
          <a:xfrm>
            <a:off x="3337577" y="5040548"/>
            <a:ext cx="1187713" cy="307777"/>
          </a:xfrm>
          <a:prstGeom prst="rect">
            <a:avLst/>
          </a:prstGeom>
          <a:solidFill>
            <a:schemeClr val="accent3">
              <a:lumMod val="60000"/>
              <a:lumOff val="4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什么时候？</a:t>
            </a:r>
            <a:endParaRPr lang="zh-CN" altLang="en-US" sz="1400" dirty="0">
              <a:latin typeface="微软雅黑" panose="020B0503020204020204" pitchFamily="34" charset="-122"/>
              <a:ea typeface="微软雅黑" panose="020B0503020204020204" pitchFamily="34" charset="-122"/>
            </a:endParaRPr>
          </a:p>
        </p:txBody>
      </p:sp>
      <p:sp>
        <p:nvSpPr>
          <p:cNvPr id="61" name="文本框 60"/>
          <p:cNvSpPr txBox="1"/>
          <p:nvPr/>
        </p:nvSpPr>
        <p:spPr>
          <a:xfrm>
            <a:off x="3494037" y="6146140"/>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5006205" y="6141107"/>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63" name="文本框 62"/>
          <p:cNvSpPr txBox="1"/>
          <p:nvPr/>
        </p:nvSpPr>
        <p:spPr>
          <a:xfrm>
            <a:off x="1920376" y="6142703"/>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64" name="文本框 63"/>
          <p:cNvSpPr txBox="1"/>
          <p:nvPr/>
        </p:nvSpPr>
        <p:spPr>
          <a:xfrm>
            <a:off x="6563441" y="6139380"/>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67" name="矩形 66"/>
          <p:cNvSpPr/>
          <p:nvPr/>
        </p:nvSpPr>
        <p:spPr>
          <a:xfrm>
            <a:off x="2060648" y="3889804"/>
            <a:ext cx="543739" cy="307777"/>
          </a:xfrm>
          <a:prstGeom prst="rect">
            <a:avLst/>
          </a:prstGeom>
          <a:solidFill>
            <a:schemeClr val="tx1"/>
          </a:solidFill>
          <a:effectLst>
            <a:glow rad="139700">
              <a:schemeClr val="accent2">
                <a:satMod val="175000"/>
                <a:alpha val="40000"/>
              </a:schemeClr>
            </a:glow>
          </a:effec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反馈</a:t>
            </a:r>
          </a:p>
        </p:txBody>
      </p:sp>
      <p:sp>
        <p:nvSpPr>
          <p:cNvPr id="68" name="文本框 67"/>
          <p:cNvSpPr txBox="1"/>
          <p:nvPr/>
        </p:nvSpPr>
        <p:spPr>
          <a:xfrm>
            <a:off x="7316882" y="2864488"/>
            <a:ext cx="1744115" cy="954107"/>
          </a:xfrm>
          <a:prstGeom prst="rect">
            <a:avLst/>
          </a:prstGeom>
          <a:solidFill>
            <a:schemeClr val="bg1">
              <a:lumMod val="95000"/>
            </a:schemeClr>
          </a:solidFill>
          <a:effectLst>
            <a:glow rad="63500">
              <a:schemeClr val="accent2">
                <a:satMod val="175000"/>
                <a:alpha val="40000"/>
              </a:schemeClr>
            </a:glow>
          </a:effectLst>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双向</a:t>
            </a:r>
            <a:r>
              <a:rPr lang="zh-CN" altLang="en-US" sz="1400" dirty="0" smtClean="0">
                <a:latin typeface="微软雅黑" panose="020B0503020204020204" pitchFamily="34" charset="-122"/>
                <a:ea typeface="微软雅黑" panose="020B0503020204020204" pitchFamily="34" charset="-122"/>
              </a:rPr>
              <a:t>箭头，表征在</a:t>
            </a:r>
            <a:r>
              <a:rPr lang="zh-CN" altLang="en-US" sz="1400" dirty="0">
                <a:latin typeface="微软雅黑" panose="020B0503020204020204" pitchFamily="34" charset="-122"/>
                <a:ea typeface="微软雅黑" panose="020B0503020204020204" pitchFamily="34" charset="-122"/>
              </a:rPr>
              <a:t>概念阶段</a:t>
            </a:r>
            <a:r>
              <a:rPr lang="zh-CN" altLang="en-US" sz="1400" dirty="0" smtClean="0">
                <a:latin typeface="微软雅黑" panose="020B0503020204020204" pitchFamily="34" charset="-122"/>
                <a:ea typeface="微软雅黑" panose="020B0503020204020204" pitchFamily="34" charset="-122"/>
              </a:rPr>
              <a:t>方案设计时，总体和各部件专业是需要迭代的。</a:t>
            </a:r>
            <a:endParaRPr lang="zh-CN" altLang="en-US" sz="1400" dirty="0">
              <a:latin typeface="微软雅黑" panose="020B0503020204020204" pitchFamily="34" charset="-122"/>
              <a:ea typeface="微软雅黑" panose="020B0503020204020204" pitchFamily="34" charset="-122"/>
            </a:endParaRPr>
          </a:p>
        </p:txBody>
      </p:sp>
      <p:sp>
        <p:nvSpPr>
          <p:cNvPr id="71" name="矩形 70"/>
          <p:cNvSpPr/>
          <p:nvPr/>
        </p:nvSpPr>
        <p:spPr>
          <a:xfrm>
            <a:off x="42522" y="4175955"/>
            <a:ext cx="1625575" cy="2634988"/>
          </a:xfrm>
          <a:prstGeom prst="rect">
            <a:avLst/>
          </a:prstGeom>
          <a:solidFill>
            <a:schemeClr val="bg1"/>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10922" y="6018855"/>
            <a:ext cx="1506413" cy="709338"/>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73" name="文本框 72"/>
          <p:cNvSpPr txBox="1"/>
          <p:nvPr/>
        </p:nvSpPr>
        <p:spPr>
          <a:xfrm>
            <a:off x="38915" y="5478118"/>
            <a:ext cx="1828750" cy="523220"/>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压气机部件方案</a:t>
            </a:r>
            <a:r>
              <a:rPr lang="en-US" altLang="zh-CN" sz="1400" b="1" dirty="0" smtClean="0">
                <a:solidFill>
                  <a:schemeClr val="tx2"/>
                </a:solidFill>
                <a:latin typeface="微软雅黑" panose="020B0503020204020204" pitchFamily="34" charset="-122"/>
                <a:ea typeface="微软雅黑" panose="020B0503020204020204" pitchFamily="34" charset="-122"/>
              </a:rPr>
              <a:t>1</a:t>
            </a:r>
          </a:p>
          <a:p>
            <a:r>
              <a:rPr lang="en-US" altLang="zh-CN" sz="1400" b="1" dirty="0" smtClean="0">
                <a:solidFill>
                  <a:schemeClr val="tx2"/>
                </a:solidFill>
                <a:latin typeface="微软雅黑" panose="020B0503020204020204" pitchFamily="34" charset="-122"/>
                <a:ea typeface="微软雅黑" panose="020B0503020204020204" pitchFamily="34" charset="-122"/>
              </a:rPr>
              <a:t>1_YQJ_A1&amp;A2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8272" y="4253154"/>
            <a:ext cx="1609825" cy="307777"/>
          </a:xfrm>
          <a:prstGeom prst="rect">
            <a:avLst/>
          </a:prstGeom>
          <a:noFill/>
        </p:spPr>
        <p:txBody>
          <a:bodyPr wrap="square" rtlCol="0">
            <a:spAutoFit/>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压气机</a:t>
            </a:r>
            <a:r>
              <a:rPr lang="zh-CN" altLang="en-US" sz="1400" b="1" dirty="0" smtClean="0">
                <a:solidFill>
                  <a:srgbClr val="FF0000"/>
                </a:solidFill>
                <a:latin typeface="微软雅黑" panose="020B0503020204020204" pitchFamily="34" charset="-122"/>
                <a:ea typeface="微软雅黑" panose="020B0503020204020204" pitchFamily="34" charset="-122"/>
              </a:rPr>
              <a:t>部件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75" name="燕尾形箭头 74"/>
          <p:cNvSpPr/>
          <p:nvPr/>
        </p:nvSpPr>
        <p:spPr>
          <a:xfrm rot="5400000">
            <a:off x="408526" y="4748998"/>
            <a:ext cx="936000" cy="612000"/>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76" name="文本框 75"/>
          <p:cNvSpPr txBox="1"/>
          <p:nvPr/>
        </p:nvSpPr>
        <p:spPr>
          <a:xfrm>
            <a:off x="370959" y="6139380"/>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cxnSp>
        <p:nvCxnSpPr>
          <p:cNvPr id="85" name="直接箭头连接符 84"/>
          <p:cNvCxnSpPr>
            <a:stCxn id="29" idx="2"/>
            <a:endCxn id="74" idx="0"/>
          </p:cNvCxnSpPr>
          <p:nvPr/>
        </p:nvCxnSpPr>
        <p:spPr>
          <a:xfrm flipH="1">
            <a:off x="863185" y="2704796"/>
            <a:ext cx="5789276" cy="1548358"/>
          </a:xfrm>
          <a:prstGeom prst="straightConnector1">
            <a:avLst/>
          </a:prstGeom>
          <a:ln>
            <a:solidFill>
              <a:schemeClr val="tx1">
                <a:lumMod val="50000"/>
                <a:lumOff val="5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7782955" y="6028048"/>
            <a:ext cx="1302416" cy="709338"/>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90" name="文本框 89"/>
          <p:cNvSpPr txBox="1"/>
          <p:nvPr/>
        </p:nvSpPr>
        <p:spPr>
          <a:xfrm>
            <a:off x="7930738" y="6146140"/>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88" name="矩形 87"/>
          <p:cNvSpPr/>
          <p:nvPr/>
        </p:nvSpPr>
        <p:spPr>
          <a:xfrm>
            <a:off x="0" y="4168210"/>
            <a:ext cx="9151639" cy="2569176"/>
          </a:xfrm>
          <a:prstGeom prst="rect">
            <a:avLst/>
          </a:prstGeom>
          <a:solidFill>
            <a:schemeClr val="accent2">
              <a:alpha val="38039"/>
            </a:schemeClr>
          </a:solid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针对一个整机方案</a:t>
            </a:r>
            <a:r>
              <a:rPr lang="zh-CN" altLang="en-US" dirty="0" smtClean="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，各个部件可能策划多个方案，甚至可能各部件策划的方案个数并不相同，需要考虑与其他部件方案之间的横向匹配关系。</a:t>
            </a:r>
            <a:endParaRPr lang="zh-CN" altLang="en-US"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17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任务创建</a:t>
            </a:r>
            <a:r>
              <a:rPr lang="en-US" altLang="zh-CN" sz="2000" b="1" dirty="0" smtClean="0">
                <a:solidFill>
                  <a:prstClr val="black"/>
                </a:solidFill>
                <a:latin typeface="微软雅黑" panose="020B0503020204020204" pitchFamily="34" charset="-122"/>
                <a:ea typeface="微软雅黑" panose="020B0503020204020204" pitchFamily="34" charset="-122"/>
              </a:rPr>
              <a:t>_</a:t>
            </a:r>
            <a:r>
              <a:rPr lang="zh-CN" altLang="en-US" sz="2000" b="1" dirty="0" smtClean="0">
                <a:solidFill>
                  <a:prstClr val="black"/>
                </a:solidFill>
                <a:latin typeface="微软雅黑" panose="020B0503020204020204" pitchFamily="34" charset="-122"/>
                <a:ea typeface="微软雅黑" panose="020B0503020204020204" pitchFamily="34" charset="-122"/>
              </a:rPr>
              <a:t>专业级任务定义关联方案</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07504" y="1052736"/>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8" name="矩形 7"/>
          <p:cNvSpPr/>
          <p:nvPr/>
        </p:nvSpPr>
        <p:spPr>
          <a:xfrm>
            <a:off x="509547" y="1321440"/>
            <a:ext cx="972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9" name="肘形连接符 8"/>
          <p:cNvCxnSpPr>
            <a:stCxn id="7" idx="2"/>
            <a:endCxn id="8" idx="1"/>
          </p:cNvCxnSpPr>
          <p:nvPr/>
        </p:nvCxnSpPr>
        <p:spPr>
          <a:xfrm rot="16200000" flipH="1">
            <a:off x="369082" y="1277181"/>
            <a:ext cx="148887" cy="13204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14510" y="4951016"/>
            <a:ext cx="792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11" name="肘形连接符 10"/>
          <p:cNvCxnSpPr>
            <a:stCxn id="7" idx="2"/>
            <a:endCxn id="10" idx="1"/>
          </p:cNvCxnSpPr>
          <p:nvPr/>
        </p:nvCxnSpPr>
        <p:spPr>
          <a:xfrm rot="16200000" flipH="1">
            <a:off x="-1391833" y="3038097"/>
            <a:ext cx="3775680" cy="23700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2" idx="2"/>
            <a:endCxn id="25" idx="1"/>
          </p:cNvCxnSpPr>
          <p:nvPr/>
        </p:nvCxnSpPr>
        <p:spPr>
          <a:xfrm rot="16200000" flipH="1">
            <a:off x="1667942" y="3637413"/>
            <a:ext cx="607392" cy="29579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120487" y="3540472"/>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14" name="矩形 13"/>
          <p:cNvSpPr/>
          <p:nvPr/>
        </p:nvSpPr>
        <p:spPr>
          <a:xfrm>
            <a:off x="2119537" y="3755117"/>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5" name="肘形连接符 14"/>
          <p:cNvCxnSpPr>
            <a:stCxn id="22" idx="2"/>
            <a:endCxn id="14" idx="1"/>
          </p:cNvCxnSpPr>
          <p:nvPr/>
        </p:nvCxnSpPr>
        <p:spPr>
          <a:xfrm rot="16200000" flipH="1">
            <a:off x="1785603" y="3519753"/>
            <a:ext cx="372073" cy="2957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24817" y="1595905"/>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7" name="肘形连接符 16"/>
          <p:cNvCxnSpPr>
            <a:stCxn id="8" idx="2"/>
            <a:endCxn id="16" idx="1"/>
          </p:cNvCxnSpPr>
          <p:nvPr/>
        </p:nvCxnSpPr>
        <p:spPr>
          <a:xfrm rot="16200000" flipH="1">
            <a:off x="974844" y="1534557"/>
            <a:ext cx="170677" cy="12927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21741" y="2800373"/>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9" name="肘形连接符 18"/>
          <p:cNvCxnSpPr>
            <a:stCxn id="8" idx="2"/>
            <a:endCxn id="18" idx="1"/>
          </p:cNvCxnSpPr>
          <p:nvPr/>
        </p:nvCxnSpPr>
        <p:spPr>
          <a:xfrm rot="16200000" flipH="1">
            <a:off x="371072" y="2138329"/>
            <a:ext cx="1375145" cy="1261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121741" y="3048313"/>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1" name="肘形连接符 20"/>
          <p:cNvCxnSpPr>
            <a:stCxn id="8" idx="2"/>
            <a:endCxn id="20" idx="1"/>
          </p:cNvCxnSpPr>
          <p:nvPr/>
        </p:nvCxnSpPr>
        <p:spPr>
          <a:xfrm rot="16200000" flipH="1">
            <a:off x="247102" y="2262299"/>
            <a:ext cx="1623085" cy="1261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21741" y="3304364"/>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3" name="肘形连接符 22"/>
          <p:cNvCxnSpPr>
            <a:stCxn id="8" idx="2"/>
            <a:endCxn id="22" idx="1"/>
          </p:cNvCxnSpPr>
          <p:nvPr/>
        </p:nvCxnSpPr>
        <p:spPr>
          <a:xfrm rot="16200000" flipH="1">
            <a:off x="119076" y="2390325"/>
            <a:ext cx="1879136" cy="1261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2" idx="2"/>
            <a:endCxn id="13" idx="1"/>
          </p:cNvCxnSpPr>
          <p:nvPr/>
        </p:nvCxnSpPr>
        <p:spPr>
          <a:xfrm rot="16200000" flipH="1">
            <a:off x="1898373" y="3406983"/>
            <a:ext cx="147483" cy="29674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119536" y="3990007"/>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26" name="矩形 25"/>
          <p:cNvSpPr/>
          <p:nvPr/>
        </p:nvSpPr>
        <p:spPr>
          <a:xfrm>
            <a:off x="2113874" y="4224377"/>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7" name="肘形连接符 26"/>
          <p:cNvCxnSpPr>
            <a:stCxn id="22" idx="2"/>
            <a:endCxn id="26" idx="1"/>
          </p:cNvCxnSpPr>
          <p:nvPr/>
        </p:nvCxnSpPr>
        <p:spPr>
          <a:xfrm rot="16200000" flipH="1">
            <a:off x="1547926" y="3757429"/>
            <a:ext cx="841762" cy="29013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120789" y="4490085"/>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9" name="肘形连接符 28"/>
          <p:cNvCxnSpPr>
            <a:stCxn id="8" idx="2"/>
            <a:endCxn id="28" idx="1"/>
          </p:cNvCxnSpPr>
          <p:nvPr/>
        </p:nvCxnSpPr>
        <p:spPr>
          <a:xfrm rot="16200000" flipH="1">
            <a:off x="-474260" y="2983661"/>
            <a:ext cx="3064857" cy="1252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120789" y="4716697"/>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1" name="肘形连接符 30"/>
          <p:cNvCxnSpPr>
            <a:stCxn id="8" idx="2"/>
            <a:endCxn id="30" idx="1"/>
          </p:cNvCxnSpPr>
          <p:nvPr/>
        </p:nvCxnSpPr>
        <p:spPr>
          <a:xfrm rot="16200000" flipH="1">
            <a:off x="-587566" y="3096967"/>
            <a:ext cx="3291469" cy="1252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14510" y="5959128"/>
            <a:ext cx="828000" cy="186848"/>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33" name="肘形连接符 32"/>
          <p:cNvCxnSpPr>
            <a:stCxn id="7" idx="2"/>
            <a:endCxn id="32" idx="1"/>
          </p:cNvCxnSpPr>
          <p:nvPr/>
        </p:nvCxnSpPr>
        <p:spPr>
          <a:xfrm rot="16200000" flipH="1">
            <a:off x="-1895889" y="3542153"/>
            <a:ext cx="4783792" cy="23700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6" idx="2"/>
            <a:endCxn id="39" idx="1"/>
          </p:cNvCxnSpPr>
          <p:nvPr/>
        </p:nvCxnSpPr>
        <p:spPr>
          <a:xfrm rot="16200000" flipH="1">
            <a:off x="1676582" y="1923391"/>
            <a:ext cx="620442" cy="31997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147741" y="1845994"/>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36" name="矩形 35"/>
          <p:cNvSpPr/>
          <p:nvPr/>
        </p:nvSpPr>
        <p:spPr>
          <a:xfrm>
            <a:off x="2146790" y="2060403"/>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7" name="肘形连接符 36"/>
          <p:cNvCxnSpPr>
            <a:stCxn id="16" idx="2"/>
            <a:endCxn id="36" idx="1"/>
          </p:cNvCxnSpPr>
          <p:nvPr/>
        </p:nvCxnSpPr>
        <p:spPr>
          <a:xfrm rot="16200000" flipH="1">
            <a:off x="1793894" y="1806078"/>
            <a:ext cx="385818" cy="31997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6" idx="2"/>
            <a:endCxn id="35" idx="1"/>
          </p:cNvCxnSpPr>
          <p:nvPr/>
        </p:nvCxnSpPr>
        <p:spPr>
          <a:xfrm rot="16200000" flipH="1">
            <a:off x="1906547" y="1693426"/>
            <a:ext cx="161464" cy="32092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2146789" y="2294598"/>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40" name="矩形 39"/>
          <p:cNvSpPr/>
          <p:nvPr/>
        </p:nvSpPr>
        <p:spPr>
          <a:xfrm>
            <a:off x="2143193" y="2534362"/>
            <a:ext cx="778464"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16" idx="2"/>
            <a:endCxn id="40" idx="1"/>
          </p:cNvCxnSpPr>
          <p:nvPr/>
        </p:nvCxnSpPr>
        <p:spPr>
          <a:xfrm rot="16200000" flipH="1">
            <a:off x="1554902" y="2045071"/>
            <a:ext cx="860206" cy="3163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154722" y="5209872"/>
            <a:ext cx="1398881"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43" name="肘形连接符 42"/>
          <p:cNvCxnSpPr>
            <a:stCxn id="10" idx="2"/>
            <a:endCxn id="42" idx="1"/>
          </p:cNvCxnSpPr>
          <p:nvPr/>
        </p:nvCxnSpPr>
        <p:spPr>
          <a:xfrm rot="16200000" flipH="1">
            <a:off x="1000573" y="5147801"/>
            <a:ext cx="164087" cy="1442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149603" y="5459050"/>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5" name="肘形连接符 44"/>
          <p:cNvCxnSpPr>
            <a:stCxn id="10" idx="2"/>
            <a:endCxn id="44" idx="1"/>
          </p:cNvCxnSpPr>
          <p:nvPr/>
        </p:nvCxnSpPr>
        <p:spPr>
          <a:xfrm rot="16200000" flipH="1">
            <a:off x="875150" y="5273223"/>
            <a:ext cx="409812" cy="13909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149603" y="5718141"/>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7" name="肘形连接符 46"/>
          <p:cNvCxnSpPr>
            <a:stCxn id="10" idx="2"/>
            <a:endCxn id="46" idx="1"/>
          </p:cNvCxnSpPr>
          <p:nvPr/>
        </p:nvCxnSpPr>
        <p:spPr>
          <a:xfrm rot="16200000" flipH="1">
            <a:off x="745605" y="5402768"/>
            <a:ext cx="668903" cy="13909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154722" y="6219266"/>
            <a:ext cx="1398881"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缩尺风扇设计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9" name="肘形连接符 48"/>
          <p:cNvCxnSpPr>
            <a:endCxn id="48" idx="1"/>
          </p:cNvCxnSpPr>
          <p:nvPr/>
        </p:nvCxnSpPr>
        <p:spPr>
          <a:xfrm rot="16200000" flipH="1">
            <a:off x="1000573" y="6157195"/>
            <a:ext cx="164087" cy="1442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149603" y="6468444"/>
            <a:ext cx="169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高压涡轮性能试验件设计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1" name="肘形连接符 50"/>
          <p:cNvCxnSpPr>
            <a:endCxn id="50" idx="1"/>
          </p:cNvCxnSpPr>
          <p:nvPr/>
        </p:nvCxnSpPr>
        <p:spPr>
          <a:xfrm rot="16200000" flipH="1">
            <a:off x="875150" y="6282617"/>
            <a:ext cx="409812" cy="13909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298416" y="1499864"/>
            <a:ext cx="1338828" cy="369332"/>
          </a:xfrm>
          <a:prstGeom prst="rect">
            <a:avLst/>
          </a:prstGeom>
          <a:noFill/>
          <a:ln>
            <a:solidFill>
              <a:schemeClr val="tx1"/>
            </a:solid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专业</a:t>
            </a:r>
            <a:r>
              <a:rPr lang="zh-CN" altLang="en-US" dirty="0" smtClean="0">
                <a:latin typeface="微软雅黑" panose="020B0503020204020204" pitchFamily="34" charset="-122"/>
                <a:ea typeface="微软雅黑" panose="020B0503020204020204" pitchFamily="34" charset="-122"/>
              </a:rPr>
              <a:t>级任务</a:t>
            </a:r>
            <a:endParaRPr lang="zh-CN" altLang="en-US" dirty="0">
              <a:latin typeface="微软雅黑" panose="020B0503020204020204" pitchFamily="34" charset="-122"/>
              <a:ea typeface="微软雅黑" panose="020B0503020204020204" pitchFamily="34" charset="-122"/>
            </a:endParaRPr>
          </a:p>
        </p:txBody>
      </p:sp>
      <p:sp>
        <p:nvSpPr>
          <p:cNvPr id="82" name="文本框 81"/>
          <p:cNvSpPr txBox="1"/>
          <p:nvPr/>
        </p:nvSpPr>
        <p:spPr>
          <a:xfrm>
            <a:off x="4355976" y="1984238"/>
            <a:ext cx="4680520" cy="461665"/>
          </a:xfrm>
          <a:prstGeom prst="rect">
            <a:avLst/>
          </a:prstGeom>
          <a:noFill/>
        </p:spPr>
        <p:txBody>
          <a:bodyPr wrap="square" rtlCol="0">
            <a:spAutoFit/>
          </a:bodyPr>
          <a:lstStyle/>
          <a:p>
            <a:pPr>
              <a:lnSpc>
                <a:spcPct val="150000"/>
              </a:lnSpc>
            </a:pPr>
            <a:r>
              <a:rPr lang="zh-CN" altLang="en-US" sz="1600" dirty="0" smtClean="0">
                <a:effectLst>
                  <a:glow rad="101600">
                    <a:schemeClr val="accent2">
                      <a:satMod val="175000"/>
                      <a:alpha val="40000"/>
                    </a:schemeClr>
                  </a:glow>
                </a:effectLst>
                <a:latin typeface="微软雅黑" panose="020B0503020204020204" pitchFamily="34" charset="-122"/>
                <a:ea typeface="微软雅黑" panose="020B0503020204020204" pitchFamily="34" charset="-122"/>
              </a:rPr>
              <a:t>专业级任务能够定义关联的方案；</a:t>
            </a:r>
            <a:endParaRPr lang="en-US" altLang="zh-CN" sz="1600" dirty="0">
              <a:effectLst>
                <a:glow rad="101600">
                  <a:schemeClr val="accent2">
                    <a:satMod val="175000"/>
                    <a:alpha val="40000"/>
                  </a:schemeClr>
                </a:glow>
              </a:effectLst>
              <a:latin typeface="微软雅黑" panose="020B0503020204020204" pitchFamily="34" charset="-122"/>
              <a:ea typeface="微软雅黑" panose="020B0503020204020204" pitchFamily="34" charset="-122"/>
            </a:endParaRPr>
          </a:p>
        </p:txBody>
      </p:sp>
      <p:cxnSp>
        <p:nvCxnSpPr>
          <p:cNvPr id="5" name="肘形连接符 4"/>
          <p:cNvCxnSpPr>
            <a:stCxn id="36" idx="3"/>
            <a:endCxn id="2" idx="1"/>
          </p:cNvCxnSpPr>
          <p:nvPr/>
        </p:nvCxnSpPr>
        <p:spPr>
          <a:xfrm flipV="1">
            <a:off x="2902790" y="1684530"/>
            <a:ext cx="1395626" cy="474444"/>
          </a:xfrm>
          <a:prstGeom prst="bentConnector3">
            <a:avLst/>
          </a:prstGeom>
          <a:ln>
            <a:solidFill>
              <a:schemeClr val="bg1"/>
            </a:solidFill>
            <a:tailEnd type="triangle"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058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21952"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专业级任务创建</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4860032" y="2276872"/>
            <a:ext cx="4176464" cy="3096344"/>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43264" y="2539504"/>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方案名称</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6051376" y="2539504"/>
            <a:ext cx="269708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涡轮强度专业设计方案一</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43264" y="2993256"/>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方案层级</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6051376" y="2993256"/>
            <a:ext cx="269708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rgbClr val="00B0F0"/>
                </a:solidFill>
                <a:latin typeface="微软雅黑" panose="020B0503020204020204" pitchFamily="34" charset="-122"/>
                <a:ea typeface="微软雅黑" panose="020B0503020204020204" pitchFamily="34" charset="-122"/>
              </a:rPr>
              <a:t>专业</a:t>
            </a:r>
            <a:r>
              <a:rPr lang="zh-CN" altLang="en-US" sz="1400" dirty="0" smtClean="0">
                <a:solidFill>
                  <a:srgbClr val="00B0F0"/>
                </a:solidFill>
                <a:latin typeface="微软雅黑" panose="020B0503020204020204" pitchFamily="34" charset="-122"/>
                <a:ea typeface="微软雅黑" panose="020B0503020204020204" pitchFamily="34" charset="-122"/>
              </a:rPr>
              <a:t>层级方案</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14" name="矩形 13"/>
          <p:cNvSpPr/>
          <p:nvPr/>
        </p:nvSpPr>
        <p:spPr>
          <a:xfrm>
            <a:off x="4860032" y="1988840"/>
            <a:ext cx="4176464"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创建新方案</a:t>
            </a:r>
            <a:endParaRPr lang="zh-CN" altLang="en-US" sz="1400" b="1" dirty="0">
              <a:latin typeface="微软雅黑" panose="020B0503020204020204" pitchFamily="34" charset="-122"/>
              <a:ea typeface="微软雅黑" panose="020B0503020204020204" pitchFamily="34" charset="-122"/>
            </a:endParaRPr>
          </a:p>
        </p:txBody>
      </p:sp>
      <p:sp>
        <p:nvSpPr>
          <p:cNvPr id="15" name="矩形 14"/>
          <p:cNvSpPr/>
          <p:nvPr/>
        </p:nvSpPr>
        <p:spPr>
          <a:xfrm>
            <a:off x="35496" y="1628800"/>
            <a:ext cx="4392488" cy="1975073"/>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52332" y="1810271"/>
            <a:ext cx="100811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任务</a:t>
            </a:r>
            <a:r>
              <a:rPr lang="zh-CN" altLang="en-US" sz="1400" dirty="0" smtClean="0">
                <a:latin typeface="微软雅黑" panose="020B0503020204020204" pitchFamily="34" charset="-122"/>
                <a:ea typeface="微软雅黑" panose="020B0503020204020204" pitchFamily="34" charset="-122"/>
              </a:rPr>
              <a:t>名称</a:t>
            </a:r>
            <a:endParaRPr lang="zh-CN" altLang="en-US" sz="1400" dirty="0">
              <a:latin typeface="微软雅黑" panose="020B0503020204020204" pitchFamily="34" charset="-122"/>
              <a:ea typeface="微软雅黑" panose="020B0503020204020204" pitchFamily="34" charset="-122"/>
            </a:endParaRPr>
          </a:p>
        </p:txBody>
      </p:sp>
      <p:sp>
        <p:nvSpPr>
          <p:cNvPr id="17" name="矩形 16"/>
          <p:cNvSpPr/>
          <p:nvPr/>
        </p:nvSpPr>
        <p:spPr>
          <a:xfrm>
            <a:off x="1160444" y="1810271"/>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涡轮强度</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2332" y="2264023"/>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任务类型</a:t>
            </a:r>
            <a:endParaRPr lang="zh-CN" altLang="en-US" sz="1400" dirty="0">
              <a:latin typeface="微软雅黑" panose="020B0503020204020204" pitchFamily="34" charset="-122"/>
              <a:ea typeface="微软雅黑" panose="020B0503020204020204" pitchFamily="34" charset="-122"/>
            </a:endParaRPr>
          </a:p>
        </p:txBody>
      </p:sp>
      <p:sp>
        <p:nvSpPr>
          <p:cNvPr id="19" name="矩形 18"/>
          <p:cNvSpPr/>
          <p:nvPr/>
        </p:nvSpPr>
        <p:spPr>
          <a:xfrm>
            <a:off x="1160444" y="2264023"/>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专业</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52332" y="2717775"/>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负责部门</a:t>
            </a:r>
            <a:endParaRPr lang="zh-CN" altLang="en-US" sz="1400" dirty="0">
              <a:latin typeface="微软雅黑" panose="020B0503020204020204" pitchFamily="34" charset="-122"/>
              <a:ea typeface="微软雅黑" panose="020B0503020204020204" pitchFamily="34" charset="-122"/>
            </a:endParaRPr>
          </a:p>
        </p:txBody>
      </p:sp>
      <p:sp>
        <p:nvSpPr>
          <p:cNvPr id="21" name="矩形 20"/>
          <p:cNvSpPr/>
          <p:nvPr/>
        </p:nvSpPr>
        <p:spPr>
          <a:xfrm>
            <a:off x="1160444" y="2717775"/>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rgbClr val="00B0F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52332" y="3171527"/>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负责人</a:t>
            </a:r>
            <a:endParaRPr lang="zh-CN" altLang="en-US" sz="1400" dirty="0">
              <a:latin typeface="微软雅黑" panose="020B0503020204020204" pitchFamily="34" charset="-122"/>
              <a:ea typeface="微软雅黑" panose="020B0503020204020204" pitchFamily="34" charset="-122"/>
            </a:endParaRPr>
          </a:p>
        </p:txBody>
      </p:sp>
      <p:sp>
        <p:nvSpPr>
          <p:cNvPr id="23" name="矩形 22"/>
          <p:cNvSpPr/>
          <p:nvPr/>
        </p:nvSpPr>
        <p:spPr>
          <a:xfrm>
            <a:off x="1160444" y="3171527"/>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rgbClr val="00B0F0"/>
              </a:solidFill>
              <a:latin typeface="微软雅黑" panose="020B0503020204020204" pitchFamily="34" charset="-122"/>
              <a:ea typeface="微软雅黑" panose="020B0503020204020204" pitchFamily="34" charset="-122"/>
            </a:endParaRPr>
          </a:p>
        </p:txBody>
      </p:sp>
      <p:sp>
        <p:nvSpPr>
          <p:cNvPr id="24" name="矩形 23"/>
          <p:cNvSpPr/>
          <p:nvPr/>
        </p:nvSpPr>
        <p:spPr>
          <a:xfrm>
            <a:off x="35496" y="1340768"/>
            <a:ext cx="439248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创建</a:t>
            </a:r>
            <a:r>
              <a:rPr lang="zh-CN" altLang="en-US" sz="1400" b="1" dirty="0">
                <a:latin typeface="微软雅黑" panose="020B0503020204020204" pitchFamily="34" charset="-122"/>
                <a:ea typeface="微软雅黑" panose="020B0503020204020204" pitchFamily="34" charset="-122"/>
              </a:rPr>
              <a:t>任务</a:t>
            </a:r>
          </a:p>
        </p:txBody>
      </p:sp>
      <p:sp>
        <p:nvSpPr>
          <p:cNvPr id="29" name="文本框 28"/>
          <p:cNvSpPr txBox="1"/>
          <p:nvPr/>
        </p:nvSpPr>
        <p:spPr>
          <a:xfrm>
            <a:off x="5045124" y="3490416"/>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方案</a:t>
            </a:r>
            <a:r>
              <a:rPr lang="zh-CN" altLang="en-US" sz="1400" dirty="0">
                <a:latin typeface="微软雅黑" panose="020B0503020204020204" pitchFamily="34" charset="-122"/>
                <a:ea typeface="微软雅黑" panose="020B0503020204020204" pitchFamily="34" charset="-122"/>
              </a:rPr>
              <a:t>标号</a:t>
            </a:r>
          </a:p>
        </p:txBody>
      </p:sp>
      <p:sp>
        <p:nvSpPr>
          <p:cNvPr id="30" name="矩形 29"/>
          <p:cNvSpPr/>
          <p:nvPr/>
        </p:nvSpPr>
        <p:spPr>
          <a:xfrm>
            <a:off x="6053236" y="3490416"/>
            <a:ext cx="269522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FF0000"/>
                </a:solidFill>
                <a:latin typeface="微软雅黑" panose="020B0503020204020204" pitchFamily="34" charset="-122"/>
                <a:ea typeface="微软雅黑" panose="020B0503020204020204" pitchFamily="34" charset="-122"/>
              </a:rPr>
              <a:t>A1_2</a:t>
            </a:r>
            <a:endParaRPr lang="zh-CN" altLang="en-US" sz="14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5053136" y="3944168"/>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描述</a:t>
            </a:r>
            <a:endParaRPr lang="zh-CN" altLang="en-US" sz="1400" dirty="0">
              <a:latin typeface="微软雅黑" panose="020B0503020204020204" pitchFamily="34" charset="-122"/>
              <a:ea typeface="微软雅黑" panose="020B0503020204020204" pitchFamily="34" charset="-122"/>
            </a:endParaRPr>
          </a:p>
        </p:txBody>
      </p:sp>
      <p:sp>
        <p:nvSpPr>
          <p:cNvPr id="35" name="矩形 34"/>
          <p:cNvSpPr/>
          <p:nvPr/>
        </p:nvSpPr>
        <p:spPr>
          <a:xfrm>
            <a:off x="6061248" y="3944168"/>
            <a:ext cx="2697088" cy="92499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84878" y="552029"/>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创建任务时，支持维护任务关联的方案编号，可以创建新的</a:t>
            </a:r>
            <a:r>
              <a:rPr lang="zh-CN" altLang="en-US" sz="1600" dirty="0">
                <a:latin typeface="微软雅黑" panose="020B0503020204020204" pitchFamily="34" charset="-122"/>
                <a:ea typeface="微软雅黑" panose="020B0503020204020204" pitchFamily="34" charset="-122"/>
              </a:rPr>
              <a:t>方案编号，也可以关联已有的方案编号；</a:t>
            </a:r>
            <a:endParaRPr lang="en-US" altLang="zh-CN" sz="1600" dirty="0">
              <a:latin typeface="微软雅黑" panose="020B0503020204020204" pitchFamily="34" charset="-122"/>
              <a:ea typeface="微软雅黑" panose="020B0503020204020204" pitchFamily="34" charset="-122"/>
            </a:endParaRPr>
          </a:p>
        </p:txBody>
      </p:sp>
      <p:sp>
        <p:nvSpPr>
          <p:cNvPr id="28" name="矩形 27"/>
          <p:cNvSpPr/>
          <p:nvPr/>
        </p:nvSpPr>
        <p:spPr>
          <a:xfrm>
            <a:off x="35496" y="4257972"/>
            <a:ext cx="4392488" cy="2600028"/>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5496" y="3969940"/>
            <a:ext cx="439248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latin typeface="微软雅黑" panose="020B0503020204020204" pitchFamily="34" charset="-122"/>
                <a:ea typeface="微软雅黑" panose="020B0503020204020204" pitchFamily="34" charset="-122"/>
              </a:rPr>
              <a:t>关联方案</a:t>
            </a:r>
            <a:endParaRPr lang="zh-CN" altLang="en-US" sz="1400" b="1" dirty="0">
              <a:latin typeface="微软雅黑" panose="020B0503020204020204" pitchFamily="34" charset="-122"/>
              <a:ea typeface="微软雅黑" panose="020B0503020204020204" pitchFamily="34" charset="-122"/>
            </a:endParaRPr>
          </a:p>
        </p:txBody>
      </p:sp>
      <p:sp>
        <p:nvSpPr>
          <p:cNvPr id="32" name="矩形 31"/>
          <p:cNvSpPr/>
          <p:nvPr/>
        </p:nvSpPr>
        <p:spPr>
          <a:xfrm>
            <a:off x="149876" y="4406415"/>
            <a:ext cx="1008112" cy="307777"/>
          </a:xfrm>
          <a:prstGeom prst="rect">
            <a:avLst/>
          </a:prstGeom>
          <a:solidFill>
            <a:schemeClr val="bg1">
              <a:lumMod val="85000"/>
            </a:schemeClr>
          </a:solidFill>
          <a:ln w="3175">
            <a:solidFill>
              <a:schemeClr val="bg1">
                <a:lumMod val="8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新建方案</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33" name="表格 32"/>
          <p:cNvGraphicFramePr>
            <a:graphicFrameLocks noGrp="1"/>
          </p:cNvGraphicFramePr>
          <p:nvPr>
            <p:extLst>
              <p:ext uri="{D42A27DB-BD31-4B8C-83A1-F6EECF244321}">
                <p14:modId xmlns:p14="http://schemas.microsoft.com/office/powerpoint/2010/main" val="4030642657"/>
              </p:ext>
            </p:extLst>
          </p:nvPr>
        </p:nvGraphicFramePr>
        <p:xfrm>
          <a:off x="186208" y="4924482"/>
          <a:ext cx="4169768" cy="1854200"/>
        </p:xfrm>
        <a:graphic>
          <a:graphicData uri="http://schemas.openxmlformats.org/drawingml/2006/table">
            <a:tbl>
              <a:tblPr firstRow="1" bandRow="1">
                <a:tableStyleId>{5C22544A-7EE6-4342-B048-85BDC9FD1C3A}</a:tableStyleId>
              </a:tblPr>
              <a:tblGrid>
                <a:gridCol w="622079"/>
                <a:gridCol w="1675481"/>
                <a:gridCol w="1872208"/>
              </a:tblGrid>
              <a:tr h="370840">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序号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方案名称</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方案编号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r>
                        <a:rPr lang="en-US" altLang="zh-CN" sz="1200" dirty="0" smtClean="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涡轮强度专业方案一</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2_GYWLQDu</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dirty="0" smtClean="0">
                          <a:solidFill>
                            <a:srgbClr val="FF0000"/>
                          </a:solidFill>
                          <a:latin typeface="微软雅黑" panose="020B0503020204020204" pitchFamily="34" charset="-122"/>
                          <a:ea typeface="微软雅黑" panose="020B0503020204020204" pitchFamily="34" charset="-122"/>
                        </a:rPr>
                        <a:t>A1_1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2</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涡轮强度专业方案二</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2_GYWLQDu</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dirty="0" smtClean="0">
                          <a:solidFill>
                            <a:srgbClr val="FF0000"/>
                          </a:solidFill>
                          <a:latin typeface="微软雅黑" panose="020B0503020204020204" pitchFamily="34" charset="-122"/>
                          <a:ea typeface="微软雅黑" panose="020B0503020204020204" pitchFamily="34" charset="-122"/>
                        </a:rPr>
                        <a:t>A1_2</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3</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涡轮强度专业方案三</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2_GYWLQDu</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dirty="0" smtClean="0">
                          <a:solidFill>
                            <a:srgbClr val="FF0000"/>
                          </a:solidFill>
                          <a:latin typeface="微软雅黑" panose="020B0503020204020204" pitchFamily="34" charset="-122"/>
                          <a:ea typeface="微软雅黑" panose="020B0503020204020204" pitchFamily="34" charset="-122"/>
                        </a:rPr>
                        <a:t>A2_1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3</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涡轮强度专业方案四</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2_GYWLQDu</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kern="1200" dirty="0" smtClean="0">
                          <a:solidFill>
                            <a:srgbClr val="FF0000"/>
                          </a:solidFill>
                          <a:latin typeface="微软雅黑" panose="020B0503020204020204" pitchFamily="34" charset="-122"/>
                          <a:ea typeface="微软雅黑" panose="020B0503020204020204" pitchFamily="34" charset="-122"/>
                          <a:cs typeface="+mn-cs"/>
                        </a:rPr>
                        <a:t>B</a:t>
                      </a:r>
                      <a:r>
                        <a:rPr lang="en-US" altLang="zh-CN" sz="1200" dirty="0" smtClean="0">
                          <a:solidFill>
                            <a:srgbClr val="FF0000"/>
                          </a:solidFill>
                          <a:latin typeface="微软雅黑" panose="020B0503020204020204" pitchFamily="34" charset="-122"/>
                          <a:ea typeface="微软雅黑" panose="020B0503020204020204" pitchFamily="34" charset="-122"/>
                        </a:rPr>
                        <a:t>1_1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38" name="肘形连接符 37"/>
          <p:cNvCxnSpPr>
            <a:stCxn id="32" idx="2"/>
            <a:endCxn id="14" idx="1"/>
          </p:cNvCxnSpPr>
          <p:nvPr/>
        </p:nvCxnSpPr>
        <p:spPr>
          <a:xfrm rot="5400000" flipH="1" flipV="1">
            <a:off x="1466314" y="1320474"/>
            <a:ext cx="2581336" cy="4206100"/>
          </a:xfrm>
          <a:prstGeom prst="bentConnector4">
            <a:avLst>
              <a:gd name="adj1" fmla="val -4920"/>
              <a:gd name="adj2" fmla="val 55992"/>
            </a:avLst>
          </a:prstGeom>
          <a:ln>
            <a:solidFill>
              <a:schemeClr val="accent2"/>
            </a:solidFill>
            <a:tailEnd type="triangle"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51092" y="4406415"/>
            <a:ext cx="1008112" cy="307777"/>
          </a:xfrm>
          <a:prstGeom prst="rect">
            <a:avLst/>
          </a:prstGeom>
          <a:solidFill>
            <a:schemeClr val="bg1">
              <a:lumMod val="85000"/>
            </a:schemeClr>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选择方案</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4601886" y="5533120"/>
            <a:ext cx="4572000" cy="1200329"/>
          </a:xfrm>
          <a:prstGeom prst="rect">
            <a:avLst/>
          </a:prstGeom>
        </p:spPr>
        <p:txBody>
          <a:bodyPr>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针对专业级</a:t>
            </a:r>
            <a:r>
              <a:rPr lang="zh-CN" altLang="en-US" sz="1600" dirty="0">
                <a:latin typeface="微软雅黑" panose="020B0503020204020204" pitchFamily="34" charset="-122"/>
                <a:ea typeface="微软雅黑" panose="020B0503020204020204" pitchFamily="34" charset="-122"/>
              </a:rPr>
              <a:t>任务来说，可以事先规划实现多</a:t>
            </a:r>
            <a:r>
              <a:rPr lang="zh-CN" altLang="en-US" sz="1600" dirty="0" smtClean="0">
                <a:latin typeface="微软雅黑" panose="020B0503020204020204" pitchFamily="34" charset="-122"/>
                <a:ea typeface="微软雅黑" panose="020B0503020204020204" pitchFamily="34" charset="-122"/>
              </a:rPr>
              <a:t>个专业方案</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所以专业级</a:t>
            </a:r>
            <a:r>
              <a:rPr lang="zh-CN" altLang="en-US" sz="1600" dirty="0">
                <a:latin typeface="微软雅黑" panose="020B0503020204020204" pitchFamily="34" charset="-122"/>
                <a:ea typeface="微软雅黑" panose="020B0503020204020204" pitchFamily="34" charset="-122"/>
              </a:rPr>
              <a:t>任务关联的方案可以多</a:t>
            </a:r>
            <a:r>
              <a:rPr lang="zh-CN" altLang="en-US" sz="1600" dirty="0" smtClean="0">
                <a:latin typeface="微软雅黑" panose="020B0503020204020204" pitchFamily="34" charset="-122"/>
                <a:ea typeface="微软雅黑" panose="020B0503020204020204" pitchFamily="34" charset="-122"/>
              </a:rPr>
              <a:t>个；</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2802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任务创建</a:t>
            </a:r>
            <a:r>
              <a:rPr lang="en-US" altLang="zh-CN" sz="2000" b="1" dirty="0" smtClean="0">
                <a:solidFill>
                  <a:prstClr val="black"/>
                </a:solidFill>
                <a:latin typeface="微软雅黑" panose="020B0503020204020204" pitchFamily="34" charset="-122"/>
                <a:ea typeface="微软雅黑" panose="020B0503020204020204" pitchFamily="34" charset="-122"/>
              </a:rPr>
              <a:t>_</a:t>
            </a:r>
            <a:r>
              <a:rPr lang="zh-CN" altLang="en-US" sz="2000" b="1" dirty="0" smtClean="0">
                <a:solidFill>
                  <a:prstClr val="black"/>
                </a:solidFill>
                <a:latin typeface="微软雅黑" panose="020B0503020204020204" pitchFamily="34" charset="-122"/>
                <a:ea typeface="微软雅黑" panose="020B0503020204020204" pitchFamily="34" charset="-122"/>
              </a:rPr>
              <a:t>专业设计任务</a:t>
            </a:r>
            <a:r>
              <a:rPr lang="zh-CN" altLang="en-US" sz="2000" b="1" dirty="0">
                <a:solidFill>
                  <a:prstClr val="black"/>
                </a:solidFill>
                <a:latin typeface="微软雅黑" panose="020B0503020204020204" pitchFamily="34" charset="-122"/>
                <a:ea typeface="微软雅黑" panose="020B0503020204020204" pitchFamily="34" charset="-122"/>
              </a:rPr>
              <a:t>（流程级任务</a:t>
            </a:r>
            <a:r>
              <a:rPr lang="zh-CN" altLang="en-US" sz="2000" b="1" dirty="0" smtClean="0">
                <a:solidFill>
                  <a:prstClr val="black"/>
                </a:solidFill>
                <a:latin typeface="微软雅黑" panose="020B0503020204020204" pitchFamily="34" charset="-122"/>
                <a:ea typeface="微软雅黑" panose="020B0503020204020204" pitchFamily="34" charset="-122"/>
              </a:rPr>
              <a:t>）关联方案定义</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158646458"/>
              </p:ext>
            </p:extLst>
          </p:nvPr>
        </p:nvGraphicFramePr>
        <p:xfrm>
          <a:off x="377080" y="1772816"/>
          <a:ext cx="8208912" cy="3688080"/>
        </p:xfrm>
        <a:graphic>
          <a:graphicData uri="http://schemas.openxmlformats.org/drawingml/2006/table">
            <a:tbl>
              <a:tblPr firstRow="1" bandRow="1">
                <a:tableStyleId>{5C22544A-7EE6-4342-B048-85BDC9FD1C3A}</a:tableStyleId>
              </a:tblPr>
              <a:tblGrid>
                <a:gridCol w="936104"/>
                <a:gridCol w="3127896"/>
                <a:gridCol w="4144912"/>
              </a:tblGrid>
              <a:tr h="370840">
                <a:tc>
                  <a:txBody>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序号</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属性名称</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描述</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任务名称</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所属大阶段</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手动下拉选择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所属小阶段</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手动下拉选择，需要与大阶段联动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所属部件</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手动下拉选择</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所属专业</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手动下拉选择，需要与部件联动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b="1" dirty="0" smtClean="0">
                          <a:solidFill>
                            <a:srgbClr val="FF0000"/>
                          </a:solidFill>
                          <a:latin typeface="微软雅黑" panose="020B0503020204020204" pitchFamily="34" charset="-122"/>
                          <a:ea typeface="微软雅黑" panose="020B0503020204020204" pitchFamily="34" charset="-122"/>
                        </a:rPr>
                        <a:t>关联方案</a:t>
                      </a:r>
                      <a:endParaRPr lang="zh-CN" altLang="en-US" sz="1400" b="1" dirty="0">
                        <a:solidFill>
                          <a:srgbClr val="FF000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b="1" dirty="0" smtClean="0">
                          <a:solidFill>
                            <a:srgbClr val="FF0000"/>
                          </a:solidFill>
                          <a:latin typeface="微软雅黑" panose="020B0503020204020204" pitchFamily="34" charset="-122"/>
                          <a:ea typeface="微软雅黑" panose="020B0503020204020204" pitchFamily="34" charset="-122"/>
                        </a:rPr>
                        <a:t>只能从父任务（即专业任务）关联的方案中选择一个；</a:t>
                      </a:r>
                      <a:endParaRPr lang="en-US" altLang="zh-CN" sz="1400" b="1" dirty="0" smtClean="0">
                        <a:solidFill>
                          <a:srgbClr val="FF0000"/>
                        </a:solidFill>
                        <a:latin typeface="微软雅黑" panose="020B0503020204020204" pitchFamily="34" charset="-122"/>
                        <a:ea typeface="微软雅黑" panose="020B0503020204020204" pitchFamily="34" charset="-122"/>
                      </a:endParaRPr>
                    </a:p>
                    <a:p>
                      <a:r>
                        <a:rPr lang="zh-CN" altLang="en-US" sz="1400" b="1" dirty="0" smtClean="0">
                          <a:solidFill>
                            <a:srgbClr val="FF0000"/>
                          </a:solidFill>
                          <a:latin typeface="微软雅黑" panose="020B0503020204020204" pitchFamily="34" charset="-122"/>
                          <a:ea typeface="微软雅黑" panose="020B0503020204020204" pitchFamily="34" charset="-122"/>
                        </a:rPr>
                        <a:t>只支持选择一个，即一个任务流程处理一个方案；</a:t>
                      </a:r>
                      <a:endParaRPr lang="zh-CN" altLang="en-US" sz="1400" b="1" dirty="0">
                        <a:solidFill>
                          <a:srgbClr val="FF000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叶片信息</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手动填写，能够基于此字段实现对应叶片传热、强度等任务间的对应，用于过滤掉不匹配叶片的跨流程任务</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文本框 5"/>
          <p:cNvSpPr txBox="1"/>
          <p:nvPr/>
        </p:nvSpPr>
        <p:spPr>
          <a:xfrm>
            <a:off x="307135" y="949950"/>
            <a:ext cx="8348802" cy="46166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在定义任务时确定任务关联的方案，从而建立任务数据与方案之间的关系；</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48687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任务创建</a:t>
            </a:r>
            <a:r>
              <a:rPr lang="en-US" altLang="zh-CN" sz="2000" b="1" dirty="0">
                <a:solidFill>
                  <a:prstClr val="black"/>
                </a:solidFill>
                <a:latin typeface="微软雅黑" panose="020B0503020204020204" pitchFamily="34" charset="-122"/>
                <a:ea typeface="微软雅黑" panose="020B0503020204020204" pitchFamily="34" charset="-122"/>
              </a:rPr>
              <a:t>_</a:t>
            </a:r>
            <a:r>
              <a:rPr lang="zh-CN" altLang="en-US" sz="2000" b="1" dirty="0">
                <a:solidFill>
                  <a:prstClr val="black"/>
                </a:solidFill>
                <a:latin typeface="微软雅黑" panose="020B0503020204020204" pitchFamily="34" charset="-122"/>
                <a:ea typeface="微软雅黑" panose="020B0503020204020204" pitchFamily="34" charset="-122"/>
              </a:rPr>
              <a:t>专业设计任务（流程级任务）关联方案</a:t>
            </a:r>
            <a:r>
              <a:rPr lang="zh-CN" altLang="en-US" sz="2000" b="1" dirty="0" smtClean="0">
                <a:solidFill>
                  <a:prstClr val="black"/>
                </a:solidFill>
                <a:latin typeface="微软雅黑" panose="020B0503020204020204" pitchFamily="34" charset="-122"/>
                <a:ea typeface="微软雅黑" panose="020B0503020204020204" pitchFamily="34" charset="-122"/>
              </a:rPr>
              <a:t>定义</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30224" y="692696"/>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创建任务时，支持维护任务的关联方案编号，可以从</a:t>
            </a:r>
            <a:r>
              <a:rPr lang="zh-CN" altLang="en-US" sz="1600" dirty="0">
                <a:latin typeface="微软雅黑" panose="020B0503020204020204" pitchFamily="34" charset="-122"/>
                <a:ea typeface="微软雅黑" panose="020B0503020204020204" pitchFamily="34" charset="-122"/>
              </a:rPr>
              <a:t>任务</a:t>
            </a:r>
            <a:r>
              <a:rPr lang="zh-CN" altLang="en-US" sz="1600" dirty="0" smtClean="0">
                <a:latin typeface="微软雅黑" panose="020B0503020204020204" pitchFamily="34" charset="-122"/>
                <a:ea typeface="微软雅黑" panose="020B0503020204020204" pitchFamily="34" charset="-122"/>
              </a:rPr>
              <a:t>树上层级专业级任务上选择已有的方案编号；</a:t>
            </a:r>
            <a:endParaRPr lang="en-US" altLang="zh-CN" sz="1600" dirty="0">
              <a:latin typeface="微软雅黑" panose="020B0503020204020204" pitchFamily="34" charset="-122"/>
              <a:ea typeface="微软雅黑" panose="020B0503020204020204" pitchFamily="34" charset="-122"/>
            </a:endParaRPr>
          </a:p>
        </p:txBody>
      </p:sp>
      <p:sp>
        <p:nvSpPr>
          <p:cNvPr id="27" name="矩形 26"/>
          <p:cNvSpPr/>
          <p:nvPr/>
        </p:nvSpPr>
        <p:spPr>
          <a:xfrm>
            <a:off x="179512" y="1563832"/>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29" name="矩形 28"/>
          <p:cNvSpPr/>
          <p:nvPr/>
        </p:nvSpPr>
        <p:spPr>
          <a:xfrm>
            <a:off x="1130270" y="2197984"/>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发动机整机</a:t>
            </a:r>
          </a:p>
        </p:txBody>
      </p:sp>
      <p:cxnSp>
        <p:nvCxnSpPr>
          <p:cNvPr id="30" name="肘形连接符 29"/>
          <p:cNvCxnSpPr>
            <a:stCxn id="76" idx="2"/>
            <a:endCxn id="29" idx="1"/>
          </p:cNvCxnSpPr>
          <p:nvPr/>
        </p:nvCxnSpPr>
        <p:spPr>
          <a:xfrm rot="16200000" flipH="1">
            <a:off x="981678" y="2145598"/>
            <a:ext cx="228467" cy="6871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776544" y="2500941"/>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40" name="肘形连接符 39"/>
          <p:cNvCxnSpPr>
            <a:stCxn id="46" idx="2"/>
            <a:endCxn id="87" idx="1"/>
          </p:cNvCxnSpPr>
          <p:nvPr/>
        </p:nvCxnSpPr>
        <p:spPr>
          <a:xfrm rot="16200000" flipH="1">
            <a:off x="2383138" y="3522044"/>
            <a:ext cx="198522" cy="1509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776544" y="2773056"/>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2" name="肘形连接符 41"/>
          <p:cNvCxnSpPr>
            <a:endCxn id="41" idx="1"/>
          </p:cNvCxnSpPr>
          <p:nvPr/>
        </p:nvCxnSpPr>
        <p:spPr>
          <a:xfrm rot="16200000" flipH="1">
            <a:off x="1354454" y="2439592"/>
            <a:ext cx="471284" cy="3728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776544" y="3033860"/>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5" name="肘形连接符 44"/>
          <p:cNvCxnSpPr>
            <a:endCxn id="43" idx="1"/>
          </p:cNvCxnSpPr>
          <p:nvPr/>
        </p:nvCxnSpPr>
        <p:spPr>
          <a:xfrm rot="16200000" flipH="1">
            <a:off x="1224052" y="2569994"/>
            <a:ext cx="732088" cy="3728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776924" y="3321007"/>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7" name="肘形连接符 46"/>
          <p:cNvCxnSpPr>
            <a:endCxn id="46" idx="1"/>
          </p:cNvCxnSpPr>
          <p:nvPr/>
        </p:nvCxnSpPr>
        <p:spPr>
          <a:xfrm rot="16200000" flipH="1">
            <a:off x="1080669" y="2713377"/>
            <a:ext cx="1019235" cy="3732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776543" y="6093296"/>
            <a:ext cx="1404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3" name="肘形连接符 52"/>
          <p:cNvCxnSpPr>
            <a:endCxn id="52" idx="1"/>
          </p:cNvCxnSpPr>
          <p:nvPr/>
        </p:nvCxnSpPr>
        <p:spPr>
          <a:xfrm rot="16200000" flipH="1">
            <a:off x="-71650" y="4333728"/>
            <a:ext cx="3323491" cy="37289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39552" y="1873310"/>
            <a:ext cx="1044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概念</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77" name="肘形连接符 76"/>
          <p:cNvCxnSpPr>
            <a:stCxn id="27" idx="2"/>
            <a:endCxn id="76" idx="1"/>
          </p:cNvCxnSpPr>
          <p:nvPr/>
        </p:nvCxnSpPr>
        <p:spPr>
          <a:xfrm rot="16200000" flipH="1">
            <a:off x="399702" y="1829666"/>
            <a:ext cx="18966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539552" y="6332930"/>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初步设计阶段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87" name="矩形 86"/>
          <p:cNvSpPr/>
          <p:nvPr/>
        </p:nvSpPr>
        <p:spPr>
          <a:xfrm>
            <a:off x="2557874" y="3608154"/>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90" name="肘形连接符 89"/>
          <p:cNvCxnSpPr>
            <a:endCxn id="39" idx="1"/>
          </p:cNvCxnSpPr>
          <p:nvPr/>
        </p:nvCxnSpPr>
        <p:spPr>
          <a:xfrm rot="16200000" flipH="1">
            <a:off x="1490512" y="2303534"/>
            <a:ext cx="199169" cy="3728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2557874" y="5589240"/>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技术设计阶段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02" name="矩形 101"/>
          <p:cNvSpPr/>
          <p:nvPr/>
        </p:nvSpPr>
        <p:spPr>
          <a:xfrm>
            <a:off x="2557874" y="5844037"/>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工程设计阶段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03" name="肘形连接符 102"/>
          <p:cNvCxnSpPr>
            <a:stCxn id="27" idx="2"/>
            <a:endCxn id="78" idx="1"/>
          </p:cNvCxnSpPr>
          <p:nvPr/>
        </p:nvCxnSpPr>
        <p:spPr>
          <a:xfrm rot="16200000" flipH="1">
            <a:off x="-1830108" y="4059476"/>
            <a:ext cx="464928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肘形连接符 105"/>
          <p:cNvCxnSpPr>
            <a:stCxn id="46" idx="2"/>
            <a:endCxn id="101" idx="1"/>
          </p:cNvCxnSpPr>
          <p:nvPr/>
        </p:nvCxnSpPr>
        <p:spPr>
          <a:xfrm rot="16200000" flipH="1">
            <a:off x="1392595" y="4512587"/>
            <a:ext cx="2179608" cy="1509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46" idx="2"/>
            <a:endCxn id="102" idx="1"/>
          </p:cNvCxnSpPr>
          <p:nvPr/>
        </p:nvCxnSpPr>
        <p:spPr>
          <a:xfrm rot="16200000" flipH="1">
            <a:off x="1265197" y="4639985"/>
            <a:ext cx="2434405" cy="1509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539552" y="6620962"/>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详细</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178" name="肘形连接符 177"/>
          <p:cNvCxnSpPr>
            <a:stCxn id="27" idx="2"/>
            <a:endCxn id="177" idx="1"/>
          </p:cNvCxnSpPr>
          <p:nvPr/>
        </p:nvCxnSpPr>
        <p:spPr>
          <a:xfrm rot="16200000" flipH="1">
            <a:off x="-1974124" y="4203492"/>
            <a:ext cx="4937313"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矩形 183"/>
          <p:cNvSpPr/>
          <p:nvPr/>
        </p:nvSpPr>
        <p:spPr>
          <a:xfrm>
            <a:off x="4601728" y="1700807"/>
            <a:ext cx="4392488" cy="2357273"/>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4601728" y="1700808"/>
            <a:ext cx="439248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latin typeface="微软雅黑" panose="020B0503020204020204" pitchFamily="34" charset="-122"/>
                <a:ea typeface="微软雅黑" panose="020B0503020204020204" pitchFamily="34" charset="-122"/>
              </a:rPr>
              <a:t>关联方案</a:t>
            </a:r>
            <a:endParaRPr lang="zh-CN" altLang="en-US" sz="1400" b="1" dirty="0">
              <a:latin typeface="微软雅黑" panose="020B0503020204020204" pitchFamily="34" charset="-122"/>
              <a:ea typeface="微软雅黑" panose="020B0503020204020204" pitchFamily="34" charset="-122"/>
            </a:endParaRPr>
          </a:p>
        </p:txBody>
      </p:sp>
      <p:graphicFrame>
        <p:nvGraphicFramePr>
          <p:cNvPr id="187" name="表格 186"/>
          <p:cNvGraphicFramePr>
            <a:graphicFrameLocks noGrp="1"/>
          </p:cNvGraphicFramePr>
          <p:nvPr>
            <p:extLst>
              <p:ext uri="{D42A27DB-BD31-4B8C-83A1-F6EECF244321}">
                <p14:modId xmlns:p14="http://schemas.microsoft.com/office/powerpoint/2010/main" val="3497036517"/>
              </p:ext>
            </p:extLst>
          </p:nvPr>
        </p:nvGraphicFramePr>
        <p:xfrm>
          <a:off x="4752440" y="2124563"/>
          <a:ext cx="4169768" cy="1854200"/>
        </p:xfrm>
        <a:graphic>
          <a:graphicData uri="http://schemas.openxmlformats.org/drawingml/2006/table">
            <a:tbl>
              <a:tblPr firstRow="1" bandRow="1">
                <a:tableStyleId>{5C22544A-7EE6-4342-B048-85BDC9FD1C3A}</a:tableStyleId>
              </a:tblPr>
              <a:tblGrid>
                <a:gridCol w="622079"/>
                <a:gridCol w="1675481"/>
                <a:gridCol w="1872208"/>
              </a:tblGrid>
              <a:tr h="370840">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序号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方案名称</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方案编号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r>
                        <a:rPr lang="en-US" altLang="zh-CN" sz="1200" dirty="0" smtClean="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涡轮气动专业方案一</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dirty="0" smtClean="0">
                          <a:solidFill>
                            <a:srgbClr val="FF0000"/>
                          </a:solidFill>
                          <a:latin typeface="微软雅黑" panose="020B0503020204020204" pitchFamily="34" charset="-122"/>
                          <a:ea typeface="微软雅黑" panose="020B0503020204020204" pitchFamily="34" charset="-122"/>
                        </a:rPr>
                        <a:t>A1_1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2</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涡轮气动专业方案二</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dirty="0" smtClean="0">
                          <a:solidFill>
                            <a:srgbClr val="FF0000"/>
                          </a:solidFill>
                          <a:latin typeface="微软雅黑" panose="020B0503020204020204" pitchFamily="34" charset="-122"/>
                          <a:ea typeface="微软雅黑" panose="020B0503020204020204" pitchFamily="34" charset="-122"/>
                        </a:rPr>
                        <a:t>A1_2</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3</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涡轮气动专业方案三</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dirty="0" smtClean="0">
                          <a:solidFill>
                            <a:srgbClr val="FF0000"/>
                          </a:solidFill>
                          <a:latin typeface="微软雅黑" panose="020B0503020204020204" pitchFamily="34" charset="-122"/>
                          <a:ea typeface="微软雅黑" panose="020B0503020204020204" pitchFamily="34" charset="-122"/>
                        </a:rPr>
                        <a:t>A2_1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3</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涡轮气动专业方案四</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kern="1200" dirty="0" smtClean="0">
                          <a:solidFill>
                            <a:srgbClr val="FF0000"/>
                          </a:solidFill>
                          <a:latin typeface="微软雅黑" panose="020B0503020204020204" pitchFamily="34" charset="-122"/>
                          <a:ea typeface="微软雅黑" panose="020B0503020204020204" pitchFamily="34" charset="-122"/>
                          <a:cs typeface="+mn-cs"/>
                        </a:rPr>
                        <a:t>B</a:t>
                      </a:r>
                      <a:r>
                        <a:rPr lang="en-US" altLang="zh-CN" sz="1200" dirty="0" smtClean="0">
                          <a:solidFill>
                            <a:srgbClr val="FF0000"/>
                          </a:solidFill>
                          <a:latin typeface="微软雅黑" panose="020B0503020204020204" pitchFamily="34" charset="-122"/>
                          <a:ea typeface="微软雅黑" panose="020B0503020204020204" pitchFamily="34" charset="-122"/>
                        </a:rPr>
                        <a:t>1_1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192" name="肘形连接符 191"/>
          <p:cNvCxnSpPr>
            <a:endCxn id="197" idx="1"/>
          </p:cNvCxnSpPr>
          <p:nvPr/>
        </p:nvCxnSpPr>
        <p:spPr>
          <a:xfrm rot="16200000" flipH="1">
            <a:off x="2362758" y="4250875"/>
            <a:ext cx="1194641" cy="27597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矩形 192"/>
          <p:cNvSpPr/>
          <p:nvPr/>
        </p:nvSpPr>
        <p:spPr>
          <a:xfrm>
            <a:off x="3099017" y="3899821"/>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194" name="矩形 193"/>
          <p:cNvSpPr/>
          <p:nvPr/>
        </p:nvSpPr>
        <p:spPr>
          <a:xfrm>
            <a:off x="3098067" y="4600011"/>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95" name="肘形连接符 194"/>
          <p:cNvCxnSpPr>
            <a:endCxn id="194" idx="1"/>
          </p:cNvCxnSpPr>
          <p:nvPr/>
        </p:nvCxnSpPr>
        <p:spPr>
          <a:xfrm rot="16200000" flipH="1">
            <a:off x="2504294" y="4104809"/>
            <a:ext cx="903514" cy="28403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肘形连接符 195"/>
          <p:cNvCxnSpPr>
            <a:endCxn id="193" idx="1"/>
          </p:cNvCxnSpPr>
          <p:nvPr/>
        </p:nvCxnSpPr>
        <p:spPr>
          <a:xfrm>
            <a:off x="2822091" y="3859179"/>
            <a:ext cx="276926" cy="129268"/>
          </a:xfrm>
          <a:prstGeom prst="bentConnector3">
            <a:avLst>
              <a:gd name="adj1" fmla="val -44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3098066" y="4887184"/>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198" name="矩形 197"/>
          <p:cNvSpPr/>
          <p:nvPr/>
        </p:nvSpPr>
        <p:spPr>
          <a:xfrm>
            <a:off x="3092404" y="5175216"/>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199" name="肘形连接符 198"/>
          <p:cNvCxnSpPr>
            <a:endCxn id="198" idx="1"/>
          </p:cNvCxnSpPr>
          <p:nvPr/>
        </p:nvCxnSpPr>
        <p:spPr>
          <a:xfrm rot="16200000" flipH="1">
            <a:off x="2212243" y="4394054"/>
            <a:ext cx="1488811" cy="2715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矩形 204"/>
          <p:cNvSpPr/>
          <p:nvPr/>
        </p:nvSpPr>
        <p:spPr>
          <a:xfrm>
            <a:off x="3620230" y="4204078"/>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06" name="肘形连接符 205"/>
          <p:cNvCxnSpPr>
            <a:stCxn id="193" idx="2"/>
            <a:endCxn id="205" idx="1"/>
          </p:cNvCxnSpPr>
          <p:nvPr/>
        </p:nvCxnSpPr>
        <p:spPr>
          <a:xfrm rot="16200000" flipH="1">
            <a:off x="3440807" y="4113281"/>
            <a:ext cx="215632" cy="14321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93" idx="3"/>
            <a:endCxn id="185" idx="1"/>
          </p:cNvCxnSpPr>
          <p:nvPr/>
        </p:nvCxnSpPr>
        <p:spPr>
          <a:xfrm flipV="1">
            <a:off x="3855017" y="1844824"/>
            <a:ext cx="746711" cy="2143623"/>
          </a:xfrm>
          <a:prstGeom prst="bentConnector3">
            <a:avLst>
              <a:gd name="adj1" fmla="val 50000"/>
            </a:avLst>
          </a:prstGeom>
          <a:ln>
            <a:solidFill>
              <a:schemeClr val="accent2"/>
            </a:solidFill>
            <a:tailEnd type="triangle"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959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任务创建</a:t>
            </a:r>
            <a:r>
              <a:rPr lang="en-US" altLang="zh-CN" sz="2000" b="1" dirty="0">
                <a:solidFill>
                  <a:prstClr val="black"/>
                </a:solidFill>
                <a:latin typeface="微软雅黑" panose="020B0503020204020204" pitchFamily="34" charset="-122"/>
                <a:ea typeface="微软雅黑" panose="020B0503020204020204" pitchFamily="34" charset="-122"/>
              </a:rPr>
              <a:t>_</a:t>
            </a:r>
            <a:r>
              <a:rPr lang="zh-CN" altLang="en-US" sz="2000" b="1" dirty="0">
                <a:solidFill>
                  <a:prstClr val="black"/>
                </a:solidFill>
                <a:latin typeface="微软雅黑" panose="020B0503020204020204" pitchFamily="34" charset="-122"/>
                <a:ea typeface="微软雅黑" panose="020B0503020204020204" pitchFamily="34" charset="-122"/>
              </a:rPr>
              <a:t>专业设计任务（流程级任务）关联方案定义</a:t>
            </a:r>
          </a:p>
        </p:txBody>
      </p:sp>
      <p:sp>
        <p:nvSpPr>
          <p:cNvPr id="5" name="矩形 4"/>
          <p:cNvSpPr/>
          <p:nvPr/>
        </p:nvSpPr>
        <p:spPr>
          <a:xfrm>
            <a:off x="4788024" y="2276872"/>
            <a:ext cx="4355976" cy="2759531"/>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88024" y="1988840"/>
            <a:ext cx="435597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选择专业层级方案</a:t>
            </a:r>
            <a:endParaRPr lang="zh-CN" altLang="en-US" sz="1400" b="1" dirty="0">
              <a:latin typeface="微软雅黑" panose="020B0503020204020204" pitchFamily="34" charset="-122"/>
              <a:ea typeface="微软雅黑" panose="020B0503020204020204" pitchFamily="34" charset="-122"/>
            </a:endParaRPr>
          </a:p>
        </p:txBody>
      </p:sp>
      <p:sp>
        <p:nvSpPr>
          <p:cNvPr id="15" name="矩形 14"/>
          <p:cNvSpPr/>
          <p:nvPr/>
        </p:nvSpPr>
        <p:spPr>
          <a:xfrm>
            <a:off x="107504" y="2276872"/>
            <a:ext cx="4392488" cy="2759531"/>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24340" y="2458343"/>
            <a:ext cx="100811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任务</a:t>
            </a:r>
            <a:r>
              <a:rPr lang="zh-CN" altLang="en-US" sz="1400" dirty="0" smtClean="0">
                <a:latin typeface="微软雅黑" panose="020B0503020204020204" pitchFamily="34" charset="-122"/>
                <a:ea typeface="微软雅黑" panose="020B0503020204020204" pitchFamily="34" charset="-122"/>
              </a:rPr>
              <a:t>名称</a:t>
            </a:r>
            <a:endParaRPr lang="zh-CN" altLang="en-US" sz="1400" dirty="0">
              <a:latin typeface="微软雅黑" panose="020B0503020204020204" pitchFamily="34" charset="-122"/>
              <a:ea typeface="微软雅黑" panose="020B0503020204020204" pitchFamily="34" charset="-122"/>
            </a:endParaRPr>
          </a:p>
        </p:txBody>
      </p:sp>
      <p:sp>
        <p:nvSpPr>
          <p:cNvPr id="17" name="矩形 16"/>
          <p:cNvSpPr/>
          <p:nvPr/>
        </p:nvSpPr>
        <p:spPr>
          <a:xfrm>
            <a:off x="1232452" y="2458343"/>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B0F0"/>
                </a:solidFill>
                <a:latin typeface="微软雅黑" panose="020B0503020204020204" pitchFamily="34" charset="-122"/>
                <a:ea typeface="微软雅黑" panose="020B0503020204020204" pitchFamily="34" charset="-122"/>
              </a:rPr>
              <a:t>**型号高压涡轮气动方案设计流程</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24340" y="2912095"/>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任务类型</a:t>
            </a:r>
            <a:endParaRPr lang="zh-CN" altLang="en-US" sz="1400" dirty="0">
              <a:latin typeface="微软雅黑" panose="020B0503020204020204" pitchFamily="34" charset="-122"/>
              <a:ea typeface="微软雅黑" panose="020B0503020204020204" pitchFamily="34" charset="-122"/>
            </a:endParaRPr>
          </a:p>
        </p:txBody>
      </p:sp>
      <p:sp>
        <p:nvSpPr>
          <p:cNvPr id="19" name="矩形 18"/>
          <p:cNvSpPr/>
          <p:nvPr/>
        </p:nvSpPr>
        <p:spPr>
          <a:xfrm>
            <a:off x="1232452" y="2912095"/>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rgbClr val="00B0F0"/>
                </a:solidFill>
                <a:latin typeface="微软雅黑" panose="020B0503020204020204" pitchFamily="34" charset="-122"/>
                <a:ea typeface="微软雅黑" panose="020B0503020204020204" pitchFamily="34" charset="-122"/>
              </a:rPr>
              <a:t>专业设计任务</a:t>
            </a:r>
          </a:p>
        </p:txBody>
      </p:sp>
      <p:sp>
        <p:nvSpPr>
          <p:cNvPr id="20" name="文本框 19"/>
          <p:cNvSpPr txBox="1"/>
          <p:nvPr/>
        </p:nvSpPr>
        <p:spPr>
          <a:xfrm>
            <a:off x="224340" y="3365847"/>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负责部门</a:t>
            </a:r>
            <a:endParaRPr lang="zh-CN" altLang="en-US" sz="1400" dirty="0">
              <a:latin typeface="微软雅黑" panose="020B0503020204020204" pitchFamily="34" charset="-122"/>
              <a:ea typeface="微软雅黑" panose="020B0503020204020204" pitchFamily="34" charset="-122"/>
            </a:endParaRPr>
          </a:p>
        </p:txBody>
      </p:sp>
      <p:sp>
        <p:nvSpPr>
          <p:cNvPr id="21" name="矩形 20"/>
          <p:cNvSpPr/>
          <p:nvPr/>
        </p:nvSpPr>
        <p:spPr>
          <a:xfrm>
            <a:off x="1232452" y="3365847"/>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rgbClr val="00B0F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224340" y="3819599"/>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负责人</a:t>
            </a:r>
            <a:endParaRPr lang="zh-CN" altLang="en-US" sz="1400" dirty="0">
              <a:latin typeface="微软雅黑" panose="020B0503020204020204" pitchFamily="34" charset="-122"/>
              <a:ea typeface="微软雅黑" panose="020B0503020204020204" pitchFamily="34" charset="-122"/>
            </a:endParaRPr>
          </a:p>
        </p:txBody>
      </p:sp>
      <p:sp>
        <p:nvSpPr>
          <p:cNvPr id="23" name="矩形 22"/>
          <p:cNvSpPr/>
          <p:nvPr/>
        </p:nvSpPr>
        <p:spPr>
          <a:xfrm>
            <a:off x="1232452" y="3819599"/>
            <a:ext cx="2979508"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rgbClr val="00B0F0"/>
              </a:solidFill>
              <a:latin typeface="微软雅黑" panose="020B0503020204020204" pitchFamily="34" charset="-122"/>
              <a:ea typeface="微软雅黑" panose="020B0503020204020204" pitchFamily="34" charset="-122"/>
            </a:endParaRPr>
          </a:p>
        </p:txBody>
      </p:sp>
      <p:sp>
        <p:nvSpPr>
          <p:cNvPr id="24" name="矩形 23"/>
          <p:cNvSpPr/>
          <p:nvPr/>
        </p:nvSpPr>
        <p:spPr>
          <a:xfrm>
            <a:off x="107504" y="1988840"/>
            <a:ext cx="439248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创建</a:t>
            </a:r>
            <a:r>
              <a:rPr lang="zh-CN" altLang="en-US" sz="1400" b="1" dirty="0">
                <a:latin typeface="微软雅黑" panose="020B0503020204020204" pitchFamily="34" charset="-122"/>
                <a:ea typeface="微软雅黑" panose="020B0503020204020204" pitchFamily="34" charset="-122"/>
              </a:rPr>
              <a:t>任务</a:t>
            </a:r>
          </a:p>
        </p:txBody>
      </p:sp>
      <p:sp>
        <p:nvSpPr>
          <p:cNvPr id="25" name="文本框 24"/>
          <p:cNvSpPr txBox="1"/>
          <p:nvPr/>
        </p:nvSpPr>
        <p:spPr>
          <a:xfrm>
            <a:off x="224340" y="4273351"/>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26" name="矩形 25"/>
          <p:cNvSpPr/>
          <p:nvPr/>
        </p:nvSpPr>
        <p:spPr>
          <a:xfrm>
            <a:off x="1232452" y="4273351"/>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00B0F0"/>
                </a:solidFill>
                <a:latin typeface="微软雅黑" panose="020B0503020204020204" pitchFamily="34" charset="-122"/>
                <a:ea typeface="微软雅黑" panose="020B0503020204020204" pitchFamily="34" charset="-122"/>
              </a:rPr>
              <a:t>2_GYWLQD_</a:t>
            </a:r>
            <a:r>
              <a:rPr lang="en-US" altLang="zh-CN" sz="1400" dirty="0">
                <a:solidFill>
                  <a:srgbClr val="FF0000"/>
                </a:solidFill>
                <a:latin typeface="微软雅黑" panose="020B0503020204020204" pitchFamily="34" charset="-122"/>
                <a:ea typeface="微软雅黑" panose="020B0503020204020204" pitchFamily="34" charset="-122"/>
              </a:rPr>
              <a:t>A1_1</a:t>
            </a:r>
            <a:endParaRPr lang="zh-CN" altLang="en-US" sz="1400" dirty="0">
              <a:latin typeface="微软雅黑" panose="020B0503020204020204" pitchFamily="34" charset="-122"/>
              <a:ea typeface="微软雅黑" panose="020B0503020204020204" pitchFamily="34" charset="-122"/>
            </a:endParaRPr>
          </a:p>
        </p:txBody>
      </p:sp>
      <p:sp>
        <p:nvSpPr>
          <p:cNvPr id="28" name="矩形 27"/>
          <p:cNvSpPr/>
          <p:nvPr/>
        </p:nvSpPr>
        <p:spPr>
          <a:xfrm>
            <a:off x="3555504" y="4273351"/>
            <a:ext cx="656456" cy="307777"/>
          </a:xfrm>
          <a:prstGeom prst="rect">
            <a:avLst/>
          </a:prstGeom>
          <a:solidFill>
            <a:schemeClr val="bg1">
              <a:lumMod val="8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选择</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30224" y="692696"/>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创建任务时，支持维护任务的关联方案编号，可以从</a:t>
            </a:r>
            <a:r>
              <a:rPr lang="zh-CN" altLang="en-US" sz="1600" dirty="0">
                <a:latin typeface="微软雅黑" panose="020B0503020204020204" pitchFamily="34" charset="-122"/>
                <a:ea typeface="微软雅黑" panose="020B0503020204020204" pitchFamily="34" charset="-122"/>
              </a:rPr>
              <a:t>任务</a:t>
            </a:r>
            <a:r>
              <a:rPr lang="zh-CN" altLang="en-US" sz="1600" dirty="0" smtClean="0">
                <a:latin typeface="微软雅黑" panose="020B0503020204020204" pitchFamily="34" charset="-122"/>
                <a:ea typeface="微软雅黑" panose="020B0503020204020204" pitchFamily="34" charset="-122"/>
              </a:rPr>
              <a:t>树上层级专业级任务上选择已有的方案编号；</a:t>
            </a:r>
            <a:endParaRPr lang="en-US" altLang="zh-CN" sz="1600" dirty="0">
              <a:latin typeface="微软雅黑" panose="020B0503020204020204" pitchFamily="34" charset="-122"/>
              <a:ea typeface="微软雅黑" panose="020B0503020204020204" pitchFamily="34" charset="-122"/>
            </a:endParaRPr>
          </a:p>
        </p:txBody>
      </p:sp>
      <p:cxnSp>
        <p:nvCxnSpPr>
          <p:cNvPr id="38" name="肘形连接符 37"/>
          <p:cNvCxnSpPr>
            <a:stCxn id="28" idx="3"/>
            <a:endCxn id="14" idx="1"/>
          </p:cNvCxnSpPr>
          <p:nvPr/>
        </p:nvCxnSpPr>
        <p:spPr>
          <a:xfrm flipV="1">
            <a:off x="4211960" y="2132856"/>
            <a:ext cx="576064" cy="2294384"/>
          </a:xfrm>
          <a:prstGeom prst="bentConnector3">
            <a:avLst>
              <a:gd name="adj1" fmla="val 63228"/>
            </a:avLst>
          </a:prstGeom>
          <a:ln>
            <a:solidFill>
              <a:schemeClr val="accent2"/>
            </a:solidFill>
            <a:tailEnd type="triangle" w="lg" len="lg"/>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aphicFrame>
        <p:nvGraphicFramePr>
          <p:cNvPr id="44" name="表格 43"/>
          <p:cNvGraphicFramePr>
            <a:graphicFrameLocks noGrp="1"/>
          </p:cNvGraphicFramePr>
          <p:nvPr>
            <p:extLst>
              <p:ext uri="{D42A27DB-BD31-4B8C-83A1-F6EECF244321}">
                <p14:modId xmlns:p14="http://schemas.microsoft.com/office/powerpoint/2010/main" val="2336778617"/>
              </p:ext>
            </p:extLst>
          </p:nvPr>
        </p:nvGraphicFramePr>
        <p:xfrm>
          <a:off x="4868416" y="2564904"/>
          <a:ext cx="4169768" cy="1854200"/>
        </p:xfrm>
        <a:graphic>
          <a:graphicData uri="http://schemas.openxmlformats.org/drawingml/2006/table">
            <a:tbl>
              <a:tblPr firstRow="1" bandRow="1">
                <a:tableStyleId>{5C22544A-7EE6-4342-B048-85BDC9FD1C3A}</a:tableStyleId>
              </a:tblPr>
              <a:tblGrid>
                <a:gridCol w="622079"/>
                <a:gridCol w="1675481"/>
                <a:gridCol w="1872208"/>
              </a:tblGrid>
              <a:tr h="370840">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序号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方案名称</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方案编号</a:t>
                      </a:r>
                      <a:endParaRPr lang="zh-CN" altLang="en-US" sz="14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r>
                        <a:rPr lang="en-US" altLang="zh-CN" sz="1200" dirty="0" smtClean="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smtClean="0">
                          <a:latin typeface="微软雅黑" panose="020B0503020204020204" pitchFamily="34" charset="-122"/>
                          <a:ea typeface="微软雅黑" panose="020B0503020204020204" pitchFamily="34" charset="-122"/>
                        </a:rPr>
                        <a:t>涡轮气动专业方案一</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dirty="0" smtClean="0">
                          <a:solidFill>
                            <a:srgbClr val="FF0000"/>
                          </a:solidFill>
                          <a:latin typeface="微软雅黑" panose="020B0503020204020204" pitchFamily="34" charset="-122"/>
                          <a:ea typeface="微软雅黑" panose="020B0503020204020204" pitchFamily="34" charset="-122"/>
                        </a:rPr>
                        <a:t>A1_1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2</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涡轮气动专业方案二</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dirty="0" smtClean="0">
                          <a:solidFill>
                            <a:srgbClr val="FF0000"/>
                          </a:solidFill>
                          <a:latin typeface="微软雅黑" panose="020B0503020204020204" pitchFamily="34" charset="-122"/>
                          <a:ea typeface="微软雅黑" panose="020B0503020204020204" pitchFamily="34" charset="-122"/>
                        </a:rPr>
                        <a:t>A1_2</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3</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涡轮气动专业方案三</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dirty="0" smtClean="0">
                          <a:solidFill>
                            <a:srgbClr val="FF0000"/>
                          </a:solidFill>
                          <a:latin typeface="微软雅黑" panose="020B0503020204020204" pitchFamily="34" charset="-122"/>
                          <a:ea typeface="微软雅黑" panose="020B0503020204020204" pitchFamily="34" charset="-122"/>
                        </a:rPr>
                        <a:t>A2_1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altLang="zh-CN" sz="1200" kern="1200" dirty="0" smtClean="0">
                          <a:solidFill>
                            <a:schemeClr val="dk1"/>
                          </a:solidFill>
                          <a:latin typeface="微软雅黑" panose="020B0503020204020204" pitchFamily="34" charset="-122"/>
                          <a:ea typeface="微软雅黑" panose="020B0503020204020204" pitchFamily="34" charset="-122"/>
                          <a:cs typeface="+mn-cs"/>
                        </a:rPr>
                        <a:t>3</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200" dirty="0" smtClean="0">
                          <a:latin typeface="微软雅黑" panose="020B0503020204020204" pitchFamily="34" charset="-122"/>
                          <a:ea typeface="微软雅黑" panose="020B0503020204020204" pitchFamily="34" charset="-122"/>
                        </a:rPr>
                        <a:t>涡轮气动专业方案四</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smtClean="0">
                          <a:solidFill>
                            <a:srgbClr val="00B0F0"/>
                          </a:solidFill>
                          <a:latin typeface="微软雅黑" panose="020B0503020204020204" pitchFamily="34" charset="-122"/>
                          <a:ea typeface="微软雅黑" panose="020B0503020204020204" pitchFamily="34" charset="-122"/>
                        </a:rPr>
                        <a:t>2_GYWLQD</a:t>
                      </a:r>
                      <a:r>
                        <a:rPr lang="en-US" altLang="zh-CN" sz="1200" kern="1200" dirty="0" smtClean="0">
                          <a:solidFill>
                            <a:srgbClr val="00B0F0"/>
                          </a:solidFill>
                          <a:latin typeface="微软雅黑" panose="020B0503020204020204" pitchFamily="34" charset="-122"/>
                          <a:ea typeface="微软雅黑" panose="020B0503020204020204" pitchFamily="34" charset="-122"/>
                          <a:cs typeface="+mn-cs"/>
                        </a:rPr>
                        <a:t>_</a:t>
                      </a:r>
                      <a:r>
                        <a:rPr lang="en-US" altLang="zh-CN" sz="1200" kern="1200" dirty="0" smtClean="0">
                          <a:solidFill>
                            <a:srgbClr val="FF0000"/>
                          </a:solidFill>
                          <a:latin typeface="微软雅黑" panose="020B0503020204020204" pitchFamily="34" charset="-122"/>
                          <a:ea typeface="微软雅黑" panose="020B0503020204020204" pitchFamily="34" charset="-122"/>
                          <a:cs typeface="+mn-cs"/>
                        </a:rPr>
                        <a:t>B</a:t>
                      </a:r>
                      <a:r>
                        <a:rPr lang="en-US" altLang="zh-CN" sz="1200" dirty="0" smtClean="0">
                          <a:solidFill>
                            <a:srgbClr val="FF0000"/>
                          </a:solidFill>
                          <a:latin typeface="微软雅黑" panose="020B0503020204020204" pitchFamily="34" charset="-122"/>
                          <a:ea typeface="微软雅黑" panose="020B0503020204020204" pitchFamily="34" charset="-122"/>
                        </a:rPr>
                        <a:t>1_1</a:t>
                      </a:r>
                      <a:endParaRPr lang="zh-CN" altLang="en-US" sz="12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6974503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任务创建</a:t>
            </a:r>
            <a:r>
              <a:rPr lang="en-US" altLang="zh-CN" sz="2000" b="1" dirty="0" smtClean="0">
                <a:solidFill>
                  <a:prstClr val="black"/>
                </a:solidFill>
                <a:latin typeface="微软雅黑" panose="020B0503020204020204" pitchFamily="34" charset="-122"/>
                <a:ea typeface="微软雅黑" panose="020B0503020204020204" pitchFamily="34" charset="-122"/>
              </a:rPr>
              <a:t>_</a:t>
            </a:r>
            <a:r>
              <a:rPr lang="zh-CN" altLang="en-US" sz="2000" b="1" dirty="0" smtClean="0">
                <a:solidFill>
                  <a:prstClr val="black"/>
                </a:solidFill>
                <a:latin typeface="微软雅黑" panose="020B0503020204020204" pitchFamily="34" charset="-122"/>
                <a:ea typeface="微软雅黑" panose="020B0503020204020204" pitchFamily="34" charset="-122"/>
              </a:rPr>
              <a:t>专业内设计任务（即设计活动）定义关联方案</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735640831"/>
              </p:ext>
            </p:extLst>
          </p:nvPr>
        </p:nvGraphicFramePr>
        <p:xfrm>
          <a:off x="377080" y="1743595"/>
          <a:ext cx="8208912" cy="2966720"/>
        </p:xfrm>
        <a:graphic>
          <a:graphicData uri="http://schemas.openxmlformats.org/drawingml/2006/table">
            <a:tbl>
              <a:tblPr firstRow="1" bandRow="1">
                <a:tableStyleId>{5C22544A-7EE6-4342-B048-85BDC9FD1C3A}</a:tableStyleId>
              </a:tblPr>
              <a:tblGrid>
                <a:gridCol w="936104"/>
                <a:gridCol w="3127896"/>
                <a:gridCol w="4144912"/>
              </a:tblGrid>
              <a:tr h="370840">
                <a:tc>
                  <a:txBody>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序号</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属性名称</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描述</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任务名称</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所属大阶段</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继承父任务该属性</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所属小阶段</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继承父任务该属性</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所属部件</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继承父任务该属性</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所属专业</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dirty="0" smtClean="0">
                          <a:latin typeface="微软雅黑" panose="020B0503020204020204" pitchFamily="34" charset="-122"/>
                          <a:ea typeface="微软雅黑" panose="020B0503020204020204" pitchFamily="34" charset="-122"/>
                        </a:rPr>
                        <a:t>继承父任务该属性</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400" b="1" kern="1200" dirty="0" smtClean="0">
                          <a:solidFill>
                            <a:srgbClr val="FF0000"/>
                          </a:solidFill>
                          <a:latin typeface="微软雅黑" panose="020B0503020204020204" pitchFamily="34" charset="-122"/>
                          <a:ea typeface="微软雅黑" panose="020B0503020204020204" pitchFamily="34" charset="-122"/>
                          <a:cs typeface="+mn-cs"/>
                        </a:rPr>
                        <a:t>关联方案</a:t>
                      </a:r>
                      <a:endParaRPr lang="zh-CN" altLang="en-US" sz="1400" b="1" kern="1200" dirty="0">
                        <a:solidFill>
                          <a:srgbClr val="FF0000"/>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400" b="1" dirty="0" smtClean="0">
                          <a:solidFill>
                            <a:srgbClr val="FF0000"/>
                          </a:solidFill>
                          <a:latin typeface="微软雅黑" panose="020B0503020204020204" pitchFamily="34" charset="-122"/>
                          <a:ea typeface="微软雅黑" panose="020B0503020204020204" pitchFamily="34" charset="-122"/>
                        </a:rPr>
                        <a:t>自动继承父任务该属性</a:t>
                      </a:r>
                      <a:endParaRPr lang="zh-CN" altLang="en-US" sz="1400" b="1" dirty="0">
                        <a:solidFill>
                          <a:srgbClr val="FF000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400" kern="1200" dirty="0" smtClean="0">
                          <a:solidFill>
                            <a:schemeClr val="dk1"/>
                          </a:solidFill>
                          <a:latin typeface="微软雅黑" panose="020B0503020204020204" pitchFamily="34" charset="-122"/>
                          <a:ea typeface="微软雅黑" panose="020B0503020204020204" pitchFamily="34" charset="-122"/>
                          <a:cs typeface="+mn-cs"/>
                        </a:rPr>
                        <a:t>其他匹配标识</a:t>
                      </a:r>
                      <a:endParaRPr lang="zh-CN" altLang="en-US" sz="14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400" kern="1200" dirty="0" smtClean="0">
                          <a:solidFill>
                            <a:schemeClr val="dk1"/>
                          </a:solidFill>
                          <a:latin typeface="微软雅黑" panose="020B0503020204020204" pitchFamily="34" charset="-122"/>
                          <a:ea typeface="微软雅黑" panose="020B0503020204020204" pitchFamily="34" charset="-122"/>
                          <a:cs typeface="+mn-cs"/>
                        </a:rPr>
                        <a:t>继承父任务该属性</a:t>
                      </a:r>
                      <a:endParaRPr lang="zh-CN" altLang="en-US" sz="1400" kern="1200" dirty="0">
                        <a:solidFill>
                          <a:schemeClr val="dk1"/>
                        </a:solidFill>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文本框 5"/>
          <p:cNvSpPr txBox="1"/>
          <p:nvPr/>
        </p:nvSpPr>
        <p:spPr>
          <a:xfrm>
            <a:off x="307135" y="949950"/>
            <a:ext cx="8348802" cy="46166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在定义任务时确定任务关联的方案，从而建立任务数据与方案之间的关系；</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10820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设置跨流程上游任务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3" name="矩形 2"/>
          <p:cNvSpPr/>
          <p:nvPr/>
        </p:nvSpPr>
        <p:spPr>
          <a:xfrm>
            <a:off x="683568" y="1988840"/>
            <a:ext cx="1548000" cy="28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涡轮传热方案设计任务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5" name="肘形连接符 4"/>
          <p:cNvCxnSpPr>
            <a:stCxn id="3" idx="2"/>
            <a:endCxn id="10" idx="1"/>
          </p:cNvCxnSpPr>
          <p:nvPr/>
        </p:nvCxnSpPr>
        <p:spPr>
          <a:xfrm rot="16200000" flipH="1">
            <a:off x="-81488" y="3815896"/>
            <a:ext cx="3312384" cy="23427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683457" y="2420888"/>
            <a:ext cx="1440000" cy="288000"/>
          </a:xfrm>
          <a:prstGeom prst="rect">
            <a:avLst/>
          </a:prstGeom>
          <a:solidFill>
            <a:srgbClr val="FFC000"/>
          </a:solidFill>
          <a:ln>
            <a:solidFill>
              <a:schemeClr val="accent5"/>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1</a:t>
            </a:r>
            <a:r>
              <a:rPr lang="zh-CN" altLang="en-US" sz="1050" dirty="0" smtClean="0">
                <a:solidFill>
                  <a:prstClr val="white"/>
                </a:solidFill>
                <a:latin typeface="微软雅黑" panose="020B0503020204020204" pitchFamily="34" charset="-122"/>
                <a:ea typeface="微软雅黑" panose="020B0503020204020204" pitchFamily="34" charset="-122"/>
              </a:rPr>
              <a:t>传热设计流程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1683457" y="4941168"/>
            <a:ext cx="1440000" cy="288000"/>
          </a:xfrm>
          <a:prstGeom prst="rect">
            <a:avLst/>
          </a:prstGeom>
          <a:solidFill>
            <a:srgbClr val="FFC000"/>
          </a:solidFill>
          <a:ln>
            <a:solidFill>
              <a:schemeClr val="accent5"/>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叶片</a:t>
            </a:r>
            <a:r>
              <a:rPr lang="en-US" altLang="zh-CN" sz="1050" dirty="0">
                <a:solidFill>
                  <a:prstClr val="white"/>
                </a:solidFill>
                <a:latin typeface="微软雅黑" panose="020B0503020204020204" pitchFamily="34" charset="-122"/>
                <a:ea typeface="微软雅黑" panose="020B0503020204020204" pitchFamily="34" charset="-122"/>
              </a:rPr>
              <a:t>2</a:t>
            </a:r>
            <a:r>
              <a:rPr lang="zh-CN" altLang="en-US" sz="1050" dirty="0">
                <a:solidFill>
                  <a:prstClr val="white"/>
                </a:solidFill>
                <a:latin typeface="微软雅黑" panose="020B0503020204020204" pitchFamily="34" charset="-122"/>
                <a:ea typeface="微软雅黑" panose="020B0503020204020204" pitchFamily="34" charset="-122"/>
              </a:rPr>
              <a:t>传热设计流程</a:t>
            </a:r>
          </a:p>
        </p:txBody>
      </p:sp>
      <p:cxnSp>
        <p:nvCxnSpPr>
          <p:cNvPr id="8" name="肘形连接符 7"/>
          <p:cNvCxnSpPr>
            <a:stCxn id="3" idx="2"/>
            <a:endCxn id="7" idx="1"/>
          </p:cNvCxnSpPr>
          <p:nvPr/>
        </p:nvCxnSpPr>
        <p:spPr>
          <a:xfrm rot="16200000" flipH="1">
            <a:off x="166348" y="3568059"/>
            <a:ext cx="2808328" cy="2258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3" idx="2"/>
            <a:endCxn id="6" idx="1"/>
          </p:cNvCxnSpPr>
          <p:nvPr/>
        </p:nvCxnSpPr>
        <p:spPr>
          <a:xfrm rot="16200000" flipH="1">
            <a:off x="1426488" y="2307919"/>
            <a:ext cx="288048" cy="2258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691840" y="5445224"/>
            <a:ext cx="1440000" cy="288000"/>
          </a:xfrm>
          <a:prstGeom prst="rect">
            <a:avLst/>
          </a:prstGeom>
          <a:solidFill>
            <a:srgbClr val="FFC000"/>
          </a:solidFill>
          <a:ln>
            <a:solidFill>
              <a:schemeClr val="accent5"/>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叶片</a:t>
            </a:r>
            <a:r>
              <a:rPr lang="en-US" altLang="zh-CN" sz="1050" dirty="0">
                <a:solidFill>
                  <a:prstClr val="white"/>
                </a:solidFill>
                <a:latin typeface="微软雅黑" panose="020B0503020204020204" pitchFamily="34" charset="-122"/>
                <a:ea typeface="微软雅黑" panose="020B0503020204020204" pitchFamily="34" charset="-122"/>
              </a:rPr>
              <a:t>3</a:t>
            </a:r>
            <a:r>
              <a:rPr lang="zh-CN" altLang="en-US" sz="1050" dirty="0">
                <a:solidFill>
                  <a:prstClr val="white"/>
                </a:solidFill>
                <a:latin typeface="微软雅黑" panose="020B0503020204020204" pitchFamily="34" charset="-122"/>
                <a:ea typeface="微软雅黑" panose="020B0503020204020204" pitchFamily="34" charset="-122"/>
              </a:rPr>
              <a:t>传热设计流程</a:t>
            </a:r>
          </a:p>
        </p:txBody>
      </p:sp>
      <p:sp>
        <p:nvSpPr>
          <p:cNvPr id="11" name="矩形 10"/>
          <p:cNvSpPr/>
          <p:nvPr/>
        </p:nvSpPr>
        <p:spPr>
          <a:xfrm>
            <a:off x="1691840" y="5949312"/>
            <a:ext cx="1440000" cy="288000"/>
          </a:xfrm>
          <a:prstGeom prst="rect">
            <a:avLst/>
          </a:prstGeom>
          <a:solidFill>
            <a:srgbClr val="FFC000"/>
          </a:solidFill>
          <a:ln>
            <a:solidFill>
              <a:schemeClr val="accent5"/>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叶片</a:t>
            </a:r>
            <a:r>
              <a:rPr lang="en-US" altLang="zh-CN" sz="1050" dirty="0">
                <a:solidFill>
                  <a:prstClr val="white"/>
                </a:solidFill>
                <a:latin typeface="微软雅黑" panose="020B0503020204020204" pitchFamily="34" charset="-122"/>
                <a:ea typeface="微软雅黑" panose="020B0503020204020204" pitchFamily="34" charset="-122"/>
              </a:rPr>
              <a:t>4</a:t>
            </a:r>
            <a:r>
              <a:rPr lang="zh-CN" altLang="en-US" sz="1050" dirty="0">
                <a:solidFill>
                  <a:prstClr val="white"/>
                </a:solidFill>
                <a:latin typeface="微软雅黑" panose="020B0503020204020204" pitchFamily="34" charset="-122"/>
                <a:ea typeface="微软雅黑" panose="020B0503020204020204" pitchFamily="34" charset="-122"/>
              </a:rPr>
              <a:t>传热设计流程</a:t>
            </a:r>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2" name="肘形连接符 11"/>
          <p:cNvCxnSpPr>
            <a:stCxn id="3" idx="2"/>
            <a:endCxn id="11" idx="1"/>
          </p:cNvCxnSpPr>
          <p:nvPr/>
        </p:nvCxnSpPr>
        <p:spPr>
          <a:xfrm rot="16200000" flipH="1">
            <a:off x="-333532" y="4067940"/>
            <a:ext cx="3816472" cy="23427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716016" y="1988840"/>
            <a:ext cx="1548000" cy="28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涡轮</a:t>
            </a:r>
            <a:r>
              <a:rPr lang="zh-CN" altLang="en-US" sz="1050" dirty="0">
                <a:solidFill>
                  <a:prstClr val="white"/>
                </a:solidFill>
                <a:latin typeface="微软雅黑" panose="020B0503020204020204" pitchFamily="34" charset="-122"/>
                <a:ea typeface="微软雅黑" panose="020B0503020204020204" pitchFamily="34" charset="-122"/>
              </a:rPr>
              <a:t>强度</a:t>
            </a:r>
            <a:r>
              <a:rPr lang="zh-CN" altLang="en-US" sz="1050" dirty="0" smtClean="0">
                <a:solidFill>
                  <a:prstClr val="white"/>
                </a:solidFill>
                <a:latin typeface="微软雅黑" panose="020B0503020204020204" pitchFamily="34" charset="-122"/>
                <a:ea typeface="微软雅黑" panose="020B0503020204020204" pitchFamily="34" charset="-122"/>
              </a:rPr>
              <a:t>方案设计任务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4" name="肘形连接符 13"/>
          <p:cNvCxnSpPr>
            <a:stCxn id="13" idx="2"/>
            <a:endCxn id="19" idx="1"/>
          </p:cNvCxnSpPr>
          <p:nvPr/>
        </p:nvCxnSpPr>
        <p:spPr>
          <a:xfrm rot="16200000" flipH="1">
            <a:off x="3950960" y="3815896"/>
            <a:ext cx="3312384" cy="23427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715905" y="2420888"/>
            <a:ext cx="1440000" cy="288000"/>
          </a:xfrm>
          <a:prstGeom prst="rect">
            <a:avLst/>
          </a:prstGeom>
          <a:solidFill>
            <a:srgbClr val="FFC000"/>
          </a:solidFill>
          <a:ln>
            <a:solidFill>
              <a:schemeClr val="accent5"/>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1</a:t>
            </a:r>
            <a:r>
              <a:rPr lang="zh-CN" altLang="en-US" sz="1050" dirty="0">
                <a:solidFill>
                  <a:prstClr val="white"/>
                </a:solidFill>
                <a:latin typeface="微软雅黑" panose="020B0503020204020204" pitchFamily="34" charset="-122"/>
                <a:ea typeface="微软雅黑" panose="020B0503020204020204" pitchFamily="34" charset="-122"/>
              </a:rPr>
              <a:t>强度</a:t>
            </a:r>
            <a:r>
              <a:rPr lang="zh-CN" altLang="en-US" sz="1050" dirty="0" smtClean="0">
                <a:solidFill>
                  <a:prstClr val="white"/>
                </a:solidFill>
                <a:latin typeface="微软雅黑" panose="020B0503020204020204" pitchFamily="34" charset="-122"/>
                <a:ea typeface="微软雅黑" panose="020B0503020204020204" pitchFamily="34" charset="-122"/>
              </a:rPr>
              <a:t>设计流程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6" name="矩形 15"/>
          <p:cNvSpPr/>
          <p:nvPr/>
        </p:nvSpPr>
        <p:spPr>
          <a:xfrm>
            <a:off x="5715905" y="4941168"/>
            <a:ext cx="1440000" cy="288000"/>
          </a:xfrm>
          <a:prstGeom prst="rect">
            <a:avLst/>
          </a:prstGeom>
          <a:solidFill>
            <a:srgbClr val="FFC000"/>
          </a:solidFill>
          <a:ln>
            <a:solidFill>
              <a:schemeClr val="accent5"/>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2</a:t>
            </a:r>
            <a:r>
              <a:rPr lang="zh-CN" altLang="en-US" sz="1050" dirty="0" smtClean="0">
                <a:solidFill>
                  <a:prstClr val="white"/>
                </a:solidFill>
                <a:latin typeface="微软雅黑" panose="020B0503020204020204" pitchFamily="34" charset="-122"/>
                <a:ea typeface="微软雅黑" panose="020B0503020204020204" pitchFamily="34" charset="-122"/>
              </a:rPr>
              <a:t>强度设计</a:t>
            </a:r>
            <a:r>
              <a:rPr lang="zh-CN" altLang="en-US" sz="1050" dirty="0">
                <a:solidFill>
                  <a:prstClr val="white"/>
                </a:solidFill>
                <a:latin typeface="微软雅黑" panose="020B0503020204020204" pitchFamily="34" charset="-122"/>
                <a:ea typeface="微软雅黑" panose="020B0503020204020204" pitchFamily="34" charset="-122"/>
              </a:rPr>
              <a:t>流程</a:t>
            </a:r>
          </a:p>
        </p:txBody>
      </p:sp>
      <p:cxnSp>
        <p:nvCxnSpPr>
          <p:cNvPr id="17" name="肘形连接符 16"/>
          <p:cNvCxnSpPr>
            <a:stCxn id="13" idx="2"/>
            <a:endCxn id="16" idx="1"/>
          </p:cNvCxnSpPr>
          <p:nvPr/>
        </p:nvCxnSpPr>
        <p:spPr>
          <a:xfrm rot="16200000" flipH="1">
            <a:off x="4198796" y="3568059"/>
            <a:ext cx="2808328" cy="2258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3" idx="2"/>
            <a:endCxn id="15" idx="1"/>
          </p:cNvCxnSpPr>
          <p:nvPr/>
        </p:nvCxnSpPr>
        <p:spPr>
          <a:xfrm rot="16200000" flipH="1">
            <a:off x="5458936" y="2307919"/>
            <a:ext cx="288048" cy="2258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724288" y="5445224"/>
            <a:ext cx="1440000" cy="288000"/>
          </a:xfrm>
          <a:prstGeom prst="rect">
            <a:avLst/>
          </a:prstGeom>
          <a:solidFill>
            <a:srgbClr val="FFC000"/>
          </a:solidFill>
          <a:ln>
            <a:solidFill>
              <a:schemeClr val="accent5"/>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3</a:t>
            </a:r>
            <a:r>
              <a:rPr lang="zh-CN" altLang="en-US" sz="1050" dirty="0">
                <a:solidFill>
                  <a:prstClr val="white"/>
                </a:solidFill>
                <a:latin typeface="微软雅黑" panose="020B0503020204020204" pitchFamily="34" charset="-122"/>
                <a:ea typeface="微软雅黑" panose="020B0503020204020204" pitchFamily="34" charset="-122"/>
              </a:rPr>
              <a:t>强度</a:t>
            </a:r>
            <a:r>
              <a:rPr lang="zh-CN" altLang="en-US" sz="1050" dirty="0" smtClean="0">
                <a:solidFill>
                  <a:prstClr val="white"/>
                </a:solidFill>
                <a:latin typeface="微软雅黑" panose="020B0503020204020204" pitchFamily="34" charset="-122"/>
                <a:ea typeface="微软雅黑" panose="020B0503020204020204" pitchFamily="34" charset="-122"/>
              </a:rPr>
              <a:t>设计</a:t>
            </a:r>
            <a:r>
              <a:rPr lang="zh-CN" altLang="en-US" sz="1050" dirty="0">
                <a:solidFill>
                  <a:prstClr val="white"/>
                </a:solidFill>
                <a:latin typeface="微软雅黑" panose="020B0503020204020204" pitchFamily="34" charset="-122"/>
                <a:ea typeface="微软雅黑" panose="020B0503020204020204" pitchFamily="34" charset="-122"/>
              </a:rPr>
              <a:t>流程</a:t>
            </a:r>
          </a:p>
        </p:txBody>
      </p:sp>
      <p:sp>
        <p:nvSpPr>
          <p:cNvPr id="20" name="矩形 19"/>
          <p:cNvSpPr/>
          <p:nvPr/>
        </p:nvSpPr>
        <p:spPr>
          <a:xfrm>
            <a:off x="5724288" y="5949312"/>
            <a:ext cx="1440000" cy="288000"/>
          </a:xfrm>
          <a:prstGeom prst="rect">
            <a:avLst/>
          </a:prstGeom>
          <a:solidFill>
            <a:srgbClr val="FFC000"/>
          </a:solidFill>
          <a:ln>
            <a:solidFill>
              <a:schemeClr val="accent5"/>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4</a:t>
            </a:r>
            <a:r>
              <a:rPr lang="zh-CN" altLang="en-US" sz="1050" dirty="0">
                <a:solidFill>
                  <a:prstClr val="white"/>
                </a:solidFill>
                <a:latin typeface="微软雅黑" panose="020B0503020204020204" pitchFamily="34" charset="-122"/>
                <a:ea typeface="微软雅黑" panose="020B0503020204020204" pitchFamily="34" charset="-122"/>
              </a:rPr>
              <a:t>强度</a:t>
            </a:r>
            <a:r>
              <a:rPr lang="zh-CN" altLang="en-US" sz="1050" dirty="0" smtClean="0">
                <a:solidFill>
                  <a:prstClr val="white"/>
                </a:solidFill>
                <a:latin typeface="微软雅黑" panose="020B0503020204020204" pitchFamily="34" charset="-122"/>
                <a:ea typeface="微软雅黑" panose="020B0503020204020204" pitchFamily="34" charset="-122"/>
              </a:rPr>
              <a:t>设计</a:t>
            </a:r>
            <a:r>
              <a:rPr lang="zh-CN" altLang="en-US" sz="1050" dirty="0">
                <a:solidFill>
                  <a:prstClr val="white"/>
                </a:solidFill>
                <a:latin typeface="微软雅黑" panose="020B0503020204020204" pitchFamily="34" charset="-122"/>
                <a:ea typeface="微软雅黑" panose="020B0503020204020204" pitchFamily="34" charset="-122"/>
              </a:rPr>
              <a:t>流程</a:t>
            </a:r>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1" name="肘形连接符 20"/>
          <p:cNvCxnSpPr>
            <a:stCxn id="13" idx="2"/>
            <a:endCxn id="20" idx="1"/>
          </p:cNvCxnSpPr>
          <p:nvPr/>
        </p:nvCxnSpPr>
        <p:spPr>
          <a:xfrm rot="16200000" flipH="1">
            <a:off x="3698916" y="4067940"/>
            <a:ext cx="3816472" cy="23427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973256" y="2890333"/>
            <a:ext cx="97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设计活动</a:t>
            </a:r>
            <a:r>
              <a:rPr lang="en-US" altLang="zh-CN" sz="1100" dirty="0" smtClean="0">
                <a:latin typeface="微软雅黑" panose="020B0503020204020204" pitchFamily="34" charset="-122"/>
                <a:ea typeface="微软雅黑" panose="020B0503020204020204" pitchFamily="34" charset="-122"/>
              </a:rPr>
              <a:t>A1</a:t>
            </a:r>
            <a:endParaRPr lang="zh-CN" altLang="en-US" sz="1100" dirty="0">
              <a:latin typeface="微软雅黑" panose="020B0503020204020204" pitchFamily="34" charset="-122"/>
              <a:ea typeface="微软雅黑" panose="020B0503020204020204" pitchFamily="34" charset="-122"/>
            </a:endParaRPr>
          </a:p>
        </p:txBody>
      </p:sp>
      <p:sp>
        <p:nvSpPr>
          <p:cNvPr id="22" name="矩形 21"/>
          <p:cNvSpPr/>
          <p:nvPr/>
        </p:nvSpPr>
        <p:spPr>
          <a:xfrm>
            <a:off x="2973256" y="3232255"/>
            <a:ext cx="97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设计活动</a:t>
            </a:r>
            <a:r>
              <a:rPr lang="en-US" altLang="zh-CN" sz="1100" dirty="0" smtClean="0">
                <a:latin typeface="微软雅黑" panose="020B0503020204020204" pitchFamily="34" charset="-122"/>
                <a:ea typeface="微软雅黑" panose="020B0503020204020204" pitchFamily="34" charset="-122"/>
              </a:rPr>
              <a:t>A2</a:t>
            </a:r>
            <a:endParaRPr lang="zh-CN" altLang="en-US" sz="1100" dirty="0">
              <a:latin typeface="微软雅黑" panose="020B0503020204020204" pitchFamily="34" charset="-122"/>
              <a:ea typeface="微软雅黑" panose="020B0503020204020204" pitchFamily="34" charset="-122"/>
            </a:endParaRPr>
          </a:p>
        </p:txBody>
      </p:sp>
      <p:sp>
        <p:nvSpPr>
          <p:cNvPr id="23" name="矩形 22"/>
          <p:cNvSpPr/>
          <p:nvPr/>
        </p:nvSpPr>
        <p:spPr>
          <a:xfrm>
            <a:off x="2973256" y="3574176"/>
            <a:ext cx="97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设计活动</a:t>
            </a:r>
            <a:r>
              <a:rPr lang="en-US" altLang="zh-CN" sz="1100" dirty="0" smtClean="0">
                <a:latin typeface="微软雅黑" panose="020B0503020204020204" pitchFamily="34" charset="-122"/>
                <a:ea typeface="微软雅黑" panose="020B0503020204020204" pitchFamily="34" charset="-122"/>
              </a:rPr>
              <a:t>A3</a:t>
            </a:r>
            <a:endParaRPr lang="zh-CN" altLang="en-US" sz="1100" dirty="0">
              <a:latin typeface="微软雅黑" panose="020B0503020204020204" pitchFamily="34" charset="-122"/>
              <a:ea typeface="微软雅黑" panose="020B0503020204020204" pitchFamily="34" charset="-122"/>
            </a:endParaRPr>
          </a:p>
        </p:txBody>
      </p:sp>
      <p:sp>
        <p:nvSpPr>
          <p:cNvPr id="24" name="矩形 23"/>
          <p:cNvSpPr/>
          <p:nvPr/>
        </p:nvSpPr>
        <p:spPr>
          <a:xfrm>
            <a:off x="2973256" y="3916098"/>
            <a:ext cx="97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设计活动</a:t>
            </a:r>
            <a:r>
              <a:rPr lang="en-US" altLang="zh-CN" sz="1100" dirty="0" smtClean="0">
                <a:latin typeface="微软雅黑" panose="020B0503020204020204" pitchFamily="34" charset="-122"/>
                <a:ea typeface="微软雅黑" panose="020B0503020204020204" pitchFamily="34" charset="-122"/>
              </a:rPr>
              <a:t>A4</a:t>
            </a:r>
            <a:endParaRPr lang="zh-CN" altLang="en-US" sz="1100" dirty="0">
              <a:latin typeface="微软雅黑" panose="020B0503020204020204" pitchFamily="34" charset="-122"/>
              <a:ea typeface="微软雅黑" panose="020B0503020204020204" pitchFamily="34" charset="-122"/>
            </a:endParaRPr>
          </a:p>
        </p:txBody>
      </p:sp>
      <p:cxnSp>
        <p:nvCxnSpPr>
          <p:cNvPr id="25" name="肘形连接符 24"/>
          <p:cNvCxnSpPr>
            <a:stCxn id="6" idx="2"/>
            <a:endCxn id="2" idx="1"/>
          </p:cNvCxnSpPr>
          <p:nvPr/>
        </p:nvCxnSpPr>
        <p:spPr>
          <a:xfrm rot="16200000" flipH="1">
            <a:off x="2534634" y="2577710"/>
            <a:ext cx="307445" cy="56979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6" idx="2"/>
            <a:endCxn id="22" idx="1"/>
          </p:cNvCxnSpPr>
          <p:nvPr/>
        </p:nvCxnSpPr>
        <p:spPr>
          <a:xfrm rot="16200000" flipH="1">
            <a:off x="2363673" y="2748671"/>
            <a:ext cx="649367" cy="56979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6" idx="2"/>
            <a:endCxn id="23" idx="1"/>
          </p:cNvCxnSpPr>
          <p:nvPr/>
        </p:nvCxnSpPr>
        <p:spPr>
          <a:xfrm rot="16200000" flipH="1">
            <a:off x="2192712" y="2919632"/>
            <a:ext cx="991288" cy="56979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6" idx="2"/>
            <a:endCxn id="24" idx="1"/>
          </p:cNvCxnSpPr>
          <p:nvPr/>
        </p:nvCxnSpPr>
        <p:spPr>
          <a:xfrm rot="16200000" flipH="1">
            <a:off x="2021751" y="3090593"/>
            <a:ext cx="1333210" cy="56979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078401" y="2890333"/>
            <a:ext cx="97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设计活动</a:t>
            </a:r>
            <a:r>
              <a:rPr lang="en-US" altLang="zh-CN" sz="1100" dirty="0" smtClean="0">
                <a:latin typeface="微软雅黑" panose="020B0503020204020204" pitchFamily="34" charset="-122"/>
                <a:ea typeface="微软雅黑" panose="020B0503020204020204" pitchFamily="34" charset="-122"/>
              </a:rPr>
              <a:t>B1</a:t>
            </a:r>
            <a:endParaRPr lang="zh-CN" altLang="en-US" sz="1100" dirty="0">
              <a:latin typeface="微软雅黑" panose="020B0503020204020204" pitchFamily="34" charset="-122"/>
              <a:ea typeface="微软雅黑" panose="020B0503020204020204" pitchFamily="34" charset="-122"/>
            </a:endParaRPr>
          </a:p>
        </p:txBody>
      </p:sp>
      <p:sp>
        <p:nvSpPr>
          <p:cNvPr id="38" name="矩形 37"/>
          <p:cNvSpPr/>
          <p:nvPr/>
        </p:nvSpPr>
        <p:spPr>
          <a:xfrm>
            <a:off x="7078401" y="3232255"/>
            <a:ext cx="97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设计活动</a:t>
            </a:r>
            <a:r>
              <a:rPr lang="en-US" altLang="zh-CN" sz="1100" dirty="0" smtClean="0">
                <a:latin typeface="微软雅黑" panose="020B0503020204020204" pitchFamily="34" charset="-122"/>
                <a:ea typeface="微软雅黑" panose="020B0503020204020204" pitchFamily="34" charset="-122"/>
              </a:rPr>
              <a:t>B2</a:t>
            </a:r>
            <a:endParaRPr lang="zh-CN" altLang="en-US" sz="1100" dirty="0">
              <a:latin typeface="微软雅黑" panose="020B0503020204020204" pitchFamily="34" charset="-122"/>
              <a:ea typeface="微软雅黑" panose="020B0503020204020204" pitchFamily="34" charset="-122"/>
            </a:endParaRPr>
          </a:p>
        </p:txBody>
      </p:sp>
      <p:sp>
        <p:nvSpPr>
          <p:cNvPr id="39" name="矩形 38"/>
          <p:cNvSpPr/>
          <p:nvPr/>
        </p:nvSpPr>
        <p:spPr>
          <a:xfrm>
            <a:off x="7078401" y="3574176"/>
            <a:ext cx="97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设计活动</a:t>
            </a:r>
            <a:r>
              <a:rPr lang="en-US" altLang="zh-CN" sz="1100" dirty="0" smtClean="0">
                <a:latin typeface="微软雅黑" panose="020B0503020204020204" pitchFamily="34" charset="-122"/>
                <a:ea typeface="微软雅黑" panose="020B0503020204020204" pitchFamily="34" charset="-122"/>
              </a:rPr>
              <a:t>B3</a:t>
            </a:r>
            <a:endParaRPr lang="zh-CN" altLang="en-US" sz="1100" dirty="0">
              <a:latin typeface="微软雅黑" panose="020B0503020204020204" pitchFamily="34" charset="-122"/>
              <a:ea typeface="微软雅黑" panose="020B0503020204020204" pitchFamily="34" charset="-122"/>
            </a:endParaRPr>
          </a:p>
        </p:txBody>
      </p:sp>
      <p:sp>
        <p:nvSpPr>
          <p:cNvPr id="40" name="矩形 39"/>
          <p:cNvSpPr/>
          <p:nvPr/>
        </p:nvSpPr>
        <p:spPr>
          <a:xfrm>
            <a:off x="7078401" y="3916098"/>
            <a:ext cx="97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设计活动</a:t>
            </a:r>
            <a:r>
              <a:rPr lang="en-US" altLang="zh-CN" sz="1100" dirty="0" smtClean="0">
                <a:latin typeface="微软雅黑" panose="020B0503020204020204" pitchFamily="34" charset="-122"/>
                <a:ea typeface="微软雅黑" panose="020B0503020204020204" pitchFamily="34" charset="-122"/>
              </a:rPr>
              <a:t>B4</a:t>
            </a:r>
            <a:endParaRPr lang="zh-CN" altLang="en-US" sz="1100" dirty="0">
              <a:latin typeface="微软雅黑" panose="020B0503020204020204" pitchFamily="34" charset="-122"/>
              <a:ea typeface="微软雅黑" panose="020B0503020204020204" pitchFamily="34" charset="-122"/>
            </a:endParaRPr>
          </a:p>
        </p:txBody>
      </p:sp>
      <p:cxnSp>
        <p:nvCxnSpPr>
          <p:cNvPr id="41" name="肘形连接符 40"/>
          <p:cNvCxnSpPr>
            <a:stCxn id="15" idx="2"/>
            <a:endCxn id="37" idx="1"/>
          </p:cNvCxnSpPr>
          <p:nvPr/>
        </p:nvCxnSpPr>
        <p:spPr>
          <a:xfrm rot="16200000" flipH="1">
            <a:off x="6603431" y="2541362"/>
            <a:ext cx="307445" cy="6424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15" idx="2"/>
            <a:endCxn id="38" idx="1"/>
          </p:cNvCxnSpPr>
          <p:nvPr/>
        </p:nvCxnSpPr>
        <p:spPr>
          <a:xfrm rot="16200000" flipH="1">
            <a:off x="6432470" y="2712323"/>
            <a:ext cx="649367" cy="6424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15" idx="2"/>
            <a:endCxn id="39" idx="1"/>
          </p:cNvCxnSpPr>
          <p:nvPr/>
        </p:nvCxnSpPr>
        <p:spPr>
          <a:xfrm rot="16200000" flipH="1">
            <a:off x="6261509" y="2883284"/>
            <a:ext cx="991288" cy="6424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15" idx="2"/>
            <a:endCxn id="40" idx="1"/>
          </p:cNvCxnSpPr>
          <p:nvPr/>
        </p:nvCxnSpPr>
        <p:spPr>
          <a:xfrm rot="16200000" flipH="1">
            <a:off x="6090548" y="3054245"/>
            <a:ext cx="1333210" cy="6424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 idx="3"/>
            <a:endCxn id="38" idx="1"/>
          </p:cNvCxnSpPr>
          <p:nvPr/>
        </p:nvCxnSpPr>
        <p:spPr>
          <a:xfrm>
            <a:off x="3945256" y="3016333"/>
            <a:ext cx="3133145" cy="341922"/>
          </a:xfrm>
          <a:prstGeom prst="bentConnector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0" idx="3"/>
            <a:endCxn id="24" idx="1"/>
          </p:cNvCxnSpPr>
          <p:nvPr/>
        </p:nvCxnSpPr>
        <p:spPr>
          <a:xfrm flipH="1">
            <a:off x="2973256" y="4042098"/>
            <a:ext cx="5077145" cy="12700"/>
          </a:xfrm>
          <a:prstGeom prst="bentConnector5">
            <a:avLst>
              <a:gd name="adj1" fmla="val -4503"/>
              <a:gd name="adj2" fmla="val 2792126"/>
              <a:gd name="adj3" fmla="val 104503"/>
            </a:avLst>
          </a:prstGeom>
          <a:ln w="28575">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489779" y="2693332"/>
            <a:ext cx="902811" cy="307777"/>
          </a:xfrm>
          <a:prstGeom prst="rect">
            <a:avLst/>
          </a:prstGeom>
        </p:spPr>
        <p:txBody>
          <a:bodyPr wrap="none">
            <a:spAutoFit/>
          </a:bodyPr>
          <a:lstStyle/>
          <a:p>
            <a:r>
              <a:rPr lang="zh-CN" altLang="en-US" sz="1400" b="1" dirty="0" smtClean="0">
                <a:solidFill>
                  <a:srgbClr val="FF0000"/>
                </a:solidFill>
                <a:latin typeface="微软雅黑" panose="020B0503020204020204" pitchFamily="34" charset="-122"/>
                <a:ea typeface="微软雅黑" panose="020B0503020204020204" pitchFamily="34" charset="-122"/>
              </a:rPr>
              <a:t>数据传递</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61" name="矩形 60"/>
          <p:cNvSpPr/>
          <p:nvPr/>
        </p:nvSpPr>
        <p:spPr>
          <a:xfrm>
            <a:off x="4361689" y="4458752"/>
            <a:ext cx="902811" cy="307777"/>
          </a:xfrm>
          <a:prstGeom prst="rect">
            <a:avLst/>
          </a:prstGeom>
        </p:spPr>
        <p:txBody>
          <a:bodyPr wrap="none">
            <a:spAutoFit/>
          </a:bodyPr>
          <a:lstStyle/>
          <a:p>
            <a:r>
              <a:rPr lang="zh-CN" altLang="en-US" sz="1400" b="1" dirty="0" smtClean="0">
                <a:solidFill>
                  <a:srgbClr val="FF0000"/>
                </a:solidFill>
                <a:latin typeface="微软雅黑" panose="020B0503020204020204" pitchFamily="34" charset="-122"/>
                <a:ea typeface="微软雅黑" panose="020B0503020204020204" pitchFamily="34" charset="-122"/>
              </a:rPr>
              <a:t>数据传递</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315378" y="758961"/>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在设置跨流程上游任务时，需要能够根据任务的所属大阶段、所属小阶段、关联方案、叶片信息四个字段进行过滤匹配；</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49245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设置跨流程上游任务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15378" y="758961"/>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在设置跨流程上游任务时，需要能够根据任务的所属大阶段、所属小阶段、关联方案、叶片信息四个字段进行过滤匹配；</a:t>
            </a:r>
            <a:endParaRPr lang="en-US" altLang="zh-CN"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092007" y="1509361"/>
            <a:ext cx="3842173" cy="1200329"/>
          </a:xfrm>
          <a:prstGeom prst="rect">
            <a:avLst/>
          </a:prstGeom>
          <a:solidFill>
            <a:srgbClr val="FDBBB9"/>
          </a:solid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针对专业内设计活动，方案匹配规则：</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专业</a:t>
            </a:r>
            <a:r>
              <a:rPr lang="zh-CN" altLang="en-US" sz="1600" dirty="0" smtClean="0">
                <a:latin typeface="微软雅黑" panose="020B0503020204020204" pitchFamily="34" charset="-122"/>
                <a:ea typeface="微软雅黑" panose="020B0503020204020204" pitchFamily="34" charset="-122"/>
              </a:rPr>
              <a:t>级方案标号完全一致或有包含关系；</a:t>
            </a:r>
            <a:endParaRPr lang="en-US" altLang="zh-CN" sz="1600" dirty="0">
              <a:latin typeface="微软雅黑" panose="020B0503020204020204" pitchFamily="34" charset="-122"/>
              <a:ea typeface="微软雅黑" panose="020B0503020204020204" pitchFamily="34" charset="-122"/>
            </a:endParaRPr>
          </a:p>
        </p:txBody>
      </p:sp>
      <p:sp>
        <p:nvSpPr>
          <p:cNvPr id="7" name="矩形 6"/>
          <p:cNvSpPr/>
          <p:nvPr/>
        </p:nvSpPr>
        <p:spPr>
          <a:xfrm>
            <a:off x="179512" y="1563832"/>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8" name="矩形 7"/>
          <p:cNvSpPr/>
          <p:nvPr/>
        </p:nvSpPr>
        <p:spPr>
          <a:xfrm>
            <a:off x="1130270" y="2197984"/>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9" name="肘形连接符 8"/>
          <p:cNvCxnSpPr>
            <a:stCxn id="20" idx="2"/>
            <a:endCxn id="8" idx="1"/>
          </p:cNvCxnSpPr>
          <p:nvPr/>
        </p:nvCxnSpPr>
        <p:spPr>
          <a:xfrm rot="16200000" flipH="1">
            <a:off x="981678" y="2145598"/>
            <a:ext cx="228467" cy="6871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58742" y="2459661"/>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1" name="肘形连接符 10"/>
          <p:cNvCxnSpPr>
            <a:endCxn id="23" idx="1"/>
          </p:cNvCxnSpPr>
          <p:nvPr/>
        </p:nvCxnSpPr>
        <p:spPr>
          <a:xfrm rot="16200000" flipH="1">
            <a:off x="1680648" y="2823293"/>
            <a:ext cx="200688"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459122" y="2708920"/>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7" name="肘形连接符 16"/>
          <p:cNvCxnSpPr>
            <a:endCxn id="16" idx="1"/>
          </p:cNvCxnSpPr>
          <p:nvPr/>
        </p:nvCxnSpPr>
        <p:spPr>
          <a:xfrm rot="16200000" flipH="1">
            <a:off x="1155144" y="2493568"/>
            <a:ext cx="460026" cy="1479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9552" y="1873310"/>
            <a:ext cx="1044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概念设计阶段</a:t>
            </a:r>
          </a:p>
        </p:txBody>
      </p:sp>
      <p:cxnSp>
        <p:nvCxnSpPr>
          <p:cNvPr id="21" name="肘形连接符 20"/>
          <p:cNvCxnSpPr>
            <a:stCxn id="7" idx="2"/>
            <a:endCxn id="20" idx="1"/>
          </p:cNvCxnSpPr>
          <p:nvPr/>
        </p:nvCxnSpPr>
        <p:spPr>
          <a:xfrm rot="16200000" flipH="1">
            <a:off x="399702" y="1829666"/>
            <a:ext cx="18966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0939" y="6362615"/>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初步设计阶段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1870303" y="2924322"/>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10" idx="1"/>
          </p:cNvCxnSpPr>
          <p:nvPr/>
        </p:nvCxnSpPr>
        <p:spPr>
          <a:xfrm rot="16200000" flipH="1">
            <a:off x="1292775" y="2382320"/>
            <a:ext cx="177250" cy="15468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870303" y="5844037"/>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技术设计阶段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a:off x="1870303" y="6098834"/>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工程设计阶段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7" name="肘形连接符 26"/>
          <p:cNvCxnSpPr>
            <a:stCxn id="7" idx="2"/>
            <a:endCxn id="22" idx="1"/>
          </p:cNvCxnSpPr>
          <p:nvPr/>
        </p:nvCxnSpPr>
        <p:spPr>
          <a:xfrm rot="16200000" flipH="1">
            <a:off x="-1814258" y="4043625"/>
            <a:ext cx="4678966" cy="1514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5" idx="1"/>
          </p:cNvCxnSpPr>
          <p:nvPr/>
        </p:nvCxnSpPr>
        <p:spPr>
          <a:xfrm rot="16200000" flipH="1">
            <a:off x="690105" y="4752465"/>
            <a:ext cx="2181774"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endCxn id="26" idx="1"/>
          </p:cNvCxnSpPr>
          <p:nvPr/>
        </p:nvCxnSpPr>
        <p:spPr>
          <a:xfrm rot="16200000" flipH="1">
            <a:off x="163739" y="4480895"/>
            <a:ext cx="3228661" cy="18446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00939" y="6650647"/>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详细</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31" name="肘形连接符 30"/>
          <p:cNvCxnSpPr>
            <a:stCxn id="7" idx="2"/>
            <a:endCxn id="30" idx="1"/>
          </p:cNvCxnSpPr>
          <p:nvPr/>
        </p:nvCxnSpPr>
        <p:spPr>
          <a:xfrm rot="16200000" flipH="1">
            <a:off x="-1958274" y="4187641"/>
            <a:ext cx="4966998" cy="1514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3" idx="2"/>
            <a:endCxn id="37" idx="1"/>
          </p:cNvCxnSpPr>
          <p:nvPr/>
        </p:nvCxnSpPr>
        <p:spPr>
          <a:xfrm rot="16200000" flipH="1">
            <a:off x="1219533" y="4220342"/>
            <a:ext cx="2388667" cy="1511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381" y="3138443"/>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34" name="矩形 33"/>
          <p:cNvSpPr/>
          <p:nvPr/>
        </p:nvSpPr>
        <p:spPr>
          <a:xfrm>
            <a:off x="2490381" y="478714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35" name="肘形连接符 34"/>
          <p:cNvCxnSpPr>
            <a:stCxn id="23" idx="2"/>
            <a:endCxn id="34" idx="1"/>
          </p:cNvCxnSpPr>
          <p:nvPr/>
        </p:nvCxnSpPr>
        <p:spPr>
          <a:xfrm rot="16200000" flipH="1">
            <a:off x="1522269" y="3917607"/>
            <a:ext cx="178414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3" idx="2"/>
            <a:endCxn id="33" idx="1"/>
          </p:cNvCxnSpPr>
          <p:nvPr/>
        </p:nvCxnSpPr>
        <p:spPr>
          <a:xfrm rot="16200000" flipH="1">
            <a:off x="2351594" y="3088282"/>
            <a:ext cx="12549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489430" y="5391240"/>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38" name="矩形 37"/>
          <p:cNvSpPr/>
          <p:nvPr/>
        </p:nvSpPr>
        <p:spPr>
          <a:xfrm>
            <a:off x="2483768" y="5607264"/>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39" name="肘形连接符 38"/>
          <p:cNvCxnSpPr>
            <a:stCxn id="23" idx="2"/>
            <a:endCxn id="38" idx="1"/>
          </p:cNvCxnSpPr>
          <p:nvPr/>
        </p:nvCxnSpPr>
        <p:spPr>
          <a:xfrm rot="16200000" flipH="1">
            <a:off x="1108690" y="4331185"/>
            <a:ext cx="2604691" cy="1454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059832" y="3354467"/>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33" idx="2"/>
            <a:endCxn id="40" idx="1"/>
          </p:cNvCxnSpPr>
          <p:nvPr/>
        </p:nvCxnSpPr>
        <p:spPr>
          <a:xfrm rot="16200000" flipH="1">
            <a:off x="2900407" y="3283667"/>
            <a:ext cx="127399"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811176" y="3289203"/>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44" name="矩形 43"/>
          <p:cNvSpPr/>
          <p:nvPr/>
        </p:nvSpPr>
        <p:spPr>
          <a:xfrm>
            <a:off x="6819288" y="3309311"/>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FF0000"/>
                </a:solidFill>
                <a:latin typeface="微软雅黑" panose="020B0503020204020204" pitchFamily="34" charset="-122"/>
                <a:ea typeface="微软雅黑" panose="020B0503020204020204" pitchFamily="34" charset="-122"/>
              </a:rPr>
              <a:t>2</a:t>
            </a:r>
            <a:r>
              <a:rPr lang="en-US" altLang="zh-CN" sz="1400" dirty="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GYWLQD</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A1_1</a:t>
            </a:r>
            <a:endParaRPr lang="zh-CN" altLang="en-US" sz="1400" dirty="0">
              <a:latin typeface="微软雅黑" panose="020B0503020204020204" pitchFamily="34" charset="-122"/>
              <a:ea typeface="微软雅黑" panose="020B0503020204020204" pitchFamily="34" charset="-122"/>
            </a:endParaRPr>
          </a:p>
        </p:txBody>
      </p:sp>
      <p:cxnSp>
        <p:nvCxnSpPr>
          <p:cNvPr id="66" name="肘形连接符 65"/>
          <p:cNvCxnSpPr>
            <a:endCxn id="71" idx="1"/>
          </p:cNvCxnSpPr>
          <p:nvPr/>
        </p:nvCxnSpPr>
        <p:spPr>
          <a:xfrm rot="16200000" flipH="1">
            <a:off x="3138467" y="3805630"/>
            <a:ext cx="6900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578630" y="36194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8" name="矩形 67"/>
          <p:cNvSpPr/>
          <p:nvPr/>
        </p:nvSpPr>
        <p:spPr>
          <a:xfrm>
            <a:off x="3578630" y="387864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S1</a:t>
            </a:r>
            <a:r>
              <a:rPr lang="zh-CN" altLang="en-US" sz="1050" dirty="0" smtClean="0">
                <a:solidFill>
                  <a:prstClr val="white"/>
                </a:solidFill>
                <a:latin typeface="微软雅黑" panose="020B0503020204020204" pitchFamily="34" charset="-122"/>
                <a:ea typeface="微软雅黑" panose="020B0503020204020204" pitchFamily="34" charset="-122"/>
              </a:rPr>
              <a:t>流面设计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69" name="肘形连接符 68"/>
          <p:cNvCxnSpPr>
            <a:endCxn id="68" idx="1"/>
          </p:cNvCxnSpPr>
          <p:nvPr/>
        </p:nvCxnSpPr>
        <p:spPr>
          <a:xfrm rot="16200000" flipH="1">
            <a:off x="3268042" y="3676055"/>
            <a:ext cx="43086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肘形连接符 69"/>
          <p:cNvCxnSpPr>
            <a:endCxn id="67" idx="1"/>
          </p:cNvCxnSpPr>
          <p:nvPr/>
        </p:nvCxnSpPr>
        <p:spPr>
          <a:xfrm rot="16200000" flipH="1">
            <a:off x="3397617" y="3546480"/>
            <a:ext cx="1717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3578630" y="41377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平面叶栅造型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72" name="矩形 71"/>
          <p:cNvSpPr/>
          <p:nvPr/>
        </p:nvSpPr>
        <p:spPr>
          <a:xfrm>
            <a:off x="3578630" y="4397887"/>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叶型积叠</a:t>
            </a:r>
          </a:p>
        </p:txBody>
      </p:sp>
      <p:cxnSp>
        <p:nvCxnSpPr>
          <p:cNvPr id="73" name="肘形连接符 72"/>
          <p:cNvCxnSpPr>
            <a:endCxn id="72" idx="1"/>
          </p:cNvCxnSpPr>
          <p:nvPr/>
        </p:nvCxnSpPr>
        <p:spPr>
          <a:xfrm rot="16200000" flipH="1">
            <a:off x="3008420" y="3935677"/>
            <a:ext cx="950108"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3578630" y="4653160"/>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75" name="肘形连接符 74"/>
          <p:cNvCxnSpPr>
            <a:endCxn id="74" idx="1"/>
          </p:cNvCxnSpPr>
          <p:nvPr/>
        </p:nvCxnSpPr>
        <p:spPr>
          <a:xfrm rot="16200000" flipH="1">
            <a:off x="2880784" y="4063313"/>
            <a:ext cx="1205381"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758630" y="5285355"/>
            <a:ext cx="93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1</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1" name="肘形连接符 80"/>
          <p:cNvCxnSpPr>
            <a:endCxn id="80" idx="1"/>
          </p:cNvCxnSpPr>
          <p:nvPr/>
        </p:nvCxnSpPr>
        <p:spPr>
          <a:xfrm>
            <a:off x="3483474" y="5240410"/>
            <a:ext cx="275156" cy="133571"/>
          </a:xfrm>
          <a:prstGeom prst="bentConnector3">
            <a:avLst>
              <a:gd name="adj1" fmla="val -77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肘形连接符 81"/>
          <p:cNvCxnSpPr>
            <a:endCxn id="87" idx="1"/>
          </p:cNvCxnSpPr>
          <p:nvPr/>
        </p:nvCxnSpPr>
        <p:spPr>
          <a:xfrm rot="16200000" flipH="1">
            <a:off x="3837264" y="5736518"/>
            <a:ext cx="69001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277428" y="55503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内流流动</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84" name="矩形 83"/>
          <p:cNvSpPr/>
          <p:nvPr/>
        </p:nvSpPr>
        <p:spPr>
          <a:xfrm>
            <a:off x="4277428" y="580953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5" name="肘形连接符 84"/>
          <p:cNvCxnSpPr>
            <a:endCxn id="84" idx="1"/>
          </p:cNvCxnSpPr>
          <p:nvPr/>
        </p:nvCxnSpPr>
        <p:spPr>
          <a:xfrm rot="16200000" flipH="1">
            <a:off x="3966839" y="5606943"/>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肘形连接符 85"/>
          <p:cNvCxnSpPr>
            <a:endCxn id="83" idx="1"/>
          </p:cNvCxnSpPr>
          <p:nvPr/>
        </p:nvCxnSpPr>
        <p:spPr>
          <a:xfrm>
            <a:off x="4087117" y="5486666"/>
            <a:ext cx="190311" cy="171716"/>
          </a:xfrm>
          <a:prstGeom prst="bentConnector3">
            <a:avLst>
              <a:gd name="adj1" fmla="val 328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4277428" y="60686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内</a:t>
            </a:r>
            <a:r>
              <a:rPr lang="zh-CN" altLang="en-US" sz="1050" dirty="0" smtClean="0">
                <a:solidFill>
                  <a:prstClr val="white"/>
                </a:solidFill>
                <a:latin typeface="微软雅黑" panose="020B0503020204020204" pitchFamily="34" charset="-122"/>
                <a:ea typeface="微软雅黑" panose="020B0503020204020204" pitchFamily="34" charset="-122"/>
              </a:rPr>
              <a:t>冷结构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92" name="矩形 91"/>
          <p:cNvSpPr/>
          <p:nvPr/>
        </p:nvSpPr>
        <p:spPr>
          <a:xfrm>
            <a:off x="3059832" y="5044635"/>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完成概念设计阶段涡轮传热设计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93" name="肘形连接符 92"/>
          <p:cNvCxnSpPr>
            <a:stCxn id="34" idx="2"/>
            <a:endCxn id="92" idx="1"/>
          </p:cNvCxnSpPr>
          <p:nvPr/>
        </p:nvCxnSpPr>
        <p:spPr>
          <a:xfrm rot="16200000" flipH="1">
            <a:off x="2889620" y="4963049"/>
            <a:ext cx="148972"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5811176" y="4984288"/>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99" name="矩形 98"/>
          <p:cNvSpPr/>
          <p:nvPr/>
        </p:nvSpPr>
        <p:spPr>
          <a:xfrm>
            <a:off x="6819288" y="4984288"/>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00B0F0"/>
                </a:solidFill>
                <a:latin typeface="微软雅黑" panose="020B0503020204020204" pitchFamily="34" charset="-122"/>
                <a:ea typeface="微软雅黑" panose="020B0503020204020204" pitchFamily="34" charset="-122"/>
              </a:rPr>
              <a:t>2_GYWLCR_</a:t>
            </a:r>
            <a:r>
              <a:rPr lang="en-US" altLang="zh-CN" sz="1400" dirty="0" smtClean="0">
                <a:solidFill>
                  <a:srgbClr val="FF0000"/>
                </a:solidFill>
                <a:latin typeface="微软雅黑" panose="020B0503020204020204" pitchFamily="34" charset="-122"/>
                <a:ea typeface="微软雅黑" panose="020B0503020204020204" pitchFamily="34" charset="-122"/>
              </a:rPr>
              <a:t>A1_1</a:t>
            </a:r>
            <a:endParaRPr lang="zh-CN" altLang="en-US" sz="1400" dirty="0">
              <a:latin typeface="微软雅黑" panose="020B0503020204020204" pitchFamily="34" charset="-122"/>
              <a:ea typeface="微软雅黑" panose="020B0503020204020204" pitchFamily="34" charset="-122"/>
            </a:endParaRPr>
          </a:p>
        </p:txBody>
      </p:sp>
      <p:cxnSp>
        <p:nvCxnSpPr>
          <p:cNvPr id="101" name="直接连接符 100"/>
          <p:cNvCxnSpPr>
            <a:stCxn id="40" idx="3"/>
            <a:endCxn id="43" idx="1"/>
          </p:cNvCxnSpPr>
          <p:nvPr/>
        </p:nvCxnSpPr>
        <p:spPr>
          <a:xfrm flipV="1">
            <a:off x="5147832" y="3443092"/>
            <a:ext cx="663344" cy="1"/>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67" idx="3"/>
            <a:endCxn id="43" idx="1"/>
          </p:cNvCxnSpPr>
          <p:nvPr/>
        </p:nvCxnSpPr>
        <p:spPr>
          <a:xfrm flipV="1">
            <a:off x="4802630" y="3443092"/>
            <a:ext cx="1008546" cy="2844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68" idx="3"/>
            <a:endCxn id="43" idx="1"/>
          </p:cNvCxnSpPr>
          <p:nvPr/>
        </p:nvCxnSpPr>
        <p:spPr>
          <a:xfrm flipV="1">
            <a:off x="4802630" y="3443092"/>
            <a:ext cx="1008546" cy="54355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71" idx="3"/>
            <a:endCxn id="43" idx="1"/>
          </p:cNvCxnSpPr>
          <p:nvPr/>
        </p:nvCxnSpPr>
        <p:spPr>
          <a:xfrm flipV="1">
            <a:off x="4802630" y="3443092"/>
            <a:ext cx="1008546" cy="8027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2" idx="3"/>
            <a:endCxn id="43" idx="1"/>
          </p:cNvCxnSpPr>
          <p:nvPr/>
        </p:nvCxnSpPr>
        <p:spPr>
          <a:xfrm flipV="1">
            <a:off x="4802630" y="3443092"/>
            <a:ext cx="1008546" cy="106279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74" idx="3"/>
            <a:endCxn id="43" idx="1"/>
          </p:cNvCxnSpPr>
          <p:nvPr/>
        </p:nvCxnSpPr>
        <p:spPr>
          <a:xfrm flipV="1">
            <a:off x="4802630" y="3443092"/>
            <a:ext cx="1008546" cy="1318068"/>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92" idx="3"/>
            <a:endCxn id="98" idx="1"/>
          </p:cNvCxnSpPr>
          <p:nvPr/>
        </p:nvCxnSpPr>
        <p:spPr>
          <a:xfrm>
            <a:off x="5147832" y="5133261"/>
            <a:ext cx="663344" cy="4916"/>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80" idx="3"/>
            <a:endCxn id="98" idx="1"/>
          </p:cNvCxnSpPr>
          <p:nvPr/>
        </p:nvCxnSpPr>
        <p:spPr>
          <a:xfrm flipV="1">
            <a:off x="4694630" y="5138177"/>
            <a:ext cx="1116546" cy="235804"/>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83" idx="3"/>
            <a:endCxn id="98" idx="1"/>
          </p:cNvCxnSpPr>
          <p:nvPr/>
        </p:nvCxnSpPr>
        <p:spPr>
          <a:xfrm flipV="1">
            <a:off x="5141428" y="5138177"/>
            <a:ext cx="669748" cy="5202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84" idx="3"/>
            <a:endCxn id="98" idx="1"/>
          </p:cNvCxnSpPr>
          <p:nvPr/>
        </p:nvCxnSpPr>
        <p:spPr>
          <a:xfrm flipV="1">
            <a:off x="5141428" y="5138177"/>
            <a:ext cx="669748" cy="77935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87" idx="3"/>
            <a:endCxn id="98" idx="1"/>
          </p:cNvCxnSpPr>
          <p:nvPr/>
        </p:nvCxnSpPr>
        <p:spPr>
          <a:xfrm flipV="1">
            <a:off x="5141428" y="5138177"/>
            <a:ext cx="669748" cy="10385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6819288" y="4074812"/>
            <a:ext cx="646331" cy="369332"/>
          </a:xfrm>
          <a:prstGeom prst="rect">
            <a:avLst/>
          </a:prstGeom>
        </p:spPr>
        <p:txBody>
          <a:bodyPr wrap="none">
            <a:spAutoFit/>
          </a:bodyPr>
          <a:lstStyle/>
          <a:p>
            <a:r>
              <a:rPr lang="zh-CN" altLang="en-US"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rPr>
              <a:t>匹配</a:t>
            </a:r>
            <a:endParaRPr lang="en-US" altLang="zh-CN"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67935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设置跨流程上游任务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15378" y="758961"/>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在设置跨流程上游任务时，需要能够根据任务的所属大阶段、所属小阶段、关联方案、叶片信息四个字段进行过滤匹配；</a:t>
            </a:r>
            <a:endParaRPr lang="en-US" altLang="zh-CN"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092007" y="1509361"/>
            <a:ext cx="3842173" cy="1200329"/>
          </a:xfrm>
          <a:prstGeom prst="rect">
            <a:avLst/>
          </a:prstGeom>
          <a:solidFill>
            <a:srgbClr val="FDBBB9"/>
          </a:solid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针对专业内设计活动，方案匹配规则：</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专业</a:t>
            </a:r>
            <a:r>
              <a:rPr lang="zh-CN" altLang="en-US" sz="1600" dirty="0" smtClean="0">
                <a:latin typeface="微软雅黑" panose="020B0503020204020204" pitchFamily="34" charset="-122"/>
                <a:ea typeface="微软雅黑" panose="020B0503020204020204" pitchFamily="34" charset="-122"/>
              </a:rPr>
              <a:t>级方案标号完全一致或有包含关系；</a:t>
            </a:r>
            <a:endParaRPr lang="en-US" altLang="zh-CN" sz="1600" dirty="0">
              <a:latin typeface="微软雅黑" panose="020B0503020204020204" pitchFamily="34" charset="-122"/>
              <a:ea typeface="微软雅黑" panose="020B0503020204020204" pitchFamily="34" charset="-122"/>
            </a:endParaRPr>
          </a:p>
        </p:txBody>
      </p:sp>
      <p:sp>
        <p:nvSpPr>
          <p:cNvPr id="7" name="矩形 6"/>
          <p:cNvSpPr/>
          <p:nvPr/>
        </p:nvSpPr>
        <p:spPr>
          <a:xfrm>
            <a:off x="179512" y="1563832"/>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8" name="矩形 7"/>
          <p:cNvSpPr/>
          <p:nvPr/>
        </p:nvSpPr>
        <p:spPr>
          <a:xfrm>
            <a:off x="1130270" y="2197984"/>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9" name="肘形连接符 8"/>
          <p:cNvCxnSpPr>
            <a:stCxn id="20" idx="2"/>
            <a:endCxn id="8" idx="1"/>
          </p:cNvCxnSpPr>
          <p:nvPr/>
        </p:nvCxnSpPr>
        <p:spPr>
          <a:xfrm rot="16200000" flipH="1">
            <a:off x="981678" y="2145598"/>
            <a:ext cx="228467" cy="6871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58742" y="2459661"/>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1" name="肘形连接符 10"/>
          <p:cNvCxnSpPr>
            <a:endCxn id="23" idx="1"/>
          </p:cNvCxnSpPr>
          <p:nvPr/>
        </p:nvCxnSpPr>
        <p:spPr>
          <a:xfrm rot="16200000" flipH="1">
            <a:off x="1680648" y="2823293"/>
            <a:ext cx="200688"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459122" y="2708920"/>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7" name="肘形连接符 16"/>
          <p:cNvCxnSpPr>
            <a:endCxn id="16" idx="1"/>
          </p:cNvCxnSpPr>
          <p:nvPr/>
        </p:nvCxnSpPr>
        <p:spPr>
          <a:xfrm rot="16200000" flipH="1">
            <a:off x="1155144" y="2493568"/>
            <a:ext cx="460026" cy="1479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9552" y="1873310"/>
            <a:ext cx="1044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概念设计阶段</a:t>
            </a:r>
          </a:p>
        </p:txBody>
      </p:sp>
      <p:cxnSp>
        <p:nvCxnSpPr>
          <p:cNvPr id="21" name="肘形连接符 20"/>
          <p:cNvCxnSpPr>
            <a:stCxn id="7" idx="2"/>
            <a:endCxn id="20" idx="1"/>
          </p:cNvCxnSpPr>
          <p:nvPr/>
        </p:nvCxnSpPr>
        <p:spPr>
          <a:xfrm rot="16200000" flipH="1">
            <a:off x="399702" y="1829666"/>
            <a:ext cx="18966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0939" y="6362615"/>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初步设计阶段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1870303" y="2924322"/>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10" idx="1"/>
          </p:cNvCxnSpPr>
          <p:nvPr/>
        </p:nvCxnSpPr>
        <p:spPr>
          <a:xfrm rot="16200000" flipH="1">
            <a:off x="1292775" y="2382320"/>
            <a:ext cx="177250" cy="15468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870303" y="5844037"/>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技术设计阶段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a:off x="1870303" y="6098834"/>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工程设计阶段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7" name="肘形连接符 26"/>
          <p:cNvCxnSpPr>
            <a:stCxn id="7" idx="2"/>
            <a:endCxn id="22" idx="1"/>
          </p:cNvCxnSpPr>
          <p:nvPr/>
        </p:nvCxnSpPr>
        <p:spPr>
          <a:xfrm rot="16200000" flipH="1">
            <a:off x="-1814258" y="4043625"/>
            <a:ext cx="4678966" cy="1514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5" idx="1"/>
          </p:cNvCxnSpPr>
          <p:nvPr/>
        </p:nvCxnSpPr>
        <p:spPr>
          <a:xfrm rot="16200000" flipH="1">
            <a:off x="690105" y="4752465"/>
            <a:ext cx="2181774"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endCxn id="26" idx="1"/>
          </p:cNvCxnSpPr>
          <p:nvPr/>
        </p:nvCxnSpPr>
        <p:spPr>
          <a:xfrm rot="16200000" flipH="1">
            <a:off x="163739" y="4480895"/>
            <a:ext cx="3228661" cy="18446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00939" y="6650647"/>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详细</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31" name="肘形连接符 30"/>
          <p:cNvCxnSpPr>
            <a:stCxn id="7" idx="2"/>
            <a:endCxn id="30" idx="1"/>
          </p:cNvCxnSpPr>
          <p:nvPr/>
        </p:nvCxnSpPr>
        <p:spPr>
          <a:xfrm rot="16200000" flipH="1">
            <a:off x="-1958274" y="4187641"/>
            <a:ext cx="4966998" cy="1514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3" idx="2"/>
            <a:endCxn id="37" idx="1"/>
          </p:cNvCxnSpPr>
          <p:nvPr/>
        </p:nvCxnSpPr>
        <p:spPr>
          <a:xfrm rot="16200000" flipH="1">
            <a:off x="1219533" y="4220342"/>
            <a:ext cx="2388667" cy="1511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381" y="3138443"/>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34" name="矩形 33"/>
          <p:cNvSpPr/>
          <p:nvPr/>
        </p:nvSpPr>
        <p:spPr>
          <a:xfrm>
            <a:off x="2490381" y="478714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35" name="肘形连接符 34"/>
          <p:cNvCxnSpPr>
            <a:stCxn id="23" idx="2"/>
            <a:endCxn id="34" idx="1"/>
          </p:cNvCxnSpPr>
          <p:nvPr/>
        </p:nvCxnSpPr>
        <p:spPr>
          <a:xfrm rot="16200000" flipH="1">
            <a:off x="1522269" y="3917607"/>
            <a:ext cx="178414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3" idx="2"/>
            <a:endCxn id="33" idx="1"/>
          </p:cNvCxnSpPr>
          <p:nvPr/>
        </p:nvCxnSpPr>
        <p:spPr>
          <a:xfrm rot="16200000" flipH="1">
            <a:off x="2351594" y="3088282"/>
            <a:ext cx="12549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489430" y="5391240"/>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38" name="矩形 37"/>
          <p:cNvSpPr/>
          <p:nvPr/>
        </p:nvSpPr>
        <p:spPr>
          <a:xfrm>
            <a:off x="2483768" y="5607264"/>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39" name="肘形连接符 38"/>
          <p:cNvCxnSpPr>
            <a:stCxn id="23" idx="2"/>
            <a:endCxn id="38" idx="1"/>
          </p:cNvCxnSpPr>
          <p:nvPr/>
        </p:nvCxnSpPr>
        <p:spPr>
          <a:xfrm rot="16200000" flipH="1">
            <a:off x="1108690" y="4331185"/>
            <a:ext cx="2604691" cy="1454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059832" y="3354467"/>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33" idx="2"/>
            <a:endCxn id="40" idx="1"/>
          </p:cNvCxnSpPr>
          <p:nvPr/>
        </p:nvCxnSpPr>
        <p:spPr>
          <a:xfrm rot="16200000" flipH="1">
            <a:off x="2900407" y="3283667"/>
            <a:ext cx="127399"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811176" y="3289203"/>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44" name="矩形 43"/>
          <p:cNvSpPr/>
          <p:nvPr/>
        </p:nvSpPr>
        <p:spPr>
          <a:xfrm>
            <a:off x="6819288" y="3309311"/>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FF0000"/>
                </a:solidFill>
                <a:latin typeface="微软雅黑" panose="020B0503020204020204" pitchFamily="34" charset="-122"/>
                <a:ea typeface="微软雅黑" panose="020B0503020204020204" pitchFamily="34" charset="-122"/>
              </a:rPr>
              <a:t>2</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GYWLQD</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A/B1_1</a:t>
            </a:r>
            <a:endParaRPr lang="zh-CN" altLang="en-US" sz="1400" dirty="0">
              <a:latin typeface="微软雅黑" panose="020B0503020204020204" pitchFamily="34" charset="-122"/>
              <a:ea typeface="微软雅黑" panose="020B0503020204020204" pitchFamily="34" charset="-122"/>
            </a:endParaRPr>
          </a:p>
        </p:txBody>
      </p:sp>
      <p:cxnSp>
        <p:nvCxnSpPr>
          <p:cNvPr id="66" name="肘形连接符 65"/>
          <p:cNvCxnSpPr>
            <a:endCxn id="71" idx="1"/>
          </p:cNvCxnSpPr>
          <p:nvPr/>
        </p:nvCxnSpPr>
        <p:spPr>
          <a:xfrm rot="16200000" flipH="1">
            <a:off x="3138467" y="3805630"/>
            <a:ext cx="6900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578630" y="36194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8" name="矩形 67"/>
          <p:cNvSpPr/>
          <p:nvPr/>
        </p:nvSpPr>
        <p:spPr>
          <a:xfrm>
            <a:off x="3578630" y="387864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S1</a:t>
            </a:r>
            <a:r>
              <a:rPr lang="zh-CN" altLang="en-US" sz="1050" dirty="0" smtClean="0">
                <a:solidFill>
                  <a:prstClr val="white"/>
                </a:solidFill>
                <a:latin typeface="微软雅黑" panose="020B0503020204020204" pitchFamily="34" charset="-122"/>
                <a:ea typeface="微软雅黑" panose="020B0503020204020204" pitchFamily="34" charset="-122"/>
              </a:rPr>
              <a:t>流面设计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69" name="肘形连接符 68"/>
          <p:cNvCxnSpPr>
            <a:endCxn id="68" idx="1"/>
          </p:cNvCxnSpPr>
          <p:nvPr/>
        </p:nvCxnSpPr>
        <p:spPr>
          <a:xfrm rot="16200000" flipH="1">
            <a:off x="3268042" y="3676055"/>
            <a:ext cx="43086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肘形连接符 69"/>
          <p:cNvCxnSpPr>
            <a:endCxn id="67" idx="1"/>
          </p:cNvCxnSpPr>
          <p:nvPr/>
        </p:nvCxnSpPr>
        <p:spPr>
          <a:xfrm rot="16200000" flipH="1">
            <a:off x="3397617" y="3546480"/>
            <a:ext cx="1717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3578630" y="41377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平面叶栅造型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72" name="矩形 71"/>
          <p:cNvSpPr/>
          <p:nvPr/>
        </p:nvSpPr>
        <p:spPr>
          <a:xfrm>
            <a:off x="3578630" y="4397887"/>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叶型积叠</a:t>
            </a:r>
          </a:p>
        </p:txBody>
      </p:sp>
      <p:cxnSp>
        <p:nvCxnSpPr>
          <p:cNvPr id="73" name="肘形连接符 72"/>
          <p:cNvCxnSpPr>
            <a:endCxn id="72" idx="1"/>
          </p:cNvCxnSpPr>
          <p:nvPr/>
        </p:nvCxnSpPr>
        <p:spPr>
          <a:xfrm rot="16200000" flipH="1">
            <a:off x="3008420" y="3935677"/>
            <a:ext cx="950108"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3578630" y="4653160"/>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75" name="肘形连接符 74"/>
          <p:cNvCxnSpPr>
            <a:endCxn id="74" idx="1"/>
          </p:cNvCxnSpPr>
          <p:nvPr/>
        </p:nvCxnSpPr>
        <p:spPr>
          <a:xfrm rot="16200000" flipH="1">
            <a:off x="2880784" y="4063313"/>
            <a:ext cx="1205381"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758630" y="5285355"/>
            <a:ext cx="93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1</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1" name="肘形连接符 80"/>
          <p:cNvCxnSpPr>
            <a:endCxn id="80" idx="1"/>
          </p:cNvCxnSpPr>
          <p:nvPr/>
        </p:nvCxnSpPr>
        <p:spPr>
          <a:xfrm>
            <a:off x="3483474" y="5240410"/>
            <a:ext cx="275156" cy="133571"/>
          </a:xfrm>
          <a:prstGeom prst="bentConnector3">
            <a:avLst>
              <a:gd name="adj1" fmla="val -77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肘形连接符 81"/>
          <p:cNvCxnSpPr>
            <a:endCxn id="87" idx="1"/>
          </p:cNvCxnSpPr>
          <p:nvPr/>
        </p:nvCxnSpPr>
        <p:spPr>
          <a:xfrm rot="16200000" flipH="1">
            <a:off x="3837264" y="5736518"/>
            <a:ext cx="69001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277428" y="55503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内流流动</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84" name="矩形 83"/>
          <p:cNvSpPr/>
          <p:nvPr/>
        </p:nvSpPr>
        <p:spPr>
          <a:xfrm>
            <a:off x="4277428" y="580953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5" name="肘形连接符 84"/>
          <p:cNvCxnSpPr>
            <a:endCxn id="84" idx="1"/>
          </p:cNvCxnSpPr>
          <p:nvPr/>
        </p:nvCxnSpPr>
        <p:spPr>
          <a:xfrm rot="16200000" flipH="1">
            <a:off x="3966839" y="5606943"/>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肘形连接符 85"/>
          <p:cNvCxnSpPr>
            <a:endCxn id="83" idx="1"/>
          </p:cNvCxnSpPr>
          <p:nvPr/>
        </p:nvCxnSpPr>
        <p:spPr>
          <a:xfrm>
            <a:off x="4087117" y="5486666"/>
            <a:ext cx="190311" cy="171716"/>
          </a:xfrm>
          <a:prstGeom prst="bentConnector3">
            <a:avLst>
              <a:gd name="adj1" fmla="val 328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4277428" y="60686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内</a:t>
            </a:r>
            <a:r>
              <a:rPr lang="zh-CN" altLang="en-US" sz="1050" dirty="0" smtClean="0">
                <a:solidFill>
                  <a:prstClr val="white"/>
                </a:solidFill>
                <a:latin typeface="微软雅黑" panose="020B0503020204020204" pitchFamily="34" charset="-122"/>
                <a:ea typeface="微软雅黑" panose="020B0503020204020204" pitchFamily="34" charset="-122"/>
              </a:rPr>
              <a:t>冷结构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92" name="矩形 91"/>
          <p:cNvSpPr/>
          <p:nvPr/>
        </p:nvSpPr>
        <p:spPr>
          <a:xfrm>
            <a:off x="3059832" y="5044635"/>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完成概念设计阶段涡轮传热设计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93" name="肘形连接符 92"/>
          <p:cNvCxnSpPr>
            <a:stCxn id="34" idx="2"/>
            <a:endCxn id="92" idx="1"/>
          </p:cNvCxnSpPr>
          <p:nvPr/>
        </p:nvCxnSpPr>
        <p:spPr>
          <a:xfrm rot="16200000" flipH="1">
            <a:off x="2889620" y="4963049"/>
            <a:ext cx="148972"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5811176" y="4984288"/>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99" name="矩形 98"/>
          <p:cNvSpPr/>
          <p:nvPr/>
        </p:nvSpPr>
        <p:spPr>
          <a:xfrm>
            <a:off x="6819288" y="4984288"/>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00B0F0"/>
                </a:solidFill>
                <a:latin typeface="微软雅黑" panose="020B0503020204020204" pitchFamily="34" charset="-122"/>
                <a:ea typeface="微软雅黑" panose="020B0503020204020204" pitchFamily="34" charset="-122"/>
              </a:rPr>
              <a:t>2_GYWLCR_</a:t>
            </a:r>
            <a:r>
              <a:rPr lang="en-US" altLang="zh-CN" sz="1400" dirty="0" smtClean="0">
                <a:solidFill>
                  <a:srgbClr val="FF0000"/>
                </a:solidFill>
                <a:latin typeface="微软雅黑" panose="020B0503020204020204" pitchFamily="34" charset="-122"/>
                <a:ea typeface="微软雅黑" panose="020B0503020204020204" pitchFamily="34" charset="-122"/>
              </a:rPr>
              <a:t>A/B1_1</a:t>
            </a:r>
            <a:endParaRPr lang="zh-CN" altLang="en-US" sz="1400" dirty="0">
              <a:latin typeface="微软雅黑" panose="020B0503020204020204" pitchFamily="34" charset="-122"/>
              <a:ea typeface="微软雅黑" panose="020B0503020204020204" pitchFamily="34" charset="-122"/>
            </a:endParaRPr>
          </a:p>
        </p:txBody>
      </p:sp>
      <p:cxnSp>
        <p:nvCxnSpPr>
          <p:cNvPr id="101" name="直接连接符 100"/>
          <p:cNvCxnSpPr>
            <a:stCxn id="40" idx="3"/>
            <a:endCxn id="43" idx="1"/>
          </p:cNvCxnSpPr>
          <p:nvPr/>
        </p:nvCxnSpPr>
        <p:spPr>
          <a:xfrm flipV="1">
            <a:off x="5147832" y="3443092"/>
            <a:ext cx="663344" cy="1"/>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67" idx="3"/>
            <a:endCxn id="43" idx="1"/>
          </p:cNvCxnSpPr>
          <p:nvPr/>
        </p:nvCxnSpPr>
        <p:spPr>
          <a:xfrm flipV="1">
            <a:off x="4802630" y="3443092"/>
            <a:ext cx="1008546" cy="2844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68" idx="3"/>
            <a:endCxn id="43" idx="1"/>
          </p:cNvCxnSpPr>
          <p:nvPr/>
        </p:nvCxnSpPr>
        <p:spPr>
          <a:xfrm flipV="1">
            <a:off x="4802630" y="3443092"/>
            <a:ext cx="1008546" cy="54355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71" idx="3"/>
            <a:endCxn id="43" idx="1"/>
          </p:cNvCxnSpPr>
          <p:nvPr/>
        </p:nvCxnSpPr>
        <p:spPr>
          <a:xfrm flipV="1">
            <a:off x="4802630" y="3443092"/>
            <a:ext cx="1008546" cy="8027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2" idx="3"/>
            <a:endCxn id="43" idx="1"/>
          </p:cNvCxnSpPr>
          <p:nvPr/>
        </p:nvCxnSpPr>
        <p:spPr>
          <a:xfrm flipV="1">
            <a:off x="4802630" y="3443092"/>
            <a:ext cx="1008546" cy="106279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74" idx="3"/>
            <a:endCxn id="43" idx="1"/>
          </p:cNvCxnSpPr>
          <p:nvPr/>
        </p:nvCxnSpPr>
        <p:spPr>
          <a:xfrm flipV="1">
            <a:off x="4802630" y="3443092"/>
            <a:ext cx="1008546" cy="1318068"/>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92" idx="3"/>
            <a:endCxn id="98" idx="1"/>
          </p:cNvCxnSpPr>
          <p:nvPr/>
        </p:nvCxnSpPr>
        <p:spPr>
          <a:xfrm>
            <a:off x="5147832" y="5133261"/>
            <a:ext cx="663344" cy="4916"/>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80" idx="3"/>
            <a:endCxn id="98" idx="1"/>
          </p:cNvCxnSpPr>
          <p:nvPr/>
        </p:nvCxnSpPr>
        <p:spPr>
          <a:xfrm flipV="1">
            <a:off x="4694630" y="5138177"/>
            <a:ext cx="1116546" cy="235804"/>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83" idx="3"/>
            <a:endCxn id="98" idx="1"/>
          </p:cNvCxnSpPr>
          <p:nvPr/>
        </p:nvCxnSpPr>
        <p:spPr>
          <a:xfrm flipV="1">
            <a:off x="5141428" y="5138177"/>
            <a:ext cx="669748" cy="5202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84" idx="3"/>
            <a:endCxn id="98" idx="1"/>
          </p:cNvCxnSpPr>
          <p:nvPr/>
        </p:nvCxnSpPr>
        <p:spPr>
          <a:xfrm flipV="1">
            <a:off x="5141428" y="5138177"/>
            <a:ext cx="669748" cy="77935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87" idx="3"/>
            <a:endCxn id="98" idx="1"/>
          </p:cNvCxnSpPr>
          <p:nvPr/>
        </p:nvCxnSpPr>
        <p:spPr>
          <a:xfrm flipV="1">
            <a:off x="5141428" y="5138177"/>
            <a:ext cx="669748" cy="10385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6819288" y="4074812"/>
            <a:ext cx="646331" cy="369332"/>
          </a:xfrm>
          <a:prstGeom prst="rect">
            <a:avLst/>
          </a:prstGeom>
        </p:spPr>
        <p:txBody>
          <a:bodyPr wrap="none">
            <a:spAutoFit/>
          </a:bodyPr>
          <a:lstStyle/>
          <a:p>
            <a:r>
              <a:rPr lang="zh-CN" altLang="en-US"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rPr>
              <a:t>匹配</a:t>
            </a:r>
            <a:endParaRPr lang="en-US" altLang="zh-CN"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35945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设置跨流程上游任务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15378" y="758961"/>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在设置跨流程上游任务时，需要能够根据任务的所属大阶段、所属小阶段、关联方案、叶片信息四个字段</a:t>
            </a:r>
            <a:r>
              <a:rPr lang="zh-CN" altLang="en-US" sz="1600" dirty="0">
                <a:latin typeface="微软雅黑" panose="020B0503020204020204" pitchFamily="34" charset="-122"/>
                <a:ea typeface="微软雅黑" panose="020B0503020204020204" pitchFamily="34" charset="-122"/>
              </a:rPr>
              <a:t>进行过滤匹配；</a:t>
            </a:r>
            <a:endParaRPr lang="en-US" altLang="zh-CN"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115075" y="1228488"/>
            <a:ext cx="3842173" cy="1200329"/>
          </a:xfrm>
          <a:prstGeom prst="rect">
            <a:avLst/>
          </a:prstGeom>
          <a:solidFill>
            <a:srgbClr val="FDBBB9"/>
          </a:solidFill>
        </p:spPr>
        <p:txBody>
          <a:bodyPr wrap="square" rtlCol="0">
            <a:spAutoFit/>
          </a:bodyPr>
          <a:lstStyle/>
          <a:p>
            <a:pPr marL="285750" indent="-285750">
              <a:lnSpc>
                <a:spcPct val="150000"/>
              </a:lnSpc>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rPr>
              <a:t>针对专业内设计活动，方案匹配规则：</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专业级方案标号完全一致</a:t>
            </a:r>
            <a:r>
              <a:rPr lang="zh-CN" altLang="en-US" sz="1600" dirty="0" smtClean="0">
                <a:latin typeface="微软雅黑" panose="020B0503020204020204" pitchFamily="34" charset="-122"/>
                <a:ea typeface="微软雅黑" panose="020B0503020204020204" pitchFamily="34" charset="-122"/>
              </a:rPr>
              <a:t>或有</a:t>
            </a:r>
            <a:r>
              <a:rPr lang="zh-CN" altLang="en-US" sz="1600" dirty="0">
                <a:latin typeface="微软雅黑" panose="020B0503020204020204" pitchFamily="34" charset="-122"/>
                <a:ea typeface="微软雅黑" panose="020B0503020204020204" pitchFamily="34" charset="-122"/>
              </a:rPr>
              <a:t>包含关系；</a:t>
            </a:r>
            <a:endParaRPr lang="en-US" altLang="zh-CN" sz="1600" dirty="0">
              <a:latin typeface="微软雅黑" panose="020B0503020204020204" pitchFamily="34" charset="-122"/>
              <a:ea typeface="微软雅黑" panose="020B0503020204020204" pitchFamily="34" charset="-122"/>
            </a:endParaRPr>
          </a:p>
        </p:txBody>
      </p:sp>
      <p:sp>
        <p:nvSpPr>
          <p:cNvPr id="7" name="矩形 6"/>
          <p:cNvSpPr/>
          <p:nvPr/>
        </p:nvSpPr>
        <p:spPr>
          <a:xfrm>
            <a:off x="179512" y="1563832"/>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8" name="矩形 7"/>
          <p:cNvSpPr/>
          <p:nvPr/>
        </p:nvSpPr>
        <p:spPr>
          <a:xfrm>
            <a:off x="1115616" y="2197984"/>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9" name="肘形连接符 8"/>
          <p:cNvCxnSpPr>
            <a:stCxn id="20" idx="2"/>
            <a:endCxn id="8" idx="1"/>
          </p:cNvCxnSpPr>
          <p:nvPr/>
        </p:nvCxnSpPr>
        <p:spPr>
          <a:xfrm rot="16200000" flipH="1">
            <a:off x="965379" y="2143953"/>
            <a:ext cx="228467" cy="7200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58742" y="2459661"/>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1" name="肘形连接符 10"/>
          <p:cNvCxnSpPr>
            <a:endCxn id="23" idx="1"/>
          </p:cNvCxnSpPr>
          <p:nvPr/>
        </p:nvCxnSpPr>
        <p:spPr>
          <a:xfrm rot="16200000" flipH="1">
            <a:off x="1680648" y="2823293"/>
            <a:ext cx="200688"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459122" y="2708920"/>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7" name="肘形连接符 16"/>
          <p:cNvCxnSpPr>
            <a:endCxn id="16" idx="1"/>
          </p:cNvCxnSpPr>
          <p:nvPr/>
        </p:nvCxnSpPr>
        <p:spPr>
          <a:xfrm rot="16200000" flipH="1">
            <a:off x="1168336" y="2506760"/>
            <a:ext cx="426508" cy="15506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9552" y="1873310"/>
            <a:ext cx="1008112"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概念设计阶段</a:t>
            </a:r>
          </a:p>
        </p:txBody>
      </p:sp>
      <p:cxnSp>
        <p:nvCxnSpPr>
          <p:cNvPr id="21" name="肘形连接符 20"/>
          <p:cNvCxnSpPr>
            <a:stCxn id="7" idx="2"/>
            <a:endCxn id="20" idx="1"/>
          </p:cNvCxnSpPr>
          <p:nvPr/>
        </p:nvCxnSpPr>
        <p:spPr>
          <a:xfrm rot="16200000" flipH="1">
            <a:off x="399702" y="1829666"/>
            <a:ext cx="18966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259632" y="6332930"/>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初步设计阶段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1870303" y="2924322"/>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10" idx="1"/>
          </p:cNvCxnSpPr>
          <p:nvPr/>
        </p:nvCxnSpPr>
        <p:spPr>
          <a:xfrm rot="16200000" flipH="1">
            <a:off x="1292775" y="2382320"/>
            <a:ext cx="177250" cy="15468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870303" y="5844037"/>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技术设计阶段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a:off x="1870303" y="6098834"/>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工程设计阶段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7" name="肘形连接符 26"/>
          <p:cNvCxnSpPr>
            <a:stCxn id="7" idx="2"/>
            <a:endCxn id="22" idx="1"/>
          </p:cNvCxnSpPr>
          <p:nvPr/>
        </p:nvCxnSpPr>
        <p:spPr>
          <a:xfrm rot="16200000" flipH="1">
            <a:off x="-1470068" y="3699436"/>
            <a:ext cx="4649281" cy="8101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5" idx="1"/>
          </p:cNvCxnSpPr>
          <p:nvPr/>
        </p:nvCxnSpPr>
        <p:spPr>
          <a:xfrm rot="16200000" flipH="1">
            <a:off x="690105" y="4752465"/>
            <a:ext cx="2181774"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endCxn id="26" idx="1"/>
          </p:cNvCxnSpPr>
          <p:nvPr/>
        </p:nvCxnSpPr>
        <p:spPr>
          <a:xfrm rot="16200000" flipH="1">
            <a:off x="163739" y="4480895"/>
            <a:ext cx="3228661" cy="18446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259632" y="6620962"/>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详细</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31" name="肘形连接符 30"/>
          <p:cNvCxnSpPr>
            <a:stCxn id="7" idx="2"/>
            <a:endCxn id="30" idx="1"/>
          </p:cNvCxnSpPr>
          <p:nvPr/>
        </p:nvCxnSpPr>
        <p:spPr>
          <a:xfrm rot="16200000" flipH="1">
            <a:off x="-1614084" y="3843452"/>
            <a:ext cx="4937313" cy="8101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3" idx="2"/>
            <a:endCxn id="37" idx="1"/>
          </p:cNvCxnSpPr>
          <p:nvPr/>
        </p:nvCxnSpPr>
        <p:spPr>
          <a:xfrm rot="16200000" flipH="1">
            <a:off x="1219533" y="4220342"/>
            <a:ext cx="2388667" cy="1511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381" y="3138443"/>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34" name="矩形 33"/>
          <p:cNvSpPr/>
          <p:nvPr/>
        </p:nvSpPr>
        <p:spPr>
          <a:xfrm>
            <a:off x="2490381" y="478714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35" name="肘形连接符 34"/>
          <p:cNvCxnSpPr>
            <a:stCxn id="23" idx="2"/>
            <a:endCxn id="34" idx="1"/>
          </p:cNvCxnSpPr>
          <p:nvPr/>
        </p:nvCxnSpPr>
        <p:spPr>
          <a:xfrm rot="16200000" flipH="1">
            <a:off x="1522269" y="3917607"/>
            <a:ext cx="178414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3" idx="2"/>
            <a:endCxn id="33" idx="1"/>
          </p:cNvCxnSpPr>
          <p:nvPr/>
        </p:nvCxnSpPr>
        <p:spPr>
          <a:xfrm rot="16200000" flipH="1">
            <a:off x="2351594" y="3088282"/>
            <a:ext cx="12549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489430" y="5391240"/>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38" name="矩形 37"/>
          <p:cNvSpPr/>
          <p:nvPr/>
        </p:nvSpPr>
        <p:spPr>
          <a:xfrm>
            <a:off x="2483768" y="5607264"/>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39" name="肘形连接符 38"/>
          <p:cNvCxnSpPr>
            <a:stCxn id="23" idx="2"/>
            <a:endCxn id="38" idx="1"/>
          </p:cNvCxnSpPr>
          <p:nvPr/>
        </p:nvCxnSpPr>
        <p:spPr>
          <a:xfrm rot="16200000" flipH="1">
            <a:off x="1108690" y="4331185"/>
            <a:ext cx="2604691" cy="1454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059832" y="3354467"/>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33" idx="2"/>
            <a:endCxn id="40" idx="1"/>
          </p:cNvCxnSpPr>
          <p:nvPr/>
        </p:nvCxnSpPr>
        <p:spPr>
          <a:xfrm rot="16200000" flipH="1">
            <a:off x="2900407" y="3283667"/>
            <a:ext cx="127399"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811176" y="3289203"/>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44" name="矩形 43"/>
          <p:cNvSpPr/>
          <p:nvPr/>
        </p:nvSpPr>
        <p:spPr>
          <a:xfrm>
            <a:off x="6819288" y="3309311"/>
            <a:ext cx="2324712"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FF0000"/>
                </a:solidFill>
                <a:latin typeface="微软雅黑" panose="020B0503020204020204" pitchFamily="34" charset="-122"/>
                <a:ea typeface="微软雅黑" panose="020B0503020204020204" pitchFamily="34" charset="-122"/>
              </a:rPr>
              <a:t>2</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GYWLQD</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A1_1&amp;2</a:t>
            </a:r>
            <a:endParaRPr lang="zh-CN" altLang="en-US" sz="1400" dirty="0">
              <a:latin typeface="微软雅黑" panose="020B0503020204020204" pitchFamily="34" charset="-122"/>
              <a:ea typeface="微软雅黑" panose="020B0503020204020204" pitchFamily="34" charset="-122"/>
            </a:endParaRPr>
          </a:p>
        </p:txBody>
      </p:sp>
      <p:cxnSp>
        <p:nvCxnSpPr>
          <p:cNvPr id="66" name="肘形连接符 65"/>
          <p:cNvCxnSpPr>
            <a:endCxn id="71" idx="1"/>
          </p:cNvCxnSpPr>
          <p:nvPr/>
        </p:nvCxnSpPr>
        <p:spPr>
          <a:xfrm rot="16200000" flipH="1">
            <a:off x="3138467" y="3805630"/>
            <a:ext cx="6900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578630" y="36194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8" name="矩形 67"/>
          <p:cNvSpPr/>
          <p:nvPr/>
        </p:nvSpPr>
        <p:spPr>
          <a:xfrm>
            <a:off x="3578630" y="387864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S1</a:t>
            </a:r>
            <a:r>
              <a:rPr lang="zh-CN" altLang="en-US" sz="1050" dirty="0" smtClean="0">
                <a:solidFill>
                  <a:prstClr val="white"/>
                </a:solidFill>
                <a:latin typeface="微软雅黑" panose="020B0503020204020204" pitchFamily="34" charset="-122"/>
                <a:ea typeface="微软雅黑" panose="020B0503020204020204" pitchFamily="34" charset="-122"/>
              </a:rPr>
              <a:t>流面设计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69" name="肘形连接符 68"/>
          <p:cNvCxnSpPr>
            <a:endCxn id="68" idx="1"/>
          </p:cNvCxnSpPr>
          <p:nvPr/>
        </p:nvCxnSpPr>
        <p:spPr>
          <a:xfrm rot="16200000" flipH="1">
            <a:off x="3268042" y="3676055"/>
            <a:ext cx="43086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肘形连接符 69"/>
          <p:cNvCxnSpPr>
            <a:endCxn id="67" idx="1"/>
          </p:cNvCxnSpPr>
          <p:nvPr/>
        </p:nvCxnSpPr>
        <p:spPr>
          <a:xfrm rot="16200000" flipH="1">
            <a:off x="3397617" y="3546480"/>
            <a:ext cx="1717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3578630" y="41377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平面叶栅造型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72" name="矩形 71"/>
          <p:cNvSpPr/>
          <p:nvPr/>
        </p:nvSpPr>
        <p:spPr>
          <a:xfrm>
            <a:off x="3578630" y="4397887"/>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叶型积叠</a:t>
            </a:r>
          </a:p>
        </p:txBody>
      </p:sp>
      <p:cxnSp>
        <p:nvCxnSpPr>
          <p:cNvPr id="73" name="肘形连接符 72"/>
          <p:cNvCxnSpPr>
            <a:endCxn id="72" idx="1"/>
          </p:cNvCxnSpPr>
          <p:nvPr/>
        </p:nvCxnSpPr>
        <p:spPr>
          <a:xfrm rot="16200000" flipH="1">
            <a:off x="3008420" y="3935677"/>
            <a:ext cx="950108"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3578630" y="4653160"/>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75" name="肘形连接符 74"/>
          <p:cNvCxnSpPr>
            <a:endCxn id="74" idx="1"/>
          </p:cNvCxnSpPr>
          <p:nvPr/>
        </p:nvCxnSpPr>
        <p:spPr>
          <a:xfrm rot="16200000" flipH="1">
            <a:off x="2880784" y="4063313"/>
            <a:ext cx="1205381"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758630" y="5285355"/>
            <a:ext cx="93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1</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1" name="肘形连接符 80"/>
          <p:cNvCxnSpPr>
            <a:endCxn id="80" idx="1"/>
          </p:cNvCxnSpPr>
          <p:nvPr/>
        </p:nvCxnSpPr>
        <p:spPr>
          <a:xfrm>
            <a:off x="3483474" y="5240410"/>
            <a:ext cx="275156" cy="133571"/>
          </a:xfrm>
          <a:prstGeom prst="bentConnector3">
            <a:avLst>
              <a:gd name="adj1" fmla="val -77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肘形连接符 81"/>
          <p:cNvCxnSpPr>
            <a:endCxn id="87" idx="1"/>
          </p:cNvCxnSpPr>
          <p:nvPr/>
        </p:nvCxnSpPr>
        <p:spPr>
          <a:xfrm rot="16200000" flipH="1">
            <a:off x="3837264" y="5736518"/>
            <a:ext cx="69001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277428" y="55503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内流流动</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84" name="矩形 83"/>
          <p:cNvSpPr/>
          <p:nvPr/>
        </p:nvSpPr>
        <p:spPr>
          <a:xfrm>
            <a:off x="4277428" y="580953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5" name="肘形连接符 84"/>
          <p:cNvCxnSpPr>
            <a:endCxn id="84" idx="1"/>
          </p:cNvCxnSpPr>
          <p:nvPr/>
        </p:nvCxnSpPr>
        <p:spPr>
          <a:xfrm rot="16200000" flipH="1">
            <a:off x="3966839" y="5606943"/>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肘形连接符 85"/>
          <p:cNvCxnSpPr>
            <a:endCxn id="83" idx="1"/>
          </p:cNvCxnSpPr>
          <p:nvPr/>
        </p:nvCxnSpPr>
        <p:spPr>
          <a:xfrm>
            <a:off x="4087117" y="5486666"/>
            <a:ext cx="190311" cy="171716"/>
          </a:xfrm>
          <a:prstGeom prst="bentConnector3">
            <a:avLst>
              <a:gd name="adj1" fmla="val 328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4277428" y="60686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内</a:t>
            </a:r>
            <a:r>
              <a:rPr lang="zh-CN" altLang="en-US" sz="1050" dirty="0" smtClean="0">
                <a:solidFill>
                  <a:prstClr val="white"/>
                </a:solidFill>
                <a:latin typeface="微软雅黑" panose="020B0503020204020204" pitchFamily="34" charset="-122"/>
                <a:ea typeface="微软雅黑" panose="020B0503020204020204" pitchFamily="34" charset="-122"/>
              </a:rPr>
              <a:t>冷结构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92" name="矩形 91"/>
          <p:cNvSpPr/>
          <p:nvPr/>
        </p:nvSpPr>
        <p:spPr>
          <a:xfrm>
            <a:off x="3059832" y="5044635"/>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完成概念设计阶段涡轮传热设计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93" name="肘形连接符 92"/>
          <p:cNvCxnSpPr>
            <a:stCxn id="34" idx="2"/>
            <a:endCxn id="92" idx="1"/>
          </p:cNvCxnSpPr>
          <p:nvPr/>
        </p:nvCxnSpPr>
        <p:spPr>
          <a:xfrm rot="16200000" flipH="1">
            <a:off x="2889620" y="4963049"/>
            <a:ext cx="148972"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5811176" y="4984288"/>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99" name="矩形 98"/>
          <p:cNvSpPr/>
          <p:nvPr/>
        </p:nvSpPr>
        <p:spPr>
          <a:xfrm>
            <a:off x="6819288" y="4984288"/>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FF0000"/>
                </a:solidFill>
                <a:latin typeface="微软雅黑" panose="020B0503020204020204" pitchFamily="34" charset="-122"/>
                <a:ea typeface="微软雅黑" panose="020B0503020204020204" pitchFamily="34" charset="-122"/>
              </a:rPr>
              <a:t>2</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GYWLCR</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A1_1</a:t>
            </a:r>
            <a:endParaRPr lang="zh-CN" altLang="en-US" sz="1400" dirty="0">
              <a:latin typeface="微软雅黑" panose="020B0503020204020204" pitchFamily="34" charset="-122"/>
              <a:ea typeface="微软雅黑" panose="020B0503020204020204" pitchFamily="34" charset="-122"/>
            </a:endParaRPr>
          </a:p>
        </p:txBody>
      </p:sp>
      <p:cxnSp>
        <p:nvCxnSpPr>
          <p:cNvPr id="101" name="直接连接符 100"/>
          <p:cNvCxnSpPr>
            <a:stCxn id="40" idx="3"/>
            <a:endCxn id="43" idx="1"/>
          </p:cNvCxnSpPr>
          <p:nvPr/>
        </p:nvCxnSpPr>
        <p:spPr>
          <a:xfrm flipV="1">
            <a:off x="5147832" y="3443092"/>
            <a:ext cx="663344" cy="1"/>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67" idx="3"/>
            <a:endCxn id="43" idx="1"/>
          </p:cNvCxnSpPr>
          <p:nvPr/>
        </p:nvCxnSpPr>
        <p:spPr>
          <a:xfrm flipV="1">
            <a:off x="4802630" y="3443092"/>
            <a:ext cx="1008546" cy="2844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68" idx="3"/>
            <a:endCxn id="43" idx="1"/>
          </p:cNvCxnSpPr>
          <p:nvPr/>
        </p:nvCxnSpPr>
        <p:spPr>
          <a:xfrm flipV="1">
            <a:off x="4802630" y="3443092"/>
            <a:ext cx="1008546" cy="54355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71" idx="3"/>
            <a:endCxn id="43" idx="1"/>
          </p:cNvCxnSpPr>
          <p:nvPr/>
        </p:nvCxnSpPr>
        <p:spPr>
          <a:xfrm flipV="1">
            <a:off x="4802630" y="3443092"/>
            <a:ext cx="1008546" cy="8027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2" idx="3"/>
            <a:endCxn id="43" idx="1"/>
          </p:cNvCxnSpPr>
          <p:nvPr/>
        </p:nvCxnSpPr>
        <p:spPr>
          <a:xfrm flipV="1">
            <a:off x="4802630" y="3443092"/>
            <a:ext cx="1008546" cy="106279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74" idx="3"/>
            <a:endCxn id="43" idx="1"/>
          </p:cNvCxnSpPr>
          <p:nvPr/>
        </p:nvCxnSpPr>
        <p:spPr>
          <a:xfrm flipV="1">
            <a:off x="4802630" y="3443092"/>
            <a:ext cx="1008546" cy="1318068"/>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92" idx="3"/>
            <a:endCxn id="98" idx="1"/>
          </p:cNvCxnSpPr>
          <p:nvPr/>
        </p:nvCxnSpPr>
        <p:spPr>
          <a:xfrm>
            <a:off x="5147832" y="5133261"/>
            <a:ext cx="663344" cy="4916"/>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80" idx="3"/>
            <a:endCxn id="98" idx="1"/>
          </p:cNvCxnSpPr>
          <p:nvPr/>
        </p:nvCxnSpPr>
        <p:spPr>
          <a:xfrm flipV="1">
            <a:off x="4694630" y="5138177"/>
            <a:ext cx="1116546" cy="235804"/>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83" idx="3"/>
            <a:endCxn id="98" idx="1"/>
          </p:cNvCxnSpPr>
          <p:nvPr/>
        </p:nvCxnSpPr>
        <p:spPr>
          <a:xfrm flipV="1">
            <a:off x="5141428" y="5138177"/>
            <a:ext cx="669748" cy="5202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84" idx="3"/>
            <a:endCxn id="98" idx="1"/>
          </p:cNvCxnSpPr>
          <p:nvPr/>
        </p:nvCxnSpPr>
        <p:spPr>
          <a:xfrm flipV="1">
            <a:off x="5141428" y="5138177"/>
            <a:ext cx="669748" cy="77935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87" idx="3"/>
            <a:endCxn id="98" idx="1"/>
          </p:cNvCxnSpPr>
          <p:nvPr/>
        </p:nvCxnSpPr>
        <p:spPr>
          <a:xfrm flipV="1">
            <a:off x="5141428" y="5138177"/>
            <a:ext cx="669748" cy="10385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6819288" y="4074812"/>
            <a:ext cx="646331" cy="369332"/>
          </a:xfrm>
          <a:prstGeom prst="rect">
            <a:avLst/>
          </a:prstGeom>
        </p:spPr>
        <p:txBody>
          <a:bodyPr wrap="none">
            <a:spAutoFit/>
          </a:bodyPr>
          <a:lstStyle/>
          <a:p>
            <a:r>
              <a:rPr lang="zh-CN" altLang="en-US"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rPr>
              <a:t>匹配</a:t>
            </a:r>
            <a:endParaRPr lang="en-US" altLang="zh-CN"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1314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部件级方案策划、匹配与管理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79512" y="869811"/>
            <a:ext cx="8468048"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b="1" dirty="0" smtClean="0">
                <a:solidFill>
                  <a:srgbClr val="FF0000"/>
                </a:solidFill>
                <a:latin typeface="微软雅黑" panose="020B0503020204020204" pitchFamily="34" charset="-122"/>
                <a:ea typeface="微软雅黑" panose="020B0503020204020204" pitchFamily="34" charset="-122"/>
              </a:rPr>
              <a:t>上下层级方案的支撑关系</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针对</a:t>
            </a:r>
            <a:r>
              <a:rPr lang="zh-CN" altLang="en-US" sz="1600" dirty="0">
                <a:latin typeface="微软雅黑" panose="020B0503020204020204" pitchFamily="34" charset="-122"/>
                <a:ea typeface="微软雅黑" panose="020B0503020204020204" pitchFamily="34" charset="-122"/>
              </a:rPr>
              <a:t>一</a:t>
            </a:r>
            <a:r>
              <a:rPr lang="zh-CN" altLang="en-US" sz="1600" dirty="0" smtClean="0">
                <a:latin typeface="微软雅黑" panose="020B0503020204020204" pitchFamily="34" charset="-122"/>
                <a:ea typeface="微软雅黑" panose="020B0503020204020204" pitchFamily="34" charset="-122"/>
              </a:rPr>
              <a:t>个整机方案，各部件可提供多套部件级方案来支撑，如：一个整机方案，高压涡轮提供两套部件方案来支撑这个整机方案</a:t>
            </a:r>
            <a:r>
              <a:rPr lang="zh-CN" altLang="en-US" sz="1600" dirty="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
        <p:nvSpPr>
          <p:cNvPr id="73" name="文本框 72"/>
          <p:cNvSpPr txBox="1"/>
          <p:nvPr/>
        </p:nvSpPr>
        <p:spPr>
          <a:xfrm>
            <a:off x="2267744" y="3607776"/>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74" name="椭圆 73"/>
          <p:cNvSpPr/>
          <p:nvPr/>
        </p:nvSpPr>
        <p:spPr>
          <a:xfrm>
            <a:off x="4235406" y="3794125"/>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3729593" y="4057327"/>
            <a:ext cx="123623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1_GYWL_B1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6" name="椭圆 75"/>
          <p:cNvSpPr/>
          <p:nvPr/>
        </p:nvSpPr>
        <p:spPr>
          <a:xfrm>
            <a:off x="4866569" y="2327960"/>
            <a:ext cx="288032" cy="28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2267744" y="2378769"/>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整机</a:t>
            </a:r>
            <a:endParaRPr lang="zh-CN" altLang="en-US" sz="1400" dirty="0">
              <a:latin typeface="微软雅黑" panose="020B0503020204020204" pitchFamily="34" charset="-122"/>
              <a:ea typeface="微软雅黑" panose="020B0503020204020204" pitchFamily="34" charset="-122"/>
            </a:endParaRPr>
          </a:p>
        </p:txBody>
      </p:sp>
      <p:sp>
        <p:nvSpPr>
          <p:cNvPr id="78" name="矩形 77"/>
          <p:cNvSpPr/>
          <p:nvPr/>
        </p:nvSpPr>
        <p:spPr>
          <a:xfrm>
            <a:off x="4734086" y="2779085"/>
            <a:ext cx="785984"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0_ZJ_B</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79" name="椭圆 78"/>
          <p:cNvSpPr/>
          <p:nvPr/>
        </p:nvSpPr>
        <p:spPr>
          <a:xfrm>
            <a:off x="3882637" y="2327960"/>
            <a:ext cx="288000" cy="288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3627968" y="2770721"/>
            <a:ext cx="79720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0_ZJ_A</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cxnSp>
        <p:nvCxnSpPr>
          <p:cNvPr id="81" name="直接连接符 80"/>
          <p:cNvCxnSpPr>
            <a:stCxn id="76" idx="4"/>
            <a:endCxn id="74" idx="0"/>
          </p:cNvCxnSpPr>
          <p:nvPr/>
        </p:nvCxnSpPr>
        <p:spPr>
          <a:xfrm flipH="1">
            <a:off x="4343418" y="2615960"/>
            <a:ext cx="667167" cy="1178165"/>
          </a:xfrm>
          <a:prstGeom prst="line">
            <a:avLst/>
          </a:prstGeom>
          <a:ln>
            <a:solidFill>
              <a:schemeClr val="accent1">
                <a:lumMod val="60000"/>
                <a:lumOff val="40000"/>
              </a:schemeClr>
            </a:solidFill>
            <a:prstDash val="sysDash"/>
            <a:headEnd type="stealth" w="lg" len="lg"/>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6" idx="4"/>
            <a:endCxn id="83" idx="0"/>
          </p:cNvCxnSpPr>
          <p:nvPr/>
        </p:nvCxnSpPr>
        <p:spPr>
          <a:xfrm>
            <a:off x="5010585" y="2615960"/>
            <a:ext cx="654107" cy="1178165"/>
          </a:xfrm>
          <a:prstGeom prst="line">
            <a:avLst/>
          </a:prstGeom>
          <a:ln>
            <a:solidFill>
              <a:schemeClr val="accent1">
                <a:lumMod val="60000"/>
                <a:lumOff val="40000"/>
              </a:schemeClr>
            </a:solidFill>
            <a:prstDash val="sysDash"/>
            <a:headEnd type="stealth" w="lg" len="lg"/>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5556680" y="3794125"/>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5050867" y="4057327"/>
            <a:ext cx="123623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1_GYWL_B2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73502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设置跨流程上游任务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15378" y="758961"/>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在设置跨流程上游任务时，需要能够根据任务的所属大阶段、所属小阶段、关联方案、叶片信息四个字段进行过滤匹配；</a:t>
            </a:r>
            <a:endParaRPr lang="en-US" altLang="zh-CN"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092007" y="1509361"/>
            <a:ext cx="3842173" cy="1200329"/>
          </a:xfrm>
          <a:prstGeom prst="rect">
            <a:avLst/>
          </a:prstGeom>
          <a:solidFill>
            <a:srgbClr val="FDBBB9"/>
          </a:solid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针对专业内设计活动，方案匹配规则：</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专业</a:t>
            </a:r>
            <a:r>
              <a:rPr lang="zh-CN" altLang="en-US" sz="1600" dirty="0" smtClean="0">
                <a:latin typeface="微软雅黑" panose="020B0503020204020204" pitchFamily="34" charset="-122"/>
                <a:ea typeface="微软雅黑" panose="020B0503020204020204" pitchFamily="34" charset="-122"/>
              </a:rPr>
              <a:t>级方案标号完全一致或有包含关系；</a:t>
            </a:r>
            <a:endParaRPr lang="en-US" altLang="zh-CN" sz="1600" dirty="0">
              <a:latin typeface="微软雅黑" panose="020B0503020204020204" pitchFamily="34" charset="-122"/>
              <a:ea typeface="微软雅黑" panose="020B0503020204020204" pitchFamily="34" charset="-122"/>
            </a:endParaRPr>
          </a:p>
        </p:txBody>
      </p:sp>
      <p:sp>
        <p:nvSpPr>
          <p:cNvPr id="7" name="矩形 6"/>
          <p:cNvSpPr/>
          <p:nvPr/>
        </p:nvSpPr>
        <p:spPr>
          <a:xfrm>
            <a:off x="179512" y="1563832"/>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8" name="矩形 7"/>
          <p:cNvSpPr/>
          <p:nvPr/>
        </p:nvSpPr>
        <p:spPr>
          <a:xfrm>
            <a:off x="1130270" y="2197984"/>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9" name="肘形连接符 8"/>
          <p:cNvCxnSpPr>
            <a:stCxn id="20" idx="2"/>
            <a:endCxn id="8" idx="1"/>
          </p:cNvCxnSpPr>
          <p:nvPr/>
        </p:nvCxnSpPr>
        <p:spPr>
          <a:xfrm rot="16200000" flipH="1">
            <a:off x="981678" y="2145598"/>
            <a:ext cx="228467" cy="6871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58742" y="2459661"/>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1" name="肘形连接符 10"/>
          <p:cNvCxnSpPr>
            <a:endCxn id="23" idx="1"/>
          </p:cNvCxnSpPr>
          <p:nvPr/>
        </p:nvCxnSpPr>
        <p:spPr>
          <a:xfrm rot="16200000" flipH="1">
            <a:off x="1680648" y="2823293"/>
            <a:ext cx="200688"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459122" y="2708920"/>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7" name="肘形连接符 16"/>
          <p:cNvCxnSpPr>
            <a:endCxn id="16" idx="1"/>
          </p:cNvCxnSpPr>
          <p:nvPr/>
        </p:nvCxnSpPr>
        <p:spPr>
          <a:xfrm rot="16200000" flipH="1">
            <a:off x="1155144" y="2493568"/>
            <a:ext cx="460026" cy="1479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9552" y="1873310"/>
            <a:ext cx="1044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概念设计阶段</a:t>
            </a:r>
          </a:p>
        </p:txBody>
      </p:sp>
      <p:cxnSp>
        <p:nvCxnSpPr>
          <p:cNvPr id="21" name="肘形连接符 20"/>
          <p:cNvCxnSpPr>
            <a:stCxn id="7" idx="2"/>
            <a:endCxn id="20" idx="1"/>
          </p:cNvCxnSpPr>
          <p:nvPr/>
        </p:nvCxnSpPr>
        <p:spPr>
          <a:xfrm rot="16200000" flipH="1">
            <a:off x="399702" y="1829666"/>
            <a:ext cx="18966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0939" y="6362615"/>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初步设计阶段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1870303" y="2924322"/>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10" idx="1"/>
          </p:cNvCxnSpPr>
          <p:nvPr/>
        </p:nvCxnSpPr>
        <p:spPr>
          <a:xfrm rot="16200000" flipH="1">
            <a:off x="1292775" y="2382320"/>
            <a:ext cx="177250" cy="15468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870303" y="5844037"/>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技术设计阶段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a:off x="1870303" y="6098834"/>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工程设计阶段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7" name="肘形连接符 26"/>
          <p:cNvCxnSpPr>
            <a:stCxn id="7" idx="2"/>
            <a:endCxn id="22" idx="1"/>
          </p:cNvCxnSpPr>
          <p:nvPr/>
        </p:nvCxnSpPr>
        <p:spPr>
          <a:xfrm rot="16200000" flipH="1">
            <a:off x="-1814258" y="4043625"/>
            <a:ext cx="4678966" cy="1514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5" idx="1"/>
          </p:cNvCxnSpPr>
          <p:nvPr/>
        </p:nvCxnSpPr>
        <p:spPr>
          <a:xfrm rot="16200000" flipH="1">
            <a:off x="690105" y="4752465"/>
            <a:ext cx="2181774"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endCxn id="26" idx="1"/>
          </p:cNvCxnSpPr>
          <p:nvPr/>
        </p:nvCxnSpPr>
        <p:spPr>
          <a:xfrm rot="16200000" flipH="1">
            <a:off x="163739" y="4480895"/>
            <a:ext cx="3228661" cy="18446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00939" y="6650647"/>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详细</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31" name="肘形连接符 30"/>
          <p:cNvCxnSpPr>
            <a:stCxn id="7" idx="2"/>
            <a:endCxn id="30" idx="1"/>
          </p:cNvCxnSpPr>
          <p:nvPr/>
        </p:nvCxnSpPr>
        <p:spPr>
          <a:xfrm rot="16200000" flipH="1">
            <a:off x="-1958274" y="4187641"/>
            <a:ext cx="4966998" cy="1514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3" idx="2"/>
            <a:endCxn id="37" idx="1"/>
          </p:cNvCxnSpPr>
          <p:nvPr/>
        </p:nvCxnSpPr>
        <p:spPr>
          <a:xfrm rot="16200000" flipH="1">
            <a:off x="1219533" y="4220342"/>
            <a:ext cx="2388667" cy="1511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381" y="3138443"/>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34" name="矩形 33"/>
          <p:cNvSpPr/>
          <p:nvPr/>
        </p:nvSpPr>
        <p:spPr>
          <a:xfrm>
            <a:off x="2490381" y="478714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35" name="肘形连接符 34"/>
          <p:cNvCxnSpPr>
            <a:stCxn id="23" idx="2"/>
            <a:endCxn id="34" idx="1"/>
          </p:cNvCxnSpPr>
          <p:nvPr/>
        </p:nvCxnSpPr>
        <p:spPr>
          <a:xfrm rot="16200000" flipH="1">
            <a:off x="1522269" y="3917607"/>
            <a:ext cx="178414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3" idx="2"/>
            <a:endCxn id="33" idx="1"/>
          </p:cNvCxnSpPr>
          <p:nvPr/>
        </p:nvCxnSpPr>
        <p:spPr>
          <a:xfrm rot="16200000" flipH="1">
            <a:off x="2351594" y="3088282"/>
            <a:ext cx="12549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489430" y="5391240"/>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38" name="矩形 37"/>
          <p:cNvSpPr/>
          <p:nvPr/>
        </p:nvSpPr>
        <p:spPr>
          <a:xfrm>
            <a:off x="2483768" y="5607264"/>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39" name="肘形连接符 38"/>
          <p:cNvCxnSpPr>
            <a:stCxn id="23" idx="2"/>
            <a:endCxn id="38" idx="1"/>
          </p:cNvCxnSpPr>
          <p:nvPr/>
        </p:nvCxnSpPr>
        <p:spPr>
          <a:xfrm rot="16200000" flipH="1">
            <a:off x="1108690" y="4331185"/>
            <a:ext cx="2604691" cy="1454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059832" y="3354467"/>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33" idx="2"/>
            <a:endCxn id="40" idx="1"/>
          </p:cNvCxnSpPr>
          <p:nvPr/>
        </p:nvCxnSpPr>
        <p:spPr>
          <a:xfrm rot="16200000" flipH="1">
            <a:off x="2900407" y="3283667"/>
            <a:ext cx="127399"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811176" y="3289203"/>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44" name="矩形 43"/>
          <p:cNvSpPr/>
          <p:nvPr/>
        </p:nvSpPr>
        <p:spPr>
          <a:xfrm>
            <a:off x="6819288" y="3309311"/>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FF0000"/>
                </a:solidFill>
                <a:latin typeface="微软雅黑" panose="020B0503020204020204" pitchFamily="34" charset="-122"/>
                <a:ea typeface="微软雅黑" panose="020B0503020204020204" pitchFamily="34" charset="-122"/>
              </a:rPr>
              <a:t>2</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GYWLQD</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A1&amp;B1_1</a:t>
            </a:r>
            <a:endParaRPr lang="zh-CN" altLang="en-US" sz="1400" dirty="0">
              <a:latin typeface="微软雅黑" panose="020B0503020204020204" pitchFamily="34" charset="-122"/>
              <a:ea typeface="微软雅黑" panose="020B0503020204020204" pitchFamily="34" charset="-122"/>
            </a:endParaRPr>
          </a:p>
        </p:txBody>
      </p:sp>
      <p:cxnSp>
        <p:nvCxnSpPr>
          <p:cNvPr id="66" name="肘形连接符 65"/>
          <p:cNvCxnSpPr>
            <a:endCxn id="71" idx="1"/>
          </p:cNvCxnSpPr>
          <p:nvPr/>
        </p:nvCxnSpPr>
        <p:spPr>
          <a:xfrm rot="16200000" flipH="1">
            <a:off x="3138467" y="3805630"/>
            <a:ext cx="6900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578630" y="36194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8" name="矩形 67"/>
          <p:cNvSpPr/>
          <p:nvPr/>
        </p:nvSpPr>
        <p:spPr>
          <a:xfrm>
            <a:off x="3578630" y="387864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S1</a:t>
            </a:r>
            <a:r>
              <a:rPr lang="zh-CN" altLang="en-US" sz="1050" dirty="0" smtClean="0">
                <a:solidFill>
                  <a:prstClr val="white"/>
                </a:solidFill>
                <a:latin typeface="微软雅黑" panose="020B0503020204020204" pitchFamily="34" charset="-122"/>
                <a:ea typeface="微软雅黑" panose="020B0503020204020204" pitchFamily="34" charset="-122"/>
              </a:rPr>
              <a:t>流面设计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69" name="肘形连接符 68"/>
          <p:cNvCxnSpPr>
            <a:endCxn id="68" idx="1"/>
          </p:cNvCxnSpPr>
          <p:nvPr/>
        </p:nvCxnSpPr>
        <p:spPr>
          <a:xfrm rot="16200000" flipH="1">
            <a:off x="3268042" y="3676055"/>
            <a:ext cx="43086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肘形连接符 69"/>
          <p:cNvCxnSpPr>
            <a:endCxn id="67" idx="1"/>
          </p:cNvCxnSpPr>
          <p:nvPr/>
        </p:nvCxnSpPr>
        <p:spPr>
          <a:xfrm rot="16200000" flipH="1">
            <a:off x="3397617" y="3546480"/>
            <a:ext cx="1717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3578630" y="41377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平面叶栅造型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72" name="矩形 71"/>
          <p:cNvSpPr/>
          <p:nvPr/>
        </p:nvSpPr>
        <p:spPr>
          <a:xfrm>
            <a:off x="3578630" y="4397887"/>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叶型积叠</a:t>
            </a:r>
          </a:p>
        </p:txBody>
      </p:sp>
      <p:cxnSp>
        <p:nvCxnSpPr>
          <p:cNvPr id="73" name="肘形连接符 72"/>
          <p:cNvCxnSpPr>
            <a:endCxn id="72" idx="1"/>
          </p:cNvCxnSpPr>
          <p:nvPr/>
        </p:nvCxnSpPr>
        <p:spPr>
          <a:xfrm rot="16200000" flipH="1">
            <a:off x="3008420" y="3935677"/>
            <a:ext cx="950108"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3578630" y="4653160"/>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75" name="肘形连接符 74"/>
          <p:cNvCxnSpPr>
            <a:endCxn id="74" idx="1"/>
          </p:cNvCxnSpPr>
          <p:nvPr/>
        </p:nvCxnSpPr>
        <p:spPr>
          <a:xfrm rot="16200000" flipH="1">
            <a:off x="2880784" y="4063313"/>
            <a:ext cx="1205381"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758630" y="5285355"/>
            <a:ext cx="93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1</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1" name="肘形连接符 80"/>
          <p:cNvCxnSpPr>
            <a:endCxn id="80" idx="1"/>
          </p:cNvCxnSpPr>
          <p:nvPr/>
        </p:nvCxnSpPr>
        <p:spPr>
          <a:xfrm>
            <a:off x="3483474" y="5240410"/>
            <a:ext cx="275156" cy="133571"/>
          </a:xfrm>
          <a:prstGeom prst="bentConnector3">
            <a:avLst>
              <a:gd name="adj1" fmla="val -77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肘形连接符 81"/>
          <p:cNvCxnSpPr>
            <a:endCxn id="87" idx="1"/>
          </p:cNvCxnSpPr>
          <p:nvPr/>
        </p:nvCxnSpPr>
        <p:spPr>
          <a:xfrm rot="16200000" flipH="1">
            <a:off x="3837264" y="5736518"/>
            <a:ext cx="69001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277428" y="55503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内流流动</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84" name="矩形 83"/>
          <p:cNvSpPr/>
          <p:nvPr/>
        </p:nvSpPr>
        <p:spPr>
          <a:xfrm>
            <a:off x="4277428" y="580953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5" name="肘形连接符 84"/>
          <p:cNvCxnSpPr>
            <a:endCxn id="84" idx="1"/>
          </p:cNvCxnSpPr>
          <p:nvPr/>
        </p:nvCxnSpPr>
        <p:spPr>
          <a:xfrm rot="16200000" flipH="1">
            <a:off x="3966839" y="5606943"/>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肘形连接符 85"/>
          <p:cNvCxnSpPr>
            <a:endCxn id="83" idx="1"/>
          </p:cNvCxnSpPr>
          <p:nvPr/>
        </p:nvCxnSpPr>
        <p:spPr>
          <a:xfrm>
            <a:off x="4087117" y="5486666"/>
            <a:ext cx="190311" cy="171716"/>
          </a:xfrm>
          <a:prstGeom prst="bentConnector3">
            <a:avLst>
              <a:gd name="adj1" fmla="val 328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4277428" y="60686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内</a:t>
            </a:r>
            <a:r>
              <a:rPr lang="zh-CN" altLang="en-US" sz="1050" dirty="0" smtClean="0">
                <a:solidFill>
                  <a:prstClr val="white"/>
                </a:solidFill>
                <a:latin typeface="微软雅黑" panose="020B0503020204020204" pitchFamily="34" charset="-122"/>
                <a:ea typeface="微软雅黑" panose="020B0503020204020204" pitchFamily="34" charset="-122"/>
              </a:rPr>
              <a:t>冷结构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92" name="矩形 91"/>
          <p:cNvSpPr/>
          <p:nvPr/>
        </p:nvSpPr>
        <p:spPr>
          <a:xfrm>
            <a:off x="3059832" y="5044635"/>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完成概念设计阶段涡轮传热设计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93" name="肘形连接符 92"/>
          <p:cNvCxnSpPr>
            <a:stCxn id="34" idx="2"/>
            <a:endCxn id="92" idx="1"/>
          </p:cNvCxnSpPr>
          <p:nvPr/>
        </p:nvCxnSpPr>
        <p:spPr>
          <a:xfrm rot="16200000" flipH="1">
            <a:off x="2889620" y="4963049"/>
            <a:ext cx="148972"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5811176" y="4984288"/>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99" name="矩形 98"/>
          <p:cNvSpPr/>
          <p:nvPr/>
        </p:nvSpPr>
        <p:spPr>
          <a:xfrm>
            <a:off x="6819288" y="4984288"/>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00B0F0"/>
                </a:solidFill>
                <a:latin typeface="微软雅黑" panose="020B0503020204020204" pitchFamily="34" charset="-122"/>
                <a:ea typeface="微软雅黑" panose="020B0503020204020204" pitchFamily="34" charset="-122"/>
              </a:rPr>
              <a:t>2_GYWLCR_</a:t>
            </a:r>
            <a:r>
              <a:rPr lang="en-US" altLang="zh-CN" sz="1400" dirty="0" smtClean="0">
                <a:solidFill>
                  <a:srgbClr val="FF0000"/>
                </a:solidFill>
                <a:latin typeface="微软雅黑" panose="020B0503020204020204" pitchFamily="34" charset="-122"/>
                <a:ea typeface="微软雅黑" panose="020B0503020204020204" pitchFamily="34" charset="-122"/>
              </a:rPr>
              <a:t>A1_1</a:t>
            </a:r>
            <a:endParaRPr lang="zh-CN" altLang="en-US" sz="1400" dirty="0">
              <a:latin typeface="微软雅黑" panose="020B0503020204020204" pitchFamily="34" charset="-122"/>
              <a:ea typeface="微软雅黑" panose="020B0503020204020204" pitchFamily="34" charset="-122"/>
            </a:endParaRPr>
          </a:p>
        </p:txBody>
      </p:sp>
      <p:cxnSp>
        <p:nvCxnSpPr>
          <p:cNvPr id="101" name="直接连接符 100"/>
          <p:cNvCxnSpPr>
            <a:stCxn id="40" idx="3"/>
            <a:endCxn id="43" idx="1"/>
          </p:cNvCxnSpPr>
          <p:nvPr/>
        </p:nvCxnSpPr>
        <p:spPr>
          <a:xfrm flipV="1">
            <a:off x="5147832" y="3443092"/>
            <a:ext cx="663344" cy="1"/>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67" idx="3"/>
            <a:endCxn id="43" idx="1"/>
          </p:cNvCxnSpPr>
          <p:nvPr/>
        </p:nvCxnSpPr>
        <p:spPr>
          <a:xfrm flipV="1">
            <a:off x="4802630" y="3443092"/>
            <a:ext cx="1008546" cy="2844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68" idx="3"/>
            <a:endCxn id="43" idx="1"/>
          </p:cNvCxnSpPr>
          <p:nvPr/>
        </p:nvCxnSpPr>
        <p:spPr>
          <a:xfrm flipV="1">
            <a:off x="4802630" y="3443092"/>
            <a:ext cx="1008546" cy="54355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71" idx="3"/>
            <a:endCxn id="43" idx="1"/>
          </p:cNvCxnSpPr>
          <p:nvPr/>
        </p:nvCxnSpPr>
        <p:spPr>
          <a:xfrm flipV="1">
            <a:off x="4802630" y="3443092"/>
            <a:ext cx="1008546" cy="8027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2" idx="3"/>
            <a:endCxn id="43" idx="1"/>
          </p:cNvCxnSpPr>
          <p:nvPr/>
        </p:nvCxnSpPr>
        <p:spPr>
          <a:xfrm flipV="1">
            <a:off x="4802630" y="3443092"/>
            <a:ext cx="1008546" cy="106279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74" idx="3"/>
            <a:endCxn id="43" idx="1"/>
          </p:cNvCxnSpPr>
          <p:nvPr/>
        </p:nvCxnSpPr>
        <p:spPr>
          <a:xfrm flipV="1">
            <a:off x="4802630" y="3443092"/>
            <a:ext cx="1008546" cy="1318068"/>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92" idx="3"/>
            <a:endCxn id="98" idx="1"/>
          </p:cNvCxnSpPr>
          <p:nvPr/>
        </p:nvCxnSpPr>
        <p:spPr>
          <a:xfrm>
            <a:off x="5147832" y="5133261"/>
            <a:ext cx="663344" cy="4916"/>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80" idx="3"/>
            <a:endCxn id="98" idx="1"/>
          </p:cNvCxnSpPr>
          <p:nvPr/>
        </p:nvCxnSpPr>
        <p:spPr>
          <a:xfrm flipV="1">
            <a:off x="4694630" y="5138177"/>
            <a:ext cx="1116546" cy="235804"/>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83" idx="3"/>
            <a:endCxn id="98" idx="1"/>
          </p:cNvCxnSpPr>
          <p:nvPr/>
        </p:nvCxnSpPr>
        <p:spPr>
          <a:xfrm flipV="1">
            <a:off x="5141428" y="5138177"/>
            <a:ext cx="669748" cy="5202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84" idx="3"/>
            <a:endCxn id="98" idx="1"/>
          </p:cNvCxnSpPr>
          <p:nvPr/>
        </p:nvCxnSpPr>
        <p:spPr>
          <a:xfrm flipV="1">
            <a:off x="5141428" y="5138177"/>
            <a:ext cx="669748" cy="77935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87" idx="3"/>
            <a:endCxn id="98" idx="1"/>
          </p:cNvCxnSpPr>
          <p:nvPr/>
        </p:nvCxnSpPr>
        <p:spPr>
          <a:xfrm flipV="1">
            <a:off x="5141428" y="5138177"/>
            <a:ext cx="669748" cy="10385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6819288" y="4074812"/>
            <a:ext cx="646331" cy="369332"/>
          </a:xfrm>
          <a:prstGeom prst="rect">
            <a:avLst/>
          </a:prstGeom>
        </p:spPr>
        <p:txBody>
          <a:bodyPr wrap="none">
            <a:spAutoFit/>
          </a:bodyPr>
          <a:lstStyle/>
          <a:p>
            <a:r>
              <a:rPr lang="zh-CN" altLang="en-US"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rPr>
              <a:t>匹配</a:t>
            </a:r>
            <a:endParaRPr lang="en-US" altLang="zh-CN"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2947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设置跨流程上游任务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15378" y="758961"/>
            <a:ext cx="834880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在设置跨流程上游任务时，需要能够根据任务的所属大阶段、所属小阶段、关联方案、叶片信息四个字段进行过滤匹配；</a:t>
            </a:r>
            <a:endParaRPr lang="en-US" altLang="zh-CN"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092007" y="1509361"/>
            <a:ext cx="3842173" cy="1200329"/>
          </a:xfrm>
          <a:prstGeom prst="rect">
            <a:avLst/>
          </a:prstGeom>
          <a:solidFill>
            <a:srgbClr val="FDBBB9"/>
          </a:solid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针对专业内设计活动，方案匹配规则：</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专业</a:t>
            </a:r>
            <a:r>
              <a:rPr lang="zh-CN" altLang="en-US" sz="1600" dirty="0" smtClean="0">
                <a:latin typeface="微软雅黑" panose="020B0503020204020204" pitchFamily="34" charset="-122"/>
                <a:ea typeface="微软雅黑" panose="020B0503020204020204" pitchFamily="34" charset="-122"/>
              </a:rPr>
              <a:t>级方案标号完全一致或有包含关系；</a:t>
            </a:r>
            <a:endParaRPr lang="en-US" altLang="zh-CN" sz="1600" dirty="0">
              <a:latin typeface="微软雅黑" panose="020B0503020204020204" pitchFamily="34" charset="-122"/>
              <a:ea typeface="微软雅黑" panose="020B0503020204020204" pitchFamily="34" charset="-122"/>
            </a:endParaRPr>
          </a:p>
        </p:txBody>
      </p:sp>
      <p:sp>
        <p:nvSpPr>
          <p:cNvPr id="7" name="矩形 6"/>
          <p:cNvSpPr/>
          <p:nvPr/>
        </p:nvSpPr>
        <p:spPr>
          <a:xfrm>
            <a:off x="179512" y="1563832"/>
            <a:ext cx="540000" cy="21602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anose="020B0503020204020204" pitchFamily="34" charset="-122"/>
                <a:ea typeface="微软雅黑" panose="020B0503020204020204" pitchFamily="34" charset="-122"/>
              </a:rPr>
              <a:t>项目</a:t>
            </a:r>
          </a:p>
        </p:txBody>
      </p:sp>
      <p:sp>
        <p:nvSpPr>
          <p:cNvPr id="8" name="矩形 7"/>
          <p:cNvSpPr/>
          <p:nvPr/>
        </p:nvSpPr>
        <p:spPr>
          <a:xfrm>
            <a:off x="1130270" y="2197984"/>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9" name="肘形连接符 8"/>
          <p:cNvCxnSpPr>
            <a:stCxn id="20" idx="2"/>
            <a:endCxn id="8" idx="1"/>
          </p:cNvCxnSpPr>
          <p:nvPr/>
        </p:nvCxnSpPr>
        <p:spPr>
          <a:xfrm rot="16200000" flipH="1">
            <a:off x="981678" y="2145598"/>
            <a:ext cx="228467" cy="6871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58742" y="2459661"/>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11" name="肘形连接符 10"/>
          <p:cNvCxnSpPr>
            <a:endCxn id="23" idx="1"/>
          </p:cNvCxnSpPr>
          <p:nvPr/>
        </p:nvCxnSpPr>
        <p:spPr>
          <a:xfrm rot="16200000" flipH="1">
            <a:off x="1680648" y="2823293"/>
            <a:ext cx="200688"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459122" y="2708920"/>
            <a:ext cx="1260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7" name="肘形连接符 16"/>
          <p:cNvCxnSpPr>
            <a:endCxn id="16" idx="1"/>
          </p:cNvCxnSpPr>
          <p:nvPr/>
        </p:nvCxnSpPr>
        <p:spPr>
          <a:xfrm rot="16200000" flipH="1">
            <a:off x="1155144" y="2493568"/>
            <a:ext cx="460026" cy="1479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9552" y="1873310"/>
            <a:ext cx="1044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概念设计阶段</a:t>
            </a:r>
          </a:p>
        </p:txBody>
      </p:sp>
      <p:cxnSp>
        <p:nvCxnSpPr>
          <p:cNvPr id="21" name="肘形连接符 20"/>
          <p:cNvCxnSpPr>
            <a:stCxn id="7" idx="2"/>
            <a:endCxn id="20" idx="1"/>
          </p:cNvCxnSpPr>
          <p:nvPr/>
        </p:nvCxnSpPr>
        <p:spPr>
          <a:xfrm rot="16200000" flipH="1">
            <a:off x="399702" y="1829666"/>
            <a:ext cx="189661" cy="900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0939" y="6362615"/>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初步设计阶段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1870303" y="2924322"/>
            <a:ext cx="936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方案阶段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4" name="肘形连接符 23"/>
          <p:cNvCxnSpPr>
            <a:endCxn id="10" idx="1"/>
          </p:cNvCxnSpPr>
          <p:nvPr/>
        </p:nvCxnSpPr>
        <p:spPr>
          <a:xfrm rot="16200000" flipH="1">
            <a:off x="1292775" y="2382320"/>
            <a:ext cx="177250" cy="15468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870303" y="5844037"/>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技术设计阶段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a:off x="1870303" y="6098834"/>
            <a:ext cx="1152000" cy="177251"/>
          </a:xfrm>
          <a:prstGeom prst="rect">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工程设计阶段</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7" name="肘形连接符 26"/>
          <p:cNvCxnSpPr>
            <a:stCxn id="7" idx="2"/>
            <a:endCxn id="22" idx="1"/>
          </p:cNvCxnSpPr>
          <p:nvPr/>
        </p:nvCxnSpPr>
        <p:spPr>
          <a:xfrm rot="16200000" flipH="1">
            <a:off x="-1814258" y="4043625"/>
            <a:ext cx="4678966" cy="1514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5" idx="1"/>
          </p:cNvCxnSpPr>
          <p:nvPr/>
        </p:nvCxnSpPr>
        <p:spPr>
          <a:xfrm rot="16200000" flipH="1">
            <a:off x="690105" y="4752465"/>
            <a:ext cx="2181774" cy="178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endCxn id="26" idx="1"/>
          </p:cNvCxnSpPr>
          <p:nvPr/>
        </p:nvCxnSpPr>
        <p:spPr>
          <a:xfrm rot="16200000" flipH="1">
            <a:off x="163739" y="4480895"/>
            <a:ext cx="3228661" cy="18446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00939" y="6650647"/>
            <a:ext cx="1116000" cy="19241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schemeClr val="tx1"/>
                </a:solidFill>
                <a:latin typeface="微软雅黑" panose="020B0503020204020204" pitchFamily="34" charset="-122"/>
                <a:ea typeface="微软雅黑" panose="020B0503020204020204" pitchFamily="34" charset="-122"/>
              </a:rPr>
              <a:t>详细</a:t>
            </a:r>
            <a:r>
              <a:rPr lang="zh-CN" altLang="en-US" sz="1050" dirty="0" smtClean="0">
                <a:solidFill>
                  <a:schemeClr val="tx1"/>
                </a:solidFill>
                <a:latin typeface="微软雅黑" panose="020B0503020204020204" pitchFamily="34" charset="-122"/>
                <a:ea typeface="微软雅黑" panose="020B0503020204020204" pitchFamily="34" charset="-122"/>
              </a:rPr>
              <a:t>设计阶段</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31" name="肘形连接符 30"/>
          <p:cNvCxnSpPr>
            <a:stCxn id="7" idx="2"/>
            <a:endCxn id="30" idx="1"/>
          </p:cNvCxnSpPr>
          <p:nvPr/>
        </p:nvCxnSpPr>
        <p:spPr>
          <a:xfrm rot="16200000" flipH="1">
            <a:off x="-1958274" y="4187641"/>
            <a:ext cx="4966998" cy="1514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3" idx="2"/>
            <a:endCxn id="37" idx="1"/>
          </p:cNvCxnSpPr>
          <p:nvPr/>
        </p:nvCxnSpPr>
        <p:spPr>
          <a:xfrm rot="16200000" flipH="1">
            <a:off x="1219533" y="4220342"/>
            <a:ext cx="2388667" cy="1511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381" y="3138443"/>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34" name="矩形 33"/>
          <p:cNvSpPr/>
          <p:nvPr/>
        </p:nvSpPr>
        <p:spPr>
          <a:xfrm>
            <a:off x="2490381" y="4787148"/>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35" name="肘形连接符 34"/>
          <p:cNvCxnSpPr>
            <a:stCxn id="23" idx="2"/>
            <a:endCxn id="34" idx="1"/>
          </p:cNvCxnSpPr>
          <p:nvPr/>
        </p:nvCxnSpPr>
        <p:spPr>
          <a:xfrm rot="16200000" flipH="1">
            <a:off x="1522269" y="3917607"/>
            <a:ext cx="178414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3" idx="2"/>
            <a:endCxn id="33" idx="1"/>
          </p:cNvCxnSpPr>
          <p:nvPr/>
        </p:nvCxnSpPr>
        <p:spPr>
          <a:xfrm rot="16200000" flipH="1">
            <a:off x="2351594" y="3088282"/>
            <a:ext cx="125496" cy="1520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489430" y="5391240"/>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38" name="矩形 37"/>
          <p:cNvSpPr/>
          <p:nvPr/>
        </p:nvSpPr>
        <p:spPr>
          <a:xfrm>
            <a:off x="2483768" y="5607264"/>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39" name="肘形连接符 38"/>
          <p:cNvCxnSpPr>
            <a:stCxn id="23" idx="2"/>
            <a:endCxn id="38" idx="1"/>
          </p:cNvCxnSpPr>
          <p:nvPr/>
        </p:nvCxnSpPr>
        <p:spPr>
          <a:xfrm rot="16200000" flipH="1">
            <a:off x="1108690" y="4331185"/>
            <a:ext cx="2604691" cy="1454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059832" y="3354467"/>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完成概念设计阶段涡轮气动设计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33" idx="2"/>
            <a:endCxn id="40" idx="1"/>
          </p:cNvCxnSpPr>
          <p:nvPr/>
        </p:nvCxnSpPr>
        <p:spPr>
          <a:xfrm rot="16200000" flipH="1">
            <a:off x="2900407" y="3283667"/>
            <a:ext cx="127399"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811176" y="3289203"/>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44" name="矩形 43"/>
          <p:cNvSpPr/>
          <p:nvPr/>
        </p:nvSpPr>
        <p:spPr>
          <a:xfrm>
            <a:off x="6819288" y="3309311"/>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FF0000"/>
                </a:solidFill>
                <a:latin typeface="微软雅黑" panose="020B0503020204020204" pitchFamily="34" charset="-122"/>
                <a:ea typeface="微软雅黑" panose="020B0503020204020204" pitchFamily="34" charset="-122"/>
              </a:rPr>
              <a:t>2</a:t>
            </a:r>
            <a:r>
              <a:rPr lang="en-US" altLang="zh-CN" sz="1400" dirty="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GYWLQD</a:t>
            </a:r>
            <a:r>
              <a:rPr lang="en-US" altLang="zh-CN" sz="1400" dirty="0" smtClean="0">
                <a:solidFill>
                  <a:srgbClr val="00B0F0"/>
                </a:solidFill>
                <a:latin typeface="微软雅黑" panose="020B0503020204020204" pitchFamily="34" charset="-122"/>
                <a:ea typeface="微软雅黑" panose="020B0503020204020204" pitchFamily="34" charset="-122"/>
              </a:rPr>
              <a:t>_</a:t>
            </a:r>
            <a:r>
              <a:rPr lang="en-US" altLang="zh-CN" sz="1400" dirty="0" smtClean="0">
                <a:solidFill>
                  <a:srgbClr val="FF0000"/>
                </a:solidFill>
                <a:latin typeface="微软雅黑" panose="020B0503020204020204" pitchFamily="34" charset="-122"/>
                <a:ea typeface="微软雅黑" panose="020B0503020204020204" pitchFamily="34" charset="-122"/>
              </a:rPr>
              <a:t>A1_1</a:t>
            </a:r>
            <a:endParaRPr lang="zh-CN" altLang="en-US" sz="1400" dirty="0">
              <a:latin typeface="微软雅黑" panose="020B0503020204020204" pitchFamily="34" charset="-122"/>
              <a:ea typeface="微软雅黑" panose="020B0503020204020204" pitchFamily="34" charset="-122"/>
            </a:endParaRPr>
          </a:p>
        </p:txBody>
      </p:sp>
      <p:cxnSp>
        <p:nvCxnSpPr>
          <p:cNvPr id="66" name="肘形连接符 65"/>
          <p:cNvCxnSpPr>
            <a:endCxn id="71" idx="1"/>
          </p:cNvCxnSpPr>
          <p:nvPr/>
        </p:nvCxnSpPr>
        <p:spPr>
          <a:xfrm rot="16200000" flipH="1">
            <a:off x="3138467" y="3805630"/>
            <a:ext cx="6900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578630" y="36194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一维设计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8" name="矩形 67"/>
          <p:cNvSpPr/>
          <p:nvPr/>
        </p:nvSpPr>
        <p:spPr>
          <a:xfrm>
            <a:off x="3578630" y="387864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S1</a:t>
            </a:r>
            <a:r>
              <a:rPr lang="zh-CN" altLang="en-US" sz="1050" dirty="0" smtClean="0">
                <a:solidFill>
                  <a:prstClr val="white"/>
                </a:solidFill>
                <a:latin typeface="微软雅黑" panose="020B0503020204020204" pitchFamily="34" charset="-122"/>
                <a:ea typeface="微软雅黑" panose="020B0503020204020204" pitchFamily="34" charset="-122"/>
              </a:rPr>
              <a:t>流面设计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69" name="肘形连接符 68"/>
          <p:cNvCxnSpPr>
            <a:endCxn id="68" idx="1"/>
          </p:cNvCxnSpPr>
          <p:nvPr/>
        </p:nvCxnSpPr>
        <p:spPr>
          <a:xfrm rot="16200000" flipH="1">
            <a:off x="3268042" y="3676055"/>
            <a:ext cx="43086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肘形连接符 69"/>
          <p:cNvCxnSpPr>
            <a:endCxn id="67" idx="1"/>
          </p:cNvCxnSpPr>
          <p:nvPr/>
        </p:nvCxnSpPr>
        <p:spPr>
          <a:xfrm rot="16200000" flipH="1">
            <a:off x="3397617" y="3546480"/>
            <a:ext cx="171715"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3578630" y="4137794"/>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平面叶栅造型</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72" name="矩形 71"/>
          <p:cNvSpPr/>
          <p:nvPr/>
        </p:nvSpPr>
        <p:spPr>
          <a:xfrm>
            <a:off x="3578630" y="4397887"/>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叶型积叠</a:t>
            </a:r>
          </a:p>
        </p:txBody>
      </p:sp>
      <p:cxnSp>
        <p:nvCxnSpPr>
          <p:cNvPr id="73" name="肘形连接符 72"/>
          <p:cNvCxnSpPr>
            <a:endCxn id="72" idx="1"/>
          </p:cNvCxnSpPr>
          <p:nvPr/>
        </p:nvCxnSpPr>
        <p:spPr>
          <a:xfrm rot="16200000" flipH="1">
            <a:off x="3008420" y="3935677"/>
            <a:ext cx="950108"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3578630" y="4653160"/>
            <a:ext cx="122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75" name="肘形连接符 74"/>
          <p:cNvCxnSpPr>
            <a:endCxn id="74" idx="1"/>
          </p:cNvCxnSpPr>
          <p:nvPr/>
        </p:nvCxnSpPr>
        <p:spPr>
          <a:xfrm rot="16200000" flipH="1">
            <a:off x="2880784" y="4063313"/>
            <a:ext cx="1205381" cy="1903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758630" y="5285355"/>
            <a:ext cx="936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叶片</a:t>
            </a:r>
            <a:r>
              <a:rPr lang="en-US" altLang="zh-CN" sz="1050" dirty="0" smtClean="0">
                <a:solidFill>
                  <a:prstClr val="white"/>
                </a:solidFill>
                <a:latin typeface="微软雅黑" panose="020B0503020204020204" pitchFamily="34" charset="-122"/>
                <a:ea typeface="微软雅黑" panose="020B0503020204020204" pitchFamily="34" charset="-122"/>
              </a:rPr>
              <a:t>1</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1" name="肘形连接符 80"/>
          <p:cNvCxnSpPr>
            <a:endCxn id="80" idx="1"/>
          </p:cNvCxnSpPr>
          <p:nvPr/>
        </p:nvCxnSpPr>
        <p:spPr>
          <a:xfrm>
            <a:off x="3483474" y="5240410"/>
            <a:ext cx="275156" cy="133571"/>
          </a:xfrm>
          <a:prstGeom prst="bentConnector3">
            <a:avLst>
              <a:gd name="adj1" fmla="val -77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肘形连接符 81"/>
          <p:cNvCxnSpPr>
            <a:endCxn id="87" idx="1"/>
          </p:cNvCxnSpPr>
          <p:nvPr/>
        </p:nvCxnSpPr>
        <p:spPr>
          <a:xfrm rot="16200000" flipH="1">
            <a:off x="3837264" y="5736518"/>
            <a:ext cx="69001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277428" y="55503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内流流动</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84" name="矩形 83"/>
          <p:cNvSpPr/>
          <p:nvPr/>
        </p:nvSpPr>
        <p:spPr>
          <a:xfrm>
            <a:off x="4277428" y="580953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85" name="肘形连接符 84"/>
          <p:cNvCxnSpPr>
            <a:endCxn id="84" idx="1"/>
          </p:cNvCxnSpPr>
          <p:nvPr/>
        </p:nvCxnSpPr>
        <p:spPr>
          <a:xfrm rot="16200000" flipH="1">
            <a:off x="3966839" y="5606943"/>
            <a:ext cx="430866" cy="1903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肘形连接符 85"/>
          <p:cNvCxnSpPr>
            <a:endCxn id="83" idx="1"/>
          </p:cNvCxnSpPr>
          <p:nvPr/>
        </p:nvCxnSpPr>
        <p:spPr>
          <a:xfrm>
            <a:off x="4087117" y="5486666"/>
            <a:ext cx="190311" cy="171716"/>
          </a:xfrm>
          <a:prstGeom prst="bentConnector3">
            <a:avLst>
              <a:gd name="adj1" fmla="val 328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4277428" y="6068682"/>
            <a:ext cx="864000" cy="216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内</a:t>
            </a:r>
            <a:r>
              <a:rPr lang="zh-CN" altLang="en-US" sz="1050" dirty="0" smtClean="0">
                <a:solidFill>
                  <a:prstClr val="white"/>
                </a:solidFill>
                <a:latin typeface="微软雅黑" panose="020B0503020204020204" pitchFamily="34" charset="-122"/>
                <a:ea typeface="微软雅黑" panose="020B0503020204020204" pitchFamily="34" charset="-122"/>
              </a:rPr>
              <a:t>冷结构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92" name="矩形 91"/>
          <p:cNvSpPr/>
          <p:nvPr/>
        </p:nvSpPr>
        <p:spPr>
          <a:xfrm>
            <a:off x="3059832" y="5044635"/>
            <a:ext cx="2088000" cy="17725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完成概念设计阶段涡轮传热设计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93" name="肘形连接符 92"/>
          <p:cNvCxnSpPr>
            <a:stCxn id="34" idx="2"/>
            <a:endCxn id="92" idx="1"/>
          </p:cNvCxnSpPr>
          <p:nvPr/>
        </p:nvCxnSpPr>
        <p:spPr>
          <a:xfrm rot="16200000" flipH="1">
            <a:off x="2889620" y="4963049"/>
            <a:ext cx="148972" cy="19145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5811176" y="4984288"/>
            <a:ext cx="1008112"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关联方案</a:t>
            </a:r>
            <a:endParaRPr lang="zh-CN" altLang="en-US" sz="1400" dirty="0">
              <a:latin typeface="微软雅黑" panose="020B0503020204020204" pitchFamily="34" charset="-122"/>
              <a:ea typeface="微软雅黑" panose="020B0503020204020204" pitchFamily="34" charset="-122"/>
            </a:endParaRPr>
          </a:p>
        </p:txBody>
      </p:sp>
      <p:sp>
        <p:nvSpPr>
          <p:cNvPr id="99" name="矩形 98"/>
          <p:cNvSpPr/>
          <p:nvPr/>
        </p:nvSpPr>
        <p:spPr>
          <a:xfrm>
            <a:off x="6819288" y="4984288"/>
            <a:ext cx="2137960" cy="307777"/>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00B0F0"/>
                </a:solidFill>
                <a:latin typeface="微软雅黑" panose="020B0503020204020204" pitchFamily="34" charset="-122"/>
                <a:ea typeface="微软雅黑" panose="020B0503020204020204" pitchFamily="34" charset="-122"/>
              </a:rPr>
              <a:t>2_GYWLCR_</a:t>
            </a:r>
            <a:r>
              <a:rPr lang="en-US" altLang="zh-CN" sz="1400" dirty="0" smtClean="0">
                <a:solidFill>
                  <a:srgbClr val="FF0000"/>
                </a:solidFill>
                <a:latin typeface="微软雅黑" panose="020B0503020204020204" pitchFamily="34" charset="-122"/>
                <a:ea typeface="微软雅黑" panose="020B0503020204020204" pitchFamily="34" charset="-122"/>
              </a:rPr>
              <a:t>A1_2</a:t>
            </a:r>
            <a:endParaRPr lang="zh-CN" altLang="en-US" sz="1400" dirty="0">
              <a:latin typeface="微软雅黑" panose="020B0503020204020204" pitchFamily="34" charset="-122"/>
              <a:ea typeface="微软雅黑" panose="020B0503020204020204" pitchFamily="34" charset="-122"/>
            </a:endParaRPr>
          </a:p>
        </p:txBody>
      </p:sp>
      <p:cxnSp>
        <p:nvCxnSpPr>
          <p:cNvPr id="101" name="直接连接符 100"/>
          <p:cNvCxnSpPr>
            <a:stCxn id="40" idx="3"/>
            <a:endCxn id="43" idx="1"/>
          </p:cNvCxnSpPr>
          <p:nvPr/>
        </p:nvCxnSpPr>
        <p:spPr>
          <a:xfrm flipV="1">
            <a:off x="5147832" y="3443092"/>
            <a:ext cx="663344" cy="1"/>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67" idx="3"/>
            <a:endCxn id="43" idx="1"/>
          </p:cNvCxnSpPr>
          <p:nvPr/>
        </p:nvCxnSpPr>
        <p:spPr>
          <a:xfrm flipV="1">
            <a:off x="4802630" y="3443092"/>
            <a:ext cx="1008546" cy="2844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68" idx="3"/>
            <a:endCxn id="43" idx="1"/>
          </p:cNvCxnSpPr>
          <p:nvPr/>
        </p:nvCxnSpPr>
        <p:spPr>
          <a:xfrm flipV="1">
            <a:off x="4802630" y="3443092"/>
            <a:ext cx="1008546" cy="54355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71" idx="3"/>
            <a:endCxn id="43" idx="1"/>
          </p:cNvCxnSpPr>
          <p:nvPr/>
        </p:nvCxnSpPr>
        <p:spPr>
          <a:xfrm flipV="1">
            <a:off x="4802630" y="3443092"/>
            <a:ext cx="1008546" cy="802702"/>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2" idx="3"/>
            <a:endCxn id="43" idx="1"/>
          </p:cNvCxnSpPr>
          <p:nvPr/>
        </p:nvCxnSpPr>
        <p:spPr>
          <a:xfrm flipV="1">
            <a:off x="4802630" y="3443092"/>
            <a:ext cx="1008546" cy="106279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74" idx="3"/>
            <a:endCxn id="43" idx="1"/>
          </p:cNvCxnSpPr>
          <p:nvPr/>
        </p:nvCxnSpPr>
        <p:spPr>
          <a:xfrm flipV="1">
            <a:off x="4802630" y="3443092"/>
            <a:ext cx="1008546" cy="1318068"/>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92" idx="3"/>
            <a:endCxn id="98" idx="1"/>
          </p:cNvCxnSpPr>
          <p:nvPr/>
        </p:nvCxnSpPr>
        <p:spPr>
          <a:xfrm>
            <a:off x="5147832" y="5133261"/>
            <a:ext cx="663344" cy="4916"/>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80" idx="3"/>
            <a:endCxn id="98" idx="1"/>
          </p:cNvCxnSpPr>
          <p:nvPr/>
        </p:nvCxnSpPr>
        <p:spPr>
          <a:xfrm flipV="1">
            <a:off x="4694630" y="5138177"/>
            <a:ext cx="1116546" cy="235804"/>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83" idx="3"/>
            <a:endCxn id="98" idx="1"/>
          </p:cNvCxnSpPr>
          <p:nvPr/>
        </p:nvCxnSpPr>
        <p:spPr>
          <a:xfrm flipV="1">
            <a:off x="5141428" y="5138177"/>
            <a:ext cx="669748" cy="5202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84" idx="3"/>
            <a:endCxn id="98" idx="1"/>
          </p:cNvCxnSpPr>
          <p:nvPr/>
        </p:nvCxnSpPr>
        <p:spPr>
          <a:xfrm flipV="1">
            <a:off x="5141428" y="5138177"/>
            <a:ext cx="669748" cy="77935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87" idx="3"/>
            <a:endCxn id="98" idx="1"/>
          </p:cNvCxnSpPr>
          <p:nvPr/>
        </p:nvCxnSpPr>
        <p:spPr>
          <a:xfrm flipV="1">
            <a:off x="5141428" y="5138177"/>
            <a:ext cx="669748" cy="1038505"/>
          </a:xfrm>
          <a:prstGeom prst="line">
            <a:avLst/>
          </a:prstGeom>
          <a:ln>
            <a:solidFill>
              <a:schemeClr val="bg1"/>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6819288" y="4074812"/>
            <a:ext cx="877163" cy="369332"/>
          </a:xfrm>
          <a:prstGeom prst="rect">
            <a:avLst/>
          </a:prstGeom>
        </p:spPr>
        <p:txBody>
          <a:bodyPr wrap="none">
            <a:spAutoFit/>
          </a:bodyPr>
          <a:lstStyle/>
          <a:p>
            <a:r>
              <a:rPr lang="zh-CN" altLang="en-US"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rPr>
              <a:t>不匹配</a:t>
            </a:r>
            <a:endParaRPr lang="en-US" altLang="zh-CN" dirty="0" smtClean="0">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32917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任务流程执行</a:t>
            </a:r>
            <a:r>
              <a:rPr lang="en-US" altLang="zh-CN" sz="2000" b="1" dirty="0" smtClean="0">
                <a:solidFill>
                  <a:prstClr val="black"/>
                </a:solidFill>
                <a:latin typeface="微软雅黑" panose="020B0503020204020204" pitchFamily="34" charset="-122"/>
                <a:ea typeface="微软雅黑" panose="020B0503020204020204" pitchFamily="34" charset="-122"/>
              </a:rPr>
              <a:t>_</a:t>
            </a:r>
            <a:r>
              <a:rPr lang="zh-CN" altLang="en-US" sz="2000" b="1" dirty="0" smtClean="0">
                <a:solidFill>
                  <a:prstClr val="black"/>
                </a:solidFill>
                <a:latin typeface="微软雅黑" panose="020B0503020204020204" pitchFamily="34" charset="-122"/>
                <a:ea typeface="微软雅黑" panose="020B0503020204020204" pitchFamily="34" charset="-122"/>
              </a:rPr>
              <a:t>产生方案的</a:t>
            </a:r>
            <a:r>
              <a:rPr lang="zh-CN" altLang="en-US" sz="2000" b="1" dirty="0">
                <a:solidFill>
                  <a:prstClr val="black"/>
                </a:solidFill>
                <a:latin typeface="微软雅黑" panose="020B0503020204020204" pitchFamily="34" charset="-122"/>
                <a:ea typeface="微软雅黑" panose="020B0503020204020204" pitchFamily="34" charset="-122"/>
              </a:rPr>
              <a:t>特定</a:t>
            </a:r>
            <a:r>
              <a:rPr lang="zh-CN" altLang="en-US" sz="2000" b="1" dirty="0" smtClean="0">
                <a:solidFill>
                  <a:prstClr val="black"/>
                </a:solidFill>
                <a:latin typeface="微软雅黑" panose="020B0503020204020204" pitchFamily="34" charset="-122"/>
                <a:ea typeface="微软雅黑" panose="020B0503020204020204" pitchFamily="34" charset="-122"/>
              </a:rPr>
              <a:t>版本</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79512" y="692696"/>
            <a:ext cx="8468048" cy="46166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dirty="0" smtClean="0">
                <a:solidFill>
                  <a:srgbClr val="FF0000"/>
                </a:solidFill>
                <a:latin typeface="微软雅黑" panose="020B0503020204020204" pitchFamily="34" charset="-122"/>
                <a:ea typeface="微软雅黑" panose="020B0503020204020204" pitchFamily="34" charset="-122"/>
              </a:rPr>
              <a:t>专业层级方案</a:t>
            </a:r>
            <a:r>
              <a:rPr lang="zh-CN" altLang="en-US" sz="1600" dirty="0" smtClean="0">
                <a:latin typeface="微软雅黑" panose="020B0503020204020204" pitchFamily="34" charset="-122"/>
                <a:ea typeface="微软雅黑" panose="020B0503020204020204" pitchFamily="34" charset="-122"/>
              </a:rPr>
              <a:t>的版本控制机制</a:t>
            </a:r>
            <a:endParaRPr lang="en-US" altLang="zh-CN" sz="1600" dirty="0">
              <a:latin typeface="微软雅黑" panose="020B0503020204020204" pitchFamily="34" charset="-122"/>
              <a:ea typeface="微软雅黑" panose="020B0503020204020204" pitchFamily="34" charset="-122"/>
            </a:endParaRPr>
          </a:p>
        </p:txBody>
      </p:sp>
      <p:sp>
        <p:nvSpPr>
          <p:cNvPr id="6" name="矩形 5"/>
          <p:cNvSpPr/>
          <p:nvPr/>
        </p:nvSpPr>
        <p:spPr>
          <a:xfrm>
            <a:off x="323528" y="2104187"/>
            <a:ext cx="2016224" cy="7200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2"/>
                </a:solidFill>
                <a:latin typeface="微软雅黑" panose="020B0503020204020204" pitchFamily="34" charset="-122"/>
                <a:ea typeface="微软雅黑" panose="020B0503020204020204" pitchFamily="34" charset="-122"/>
              </a:rPr>
              <a:t>**型号涡轮强度</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lgn="ctr"/>
            <a:r>
              <a:rPr lang="zh-CN" altLang="en-US" sz="1600" dirty="0" smtClean="0">
                <a:solidFill>
                  <a:schemeClr val="tx1"/>
                </a:solidFill>
                <a:latin typeface="微软雅黑" panose="020B0503020204020204" pitchFamily="34" charset="-122"/>
                <a:ea typeface="微软雅黑" panose="020B0503020204020204" pitchFamily="34" charset="-122"/>
              </a:rPr>
              <a:t>专业级方案</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107" name="组合 106"/>
          <p:cNvGrpSpPr/>
          <p:nvPr/>
        </p:nvGrpSpPr>
        <p:grpSpPr>
          <a:xfrm>
            <a:off x="4067944" y="2245640"/>
            <a:ext cx="888499" cy="377411"/>
            <a:chOff x="4067944" y="2245640"/>
            <a:chExt cx="888499" cy="377411"/>
          </a:xfrm>
        </p:grpSpPr>
        <p:sp>
          <p:nvSpPr>
            <p:cNvPr id="23" name="等腰三角形 22"/>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grpSp>
        <p:nvGrpSpPr>
          <p:cNvPr id="109" name="组合 108"/>
          <p:cNvGrpSpPr/>
          <p:nvPr/>
        </p:nvGrpSpPr>
        <p:grpSpPr>
          <a:xfrm>
            <a:off x="4956443" y="2331140"/>
            <a:ext cx="703896" cy="215444"/>
            <a:chOff x="4956443" y="2331140"/>
            <a:chExt cx="703896" cy="215444"/>
          </a:xfrm>
        </p:grpSpPr>
        <p:sp>
          <p:nvSpPr>
            <p:cNvPr id="27" name="TextBox 93"/>
            <p:cNvSpPr txBox="1"/>
            <p:nvPr/>
          </p:nvSpPr>
          <p:spPr>
            <a:xfrm>
              <a:off x="5300339" y="2331140"/>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a:stCxn id="26" idx="3"/>
              <a:endCxn id="27" idx="1"/>
            </p:cNvCxnSpPr>
            <p:nvPr/>
          </p:nvCxnSpPr>
          <p:spPr>
            <a:xfrm>
              <a:off x="4956443" y="2434346"/>
              <a:ext cx="343896" cy="451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4956443" y="2434346"/>
            <a:ext cx="703896" cy="1354694"/>
            <a:chOff x="4956443" y="2434346"/>
            <a:chExt cx="703896" cy="1354694"/>
          </a:xfrm>
        </p:grpSpPr>
        <p:sp>
          <p:nvSpPr>
            <p:cNvPr id="28" name="TextBox 93"/>
            <p:cNvSpPr txBox="1"/>
            <p:nvPr/>
          </p:nvSpPr>
          <p:spPr>
            <a:xfrm>
              <a:off x="5300339" y="3573596"/>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34" name="肘形连接符 33"/>
            <p:cNvCxnSpPr>
              <a:stCxn id="26" idx="3"/>
              <a:endCxn id="28" idx="1"/>
            </p:cNvCxnSpPr>
            <p:nvPr/>
          </p:nvCxnSpPr>
          <p:spPr>
            <a:xfrm>
              <a:off x="4956443" y="2434346"/>
              <a:ext cx="343896" cy="1246972"/>
            </a:xfrm>
            <a:prstGeom prst="bentConnector3">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4956443" y="2434346"/>
            <a:ext cx="703896" cy="2146782"/>
            <a:chOff x="4956443" y="2434346"/>
            <a:chExt cx="703896" cy="2146782"/>
          </a:xfrm>
        </p:grpSpPr>
        <p:sp>
          <p:nvSpPr>
            <p:cNvPr id="29" name="TextBox 93"/>
            <p:cNvSpPr txBox="1"/>
            <p:nvPr/>
          </p:nvSpPr>
          <p:spPr>
            <a:xfrm>
              <a:off x="5300339" y="4365684"/>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C</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35" name="肘形连接符 34"/>
            <p:cNvCxnSpPr>
              <a:stCxn id="26" idx="3"/>
              <a:endCxn id="29" idx="1"/>
            </p:cNvCxnSpPr>
            <p:nvPr/>
          </p:nvCxnSpPr>
          <p:spPr>
            <a:xfrm>
              <a:off x="4956443" y="2434346"/>
              <a:ext cx="343896" cy="2039060"/>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2339752" y="2464227"/>
            <a:ext cx="4896544" cy="3334255"/>
            <a:chOff x="2339752" y="2464227"/>
            <a:chExt cx="4896544" cy="3334255"/>
          </a:xfrm>
        </p:grpSpPr>
        <p:sp>
          <p:nvSpPr>
            <p:cNvPr id="8" name="矩形 7"/>
            <p:cNvSpPr/>
            <p:nvPr/>
          </p:nvSpPr>
          <p:spPr>
            <a:xfrm>
              <a:off x="3347864" y="4851789"/>
              <a:ext cx="3888432" cy="32400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B0F0"/>
                  </a:solidFill>
                  <a:latin typeface="微软雅黑" panose="020B0503020204020204" pitchFamily="34" charset="-122"/>
                  <a:ea typeface="微软雅黑" panose="020B0503020204020204" pitchFamily="34" charset="-122"/>
                </a:rPr>
                <a:t>概念阶段</a:t>
              </a:r>
              <a:r>
                <a:rPr lang="en-US" altLang="zh-CN" sz="1600" dirty="0">
                  <a:solidFill>
                    <a:srgbClr val="00B0F0"/>
                  </a:solidFill>
                  <a:latin typeface="微软雅黑" panose="020B0503020204020204" pitchFamily="34" charset="-122"/>
                  <a:ea typeface="微软雅黑" panose="020B0503020204020204" pitchFamily="34" charset="-122"/>
                </a:rPr>
                <a:t>_</a:t>
              </a:r>
              <a:r>
                <a:rPr lang="zh-CN" altLang="en-US" sz="1600" dirty="0">
                  <a:solidFill>
                    <a:srgbClr val="00B0F0"/>
                  </a:solidFill>
                  <a:latin typeface="微软雅黑" panose="020B0503020204020204" pitchFamily="34" charset="-122"/>
                  <a:ea typeface="微软雅黑" panose="020B0503020204020204" pitchFamily="34" charset="-122"/>
                </a:rPr>
                <a:t>涡轮</a:t>
              </a:r>
              <a:r>
                <a:rPr lang="zh-CN" altLang="en-US" sz="1600" dirty="0" smtClean="0">
                  <a:solidFill>
                    <a:srgbClr val="00B0F0"/>
                  </a:solidFill>
                  <a:latin typeface="微软雅黑" panose="020B0503020204020204" pitchFamily="34" charset="-122"/>
                  <a:ea typeface="微软雅黑" panose="020B0503020204020204" pitchFamily="34" charset="-122"/>
                </a:rPr>
                <a:t>气动技术设计</a:t>
              </a:r>
              <a:r>
                <a:rPr lang="zh-CN" altLang="en-US" sz="1600" dirty="0">
                  <a:solidFill>
                    <a:srgbClr val="00B0F0"/>
                  </a:solidFill>
                  <a:latin typeface="微软雅黑" panose="020B0503020204020204" pitchFamily="34" charset="-122"/>
                  <a:ea typeface="微软雅黑" panose="020B0503020204020204" pitchFamily="34" charset="-122"/>
                </a:rPr>
                <a:t>任务流程</a:t>
              </a:r>
            </a:p>
          </p:txBody>
        </p:sp>
        <p:cxnSp>
          <p:nvCxnSpPr>
            <p:cNvPr id="10" name="肘形连接符 9"/>
            <p:cNvCxnSpPr>
              <a:stCxn id="6" idx="3"/>
              <a:endCxn id="8" idx="1"/>
            </p:cNvCxnSpPr>
            <p:nvPr/>
          </p:nvCxnSpPr>
          <p:spPr>
            <a:xfrm>
              <a:off x="2339752" y="2464227"/>
              <a:ext cx="1008112" cy="2549562"/>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等腰三角形 37"/>
            <p:cNvSpPr/>
            <p:nvPr/>
          </p:nvSpPr>
          <p:spPr>
            <a:xfrm>
              <a:off x="4080313" y="5544700"/>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216372" y="5421071"/>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939647" y="5502055"/>
            <a:ext cx="720692" cy="215444"/>
            <a:chOff x="4939647" y="4421935"/>
            <a:chExt cx="720692" cy="215444"/>
          </a:xfrm>
        </p:grpSpPr>
        <p:sp>
          <p:nvSpPr>
            <p:cNvPr id="40" name="TextBox 93"/>
            <p:cNvSpPr txBox="1"/>
            <p:nvPr/>
          </p:nvSpPr>
          <p:spPr>
            <a:xfrm>
              <a:off x="5300339" y="4421935"/>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a:stCxn id="39" idx="3"/>
              <a:endCxn id="40" idx="1"/>
            </p:cNvCxnSpPr>
            <p:nvPr/>
          </p:nvCxnSpPr>
          <p:spPr>
            <a:xfrm>
              <a:off x="4939647" y="4529657"/>
              <a:ext cx="360692"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4939647" y="5609777"/>
            <a:ext cx="720692" cy="483519"/>
            <a:chOff x="4939647" y="4529657"/>
            <a:chExt cx="720692" cy="483519"/>
          </a:xfrm>
        </p:grpSpPr>
        <p:sp>
          <p:nvSpPr>
            <p:cNvPr id="41" name="TextBox 93"/>
            <p:cNvSpPr txBox="1"/>
            <p:nvPr/>
          </p:nvSpPr>
          <p:spPr>
            <a:xfrm>
              <a:off x="5300339" y="4797732"/>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44" name="肘形连接符 43"/>
            <p:cNvCxnSpPr>
              <a:stCxn id="39" idx="3"/>
              <a:endCxn id="41" idx="1"/>
            </p:cNvCxnSpPr>
            <p:nvPr/>
          </p:nvCxnSpPr>
          <p:spPr>
            <a:xfrm>
              <a:off x="4939647" y="4529657"/>
              <a:ext cx="360692" cy="375797"/>
            </a:xfrm>
            <a:prstGeom prst="bentConnector3">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50" name="肘形连接符 49"/>
          <p:cNvCxnSpPr/>
          <p:nvPr/>
        </p:nvCxnSpPr>
        <p:spPr>
          <a:xfrm rot="16200000" flipH="1">
            <a:off x="701640" y="3446920"/>
            <a:ext cx="1692000" cy="432000"/>
          </a:xfrm>
          <a:prstGeom prst="bentConnector2">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6" idx="2"/>
            <a:endCxn id="70" idx="1"/>
          </p:cNvCxnSpPr>
          <p:nvPr/>
        </p:nvCxnSpPr>
        <p:spPr>
          <a:xfrm rot="16200000" flipH="1">
            <a:off x="-303383" y="4459290"/>
            <a:ext cx="3665363" cy="395316"/>
          </a:xfrm>
          <a:prstGeom prst="bentConnector2">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6" idx="2"/>
          </p:cNvCxnSpPr>
          <p:nvPr/>
        </p:nvCxnSpPr>
        <p:spPr>
          <a:xfrm rot="16200000" flipH="1">
            <a:off x="1331640" y="2833597"/>
            <a:ext cx="432000" cy="432000"/>
          </a:xfrm>
          <a:prstGeom prst="bentConnector2">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93"/>
          <p:cNvSpPr txBox="1"/>
          <p:nvPr/>
        </p:nvSpPr>
        <p:spPr>
          <a:xfrm>
            <a:off x="5300339" y="2331140"/>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7" name="TextBox 93"/>
          <p:cNvSpPr txBox="1"/>
          <p:nvPr/>
        </p:nvSpPr>
        <p:spPr>
          <a:xfrm>
            <a:off x="5300339" y="3573596"/>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9" name="TextBox 93"/>
          <p:cNvSpPr txBox="1"/>
          <p:nvPr/>
        </p:nvSpPr>
        <p:spPr>
          <a:xfrm>
            <a:off x="5300339" y="5877852"/>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70" name="TextBox 93"/>
          <p:cNvSpPr txBox="1"/>
          <p:nvPr/>
        </p:nvSpPr>
        <p:spPr>
          <a:xfrm>
            <a:off x="1726956" y="6381908"/>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G.3</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2339752" y="1599659"/>
            <a:ext cx="4896544" cy="864568"/>
            <a:chOff x="2339752" y="1599659"/>
            <a:chExt cx="4896544" cy="864568"/>
          </a:xfrm>
        </p:grpSpPr>
        <p:sp>
          <p:nvSpPr>
            <p:cNvPr id="7" name="矩形 6"/>
            <p:cNvSpPr/>
            <p:nvPr/>
          </p:nvSpPr>
          <p:spPr>
            <a:xfrm>
              <a:off x="3347864" y="1846788"/>
              <a:ext cx="3888432" cy="324000"/>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B0F0"/>
                  </a:solidFill>
                  <a:latin typeface="微软雅黑" panose="020B0503020204020204" pitchFamily="34" charset="-122"/>
                  <a:ea typeface="微软雅黑" panose="020B0503020204020204" pitchFamily="34" charset="-122"/>
                </a:rPr>
                <a:t>概念阶段</a:t>
              </a:r>
              <a:r>
                <a:rPr lang="en-US" altLang="zh-CN" sz="1600" dirty="0" smtClean="0">
                  <a:solidFill>
                    <a:srgbClr val="00B0F0"/>
                  </a:solidFill>
                  <a:latin typeface="微软雅黑" panose="020B0503020204020204" pitchFamily="34" charset="-122"/>
                  <a:ea typeface="微软雅黑" panose="020B0503020204020204" pitchFamily="34" charset="-122"/>
                </a:rPr>
                <a:t>_</a:t>
              </a:r>
              <a:r>
                <a:rPr lang="zh-CN" altLang="en-US" sz="1600" dirty="0" smtClean="0">
                  <a:solidFill>
                    <a:srgbClr val="00B0F0"/>
                  </a:solidFill>
                  <a:latin typeface="微软雅黑" panose="020B0503020204020204" pitchFamily="34" charset="-122"/>
                  <a:ea typeface="微软雅黑" panose="020B0503020204020204" pitchFamily="34" charset="-122"/>
                </a:rPr>
                <a:t>涡轮气动方案设计任务流程</a:t>
              </a:r>
              <a:endParaRPr lang="zh-CN" altLang="en-US" sz="1600" dirty="0">
                <a:solidFill>
                  <a:srgbClr val="00B0F0"/>
                </a:solidFill>
                <a:latin typeface="微软雅黑" panose="020B0503020204020204" pitchFamily="34" charset="-122"/>
                <a:ea typeface="微软雅黑" panose="020B0503020204020204" pitchFamily="34" charset="-122"/>
              </a:endParaRPr>
            </a:p>
          </p:txBody>
        </p:sp>
        <p:cxnSp>
          <p:nvCxnSpPr>
            <p:cNvPr id="9" name="肘形连接符 8"/>
            <p:cNvCxnSpPr>
              <a:stCxn id="6" idx="3"/>
              <a:endCxn id="7" idx="1"/>
            </p:cNvCxnSpPr>
            <p:nvPr/>
          </p:nvCxnSpPr>
          <p:spPr>
            <a:xfrm flipV="1">
              <a:off x="2339752" y="2008788"/>
              <a:ext cx="1008112" cy="455439"/>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2339752" y="1599659"/>
              <a:ext cx="954107" cy="336695"/>
            </a:xfrm>
            <a:prstGeom prst="rect">
              <a:avLst/>
            </a:prstGeom>
          </p:spPr>
          <p:txBody>
            <a:bodyPr wrap="none">
              <a:spAutoFit/>
            </a:bodyPr>
            <a:lstStyle/>
            <a:p>
              <a:pPr lvl="0">
                <a:lnSpc>
                  <a:spcPct val="1500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关联的任务</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grpSp>
      <p:cxnSp>
        <p:nvCxnSpPr>
          <p:cNvPr id="74" name="直接箭头连接符 73"/>
          <p:cNvCxnSpPr/>
          <p:nvPr/>
        </p:nvCxnSpPr>
        <p:spPr>
          <a:xfrm>
            <a:off x="8244408" y="548680"/>
            <a:ext cx="0" cy="5936594"/>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876743" y="60060"/>
            <a:ext cx="723275" cy="377411"/>
          </a:xfrm>
          <a:prstGeom prst="rect">
            <a:avLst/>
          </a:prstGeom>
        </p:spPr>
        <p:txBody>
          <a:bodyPr wrap="none">
            <a:spAutoFit/>
          </a:bodyPr>
          <a:lstStyle/>
          <a:p>
            <a:pPr lvl="0">
              <a:lnSpc>
                <a:spcPct val="150000"/>
              </a:lnSpc>
            </a:pPr>
            <a:r>
              <a:rPr lang="zh-CN" altLang="en-US" sz="1400" b="1" dirty="0" smtClean="0">
                <a:solidFill>
                  <a:srgbClr val="C00000"/>
                </a:solidFill>
                <a:latin typeface="微软雅黑" panose="020B0503020204020204" pitchFamily="34" charset="-122"/>
                <a:ea typeface="微软雅黑" panose="020B0503020204020204" pitchFamily="34" charset="-122"/>
              </a:rPr>
              <a:t>时间轴</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flipH="1">
            <a:off x="7800629" y="548680"/>
            <a:ext cx="76774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8422986" y="588749"/>
            <a:ext cx="0" cy="583200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93"/>
          <p:cNvSpPr txBox="1"/>
          <p:nvPr/>
        </p:nvSpPr>
        <p:spPr>
          <a:xfrm>
            <a:off x="8271275" y="2625874"/>
            <a:ext cx="432045" cy="954107"/>
          </a:xfrm>
          <a:prstGeom prst="rect">
            <a:avLst/>
          </a:prstGeom>
          <a:solidFill>
            <a:schemeClr val="bg1"/>
          </a:solidFill>
        </p:spPr>
        <p:txBody>
          <a:bodyPr wrap="square" rtlCol="0">
            <a:spAutoFit/>
          </a:bodyPr>
          <a:lstStyle/>
          <a:p>
            <a:pPr algn="ctr"/>
            <a:r>
              <a:rPr lang="zh-CN" altLang="en-US" sz="1400" b="1" dirty="0" smtClean="0">
                <a:solidFill>
                  <a:schemeClr val="tx1">
                    <a:lumMod val="50000"/>
                    <a:lumOff val="50000"/>
                  </a:schemeClr>
                </a:solidFill>
                <a:latin typeface="微软雅黑" panose="020B0503020204020204" pitchFamily="34" charset="-122"/>
                <a:ea typeface="微软雅黑" panose="020B0503020204020204" pitchFamily="34" charset="-122"/>
              </a:rPr>
              <a:t>概念阶段</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85" name="直接箭头连接符 84"/>
          <p:cNvCxnSpPr/>
          <p:nvPr/>
        </p:nvCxnSpPr>
        <p:spPr>
          <a:xfrm flipH="1">
            <a:off x="7971735" y="576643"/>
            <a:ext cx="0" cy="432000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93"/>
          <p:cNvSpPr txBox="1"/>
          <p:nvPr/>
        </p:nvSpPr>
        <p:spPr>
          <a:xfrm>
            <a:off x="7790767" y="2131085"/>
            <a:ext cx="391219" cy="830997"/>
          </a:xfrm>
          <a:prstGeom prst="rect">
            <a:avLst/>
          </a:prstGeom>
          <a:solidFill>
            <a:schemeClr val="bg1"/>
          </a:solid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方案阶段</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101" name="直接连接符 100"/>
          <p:cNvCxnSpPr/>
          <p:nvPr/>
        </p:nvCxnSpPr>
        <p:spPr>
          <a:xfrm flipH="1">
            <a:off x="7848477" y="4941168"/>
            <a:ext cx="360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7953819" y="4985694"/>
            <a:ext cx="0" cy="145688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93"/>
          <p:cNvSpPr txBox="1"/>
          <p:nvPr/>
        </p:nvSpPr>
        <p:spPr>
          <a:xfrm>
            <a:off x="7775610" y="5218863"/>
            <a:ext cx="377968" cy="830997"/>
          </a:xfrm>
          <a:prstGeom prst="rect">
            <a:avLst/>
          </a:prstGeom>
          <a:solidFill>
            <a:schemeClr val="bg1"/>
          </a:solid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技术</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阶段</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TextBox 93"/>
          <p:cNvSpPr txBox="1"/>
          <p:nvPr/>
        </p:nvSpPr>
        <p:spPr>
          <a:xfrm>
            <a:off x="1735351" y="3146484"/>
            <a:ext cx="360000" cy="234000"/>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G.1</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52" name="TextBox 93"/>
          <p:cNvSpPr txBox="1"/>
          <p:nvPr/>
        </p:nvSpPr>
        <p:spPr>
          <a:xfrm>
            <a:off x="1757863" y="4391920"/>
            <a:ext cx="360000" cy="234000"/>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G.2</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246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44444E-6 4.44444E-6 L -0.39063 0.12037 " pathEditMode="relative" rAng="0" ptsTypes="AA">
                                      <p:cBhvr>
                                        <p:cTn id="24" dur="2000" fill="hold"/>
                                        <p:tgtEl>
                                          <p:spTgt spid="65"/>
                                        </p:tgtEl>
                                        <p:attrNameLst>
                                          <p:attrName>ppt_x</p:attrName>
                                          <p:attrName>ppt_y</p:attrName>
                                        </p:attrNameLst>
                                      </p:cBhvr>
                                      <p:rCtr x="-19531" y="6019"/>
                                    </p:animMotion>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500"/>
                                        <p:tgtEl>
                                          <p:spTgt spid="110"/>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4.44444E-6 4.44444E-6 L -0.39063 0.12037 " pathEditMode="relative" rAng="0" ptsTypes="AA">
                                      <p:cBhvr>
                                        <p:cTn id="44" dur="2000" fill="hold"/>
                                        <p:tgtEl>
                                          <p:spTgt spid="67"/>
                                        </p:tgtEl>
                                        <p:attrNameLst>
                                          <p:attrName>ppt_x</p:attrName>
                                          <p:attrName>ppt_y</p:attrName>
                                        </p:attrNameLst>
                                      </p:cBhvr>
                                      <p:rCtr x="-19531" y="6019"/>
                                    </p:animMotion>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fade">
                                      <p:cBhvr>
                                        <p:cTn id="57" dur="500"/>
                                        <p:tgtEl>
                                          <p:spTgt spid="1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fade">
                                      <p:cBhvr>
                                        <p:cTn id="62" dur="500"/>
                                        <p:tgtEl>
                                          <p:spTgt spid="1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fade">
                                      <p:cBhvr>
                                        <p:cTn id="67" dur="500"/>
                                        <p:tgtEl>
                                          <p:spTgt spid="1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fade">
                                      <p:cBhvr>
                                        <p:cTn id="72" dur="500"/>
                                        <p:tgtEl>
                                          <p:spTgt spid="1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1" nodeType="click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fade">
                                      <p:cBhvr>
                                        <p:cTn id="77" dur="500"/>
                                        <p:tgtEl>
                                          <p:spTgt spid="69"/>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0" nodeType="clickEffect">
                                  <p:stCondLst>
                                    <p:cond delay="0"/>
                                  </p:stCondLst>
                                  <p:childTnLst>
                                    <p:animMotion origin="layout" path="M 4.44444E-6 4.81481E-6 L -0.39098 0.07361 " pathEditMode="relative" rAng="0" ptsTypes="AA">
                                      <p:cBhvr>
                                        <p:cTn id="81" dur="2000" fill="hold"/>
                                        <p:tgtEl>
                                          <p:spTgt spid="69"/>
                                        </p:tgtEl>
                                        <p:attrNameLst>
                                          <p:attrName>ppt_x</p:attrName>
                                          <p:attrName>ppt_y</p:attrName>
                                        </p:attrNameLst>
                                      </p:cBhvr>
                                      <p:rCtr x="-19549" y="3681"/>
                                    </p:animMotion>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childTnLst>
                          </p:cTn>
                        </p:par>
                        <p:par>
                          <p:cTn id="85" fill="hold">
                            <p:stCondLst>
                              <p:cond delay="2000"/>
                            </p:stCondLst>
                            <p:childTnLst>
                              <p:par>
                                <p:cTn id="86" presetID="10" presetClass="entr" presetSubtype="0" fill="hold" grpId="0" nodeType="after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7" grpId="0" animBg="1"/>
      <p:bldP spid="67" grpId="1" animBg="1"/>
      <p:bldP spid="69" grpId="0" animBg="1"/>
      <p:bldP spid="69" grpId="1" animBg="1"/>
      <p:bldP spid="70" grpId="0" animBg="1"/>
      <p:bldP spid="49" grpId="0" animBg="1"/>
      <p:bldP spid="5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2549208" y="2384186"/>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1" name="矩形 90"/>
          <p:cNvSpPr/>
          <p:nvPr/>
        </p:nvSpPr>
        <p:spPr>
          <a:xfrm>
            <a:off x="3701336" y="2384186"/>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2" name="矩形 91"/>
          <p:cNvSpPr/>
          <p:nvPr/>
        </p:nvSpPr>
        <p:spPr>
          <a:xfrm>
            <a:off x="3341392" y="2665566"/>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 name="TextBox 2"/>
          <p:cNvSpPr txBox="1"/>
          <p:nvPr/>
        </p:nvSpPr>
        <p:spPr>
          <a:xfrm>
            <a:off x="352424" y="188640"/>
            <a:ext cx="789198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从方案的角度看数据</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35496" y="692696"/>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650006" y="4751920"/>
            <a:ext cx="649447" cy="18870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7" name="肘形连接符 6"/>
          <p:cNvCxnSpPr>
            <a:stCxn id="5" idx="2"/>
            <a:endCxn id="6" idx="1"/>
          </p:cNvCxnSpPr>
          <p:nvPr/>
        </p:nvCxnSpPr>
        <p:spPr>
          <a:xfrm rot="16200000" flipH="1">
            <a:off x="-1441358" y="2754907"/>
            <a:ext cx="389197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16" idx="2"/>
            <a:endCxn id="19" idx="1"/>
          </p:cNvCxnSpPr>
          <p:nvPr/>
        </p:nvCxnSpPr>
        <p:spPr>
          <a:xfrm rot="16200000" flipH="1">
            <a:off x="1229346" y="3438068"/>
            <a:ext cx="714250" cy="7772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626285" y="3201447"/>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10" name="矩形 9"/>
          <p:cNvSpPr/>
          <p:nvPr/>
        </p:nvSpPr>
        <p:spPr>
          <a:xfrm>
            <a:off x="1625335" y="3447883"/>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1" name="肘形连接符 10"/>
          <p:cNvCxnSpPr>
            <a:stCxn id="16" idx="2"/>
            <a:endCxn id="10" idx="1"/>
          </p:cNvCxnSpPr>
          <p:nvPr/>
        </p:nvCxnSpPr>
        <p:spPr>
          <a:xfrm rot="16200000" flipH="1">
            <a:off x="1373147" y="3294266"/>
            <a:ext cx="426648" cy="777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48916" y="1371869"/>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3" name="肘形连接符 12"/>
          <p:cNvCxnSpPr>
            <a:stCxn id="42" idx="2"/>
            <a:endCxn id="12" idx="1"/>
          </p:cNvCxnSpPr>
          <p:nvPr/>
        </p:nvCxnSpPr>
        <p:spPr>
          <a:xfrm rot="16200000" flipH="1">
            <a:off x="892483" y="1297228"/>
            <a:ext cx="200576" cy="1122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43608" y="2673419"/>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5" name="肘形连接符 14"/>
          <p:cNvCxnSpPr>
            <a:stCxn id="42" idx="2"/>
            <a:endCxn id="14" idx="1"/>
          </p:cNvCxnSpPr>
          <p:nvPr/>
        </p:nvCxnSpPr>
        <p:spPr>
          <a:xfrm rot="16200000" flipH="1">
            <a:off x="235637" y="1954074"/>
            <a:ext cx="1508960"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043608" y="2942555"/>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7" name="肘形连接符 16"/>
          <p:cNvCxnSpPr>
            <a:stCxn id="42" idx="2"/>
            <a:endCxn id="16" idx="1"/>
          </p:cNvCxnSpPr>
          <p:nvPr/>
        </p:nvCxnSpPr>
        <p:spPr>
          <a:xfrm rot="16200000" flipH="1">
            <a:off x="101069" y="2088642"/>
            <a:ext cx="1778096"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6" idx="2"/>
            <a:endCxn id="9" idx="1"/>
          </p:cNvCxnSpPr>
          <p:nvPr/>
        </p:nvCxnSpPr>
        <p:spPr>
          <a:xfrm rot="16200000" flipH="1">
            <a:off x="1501813" y="3165600"/>
            <a:ext cx="170267" cy="786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625334" y="3735056"/>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20" name="矩形 19"/>
          <p:cNvSpPr/>
          <p:nvPr/>
        </p:nvSpPr>
        <p:spPr>
          <a:xfrm>
            <a:off x="1619672" y="4005064"/>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1" name="肘形连接符 20"/>
          <p:cNvCxnSpPr>
            <a:stCxn id="16" idx="2"/>
            <a:endCxn id="20" idx="1"/>
          </p:cNvCxnSpPr>
          <p:nvPr/>
        </p:nvCxnSpPr>
        <p:spPr>
          <a:xfrm rot="16200000" flipH="1">
            <a:off x="1091511" y="3575903"/>
            <a:ext cx="984258" cy="72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49972" y="4321281"/>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3" name="肘形连接符 22"/>
          <p:cNvCxnSpPr>
            <a:stCxn id="42" idx="2"/>
            <a:endCxn id="22" idx="1"/>
          </p:cNvCxnSpPr>
          <p:nvPr/>
        </p:nvCxnSpPr>
        <p:spPr>
          <a:xfrm rot="16200000" flipH="1">
            <a:off x="-585112" y="2774823"/>
            <a:ext cx="3156822"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049972" y="4547893"/>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5" name="肘形连接符 24"/>
          <p:cNvCxnSpPr>
            <a:stCxn id="42" idx="2"/>
            <a:endCxn id="24" idx="1"/>
          </p:cNvCxnSpPr>
          <p:nvPr/>
        </p:nvCxnSpPr>
        <p:spPr>
          <a:xfrm rot="16200000" flipH="1">
            <a:off x="-698418" y="2888129"/>
            <a:ext cx="3383434"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50006" y="5803832"/>
            <a:ext cx="649447" cy="160419"/>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7" name="肘形连接符 26"/>
          <p:cNvCxnSpPr>
            <a:stCxn id="5" idx="2"/>
            <a:endCxn id="26" idx="1"/>
          </p:cNvCxnSpPr>
          <p:nvPr/>
        </p:nvCxnSpPr>
        <p:spPr>
          <a:xfrm rot="16200000" flipH="1">
            <a:off x="-1960243" y="3273792"/>
            <a:ext cx="4929741"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2" idx="2"/>
            <a:endCxn id="33" idx="1"/>
          </p:cNvCxnSpPr>
          <p:nvPr/>
        </p:nvCxnSpPr>
        <p:spPr>
          <a:xfrm rot="16200000" flipH="1">
            <a:off x="1117782" y="1775421"/>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47608" y="1612920"/>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30" name="矩形 29"/>
          <p:cNvSpPr/>
          <p:nvPr/>
        </p:nvSpPr>
        <p:spPr>
          <a:xfrm>
            <a:off x="1547608" y="1855317"/>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1" name="肘形连接符 30"/>
          <p:cNvCxnSpPr>
            <a:stCxn id="12" idx="2"/>
            <a:endCxn id="30" idx="1"/>
          </p:cNvCxnSpPr>
          <p:nvPr/>
        </p:nvCxnSpPr>
        <p:spPr>
          <a:xfrm rot="16200000" flipH="1">
            <a:off x="1243461" y="1649741"/>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2" idx="2"/>
            <a:endCxn id="29" idx="1"/>
          </p:cNvCxnSpPr>
          <p:nvPr/>
        </p:nvCxnSpPr>
        <p:spPr>
          <a:xfrm rot="16200000" flipH="1">
            <a:off x="1369632" y="1523570"/>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555991" y="2114631"/>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4" name="矩形 33"/>
          <p:cNvSpPr/>
          <p:nvPr/>
        </p:nvSpPr>
        <p:spPr>
          <a:xfrm>
            <a:off x="1553972" y="2379265"/>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5" name="肘形连接符 34"/>
          <p:cNvCxnSpPr>
            <a:stCxn id="12" idx="2"/>
            <a:endCxn id="34" idx="1"/>
          </p:cNvCxnSpPr>
          <p:nvPr/>
        </p:nvCxnSpPr>
        <p:spPr>
          <a:xfrm rot="16200000" flipH="1">
            <a:off x="989486" y="1903716"/>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130368" y="5062707"/>
            <a:ext cx="1152000"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37" name="肘形连接符 36"/>
          <p:cNvCxnSpPr>
            <a:stCxn id="6" idx="2"/>
            <a:endCxn id="36" idx="1"/>
          </p:cNvCxnSpPr>
          <p:nvPr/>
        </p:nvCxnSpPr>
        <p:spPr>
          <a:xfrm rot="16200000" flipH="1">
            <a:off x="945468" y="4969886"/>
            <a:ext cx="214162" cy="1556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125249" y="5311885"/>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9" name="肘形连接符 38"/>
          <p:cNvCxnSpPr>
            <a:stCxn id="6" idx="2"/>
            <a:endCxn id="38" idx="1"/>
          </p:cNvCxnSpPr>
          <p:nvPr/>
        </p:nvCxnSpPr>
        <p:spPr>
          <a:xfrm rot="16200000" flipH="1">
            <a:off x="820046" y="5095307"/>
            <a:ext cx="459887"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25249" y="5570976"/>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6" idx="2"/>
            <a:endCxn id="40" idx="1"/>
          </p:cNvCxnSpPr>
          <p:nvPr/>
        </p:nvCxnSpPr>
        <p:spPr>
          <a:xfrm rot="16200000" flipH="1">
            <a:off x="690500" y="5224853"/>
            <a:ext cx="718978"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04627" y="1037085"/>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3" name="肘形连接符 42"/>
          <p:cNvCxnSpPr>
            <a:stCxn id="5" idx="2"/>
            <a:endCxn id="42" idx="1"/>
          </p:cNvCxnSpPr>
          <p:nvPr/>
        </p:nvCxnSpPr>
        <p:spPr>
          <a:xfrm rot="16200000" flipH="1">
            <a:off x="336545" y="977003"/>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圆角矩形 95"/>
          <p:cNvSpPr/>
          <p:nvPr/>
        </p:nvSpPr>
        <p:spPr>
          <a:xfrm>
            <a:off x="3707904" y="3199441"/>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97" name="圆角矩形 96"/>
          <p:cNvSpPr/>
          <p:nvPr/>
        </p:nvSpPr>
        <p:spPr>
          <a:xfrm>
            <a:off x="4082026" y="3200737"/>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98" name="圆角矩形 97"/>
          <p:cNvSpPr/>
          <p:nvPr/>
        </p:nvSpPr>
        <p:spPr>
          <a:xfrm>
            <a:off x="4466382" y="3200737"/>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99" name="圆角矩形 98"/>
          <p:cNvSpPr/>
          <p:nvPr/>
        </p:nvSpPr>
        <p:spPr>
          <a:xfrm>
            <a:off x="4847165" y="3200737"/>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G.4</a:t>
            </a:r>
            <a:endParaRPr lang="zh-CN" altLang="en-US" sz="900" b="1" dirty="0"/>
          </a:p>
        </p:txBody>
      </p:sp>
      <p:sp>
        <p:nvSpPr>
          <p:cNvPr id="100" name="圆角矩形 99"/>
          <p:cNvSpPr/>
          <p:nvPr/>
        </p:nvSpPr>
        <p:spPr>
          <a:xfrm>
            <a:off x="5239342" y="3200737"/>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G.5</a:t>
            </a:r>
            <a:endParaRPr lang="zh-CN" altLang="en-US" sz="900" b="1" dirty="0"/>
          </a:p>
        </p:txBody>
      </p:sp>
      <p:grpSp>
        <p:nvGrpSpPr>
          <p:cNvPr id="127" name="组合 126"/>
          <p:cNvGrpSpPr/>
          <p:nvPr/>
        </p:nvGrpSpPr>
        <p:grpSpPr>
          <a:xfrm>
            <a:off x="3125208" y="2783110"/>
            <a:ext cx="5695264" cy="414750"/>
            <a:chOff x="2981192" y="2783110"/>
            <a:chExt cx="5695264" cy="414750"/>
          </a:xfrm>
        </p:grpSpPr>
        <p:sp>
          <p:nvSpPr>
            <p:cNvPr id="102" name="矩形 101"/>
            <p:cNvSpPr/>
            <p:nvPr/>
          </p:nvSpPr>
          <p:spPr>
            <a:xfrm>
              <a:off x="5508456" y="2850670"/>
              <a:ext cx="3168000" cy="252000"/>
            </a:xfrm>
            <a:prstGeom prst="rect">
              <a:avLst/>
            </a:prstGeom>
            <a:solidFill>
              <a:srgbClr val="FFC00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概念阶段</a:t>
              </a:r>
              <a:r>
                <a:rPr lang="en-US" altLang="zh-CN" sz="1400" dirty="0" smtClean="0">
                  <a:solidFill>
                    <a:schemeClr val="tx1"/>
                  </a:solidFill>
                  <a:latin typeface="微软雅黑" panose="020B0503020204020204" pitchFamily="34" charset="-122"/>
                  <a:ea typeface="微软雅黑" panose="020B0503020204020204" pitchFamily="34" charset="-122"/>
                </a:rPr>
                <a:t>_</a:t>
              </a:r>
              <a:r>
                <a:rPr lang="zh-CN" altLang="en-US" sz="1400" dirty="0" smtClean="0">
                  <a:solidFill>
                    <a:schemeClr val="tx1"/>
                  </a:solidFill>
                  <a:latin typeface="微软雅黑" panose="020B0503020204020204" pitchFamily="34" charset="-122"/>
                  <a:ea typeface="微软雅黑" panose="020B0503020204020204" pitchFamily="34" charset="-122"/>
                </a:rPr>
                <a:t>涡轮气动方案设计任务流程</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04" name="矩形 103"/>
            <p:cNvSpPr/>
            <p:nvPr/>
          </p:nvSpPr>
          <p:spPr>
            <a:xfrm>
              <a:off x="4592197" y="2783110"/>
              <a:ext cx="954107" cy="336695"/>
            </a:xfrm>
            <a:prstGeom prst="rect">
              <a:avLst/>
            </a:prstGeom>
          </p:spPr>
          <p:txBody>
            <a:bodyPr wrap="none">
              <a:spAutoFit/>
            </a:bodyPr>
            <a:lstStyle/>
            <a:p>
              <a:pPr lvl="0">
                <a:lnSpc>
                  <a:spcPct val="150000"/>
                </a:lnSpc>
              </a:pPr>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关联的任务</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103" name="肘形连接符 102"/>
            <p:cNvCxnSpPr>
              <a:stCxn id="93" idx="0"/>
              <a:endCxn id="102" idx="0"/>
            </p:cNvCxnSpPr>
            <p:nvPr/>
          </p:nvCxnSpPr>
          <p:spPr>
            <a:xfrm rot="5400000" flipH="1" flipV="1">
              <a:off x="4863229" y="968633"/>
              <a:ext cx="347190" cy="4111264"/>
            </a:xfrm>
            <a:prstGeom prst="bentConnector3">
              <a:avLst>
                <a:gd name="adj1" fmla="val 165843"/>
              </a:avLst>
            </a:prstGeom>
            <a:ln>
              <a:solidFill>
                <a:schemeClr val="bg1"/>
              </a:solidFill>
            </a:ln>
            <a:effectLst>
              <a:glow rad="1397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6170418" y="3253752"/>
            <a:ext cx="888499" cy="377411"/>
            <a:chOff x="4067944" y="2245640"/>
            <a:chExt cx="888499" cy="377411"/>
          </a:xfrm>
        </p:grpSpPr>
        <p:sp>
          <p:nvSpPr>
            <p:cNvPr id="109" name="等腰三角形 108"/>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sp>
        <p:nvSpPr>
          <p:cNvPr id="112" name="TextBox 93"/>
          <p:cNvSpPr txBox="1"/>
          <p:nvPr/>
        </p:nvSpPr>
        <p:spPr>
          <a:xfrm>
            <a:off x="7402813" y="5373796"/>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C</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13" name="肘形连接符 112"/>
          <p:cNvCxnSpPr>
            <a:stCxn id="110" idx="3"/>
            <a:endCxn id="114" idx="1"/>
          </p:cNvCxnSpPr>
          <p:nvPr/>
        </p:nvCxnSpPr>
        <p:spPr>
          <a:xfrm>
            <a:off x="7058917" y="3442458"/>
            <a:ext cx="343896" cy="4516"/>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4" name="TextBox 93"/>
          <p:cNvSpPr txBox="1"/>
          <p:nvPr/>
        </p:nvSpPr>
        <p:spPr>
          <a:xfrm>
            <a:off x="7402813" y="3339252"/>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17" name="肘形连接符 116"/>
          <p:cNvCxnSpPr>
            <a:stCxn id="96" idx="2"/>
            <a:endCxn id="114" idx="2"/>
          </p:cNvCxnSpPr>
          <p:nvPr/>
        </p:nvCxnSpPr>
        <p:spPr>
          <a:xfrm rot="16200000" flipH="1">
            <a:off x="5665753" y="1637635"/>
            <a:ext cx="139231" cy="3694889"/>
          </a:xfrm>
          <a:prstGeom prst="bentConnector3">
            <a:avLst>
              <a:gd name="adj1" fmla="val 264188"/>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8" name="肘形连接符 127"/>
          <p:cNvCxnSpPr>
            <a:stCxn id="110" idx="3"/>
            <a:endCxn id="112" idx="1"/>
          </p:cNvCxnSpPr>
          <p:nvPr/>
        </p:nvCxnSpPr>
        <p:spPr>
          <a:xfrm>
            <a:off x="7058917" y="3442458"/>
            <a:ext cx="343896" cy="2039060"/>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1" name="TextBox 93"/>
          <p:cNvSpPr txBox="1"/>
          <p:nvPr/>
        </p:nvSpPr>
        <p:spPr>
          <a:xfrm>
            <a:off x="7402813" y="4427609"/>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p>
        </p:txBody>
      </p:sp>
      <p:cxnSp>
        <p:nvCxnSpPr>
          <p:cNvPr id="133" name="肘形连接符 132"/>
          <p:cNvCxnSpPr>
            <a:stCxn id="110" idx="3"/>
            <a:endCxn id="131" idx="1"/>
          </p:cNvCxnSpPr>
          <p:nvPr/>
        </p:nvCxnSpPr>
        <p:spPr>
          <a:xfrm>
            <a:off x="7058917" y="3442458"/>
            <a:ext cx="343896" cy="1092873"/>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97" idx="2"/>
            <a:endCxn id="131" idx="2"/>
          </p:cNvCxnSpPr>
          <p:nvPr/>
        </p:nvCxnSpPr>
        <p:spPr>
          <a:xfrm rot="16200000" flipH="1">
            <a:off x="5309283" y="2369523"/>
            <a:ext cx="1226292" cy="3320767"/>
          </a:xfrm>
          <a:prstGeom prst="bentConnector3">
            <a:avLst>
              <a:gd name="adj1" fmla="val 118642"/>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9" name="肘形连接符 138"/>
          <p:cNvCxnSpPr>
            <a:stCxn id="98" idx="2"/>
            <a:endCxn id="112" idx="2"/>
          </p:cNvCxnSpPr>
          <p:nvPr/>
        </p:nvCxnSpPr>
        <p:spPr>
          <a:xfrm rot="16200000" flipH="1">
            <a:off x="5028368" y="3034794"/>
            <a:ext cx="2172479" cy="2936411"/>
          </a:xfrm>
          <a:prstGeom prst="bentConnector3">
            <a:avLst>
              <a:gd name="adj1" fmla="val 110523"/>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773344" y="1037085"/>
            <a:ext cx="792088"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0_ZJ_A</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81" name="矩形 80"/>
          <p:cNvSpPr/>
          <p:nvPr/>
        </p:nvSpPr>
        <p:spPr>
          <a:xfrm>
            <a:off x="3341392" y="1345660"/>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82" name="矩形 81"/>
          <p:cNvSpPr/>
          <p:nvPr/>
        </p:nvSpPr>
        <p:spPr>
          <a:xfrm>
            <a:off x="2549208" y="1600151"/>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83" name="矩形 82"/>
          <p:cNvSpPr/>
          <p:nvPr/>
        </p:nvSpPr>
        <p:spPr>
          <a:xfrm>
            <a:off x="3719264" y="1600151"/>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84" name="矩形 83"/>
          <p:cNvSpPr/>
          <p:nvPr/>
        </p:nvSpPr>
        <p:spPr>
          <a:xfrm>
            <a:off x="2549208" y="1867185"/>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85" name="矩形 84"/>
          <p:cNvSpPr/>
          <p:nvPr/>
        </p:nvSpPr>
        <p:spPr>
          <a:xfrm>
            <a:off x="3701336" y="1867185"/>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87" name="矩形 86"/>
          <p:cNvSpPr/>
          <p:nvPr/>
        </p:nvSpPr>
        <p:spPr>
          <a:xfrm>
            <a:off x="2549208" y="2117152"/>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88" name="矩形 87"/>
          <p:cNvSpPr/>
          <p:nvPr/>
        </p:nvSpPr>
        <p:spPr>
          <a:xfrm>
            <a:off x="3719264" y="2117152"/>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93" name="矩形 92"/>
          <p:cNvSpPr/>
          <p:nvPr/>
        </p:nvSpPr>
        <p:spPr>
          <a:xfrm>
            <a:off x="2549208" y="3197860"/>
            <a:ext cx="1152000" cy="215999"/>
          </a:xfrm>
          <a:prstGeom prst="rect">
            <a:avLst/>
          </a:prstGeom>
          <a:solidFill>
            <a:schemeClr val="accent2"/>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bg1"/>
                </a:solidFill>
                <a:latin typeface="微软雅黑" panose="020B0503020204020204" pitchFamily="34" charset="-122"/>
                <a:ea typeface="微软雅黑" panose="020B0503020204020204" pitchFamily="34" charset="-122"/>
              </a:rPr>
              <a:t>2_WLQD_A1_1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3341392" y="2931713"/>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1" name="矩形 100"/>
          <p:cNvSpPr/>
          <p:nvPr/>
        </p:nvSpPr>
        <p:spPr>
          <a:xfrm>
            <a:off x="2549208" y="3454332"/>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06" name="矩形 105"/>
          <p:cNvSpPr/>
          <p:nvPr/>
        </p:nvSpPr>
        <p:spPr>
          <a:xfrm>
            <a:off x="2549208" y="3730883"/>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1" name="矩形 110"/>
          <p:cNvSpPr/>
          <p:nvPr/>
        </p:nvSpPr>
        <p:spPr>
          <a:xfrm>
            <a:off x="2549208" y="3987355"/>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15" name="矩形 114"/>
          <p:cNvSpPr/>
          <p:nvPr/>
        </p:nvSpPr>
        <p:spPr>
          <a:xfrm>
            <a:off x="3341392" y="4304379"/>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284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2483768" y="2966049"/>
            <a:ext cx="1728000" cy="215999"/>
          </a:xfrm>
          <a:prstGeom prst="rect">
            <a:avLst/>
          </a:prstGeom>
          <a:solidFill>
            <a:schemeClr val="accent2"/>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anose="020B0503020204020204" pitchFamily="34" charset="-122"/>
                <a:ea typeface="微软雅黑" panose="020B0503020204020204" pitchFamily="34" charset="-122"/>
              </a:rPr>
              <a:t>2_WLQD_A1_1</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a:xfrm>
            <a:off x="2483768" y="3245790"/>
            <a:ext cx="1728000" cy="215999"/>
          </a:xfrm>
          <a:prstGeom prst="rect">
            <a:avLst/>
          </a:prstGeom>
          <a:solidFill>
            <a:schemeClr val="accent2"/>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2_WLQD_A1_2</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5" name="矩形 154"/>
          <p:cNvSpPr/>
          <p:nvPr/>
        </p:nvSpPr>
        <p:spPr>
          <a:xfrm>
            <a:off x="2549208" y="3803114"/>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2_WLCR_A1_1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6" name="矩形 155"/>
          <p:cNvSpPr/>
          <p:nvPr/>
        </p:nvSpPr>
        <p:spPr>
          <a:xfrm>
            <a:off x="2549208" y="4079665"/>
            <a:ext cx="1152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7" name="矩形 156"/>
          <p:cNvSpPr/>
          <p:nvPr/>
        </p:nvSpPr>
        <p:spPr>
          <a:xfrm>
            <a:off x="2549208" y="4336137"/>
            <a:ext cx="126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2_WLQDu_A1_1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8" name="矩形 157"/>
          <p:cNvSpPr/>
          <p:nvPr/>
        </p:nvSpPr>
        <p:spPr>
          <a:xfrm>
            <a:off x="3341392" y="4653161"/>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1-DYWL_A1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4" name="矩形 123"/>
          <p:cNvSpPr/>
          <p:nvPr/>
        </p:nvSpPr>
        <p:spPr>
          <a:xfrm>
            <a:off x="2434882" y="2156985"/>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2_ZTQD_A1_1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5" name="矩形 124"/>
          <p:cNvSpPr/>
          <p:nvPr/>
        </p:nvSpPr>
        <p:spPr>
          <a:xfrm>
            <a:off x="3587010" y="2156985"/>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ZTQD</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26" name="矩形 125"/>
          <p:cNvSpPr/>
          <p:nvPr/>
        </p:nvSpPr>
        <p:spPr>
          <a:xfrm>
            <a:off x="3227066" y="2438365"/>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1-RSS_A1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4" name="矩形 143"/>
          <p:cNvSpPr/>
          <p:nvPr/>
        </p:nvSpPr>
        <p:spPr>
          <a:xfrm>
            <a:off x="3659018" y="809884"/>
            <a:ext cx="792088"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0_ZJ_A</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5" name="矩形 144"/>
          <p:cNvSpPr/>
          <p:nvPr/>
        </p:nvSpPr>
        <p:spPr>
          <a:xfrm>
            <a:off x="3227066" y="1118459"/>
            <a:ext cx="864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1-ZT_A1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6" name="矩形 145"/>
          <p:cNvSpPr/>
          <p:nvPr/>
        </p:nvSpPr>
        <p:spPr>
          <a:xfrm>
            <a:off x="2434882" y="1372950"/>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7" name="矩形 146"/>
          <p:cNvSpPr/>
          <p:nvPr/>
        </p:nvSpPr>
        <p:spPr>
          <a:xfrm>
            <a:off x="3604938" y="1372950"/>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2_ZJGC_A1_2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48" name="矩形 147"/>
          <p:cNvSpPr/>
          <p:nvPr/>
        </p:nvSpPr>
        <p:spPr>
          <a:xfrm>
            <a:off x="2434882" y="1639984"/>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0" name="矩形 149"/>
          <p:cNvSpPr/>
          <p:nvPr/>
        </p:nvSpPr>
        <p:spPr>
          <a:xfrm>
            <a:off x="3587010" y="1639984"/>
            <a:ext cx="1116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2_ZTXN_A1_2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1" name="矩形 150"/>
          <p:cNvSpPr/>
          <p:nvPr/>
        </p:nvSpPr>
        <p:spPr>
          <a:xfrm>
            <a:off x="2434882" y="1889951"/>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2_ZTJG_A1_1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2" name="矩形 151"/>
          <p:cNvSpPr/>
          <p:nvPr/>
        </p:nvSpPr>
        <p:spPr>
          <a:xfrm>
            <a:off x="3604938" y="1889951"/>
            <a:ext cx="1080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2_</a:t>
            </a:r>
            <a:r>
              <a:rPr lang="en-US" altLang="zh-CN" sz="1100" dirty="0">
                <a:solidFill>
                  <a:srgbClr val="00B0F0"/>
                </a:solidFill>
                <a:latin typeface="微软雅黑" panose="020B0503020204020204" pitchFamily="34" charset="-122"/>
                <a:ea typeface="微软雅黑" panose="020B0503020204020204" pitchFamily="34" charset="-122"/>
              </a:rPr>
              <a:t>ZTJG</a:t>
            </a:r>
            <a:r>
              <a:rPr lang="en-US" altLang="zh-CN" sz="1100" dirty="0" smtClean="0">
                <a:solidFill>
                  <a:srgbClr val="00B0F0"/>
                </a:solidFill>
                <a:latin typeface="微软雅黑" panose="020B0503020204020204" pitchFamily="34" charset="-122"/>
                <a:ea typeface="微软雅黑" panose="020B0503020204020204" pitchFamily="34" charset="-122"/>
              </a:rPr>
              <a:t>_A1_2</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153" name="矩形 152"/>
          <p:cNvSpPr/>
          <p:nvPr/>
        </p:nvSpPr>
        <p:spPr>
          <a:xfrm>
            <a:off x="3227066" y="2704512"/>
            <a:ext cx="1008000" cy="215999"/>
          </a:xfrm>
          <a:prstGeom prst="rect">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rgbClr val="00B0F0"/>
                </a:solidFill>
                <a:latin typeface="微软雅黑" panose="020B0503020204020204" pitchFamily="34" charset="-122"/>
                <a:ea typeface="微软雅黑" panose="020B0503020204020204" pitchFamily="34" charset="-122"/>
              </a:rPr>
              <a:t>1-GYWL_A1</a:t>
            </a:r>
            <a:endParaRPr lang="zh-CN" altLang="en-US" sz="1100" dirty="0">
              <a:solidFill>
                <a:srgbClr val="00B0F0"/>
              </a:solidFill>
              <a:latin typeface="微软雅黑" panose="020B0503020204020204" pitchFamily="34" charset="-122"/>
              <a:ea typeface="微软雅黑" panose="020B0503020204020204" pitchFamily="34" charset="-122"/>
            </a:endParaRPr>
          </a:p>
        </p:txBody>
      </p:sp>
      <p:sp>
        <p:nvSpPr>
          <p:cNvPr id="4" name="TextBox 2"/>
          <p:cNvSpPr txBox="1"/>
          <p:nvPr/>
        </p:nvSpPr>
        <p:spPr>
          <a:xfrm>
            <a:off x="908235" y="84495"/>
            <a:ext cx="3859344" cy="400110"/>
          </a:xfrm>
          <a:prstGeom prst="rect">
            <a:avLst/>
          </a:prstGeom>
          <a:noFill/>
        </p:spPr>
        <p:txBody>
          <a:bodyPr wrap="square" rtlCol="0">
            <a:spAutoFit/>
          </a:bodyPr>
          <a:lstStyle/>
          <a:p>
            <a:r>
              <a:rPr lang="zh-CN" altLang="en-US" sz="2000" b="1" dirty="0" smtClean="0">
                <a:solidFill>
                  <a:prstClr val="black"/>
                </a:solidFill>
                <a:latin typeface="微软雅黑" panose="020B0503020204020204" pitchFamily="34" charset="-122"/>
                <a:ea typeface="微软雅黑" panose="020B0503020204020204" pitchFamily="34" charset="-122"/>
              </a:rPr>
              <a:t>从方案的角度看数据</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35496" y="476672"/>
            <a:ext cx="647504" cy="26160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项目</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650006" y="5093077"/>
            <a:ext cx="649447" cy="188704"/>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核心机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7" name="肘形连接符 6"/>
          <p:cNvCxnSpPr>
            <a:stCxn id="5" idx="2"/>
            <a:endCxn id="6" idx="1"/>
          </p:cNvCxnSpPr>
          <p:nvPr/>
        </p:nvCxnSpPr>
        <p:spPr>
          <a:xfrm rot="16200000" flipH="1">
            <a:off x="-1719949" y="2817474"/>
            <a:ext cx="4449152"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16" idx="2"/>
            <a:endCxn id="19" idx="1"/>
          </p:cNvCxnSpPr>
          <p:nvPr/>
        </p:nvCxnSpPr>
        <p:spPr>
          <a:xfrm rot="16200000" flipH="1">
            <a:off x="950756" y="3500634"/>
            <a:ext cx="1271431" cy="7772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626285" y="2985423"/>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涡轮气动</a:t>
            </a:r>
          </a:p>
        </p:txBody>
      </p:sp>
      <p:sp>
        <p:nvSpPr>
          <p:cNvPr id="10" name="矩形 9"/>
          <p:cNvSpPr/>
          <p:nvPr/>
        </p:nvSpPr>
        <p:spPr>
          <a:xfrm>
            <a:off x="1625335" y="3789040"/>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涡轮传热</a:t>
            </a:r>
          </a:p>
        </p:txBody>
      </p:sp>
      <p:cxnSp>
        <p:nvCxnSpPr>
          <p:cNvPr id="11" name="肘形连接符 10"/>
          <p:cNvCxnSpPr>
            <a:stCxn id="16" idx="2"/>
            <a:endCxn id="10" idx="1"/>
          </p:cNvCxnSpPr>
          <p:nvPr/>
        </p:nvCxnSpPr>
        <p:spPr>
          <a:xfrm rot="16200000" flipH="1">
            <a:off x="1094557" y="3356832"/>
            <a:ext cx="983829" cy="7772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48916" y="1155845"/>
            <a:ext cx="617670" cy="1635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3" name="肘形连接符 12"/>
          <p:cNvCxnSpPr>
            <a:stCxn id="42" idx="2"/>
            <a:endCxn id="12" idx="1"/>
          </p:cNvCxnSpPr>
          <p:nvPr/>
        </p:nvCxnSpPr>
        <p:spPr>
          <a:xfrm rot="16200000" flipH="1">
            <a:off x="892483" y="1081204"/>
            <a:ext cx="200576" cy="11228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43608" y="2457395"/>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5" name="肘形连接符 14"/>
          <p:cNvCxnSpPr>
            <a:stCxn id="42" idx="2"/>
            <a:endCxn id="14" idx="1"/>
          </p:cNvCxnSpPr>
          <p:nvPr/>
        </p:nvCxnSpPr>
        <p:spPr>
          <a:xfrm rot="16200000" flipH="1">
            <a:off x="235637" y="1738050"/>
            <a:ext cx="1508960"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043608" y="2726531"/>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高压</a:t>
            </a:r>
            <a:r>
              <a:rPr lang="zh-CN" altLang="en-US" sz="1050" dirty="0" smtClean="0">
                <a:solidFill>
                  <a:prstClr val="white"/>
                </a:solidFill>
                <a:latin typeface="微软雅黑" panose="020B0503020204020204" pitchFamily="34" charset="-122"/>
                <a:ea typeface="微软雅黑" panose="020B0503020204020204" pitchFamily="34" charset="-122"/>
              </a:rPr>
              <a:t>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17" name="肘形连接符 16"/>
          <p:cNvCxnSpPr>
            <a:stCxn id="42" idx="2"/>
            <a:endCxn id="16" idx="1"/>
          </p:cNvCxnSpPr>
          <p:nvPr/>
        </p:nvCxnSpPr>
        <p:spPr>
          <a:xfrm rot="16200000" flipH="1">
            <a:off x="101069" y="1872618"/>
            <a:ext cx="1778096" cy="1069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6" idx="2"/>
            <a:endCxn id="9" idx="1"/>
          </p:cNvCxnSpPr>
          <p:nvPr/>
        </p:nvCxnSpPr>
        <p:spPr>
          <a:xfrm rot="16200000" flipH="1">
            <a:off x="1501813" y="2949576"/>
            <a:ext cx="170267" cy="786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625334" y="4076213"/>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涡轮结构</a:t>
            </a:r>
          </a:p>
        </p:txBody>
      </p:sp>
      <p:sp>
        <p:nvSpPr>
          <p:cNvPr id="20" name="矩形 19"/>
          <p:cNvSpPr/>
          <p:nvPr/>
        </p:nvSpPr>
        <p:spPr>
          <a:xfrm>
            <a:off x="1619672" y="4346221"/>
            <a:ext cx="756000"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涡轮强度</a:t>
            </a:r>
          </a:p>
        </p:txBody>
      </p:sp>
      <p:cxnSp>
        <p:nvCxnSpPr>
          <p:cNvPr id="21" name="肘形连接符 20"/>
          <p:cNvCxnSpPr>
            <a:stCxn id="16" idx="2"/>
            <a:endCxn id="20" idx="1"/>
          </p:cNvCxnSpPr>
          <p:nvPr/>
        </p:nvCxnSpPr>
        <p:spPr>
          <a:xfrm rot="16200000" flipH="1">
            <a:off x="812921" y="3638469"/>
            <a:ext cx="1541439" cy="72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49972" y="4662438"/>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低</a:t>
            </a:r>
            <a:r>
              <a:rPr lang="zh-CN" altLang="en-US" sz="1050" dirty="0" smtClean="0">
                <a:solidFill>
                  <a:prstClr val="white"/>
                </a:solidFill>
                <a:latin typeface="微软雅黑" panose="020B0503020204020204" pitchFamily="34" charset="-122"/>
                <a:ea typeface="微软雅黑" panose="020B0503020204020204" pitchFamily="34" charset="-122"/>
              </a:rPr>
              <a:t>压涡轮部件</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3" name="肘形连接符 22"/>
          <p:cNvCxnSpPr>
            <a:stCxn id="42" idx="2"/>
            <a:endCxn id="22" idx="1"/>
          </p:cNvCxnSpPr>
          <p:nvPr/>
        </p:nvCxnSpPr>
        <p:spPr>
          <a:xfrm rot="16200000" flipH="1">
            <a:off x="-863702" y="2837389"/>
            <a:ext cx="3714003"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049972" y="4889050"/>
            <a:ext cx="1008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smtClean="0">
                <a:solidFill>
                  <a:prstClr val="white"/>
                </a:solidFill>
                <a:latin typeface="微软雅黑" panose="020B0503020204020204" pitchFamily="34" charset="-122"/>
                <a:ea typeface="微软雅黑" panose="020B0503020204020204" pitchFamily="34" charset="-122"/>
              </a:rPr>
              <a:t>……</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25" name="肘形连接符 24"/>
          <p:cNvCxnSpPr>
            <a:stCxn id="42" idx="2"/>
            <a:endCxn id="24" idx="1"/>
          </p:cNvCxnSpPr>
          <p:nvPr/>
        </p:nvCxnSpPr>
        <p:spPr>
          <a:xfrm rot="16200000" flipH="1">
            <a:off x="-977008" y="2950695"/>
            <a:ext cx="3940615" cy="113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50006" y="6144989"/>
            <a:ext cx="649447" cy="160419"/>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试验件</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27" name="肘形连接符 26"/>
          <p:cNvCxnSpPr>
            <a:stCxn id="5" idx="2"/>
            <a:endCxn id="26" idx="1"/>
          </p:cNvCxnSpPr>
          <p:nvPr/>
        </p:nvCxnSpPr>
        <p:spPr>
          <a:xfrm rot="16200000" flipH="1">
            <a:off x="-2238834" y="3336359"/>
            <a:ext cx="5486922" cy="290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2" idx="2"/>
            <a:endCxn id="33" idx="1"/>
          </p:cNvCxnSpPr>
          <p:nvPr/>
        </p:nvCxnSpPr>
        <p:spPr>
          <a:xfrm rot="16200000" flipH="1">
            <a:off x="1117782" y="1559397"/>
            <a:ext cx="678179" cy="19824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47608" y="1396896"/>
            <a:ext cx="756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整机工程</a:t>
            </a:r>
          </a:p>
        </p:txBody>
      </p:sp>
      <p:sp>
        <p:nvSpPr>
          <p:cNvPr id="30" name="矩形 29"/>
          <p:cNvSpPr/>
          <p:nvPr/>
        </p:nvSpPr>
        <p:spPr>
          <a:xfrm>
            <a:off x="1547608" y="1639293"/>
            <a:ext cx="756000" cy="19714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总体性能</a:t>
            </a:r>
          </a:p>
        </p:txBody>
      </p:sp>
      <p:cxnSp>
        <p:nvCxnSpPr>
          <p:cNvPr id="31" name="肘形连接符 30"/>
          <p:cNvCxnSpPr>
            <a:stCxn id="12" idx="2"/>
            <a:endCxn id="30" idx="1"/>
          </p:cNvCxnSpPr>
          <p:nvPr/>
        </p:nvCxnSpPr>
        <p:spPr>
          <a:xfrm rot="16200000" flipH="1">
            <a:off x="1243461" y="1433717"/>
            <a:ext cx="418436"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2" idx="2"/>
            <a:endCxn id="29" idx="1"/>
          </p:cNvCxnSpPr>
          <p:nvPr/>
        </p:nvCxnSpPr>
        <p:spPr>
          <a:xfrm rot="16200000" flipH="1">
            <a:off x="1369632" y="1307546"/>
            <a:ext cx="166094" cy="18985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555991" y="1898607"/>
            <a:ext cx="756001" cy="198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总体结构</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34" name="矩形 33"/>
          <p:cNvSpPr/>
          <p:nvPr/>
        </p:nvSpPr>
        <p:spPr>
          <a:xfrm>
            <a:off x="1553972" y="2163241"/>
            <a:ext cx="749636" cy="1778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总体强度</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5" name="肘形连接符 34"/>
          <p:cNvCxnSpPr>
            <a:stCxn id="12" idx="2"/>
            <a:endCxn id="34" idx="1"/>
          </p:cNvCxnSpPr>
          <p:nvPr/>
        </p:nvCxnSpPr>
        <p:spPr>
          <a:xfrm rot="16200000" flipH="1">
            <a:off x="989486" y="1687692"/>
            <a:ext cx="932750" cy="1962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130368" y="5403864"/>
            <a:ext cx="1152000" cy="18415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solidFill>
                  <a:prstClr val="white"/>
                </a:solidFill>
                <a:latin typeface="微软雅黑" panose="020B0503020204020204" pitchFamily="34" charset="-122"/>
                <a:ea typeface="微软雅黑" panose="020B0503020204020204" pitchFamily="34" charset="-122"/>
              </a:rPr>
              <a:t>总体设计</a:t>
            </a:r>
          </a:p>
        </p:txBody>
      </p:sp>
      <p:cxnSp>
        <p:nvCxnSpPr>
          <p:cNvPr id="37" name="肘形连接符 36"/>
          <p:cNvCxnSpPr>
            <a:stCxn id="6" idx="2"/>
            <a:endCxn id="36" idx="1"/>
          </p:cNvCxnSpPr>
          <p:nvPr/>
        </p:nvCxnSpPr>
        <p:spPr>
          <a:xfrm rot="16200000" flipH="1">
            <a:off x="945468" y="5311043"/>
            <a:ext cx="214162" cy="1556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125249" y="5653042"/>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压气机部件设计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39" name="肘形连接符 38"/>
          <p:cNvCxnSpPr>
            <a:stCxn id="6" idx="2"/>
            <a:endCxn id="38" idx="1"/>
          </p:cNvCxnSpPr>
          <p:nvPr/>
        </p:nvCxnSpPr>
        <p:spPr>
          <a:xfrm rot="16200000" flipH="1">
            <a:off x="820046" y="5436464"/>
            <a:ext cx="459887"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25249" y="5912133"/>
            <a:ext cx="1152000" cy="17725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prstClr val="white"/>
                </a:solidFill>
                <a:latin typeface="微软雅黑" panose="020B0503020204020204" pitchFamily="34" charset="-122"/>
                <a:ea typeface="微软雅黑" panose="020B0503020204020204" pitchFamily="34" charset="-122"/>
              </a:rPr>
              <a:t>燃烧室部件设计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cxnSp>
        <p:nvCxnSpPr>
          <p:cNvPr id="41" name="肘形连接符 40"/>
          <p:cNvCxnSpPr>
            <a:stCxn id="6" idx="2"/>
            <a:endCxn id="40" idx="1"/>
          </p:cNvCxnSpPr>
          <p:nvPr/>
        </p:nvCxnSpPr>
        <p:spPr>
          <a:xfrm rot="16200000" flipH="1">
            <a:off x="690500" y="5566010"/>
            <a:ext cx="718978" cy="1505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04627" y="821061"/>
            <a:ext cx="864000" cy="216000"/>
          </a:xfrm>
          <a:prstGeom prst="rect">
            <a:avLst/>
          </a:prstGeom>
          <a:solidFill>
            <a:schemeClr val="bg2">
              <a:lumMod val="9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smtClean="0">
                <a:solidFill>
                  <a:schemeClr val="tx1"/>
                </a:solidFill>
                <a:latin typeface="微软雅黑" panose="020B0503020204020204" pitchFamily="34" charset="-122"/>
                <a:ea typeface="微软雅黑" panose="020B0503020204020204" pitchFamily="34" charset="-122"/>
              </a:rPr>
              <a:t>发动机整机</a:t>
            </a:r>
            <a:endParaRPr lang="zh-CN" altLang="en-US" sz="1050" dirty="0">
              <a:solidFill>
                <a:schemeClr val="tx1"/>
              </a:solidFill>
              <a:latin typeface="微软雅黑" panose="020B0503020204020204" pitchFamily="34" charset="-122"/>
              <a:ea typeface="微软雅黑" panose="020B0503020204020204" pitchFamily="34" charset="-122"/>
            </a:endParaRPr>
          </a:p>
        </p:txBody>
      </p:sp>
      <p:cxnSp>
        <p:nvCxnSpPr>
          <p:cNvPr id="43" name="肘形连接符 42"/>
          <p:cNvCxnSpPr>
            <a:stCxn id="5" idx="2"/>
            <a:endCxn id="42" idx="1"/>
          </p:cNvCxnSpPr>
          <p:nvPr/>
        </p:nvCxnSpPr>
        <p:spPr>
          <a:xfrm rot="16200000" flipH="1">
            <a:off x="336545" y="760979"/>
            <a:ext cx="190784" cy="1453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圆角矩形 95"/>
          <p:cNvSpPr/>
          <p:nvPr/>
        </p:nvSpPr>
        <p:spPr>
          <a:xfrm>
            <a:off x="4211960" y="2965714"/>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G.1</a:t>
            </a:r>
            <a:endParaRPr lang="zh-CN" altLang="en-US" sz="900" b="1" dirty="0"/>
          </a:p>
        </p:txBody>
      </p:sp>
      <p:sp>
        <p:nvSpPr>
          <p:cNvPr id="97" name="圆角矩形 96"/>
          <p:cNvSpPr/>
          <p:nvPr/>
        </p:nvSpPr>
        <p:spPr>
          <a:xfrm>
            <a:off x="4586082" y="2967010"/>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G.2</a:t>
            </a:r>
            <a:endParaRPr lang="zh-CN" altLang="en-US" sz="900" b="1" dirty="0"/>
          </a:p>
        </p:txBody>
      </p:sp>
      <p:sp>
        <p:nvSpPr>
          <p:cNvPr id="98" name="圆角矩形 97"/>
          <p:cNvSpPr/>
          <p:nvPr/>
        </p:nvSpPr>
        <p:spPr>
          <a:xfrm>
            <a:off x="4970438" y="2967010"/>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G.3</a:t>
            </a:r>
            <a:endParaRPr lang="zh-CN" altLang="en-US" sz="900" b="1" dirty="0"/>
          </a:p>
        </p:txBody>
      </p:sp>
      <p:sp>
        <p:nvSpPr>
          <p:cNvPr id="99" name="圆角矩形 98"/>
          <p:cNvSpPr/>
          <p:nvPr/>
        </p:nvSpPr>
        <p:spPr>
          <a:xfrm>
            <a:off x="5351221" y="2967010"/>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C.4</a:t>
            </a:r>
            <a:endParaRPr lang="zh-CN" altLang="en-US" sz="900" b="1" dirty="0"/>
          </a:p>
        </p:txBody>
      </p:sp>
      <p:sp>
        <p:nvSpPr>
          <p:cNvPr id="100" name="圆角矩形 99"/>
          <p:cNvSpPr/>
          <p:nvPr/>
        </p:nvSpPr>
        <p:spPr>
          <a:xfrm>
            <a:off x="5743398" y="2967010"/>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C.5</a:t>
            </a:r>
            <a:endParaRPr lang="zh-CN" altLang="en-US" sz="900" b="1" dirty="0"/>
          </a:p>
        </p:txBody>
      </p:sp>
      <p:grpSp>
        <p:nvGrpSpPr>
          <p:cNvPr id="127" name="组合 126"/>
          <p:cNvGrpSpPr/>
          <p:nvPr/>
        </p:nvGrpSpPr>
        <p:grpSpPr>
          <a:xfrm>
            <a:off x="3347767" y="2418657"/>
            <a:ext cx="5171454" cy="475385"/>
            <a:chOff x="3347767" y="2634681"/>
            <a:chExt cx="5171454" cy="475385"/>
          </a:xfrm>
        </p:grpSpPr>
        <p:sp>
          <p:nvSpPr>
            <p:cNvPr id="102" name="矩形 101"/>
            <p:cNvSpPr/>
            <p:nvPr/>
          </p:nvSpPr>
          <p:spPr>
            <a:xfrm>
              <a:off x="5351221" y="2634681"/>
              <a:ext cx="3168000" cy="252000"/>
            </a:xfrm>
            <a:prstGeom prst="rect">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概念阶段</a:t>
              </a:r>
              <a:r>
                <a:rPr lang="en-US" altLang="zh-CN" sz="1400" dirty="0" smtClean="0">
                  <a:solidFill>
                    <a:schemeClr val="tx1"/>
                  </a:solidFill>
                  <a:latin typeface="微软雅黑" panose="020B0503020204020204" pitchFamily="34" charset="-122"/>
                  <a:ea typeface="微软雅黑" panose="020B0503020204020204" pitchFamily="34" charset="-122"/>
                </a:rPr>
                <a:t>_</a:t>
              </a:r>
              <a:r>
                <a:rPr lang="zh-CN" altLang="en-US" sz="1400" dirty="0" smtClean="0">
                  <a:solidFill>
                    <a:schemeClr val="tx1"/>
                  </a:solidFill>
                  <a:latin typeface="微软雅黑" panose="020B0503020204020204" pitchFamily="34" charset="-122"/>
                  <a:ea typeface="微软雅黑" panose="020B0503020204020204" pitchFamily="34" charset="-122"/>
                </a:rPr>
                <a:t>涡轮气动方案设计任务流程</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103" name="肘形连接符 102"/>
            <p:cNvCxnSpPr>
              <a:stCxn id="70" idx="0"/>
              <a:endCxn id="102" idx="0"/>
            </p:cNvCxnSpPr>
            <p:nvPr/>
          </p:nvCxnSpPr>
          <p:spPr>
            <a:xfrm rot="5400000" flipH="1" flipV="1">
              <a:off x="4903802" y="1078647"/>
              <a:ext cx="475384" cy="3587453"/>
            </a:xfrm>
            <a:prstGeom prst="bentConnector3">
              <a:avLst>
                <a:gd name="adj1" fmla="val 148087"/>
              </a:avLst>
            </a:prstGeom>
            <a:ln>
              <a:solidFill>
                <a:schemeClr val="bg1"/>
              </a:solidFill>
            </a:ln>
            <a:effectLst>
              <a:glow rad="139700">
                <a:srgbClr val="00B050">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6674474" y="3020025"/>
            <a:ext cx="888499" cy="377411"/>
            <a:chOff x="4067944" y="2245640"/>
            <a:chExt cx="888499" cy="377411"/>
          </a:xfrm>
        </p:grpSpPr>
        <p:sp>
          <p:nvSpPr>
            <p:cNvPr id="109" name="等腰三角形 108"/>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sp>
        <p:nvSpPr>
          <p:cNvPr id="112" name="TextBox 93"/>
          <p:cNvSpPr txBox="1"/>
          <p:nvPr/>
        </p:nvSpPr>
        <p:spPr>
          <a:xfrm>
            <a:off x="7906869" y="3933636"/>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C</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13" name="肘形连接符 112"/>
          <p:cNvCxnSpPr>
            <a:stCxn id="110" idx="3"/>
            <a:endCxn id="114" idx="1"/>
          </p:cNvCxnSpPr>
          <p:nvPr/>
        </p:nvCxnSpPr>
        <p:spPr>
          <a:xfrm>
            <a:off x="7562973" y="3208731"/>
            <a:ext cx="343896" cy="4516"/>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4" name="TextBox 93"/>
          <p:cNvSpPr txBox="1"/>
          <p:nvPr/>
        </p:nvSpPr>
        <p:spPr>
          <a:xfrm>
            <a:off x="7906869" y="3105525"/>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117" name="肘形连接符 116"/>
          <p:cNvCxnSpPr>
            <a:stCxn id="96" idx="0"/>
            <a:endCxn id="114" idx="3"/>
          </p:cNvCxnSpPr>
          <p:nvPr/>
        </p:nvCxnSpPr>
        <p:spPr>
          <a:xfrm rot="16200000" flipH="1">
            <a:off x="6205657" y="1152036"/>
            <a:ext cx="247533" cy="3874889"/>
          </a:xfrm>
          <a:prstGeom prst="bentConnector4">
            <a:avLst>
              <a:gd name="adj1" fmla="val -538716"/>
              <a:gd name="adj2" fmla="val 120649"/>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8" name="肘形连接符 127"/>
          <p:cNvCxnSpPr>
            <a:stCxn id="110" idx="3"/>
            <a:endCxn id="112" idx="1"/>
          </p:cNvCxnSpPr>
          <p:nvPr/>
        </p:nvCxnSpPr>
        <p:spPr>
          <a:xfrm>
            <a:off x="7562973" y="3208731"/>
            <a:ext cx="343896" cy="832627"/>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1" name="TextBox 93"/>
          <p:cNvSpPr txBox="1"/>
          <p:nvPr/>
        </p:nvSpPr>
        <p:spPr>
          <a:xfrm>
            <a:off x="7906869" y="3501008"/>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p>
        </p:txBody>
      </p:sp>
      <p:cxnSp>
        <p:nvCxnSpPr>
          <p:cNvPr id="133" name="肘形连接符 132"/>
          <p:cNvCxnSpPr>
            <a:stCxn id="110" idx="3"/>
            <a:endCxn id="131" idx="1"/>
          </p:cNvCxnSpPr>
          <p:nvPr/>
        </p:nvCxnSpPr>
        <p:spPr>
          <a:xfrm>
            <a:off x="7562973" y="3208731"/>
            <a:ext cx="343896" cy="399999"/>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97" idx="0"/>
            <a:endCxn id="131" idx="3"/>
          </p:cNvCxnSpPr>
          <p:nvPr/>
        </p:nvCxnSpPr>
        <p:spPr>
          <a:xfrm rot="16200000" flipH="1">
            <a:off x="6195625" y="1537487"/>
            <a:ext cx="641720" cy="3500767"/>
          </a:xfrm>
          <a:prstGeom prst="bentConnector4">
            <a:avLst>
              <a:gd name="adj1" fmla="val -174157"/>
              <a:gd name="adj2" fmla="val 117776"/>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9" name="肘形连接符 138"/>
          <p:cNvCxnSpPr>
            <a:stCxn id="98" idx="0"/>
            <a:endCxn id="112" idx="3"/>
          </p:cNvCxnSpPr>
          <p:nvPr/>
        </p:nvCxnSpPr>
        <p:spPr>
          <a:xfrm rot="16200000" flipH="1">
            <a:off x="6171489" y="1945979"/>
            <a:ext cx="1074348" cy="3116411"/>
          </a:xfrm>
          <a:prstGeom prst="bentConnector4">
            <a:avLst>
              <a:gd name="adj1" fmla="val -82748"/>
              <a:gd name="adj2" fmla="val 115078"/>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2" name="圆角矩形 91"/>
          <p:cNvSpPr/>
          <p:nvPr/>
        </p:nvSpPr>
        <p:spPr>
          <a:xfrm>
            <a:off x="4211960" y="3244494"/>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C.1</a:t>
            </a:r>
            <a:endParaRPr lang="zh-CN" altLang="en-US" sz="900" b="1" dirty="0"/>
          </a:p>
        </p:txBody>
      </p:sp>
      <p:sp>
        <p:nvSpPr>
          <p:cNvPr id="93" name="圆角矩形 92"/>
          <p:cNvSpPr/>
          <p:nvPr/>
        </p:nvSpPr>
        <p:spPr>
          <a:xfrm>
            <a:off x="4586082" y="3245790"/>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C.2</a:t>
            </a:r>
            <a:endParaRPr lang="zh-CN" altLang="en-US" sz="900" b="1" dirty="0"/>
          </a:p>
        </p:txBody>
      </p:sp>
      <p:sp>
        <p:nvSpPr>
          <p:cNvPr id="94" name="圆角矩形 93"/>
          <p:cNvSpPr/>
          <p:nvPr/>
        </p:nvSpPr>
        <p:spPr>
          <a:xfrm>
            <a:off x="4970438" y="3245790"/>
            <a:ext cx="360040" cy="216024"/>
          </a:xfrm>
          <a:prstGeom prst="roundRect">
            <a:avLst>
              <a:gd name="adj" fmla="val 1235"/>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C.3</a:t>
            </a:r>
            <a:endParaRPr lang="zh-CN" altLang="en-US" sz="900" b="1" dirty="0"/>
          </a:p>
        </p:txBody>
      </p:sp>
      <p:grpSp>
        <p:nvGrpSpPr>
          <p:cNvPr id="105" name="组合 104"/>
          <p:cNvGrpSpPr/>
          <p:nvPr/>
        </p:nvGrpSpPr>
        <p:grpSpPr>
          <a:xfrm>
            <a:off x="3347768" y="2966049"/>
            <a:ext cx="5472688" cy="1570494"/>
            <a:chOff x="3347768" y="1532176"/>
            <a:chExt cx="5472688" cy="1570494"/>
          </a:xfrm>
        </p:grpSpPr>
        <p:sp>
          <p:nvSpPr>
            <p:cNvPr id="106" name="矩形 105"/>
            <p:cNvSpPr/>
            <p:nvPr/>
          </p:nvSpPr>
          <p:spPr>
            <a:xfrm>
              <a:off x="5508456" y="2850670"/>
              <a:ext cx="3312000" cy="252000"/>
            </a:xfrm>
            <a:prstGeom prst="rect">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初步阶段</a:t>
              </a:r>
              <a:r>
                <a:rPr lang="en-US" altLang="zh-CN" sz="1400" dirty="0" smtClean="0">
                  <a:solidFill>
                    <a:schemeClr val="tx1"/>
                  </a:solidFill>
                  <a:latin typeface="微软雅黑" panose="020B0503020204020204" pitchFamily="34" charset="-122"/>
                  <a:ea typeface="微软雅黑" panose="020B0503020204020204" pitchFamily="34" charset="-122"/>
                </a:rPr>
                <a:t>_</a:t>
              </a:r>
              <a:r>
                <a:rPr lang="zh-CN" altLang="en-US" sz="1400" dirty="0" smtClean="0">
                  <a:solidFill>
                    <a:schemeClr val="tx1"/>
                  </a:solidFill>
                  <a:latin typeface="微软雅黑" panose="020B0503020204020204" pitchFamily="34" charset="-122"/>
                  <a:ea typeface="微软雅黑" panose="020B0503020204020204" pitchFamily="34" charset="-122"/>
                </a:rPr>
                <a:t>涡轮气动</a:t>
              </a:r>
              <a:r>
                <a:rPr lang="zh-CN" altLang="en-US" sz="1400" dirty="0">
                  <a:solidFill>
                    <a:schemeClr val="tx1"/>
                  </a:solidFill>
                  <a:latin typeface="微软雅黑" panose="020B0503020204020204" pitchFamily="34" charset="-122"/>
                  <a:ea typeface="微软雅黑" panose="020B0503020204020204" pitchFamily="34" charset="-122"/>
                </a:rPr>
                <a:t>方案</a:t>
              </a:r>
              <a:r>
                <a:rPr lang="zh-CN" altLang="en-US" sz="1400" dirty="0" smtClean="0">
                  <a:solidFill>
                    <a:schemeClr val="tx1"/>
                  </a:solidFill>
                  <a:latin typeface="微软雅黑" panose="020B0503020204020204" pitchFamily="34" charset="-122"/>
                  <a:ea typeface="微软雅黑" panose="020B0503020204020204" pitchFamily="34" charset="-122"/>
                </a:rPr>
                <a:t>设计任务流程</a:t>
              </a:r>
              <a:r>
                <a:rPr lang="en-US" altLang="zh-CN" sz="1400" dirty="0">
                  <a:solidFill>
                    <a:schemeClr val="tx1"/>
                  </a:solidFill>
                  <a:latin typeface="微软雅黑" panose="020B0503020204020204" pitchFamily="34" charset="-122"/>
                  <a:ea typeface="微软雅黑" panose="020B0503020204020204" pitchFamily="34" charset="-122"/>
                </a:rPr>
                <a:t>1</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107" name="肘形连接符 106"/>
            <p:cNvCxnSpPr>
              <a:stCxn id="70" idx="0"/>
              <a:endCxn id="106" idx="0"/>
            </p:cNvCxnSpPr>
            <p:nvPr/>
          </p:nvCxnSpPr>
          <p:spPr>
            <a:xfrm rot="16200000" flipH="1">
              <a:off x="4596865" y="283079"/>
              <a:ext cx="1318494" cy="3816688"/>
            </a:xfrm>
            <a:prstGeom prst="bentConnector3">
              <a:avLst>
                <a:gd name="adj1" fmla="val -17338"/>
              </a:avLst>
            </a:prstGeom>
            <a:ln>
              <a:solidFill>
                <a:schemeClr val="bg1"/>
              </a:solidFill>
            </a:ln>
            <a:effectLst>
              <a:glow rad="139700">
                <a:srgbClr val="00B050">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674474" y="4669922"/>
            <a:ext cx="888499" cy="377411"/>
            <a:chOff x="4067944" y="2245640"/>
            <a:chExt cx="888499" cy="377411"/>
          </a:xfrm>
        </p:grpSpPr>
        <p:sp>
          <p:nvSpPr>
            <p:cNvPr id="115" name="等腰三角形 114"/>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cxnSp>
        <p:nvCxnSpPr>
          <p:cNvPr id="118" name="肘形连接符 117"/>
          <p:cNvCxnSpPr>
            <a:stCxn id="116" idx="3"/>
            <a:endCxn id="119" idx="1"/>
          </p:cNvCxnSpPr>
          <p:nvPr/>
        </p:nvCxnSpPr>
        <p:spPr>
          <a:xfrm>
            <a:off x="7562973" y="4858628"/>
            <a:ext cx="343896" cy="4516"/>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93"/>
          <p:cNvSpPr txBox="1"/>
          <p:nvPr/>
        </p:nvSpPr>
        <p:spPr>
          <a:xfrm>
            <a:off x="7906869" y="4755422"/>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20" name="TextBox 93"/>
          <p:cNvSpPr txBox="1"/>
          <p:nvPr/>
        </p:nvSpPr>
        <p:spPr>
          <a:xfrm>
            <a:off x="7906869" y="5150905"/>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p>
        </p:txBody>
      </p:sp>
      <p:cxnSp>
        <p:nvCxnSpPr>
          <p:cNvPr id="121" name="肘形连接符 120"/>
          <p:cNvCxnSpPr>
            <a:stCxn id="116" idx="3"/>
            <a:endCxn id="120" idx="1"/>
          </p:cNvCxnSpPr>
          <p:nvPr/>
        </p:nvCxnSpPr>
        <p:spPr>
          <a:xfrm>
            <a:off x="7562973" y="4858628"/>
            <a:ext cx="343896" cy="399999"/>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2" name="肘形连接符 121"/>
          <p:cNvCxnSpPr>
            <a:stCxn id="99" idx="0"/>
            <a:endCxn id="119" idx="3"/>
          </p:cNvCxnSpPr>
          <p:nvPr/>
        </p:nvCxnSpPr>
        <p:spPr>
          <a:xfrm rot="16200000" flipH="1">
            <a:off x="5950988" y="2547263"/>
            <a:ext cx="1896134" cy="2735628"/>
          </a:xfrm>
          <a:prstGeom prst="bentConnector4">
            <a:avLst>
              <a:gd name="adj1" fmla="val -9377"/>
              <a:gd name="adj2" fmla="val 112998"/>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100" idx="0"/>
            <a:endCxn id="120" idx="3"/>
          </p:cNvCxnSpPr>
          <p:nvPr/>
        </p:nvCxnSpPr>
        <p:spPr>
          <a:xfrm rot="16200000" flipH="1">
            <a:off x="5949334" y="2941093"/>
            <a:ext cx="2291617" cy="2343451"/>
          </a:xfrm>
          <a:prstGeom prst="bentConnector4">
            <a:avLst>
              <a:gd name="adj1" fmla="val -4433"/>
              <a:gd name="adj2" fmla="val 108671"/>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3347768" y="3461789"/>
            <a:ext cx="5410856" cy="2434314"/>
            <a:chOff x="3409600" y="668356"/>
            <a:chExt cx="5410856" cy="2434314"/>
          </a:xfrm>
        </p:grpSpPr>
        <p:sp>
          <p:nvSpPr>
            <p:cNvPr id="130" name="矩形 129"/>
            <p:cNvSpPr/>
            <p:nvPr/>
          </p:nvSpPr>
          <p:spPr>
            <a:xfrm>
              <a:off x="5508456" y="2850670"/>
              <a:ext cx="3312000" cy="252000"/>
            </a:xfrm>
            <a:prstGeom prst="rect">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初步阶段</a:t>
              </a:r>
              <a:r>
                <a:rPr lang="en-US" altLang="zh-CN" sz="1400" dirty="0" smtClean="0">
                  <a:solidFill>
                    <a:schemeClr val="tx1"/>
                  </a:solidFill>
                  <a:latin typeface="微软雅黑" panose="020B0503020204020204" pitchFamily="34" charset="-122"/>
                  <a:ea typeface="微软雅黑" panose="020B0503020204020204" pitchFamily="34" charset="-122"/>
                </a:rPr>
                <a:t>_</a:t>
              </a:r>
              <a:r>
                <a:rPr lang="zh-CN" altLang="en-US" sz="1400" dirty="0" smtClean="0">
                  <a:solidFill>
                    <a:schemeClr val="tx1"/>
                  </a:solidFill>
                  <a:latin typeface="微软雅黑" panose="020B0503020204020204" pitchFamily="34" charset="-122"/>
                  <a:ea typeface="微软雅黑" panose="020B0503020204020204" pitchFamily="34" charset="-122"/>
                </a:rPr>
                <a:t>涡轮气动</a:t>
              </a:r>
              <a:r>
                <a:rPr lang="zh-CN" altLang="en-US" sz="1400" dirty="0">
                  <a:solidFill>
                    <a:schemeClr val="tx1"/>
                  </a:solidFill>
                  <a:latin typeface="微软雅黑" panose="020B0503020204020204" pitchFamily="34" charset="-122"/>
                  <a:ea typeface="微软雅黑" panose="020B0503020204020204" pitchFamily="34" charset="-122"/>
                </a:rPr>
                <a:t>方案</a:t>
              </a:r>
              <a:r>
                <a:rPr lang="zh-CN" altLang="en-US" sz="1400" dirty="0" smtClean="0">
                  <a:solidFill>
                    <a:schemeClr val="tx1"/>
                  </a:solidFill>
                  <a:latin typeface="微软雅黑" panose="020B0503020204020204" pitchFamily="34" charset="-122"/>
                  <a:ea typeface="微软雅黑" panose="020B0503020204020204" pitchFamily="34" charset="-122"/>
                </a:rPr>
                <a:t>设计任务流程</a:t>
              </a:r>
              <a:r>
                <a:rPr lang="en-US" altLang="zh-CN" sz="1400" dirty="0" smtClean="0">
                  <a:solidFill>
                    <a:schemeClr val="tx1"/>
                  </a:solidFill>
                  <a:latin typeface="微软雅黑" panose="020B0503020204020204" pitchFamily="34" charset="-122"/>
                  <a:ea typeface="微软雅黑" panose="020B0503020204020204" pitchFamily="34" charset="-122"/>
                </a:rPr>
                <a:t>2</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132" name="肘形连接符 131"/>
            <p:cNvCxnSpPr>
              <a:stCxn id="80" idx="2"/>
              <a:endCxn id="130" idx="0"/>
            </p:cNvCxnSpPr>
            <p:nvPr/>
          </p:nvCxnSpPr>
          <p:spPr>
            <a:xfrm rot="16200000" flipH="1">
              <a:off x="4195871" y="-117915"/>
              <a:ext cx="2182314" cy="3754856"/>
            </a:xfrm>
            <a:prstGeom prst="bentConnector3">
              <a:avLst>
                <a:gd name="adj1" fmla="val 50000"/>
              </a:avLst>
            </a:prstGeom>
            <a:ln>
              <a:solidFill>
                <a:schemeClr val="bg1"/>
              </a:solidFill>
            </a:ln>
            <a:effectLst>
              <a:glow rad="139700">
                <a:srgbClr val="00B050">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6724021" y="5877272"/>
            <a:ext cx="888499" cy="377411"/>
            <a:chOff x="4067944" y="2245640"/>
            <a:chExt cx="888499" cy="377411"/>
          </a:xfrm>
        </p:grpSpPr>
        <p:sp>
          <p:nvSpPr>
            <p:cNvPr id="135" name="等腰三角形 134"/>
            <p:cNvSpPr/>
            <p:nvPr/>
          </p:nvSpPr>
          <p:spPr>
            <a:xfrm>
              <a:off x="4067944" y="2401692"/>
              <a:ext cx="144016" cy="130152"/>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4233168" y="2245640"/>
              <a:ext cx="723275" cy="377411"/>
            </a:xfrm>
            <a:prstGeom prst="rect">
              <a:avLst/>
            </a:prstGeom>
          </p:spPr>
          <p:txBody>
            <a:bodyPr wrap="none">
              <a:spAutoFit/>
            </a:bodyPr>
            <a:lstStyle/>
            <a:p>
              <a:pPr lvl="0">
                <a:lnSpc>
                  <a:spcPct val="150000"/>
                </a:lnSpc>
              </a:pPr>
              <a:r>
                <a:rPr lang="zh-CN" altLang="en-US" sz="1400" dirty="0" smtClean="0">
                  <a:solidFill>
                    <a:schemeClr val="tx2"/>
                  </a:solidFill>
                  <a:latin typeface="微软雅黑" panose="020B0503020204020204" pitchFamily="34" charset="-122"/>
                  <a:ea typeface="微软雅黑" panose="020B0503020204020204" pitchFamily="34" charset="-122"/>
                </a:rPr>
                <a:t>数据集</a:t>
              </a:r>
              <a:endParaRPr lang="en-US" altLang="zh-CN" sz="1400" dirty="0">
                <a:solidFill>
                  <a:schemeClr val="tx2"/>
                </a:solidFill>
                <a:latin typeface="微软雅黑" panose="020B0503020204020204" pitchFamily="34" charset="-122"/>
                <a:ea typeface="微软雅黑" panose="020B0503020204020204" pitchFamily="34" charset="-122"/>
              </a:endParaRPr>
            </a:p>
          </p:txBody>
        </p:sp>
      </p:grpSp>
      <p:cxnSp>
        <p:nvCxnSpPr>
          <p:cNvPr id="138" name="肘形连接符 137"/>
          <p:cNvCxnSpPr>
            <a:stCxn id="137" idx="3"/>
            <a:endCxn id="140" idx="1"/>
          </p:cNvCxnSpPr>
          <p:nvPr/>
        </p:nvCxnSpPr>
        <p:spPr>
          <a:xfrm>
            <a:off x="7612520" y="6065978"/>
            <a:ext cx="343896" cy="4516"/>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0" name="TextBox 93"/>
          <p:cNvSpPr txBox="1"/>
          <p:nvPr/>
        </p:nvSpPr>
        <p:spPr>
          <a:xfrm>
            <a:off x="7956416" y="5962772"/>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A</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41" name="TextBox 93"/>
          <p:cNvSpPr txBox="1"/>
          <p:nvPr/>
        </p:nvSpPr>
        <p:spPr>
          <a:xfrm>
            <a:off x="7956416" y="6358255"/>
            <a:ext cx="360000" cy="215444"/>
          </a:xfrm>
          <a:prstGeom prst="rect">
            <a:avLst/>
          </a:prstGeom>
          <a:solidFill>
            <a:srgbClr val="FF0000"/>
          </a:solidFill>
        </p:spPr>
        <p:txBody>
          <a:bodyPr wrap="square" rtlCol="0">
            <a:spAutoFit/>
          </a:bodyP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rPr>
              <a:t>B</a:t>
            </a:r>
          </a:p>
        </p:txBody>
      </p:sp>
      <p:cxnSp>
        <p:nvCxnSpPr>
          <p:cNvPr id="142" name="肘形连接符 141"/>
          <p:cNvCxnSpPr>
            <a:stCxn id="137" idx="3"/>
            <a:endCxn id="141" idx="1"/>
          </p:cNvCxnSpPr>
          <p:nvPr/>
        </p:nvCxnSpPr>
        <p:spPr>
          <a:xfrm>
            <a:off x="7612520" y="6065978"/>
            <a:ext cx="343896" cy="399999"/>
          </a:xfrm>
          <a:prstGeom prst="bentConnector3">
            <a:avLst>
              <a:gd name="adj1" fmla="val 50000"/>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3" name="肘形连接符 142"/>
          <p:cNvCxnSpPr>
            <a:stCxn id="92" idx="2"/>
            <a:endCxn id="140" idx="2"/>
          </p:cNvCxnSpPr>
          <p:nvPr/>
        </p:nvCxnSpPr>
        <p:spPr>
          <a:xfrm rot="16200000" flipH="1">
            <a:off x="4905349" y="2947149"/>
            <a:ext cx="2717698" cy="3744436"/>
          </a:xfrm>
          <a:prstGeom prst="bentConnector3">
            <a:avLst>
              <a:gd name="adj1" fmla="val 106076"/>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9" name="肘形连接符 148"/>
          <p:cNvCxnSpPr>
            <a:stCxn id="93" idx="2"/>
            <a:endCxn id="141" idx="2"/>
          </p:cNvCxnSpPr>
          <p:nvPr/>
        </p:nvCxnSpPr>
        <p:spPr>
          <a:xfrm rot="16200000" flipH="1">
            <a:off x="4895317" y="3332599"/>
            <a:ext cx="3111885" cy="3370314"/>
          </a:xfrm>
          <a:prstGeom prst="bentConnector3">
            <a:avLst>
              <a:gd name="adj1" fmla="val 106104"/>
            </a:avLst>
          </a:prstGeom>
          <a:ln w="28575">
            <a:solidFill>
              <a:schemeClr val="bg1"/>
            </a:solidFill>
            <a:tailEnd type="stealth" w="lg" len="lg"/>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3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500"/>
                                        <p:tgtEl>
                                          <p:spTgt spid="10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fade">
                                      <p:cBhvr>
                                        <p:cTn id="23" dur="500"/>
                                        <p:tgtEl>
                                          <p:spTgt spid="12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5" y="188640"/>
            <a:ext cx="5187950" cy="461665"/>
          </a:xfrm>
          <a:prstGeom prst="rect">
            <a:avLst/>
          </a:prstGeom>
          <a:noFill/>
        </p:spPr>
        <p:txBody>
          <a:bodyPr wrap="square" rtlCol="0">
            <a:spAutoFit/>
          </a:bodyPr>
          <a:lstStyle>
            <a:defPPr>
              <a:defRPr lang="zh-CN"/>
            </a:defPPr>
            <a:lvl1pPr>
              <a:defRPr sz="2400" b="1">
                <a:solidFill>
                  <a:prstClr val="black"/>
                </a:solidFill>
                <a:latin typeface="微软雅黑" panose="020B0503020204020204" pitchFamily="34" charset="-122"/>
                <a:ea typeface="微软雅黑" panose="020B0503020204020204" pitchFamily="34" charset="-122"/>
              </a:defRPr>
            </a:lvl1pPr>
          </a:lstStyle>
          <a:p>
            <a:r>
              <a:rPr lang="zh-CN" altLang="en-US" dirty="0"/>
              <a:t>大纲</a:t>
            </a: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17018"/>
            <a:ext cx="609524" cy="609524"/>
          </a:xfrm>
          <a:prstGeom prst="rect">
            <a:avLst/>
          </a:prstGeom>
        </p:spPr>
      </p:pic>
      <p:sp>
        <p:nvSpPr>
          <p:cNvPr id="27" name="TextBox 26"/>
          <p:cNvSpPr txBox="1"/>
          <p:nvPr/>
        </p:nvSpPr>
        <p:spPr>
          <a:xfrm>
            <a:off x="1331641" y="1089026"/>
            <a:ext cx="6984776"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多方案管理业务场景及业务需求分析</a:t>
            </a:r>
          </a:p>
        </p:txBody>
      </p:sp>
      <p:cxnSp>
        <p:nvCxnSpPr>
          <p:cNvPr id="28" name="直接连接符 27"/>
          <p:cNvCxnSpPr/>
          <p:nvPr/>
        </p:nvCxnSpPr>
        <p:spPr>
          <a:xfrm>
            <a:off x="1331641" y="1593082"/>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331641" y="3174998"/>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811364"/>
            <a:ext cx="609524" cy="609524"/>
          </a:xfrm>
          <a:prstGeom prst="rect">
            <a:avLst/>
          </a:prstGeom>
        </p:spPr>
      </p:pic>
      <p:sp>
        <p:nvSpPr>
          <p:cNvPr id="38" name="TextBox 37"/>
          <p:cNvSpPr txBox="1"/>
          <p:nvPr/>
        </p:nvSpPr>
        <p:spPr>
          <a:xfrm>
            <a:off x="1331639" y="1883372"/>
            <a:ext cx="6984777"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多方案管理</a:t>
            </a:r>
            <a:r>
              <a:rPr lang="en-US" altLang="zh-CN" dirty="0"/>
              <a:t>_</a:t>
            </a:r>
            <a:r>
              <a:rPr lang="zh-CN" altLang="en-US" dirty="0"/>
              <a:t>功能设计</a:t>
            </a:r>
          </a:p>
        </p:txBody>
      </p:sp>
      <p:cxnSp>
        <p:nvCxnSpPr>
          <p:cNvPr id="39" name="直接连接符 38"/>
          <p:cNvCxnSpPr/>
          <p:nvPr/>
        </p:nvCxnSpPr>
        <p:spPr>
          <a:xfrm>
            <a:off x="1334897" y="2399676"/>
            <a:ext cx="69847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636912"/>
            <a:ext cx="609524" cy="609524"/>
          </a:xfrm>
          <a:prstGeom prst="rect">
            <a:avLst/>
          </a:prstGeom>
        </p:spPr>
      </p:pic>
      <p:sp>
        <p:nvSpPr>
          <p:cNvPr id="26" name="TextBox 25"/>
          <p:cNvSpPr txBox="1"/>
          <p:nvPr/>
        </p:nvSpPr>
        <p:spPr>
          <a:xfrm>
            <a:off x="1334897" y="2734228"/>
            <a:ext cx="6981520" cy="369332"/>
          </a:xfrm>
          <a:prstGeom prst="rect">
            <a:avLst/>
          </a:prstGeom>
          <a:solidFill>
            <a:schemeClr val="tx2"/>
          </a:solidFill>
        </p:spPr>
        <p:txBody>
          <a:bodyPr wrap="square" rtlCol="0">
            <a:spAutoFit/>
          </a:bodyPr>
          <a:lstStyle>
            <a:defPPr>
              <a:defRPr lang="zh-CN"/>
            </a:defPPr>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系统初步设计原型</a:t>
            </a:r>
          </a:p>
        </p:txBody>
      </p:sp>
    </p:spTree>
    <p:extLst>
      <p:ext uri="{BB962C8B-B14F-4D97-AF65-F5344CB8AC3E}">
        <p14:creationId xmlns:p14="http://schemas.microsoft.com/office/powerpoint/2010/main" val="33309500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3808" y="2204864"/>
            <a:ext cx="4032448" cy="1323439"/>
          </a:xfrm>
          <a:prstGeom prst="rect">
            <a:avLst/>
          </a:prstGeom>
          <a:noFill/>
        </p:spPr>
        <p:txBody>
          <a:bodyPr wrap="square" rtlCol="0">
            <a:spAutoFit/>
          </a:bodyPr>
          <a:lstStyle/>
          <a:p>
            <a:pPr algn="ctr"/>
            <a:r>
              <a:rPr lang="zh-CN" altLang="en-US" sz="8000" b="1" dirty="0" smtClean="0">
                <a:solidFill>
                  <a:schemeClr val="tx2"/>
                </a:solidFill>
                <a:latin typeface="微软雅黑" panose="020B0503020204020204" pitchFamily="34" charset="-122"/>
                <a:ea typeface="微软雅黑" panose="020B0503020204020204" pitchFamily="34" charset="-122"/>
              </a:rPr>
              <a:t>谢谢</a:t>
            </a:r>
            <a:r>
              <a:rPr lang="zh-CN" altLang="en-US" sz="8000" b="1" dirty="0">
                <a:solidFill>
                  <a:schemeClr val="tx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742897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部件级方案策划、匹配与管理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79512" y="836591"/>
            <a:ext cx="8821116"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b="1" dirty="0" smtClean="0">
                <a:solidFill>
                  <a:srgbClr val="FF0000"/>
                </a:solidFill>
                <a:latin typeface="微软雅黑" panose="020B0503020204020204" pitchFamily="34" charset="-122"/>
                <a:ea typeface="微软雅黑" panose="020B0503020204020204" pitchFamily="34" charset="-122"/>
              </a:rPr>
              <a:t>上下层级方案的支撑关系</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一套部件方案既可以支撑整机方案</a:t>
            </a:r>
            <a:r>
              <a:rPr lang="en-US" altLang="zh-CN" sz="1600" dirty="0" smtClean="0">
                <a:latin typeface="微软雅黑" panose="020B0503020204020204" pitchFamily="34" charset="-122"/>
                <a:ea typeface="微软雅黑" panose="020B0503020204020204" pitchFamily="34" charset="-122"/>
              </a:rPr>
              <a:t>A</a:t>
            </a:r>
            <a:r>
              <a:rPr lang="zh-CN" altLang="en-US" sz="1600" dirty="0" smtClean="0">
                <a:latin typeface="微软雅黑" panose="020B0503020204020204" pitchFamily="34" charset="-122"/>
                <a:ea typeface="微软雅黑" panose="020B0503020204020204" pitchFamily="34" charset="-122"/>
              </a:rPr>
              <a:t>，也可以支撑整机方案</a:t>
            </a:r>
            <a:r>
              <a:rPr lang="en-US" altLang="zh-CN" sz="1600" dirty="0" smtClean="0">
                <a:latin typeface="微软雅黑" panose="020B0503020204020204" pitchFamily="34" charset="-122"/>
                <a:ea typeface="微软雅黑" panose="020B0503020204020204" pitchFamily="34" charset="-122"/>
              </a:rPr>
              <a:t>B</a:t>
            </a:r>
            <a:r>
              <a:rPr lang="zh-CN" altLang="en-US" sz="1600" dirty="0" smtClean="0">
                <a:latin typeface="微软雅黑" panose="020B0503020204020204" pitchFamily="34" charset="-122"/>
                <a:ea typeface="微软雅黑" panose="020B0503020204020204" pitchFamily="34" charset="-122"/>
              </a:rPr>
              <a:t>。这种情况比较少，但是也有发生的可能。</a:t>
            </a:r>
            <a:endParaRPr lang="en-US" altLang="zh-CN" sz="1600" dirty="0" smtClean="0">
              <a:latin typeface="微软雅黑" panose="020B0503020204020204" pitchFamily="34" charset="-122"/>
              <a:ea typeface="微软雅黑" panose="020B0503020204020204" pitchFamily="34" charset="-122"/>
            </a:endParaRPr>
          </a:p>
        </p:txBody>
      </p:sp>
      <p:sp>
        <p:nvSpPr>
          <p:cNvPr id="77" name="文本框 76"/>
          <p:cNvSpPr txBox="1"/>
          <p:nvPr/>
        </p:nvSpPr>
        <p:spPr>
          <a:xfrm>
            <a:off x="2267744" y="3338387"/>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83" name="椭圆 82"/>
          <p:cNvSpPr/>
          <p:nvPr/>
        </p:nvSpPr>
        <p:spPr>
          <a:xfrm>
            <a:off x="4235406" y="3524736"/>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4590070" y="2060848"/>
            <a:ext cx="288032" cy="28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p:cNvSpPr txBox="1"/>
          <p:nvPr/>
        </p:nvSpPr>
        <p:spPr>
          <a:xfrm>
            <a:off x="2267744" y="2109380"/>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整机</a:t>
            </a:r>
            <a:endParaRPr lang="zh-CN" altLang="en-US" sz="1400" dirty="0">
              <a:latin typeface="微软雅黑" panose="020B0503020204020204" pitchFamily="34" charset="-122"/>
              <a:ea typeface="微软雅黑" panose="020B0503020204020204" pitchFamily="34" charset="-122"/>
            </a:endParaRPr>
          </a:p>
        </p:txBody>
      </p:sp>
      <p:sp>
        <p:nvSpPr>
          <p:cNvPr id="101" name="椭圆 100"/>
          <p:cNvSpPr/>
          <p:nvPr/>
        </p:nvSpPr>
        <p:spPr>
          <a:xfrm>
            <a:off x="3882637" y="2058571"/>
            <a:ext cx="288000" cy="288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p:cNvCxnSpPr>
            <a:stCxn id="98" idx="4"/>
            <a:endCxn id="83" idx="0"/>
          </p:cNvCxnSpPr>
          <p:nvPr/>
        </p:nvCxnSpPr>
        <p:spPr>
          <a:xfrm flipH="1">
            <a:off x="4343418" y="2348848"/>
            <a:ext cx="390668" cy="1175888"/>
          </a:xfrm>
          <a:prstGeom prst="line">
            <a:avLst/>
          </a:prstGeom>
          <a:ln>
            <a:solidFill>
              <a:schemeClr val="accent1">
                <a:lumMod val="60000"/>
                <a:lumOff val="40000"/>
              </a:schemeClr>
            </a:solidFill>
            <a:prstDash val="sysDash"/>
            <a:headEnd type="stealth" w="lg" len="lg"/>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1" idx="4"/>
            <a:endCxn id="83" idx="0"/>
          </p:cNvCxnSpPr>
          <p:nvPr/>
        </p:nvCxnSpPr>
        <p:spPr>
          <a:xfrm>
            <a:off x="4026637" y="2346571"/>
            <a:ext cx="316781" cy="1178165"/>
          </a:xfrm>
          <a:prstGeom prst="line">
            <a:avLst/>
          </a:prstGeom>
          <a:ln>
            <a:solidFill>
              <a:schemeClr val="accent1">
                <a:lumMod val="60000"/>
                <a:lumOff val="40000"/>
              </a:schemeClr>
            </a:solidFill>
            <a:prstDash val="sysDash"/>
            <a:headEnd type="stealth"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729593" y="3851510"/>
            <a:ext cx="1370888"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1_GYWL_AB1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15" name="矩形 14"/>
          <p:cNvSpPr/>
          <p:nvPr/>
        </p:nvSpPr>
        <p:spPr>
          <a:xfrm>
            <a:off x="4734086" y="2573268"/>
            <a:ext cx="785984"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0_ZJ_B</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16" name="矩形 15"/>
          <p:cNvSpPr/>
          <p:nvPr/>
        </p:nvSpPr>
        <p:spPr>
          <a:xfrm>
            <a:off x="3275856" y="2564904"/>
            <a:ext cx="79720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0_ZJ_A</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6950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矩形 1030"/>
          <p:cNvSpPr/>
          <p:nvPr/>
        </p:nvSpPr>
        <p:spPr>
          <a:xfrm>
            <a:off x="1331640" y="2774840"/>
            <a:ext cx="6264696" cy="2166328"/>
          </a:xfrm>
          <a:prstGeom prst="rect">
            <a:avLst/>
          </a:prstGeom>
          <a:solidFill>
            <a:schemeClr val="bg1">
              <a:lumMod val="9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部件级方案策划、匹配与管理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79512" y="620688"/>
            <a:ext cx="8468048"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b="1" dirty="0">
                <a:solidFill>
                  <a:srgbClr val="FF0000"/>
                </a:solidFill>
                <a:latin typeface="微软雅黑" panose="020B0503020204020204" pitchFamily="34" charset="-122"/>
                <a:ea typeface="微软雅黑" panose="020B0503020204020204" pitchFamily="34" charset="-122"/>
              </a:rPr>
              <a:t>同</a:t>
            </a:r>
            <a:r>
              <a:rPr lang="zh-CN" altLang="en-US" sz="1600" b="1" dirty="0" smtClean="0">
                <a:solidFill>
                  <a:srgbClr val="FF0000"/>
                </a:solidFill>
                <a:latin typeface="微软雅黑" panose="020B0503020204020204" pitchFamily="34" charset="-122"/>
                <a:ea typeface="微软雅黑" panose="020B0503020204020204" pitchFamily="34" charset="-122"/>
              </a:rPr>
              <a:t>层级</a:t>
            </a:r>
            <a:r>
              <a:rPr lang="zh-CN" altLang="en-US" sz="1600" b="1" dirty="0">
                <a:solidFill>
                  <a:srgbClr val="FF0000"/>
                </a:solidFill>
                <a:latin typeface="微软雅黑" panose="020B0503020204020204" pitchFamily="34" charset="-122"/>
                <a:ea typeface="微软雅黑" panose="020B0503020204020204" pitchFamily="34" charset="-122"/>
              </a:rPr>
              <a:t>方案</a:t>
            </a:r>
            <a:r>
              <a:rPr lang="zh-CN" altLang="en-US" sz="1600" b="1" dirty="0" smtClean="0">
                <a:solidFill>
                  <a:srgbClr val="FF0000"/>
                </a:solidFill>
                <a:latin typeface="微软雅黑" panose="020B0503020204020204" pitchFamily="34" charset="-122"/>
                <a:ea typeface="微软雅黑" panose="020B0503020204020204" pitchFamily="34" charset="-122"/>
              </a:rPr>
              <a:t>的匹配关系</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支撑同一个整机方案，各部件可能各自会有一个或多个部件方案，这里就存在同层级各部件方案之间的匹配关系的问题，如：都是支撑整机方案</a:t>
            </a:r>
            <a:r>
              <a:rPr lang="en-US" altLang="zh-CN" sz="1600" dirty="0" smtClean="0">
                <a:latin typeface="微软雅黑" panose="020B0503020204020204" pitchFamily="34" charset="-122"/>
                <a:ea typeface="微软雅黑" panose="020B0503020204020204" pitchFamily="34" charset="-122"/>
              </a:rPr>
              <a:t>B</a:t>
            </a:r>
            <a:r>
              <a:rPr lang="zh-CN" altLang="en-US" sz="1600" dirty="0" smtClean="0">
                <a:latin typeface="微软雅黑" panose="020B0503020204020204" pitchFamily="34" charset="-122"/>
                <a:ea typeface="微软雅黑" panose="020B0503020204020204" pitchFamily="34" charset="-122"/>
              </a:rPr>
              <a:t>，一个压气机方案，燃烧室、高压涡轮、低压涡轮两套方案，压气机的一套方案能匹配高压涡轮的</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套方案。</a:t>
            </a:r>
            <a:endParaRPr lang="en-US" altLang="zh-CN" sz="1600" dirty="0" smtClean="0">
              <a:latin typeface="微软雅黑" panose="020B0503020204020204" pitchFamily="34" charset="-122"/>
              <a:ea typeface="微软雅黑" panose="020B0503020204020204" pitchFamily="34" charset="-122"/>
            </a:endParaRPr>
          </a:p>
        </p:txBody>
      </p:sp>
      <p:pic>
        <p:nvPicPr>
          <p:cNvPr id="1026" name="Picture 2" descr="http://www.86feiji.com/upload/2015/02/04/6ebf1acf-a2b1-4495-98a9-4e35ee605f6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194" y="5254290"/>
            <a:ext cx="3191787" cy="1500141"/>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pic>
        <p:nvPicPr>
          <p:cNvPr id="1028" name="Picture 4" descr="http://www.cape.com.cn/uploads/allimg/160226/1_160226143108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874" y="5092625"/>
            <a:ext cx="2645531" cy="1691532"/>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2" name="椭圆 1"/>
          <p:cNvSpPr/>
          <p:nvPr/>
        </p:nvSpPr>
        <p:spPr>
          <a:xfrm>
            <a:off x="2061253" y="3742145"/>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01213" y="2937388"/>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压气机</a:t>
            </a:r>
            <a:endParaRPr lang="zh-CN" altLang="en-US"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915816" y="2926297"/>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燃烧室</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449540" y="2937388"/>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高压涡轮</a:t>
            </a:r>
            <a:endParaRPr lang="zh-CN" altLang="en-US"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996088" y="2926297"/>
            <a:ext cx="936104"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低</a:t>
            </a:r>
            <a:r>
              <a:rPr lang="zh-CN" altLang="en-US" sz="1400" dirty="0" smtClean="0">
                <a:latin typeface="微软雅黑" panose="020B0503020204020204" pitchFamily="34" charset="-122"/>
                <a:ea typeface="微软雅黑" panose="020B0503020204020204" pitchFamily="34" charset="-122"/>
              </a:rPr>
              <a:t>压涡轮</a:t>
            </a:r>
            <a:endParaRPr lang="zh-CN" altLang="en-US" sz="1400" dirty="0">
              <a:latin typeface="微软雅黑" panose="020B0503020204020204" pitchFamily="34" charset="-122"/>
              <a:ea typeface="微软雅黑" panose="020B0503020204020204" pitchFamily="34" charset="-122"/>
            </a:endParaRPr>
          </a:p>
        </p:txBody>
      </p:sp>
      <p:sp>
        <p:nvSpPr>
          <p:cNvPr id="11" name="椭圆 10"/>
          <p:cNvSpPr/>
          <p:nvPr/>
        </p:nvSpPr>
        <p:spPr>
          <a:xfrm>
            <a:off x="3275856" y="3319225"/>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275856" y="4215000"/>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2" idx="6"/>
            <a:endCxn id="11" idx="2"/>
          </p:cNvCxnSpPr>
          <p:nvPr/>
        </p:nvCxnSpPr>
        <p:spPr>
          <a:xfrm flipV="1">
            <a:off x="2277277" y="3427237"/>
            <a:ext cx="998579" cy="42292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 idx="6"/>
            <a:endCxn id="12" idx="2"/>
          </p:cNvCxnSpPr>
          <p:nvPr/>
        </p:nvCxnSpPr>
        <p:spPr>
          <a:xfrm>
            <a:off x="2277277" y="3850157"/>
            <a:ext cx="998579" cy="472855"/>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814056" y="3319225"/>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814056" y="4215000"/>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1" idx="6"/>
            <a:endCxn id="19" idx="2"/>
          </p:cNvCxnSpPr>
          <p:nvPr/>
        </p:nvCxnSpPr>
        <p:spPr>
          <a:xfrm>
            <a:off x="3491880" y="3427237"/>
            <a:ext cx="132217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6"/>
            <a:endCxn id="20" idx="2"/>
          </p:cNvCxnSpPr>
          <p:nvPr/>
        </p:nvCxnSpPr>
        <p:spPr>
          <a:xfrm>
            <a:off x="3491880" y="4323012"/>
            <a:ext cx="1322176"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293209" y="3319225"/>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323295" y="4215000"/>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19" idx="6"/>
            <a:endCxn id="27" idx="2"/>
          </p:cNvCxnSpPr>
          <p:nvPr/>
        </p:nvCxnSpPr>
        <p:spPr>
          <a:xfrm>
            <a:off x="5030080" y="3427237"/>
            <a:ext cx="1263129"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0" idx="6"/>
            <a:endCxn id="28" idx="2"/>
          </p:cNvCxnSpPr>
          <p:nvPr/>
        </p:nvCxnSpPr>
        <p:spPr>
          <a:xfrm>
            <a:off x="5030080" y="4323012"/>
            <a:ext cx="1293215" cy="0"/>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33" name="矩形 1032"/>
          <p:cNvSpPr/>
          <p:nvPr/>
        </p:nvSpPr>
        <p:spPr>
          <a:xfrm>
            <a:off x="1494528" y="4051239"/>
            <a:ext cx="1431867"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1_YQJ_B1&amp;B2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50" name="椭圆 49"/>
          <p:cNvSpPr/>
          <p:nvPr/>
        </p:nvSpPr>
        <p:spPr>
          <a:xfrm>
            <a:off x="4319972" y="1841921"/>
            <a:ext cx="288032" cy="28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2487977" y="1890453"/>
            <a:ext cx="93610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整机</a:t>
            </a:r>
            <a:endParaRPr lang="zh-CN" altLang="en-US" sz="1400" dirty="0">
              <a:latin typeface="微软雅黑" panose="020B0503020204020204" pitchFamily="34" charset="-122"/>
              <a:ea typeface="微软雅黑" panose="020B0503020204020204" pitchFamily="34" charset="-122"/>
            </a:endParaRPr>
          </a:p>
        </p:txBody>
      </p:sp>
      <p:sp>
        <p:nvSpPr>
          <p:cNvPr id="53" name="椭圆 52"/>
          <p:cNvSpPr/>
          <p:nvPr/>
        </p:nvSpPr>
        <p:spPr>
          <a:xfrm>
            <a:off x="3612539" y="1839644"/>
            <a:ext cx="288000" cy="288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0" idx="4"/>
            <a:endCxn id="1031" idx="0"/>
          </p:cNvCxnSpPr>
          <p:nvPr/>
        </p:nvCxnSpPr>
        <p:spPr>
          <a:xfrm>
            <a:off x="4463988" y="2129921"/>
            <a:ext cx="0" cy="644919"/>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305065" y="3635901"/>
            <a:ext cx="123623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1_GYWL_B1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38" name="矩形 37"/>
          <p:cNvSpPr/>
          <p:nvPr/>
        </p:nvSpPr>
        <p:spPr>
          <a:xfrm>
            <a:off x="4475991" y="2244020"/>
            <a:ext cx="785984"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0_ZJ_B</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39" name="矩形 38"/>
          <p:cNvSpPr/>
          <p:nvPr/>
        </p:nvSpPr>
        <p:spPr>
          <a:xfrm>
            <a:off x="3369873" y="2235656"/>
            <a:ext cx="79720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0_ZJ_A</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40" name="矩形 39"/>
          <p:cNvSpPr/>
          <p:nvPr/>
        </p:nvSpPr>
        <p:spPr>
          <a:xfrm>
            <a:off x="4299474" y="4500178"/>
            <a:ext cx="1236236"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1_GYWL_B2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41" name="矩形 40"/>
          <p:cNvSpPr/>
          <p:nvPr/>
        </p:nvSpPr>
        <p:spPr>
          <a:xfrm>
            <a:off x="3010360" y="3648450"/>
            <a:ext cx="1029449"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1_RSS_B1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44" name="矩形 43"/>
          <p:cNvSpPr/>
          <p:nvPr/>
        </p:nvSpPr>
        <p:spPr>
          <a:xfrm>
            <a:off x="3004769" y="4512727"/>
            <a:ext cx="1029449"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1_RSS_B2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45" name="矩形 44"/>
          <p:cNvSpPr/>
          <p:nvPr/>
        </p:nvSpPr>
        <p:spPr>
          <a:xfrm>
            <a:off x="5800966" y="3635901"/>
            <a:ext cx="124104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1_DYWL_B1</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46" name="矩形 45"/>
          <p:cNvSpPr/>
          <p:nvPr/>
        </p:nvSpPr>
        <p:spPr>
          <a:xfrm>
            <a:off x="5795375" y="4500178"/>
            <a:ext cx="1241045" cy="307777"/>
          </a:xfrm>
          <a:prstGeom prst="rect">
            <a:avLst/>
          </a:prstGeom>
        </p:spPr>
        <p:txBody>
          <a:bodyPr wrap="none">
            <a:spAutoFit/>
          </a:bodyPr>
          <a:lstStyle/>
          <a:p>
            <a:pPr lvl="0"/>
            <a:r>
              <a:rPr lang="en-US" altLang="zh-CN" sz="1400" b="1" dirty="0" smtClean="0">
                <a:solidFill>
                  <a:srgbClr val="1F497D"/>
                </a:solidFill>
                <a:latin typeface="微软雅黑" panose="020B0503020204020204" pitchFamily="34" charset="-122"/>
                <a:ea typeface="微软雅黑" panose="020B0503020204020204" pitchFamily="34" charset="-122"/>
              </a:rPr>
              <a:t>1_DYWL_B2</a:t>
            </a:r>
            <a:endParaRPr lang="zh-CN" altLang="en-US" sz="1400" b="1" dirty="0">
              <a:solidFill>
                <a:srgbClr val="1F497D"/>
              </a:solidFill>
              <a:latin typeface="微软雅黑" panose="020B0503020204020204" pitchFamily="34" charset="-122"/>
              <a:ea typeface="微软雅黑" panose="020B0503020204020204" pitchFamily="34" charset="-122"/>
            </a:endParaRPr>
          </a:p>
        </p:txBody>
      </p:sp>
      <p:sp>
        <p:nvSpPr>
          <p:cNvPr id="42" name="椭圆 41"/>
          <p:cNvSpPr/>
          <p:nvPr/>
        </p:nvSpPr>
        <p:spPr>
          <a:xfrm>
            <a:off x="4814056" y="3863611"/>
            <a:ext cx="216024" cy="21602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12" idx="6"/>
            <a:endCxn id="42" idx="2"/>
          </p:cNvCxnSpPr>
          <p:nvPr/>
        </p:nvCxnSpPr>
        <p:spPr>
          <a:xfrm flipV="1">
            <a:off x="3491880" y="3971623"/>
            <a:ext cx="1322176" cy="351389"/>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09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24" y="188640"/>
            <a:ext cx="7891984" cy="40011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多方案管理业务场景分析</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专业级方案策划、匹配与管理</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4774475" y="677674"/>
            <a:ext cx="3672408" cy="2634988"/>
          </a:xfrm>
          <a:prstGeom prst="rect">
            <a:avLst/>
          </a:prstGeom>
          <a:solidFill>
            <a:schemeClr val="bg1">
              <a:lumMod val="95000"/>
            </a:schemeClr>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燕尾形箭头 4"/>
          <p:cNvSpPr/>
          <p:nvPr/>
        </p:nvSpPr>
        <p:spPr>
          <a:xfrm rot="5400000">
            <a:off x="6158427" y="1239836"/>
            <a:ext cx="936000" cy="596897"/>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6" name="矩形 5"/>
          <p:cNvSpPr/>
          <p:nvPr/>
        </p:nvSpPr>
        <p:spPr>
          <a:xfrm>
            <a:off x="4918491" y="2300490"/>
            <a:ext cx="1440160" cy="89746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7" name="文本框 6"/>
          <p:cNvSpPr txBox="1"/>
          <p:nvPr/>
        </p:nvSpPr>
        <p:spPr>
          <a:xfrm>
            <a:off x="6070619" y="836996"/>
            <a:ext cx="1260648" cy="307777"/>
          </a:xfrm>
          <a:prstGeom prst="rect">
            <a:avLst/>
          </a:prstGeom>
          <a:noFill/>
        </p:spPr>
        <p:txBody>
          <a:bodyPr wrap="square" rtlCol="0">
            <a:spAutoFit/>
          </a:bodyPr>
          <a:lstStyle/>
          <a:p>
            <a:pPr algn="ctr"/>
            <a:r>
              <a:rPr lang="zh-CN" altLang="en-US" sz="1400" b="1" dirty="0" smtClean="0">
                <a:solidFill>
                  <a:srgbClr val="FF0000"/>
                </a:solidFill>
                <a:latin typeface="微软雅黑" panose="020B0503020204020204" pitchFamily="34" charset="-122"/>
                <a:ea typeface="微软雅黑" panose="020B0503020204020204" pitchFamily="34" charset="-122"/>
              </a:rPr>
              <a:t>高压涡轮部件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846483" y="1981761"/>
            <a:ext cx="1800200" cy="307777"/>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高压涡轮部件方案</a:t>
            </a:r>
            <a:r>
              <a:rPr lang="en-US" altLang="zh-CN" sz="1400" b="1" dirty="0" smtClean="0">
                <a:solidFill>
                  <a:schemeClr val="tx2"/>
                </a:solidFill>
                <a:latin typeface="微软雅黑" panose="020B0503020204020204" pitchFamily="34" charset="-122"/>
                <a:ea typeface="微软雅黑" panose="020B0503020204020204" pitchFamily="34" charset="-122"/>
              </a:rPr>
              <a:t>1</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9" name="矩形 8"/>
          <p:cNvSpPr/>
          <p:nvPr/>
        </p:nvSpPr>
        <p:spPr>
          <a:xfrm>
            <a:off x="6790699" y="2298566"/>
            <a:ext cx="1440160" cy="89746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10" name="文本框 9"/>
          <p:cNvSpPr txBox="1"/>
          <p:nvPr/>
        </p:nvSpPr>
        <p:spPr>
          <a:xfrm>
            <a:off x="6718690" y="1979837"/>
            <a:ext cx="1946373" cy="307777"/>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高压涡轮部件方案</a:t>
            </a:r>
            <a:r>
              <a:rPr lang="en-US" altLang="zh-CN" sz="1400" b="1" dirty="0" smtClean="0">
                <a:solidFill>
                  <a:schemeClr val="tx2"/>
                </a:solidFill>
                <a:latin typeface="微软雅黑" panose="020B0503020204020204" pitchFamily="34" charset="-122"/>
                <a:ea typeface="微软雅黑" panose="020B0503020204020204" pitchFamily="34" charset="-122"/>
              </a:rPr>
              <a:t>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136672" y="2475419"/>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7008880" y="2470386"/>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16" name="矩形 15"/>
          <p:cNvSpPr/>
          <p:nvPr/>
        </p:nvSpPr>
        <p:spPr>
          <a:xfrm>
            <a:off x="0" y="4005064"/>
            <a:ext cx="3269671" cy="2794310"/>
          </a:xfrm>
          <a:prstGeom prst="rect">
            <a:avLst/>
          </a:prstGeom>
          <a:solidFill>
            <a:schemeClr val="bg1">
              <a:lumMod val="95000"/>
            </a:schemeClr>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箭头 16"/>
          <p:cNvSpPr/>
          <p:nvPr/>
        </p:nvSpPr>
        <p:spPr>
          <a:xfrm rot="5400000">
            <a:off x="1059408" y="4567226"/>
            <a:ext cx="936000" cy="596897"/>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18" name="矩形 17"/>
          <p:cNvSpPr/>
          <p:nvPr/>
        </p:nvSpPr>
        <p:spPr>
          <a:xfrm>
            <a:off x="8203010" y="4005064"/>
            <a:ext cx="1248621" cy="2794310"/>
          </a:xfrm>
          <a:prstGeom prst="rect">
            <a:avLst/>
          </a:prstGeom>
          <a:solidFill>
            <a:schemeClr val="bg1"/>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525578" y="4005064"/>
            <a:ext cx="1650877" cy="2794310"/>
          </a:xfrm>
          <a:prstGeom prst="rect">
            <a:avLst/>
          </a:prstGeom>
          <a:solidFill>
            <a:schemeClr val="bg1">
              <a:lumMod val="95000"/>
            </a:schemeClr>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319174" y="4005064"/>
            <a:ext cx="3160988" cy="2794310"/>
          </a:xfrm>
          <a:prstGeom prst="rect">
            <a:avLst/>
          </a:prstGeom>
          <a:solidFill>
            <a:schemeClr val="bg1"/>
          </a:solid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496" y="5788149"/>
            <a:ext cx="1440160" cy="89746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22" name="文本框 21"/>
          <p:cNvSpPr txBox="1"/>
          <p:nvPr/>
        </p:nvSpPr>
        <p:spPr>
          <a:xfrm>
            <a:off x="971600" y="4164386"/>
            <a:ext cx="1080120" cy="307777"/>
          </a:xfrm>
          <a:prstGeom prst="rect">
            <a:avLst/>
          </a:prstGeom>
          <a:noFill/>
        </p:spPr>
        <p:txBody>
          <a:bodyPr wrap="square" rtlCol="0">
            <a:spAutoFit/>
          </a:bodyPr>
          <a:lstStyle/>
          <a:p>
            <a:pPr algn="ctr"/>
            <a:r>
              <a:rPr lang="zh-CN" altLang="en-US" sz="1400" b="1" dirty="0" smtClean="0">
                <a:solidFill>
                  <a:srgbClr val="FF0000"/>
                </a:solidFill>
                <a:latin typeface="微软雅黑" panose="020B0503020204020204" pitchFamily="34" charset="-122"/>
                <a:ea typeface="微软雅黑" panose="020B0503020204020204" pitchFamily="34" charset="-122"/>
              </a:rPr>
              <a:t>涡轮气动</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4348868" y="4164386"/>
            <a:ext cx="1159236" cy="307777"/>
          </a:xfrm>
          <a:prstGeom prst="rect">
            <a:avLst/>
          </a:prstGeom>
          <a:noFill/>
        </p:spPr>
        <p:txBody>
          <a:bodyPr wrap="square" rtlCol="0">
            <a:spAutoFit/>
          </a:bodyPr>
          <a:lstStyle/>
          <a:p>
            <a:pPr algn="ctr"/>
            <a:r>
              <a:rPr lang="zh-CN" altLang="en-US" sz="1400" b="1" dirty="0" smtClean="0">
                <a:solidFill>
                  <a:srgbClr val="FF0000"/>
                </a:solidFill>
                <a:latin typeface="微软雅黑" panose="020B0503020204020204" pitchFamily="34" charset="-122"/>
                <a:ea typeface="微软雅黑" panose="020B0503020204020204" pitchFamily="34" charset="-122"/>
              </a:rPr>
              <a:t>涡轮传热</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5" name="矩形 24"/>
          <p:cNvSpPr/>
          <p:nvPr/>
        </p:nvSpPr>
        <p:spPr>
          <a:xfrm>
            <a:off x="6618688" y="5775956"/>
            <a:ext cx="1506414" cy="89746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26" name="文本框 25"/>
          <p:cNvSpPr txBox="1"/>
          <p:nvPr/>
        </p:nvSpPr>
        <p:spPr>
          <a:xfrm>
            <a:off x="6595863" y="4164386"/>
            <a:ext cx="1620974" cy="307777"/>
          </a:xfrm>
          <a:prstGeom prst="rect">
            <a:avLst/>
          </a:prstGeom>
          <a:noFill/>
        </p:spPr>
        <p:txBody>
          <a:bodyPr wrap="square" rtlCol="0">
            <a:spAutoFit/>
          </a:bodyPr>
          <a:lstStyle/>
          <a:p>
            <a:pPr algn="ctr"/>
            <a:r>
              <a:rPr lang="zh-CN" altLang="en-US" sz="1400" b="1" dirty="0" smtClean="0">
                <a:solidFill>
                  <a:srgbClr val="FF0000"/>
                </a:solidFill>
                <a:latin typeface="微软雅黑" panose="020B0503020204020204" pitchFamily="34" charset="-122"/>
                <a:ea typeface="微软雅黑" panose="020B0503020204020204" pitchFamily="34" charset="-122"/>
              </a:rPr>
              <a:t>涡轮结构</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6512" y="5309151"/>
            <a:ext cx="2132180" cy="492443"/>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涡轮气动方案</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r>
              <a:rPr lang="en-US" altLang="zh-CN" sz="1100" b="1" dirty="0" smtClean="0">
                <a:solidFill>
                  <a:schemeClr val="tx2"/>
                </a:solidFill>
                <a:latin typeface="微软雅黑" panose="020B0503020204020204" pitchFamily="34" charset="-122"/>
                <a:ea typeface="微软雅黑" panose="020B0503020204020204" pitchFamily="34" charset="-122"/>
              </a:rPr>
              <a:t>2_GYWLQD_A1_1</a:t>
            </a:r>
            <a:endParaRPr lang="zh-CN" altLang="en-US" sz="1100" b="1" dirty="0">
              <a:solidFill>
                <a:schemeClr val="tx2"/>
              </a:solidFill>
              <a:latin typeface="微软雅黑" panose="020B0503020204020204" pitchFamily="34" charset="-122"/>
              <a:ea typeface="微软雅黑" panose="020B0503020204020204" pitchFamily="34" charset="-122"/>
            </a:endParaRPr>
          </a:p>
        </p:txBody>
      </p:sp>
      <p:sp>
        <p:nvSpPr>
          <p:cNvPr id="28" name="矩形 27"/>
          <p:cNvSpPr/>
          <p:nvPr/>
        </p:nvSpPr>
        <p:spPr>
          <a:xfrm>
            <a:off x="1763689" y="5786225"/>
            <a:ext cx="1440160" cy="89746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29" name="文本框 28"/>
          <p:cNvSpPr txBox="1"/>
          <p:nvPr/>
        </p:nvSpPr>
        <p:spPr>
          <a:xfrm>
            <a:off x="1691680" y="5307227"/>
            <a:ext cx="1642359" cy="477054"/>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涡轮气动方案</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r>
              <a:rPr lang="en-US" altLang="zh-CN" sz="1100" b="1" dirty="0" smtClean="0">
                <a:solidFill>
                  <a:schemeClr val="tx2"/>
                </a:solidFill>
                <a:latin typeface="微软雅黑" panose="020B0503020204020204" pitchFamily="34" charset="-122"/>
                <a:ea typeface="微软雅黑" panose="020B0503020204020204" pitchFamily="34" charset="-122"/>
              </a:rPr>
              <a:t>2_GYWLQD_A1_2</a:t>
            </a:r>
            <a:endParaRPr lang="zh-CN" altLang="en-US" sz="1100" b="1" dirty="0">
              <a:solidFill>
                <a:schemeClr val="tx2"/>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487666" y="5307227"/>
            <a:ext cx="1828750" cy="692497"/>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涡轮结构方案</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r>
              <a:rPr lang="en-US" altLang="zh-CN" sz="1100" b="1" dirty="0" smtClean="0">
                <a:solidFill>
                  <a:schemeClr val="tx2"/>
                </a:solidFill>
                <a:latin typeface="微软雅黑" panose="020B0503020204020204" pitchFamily="34" charset="-122"/>
                <a:ea typeface="微软雅黑" panose="020B0503020204020204" pitchFamily="34" charset="-122"/>
              </a:rPr>
              <a:t>2_GYWLJG_A1_1&amp;2</a:t>
            </a:r>
            <a:endParaRPr lang="zh-CN" altLang="en-US" sz="1100" b="1" dirty="0">
              <a:solidFill>
                <a:schemeClr val="tx2"/>
              </a:solidFill>
              <a:latin typeface="微软雅黑" panose="020B0503020204020204" pitchFamily="34" charset="-122"/>
              <a:ea typeface="微软雅黑" panose="020B0503020204020204" pitchFamily="34" charset="-122"/>
            </a:endParaRPr>
          </a:p>
          <a:p>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32" name="矩形 31"/>
          <p:cNvSpPr/>
          <p:nvPr/>
        </p:nvSpPr>
        <p:spPr>
          <a:xfrm>
            <a:off x="8271409" y="5775956"/>
            <a:ext cx="1125127" cy="897464"/>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33" name="文本框 32"/>
          <p:cNvSpPr txBox="1"/>
          <p:nvPr/>
        </p:nvSpPr>
        <p:spPr>
          <a:xfrm>
            <a:off x="8218759" y="4141867"/>
            <a:ext cx="1316486" cy="307777"/>
          </a:xfrm>
          <a:prstGeom prst="rect">
            <a:avLst/>
          </a:prstGeom>
          <a:noFill/>
        </p:spPr>
        <p:txBody>
          <a:bodyPr wrap="square" rtlCol="0">
            <a:spAutoFit/>
          </a:bodyPr>
          <a:lstStyle/>
          <a:p>
            <a:pPr algn="ctr"/>
            <a:r>
              <a:rPr lang="zh-CN" altLang="en-US" sz="1400" b="1" dirty="0" smtClean="0">
                <a:solidFill>
                  <a:srgbClr val="FF0000"/>
                </a:solidFill>
                <a:latin typeface="微软雅黑" panose="020B0503020204020204" pitchFamily="34" charset="-122"/>
                <a:ea typeface="微软雅黑" panose="020B0503020204020204" pitchFamily="34" charset="-122"/>
              </a:rPr>
              <a:t>涡轮强度</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cxnSp>
        <p:nvCxnSpPr>
          <p:cNvPr id="34" name="直接箭头连接符 33"/>
          <p:cNvCxnSpPr>
            <a:stCxn id="6" idx="2"/>
            <a:endCxn id="22" idx="0"/>
          </p:cNvCxnSpPr>
          <p:nvPr/>
        </p:nvCxnSpPr>
        <p:spPr>
          <a:xfrm flipH="1">
            <a:off x="1511660" y="3197954"/>
            <a:ext cx="4126911" cy="966432"/>
          </a:xfrm>
          <a:prstGeom prst="straightConnector1">
            <a:avLst/>
          </a:prstGeom>
          <a:ln>
            <a:solidFill>
              <a:schemeClr val="tx1">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 idx="2"/>
            <a:endCxn id="24" idx="0"/>
          </p:cNvCxnSpPr>
          <p:nvPr/>
        </p:nvCxnSpPr>
        <p:spPr>
          <a:xfrm flipH="1">
            <a:off x="4928486" y="3197954"/>
            <a:ext cx="710085" cy="966432"/>
          </a:xfrm>
          <a:prstGeom prst="straightConnector1">
            <a:avLst/>
          </a:prstGeom>
          <a:ln>
            <a:solidFill>
              <a:schemeClr val="tx1">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2"/>
            <a:endCxn id="26" idx="0"/>
          </p:cNvCxnSpPr>
          <p:nvPr/>
        </p:nvCxnSpPr>
        <p:spPr>
          <a:xfrm>
            <a:off x="5638571" y="3197954"/>
            <a:ext cx="1767779" cy="966432"/>
          </a:xfrm>
          <a:prstGeom prst="straightConnector1">
            <a:avLst/>
          </a:prstGeom>
          <a:ln>
            <a:solidFill>
              <a:schemeClr val="tx1">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 idx="2"/>
            <a:endCxn id="33" idx="0"/>
          </p:cNvCxnSpPr>
          <p:nvPr/>
        </p:nvCxnSpPr>
        <p:spPr>
          <a:xfrm>
            <a:off x="5638571" y="3197954"/>
            <a:ext cx="3238431" cy="943913"/>
          </a:xfrm>
          <a:prstGeom prst="straightConnector1">
            <a:avLst/>
          </a:prstGeom>
          <a:ln>
            <a:solidFill>
              <a:schemeClr val="tx1">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燕尾形箭头 38"/>
          <p:cNvSpPr/>
          <p:nvPr/>
        </p:nvSpPr>
        <p:spPr>
          <a:xfrm rot="5400000">
            <a:off x="4473809" y="4566551"/>
            <a:ext cx="936000" cy="612000"/>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40" name="燕尾形箭头 39"/>
          <p:cNvSpPr/>
          <p:nvPr/>
        </p:nvSpPr>
        <p:spPr>
          <a:xfrm rot="5400000">
            <a:off x="6938207" y="4594282"/>
            <a:ext cx="936000" cy="612000"/>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41" name="燕尾形箭头 40"/>
          <p:cNvSpPr/>
          <p:nvPr/>
        </p:nvSpPr>
        <p:spPr>
          <a:xfrm rot="5400000">
            <a:off x="8408245" y="4581966"/>
            <a:ext cx="936000" cy="612000"/>
          </a:xfrm>
          <a:prstGeom prst="notch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策划</a:t>
            </a:r>
          </a:p>
        </p:txBody>
      </p:sp>
      <p:sp>
        <p:nvSpPr>
          <p:cNvPr id="42" name="文本框 41"/>
          <p:cNvSpPr txBox="1"/>
          <p:nvPr/>
        </p:nvSpPr>
        <p:spPr>
          <a:xfrm>
            <a:off x="1795238" y="4518378"/>
            <a:ext cx="1187713" cy="523220"/>
          </a:xfrm>
          <a:prstGeom prst="rect">
            <a:avLst/>
          </a:prstGeom>
          <a:solidFill>
            <a:schemeClr val="accent2">
              <a:lumMod val="20000"/>
              <a:lumOff val="8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涡轮气动方案设计流程</a:t>
            </a:r>
            <a:endParaRPr lang="en-US" altLang="zh-CN" sz="1400" dirty="0" smtClean="0">
              <a:latin typeface="微软雅黑" panose="020B0503020204020204" pitchFamily="34" charset="-122"/>
              <a:ea typeface="微软雅黑" panose="020B0503020204020204" pitchFamily="34" charset="-122"/>
            </a:endParaRPr>
          </a:p>
        </p:txBody>
      </p:sp>
      <p:sp>
        <p:nvSpPr>
          <p:cNvPr id="43" name="文本框 42"/>
          <p:cNvSpPr txBox="1"/>
          <p:nvPr/>
        </p:nvSpPr>
        <p:spPr>
          <a:xfrm>
            <a:off x="656212" y="4519055"/>
            <a:ext cx="639403" cy="313235"/>
          </a:xfrm>
          <a:prstGeom prst="rect">
            <a:avLst/>
          </a:prstGeom>
          <a:solidFill>
            <a:schemeClr val="accent5">
              <a:lumMod val="40000"/>
              <a:lumOff val="60000"/>
            </a:schemeClr>
          </a:solid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谁？</a:t>
            </a:r>
            <a:endParaRPr lang="zh-CN" altLang="en-US" sz="14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97217" y="4867224"/>
            <a:ext cx="1187713" cy="307777"/>
          </a:xfrm>
          <a:prstGeom prst="rect">
            <a:avLst/>
          </a:prstGeom>
          <a:solidFill>
            <a:schemeClr val="accent3">
              <a:lumMod val="60000"/>
              <a:lumOff val="4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什么时候？</a:t>
            </a:r>
            <a:endParaRPr lang="zh-CN" altLang="en-US" sz="1400"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253677" y="5963078"/>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1981870" y="5958045"/>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48" name="文本框 47"/>
          <p:cNvSpPr txBox="1"/>
          <p:nvPr/>
        </p:nvSpPr>
        <p:spPr>
          <a:xfrm>
            <a:off x="6882412" y="5958045"/>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8332073" y="5958045"/>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66" name="矩形 65"/>
          <p:cNvSpPr/>
          <p:nvPr/>
        </p:nvSpPr>
        <p:spPr>
          <a:xfrm>
            <a:off x="3408026" y="5793811"/>
            <a:ext cx="1440160" cy="89746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67" name="文本框 66"/>
          <p:cNvSpPr txBox="1"/>
          <p:nvPr/>
        </p:nvSpPr>
        <p:spPr>
          <a:xfrm>
            <a:off x="3336018" y="5314813"/>
            <a:ext cx="2132180" cy="492443"/>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涡轮传热方案</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r>
              <a:rPr lang="en-US" altLang="zh-CN" sz="1100" b="1" dirty="0" smtClean="0">
                <a:solidFill>
                  <a:schemeClr val="tx2"/>
                </a:solidFill>
                <a:latin typeface="微软雅黑" panose="020B0503020204020204" pitchFamily="34" charset="-122"/>
                <a:ea typeface="微软雅黑" panose="020B0503020204020204" pitchFamily="34" charset="-122"/>
              </a:rPr>
              <a:t>2_GYWLCR_A1_1</a:t>
            </a:r>
            <a:endParaRPr lang="zh-CN" altLang="en-US" sz="1100" b="1" dirty="0">
              <a:solidFill>
                <a:schemeClr val="tx2"/>
              </a:solidFill>
              <a:latin typeface="微软雅黑" panose="020B0503020204020204" pitchFamily="34" charset="-122"/>
              <a:ea typeface="微软雅黑" panose="020B0503020204020204" pitchFamily="34" charset="-122"/>
            </a:endParaRPr>
          </a:p>
        </p:txBody>
      </p:sp>
      <p:sp>
        <p:nvSpPr>
          <p:cNvPr id="68" name="矩形 67"/>
          <p:cNvSpPr/>
          <p:nvPr/>
        </p:nvSpPr>
        <p:spPr>
          <a:xfrm>
            <a:off x="5004049" y="5791887"/>
            <a:ext cx="1354602" cy="89746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69" name="文本框 68"/>
          <p:cNvSpPr txBox="1"/>
          <p:nvPr/>
        </p:nvSpPr>
        <p:spPr>
          <a:xfrm>
            <a:off x="4932040" y="5312889"/>
            <a:ext cx="1642359" cy="477054"/>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涡轮传热方案</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r>
              <a:rPr lang="en-US" altLang="zh-CN" sz="1100" b="1" dirty="0" smtClean="0">
                <a:solidFill>
                  <a:schemeClr val="tx2"/>
                </a:solidFill>
                <a:latin typeface="微软雅黑" panose="020B0503020204020204" pitchFamily="34" charset="-122"/>
                <a:ea typeface="微软雅黑" panose="020B0503020204020204" pitchFamily="34" charset="-122"/>
              </a:rPr>
              <a:t>2_GYWLCR_A1_2</a:t>
            </a:r>
            <a:endParaRPr lang="zh-CN" altLang="en-US" sz="1100" b="1" dirty="0">
              <a:solidFill>
                <a:schemeClr val="tx2"/>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3626207" y="5968740"/>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71" name="文本框 70"/>
          <p:cNvSpPr txBox="1"/>
          <p:nvPr/>
        </p:nvSpPr>
        <p:spPr>
          <a:xfrm>
            <a:off x="5222230" y="5963707"/>
            <a:ext cx="1003798" cy="523220"/>
          </a:xfrm>
          <a:prstGeom prst="rect">
            <a:avLst/>
          </a:prstGeom>
          <a:solidFill>
            <a:schemeClr val="accent5">
              <a:lumMod val="40000"/>
              <a:lumOff val="6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包含哪些内容？</a:t>
            </a:r>
            <a:endParaRPr lang="zh-CN" altLang="en-US" sz="1400" dirty="0">
              <a:latin typeface="微软雅黑" panose="020B0503020204020204" pitchFamily="34" charset="-122"/>
              <a:ea typeface="微软雅黑" panose="020B0503020204020204" pitchFamily="34" charset="-122"/>
            </a:endParaRPr>
          </a:p>
        </p:txBody>
      </p:sp>
      <p:sp>
        <p:nvSpPr>
          <p:cNvPr id="73" name="矩形 72"/>
          <p:cNvSpPr/>
          <p:nvPr/>
        </p:nvSpPr>
        <p:spPr>
          <a:xfrm>
            <a:off x="3663" y="3996522"/>
            <a:ext cx="9111591" cy="2743365"/>
          </a:xfrm>
          <a:prstGeom prst="rect">
            <a:avLst/>
          </a:prstGeom>
          <a:solidFill>
            <a:schemeClr val="accent2">
              <a:alpha val="38039"/>
            </a:schemeClr>
          </a:solid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针对一</a:t>
            </a:r>
            <a:r>
              <a:rPr lang="zh-CN" altLang="en-US" dirty="0" smtClean="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个</a:t>
            </a:r>
            <a:r>
              <a:rPr lang="zh-CN" altLang="en-US"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部件</a:t>
            </a:r>
            <a:r>
              <a:rPr lang="zh-CN" altLang="en-US" dirty="0" smtClean="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方案，</a:t>
            </a:r>
            <a:r>
              <a:rPr lang="zh-CN" altLang="en-US"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各个</a:t>
            </a:r>
            <a:r>
              <a:rPr lang="zh-CN" altLang="en-US" dirty="0" smtClean="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专业可能</a:t>
            </a:r>
            <a:r>
              <a:rPr lang="zh-CN" altLang="en-US"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策划</a:t>
            </a:r>
            <a:r>
              <a:rPr lang="en-US" altLang="zh-CN"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1</a:t>
            </a:r>
            <a:r>
              <a:rPr lang="zh-CN" altLang="en-US"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个、</a:t>
            </a:r>
            <a:r>
              <a:rPr lang="en-US" altLang="zh-CN"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2</a:t>
            </a:r>
            <a:r>
              <a:rPr lang="zh-CN" altLang="en-US"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个甚至更多个</a:t>
            </a:r>
            <a:r>
              <a:rPr lang="zh-CN" altLang="en-US" dirty="0" smtClean="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rPr>
              <a:t>方案，各个方案策划的方案数目可能还不同，需要考虑与本部件各专业方案之间的横向匹配关系、需要考虑与其他部件专业方案之间的横向匹配关系。</a:t>
            </a:r>
            <a:endParaRPr lang="zh-CN" altLang="en-US" dirty="0">
              <a:solidFill>
                <a:srgbClr val="FFFF00"/>
              </a:solidFill>
              <a:effectLst>
                <a:glow rad="228600">
                  <a:schemeClr val="accent2">
                    <a:satMod val="175000"/>
                    <a:alpha val="40000"/>
                  </a:schemeClr>
                </a:glow>
              </a:effectLst>
              <a:latin typeface="微软雅黑" panose="020B0503020204020204" pitchFamily="34" charset="-122"/>
              <a:ea typeface="微软雅黑" panose="020B0503020204020204" pitchFamily="34" charset="-122"/>
            </a:endParaRPr>
          </a:p>
        </p:txBody>
      </p:sp>
      <p:sp>
        <p:nvSpPr>
          <p:cNvPr id="75" name="文本框 74"/>
          <p:cNvSpPr txBox="1"/>
          <p:nvPr/>
        </p:nvSpPr>
        <p:spPr>
          <a:xfrm>
            <a:off x="8203010" y="5329746"/>
            <a:ext cx="1332235" cy="861774"/>
          </a:xfrm>
          <a:prstGeom prst="rect">
            <a:avLst/>
          </a:prstGeom>
          <a:noFill/>
        </p:spPr>
        <p:txBody>
          <a:bodyPr wrap="squar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涡轮</a:t>
            </a:r>
            <a:r>
              <a:rPr lang="zh-CN" altLang="en-US" sz="1400" b="1" dirty="0">
                <a:solidFill>
                  <a:schemeClr val="tx2"/>
                </a:solidFill>
                <a:latin typeface="微软雅黑" panose="020B0503020204020204" pitchFamily="34" charset="-122"/>
                <a:ea typeface="微软雅黑" panose="020B0503020204020204" pitchFamily="34" charset="-122"/>
              </a:rPr>
              <a:t>强度</a:t>
            </a:r>
            <a:r>
              <a:rPr lang="zh-CN" altLang="en-US" sz="1400" b="1" dirty="0" smtClean="0">
                <a:solidFill>
                  <a:schemeClr val="tx2"/>
                </a:solidFill>
                <a:latin typeface="微软雅黑" panose="020B0503020204020204" pitchFamily="34" charset="-122"/>
                <a:ea typeface="微软雅黑" panose="020B0503020204020204" pitchFamily="34" charset="-122"/>
              </a:rPr>
              <a:t>方案</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r>
              <a:rPr lang="en-US" altLang="zh-CN" sz="1100" b="1" dirty="0" smtClean="0">
                <a:solidFill>
                  <a:schemeClr val="tx2"/>
                </a:solidFill>
                <a:latin typeface="微软雅黑" panose="020B0503020204020204" pitchFamily="34" charset="-122"/>
                <a:ea typeface="微软雅黑" panose="020B0503020204020204" pitchFamily="34" charset="-122"/>
              </a:rPr>
              <a:t>2_GYWLQDU_A1_1&amp;2</a:t>
            </a:r>
            <a:endParaRPr lang="zh-CN" altLang="en-US" sz="1100" b="1" dirty="0">
              <a:solidFill>
                <a:schemeClr val="tx2"/>
              </a:solidFill>
              <a:latin typeface="微软雅黑" panose="020B0503020204020204" pitchFamily="34" charset="-122"/>
              <a:ea typeface="微软雅黑" panose="020B0503020204020204" pitchFamily="34" charset="-122"/>
            </a:endParaRPr>
          </a:p>
          <a:p>
            <a:endParaRPr lang="zh-CN" altLang="en-US" sz="14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758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51702</TotalTime>
  <Words>9144</Words>
  <Application>Microsoft Office PowerPoint</Application>
  <PresentationFormat>全屏显示(4:3)</PresentationFormat>
  <Paragraphs>3529</Paragraphs>
  <Slides>66</Slides>
  <Notes>3</Notes>
  <HiddenSlides>2</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66</vt:i4>
      </vt:variant>
    </vt:vector>
  </HeadingPairs>
  <TitlesOfParts>
    <vt:vector size="72" baseType="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zhoupj</dc:creator>
  <cp:lastModifiedBy>zhoupj</cp:lastModifiedBy>
  <cp:revision>490</cp:revision>
  <dcterms:created xsi:type="dcterms:W3CDTF">2015-09-15T11:32:32Z</dcterms:created>
  <dcterms:modified xsi:type="dcterms:W3CDTF">2016-12-28T01:06:08Z</dcterms:modified>
</cp:coreProperties>
</file>