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7" r:id="rId3"/>
    <p:sldId id="316" r:id="rId4"/>
    <p:sldId id="319" r:id="rId5"/>
    <p:sldId id="320" r:id="rId6"/>
    <p:sldId id="335" r:id="rId7"/>
    <p:sldId id="324" r:id="rId8"/>
    <p:sldId id="322" r:id="rId9"/>
    <p:sldId id="329" r:id="rId10"/>
    <p:sldId id="326" r:id="rId11"/>
    <p:sldId id="337" r:id="rId12"/>
    <p:sldId id="340" r:id="rId13"/>
    <p:sldId id="338" r:id="rId14"/>
    <p:sldId id="341" r:id="rId15"/>
    <p:sldId id="328" r:id="rId16"/>
    <p:sldId id="342" r:id="rId17"/>
    <p:sldId id="339" r:id="rId18"/>
    <p:sldId id="336" r:id="rId19"/>
    <p:sldId id="331" r:id="rId20"/>
    <p:sldId id="345" r:id="rId21"/>
    <p:sldId id="343" r:id="rId22"/>
    <p:sldId id="332" r:id="rId23"/>
    <p:sldId id="330" r:id="rId24"/>
    <p:sldId id="333" r:id="rId25"/>
    <p:sldId id="334" r:id="rId26"/>
    <p:sldId id="31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58A2"/>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42" autoAdjust="0"/>
  </p:normalViewPr>
  <p:slideViewPr>
    <p:cSldViewPr snapToGrid="0">
      <p:cViewPr varScale="1">
        <p:scale>
          <a:sx n="40" d="100"/>
          <a:sy n="40" d="100"/>
        </p:scale>
        <p:origin x="78" y="6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65FC1-A3EB-4757-AAD9-825DADA6B490}" type="datetimeFigureOut">
              <a:rPr lang="zh-CN" altLang="en-US" smtClean="0"/>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D2046-A441-41F6-A7A5-C16924DAEDC8}" type="slidenum">
              <a:rPr lang="zh-CN" altLang="en-US" smtClean="0"/>
              <a:t>‹#›</a:t>
            </a:fld>
            <a:endParaRPr lang="zh-CN" altLang="en-US"/>
          </a:p>
        </p:txBody>
      </p:sp>
    </p:spTree>
    <p:extLst>
      <p:ext uri="{BB962C8B-B14F-4D97-AF65-F5344CB8AC3E}">
        <p14:creationId xmlns:p14="http://schemas.microsoft.com/office/powerpoint/2010/main" val="28170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FEFBFC-0721-4AC1-8986-9CC8A1A41FA8}" type="slidenum">
              <a:rPr lang="zh-CN" altLang="en-US" smtClean="0"/>
              <a:t>1</a:t>
            </a:fld>
            <a:endParaRPr lang="zh-CN" altLang="en-US"/>
          </a:p>
        </p:txBody>
      </p:sp>
    </p:spTree>
    <p:extLst>
      <p:ext uri="{BB962C8B-B14F-4D97-AF65-F5344CB8AC3E}">
        <p14:creationId xmlns:p14="http://schemas.microsoft.com/office/powerpoint/2010/main" val="715425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简单效应分析结果表明，当自我与积极刺激配对时将出现自我偏差，而当自我与中性刺激配对时自我偏差消失，取而代之的是积极偏差（右图灰线）。</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14</a:t>
            </a:fld>
            <a:endParaRPr lang="zh-CN" altLang="en-US"/>
          </a:p>
        </p:txBody>
      </p:sp>
    </p:spTree>
    <p:extLst>
      <p:ext uri="{BB962C8B-B14F-4D97-AF65-F5344CB8AC3E}">
        <p14:creationId xmlns:p14="http://schemas.microsoft.com/office/powerpoint/2010/main" val="87506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这是我们复现的结果，这张图与作者原文中的一致。</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15</a:t>
            </a:fld>
            <a:endParaRPr lang="zh-CN" altLang="en-US"/>
          </a:p>
        </p:txBody>
      </p:sp>
    </p:spTree>
    <p:extLst>
      <p:ext uri="{BB962C8B-B14F-4D97-AF65-F5344CB8AC3E}">
        <p14:creationId xmlns:p14="http://schemas.microsoft.com/office/powerpoint/2010/main" val="319636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这部分是简单效应分析具体数值的对比。能够发现，除</a:t>
            </a:r>
            <a:r>
              <a:rPr lang="en-US" altLang="zh-CN" dirty="0"/>
              <a:t>β</a:t>
            </a:r>
            <a:r>
              <a:rPr lang="zh-CN" altLang="en-US" dirty="0"/>
              <a:t>值外，其他值与原文均存在较小的偏差。但这种偏差不影响结果的显著性，显著的结果仍然显著，不显著的结果仍然不显著。</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16</a:t>
            </a:fld>
            <a:endParaRPr lang="zh-CN" altLang="en-US"/>
          </a:p>
        </p:txBody>
      </p:sp>
    </p:spTree>
    <p:extLst>
      <p:ext uri="{BB962C8B-B14F-4D97-AF65-F5344CB8AC3E}">
        <p14:creationId xmlns:p14="http://schemas.microsoft.com/office/powerpoint/2010/main" val="3112587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这是我们复现情况的总结表，左图未推断性统计的复现情况，右图为描述统计的复现情况。</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32D2046-A441-41F6-A7A5-C16924DAEDC8}" type="slidenum">
              <a:rPr lang="zh-CN" altLang="en-US" smtClean="0"/>
              <a:t>18</a:t>
            </a:fld>
            <a:endParaRPr lang="zh-CN" altLang="en-US"/>
          </a:p>
        </p:txBody>
      </p:sp>
    </p:spTree>
    <p:extLst>
      <p:ext uri="{BB962C8B-B14F-4D97-AF65-F5344CB8AC3E}">
        <p14:creationId xmlns:p14="http://schemas.microsoft.com/office/powerpoint/2010/main" val="97570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这张图总结了对所有结果计算可重复性的评估。展开讲。</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19</a:t>
            </a:fld>
            <a:endParaRPr lang="zh-CN" altLang="en-US"/>
          </a:p>
        </p:txBody>
      </p:sp>
    </p:spTree>
    <p:extLst>
      <p:ext uri="{BB962C8B-B14F-4D97-AF65-F5344CB8AC3E}">
        <p14:creationId xmlns:p14="http://schemas.microsoft.com/office/powerpoint/2010/main" val="3240707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总而言之，此次复现的结果多数不能完全一致，都存在与原文较小的偏差，但这种偏差不影响结果的统计显著性。这可能的原因包括两点。一作者没提供最原始的数据。二，我们使用的</a:t>
            </a:r>
            <a:r>
              <a:rPr lang="en-US" altLang="zh-CN" dirty="0"/>
              <a:t>R</a:t>
            </a:r>
            <a:r>
              <a:rPr lang="zh-CN" altLang="en-US" dirty="0"/>
              <a:t>包版本不同，导致较小的偏差。</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20</a:t>
            </a:fld>
            <a:endParaRPr lang="zh-CN" altLang="en-US"/>
          </a:p>
        </p:txBody>
      </p:sp>
    </p:spTree>
    <p:extLst>
      <p:ext uri="{BB962C8B-B14F-4D97-AF65-F5344CB8AC3E}">
        <p14:creationId xmlns:p14="http://schemas.microsoft.com/office/powerpoint/2010/main" val="80956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最后，这篇研究得出稳定的结论。自我偏差仅在自我与积极信息配对时出现，当自我与更多的中性信息配对时，将出现积极偏差。</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21</a:t>
            </a:fld>
            <a:endParaRPr lang="zh-CN" altLang="en-US"/>
          </a:p>
        </p:txBody>
      </p:sp>
    </p:spTree>
    <p:extLst>
      <p:ext uri="{BB962C8B-B14F-4D97-AF65-F5344CB8AC3E}">
        <p14:creationId xmlns:p14="http://schemas.microsoft.com/office/powerpoint/2010/main" val="358439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2D2046-A441-41F6-A7A5-C16924DAEDC8}" type="slidenum">
              <a:rPr lang="zh-CN" altLang="en-US" smtClean="0"/>
              <a:t>23</a:t>
            </a:fld>
            <a:endParaRPr lang="zh-CN" altLang="en-US"/>
          </a:p>
        </p:txBody>
      </p:sp>
    </p:spTree>
    <p:extLst>
      <p:ext uri="{BB962C8B-B14F-4D97-AF65-F5344CB8AC3E}">
        <p14:creationId xmlns:p14="http://schemas.microsoft.com/office/powerpoint/2010/main" val="226821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2D2046-A441-41F6-A7A5-C16924DAEDC8}" type="slidenum">
              <a:rPr lang="zh-CN" altLang="en-US" smtClean="0"/>
              <a:t>24</a:t>
            </a:fld>
            <a:endParaRPr lang="zh-CN" altLang="en-US"/>
          </a:p>
        </p:txBody>
      </p:sp>
    </p:spTree>
    <p:extLst>
      <p:ext uri="{BB962C8B-B14F-4D97-AF65-F5344CB8AC3E}">
        <p14:creationId xmlns:p14="http://schemas.microsoft.com/office/powerpoint/2010/main" val="382006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2D2046-A441-41F6-A7A5-C16924DAEDC8}" type="slidenum">
              <a:rPr lang="zh-CN" altLang="en-US" smtClean="0"/>
              <a:t>2</a:t>
            </a:fld>
            <a:endParaRPr lang="zh-CN" altLang="en-US"/>
          </a:p>
        </p:txBody>
      </p:sp>
    </p:spTree>
    <p:extLst>
      <p:ext uri="{BB962C8B-B14F-4D97-AF65-F5344CB8AC3E}">
        <p14:creationId xmlns:p14="http://schemas.microsoft.com/office/powerpoint/2010/main" val="383532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作者想要研究的问题是自我偏差与积极偏差的相对优先性。</a:t>
            </a:r>
            <a:endParaRPr lang="en-US" altLang="zh-CN" dirty="0"/>
          </a:p>
          <a:p>
            <a:r>
              <a:rPr lang="zh-CN" altLang="en-US" dirty="0"/>
              <a:t>自我偏差指人们会优先加工与自我相关的信息，比如自己的名字。</a:t>
            </a:r>
            <a:endParaRPr lang="en-US" altLang="zh-CN" dirty="0"/>
          </a:p>
          <a:p>
            <a:r>
              <a:rPr lang="zh-CN" altLang="en-US" dirty="0"/>
              <a:t>积极偏差指人们会优先加工积极的信息，比如一个笑脸。</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4</a:t>
            </a:fld>
            <a:endParaRPr lang="zh-CN" altLang="en-US"/>
          </a:p>
        </p:txBody>
      </p:sp>
    </p:spTree>
    <p:extLst>
      <p:ext uri="{BB962C8B-B14F-4D97-AF65-F5344CB8AC3E}">
        <p14:creationId xmlns:p14="http://schemas.microsoft.com/office/powerpoint/2010/main" val="153406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于是，关于二者的关系，作者提出三条假设：</a:t>
            </a:r>
            <a:endParaRPr lang="en-US" altLang="zh-CN" dirty="0"/>
          </a:p>
          <a:p>
            <a:br>
              <a:rPr lang="en-US" altLang="zh-CN" dirty="0"/>
            </a:br>
            <a:r>
              <a:rPr lang="en-US" altLang="zh-CN" dirty="0"/>
              <a:t>1. </a:t>
            </a:r>
            <a:r>
              <a:rPr lang="zh-CN" altLang="en-US" dirty="0"/>
              <a:t>自我偏差不受配对刺激的效价影响。</a:t>
            </a:r>
            <a:endParaRPr lang="en-US" altLang="zh-CN" dirty="0"/>
          </a:p>
          <a:p>
            <a:r>
              <a:rPr lang="en-US" altLang="zh-CN" dirty="0"/>
              <a:t>2. </a:t>
            </a:r>
            <a:r>
              <a:rPr lang="zh-CN" altLang="en-US" dirty="0"/>
              <a:t>积极偏差不受配对刺激的自我相关性的影响。</a:t>
            </a:r>
            <a:endParaRPr lang="en-US" altLang="zh-CN" dirty="0"/>
          </a:p>
          <a:p>
            <a:r>
              <a:rPr lang="en-US" altLang="zh-CN" dirty="0"/>
              <a:t>3. </a:t>
            </a:r>
            <a:r>
              <a:rPr lang="zh-CN" altLang="en-US" dirty="0"/>
              <a:t>当自我配对积极刺激时，自我偏差更强甚至只出现自我偏差。</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5</a:t>
            </a:fld>
            <a:endParaRPr lang="zh-CN" altLang="en-US"/>
          </a:p>
        </p:txBody>
      </p:sp>
    </p:spTree>
    <p:extLst>
      <p:ext uri="{BB962C8B-B14F-4D97-AF65-F5344CB8AC3E}">
        <p14:creationId xmlns:p14="http://schemas.microsoft.com/office/powerpoint/2010/main" val="2720931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为了验证假设，作者采用了形状标签匹配任务与分类任务。在实验过程中，被试需要先学习</a:t>
            </a:r>
            <a:r>
              <a:rPr lang="en-US" altLang="zh-CN" dirty="0"/>
              <a:t>4</a:t>
            </a:r>
            <a:r>
              <a:rPr lang="zh-CN" altLang="en-US" dirty="0"/>
              <a:t>种几何图形与</a:t>
            </a:r>
            <a:r>
              <a:rPr lang="en-US" altLang="zh-CN" dirty="0"/>
              <a:t>4</a:t>
            </a:r>
            <a:r>
              <a:rPr lang="zh-CN" altLang="en-US" dirty="0"/>
              <a:t>种标签之间的关系，标签包括文字标签</a:t>
            </a:r>
            <a:r>
              <a:rPr lang="en-US" altLang="zh-CN" dirty="0"/>
              <a:t>YOU</a:t>
            </a:r>
            <a:r>
              <a:rPr lang="zh-CN" altLang="en-US" dirty="0"/>
              <a:t>、</a:t>
            </a:r>
            <a:r>
              <a:rPr lang="en-US" altLang="zh-CN" dirty="0"/>
              <a:t>friend</a:t>
            </a:r>
            <a:r>
              <a:rPr lang="zh-CN" altLang="en-US" dirty="0"/>
              <a:t>、以及线条表情</a:t>
            </a:r>
            <a:r>
              <a:rPr lang="en-US" altLang="zh-CN" dirty="0"/>
              <a:t>HAPPY</a:t>
            </a:r>
            <a:r>
              <a:rPr lang="zh-CN" altLang="en-US" dirty="0"/>
              <a:t>和</a:t>
            </a:r>
            <a:r>
              <a:rPr lang="en-US" altLang="zh-CN" dirty="0"/>
              <a:t>NEUTRAL</a:t>
            </a:r>
            <a:r>
              <a:rPr lang="zh-CN" altLang="en-US" dirty="0"/>
              <a:t>。在形状标签匹配任务中被试需要判断呈现的图形与标签是否与之前学习的配对相同。在分类任务中，被试需要回答呈现的图形属于哪一类。在一致条件下，</a:t>
            </a:r>
            <a:r>
              <a:rPr lang="en-US" altLang="zh-CN" dirty="0"/>
              <a:t>self</a:t>
            </a:r>
            <a:r>
              <a:rPr lang="zh-CN" altLang="en-US" dirty="0"/>
              <a:t>与</a:t>
            </a:r>
            <a:r>
              <a:rPr lang="en-US" altLang="zh-CN" dirty="0"/>
              <a:t>happy</a:t>
            </a:r>
            <a:r>
              <a:rPr lang="zh-CN" altLang="en-US" dirty="0"/>
              <a:t>一类，</a:t>
            </a:r>
            <a:r>
              <a:rPr lang="en-US" altLang="zh-CN" dirty="0"/>
              <a:t>friend</a:t>
            </a:r>
            <a:r>
              <a:rPr lang="zh-CN" altLang="en-US" dirty="0"/>
              <a:t>与</a:t>
            </a:r>
            <a:r>
              <a:rPr lang="en-US" altLang="zh-CN" dirty="0"/>
              <a:t>neutral</a:t>
            </a:r>
            <a:r>
              <a:rPr lang="zh-CN" altLang="en-US" dirty="0"/>
              <a:t>一类；在不一致条件下中，</a:t>
            </a:r>
            <a:r>
              <a:rPr lang="en-US" altLang="zh-CN" dirty="0"/>
              <a:t>self</a:t>
            </a:r>
            <a:r>
              <a:rPr lang="zh-CN" altLang="en-US" dirty="0"/>
              <a:t>与</a:t>
            </a:r>
            <a:r>
              <a:rPr lang="en-US" altLang="zh-CN" dirty="0"/>
              <a:t>neutral</a:t>
            </a:r>
            <a:r>
              <a:rPr lang="zh-CN" altLang="en-US" dirty="0"/>
              <a:t>一类，</a:t>
            </a:r>
            <a:r>
              <a:rPr lang="en-US" altLang="zh-CN" dirty="0"/>
              <a:t>friend</a:t>
            </a:r>
            <a:r>
              <a:rPr lang="zh-CN" altLang="en-US" dirty="0"/>
              <a:t>与</a:t>
            </a:r>
            <a:r>
              <a:rPr lang="en-US" altLang="zh-CN" dirty="0"/>
              <a:t>happy</a:t>
            </a:r>
            <a:r>
              <a:rPr lang="zh-CN" altLang="en-US" dirty="0"/>
              <a:t>一类。</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7</a:t>
            </a:fld>
            <a:endParaRPr lang="zh-CN" altLang="en-US"/>
          </a:p>
        </p:txBody>
      </p:sp>
    </p:spTree>
    <p:extLst>
      <p:ext uri="{BB962C8B-B14F-4D97-AF65-F5344CB8AC3E}">
        <p14:creationId xmlns:p14="http://schemas.microsoft.com/office/powerpoint/2010/main" val="3852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采用一般线性模型进行分析，回归方程如图所示，这是作者提供的分析代码。</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10</a:t>
            </a:fld>
            <a:endParaRPr lang="zh-CN" altLang="en-US"/>
          </a:p>
        </p:txBody>
      </p:sp>
    </p:spTree>
    <p:extLst>
      <p:ext uri="{BB962C8B-B14F-4D97-AF65-F5344CB8AC3E}">
        <p14:creationId xmlns:p14="http://schemas.microsoft.com/office/powerpoint/2010/main" val="427326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固定效应结果显示，</a:t>
            </a:r>
            <a:r>
              <a:rPr lang="en-US" altLang="zh-CN" dirty="0"/>
              <a:t>Condition</a:t>
            </a:r>
            <a:r>
              <a:rPr lang="zh-CN" altLang="en-US" dirty="0"/>
              <a:t>和</a:t>
            </a:r>
            <a:r>
              <a:rPr lang="en-US" altLang="zh-CN" dirty="0"/>
              <a:t>Association</a:t>
            </a:r>
            <a:r>
              <a:rPr lang="zh-CN" altLang="en-US" dirty="0"/>
              <a:t>之间的交互作用显著。具体数值见左边的表。右边是我们复现的结果，复现结果与原文在数值上存在较小偏差，但偏差没有改变结果的统计显著性，不显著的结果仍然不显著。</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11</a:t>
            </a:fld>
            <a:endParaRPr lang="zh-CN" altLang="en-US"/>
          </a:p>
        </p:txBody>
      </p:sp>
    </p:spTree>
    <p:extLst>
      <p:ext uri="{BB962C8B-B14F-4D97-AF65-F5344CB8AC3E}">
        <p14:creationId xmlns:p14="http://schemas.microsoft.com/office/powerpoint/2010/main" val="344348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这是随机效应以及模型拟合的结果，复现结果与原结果存在较小偏差。</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12</a:t>
            </a:fld>
            <a:endParaRPr lang="zh-CN" altLang="en-US"/>
          </a:p>
        </p:txBody>
      </p:sp>
    </p:spTree>
    <p:extLst>
      <p:ext uri="{BB962C8B-B14F-4D97-AF65-F5344CB8AC3E}">
        <p14:creationId xmlns:p14="http://schemas.microsoft.com/office/powerpoint/2010/main" val="187624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Condition</a:t>
            </a:r>
            <a:r>
              <a:rPr lang="zh-CN" altLang="en-US" dirty="0"/>
              <a:t>和</a:t>
            </a:r>
            <a:r>
              <a:rPr lang="en-US" altLang="zh-CN" dirty="0"/>
              <a:t>Association</a:t>
            </a:r>
            <a:r>
              <a:rPr lang="zh-CN" altLang="en-US" dirty="0"/>
              <a:t>之间的交互作用显著，随后使用</a:t>
            </a:r>
            <a:r>
              <a:rPr lang="en-US" altLang="zh-CN" dirty="0" err="1"/>
              <a:t>emmeans</a:t>
            </a:r>
            <a:r>
              <a:rPr lang="zh-CN" altLang="en-US" dirty="0"/>
              <a:t>进行简单效应分析。这是简单效应分析的代码。</a:t>
            </a:r>
          </a:p>
        </p:txBody>
      </p:sp>
      <p:sp>
        <p:nvSpPr>
          <p:cNvPr id="4" name="灯片编号占位符 3"/>
          <p:cNvSpPr>
            <a:spLocks noGrp="1"/>
          </p:cNvSpPr>
          <p:nvPr>
            <p:ph type="sldNum" sz="quarter" idx="5"/>
          </p:nvPr>
        </p:nvSpPr>
        <p:spPr/>
        <p:txBody>
          <a:bodyPr/>
          <a:lstStyle/>
          <a:p>
            <a:fld id="{132D2046-A441-41F6-A7A5-C16924DAEDC8}" type="slidenum">
              <a:rPr lang="zh-CN" altLang="en-US" smtClean="0"/>
              <a:t>13</a:t>
            </a:fld>
            <a:endParaRPr lang="zh-CN" altLang="en-US"/>
          </a:p>
        </p:txBody>
      </p:sp>
    </p:spTree>
    <p:extLst>
      <p:ext uri="{BB962C8B-B14F-4D97-AF65-F5344CB8AC3E}">
        <p14:creationId xmlns:p14="http://schemas.microsoft.com/office/powerpoint/2010/main" val="156014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262B3-58D9-320F-345F-F416624D1C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7BA392-077E-CFE0-1AF4-7F533A2ED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0D9785-F917-D45F-842B-3F42AF0D08D7}"/>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763F1D5A-BAC4-E59A-031E-289B86A8EF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1F09D-2603-72C1-0D8F-F2FE40499A6B}"/>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91344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AC709-DC04-9740-E196-5646E6777F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3C9E66-C94F-326F-F5F4-574390DACB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AA8D5-2CC3-CE8E-3A99-D6D4C963369D}"/>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2BC49343-E89F-A301-9EC2-56D513E59B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4615E0-475F-345B-9F23-69ABAF6C9848}"/>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397813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AAF93D-7F42-201E-627E-B9470E11A4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A93F6C-FC94-1CC7-7D5F-678D4C0EA2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28E4A6-37AA-F0AD-AF7B-6BFB9DFD39DA}"/>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0DCEBE72-4E62-079B-4875-68656EE8D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D74E04-F989-D97E-B405-EC340FD9C69A}"/>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2836266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0776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1026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73692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4392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87925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01747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74179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5844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71D85-8B14-2378-84F1-8D6BEF4C60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9E9B4C-CCEA-BFBE-036F-9CB79E7D92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9B84CA-B661-3229-52E6-FDA3CC1A52DC}"/>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2D7BF73E-68CD-91CC-C69E-A366A2555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C59E1-2046-71E2-2057-84EE209DC374}"/>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1750287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4091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1611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4232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2188D-2D33-2773-BE37-8BAF91AD7C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C167AC-246B-BFF2-CD48-FE4433D40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3F3159-ED1E-8504-13A1-B17CCAF72CB4}"/>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451B63C2-B29A-DAE7-33FA-688A325CA5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8DAAE-2F2F-114A-7EF3-C5B5DDDAD60B}"/>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162685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D6203-B913-D620-90A8-D73DE92A03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552807-D250-A3FF-088B-9D4DD1B366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04D253-D9D4-4E94-46E3-7EB44B5094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FFE296-2556-AA12-15EC-735416624C2A}"/>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6" name="页脚占位符 5">
            <a:extLst>
              <a:ext uri="{FF2B5EF4-FFF2-40B4-BE49-F238E27FC236}">
                <a16:creationId xmlns:a16="http://schemas.microsoft.com/office/drawing/2014/main" id="{6227CB41-2736-121F-EF47-A91A4490F5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557232-06CC-0B99-38C1-F4DF3DEBB1B0}"/>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44905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A127A-A458-8815-A31E-D76778A7F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9745A6-68D6-7A0B-35FA-B25D30FC9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8006EB-BEEC-57ED-9489-E9D59CCC8A6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528BAC-0150-2700-9212-1719E0380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85203A6-E220-520E-7BCD-1B5871ED74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28C3AE-05C7-449F-6B73-91ACF40E29F6}"/>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8" name="页脚占位符 7">
            <a:extLst>
              <a:ext uri="{FF2B5EF4-FFF2-40B4-BE49-F238E27FC236}">
                <a16:creationId xmlns:a16="http://schemas.microsoft.com/office/drawing/2014/main" id="{C7D3DC5E-8466-24B6-05D1-0BBFCD0546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1D3DF7-C94C-3112-0E9A-0CCA005B087E}"/>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209285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873C9-8E14-6760-A8DC-E338E586A1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451C5-6250-225C-671F-35DD709DAC14}"/>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4" name="页脚占位符 3">
            <a:extLst>
              <a:ext uri="{FF2B5EF4-FFF2-40B4-BE49-F238E27FC236}">
                <a16:creationId xmlns:a16="http://schemas.microsoft.com/office/drawing/2014/main" id="{D03C7A30-EBE2-2D8D-1407-213874B131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D14114-7217-79BC-F454-966F91B9094C}"/>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55552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F2BECB-B407-A133-E695-87D94978FCE5}"/>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3" name="页脚占位符 2">
            <a:extLst>
              <a:ext uri="{FF2B5EF4-FFF2-40B4-BE49-F238E27FC236}">
                <a16:creationId xmlns:a16="http://schemas.microsoft.com/office/drawing/2014/main" id="{CD4BFC8F-393C-0C1A-DE58-FC2B1EF5B9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7DD7FC-35C9-DF49-3C62-06A4F5AD26B4}"/>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395879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05BA6-D81D-1C97-F746-ABDAC92B5E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05C35C-BDDF-1CB0-792D-574482B50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558734-15F2-6144-5870-F9B0B59DD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7C5210-E731-78DB-4A48-01E010F6B5B2}"/>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6" name="页脚占位符 5">
            <a:extLst>
              <a:ext uri="{FF2B5EF4-FFF2-40B4-BE49-F238E27FC236}">
                <a16:creationId xmlns:a16="http://schemas.microsoft.com/office/drawing/2014/main" id="{18EF3233-AF5D-9FB7-C422-C0B83F4B5D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3FA908-0967-8F7F-EDF6-4BC597384FD1}"/>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70893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57BE2-7FA6-FA1F-BF87-5912D587F6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E0B356-9B8D-2FE8-955E-439994A80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CB0895-0053-3A94-98B3-AE293090E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C95DA8-D08C-0228-13F7-79B3E0ED2B22}"/>
              </a:ext>
            </a:extLst>
          </p:cNvPr>
          <p:cNvSpPr>
            <a:spLocks noGrp="1"/>
          </p:cNvSpPr>
          <p:nvPr>
            <p:ph type="dt" sz="half" idx="10"/>
          </p:nvPr>
        </p:nvSpPr>
        <p:spPr/>
        <p:txBody>
          <a:bodyPr/>
          <a:lstStyle/>
          <a:p>
            <a:fld id="{98215B6D-8F07-4D9B-B529-56A75BFE9ACD}" type="datetimeFigureOut">
              <a:rPr lang="zh-CN" altLang="en-US" smtClean="0"/>
              <a:t>2024/6/19</a:t>
            </a:fld>
            <a:endParaRPr lang="zh-CN" altLang="en-US"/>
          </a:p>
        </p:txBody>
      </p:sp>
      <p:sp>
        <p:nvSpPr>
          <p:cNvPr id="6" name="页脚占位符 5">
            <a:extLst>
              <a:ext uri="{FF2B5EF4-FFF2-40B4-BE49-F238E27FC236}">
                <a16:creationId xmlns:a16="http://schemas.microsoft.com/office/drawing/2014/main" id="{C07391ED-BB6F-F3A1-116E-861D2E8336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6DC7E-5D34-2010-A8B1-3E1CD17D9206}"/>
              </a:ext>
            </a:extLst>
          </p:cNvPr>
          <p:cNvSpPr>
            <a:spLocks noGrp="1"/>
          </p:cNvSpPr>
          <p:nvPr>
            <p:ph type="sldNum" sz="quarter" idx="12"/>
          </p:nvPr>
        </p:nvSpPr>
        <p:spPr/>
        <p:txBody>
          <a:body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76986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9C6AE5-EBF5-17D2-F595-09471DB0D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8BDB9B-99E4-02C6-8245-0C8263CD0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F0DF1-4DCE-7C6C-BEBB-D49458025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15B6D-8F07-4D9B-B529-56A75BFE9ACD}" type="datetimeFigureOut">
              <a:rPr lang="zh-CN" altLang="en-US" smtClean="0"/>
              <a:t>2024/6/19</a:t>
            </a:fld>
            <a:endParaRPr lang="zh-CN" altLang="en-US"/>
          </a:p>
        </p:txBody>
      </p:sp>
      <p:sp>
        <p:nvSpPr>
          <p:cNvPr id="5" name="页脚占位符 4">
            <a:extLst>
              <a:ext uri="{FF2B5EF4-FFF2-40B4-BE49-F238E27FC236}">
                <a16:creationId xmlns:a16="http://schemas.microsoft.com/office/drawing/2014/main" id="{48CBEC65-093B-AD0C-6AF9-45AD6833E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D2734E-A587-A70C-9E45-7DB50CC7A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16C13-0573-4FEB-9C48-A9CA424EF64F}" type="slidenum">
              <a:rPr lang="zh-CN" altLang="en-US" smtClean="0"/>
              <a:t>‹#›</a:t>
            </a:fld>
            <a:endParaRPr lang="zh-CN" altLang="en-US"/>
          </a:p>
        </p:txBody>
      </p:sp>
    </p:spTree>
    <p:extLst>
      <p:ext uri="{BB962C8B-B14F-4D97-AF65-F5344CB8AC3E}">
        <p14:creationId xmlns:p14="http://schemas.microsoft.com/office/powerpoint/2010/main" val="387944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3482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osf.io/4k56b/?view_only=6575952710034f5b867f83aebdca9112"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74C2710C-D7CC-231F-12C3-8D11C5A8EE91}"/>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6" name="标题 5"/>
          <p:cNvSpPr>
            <a:spLocks noGrp="1"/>
          </p:cNvSpPr>
          <p:nvPr>
            <p:ph type="ctrTitle"/>
          </p:nvPr>
        </p:nvSpPr>
        <p:spPr>
          <a:xfrm>
            <a:off x="262720" y="1416705"/>
            <a:ext cx="11666560" cy="2517338"/>
          </a:xfrm>
        </p:spPr>
        <p:txBody>
          <a:bodyPr>
            <a:normAutofit/>
          </a:bodyPr>
          <a:lstStyle/>
          <a:p>
            <a:pPr algn="ctr">
              <a:lnSpc>
                <a:spcPct val="110000"/>
              </a:lnSpc>
            </a:pPr>
            <a:r>
              <a:rPr lang="en-US" altLang="zh-CN" sz="4800" dirty="0">
                <a:solidFill>
                  <a:srgbClr val="7058A2"/>
                </a:solidFill>
                <a:latin typeface="Times New Roman" panose="02020603050405020304" pitchFamily="18" charset="0"/>
                <a:cs typeface="Times New Roman" panose="02020603050405020304" pitchFamily="18" charset="0"/>
              </a:rPr>
              <a:t>Replication of Accentuate the positive</a:t>
            </a:r>
            <a:r>
              <a:rPr lang="en-US" altLang="zh-CN" sz="4800" dirty="0">
                <a:latin typeface="Times New Roman" panose="02020603050405020304" pitchFamily="18" charset="0"/>
                <a:cs typeface="Times New Roman" panose="02020603050405020304" pitchFamily="18" charset="0"/>
              </a:rPr>
              <a:t>: </a:t>
            </a:r>
            <a:br>
              <a:rPr lang="en-US" altLang="zh-CN" sz="4800" dirty="0">
                <a:latin typeface="Times New Roman" panose="02020603050405020304" pitchFamily="18" charset="0"/>
                <a:cs typeface="Times New Roman" panose="02020603050405020304" pitchFamily="18" charset="0"/>
              </a:rPr>
            </a:br>
            <a:r>
              <a:rPr lang="en-US" altLang="zh-CN" sz="4800" dirty="0">
                <a:latin typeface="Times New Roman" panose="02020603050405020304" pitchFamily="18" charset="0"/>
                <a:cs typeface="Times New Roman" panose="02020603050405020304" pitchFamily="18" charset="0"/>
              </a:rPr>
              <a:t>Evidence that context dependent self-reference drives self-bias</a:t>
            </a:r>
            <a:endParaRPr lang="zh-CN" altLang="en-US" sz="48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0183333" y="5794052"/>
            <a:ext cx="179641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2024/06/19</a:t>
            </a:r>
          </a:p>
        </p:txBody>
      </p:sp>
      <p:sp>
        <p:nvSpPr>
          <p:cNvPr id="2" name="文本框 1"/>
          <p:cNvSpPr txBox="1"/>
          <p:nvPr/>
        </p:nvSpPr>
        <p:spPr>
          <a:xfrm>
            <a:off x="103071" y="145004"/>
            <a:ext cx="5465217"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Cognition(2023)</a:t>
            </a:r>
          </a:p>
          <a:p>
            <a:r>
              <a:rPr lang="en-US" altLang="zh-CN" sz="2400" dirty="0">
                <a:latin typeface="Times New Roman" panose="02020603050405020304" pitchFamily="18" charset="0"/>
                <a:cs typeface="Times New Roman" panose="02020603050405020304" pitchFamily="18" charset="0"/>
              </a:rPr>
              <a:t>Naomi A. Lee, Douglas Martin, Jie Sui</a:t>
            </a:r>
          </a:p>
        </p:txBody>
      </p:sp>
      <p:sp>
        <p:nvSpPr>
          <p:cNvPr id="8" name="文本框 7"/>
          <p:cNvSpPr txBox="1"/>
          <p:nvPr/>
        </p:nvSpPr>
        <p:spPr>
          <a:xfrm>
            <a:off x="2237053" y="4135482"/>
            <a:ext cx="8107951" cy="1457130"/>
          </a:xfrm>
          <a:prstGeom prst="rect">
            <a:avLst/>
          </a:prstGeom>
          <a:noFill/>
        </p:spPr>
        <p:txBody>
          <a:bodyPr wrap="square" rtlCol="0">
            <a:spAutoFit/>
          </a:bodyPr>
          <a:lstStyle/>
          <a:p>
            <a:pPr algn="ctr">
              <a:lnSpc>
                <a:spcPct val="200000"/>
              </a:lnSpc>
            </a:pPr>
            <a:r>
              <a:rPr lang="en-US" altLang="zh-CN" sz="2400" dirty="0">
                <a:latin typeface="Times New Roman" panose="02020603050405020304" pitchFamily="18" charset="0"/>
                <a:cs typeface="Times New Roman" panose="02020603050405020304" pitchFamily="18" charset="0"/>
              </a:rPr>
              <a:t>Group Member</a:t>
            </a:r>
            <a:r>
              <a:rPr lang="en-US" altLang="zh-CN" sz="2400">
                <a:latin typeface="Times New Roman" panose="02020603050405020304" pitchFamily="18" charset="0"/>
                <a:cs typeface="Times New Roman" panose="02020603050405020304" pitchFamily="18" charset="0"/>
              </a:rPr>
              <a:t>: Qian </a:t>
            </a:r>
            <a:r>
              <a:rPr lang="en-US" altLang="zh-CN" sz="2400" dirty="0">
                <a:latin typeface="Times New Roman" panose="02020603050405020304" pitchFamily="18" charset="0"/>
                <a:cs typeface="Times New Roman" panose="02020603050405020304" pitchFamily="18" charset="0"/>
              </a:rPr>
              <a:t>Li, </a:t>
            </a:r>
            <a:r>
              <a:rPr lang="en-US" altLang="zh-CN" sz="2400" dirty="0" err="1">
                <a:latin typeface="Times New Roman" panose="02020603050405020304" pitchFamily="18" charset="0"/>
                <a:cs typeface="Times New Roman" panose="02020603050405020304" pitchFamily="18" charset="0"/>
              </a:rPr>
              <a:t>Jiajie</a:t>
            </a:r>
            <a:r>
              <a:rPr lang="en-US" altLang="zh-CN" sz="2400" dirty="0">
                <a:latin typeface="Times New Roman" panose="02020603050405020304" pitchFamily="18" charset="0"/>
                <a:cs typeface="Times New Roman" panose="02020603050405020304" pitchFamily="18" charset="0"/>
              </a:rPr>
              <a:t> Wang, </a:t>
            </a:r>
            <a:r>
              <a:rPr lang="en-US" altLang="zh-CN" sz="2400" dirty="0" err="1">
                <a:latin typeface="Times New Roman" panose="02020603050405020304" pitchFamily="18" charset="0"/>
                <a:cs typeface="Times New Roman" panose="02020603050405020304" pitchFamily="18" charset="0"/>
              </a:rPr>
              <a:t>Kangmiao</a:t>
            </a:r>
            <a:r>
              <a:rPr lang="en-US" altLang="zh-CN" sz="2400" dirty="0">
                <a:latin typeface="Times New Roman" panose="02020603050405020304" pitchFamily="18" charset="0"/>
                <a:cs typeface="Times New Roman" panose="02020603050405020304" pitchFamily="18" charset="0"/>
              </a:rPr>
              <a:t> Wei, Jiaqi Wu</a:t>
            </a:r>
          </a:p>
          <a:p>
            <a:pPr algn="ctr">
              <a:lnSpc>
                <a:spcPct val="200000"/>
              </a:lnSpc>
            </a:pPr>
            <a:r>
              <a:rPr lang="en-US" altLang="zh-CN" sz="2400" dirty="0">
                <a:latin typeface="Times New Roman" panose="02020603050405020304" pitchFamily="18" charset="0"/>
                <a:cs typeface="Times New Roman" panose="02020603050405020304" pitchFamily="18" charset="0"/>
              </a:rPr>
              <a:t>Reporter: Jiaqi Wu</a:t>
            </a:r>
          </a:p>
        </p:txBody>
      </p:sp>
      <p:pic>
        <p:nvPicPr>
          <p:cNvPr id="16" name="图片 15">
            <a:extLst>
              <a:ext uri="{FF2B5EF4-FFF2-40B4-BE49-F238E27FC236}">
                <a16:creationId xmlns:a16="http://schemas.microsoft.com/office/drawing/2014/main" id="{F78FCC42-8081-1721-3E6F-ADCF55EFD0C2}"/>
              </a:ext>
            </a:extLst>
          </p:cNvPr>
          <p:cNvPicPr>
            <a:picLocks noChangeAspect="1"/>
          </p:cNvPicPr>
          <p:nvPr/>
        </p:nvPicPr>
        <p:blipFill rotWithShape="1">
          <a:blip r:embed="rId3">
            <a:extLst>
              <a:ext uri="{28A0092B-C50C-407E-A947-70E740481C1C}">
                <a14:useLocalDpi xmlns:a14="http://schemas.microsoft.com/office/drawing/2010/main" val="0"/>
              </a:ext>
            </a:extLst>
          </a:blip>
          <a:srcRect l="-1" t="5440" r="37012" b="15726"/>
          <a:stretch/>
        </p:blipFill>
        <p:spPr>
          <a:xfrm>
            <a:off x="10345004" y="-136477"/>
            <a:ext cx="1911823" cy="19400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pic>
        <p:nvPicPr>
          <p:cNvPr id="16" name="图片 15">
            <a:extLst>
              <a:ext uri="{FF2B5EF4-FFF2-40B4-BE49-F238E27FC236}">
                <a16:creationId xmlns:a16="http://schemas.microsoft.com/office/drawing/2014/main" id="{0EC31C00-9357-BD05-2E7A-A466F52736C6}"/>
              </a:ext>
            </a:extLst>
          </p:cNvPr>
          <p:cNvPicPr>
            <a:picLocks noChangeAspect="1"/>
          </p:cNvPicPr>
          <p:nvPr/>
        </p:nvPicPr>
        <p:blipFill>
          <a:blip r:embed="rId3"/>
          <a:stretch>
            <a:fillRect/>
          </a:stretch>
        </p:blipFill>
        <p:spPr>
          <a:xfrm>
            <a:off x="476249" y="2369917"/>
            <a:ext cx="5685808" cy="3019572"/>
          </a:xfrm>
          <a:prstGeom prst="rect">
            <a:avLst/>
          </a:prstGeom>
        </p:spPr>
      </p:pic>
      <p:pic>
        <p:nvPicPr>
          <p:cNvPr id="18" name="图片 17">
            <a:extLst>
              <a:ext uri="{FF2B5EF4-FFF2-40B4-BE49-F238E27FC236}">
                <a16:creationId xmlns:a16="http://schemas.microsoft.com/office/drawing/2014/main" id="{87055E10-AEA0-9578-98AC-255401078EFD}"/>
              </a:ext>
            </a:extLst>
          </p:cNvPr>
          <p:cNvPicPr>
            <a:picLocks noChangeAspect="1"/>
          </p:cNvPicPr>
          <p:nvPr/>
        </p:nvPicPr>
        <p:blipFill>
          <a:blip r:embed="rId4"/>
          <a:stretch>
            <a:fillRect/>
          </a:stretch>
        </p:blipFill>
        <p:spPr>
          <a:xfrm>
            <a:off x="6289057" y="2369917"/>
            <a:ext cx="5400000" cy="3019572"/>
          </a:xfrm>
          <a:prstGeom prst="rect">
            <a:avLst/>
          </a:prstGeom>
        </p:spPr>
      </p:pic>
      <p:sp>
        <p:nvSpPr>
          <p:cNvPr id="19" name="文本框 18">
            <a:extLst>
              <a:ext uri="{FF2B5EF4-FFF2-40B4-BE49-F238E27FC236}">
                <a16:creationId xmlns:a16="http://schemas.microsoft.com/office/drawing/2014/main" id="{05F5CE01-87B3-C854-B9AC-CD99D13F7F69}"/>
              </a:ext>
            </a:extLst>
          </p:cNvPr>
          <p:cNvSpPr txBox="1"/>
          <p:nvPr/>
        </p:nvSpPr>
        <p:spPr>
          <a:xfrm>
            <a:off x="476248" y="1238911"/>
            <a:ext cx="11042461"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glmer</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r>
              <a:rPr kumimoji="0" lang="fr-FR" altLang="zh-CN" sz="2800" b="0" i="0" u="none" strike="noStrike" kern="1200" cap="none" spc="0" normalizeH="0" baseline="0" noProof="0" dirty="0">
                <a:ln>
                  <a:noFill/>
                </a:ln>
                <a:solidFill>
                  <a:prstClr val="black"/>
                </a:solidFill>
                <a:effectLst/>
                <a:uLnTx/>
                <a:uFillTx/>
                <a:latin typeface="Times New Roman"/>
                <a:ea typeface="微软雅黑"/>
                <a:cs typeface="+mn-cs"/>
              </a:rPr>
              <a:t>RT ~ Association*Condition+ (1 + Condition | subject)</a:t>
            </a:r>
            <a:endPar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endParaRPr>
          </a:p>
        </p:txBody>
      </p:sp>
    </p:spTree>
    <p:extLst>
      <p:ext uri="{BB962C8B-B14F-4D97-AF65-F5344CB8AC3E}">
        <p14:creationId xmlns:p14="http://schemas.microsoft.com/office/powerpoint/2010/main" val="159491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sp>
        <p:nvSpPr>
          <p:cNvPr id="2" name="文本框 1">
            <a:extLst>
              <a:ext uri="{FF2B5EF4-FFF2-40B4-BE49-F238E27FC236}">
                <a16:creationId xmlns:a16="http://schemas.microsoft.com/office/drawing/2014/main" id="{C8E44707-8E75-BDE4-3E88-22B175239593}"/>
              </a:ext>
            </a:extLst>
          </p:cNvPr>
          <p:cNvSpPr txBox="1"/>
          <p:nvPr/>
        </p:nvSpPr>
        <p:spPr>
          <a:xfrm>
            <a:off x="507511" y="1238911"/>
            <a:ext cx="3431443"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dirty="0">
                <a:solidFill>
                  <a:prstClr val="black"/>
                </a:solidFill>
                <a:latin typeface="Times New Roman"/>
                <a:ea typeface="微软雅黑"/>
              </a:rPr>
              <a:t>O</a:t>
            </a: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riginal</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Research</a:t>
            </a:r>
          </a:p>
        </p:txBody>
      </p:sp>
      <p:sp>
        <p:nvSpPr>
          <p:cNvPr id="6" name="文本框 5">
            <a:extLst>
              <a:ext uri="{FF2B5EF4-FFF2-40B4-BE49-F238E27FC236}">
                <a16:creationId xmlns:a16="http://schemas.microsoft.com/office/drawing/2014/main" id="{1F3101B1-831D-C70C-03E2-A3DBEDE2C11E}"/>
              </a:ext>
            </a:extLst>
          </p:cNvPr>
          <p:cNvSpPr txBox="1"/>
          <p:nvPr/>
        </p:nvSpPr>
        <p:spPr>
          <a:xfrm>
            <a:off x="5853900" y="1238911"/>
            <a:ext cx="2432538"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Replication</a:t>
            </a:r>
          </a:p>
        </p:txBody>
      </p:sp>
      <p:grpSp>
        <p:nvGrpSpPr>
          <p:cNvPr id="18" name="组合 17">
            <a:extLst>
              <a:ext uri="{FF2B5EF4-FFF2-40B4-BE49-F238E27FC236}">
                <a16:creationId xmlns:a16="http://schemas.microsoft.com/office/drawing/2014/main" id="{D36B5380-1284-C343-B97C-2774C99B0941}"/>
              </a:ext>
            </a:extLst>
          </p:cNvPr>
          <p:cNvGrpSpPr/>
          <p:nvPr/>
        </p:nvGrpSpPr>
        <p:grpSpPr>
          <a:xfrm>
            <a:off x="5853900" y="2242808"/>
            <a:ext cx="6172245" cy="3538985"/>
            <a:chOff x="5853900" y="2242808"/>
            <a:chExt cx="6172245" cy="3538985"/>
          </a:xfrm>
        </p:grpSpPr>
        <p:pic>
          <p:nvPicPr>
            <p:cNvPr id="8" name="图片 7">
              <a:extLst>
                <a:ext uri="{FF2B5EF4-FFF2-40B4-BE49-F238E27FC236}">
                  <a16:creationId xmlns:a16="http://schemas.microsoft.com/office/drawing/2014/main" id="{BEDF6048-8F08-8BA1-8A9B-25FFB0D3A836}"/>
                </a:ext>
              </a:extLst>
            </p:cNvPr>
            <p:cNvPicPr>
              <a:picLocks noChangeAspect="1"/>
            </p:cNvPicPr>
            <p:nvPr/>
          </p:nvPicPr>
          <p:blipFill>
            <a:blip r:embed="rId3"/>
            <a:stretch>
              <a:fillRect/>
            </a:stretch>
          </p:blipFill>
          <p:spPr>
            <a:xfrm>
              <a:off x="5853900" y="2242808"/>
              <a:ext cx="6172245" cy="3538985"/>
            </a:xfrm>
            <a:prstGeom prst="rect">
              <a:avLst/>
            </a:prstGeom>
          </p:spPr>
        </p:pic>
        <p:sp>
          <p:nvSpPr>
            <p:cNvPr id="7" name="文本框 6">
              <a:extLst>
                <a:ext uri="{FF2B5EF4-FFF2-40B4-BE49-F238E27FC236}">
                  <a16:creationId xmlns:a16="http://schemas.microsoft.com/office/drawing/2014/main" id="{F6B559EA-93AB-DB1D-E754-D83E1BE47EC4}"/>
                </a:ext>
              </a:extLst>
            </p:cNvPr>
            <p:cNvSpPr txBox="1"/>
            <p:nvPr/>
          </p:nvSpPr>
          <p:spPr>
            <a:xfrm>
              <a:off x="8884693" y="5001904"/>
              <a:ext cx="464024" cy="300251"/>
            </a:xfrm>
            <a:prstGeom prst="rect">
              <a:avLst/>
            </a:prstGeom>
            <a:noFill/>
            <a:ln w="19050">
              <a:solidFill>
                <a:srgbClr val="FF0000"/>
              </a:solidFill>
            </a:ln>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9706E9F4-349F-37FB-5A2C-D5A69632972F}"/>
                </a:ext>
              </a:extLst>
            </p:cNvPr>
            <p:cNvSpPr txBox="1"/>
            <p:nvPr/>
          </p:nvSpPr>
          <p:spPr>
            <a:xfrm>
              <a:off x="9423780" y="2952756"/>
              <a:ext cx="1993880" cy="2700000"/>
            </a:xfrm>
            <a:prstGeom prst="rect">
              <a:avLst/>
            </a:prstGeom>
            <a:noFill/>
            <a:ln w="1905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7D338C95-05B4-733F-8036-82D766E8E91A}"/>
                </a:ext>
              </a:extLst>
            </p:cNvPr>
            <p:cNvSpPr txBox="1"/>
            <p:nvPr/>
          </p:nvSpPr>
          <p:spPr>
            <a:xfrm>
              <a:off x="11467337" y="4302756"/>
              <a:ext cx="378920" cy="310187"/>
            </a:xfrm>
            <a:prstGeom prst="rect">
              <a:avLst/>
            </a:prstGeom>
            <a:noFill/>
            <a:ln w="19050">
              <a:solidFill>
                <a:srgbClr val="FF0000"/>
              </a:solidFill>
            </a:ln>
          </p:spPr>
          <p:txBody>
            <a:bodyPr wrap="square" rtlCol="0">
              <a:spAutoFit/>
            </a:bodyPr>
            <a:lstStyle/>
            <a:p>
              <a:endParaRPr lang="zh-CN" altLang="en-US" dirty="0"/>
            </a:p>
          </p:txBody>
        </p:sp>
      </p:grpSp>
      <p:grpSp>
        <p:nvGrpSpPr>
          <p:cNvPr id="17" name="组合 16">
            <a:extLst>
              <a:ext uri="{FF2B5EF4-FFF2-40B4-BE49-F238E27FC236}">
                <a16:creationId xmlns:a16="http://schemas.microsoft.com/office/drawing/2014/main" id="{1CD36A6C-DF77-9235-C7B6-50F15116F69F}"/>
              </a:ext>
            </a:extLst>
          </p:cNvPr>
          <p:cNvGrpSpPr/>
          <p:nvPr/>
        </p:nvGrpSpPr>
        <p:grpSpPr>
          <a:xfrm>
            <a:off x="577823" y="2242809"/>
            <a:ext cx="4985937" cy="3538983"/>
            <a:chOff x="577823" y="2242809"/>
            <a:chExt cx="4985937" cy="3538983"/>
          </a:xfrm>
        </p:grpSpPr>
        <p:pic>
          <p:nvPicPr>
            <p:cNvPr id="3" name="图片 2">
              <a:extLst>
                <a:ext uri="{FF2B5EF4-FFF2-40B4-BE49-F238E27FC236}">
                  <a16:creationId xmlns:a16="http://schemas.microsoft.com/office/drawing/2014/main" id="{15C6C084-C4EC-E347-555D-C994753A86E7}"/>
                </a:ext>
              </a:extLst>
            </p:cNvPr>
            <p:cNvPicPr>
              <a:picLocks noChangeAspect="1"/>
            </p:cNvPicPr>
            <p:nvPr/>
          </p:nvPicPr>
          <p:blipFill rotWithShape="1">
            <a:blip r:embed="rId4"/>
            <a:srcRect/>
            <a:stretch/>
          </p:blipFill>
          <p:spPr>
            <a:xfrm>
              <a:off x="577823" y="2242809"/>
              <a:ext cx="4985937" cy="3538983"/>
            </a:xfrm>
            <a:prstGeom prst="rect">
              <a:avLst/>
            </a:prstGeom>
          </p:spPr>
        </p:pic>
        <p:sp>
          <p:nvSpPr>
            <p:cNvPr id="9" name="文本框 8">
              <a:extLst>
                <a:ext uri="{FF2B5EF4-FFF2-40B4-BE49-F238E27FC236}">
                  <a16:creationId xmlns:a16="http://schemas.microsoft.com/office/drawing/2014/main" id="{801C7E50-5807-0B66-EEAF-63451663A8F4}"/>
                </a:ext>
              </a:extLst>
            </p:cNvPr>
            <p:cNvSpPr txBox="1"/>
            <p:nvPr/>
          </p:nvSpPr>
          <p:spPr>
            <a:xfrm>
              <a:off x="2838779" y="4758519"/>
              <a:ext cx="388917" cy="318448"/>
            </a:xfrm>
            <a:prstGeom prst="rect">
              <a:avLst/>
            </a:prstGeom>
            <a:noFill/>
            <a:ln w="19050">
              <a:solidFill>
                <a:srgbClr val="FF0000"/>
              </a:solidFill>
            </a:ln>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647C76BA-4569-4ABD-6BF0-72B0DF04F8B6}"/>
                </a:ext>
              </a:extLst>
            </p:cNvPr>
            <p:cNvSpPr txBox="1"/>
            <p:nvPr/>
          </p:nvSpPr>
          <p:spPr>
            <a:xfrm>
              <a:off x="3289111" y="2847705"/>
              <a:ext cx="1637732" cy="2488152"/>
            </a:xfrm>
            <a:prstGeom prst="rect">
              <a:avLst/>
            </a:prstGeom>
            <a:noFill/>
            <a:ln w="19050">
              <a:solidFill>
                <a:srgbClr val="FF0000"/>
              </a:solidFill>
            </a:ln>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FCB39546-0064-07E6-B975-4FAFF310BD78}"/>
                </a:ext>
              </a:extLst>
            </p:cNvPr>
            <p:cNvSpPr txBox="1"/>
            <p:nvPr/>
          </p:nvSpPr>
          <p:spPr>
            <a:xfrm>
              <a:off x="4981434" y="4091781"/>
              <a:ext cx="378920" cy="310187"/>
            </a:xfrm>
            <a:prstGeom prst="rect">
              <a:avLst/>
            </a:prstGeom>
            <a:noFill/>
            <a:ln w="19050">
              <a:solidFill>
                <a:srgbClr val="FF0000"/>
              </a:solidFill>
            </a:ln>
          </p:spPr>
          <p:txBody>
            <a:bodyPr wrap="square" rtlCol="0">
              <a:spAutoFit/>
            </a:bodyPr>
            <a:lstStyle/>
            <a:p>
              <a:endParaRPr lang="zh-CN" altLang="en-US" dirty="0"/>
            </a:p>
          </p:txBody>
        </p:sp>
      </p:grpSp>
    </p:spTree>
    <p:extLst>
      <p:ext uri="{BB962C8B-B14F-4D97-AF65-F5344CB8AC3E}">
        <p14:creationId xmlns:p14="http://schemas.microsoft.com/office/powerpoint/2010/main" val="298494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pic>
        <p:nvPicPr>
          <p:cNvPr id="7" name="图片 6">
            <a:extLst>
              <a:ext uri="{FF2B5EF4-FFF2-40B4-BE49-F238E27FC236}">
                <a16:creationId xmlns:a16="http://schemas.microsoft.com/office/drawing/2014/main" id="{9BE75BBF-578E-CB04-8737-D06880BA15A9}"/>
              </a:ext>
            </a:extLst>
          </p:cNvPr>
          <p:cNvPicPr>
            <a:picLocks noChangeAspect="1"/>
          </p:cNvPicPr>
          <p:nvPr/>
        </p:nvPicPr>
        <p:blipFill>
          <a:blip r:embed="rId3"/>
          <a:stretch>
            <a:fillRect/>
          </a:stretch>
        </p:blipFill>
        <p:spPr>
          <a:xfrm>
            <a:off x="577852" y="2183486"/>
            <a:ext cx="5400000" cy="3038103"/>
          </a:xfrm>
          <a:prstGeom prst="rect">
            <a:avLst/>
          </a:prstGeom>
        </p:spPr>
      </p:pic>
      <p:pic>
        <p:nvPicPr>
          <p:cNvPr id="14" name="图片 13">
            <a:extLst>
              <a:ext uri="{FF2B5EF4-FFF2-40B4-BE49-F238E27FC236}">
                <a16:creationId xmlns:a16="http://schemas.microsoft.com/office/drawing/2014/main" id="{BAA8F1C5-C615-B5A7-8F88-6E521825D32B}"/>
              </a:ext>
            </a:extLst>
          </p:cNvPr>
          <p:cNvPicPr>
            <a:picLocks noChangeAspect="1"/>
          </p:cNvPicPr>
          <p:nvPr/>
        </p:nvPicPr>
        <p:blipFill rotWithShape="1">
          <a:blip r:embed="rId4"/>
          <a:srcRect r="12645"/>
          <a:stretch/>
        </p:blipFill>
        <p:spPr>
          <a:xfrm>
            <a:off x="6443784" y="2183486"/>
            <a:ext cx="5221166" cy="3038102"/>
          </a:xfrm>
          <a:prstGeom prst="rect">
            <a:avLst/>
          </a:prstGeom>
        </p:spPr>
      </p:pic>
      <p:sp>
        <p:nvSpPr>
          <p:cNvPr id="17" name="文本框 16">
            <a:extLst>
              <a:ext uri="{FF2B5EF4-FFF2-40B4-BE49-F238E27FC236}">
                <a16:creationId xmlns:a16="http://schemas.microsoft.com/office/drawing/2014/main" id="{E28E1D3E-27CD-2A5E-8C44-8B5A8F3EF33E}"/>
              </a:ext>
            </a:extLst>
          </p:cNvPr>
          <p:cNvSpPr txBox="1"/>
          <p:nvPr/>
        </p:nvSpPr>
        <p:spPr>
          <a:xfrm>
            <a:off x="507511" y="1238911"/>
            <a:ext cx="3431443"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dirty="0">
                <a:solidFill>
                  <a:prstClr val="black"/>
                </a:solidFill>
                <a:latin typeface="Times New Roman"/>
                <a:ea typeface="微软雅黑"/>
              </a:rPr>
              <a:t>O</a:t>
            </a: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riginal</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Research</a:t>
            </a:r>
          </a:p>
        </p:txBody>
      </p:sp>
      <p:sp>
        <p:nvSpPr>
          <p:cNvPr id="18" name="文本框 17">
            <a:extLst>
              <a:ext uri="{FF2B5EF4-FFF2-40B4-BE49-F238E27FC236}">
                <a16:creationId xmlns:a16="http://schemas.microsoft.com/office/drawing/2014/main" id="{4DBC1288-9D0D-5AE6-B25A-FDAECDFF93BB}"/>
              </a:ext>
            </a:extLst>
          </p:cNvPr>
          <p:cNvSpPr txBox="1"/>
          <p:nvPr/>
        </p:nvSpPr>
        <p:spPr>
          <a:xfrm>
            <a:off x="5853900" y="1238911"/>
            <a:ext cx="2432538"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Replication</a:t>
            </a:r>
          </a:p>
        </p:txBody>
      </p:sp>
      <p:sp>
        <p:nvSpPr>
          <p:cNvPr id="2" name="文本框 1">
            <a:extLst>
              <a:ext uri="{FF2B5EF4-FFF2-40B4-BE49-F238E27FC236}">
                <a16:creationId xmlns:a16="http://schemas.microsoft.com/office/drawing/2014/main" id="{43F563F8-F2EC-07F2-B5CD-44B61BEDDD65}"/>
              </a:ext>
            </a:extLst>
          </p:cNvPr>
          <p:cNvSpPr txBox="1"/>
          <p:nvPr/>
        </p:nvSpPr>
        <p:spPr>
          <a:xfrm>
            <a:off x="3336878" y="2838778"/>
            <a:ext cx="525438" cy="590222"/>
          </a:xfrm>
          <a:prstGeom prst="rect">
            <a:avLst/>
          </a:prstGeom>
          <a:noFill/>
          <a:ln w="19050">
            <a:solidFill>
              <a:srgbClr val="FF0000"/>
            </a:solidFill>
          </a:ln>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E3038FD-29E0-4DD1-E95E-837758EA0043}"/>
              </a:ext>
            </a:extLst>
          </p:cNvPr>
          <p:cNvSpPr txBox="1"/>
          <p:nvPr/>
        </p:nvSpPr>
        <p:spPr>
          <a:xfrm>
            <a:off x="9432878" y="2890394"/>
            <a:ext cx="525438" cy="590222"/>
          </a:xfrm>
          <a:prstGeom prst="rect">
            <a:avLst/>
          </a:prstGeom>
          <a:noFill/>
          <a:ln w="19050">
            <a:solidFill>
              <a:srgbClr val="FF0000"/>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A6105113-E303-72F9-CE7B-8816810CF696}"/>
              </a:ext>
            </a:extLst>
          </p:cNvPr>
          <p:cNvSpPr txBox="1"/>
          <p:nvPr/>
        </p:nvSpPr>
        <p:spPr>
          <a:xfrm>
            <a:off x="827964" y="4567495"/>
            <a:ext cx="432000" cy="288000"/>
          </a:xfrm>
          <a:prstGeom prst="rect">
            <a:avLst/>
          </a:prstGeom>
          <a:noFill/>
          <a:ln w="1905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D204E262-7792-4DF9-0C7A-63DF9D990F3E}"/>
              </a:ext>
            </a:extLst>
          </p:cNvPr>
          <p:cNvSpPr txBox="1"/>
          <p:nvPr/>
        </p:nvSpPr>
        <p:spPr>
          <a:xfrm>
            <a:off x="9432878" y="4855495"/>
            <a:ext cx="366215" cy="276063"/>
          </a:xfrm>
          <a:prstGeom prst="rect">
            <a:avLst/>
          </a:prstGeom>
          <a:noFill/>
          <a:ln w="19050">
            <a:solidFill>
              <a:srgbClr val="FF0000"/>
            </a:solidFill>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C9A017E7-C6BC-0081-BA24-E67F87159935}"/>
              </a:ext>
            </a:extLst>
          </p:cNvPr>
          <p:cNvSpPr txBox="1"/>
          <p:nvPr/>
        </p:nvSpPr>
        <p:spPr>
          <a:xfrm>
            <a:off x="4111722" y="2838778"/>
            <a:ext cx="525437" cy="590222"/>
          </a:xfrm>
          <a:prstGeom prst="rect">
            <a:avLst/>
          </a:prstGeom>
          <a:noFill/>
          <a:ln w="19050">
            <a:solidFill>
              <a:srgbClr val="FF0000"/>
            </a:solidFill>
            <a:prstDash val="dash"/>
          </a:ln>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292489B4-BCB8-6510-2A8E-B04E298F3AB3}"/>
              </a:ext>
            </a:extLst>
          </p:cNvPr>
          <p:cNvSpPr txBox="1"/>
          <p:nvPr/>
        </p:nvSpPr>
        <p:spPr>
          <a:xfrm>
            <a:off x="2752414" y="4560384"/>
            <a:ext cx="2290433" cy="288000"/>
          </a:xfrm>
          <a:prstGeom prst="rect">
            <a:avLst/>
          </a:prstGeom>
          <a:noFill/>
          <a:ln w="19050">
            <a:solidFill>
              <a:srgbClr val="FF0000"/>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64190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sp>
        <p:nvSpPr>
          <p:cNvPr id="16" name="文本框 15">
            <a:extLst>
              <a:ext uri="{FF2B5EF4-FFF2-40B4-BE49-F238E27FC236}">
                <a16:creationId xmlns:a16="http://schemas.microsoft.com/office/drawing/2014/main" id="{9BD24610-A22D-8A16-CB61-0B88094DB44F}"/>
              </a:ext>
            </a:extLst>
          </p:cNvPr>
          <p:cNvSpPr txBox="1"/>
          <p:nvPr/>
        </p:nvSpPr>
        <p:spPr>
          <a:xfrm>
            <a:off x="476249" y="1238911"/>
            <a:ext cx="9222643"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Posthoc</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analysis of significant interactions using </a:t>
            </a: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emmeans</a:t>
            </a:r>
            <a:endPar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endParaRPr>
          </a:p>
        </p:txBody>
      </p:sp>
      <p:pic>
        <p:nvPicPr>
          <p:cNvPr id="18" name="图片 17">
            <a:extLst>
              <a:ext uri="{FF2B5EF4-FFF2-40B4-BE49-F238E27FC236}">
                <a16:creationId xmlns:a16="http://schemas.microsoft.com/office/drawing/2014/main" id="{D2C65FCA-3B9D-6FF5-0786-E9C8FBA61928}"/>
              </a:ext>
            </a:extLst>
          </p:cNvPr>
          <p:cNvPicPr>
            <a:picLocks noChangeAspect="1"/>
          </p:cNvPicPr>
          <p:nvPr/>
        </p:nvPicPr>
        <p:blipFill rotWithShape="1">
          <a:blip r:embed="rId3"/>
          <a:srcRect r="15822" b="46674"/>
          <a:stretch/>
        </p:blipFill>
        <p:spPr>
          <a:xfrm>
            <a:off x="476249" y="2240603"/>
            <a:ext cx="5580000" cy="3668336"/>
          </a:xfrm>
          <a:prstGeom prst="rect">
            <a:avLst/>
          </a:prstGeom>
        </p:spPr>
      </p:pic>
      <p:pic>
        <p:nvPicPr>
          <p:cNvPr id="19" name="图片 18">
            <a:extLst>
              <a:ext uri="{FF2B5EF4-FFF2-40B4-BE49-F238E27FC236}">
                <a16:creationId xmlns:a16="http://schemas.microsoft.com/office/drawing/2014/main" id="{074CAB27-D317-88DC-7A91-4FBCE777FCEB}"/>
              </a:ext>
            </a:extLst>
          </p:cNvPr>
          <p:cNvPicPr>
            <a:picLocks noChangeAspect="1"/>
          </p:cNvPicPr>
          <p:nvPr/>
        </p:nvPicPr>
        <p:blipFill rotWithShape="1">
          <a:blip r:embed="rId3"/>
          <a:srcRect t="54765" r="15822" b="5983"/>
          <a:stretch/>
        </p:blipFill>
        <p:spPr>
          <a:xfrm>
            <a:off x="6246287" y="2240603"/>
            <a:ext cx="5580000" cy="3668335"/>
          </a:xfrm>
          <a:prstGeom prst="rect">
            <a:avLst/>
          </a:prstGeom>
        </p:spPr>
      </p:pic>
    </p:spTree>
    <p:extLst>
      <p:ext uri="{BB962C8B-B14F-4D97-AF65-F5344CB8AC3E}">
        <p14:creationId xmlns:p14="http://schemas.microsoft.com/office/powerpoint/2010/main" val="50509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pic>
        <p:nvPicPr>
          <p:cNvPr id="8" name="图片 7">
            <a:extLst>
              <a:ext uri="{FF2B5EF4-FFF2-40B4-BE49-F238E27FC236}">
                <a16:creationId xmlns:a16="http://schemas.microsoft.com/office/drawing/2014/main" id="{01147ECE-399D-3EC2-D246-9E6774A19946}"/>
              </a:ext>
            </a:extLst>
          </p:cNvPr>
          <p:cNvPicPr>
            <a:picLocks noChangeAspect="1"/>
          </p:cNvPicPr>
          <p:nvPr/>
        </p:nvPicPr>
        <p:blipFill>
          <a:blip r:embed="rId3"/>
          <a:stretch>
            <a:fillRect/>
          </a:stretch>
        </p:blipFill>
        <p:spPr>
          <a:xfrm>
            <a:off x="639297" y="2035055"/>
            <a:ext cx="10913406" cy="4320000"/>
          </a:xfrm>
          <a:prstGeom prst="rect">
            <a:avLst/>
          </a:prstGeom>
        </p:spPr>
      </p:pic>
      <p:sp>
        <p:nvSpPr>
          <p:cNvPr id="14" name="文本框 13">
            <a:extLst>
              <a:ext uri="{FF2B5EF4-FFF2-40B4-BE49-F238E27FC236}">
                <a16:creationId xmlns:a16="http://schemas.microsoft.com/office/drawing/2014/main" id="{ACF2A41E-1C6F-7535-80CC-026BB97A0CAA}"/>
              </a:ext>
            </a:extLst>
          </p:cNvPr>
          <p:cNvSpPr txBox="1"/>
          <p:nvPr/>
        </p:nvSpPr>
        <p:spPr>
          <a:xfrm>
            <a:off x="476249" y="1129496"/>
            <a:ext cx="5221165"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dirty="0">
                <a:solidFill>
                  <a:prstClr val="black"/>
                </a:solidFill>
                <a:latin typeface="Times New Roman"/>
                <a:ea typeface="微软雅黑"/>
              </a:rPr>
              <a:t>O</a:t>
            </a: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riginal</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Research</a:t>
            </a:r>
          </a:p>
        </p:txBody>
      </p:sp>
    </p:spTree>
    <p:extLst>
      <p:ext uri="{BB962C8B-B14F-4D97-AF65-F5344CB8AC3E}">
        <p14:creationId xmlns:p14="http://schemas.microsoft.com/office/powerpoint/2010/main" val="80498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sp>
        <p:nvSpPr>
          <p:cNvPr id="14" name="文本框 13">
            <a:extLst>
              <a:ext uri="{FF2B5EF4-FFF2-40B4-BE49-F238E27FC236}">
                <a16:creationId xmlns:a16="http://schemas.microsoft.com/office/drawing/2014/main" id="{ACF2A41E-1C6F-7535-80CC-026BB97A0CAA}"/>
              </a:ext>
            </a:extLst>
          </p:cNvPr>
          <p:cNvSpPr txBox="1"/>
          <p:nvPr/>
        </p:nvSpPr>
        <p:spPr>
          <a:xfrm>
            <a:off x="476249" y="1129896"/>
            <a:ext cx="5221165"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Replication</a:t>
            </a:r>
          </a:p>
        </p:txBody>
      </p:sp>
      <p:pic>
        <p:nvPicPr>
          <p:cNvPr id="3" name="图片 2">
            <a:extLst>
              <a:ext uri="{FF2B5EF4-FFF2-40B4-BE49-F238E27FC236}">
                <a16:creationId xmlns:a16="http://schemas.microsoft.com/office/drawing/2014/main" id="{9B9133EA-AEE6-155F-182D-DEC68EB5A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999250"/>
            <a:ext cx="10800002" cy="4320000"/>
          </a:xfrm>
          <a:prstGeom prst="rect">
            <a:avLst/>
          </a:prstGeom>
        </p:spPr>
      </p:pic>
    </p:spTree>
    <p:extLst>
      <p:ext uri="{BB962C8B-B14F-4D97-AF65-F5344CB8AC3E}">
        <p14:creationId xmlns:p14="http://schemas.microsoft.com/office/powerpoint/2010/main" val="130379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Inferential Statistics</a:t>
            </a:r>
          </a:p>
        </p:txBody>
      </p:sp>
      <p:pic>
        <p:nvPicPr>
          <p:cNvPr id="6" name="图片 5">
            <a:extLst>
              <a:ext uri="{FF2B5EF4-FFF2-40B4-BE49-F238E27FC236}">
                <a16:creationId xmlns:a16="http://schemas.microsoft.com/office/drawing/2014/main" id="{9CC01754-5F0A-4843-E730-AA9542F913C8}"/>
              </a:ext>
            </a:extLst>
          </p:cNvPr>
          <p:cNvPicPr>
            <a:picLocks noChangeAspect="1"/>
          </p:cNvPicPr>
          <p:nvPr/>
        </p:nvPicPr>
        <p:blipFill>
          <a:blip r:embed="rId3"/>
          <a:stretch>
            <a:fillRect/>
          </a:stretch>
        </p:blipFill>
        <p:spPr>
          <a:xfrm>
            <a:off x="654051" y="2294261"/>
            <a:ext cx="4284629" cy="3562196"/>
          </a:xfrm>
          <a:prstGeom prst="rect">
            <a:avLst/>
          </a:prstGeom>
        </p:spPr>
      </p:pic>
      <p:sp>
        <p:nvSpPr>
          <p:cNvPr id="15" name="文本框 14">
            <a:extLst>
              <a:ext uri="{FF2B5EF4-FFF2-40B4-BE49-F238E27FC236}">
                <a16:creationId xmlns:a16="http://schemas.microsoft.com/office/drawing/2014/main" id="{3E58F33E-E28A-04C6-C212-8AB38C6AA915}"/>
              </a:ext>
            </a:extLst>
          </p:cNvPr>
          <p:cNvSpPr txBox="1"/>
          <p:nvPr/>
        </p:nvSpPr>
        <p:spPr>
          <a:xfrm>
            <a:off x="507511" y="1238911"/>
            <a:ext cx="3431443"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dirty="0">
                <a:solidFill>
                  <a:prstClr val="black"/>
                </a:solidFill>
                <a:latin typeface="Times New Roman"/>
                <a:ea typeface="微软雅黑"/>
              </a:rPr>
              <a:t>O</a:t>
            </a:r>
            <a:r>
              <a:rPr kumimoji="0" lang="en-US" altLang="zh-CN" sz="2800" b="0" i="0" u="none" strike="noStrike" kern="1200" cap="none" spc="0" normalizeH="0" baseline="0" noProof="0" dirty="0" err="1">
                <a:ln>
                  <a:noFill/>
                </a:ln>
                <a:solidFill>
                  <a:prstClr val="black"/>
                </a:solidFill>
                <a:effectLst/>
                <a:uLnTx/>
                <a:uFillTx/>
                <a:latin typeface="Times New Roman"/>
                <a:ea typeface="微软雅黑"/>
                <a:cs typeface="+mn-cs"/>
              </a:rPr>
              <a:t>riginal</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Research</a:t>
            </a:r>
          </a:p>
        </p:txBody>
      </p:sp>
      <p:sp>
        <p:nvSpPr>
          <p:cNvPr id="16" name="文本框 15">
            <a:extLst>
              <a:ext uri="{FF2B5EF4-FFF2-40B4-BE49-F238E27FC236}">
                <a16:creationId xmlns:a16="http://schemas.microsoft.com/office/drawing/2014/main" id="{7AB34C33-8039-BB73-FDC6-7C777BD42456}"/>
              </a:ext>
            </a:extLst>
          </p:cNvPr>
          <p:cNvSpPr txBox="1"/>
          <p:nvPr/>
        </p:nvSpPr>
        <p:spPr>
          <a:xfrm>
            <a:off x="5853900" y="1238911"/>
            <a:ext cx="2432538" cy="66120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Replication</a:t>
            </a:r>
          </a:p>
        </p:txBody>
      </p:sp>
      <p:graphicFrame>
        <p:nvGraphicFramePr>
          <p:cNvPr id="2" name="表格 1">
            <a:extLst>
              <a:ext uri="{FF2B5EF4-FFF2-40B4-BE49-F238E27FC236}">
                <a16:creationId xmlns:a16="http://schemas.microsoft.com/office/drawing/2014/main" id="{439D25F5-1736-FF5B-0202-E9A45431AD20}"/>
              </a:ext>
            </a:extLst>
          </p:cNvPr>
          <p:cNvGraphicFramePr>
            <a:graphicFrameLocks noGrp="1"/>
          </p:cNvGraphicFramePr>
          <p:nvPr>
            <p:extLst>
              <p:ext uri="{D42A27DB-BD31-4B8C-83A1-F6EECF244321}">
                <p14:modId xmlns:p14="http://schemas.microsoft.com/office/powerpoint/2010/main" val="2967477756"/>
              </p:ext>
            </p:extLst>
          </p:nvPr>
        </p:nvGraphicFramePr>
        <p:xfrm>
          <a:off x="5160928" y="2009884"/>
          <a:ext cx="6536551" cy="4130992"/>
        </p:xfrm>
        <a:graphic>
          <a:graphicData uri="http://schemas.openxmlformats.org/drawingml/2006/table">
            <a:tbl>
              <a:tblPr firstRow="1" bandRow="1">
                <a:tableStyleId>{5C22544A-7EE6-4342-B048-85BDC9FD1C3A}</a:tableStyleId>
              </a:tblPr>
              <a:tblGrid>
                <a:gridCol w="1827452">
                  <a:extLst>
                    <a:ext uri="{9D8B030D-6E8A-4147-A177-3AD203B41FA5}">
                      <a16:colId xmlns:a16="http://schemas.microsoft.com/office/drawing/2014/main" val="3944259420"/>
                    </a:ext>
                  </a:extLst>
                </a:gridCol>
                <a:gridCol w="1066939">
                  <a:extLst>
                    <a:ext uri="{9D8B030D-6E8A-4147-A177-3AD203B41FA5}">
                      <a16:colId xmlns:a16="http://schemas.microsoft.com/office/drawing/2014/main" val="2603358879"/>
                    </a:ext>
                  </a:extLst>
                </a:gridCol>
                <a:gridCol w="886973">
                  <a:extLst>
                    <a:ext uri="{9D8B030D-6E8A-4147-A177-3AD203B41FA5}">
                      <a16:colId xmlns:a16="http://schemas.microsoft.com/office/drawing/2014/main" val="3937091770"/>
                    </a:ext>
                  </a:extLst>
                </a:gridCol>
                <a:gridCol w="1266186">
                  <a:extLst>
                    <a:ext uri="{9D8B030D-6E8A-4147-A177-3AD203B41FA5}">
                      <a16:colId xmlns:a16="http://schemas.microsoft.com/office/drawing/2014/main" val="875004373"/>
                    </a:ext>
                  </a:extLst>
                </a:gridCol>
                <a:gridCol w="681299">
                  <a:extLst>
                    <a:ext uri="{9D8B030D-6E8A-4147-A177-3AD203B41FA5}">
                      <a16:colId xmlns:a16="http://schemas.microsoft.com/office/drawing/2014/main" val="4019151486"/>
                    </a:ext>
                  </a:extLst>
                </a:gridCol>
                <a:gridCol w="807702">
                  <a:extLst>
                    <a:ext uri="{9D8B030D-6E8A-4147-A177-3AD203B41FA5}">
                      <a16:colId xmlns:a16="http://schemas.microsoft.com/office/drawing/2014/main" val="3500511844"/>
                    </a:ext>
                  </a:extLst>
                </a:gridCol>
              </a:tblGrid>
              <a:tr h="297728">
                <a:tc>
                  <a:txBody>
                    <a:bodyPr/>
                    <a:lstStyle/>
                    <a:p>
                      <a:pPr algn="ct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Estimate</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SE</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CI</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err="1">
                          <a:solidFill>
                            <a:schemeClr val="tx1"/>
                          </a:solidFill>
                        </a:rPr>
                        <a:t>z.ratio</a:t>
                      </a:r>
                      <a:r>
                        <a:rPr lang="en-US" altLang="zh-CN" sz="1200" dirty="0">
                          <a:solidFill>
                            <a:schemeClr val="tx1"/>
                          </a:solidFill>
                        </a:rPr>
                        <a:t> </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i="1" dirty="0">
                          <a:solidFill>
                            <a:schemeClr val="tx1"/>
                          </a:solidFill>
                        </a:rPr>
                        <a:t>p</a:t>
                      </a:r>
                      <a:endParaRPr lang="zh-CN" altLang="en-US" sz="1200" i="1"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7362596"/>
                  </a:ext>
                </a:extLst>
              </a:tr>
              <a:tr h="440385">
                <a:tc>
                  <a:txBody>
                    <a:bodyPr/>
                    <a:lstStyle/>
                    <a:p>
                      <a:pPr algn="ctr"/>
                      <a:r>
                        <a:rPr lang="en-US" altLang="zh-CN" sz="1200" dirty="0">
                          <a:solidFill>
                            <a:schemeClr val="tx1"/>
                          </a:solidFill>
                        </a:rPr>
                        <a:t>Condition1:</a:t>
                      </a:r>
                    </a:p>
                    <a:p>
                      <a:pPr algn="ctr"/>
                      <a:r>
                        <a:rPr lang="en-US" altLang="zh-CN" sz="1200" dirty="0">
                          <a:solidFill>
                            <a:schemeClr val="tx1"/>
                          </a:solidFill>
                        </a:rPr>
                        <a:t>Self-Friend</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-24.79</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4.72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-34.04~-15.54</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-5.25</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&lt;.0001</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6641790"/>
                  </a:ext>
                </a:extLst>
              </a:tr>
              <a:tr h="440385">
                <a:tc>
                  <a:txBody>
                    <a:bodyPr/>
                    <a:lstStyle/>
                    <a:p>
                      <a:pPr algn="ctr"/>
                      <a:r>
                        <a:rPr lang="en-US" altLang="zh-CN" sz="1200" dirty="0">
                          <a:solidFill>
                            <a:schemeClr val="tx1"/>
                          </a:solidFill>
                        </a:rPr>
                        <a:t>Condition 2:</a:t>
                      </a:r>
                    </a:p>
                    <a:p>
                      <a:pPr algn="ctr"/>
                      <a:r>
                        <a:rPr lang="en-US" altLang="zh-CN" sz="1200" dirty="0">
                          <a:solidFill>
                            <a:schemeClr val="tx1"/>
                          </a:solidFill>
                        </a:rPr>
                        <a:t>Self-Friend</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2.59</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4.66</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-6.54~11.72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0.56</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0.58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9490980"/>
                  </a:ext>
                </a:extLst>
              </a:tr>
              <a:tr h="440385">
                <a:tc>
                  <a:txBody>
                    <a:bodyPr/>
                    <a:lstStyle/>
                    <a:p>
                      <a:pPr algn="ctr"/>
                      <a:r>
                        <a:rPr lang="en-US" altLang="zh-CN" sz="1200" dirty="0">
                          <a:solidFill>
                            <a:schemeClr val="tx1"/>
                          </a:solidFill>
                        </a:rPr>
                        <a:t>Condition 1: </a:t>
                      </a:r>
                    </a:p>
                    <a:p>
                      <a:pPr algn="ctr"/>
                      <a:r>
                        <a:rPr lang="en-US" altLang="zh-CN" sz="1200" dirty="0">
                          <a:solidFill>
                            <a:schemeClr val="tx1"/>
                          </a:solidFill>
                        </a:rPr>
                        <a:t>Happy - Neutral</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-1.32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4.74</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-10.61~7.98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-0.28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0.78</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1251923"/>
                  </a:ext>
                </a:extLst>
              </a:tr>
              <a:tr h="440385">
                <a:tc>
                  <a:txBody>
                    <a:bodyPr/>
                    <a:lstStyle/>
                    <a:p>
                      <a:pPr algn="ctr"/>
                      <a:r>
                        <a:rPr lang="en-US" altLang="zh-CN" sz="1200" dirty="0">
                          <a:solidFill>
                            <a:schemeClr val="tx1"/>
                          </a:solidFill>
                        </a:rPr>
                        <a:t>Condition 2: </a:t>
                      </a:r>
                    </a:p>
                    <a:p>
                      <a:pPr algn="ctr"/>
                      <a:r>
                        <a:rPr lang="en-US" altLang="zh-CN" sz="1200" dirty="0">
                          <a:solidFill>
                            <a:schemeClr val="tx1"/>
                          </a:solidFill>
                        </a:rPr>
                        <a:t>Happy - Neutral</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-9.58</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4.90</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-19.19~0.02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-1.96</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0.05</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4125913"/>
                  </a:ext>
                </a:extLst>
              </a:tr>
              <a:tr h="440385">
                <a:tc>
                  <a:txBody>
                    <a:bodyPr/>
                    <a:lstStyle/>
                    <a:p>
                      <a:pPr algn="ctr"/>
                      <a:r>
                        <a:rPr lang="en-US" altLang="zh-CN" sz="1200" dirty="0">
                          <a:solidFill>
                            <a:schemeClr val="tx1"/>
                          </a:solidFill>
                        </a:rPr>
                        <a:t>Condition 1: </a:t>
                      </a:r>
                    </a:p>
                    <a:p>
                      <a:pPr algn="ctr"/>
                      <a:r>
                        <a:rPr lang="en-US" altLang="zh-CN" sz="1200" dirty="0">
                          <a:solidFill>
                            <a:schemeClr val="tx1"/>
                          </a:solidFill>
                        </a:rPr>
                        <a:t>Self – Happy</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-10.18</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4.73</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-19.45 ~ -0.90</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-2.15</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0.03</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9286584"/>
                  </a:ext>
                </a:extLst>
              </a:tr>
              <a:tr h="440385">
                <a:tc>
                  <a:txBody>
                    <a:bodyPr/>
                    <a:lstStyle/>
                    <a:p>
                      <a:pPr algn="ctr"/>
                      <a:r>
                        <a:rPr lang="en-US" altLang="zh-CN" sz="1200" dirty="0">
                          <a:solidFill>
                            <a:schemeClr val="tx1"/>
                          </a:solidFill>
                        </a:rPr>
                        <a:t>Condition 2: </a:t>
                      </a:r>
                    </a:p>
                    <a:p>
                      <a:pPr algn="ctr"/>
                      <a:r>
                        <a:rPr lang="en-US" altLang="zh-CN" sz="1200" dirty="0">
                          <a:solidFill>
                            <a:schemeClr val="tx1"/>
                          </a:solidFill>
                        </a:rPr>
                        <a:t>Self -Happy</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-12.55</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4.68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-21.73 ~-3.37</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-2.68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0.01</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8636723"/>
                  </a:ext>
                </a:extLst>
              </a:tr>
              <a:tr h="297728">
                <a:tc>
                  <a:txBody>
                    <a:bodyPr/>
                    <a:lstStyle/>
                    <a:p>
                      <a:pPr algn="ctr"/>
                      <a:r>
                        <a:rPr lang="en-US" altLang="zh-CN" sz="1200" dirty="0">
                          <a:solidFill>
                            <a:schemeClr val="tx1"/>
                          </a:solidFill>
                        </a:rPr>
                        <a:t>Self: Condition 1-2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-1.08</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10.74</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-22.12~19.96</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-0.10</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0.92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6448610"/>
                  </a:ext>
                </a:extLst>
              </a:tr>
              <a:tr h="297728">
                <a:tc>
                  <a:txBody>
                    <a:bodyPr/>
                    <a:lstStyle/>
                    <a:p>
                      <a:pPr algn="ctr"/>
                      <a:r>
                        <a:rPr lang="en-US" altLang="zh-CN" sz="1200" dirty="0">
                          <a:solidFill>
                            <a:schemeClr val="tx1"/>
                          </a:solidFill>
                        </a:rPr>
                        <a:t>Friend: Condition 1-2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26.30</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10.92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4.89~47.71</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2.41</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0.02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3628459"/>
                  </a:ext>
                </a:extLst>
              </a:tr>
              <a:tr h="297728">
                <a:tc>
                  <a:txBody>
                    <a:bodyPr/>
                    <a:lstStyle/>
                    <a:p>
                      <a:pPr algn="ctr"/>
                      <a:r>
                        <a:rPr lang="en-US" altLang="zh-CN" sz="1200" dirty="0">
                          <a:solidFill>
                            <a:schemeClr val="tx1"/>
                          </a:solidFill>
                        </a:rPr>
                        <a:t>Happy: Condition 1-2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-3.45</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10.79</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-24.60~17.70</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-0.32</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0.75</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1885339"/>
                  </a:ext>
                </a:extLst>
              </a:tr>
              <a:tr h="297728">
                <a:tc>
                  <a:txBody>
                    <a:bodyPr/>
                    <a:lstStyle/>
                    <a:p>
                      <a:pPr algn="ctr"/>
                      <a:r>
                        <a:rPr lang="en-US" altLang="zh-CN" sz="1200" dirty="0">
                          <a:solidFill>
                            <a:schemeClr val="tx1"/>
                          </a:solidFill>
                        </a:rPr>
                        <a:t>Neutral: Condition 1-2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-11.72</a:t>
                      </a:r>
                      <a:endParaRPr lang="zh-CN" altLang="en-US" sz="1200" dirty="0">
                        <a:solidFill>
                          <a:schemeClr val="tx1"/>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dirty="0">
                          <a:solidFill>
                            <a:srgbClr val="C00000"/>
                          </a:solidFill>
                        </a:rPr>
                        <a:t> </a:t>
                      </a:r>
                      <a:r>
                        <a:rPr lang="en-US" altLang="zh-CN" sz="1200" dirty="0">
                          <a:solidFill>
                            <a:srgbClr val="C00000"/>
                          </a:solidFill>
                        </a:rPr>
                        <a:t>10.93</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-33.15~9.71</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-1.07</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rgbClr val="C00000"/>
                          </a:solidFill>
                        </a:rPr>
                        <a:t>0.28</a:t>
                      </a:r>
                      <a:endParaRPr lang="zh-CN" altLang="en-US" sz="1200" dirty="0">
                        <a:solidFill>
                          <a:srgbClr val="C00000"/>
                        </a:solidFill>
                      </a:endParaRPr>
                    </a:p>
                  </a:txBody>
                  <a:tcPr marL="74632" marR="74632" marT="37316" marB="373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227735"/>
                  </a:ext>
                </a:extLst>
              </a:tr>
            </a:tbl>
          </a:graphicData>
        </a:graphic>
      </p:graphicFrame>
    </p:spTree>
    <p:extLst>
      <p:ext uri="{BB962C8B-B14F-4D97-AF65-F5344CB8AC3E}">
        <p14:creationId xmlns:p14="http://schemas.microsoft.com/office/powerpoint/2010/main" val="46749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EC3D295-22F9-991E-F707-457A660AFDEE}"/>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标题 4">
            <a:extLst>
              <a:ext uri="{FF2B5EF4-FFF2-40B4-BE49-F238E27FC236}">
                <a16:creationId xmlns:a16="http://schemas.microsoft.com/office/drawing/2014/main" id="{C3458379-28E0-2147-76EF-2FFB76484268}"/>
              </a:ext>
            </a:extLst>
          </p:cNvPr>
          <p:cNvSpPr>
            <a:spLocks noGrp="1"/>
          </p:cNvSpPr>
          <p:nvPr>
            <p:ph type="title"/>
          </p:nvPr>
        </p:nvSpPr>
        <p:spPr/>
        <p:txBody>
          <a:bodyPr/>
          <a:lstStyle/>
          <a:p>
            <a:r>
              <a:rPr lang="en-US" altLang="zh-CN" sz="6000" dirty="0">
                <a:solidFill>
                  <a:prstClr val="black"/>
                </a:solidFill>
                <a:latin typeface="Times New Roman"/>
                <a:ea typeface="微软雅黑"/>
              </a:rPr>
              <a:t>Part 4: Discussion</a:t>
            </a:r>
          </a:p>
        </p:txBody>
      </p:sp>
    </p:spTree>
    <p:extLst>
      <p:ext uri="{BB962C8B-B14F-4D97-AF65-F5344CB8AC3E}">
        <p14:creationId xmlns:p14="http://schemas.microsoft.com/office/powerpoint/2010/main" val="213988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Discussion</a:t>
            </a:r>
          </a:p>
        </p:txBody>
      </p:sp>
      <p:pic>
        <p:nvPicPr>
          <p:cNvPr id="11" name="图片 10">
            <a:extLst>
              <a:ext uri="{FF2B5EF4-FFF2-40B4-BE49-F238E27FC236}">
                <a16:creationId xmlns:a16="http://schemas.microsoft.com/office/drawing/2014/main" id="{016A5833-FCAE-3541-FA2D-7D39B2DA01ED}"/>
              </a:ext>
            </a:extLst>
          </p:cNvPr>
          <p:cNvPicPr>
            <a:picLocks noChangeAspect="1"/>
          </p:cNvPicPr>
          <p:nvPr/>
        </p:nvPicPr>
        <p:blipFill rotWithShape="1">
          <a:blip r:embed="rId3"/>
          <a:srcRect l="4098" r="6083"/>
          <a:stretch/>
        </p:blipFill>
        <p:spPr>
          <a:xfrm>
            <a:off x="8274043" y="2274799"/>
            <a:ext cx="3389548" cy="3013513"/>
          </a:xfrm>
          <a:prstGeom prst="rect">
            <a:avLst/>
          </a:prstGeom>
        </p:spPr>
      </p:pic>
      <p:pic>
        <p:nvPicPr>
          <p:cNvPr id="13" name="图片 12">
            <a:extLst>
              <a:ext uri="{FF2B5EF4-FFF2-40B4-BE49-F238E27FC236}">
                <a16:creationId xmlns:a16="http://schemas.microsoft.com/office/drawing/2014/main" id="{ABDC13C3-2556-3AFE-004D-840413543CF1}"/>
              </a:ext>
            </a:extLst>
          </p:cNvPr>
          <p:cNvPicPr>
            <a:picLocks noChangeAspect="1"/>
          </p:cNvPicPr>
          <p:nvPr/>
        </p:nvPicPr>
        <p:blipFill rotWithShape="1">
          <a:blip r:embed="rId4"/>
          <a:srcRect l="1299" r="1951"/>
          <a:stretch/>
        </p:blipFill>
        <p:spPr>
          <a:xfrm>
            <a:off x="527050" y="1659431"/>
            <a:ext cx="7517637" cy="4144398"/>
          </a:xfrm>
          <a:prstGeom prst="rect">
            <a:avLst/>
          </a:prstGeom>
        </p:spPr>
      </p:pic>
    </p:spTree>
    <p:extLst>
      <p:ext uri="{BB962C8B-B14F-4D97-AF65-F5344CB8AC3E}">
        <p14:creationId xmlns:p14="http://schemas.microsoft.com/office/powerpoint/2010/main" val="78713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Discussion</a:t>
            </a:r>
          </a:p>
        </p:txBody>
      </p:sp>
      <p:pic>
        <p:nvPicPr>
          <p:cNvPr id="10" name="图片 9">
            <a:extLst>
              <a:ext uri="{FF2B5EF4-FFF2-40B4-BE49-F238E27FC236}">
                <a16:creationId xmlns:a16="http://schemas.microsoft.com/office/drawing/2014/main" id="{F09B082B-18CA-6CB1-194A-7B34F1CB75A8}"/>
              </a:ext>
            </a:extLst>
          </p:cNvPr>
          <p:cNvPicPr>
            <a:picLocks noChangeAspect="1"/>
          </p:cNvPicPr>
          <p:nvPr/>
        </p:nvPicPr>
        <p:blipFill>
          <a:blip r:embed="rId3"/>
          <a:stretch>
            <a:fillRect/>
          </a:stretch>
        </p:blipFill>
        <p:spPr>
          <a:xfrm>
            <a:off x="1845070" y="1595438"/>
            <a:ext cx="8501861" cy="4561051"/>
          </a:xfrm>
          <a:prstGeom prst="rect">
            <a:avLst/>
          </a:prstGeom>
        </p:spPr>
      </p:pic>
    </p:spTree>
    <p:extLst>
      <p:ext uri="{BB962C8B-B14F-4D97-AF65-F5344CB8AC3E}">
        <p14:creationId xmlns:p14="http://schemas.microsoft.com/office/powerpoint/2010/main" val="328331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Outline</a:t>
            </a:r>
            <a:endParaRPr lang="zh-CN" altLang="en-US" dirty="0">
              <a:solidFill>
                <a:srgbClr val="7058A2"/>
              </a:solidFill>
            </a:endParaRPr>
          </a:p>
        </p:txBody>
      </p:sp>
      <p:sp>
        <p:nvSpPr>
          <p:cNvPr id="2" name="文本框 1">
            <a:extLst>
              <a:ext uri="{FF2B5EF4-FFF2-40B4-BE49-F238E27FC236}">
                <a16:creationId xmlns:a16="http://schemas.microsoft.com/office/drawing/2014/main" id="{54BDACC5-8E17-1E5D-6ACD-ADE02098D75E}"/>
              </a:ext>
            </a:extLst>
          </p:cNvPr>
          <p:cNvSpPr txBox="1"/>
          <p:nvPr/>
        </p:nvSpPr>
        <p:spPr>
          <a:xfrm>
            <a:off x="545123" y="1460500"/>
            <a:ext cx="10847754" cy="4598375"/>
          </a:xfrm>
          <a:prstGeom prst="rect">
            <a:avLst/>
          </a:prstGeom>
          <a:noFill/>
        </p:spPr>
        <p:txBody>
          <a:bodyPr wrap="square" rtlCol="0">
            <a:spAutoFit/>
          </a:bodyPr>
          <a:lstStyle/>
          <a:p>
            <a:pPr marL="571500" indent="-571500">
              <a:lnSpc>
                <a:spcPct val="150000"/>
              </a:lnSpc>
              <a:buFont typeface="Wingdings" panose="05000000000000000000" pitchFamily="2" charset="2"/>
              <a:buChar char="Ø"/>
              <a:defRPr/>
            </a:pPr>
            <a:r>
              <a:rPr lang="en-US" altLang="zh-CN" sz="4000" dirty="0">
                <a:solidFill>
                  <a:prstClr val="black"/>
                </a:solidFill>
                <a:latin typeface="Times New Roman"/>
                <a:ea typeface="微软雅黑"/>
              </a:rPr>
              <a:t>Introduction</a:t>
            </a:r>
          </a:p>
          <a:p>
            <a:pPr marL="571500" indent="-571500">
              <a:lnSpc>
                <a:spcPct val="150000"/>
              </a:lnSpc>
              <a:buFont typeface="Wingdings" panose="05000000000000000000" pitchFamily="2" charset="2"/>
              <a:buChar char="Ø"/>
              <a:defRPr/>
            </a:pPr>
            <a:r>
              <a:rPr lang="en-US" altLang="zh-CN" sz="4000" dirty="0">
                <a:solidFill>
                  <a:prstClr val="black"/>
                </a:solidFill>
                <a:latin typeface="Times New Roman"/>
                <a:ea typeface="微软雅黑"/>
              </a:rPr>
              <a:t>Methods </a:t>
            </a:r>
          </a:p>
          <a:p>
            <a:pPr marL="571500" indent="-571500">
              <a:lnSpc>
                <a:spcPct val="150000"/>
              </a:lnSpc>
              <a:buFont typeface="Wingdings" panose="05000000000000000000" pitchFamily="2" charset="2"/>
              <a:buChar char="Ø"/>
              <a:defRPr/>
            </a:pPr>
            <a:r>
              <a:rPr lang="en-US" altLang="zh-CN" sz="4000" dirty="0">
                <a:solidFill>
                  <a:srgbClr val="7058A2"/>
                </a:solidFill>
                <a:latin typeface="Times New Roman"/>
                <a:ea typeface="微软雅黑"/>
              </a:rPr>
              <a:t>Results &amp; Replication</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4000" i="0" u="none" strike="noStrike" kern="1200" cap="none" spc="0" normalizeH="0" baseline="0" noProof="0" dirty="0">
                <a:ln>
                  <a:noFill/>
                </a:ln>
                <a:solidFill>
                  <a:srgbClr val="7058A2"/>
                </a:solidFill>
                <a:effectLst/>
                <a:uLnTx/>
                <a:uFillTx/>
                <a:latin typeface="Times New Roman"/>
                <a:ea typeface="微软雅黑"/>
                <a:cs typeface="+mn-cs"/>
              </a:rPr>
              <a:t>Discussion</a:t>
            </a:r>
          </a:p>
          <a:p>
            <a:pPr marL="571500" indent="-571500">
              <a:lnSpc>
                <a:spcPct val="150000"/>
              </a:lnSpc>
              <a:buFont typeface="Wingdings" panose="05000000000000000000" pitchFamily="2" charset="2"/>
              <a:buChar char="Ø"/>
              <a:defRPr/>
            </a:pPr>
            <a:r>
              <a:rPr lang="en-US" altLang="zh-CN" sz="4000" dirty="0">
                <a:solidFill>
                  <a:prstClr val="black"/>
                </a:solidFill>
                <a:latin typeface="Times New Roman"/>
                <a:ea typeface="微软雅黑"/>
              </a:rPr>
              <a:t>Division of labor</a:t>
            </a:r>
          </a:p>
        </p:txBody>
      </p:sp>
      <p:pic>
        <p:nvPicPr>
          <p:cNvPr id="27" name="图片 26">
            <a:extLst>
              <a:ext uri="{FF2B5EF4-FFF2-40B4-BE49-F238E27FC236}">
                <a16:creationId xmlns:a16="http://schemas.microsoft.com/office/drawing/2014/main" id="{3E93E2C3-7E13-9C6B-B2A5-5F1932C6A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138" y="1325563"/>
            <a:ext cx="4762500" cy="4762500"/>
          </a:xfrm>
          <a:prstGeom prst="rect">
            <a:avLst/>
          </a:prstGeom>
        </p:spPr>
      </p:pic>
    </p:spTree>
    <p:extLst>
      <p:ext uri="{BB962C8B-B14F-4D97-AF65-F5344CB8AC3E}">
        <p14:creationId xmlns:p14="http://schemas.microsoft.com/office/powerpoint/2010/main" val="1986944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Discussion</a:t>
            </a:r>
          </a:p>
        </p:txBody>
      </p:sp>
      <p:sp>
        <p:nvSpPr>
          <p:cNvPr id="3" name="文本框 2">
            <a:extLst>
              <a:ext uri="{FF2B5EF4-FFF2-40B4-BE49-F238E27FC236}">
                <a16:creationId xmlns:a16="http://schemas.microsoft.com/office/drawing/2014/main" id="{25602377-3B08-BEB7-AF17-B011AAAFC92C}"/>
              </a:ext>
            </a:extLst>
          </p:cNvPr>
          <p:cNvSpPr txBox="1"/>
          <p:nvPr/>
        </p:nvSpPr>
        <p:spPr>
          <a:xfrm>
            <a:off x="489625" y="1172706"/>
            <a:ext cx="6590256" cy="2600199"/>
          </a:xfrm>
          <a:prstGeom prst="rect">
            <a:avLst/>
          </a:prstGeom>
          <a:noFill/>
        </p:spPr>
        <p:txBody>
          <a:bodyPr wrap="square">
            <a:spAutoFit/>
          </a:bodyPr>
          <a:lstStyle/>
          <a:p>
            <a:pPr>
              <a:lnSpc>
                <a:spcPct val="150000"/>
              </a:lnSpc>
            </a:pPr>
            <a:r>
              <a:rPr lang="en-US" altLang="zh-CN" sz="2800" b="1" dirty="0">
                <a:latin typeface="+mj-lt"/>
              </a:rPr>
              <a:t>Repeat Situation</a:t>
            </a:r>
          </a:p>
          <a:p>
            <a:pPr marL="457200" indent="-457200">
              <a:lnSpc>
                <a:spcPct val="150000"/>
              </a:lnSpc>
              <a:buFont typeface="Wingdings" panose="05000000000000000000" pitchFamily="2" charset="2"/>
              <a:buChar char="Ø"/>
            </a:pPr>
            <a:r>
              <a:rPr lang="en-US" altLang="zh-CN" sz="2800" dirty="0">
                <a:latin typeface="+mj-lt"/>
              </a:rPr>
              <a:t>Reproduced results not fully consistent.</a:t>
            </a:r>
          </a:p>
          <a:p>
            <a:pPr marL="457200" indent="-457200">
              <a:lnSpc>
                <a:spcPct val="150000"/>
              </a:lnSpc>
              <a:buFont typeface="Wingdings" panose="05000000000000000000" pitchFamily="2" charset="2"/>
              <a:buChar char="Ø"/>
            </a:pPr>
            <a:r>
              <a:rPr lang="en-US" altLang="zh-CN" sz="2800" dirty="0">
                <a:latin typeface="+mj-lt"/>
              </a:rPr>
              <a:t>Small numerical deviation from original.</a:t>
            </a:r>
          </a:p>
          <a:p>
            <a:pPr marL="457200" indent="-457200">
              <a:lnSpc>
                <a:spcPct val="150000"/>
              </a:lnSpc>
              <a:buFont typeface="Wingdings" panose="05000000000000000000" pitchFamily="2" charset="2"/>
              <a:buChar char="Ø"/>
            </a:pPr>
            <a:r>
              <a:rPr lang="en-US" altLang="zh-CN" sz="2800" dirty="0">
                <a:solidFill>
                  <a:srgbClr val="FF0000"/>
                </a:solidFill>
                <a:latin typeface="+mj-lt"/>
              </a:rPr>
              <a:t>No impact on hypothesis testing.</a:t>
            </a:r>
          </a:p>
        </p:txBody>
      </p:sp>
      <p:sp>
        <p:nvSpPr>
          <p:cNvPr id="23" name="文本框 22">
            <a:extLst>
              <a:ext uri="{FF2B5EF4-FFF2-40B4-BE49-F238E27FC236}">
                <a16:creationId xmlns:a16="http://schemas.microsoft.com/office/drawing/2014/main" id="{B97C45F1-5FA4-5E33-86AB-2789B58CEC02}"/>
              </a:ext>
            </a:extLst>
          </p:cNvPr>
          <p:cNvSpPr txBox="1"/>
          <p:nvPr/>
        </p:nvSpPr>
        <p:spPr>
          <a:xfrm>
            <a:off x="489625" y="4394328"/>
            <a:ext cx="6219966" cy="1953868"/>
          </a:xfrm>
          <a:prstGeom prst="rect">
            <a:avLst/>
          </a:prstGeom>
          <a:noFill/>
        </p:spPr>
        <p:txBody>
          <a:bodyPr wrap="square">
            <a:spAutoFit/>
          </a:bodyPr>
          <a:lstStyle/>
          <a:p>
            <a:pPr>
              <a:lnSpc>
                <a:spcPct val="150000"/>
              </a:lnSpc>
            </a:pPr>
            <a:r>
              <a:rPr lang="en-US" altLang="zh-CN" sz="2800" b="1" dirty="0">
                <a:latin typeface="+mj-lt"/>
              </a:rPr>
              <a:t>Possible Reasons</a:t>
            </a:r>
          </a:p>
          <a:p>
            <a:pPr marL="457200" indent="-457200">
              <a:lnSpc>
                <a:spcPct val="150000"/>
              </a:lnSpc>
              <a:buFont typeface="Wingdings" panose="05000000000000000000" pitchFamily="2" charset="2"/>
              <a:buChar char="Ø"/>
            </a:pPr>
            <a:r>
              <a:rPr lang="en-US" altLang="zh-CN" sz="2800" dirty="0">
                <a:latin typeface="+mj-lt"/>
              </a:rPr>
              <a:t>R package version </a:t>
            </a:r>
          </a:p>
          <a:p>
            <a:pPr marL="457200" indent="-457200">
              <a:lnSpc>
                <a:spcPct val="150000"/>
              </a:lnSpc>
              <a:buFont typeface="Wingdings" panose="05000000000000000000" pitchFamily="2" charset="2"/>
              <a:buChar char="Ø"/>
            </a:pPr>
            <a:r>
              <a:rPr lang="en-US" altLang="zh-CN" sz="2800" dirty="0">
                <a:latin typeface="+mj-lt"/>
              </a:rPr>
              <a:t>Original data not provided</a:t>
            </a:r>
          </a:p>
        </p:txBody>
      </p:sp>
      <p:pic>
        <p:nvPicPr>
          <p:cNvPr id="24" name="图片 23">
            <a:extLst>
              <a:ext uri="{FF2B5EF4-FFF2-40B4-BE49-F238E27FC236}">
                <a16:creationId xmlns:a16="http://schemas.microsoft.com/office/drawing/2014/main" id="{9D0B4040-4089-2662-F65A-7BA8C3601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076101" y="2358807"/>
            <a:ext cx="6115899" cy="4077266"/>
          </a:xfrm>
          <a:prstGeom prst="rect">
            <a:avLst/>
          </a:prstGeom>
        </p:spPr>
      </p:pic>
    </p:spTree>
    <p:extLst>
      <p:ext uri="{BB962C8B-B14F-4D97-AF65-F5344CB8AC3E}">
        <p14:creationId xmlns:p14="http://schemas.microsoft.com/office/powerpoint/2010/main" val="15646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Conclusion</a:t>
            </a:r>
          </a:p>
        </p:txBody>
      </p:sp>
      <p:sp>
        <p:nvSpPr>
          <p:cNvPr id="3" name="文本框 2">
            <a:extLst>
              <a:ext uri="{FF2B5EF4-FFF2-40B4-BE49-F238E27FC236}">
                <a16:creationId xmlns:a16="http://schemas.microsoft.com/office/drawing/2014/main" id="{FC2155A5-D2B7-A66E-5512-7CBF92251275}"/>
              </a:ext>
            </a:extLst>
          </p:cNvPr>
          <p:cNvSpPr txBox="1"/>
          <p:nvPr/>
        </p:nvSpPr>
        <p:spPr>
          <a:xfrm>
            <a:off x="711294" y="1857882"/>
            <a:ext cx="4530014" cy="208685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altLang="zh-CN" sz="3000" b="1" dirty="0">
                <a:latin typeface="+mj-lt"/>
              </a:rPr>
              <a:t>Self-biases</a:t>
            </a:r>
            <a:r>
              <a:rPr lang="en-US" altLang="zh-CN" sz="3000" dirty="0">
                <a:latin typeface="+mj-lt"/>
              </a:rPr>
              <a:t> are present when there are positive associations with self.</a:t>
            </a:r>
          </a:p>
        </p:txBody>
      </p:sp>
      <p:sp>
        <p:nvSpPr>
          <p:cNvPr id="8" name="文本框 7">
            <a:extLst>
              <a:ext uri="{FF2B5EF4-FFF2-40B4-BE49-F238E27FC236}">
                <a16:creationId xmlns:a16="http://schemas.microsoft.com/office/drawing/2014/main" id="{D17D0A6C-C3EF-43A3-6D94-BE68616D976B}"/>
              </a:ext>
            </a:extLst>
          </p:cNvPr>
          <p:cNvSpPr txBox="1"/>
          <p:nvPr/>
        </p:nvSpPr>
        <p:spPr>
          <a:xfrm>
            <a:off x="6419564" y="1857882"/>
            <a:ext cx="5078673" cy="208685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altLang="zh-CN" sz="3000" b="1" dirty="0">
                <a:latin typeface="+mj-lt"/>
              </a:rPr>
              <a:t>Positive-biases</a:t>
            </a:r>
            <a:r>
              <a:rPr lang="en-US" altLang="zh-CN" sz="3000" dirty="0">
                <a:latin typeface="+mj-lt"/>
              </a:rPr>
              <a:t> are present when there are more neutral associations with self. </a:t>
            </a:r>
          </a:p>
        </p:txBody>
      </p:sp>
    </p:spTree>
    <p:extLst>
      <p:ext uri="{BB962C8B-B14F-4D97-AF65-F5344CB8AC3E}">
        <p14:creationId xmlns:p14="http://schemas.microsoft.com/office/powerpoint/2010/main" val="240018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EC3D295-22F9-991E-F707-457A660AFDEE}"/>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标题 4">
            <a:extLst>
              <a:ext uri="{FF2B5EF4-FFF2-40B4-BE49-F238E27FC236}">
                <a16:creationId xmlns:a16="http://schemas.microsoft.com/office/drawing/2014/main" id="{C3458379-28E0-2147-76EF-2FFB76484268}"/>
              </a:ext>
            </a:extLst>
          </p:cNvPr>
          <p:cNvSpPr>
            <a:spLocks noGrp="1"/>
          </p:cNvSpPr>
          <p:nvPr>
            <p:ph type="title"/>
          </p:nvPr>
        </p:nvSpPr>
        <p:spPr/>
        <p:txBody>
          <a:bodyPr/>
          <a:lstStyle/>
          <a:p>
            <a:r>
              <a:rPr lang="en-US" altLang="zh-CN" sz="6000" dirty="0">
                <a:solidFill>
                  <a:prstClr val="black"/>
                </a:solidFill>
                <a:latin typeface="Times New Roman"/>
                <a:ea typeface="微软雅黑"/>
              </a:rPr>
              <a:t>Part </a:t>
            </a:r>
            <a:r>
              <a:rPr lang="en-US" altLang="zh-CN" dirty="0">
                <a:solidFill>
                  <a:prstClr val="black"/>
                </a:solidFill>
                <a:latin typeface="Times New Roman"/>
                <a:ea typeface="微软雅黑"/>
              </a:rPr>
              <a:t>5</a:t>
            </a:r>
            <a:r>
              <a:rPr lang="en-US" altLang="zh-CN" sz="6000" dirty="0">
                <a:solidFill>
                  <a:prstClr val="black"/>
                </a:solidFill>
                <a:latin typeface="Times New Roman"/>
                <a:ea typeface="微软雅黑"/>
              </a:rPr>
              <a:t>: Division of labor</a:t>
            </a:r>
          </a:p>
        </p:txBody>
      </p:sp>
    </p:spTree>
    <p:extLst>
      <p:ext uri="{BB962C8B-B14F-4D97-AF65-F5344CB8AC3E}">
        <p14:creationId xmlns:p14="http://schemas.microsoft.com/office/powerpoint/2010/main" val="55458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Division</a:t>
            </a:r>
            <a:r>
              <a:rPr lang="en-US" altLang="zh-CN" sz="4400" dirty="0">
                <a:solidFill>
                  <a:srgbClr val="7058A2"/>
                </a:solidFill>
                <a:latin typeface="Times New Roman"/>
                <a:ea typeface="微软雅黑"/>
              </a:rPr>
              <a:t> </a:t>
            </a:r>
            <a:r>
              <a:rPr lang="en-US" altLang="zh-CN" dirty="0">
                <a:solidFill>
                  <a:srgbClr val="7058A2"/>
                </a:solidFill>
              </a:rPr>
              <a:t>of</a:t>
            </a:r>
            <a:r>
              <a:rPr lang="en-US" altLang="zh-CN" sz="4400" dirty="0">
                <a:solidFill>
                  <a:srgbClr val="7058A2"/>
                </a:solidFill>
                <a:latin typeface="Times New Roman"/>
                <a:ea typeface="微软雅黑"/>
              </a:rPr>
              <a:t> </a:t>
            </a:r>
            <a:r>
              <a:rPr lang="en-US" altLang="zh-CN" dirty="0">
                <a:solidFill>
                  <a:srgbClr val="7058A2"/>
                </a:solidFill>
              </a:rPr>
              <a:t>labor</a:t>
            </a:r>
          </a:p>
        </p:txBody>
      </p:sp>
      <p:grpSp>
        <p:nvGrpSpPr>
          <p:cNvPr id="16" name="组合 15">
            <a:extLst>
              <a:ext uri="{FF2B5EF4-FFF2-40B4-BE49-F238E27FC236}">
                <a16:creationId xmlns:a16="http://schemas.microsoft.com/office/drawing/2014/main" id="{A32B86D3-0AB7-930F-D561-CCE336FB4301}"/>
              </a:ext>
            </a:extLst>
          </p:cNvPr>
          <p:cNvGrpSpPr/>
          <p:nvPr/>
        </p:nvGrpSpPr>
        <p:grpSpPr>
          <a:xfrm>
            <a:off x="2398967" y="1414464"/>
            <a:ext cx="7245650" cy="4950335"/>
            <a:chOff x="2398967" y="1414464"/>
            <a:chExt cx="7245650" cy="4950335"/>
          </a:xfrm>
        </p:grpSpPr>
        <p:grpSp>
          <p:nvGrpSpPr>
            <p:cNvPr id="2" name="组合 1">
              <a:extLst>
                <a:ext uri="{FF2B5EF4-FFF2-40B4-BE49-F238E27FC236}">
                  <a16:creationId xmlns:a16="http://schemas.microsoft.com/office/drawing/2014/main" id="{DB1628B4-E4E8-6B72-8166-FCA519A9F9C3}"/>
                </a:ext>
              </a:extLst>
            </p:cNvPr>
            <p:cNvGrpSpPr/>
            <p:nvPr/>
          </p:nvGrpSpPr>
          <p:grpSpPr>
            <a:xfrm>
              <a:off x="2398967" y="1414464"/>
              <a:ext cx="7245650" cy="4950335"/>
              <a:chOff x="2398967" y="1414464"/>
              <a:chExt cx="7245650" cy="4950335"/>
            </a:xfrm>
          </p:grpSpPr>
          <p:sp>
            <p:nvSpPr>
              <p:cNvPr id="6" name="任意多边形: 形状 5">
                <a:extLst>
                  <a:ext uri="{FF2B5EF4-FFF2-40B4-BE49-F238E27FC236}">
                    <a16:creationId xmlns:a16="http://schemas.microsoft.com/office/drawing/2014/main" id="{35770B65-2C3B-3C27-F50F-77C32E9DF256}"/>
                  </a:ext>
                </a:extLst>
              </p:cNvPr>
              <p:cNvSpPr/>
              <p:nvPr/>
            </p:nvSpPr>
            <p:spPr>
              <a:xfrm>
                <a:off x="7204110" y="4790884"/>
                <a:ext cx="2388766" cy="1547378"/>
              </a:xfrm>
              <a:custGeom>
                <a:avLst/>
                <a:gdLst>
                  <a:gd name="connsiteX0" fmla="*/ 0 w 2388766"/>
                  <a:gd name="connsiteY0" fmla="*/ 154738 h 1547378"/>
                  <a:gd name="connsiteX1" fmla="*/ 154738 w 2388766"/>
                  <a:gd name="connsiteY1" fmla="*/ 0 h 1547378"/>
                  <a:gd name="connsiteX2" fmla="*/ 2234028 w 2388766"/>
                  <a:gd name="connsiteY2" fmla="*/ 0 h 1547378"/>
                  <a:gd name="connsiteX3" fmla="*/ 2388766 w 2388766"/>
                  <a:gd name="connsiteY3" fmla="*/ 154738 h 1547378"/>
                  <a:gd name="connsiteX4" fmla="*/ 2388766 w 2388766"/>
                  <a:gd name="connsiteY4" fmla="*/ 1392640 h 1547378"/>
                  <a:gd name="connsiteX5" fmla="*/ 2234028 w 2388766"/>
                  <a:gd name="connsiteY5" fmla="*/ 1547378 h 1547378"/>
                  <a:gd name="connsiteX6" fmla="*/ 154738 w 2388766"/>
                  <a:gd name="connsiteY6" fmla="*/ 1547378 h 1547378"/>
                  <a:gd name="connsiteX7" fmla="*/ 0 w 2388766"/>
                  <a:gd name="connsiteY7" fmla="*/ 1392640 h 1547378"/>
                  <a:gd name="connsiteX8" fmla="*/ 0 w 2388766"/>
                  <a:gd name="connsiteY8" fmla="*/ 154738 h 15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766" h="1547378">
                    <a:moveTo>
                      <a:pt x="0" y="154738"/>
                    </a:moveTo>
                    <a:cubicBezTo>
                      <a:pt x="0" y="69279"/>
                      <a:pt x="69279" y="0"/>
                      <a:pt x="154738" y="0"/>
                    </a:cubicBezTo>
                    <a:lnTo>
                      <a:pt x="2234028" y="0"/>
                    </a:lnTo>
                    <a:cubicBezTo>
                      <a:pt x="2319487" y="0"/>
                      <a:pt x="2388766" y="69279"/>
                      <a:pt x="2388766" y="154738"/>
                    </a:cubicBezTo>
                    <a:lnTo>
                      <a:pt x="2388766" y="1392640"/>
                    </a:lnTo>
                    <a:cubicBezTo>
                      <a:pt x="2388766" y="1478099"/>
                      <a:pt x="2319487" y="1547378"/>
                      <a:pt x="2234028" y="1547378"/>
                    </a:cubicBezTo>
                    <a:lnTo>
                      <a:pt x="154738" y="1547378"/>
                    </a:lnTo>
                    <a:cubicBezTo>
                      <a:pt x="69279" y="1547378"/>
                      <a:pt x="0" y="1478099"/>
                      <a:pt x="0" y="1392640"/>
                    </a:cubicBezTo>
                    <a:lnTo>
                      <a:pt x="0" y="154738"/>
                    </a:lnTo>
                    <a:close/>
                  </a:path>
                </a:pathLst>
              </a:custGeom>
              <a:solidFill>
                <a:schemeClr val="bg1">
                  <a:alpha val="90000"/>
                </a:schemeClr>
              </a:solidFill>
            </p:spPr>
            <p:style>
              <a:lnRef idx="2">
                <a:schemeClr val="dk1">
                  <a:hueOff val="0"/>
                  <a:satOff val="0"/>
                  <a:lumOff val="0"/>
                  <a:alphaOff val="0"/>
                </a:schemeClr>
              </a:lnRef>
              <a:fillRef idx="1">
                <a:scrgbClr r="0" g="0" b="0"/>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15391" tIns="485606" rIns="98761" bIns="98760" numCol="1" spcCol="1270" anchor="t" anchorCtr="0">
                <a:noAutofit/>
              </a:bodyPr>
              <a:lstStyle/>
              <a:p>
                <a:pPr marL="114300" lvl="1" indent="-114300" algn="l" defTabSz="577850">
                  <a:lnSpc>
                    <a:spcPct val="90000"/>
                  </a:lnSpc>
                  <a:spcBef>
                    <a:spcPct val="0"/>
                  </a:spcBef>
                  <a:spcAft>
                    <a:spcPct val="15000"/>
                  </a:spcAft>
                  <a:buChar char="•"/>
                </a:pPr>
                <a:endParaRPr lang="zh-CN" altLang="en-US" sz="1300" kern="1200" dirty="0"/>
              </a:p>
              <a:p>
                <a:pPr marL="114300" lvl="1" indent="-114300" algn="l" defTabSz="577850">
                  <a:lnSpc>
                    <a:spcPct val="90000"/>
                  </a:lnSpc>
                  <a:spcBef>
                    <a:spcPct val="0"/>
                  </a:spcBef>
                  <a:spcAft>
                    <a:spcPct val="15000"/>
                  </a:spcAft>
                  <a:buChar char="•"/>
                </a:pPr>
                <a:r>
                  <a:rPr lang="en-US" sz="1300" b="0" i="0" kern="1200" dirty="0"/>
                  <a:t>writing README</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a:solidFill>
                      <a:prstClr val="black"/>
                    </a:solidFill>
                    <a:latin typeface="Times New Roman"/>
                    <a:ea typeface="微软雅黑"/>
                  </a:rPr>
                  <a:t>Folder Structure</a:t>
                </a:r>
                <a:endParaRPr lang="zh-CN" altLang="en-US" sz="1300" kern="1200" dirty="0"/>
              </a:p>
            </p:txBody>
          </p:sp>
          <p:sp>
            <p:nvSpPr>
              <p:cNvPr id="7" name="任意多边形: 形状 6">
                <a:extLst>
                  <a:ext uri="{FF2B5EF4-FFF2-40B4-BE49-F238E27FC236}">
                    <a16:creationId xmlns:a16="http://schemas.microsoft.com/office/drawing/2014/main" id="{94FA65C5-218B-1F5B-08A7-A825562F559D}"/>
                  </a:ext>
                </a:extLst>
              </p:cNvPr>
              <p:cNvSpPr/>
              <p:nvPr/>
            </p:nvSpPr>
            <p:spPr>
              <a:xfrm>
                <a:off x="2430331" y="4817421"/>
                <a:ext cx="2388766" cy="1547378"/>
              </a:xfrm>
              <a:custGeom>
                <a:avLst/>
                <a:gdLst>
                  <a:gd name="connsiteX0" fmla="*/ 0 w 2388766"/>
                  <a:gd name="connsiteY0" fmla="*/ 154738 h 1547378"/>
                  <a:gd name="connsiteX1" fmla="*/ 154738 w 2388766"/>
                  <a:gd name="connsiteY1" fmla="*/ 0 h 1547378"/>
                  <a:gd name="connsiteX2" fmla="*/ 2234028 w 2388766"/>
                  <a:gd name="connsiteY2" fmla="*/ 0 h 1547378"/>
                  <a:gd name="connsiteX3" fmla="*/ 2388766 w 2388766"/>
                  <a:gd name="connsiteY3" fmla="*/ 154738 h 1547378"/>
                  <a:gd name="connsiteX4" fmla="*/ 2388766 w 2388766"/>
                  <a:gd name="connsiteY4" fmla="*/ 1392640 h 1547378"/>
                  <a:gd name="connsiteX5" fmla="*/ 2234028 w 2388766"/>
                  <a:gd name="connsiteY5" fmla="*/ 1547378 h 1547378"/>
                  <a:gd name="connsiteX6" fmla="*/ 154738 w 2388766"/>
                  <a:gd name="connsiteY6" fmla="*/ 1547378 h 1547378"/>
                  <a:gd name="connsiteX7" fmla="*/ 0 w 2388766"/>
                  <a:gd name="connsiteY7" fmla="*/ 1392640 h 1547378"/>
                  <a:gd name="connsiteX8" fmla="*/ 0 w 2388766"/>
                  <a:gd name="connsiteY8" fmla="*/ 154738 h 15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766" h="1547378">
                    <a:moveTo>
                      <a:pt x="0" y="154738"/>
                    </a:moveTo>
                    <a:cubicBezTo>
                      <a:pt x="0" y="69279"/>
                      <a:pt x="69279" y="0"/>
                      <a:pt x="154738" y="0"/>
                    </a:cubicBezTo>
                    <a:lnTo>
                      <a:pt x="2234028" y="0"/>
                    </a:lnTo>
                    <a:cubicBezTo>
                      <a:pt x="2319487" y="0"/>
                      <a:pt x="2388766" y="69279"/>
                      <a:pt x="2388766" y="154738"/>
                    </a:cubicBezTo>
                    <a:lnTo>
                      <a:pt x="2388766" y="1392640"/>
                    </a:lnTo>
                    <a:cubicBezTo>
                      <a:pt x="2388766" y="1478099"/>
                      <a:pt x="2319487" y="1547378"/>
                      <a:pt x="2234028" y="1547378"/>
                    </a:cubicBezTo>
                    <a:lnTo>
                      <a:pt x="154738" y="1547378"/>
                    </a:lnTo>
                    <a:cubicBezTo>
                      <a:pt x="69279" y="1547378"/>
                      <a:pt x="0" y="1478099"/>
                      <a:pt x="0" y="1392640"/>
                    </a:cubicBezTo>
                    <a:lnTo>
                      <a:pt x="0" y="154738"/>
                    </a:lnTo>
                    <a:close/>
                  </a:path>
                </a:pathLst>
              </a:custGeom>
              <a:solidFill>
                <a:schemeClr val="bg1">
                  <a:alpha val="90000"/>
                </a:schemeClr>
              </a:solidFill>
            </p:spPr>
            <p:style>
              <a:lnRef idx="2">
                <a:schemeClr val="dk1">
                  <a:hueOff val="0"/>
                  <a:satOff val="0"/>
                  <a:lumOff val="0"/>
                  <a:alphaOff val="0"/>
                </a:schemeClr>
              </a:lnRef>
              <a:fillRef idx="1">
                <a:scrgbClr r="0" g="0" b="0"/>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8761" tIns="485606" rIns="815391" bIns="98760"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Inferential Statistics Code Comments</a:t>
                </a:r>
                <a:endParaRPr lang="zh-CN" altLang="en-US" sz="1300" kern="1200" dirty="0"/>
              </a:p>
            </p:txBody>
          </p:sp>
          <p:sp>
            <p:nvSpPr>
              <p:cNvPr id="8" name="任意多边形: 形状 7">
                <a:extLst>
                  <a:ext uri="{FF2B5EF4-FFF2-40B4-BE49-F238E27FC236}">
                    <a16:creationId xmlns:a16="http://schemas.microsoft.com/office/drawing/2014/main" id="{F3000535-A2CF-7845-61BF-70D030979F91}"/>
                  </a:ext>
                </a:extLst>
              </p:cNvPr>
              <p:cNvSpPr/>
              <p:nvPr/>
            </p:nvSpPr>
            <p:spPr>
              <a:xfrm>
                <a:off x="7255851" y="1554680"/>
                <a:ext cx="2388766" cy="1547378"/>
              </a:xfrm>
              <a:custGeom>
                <a:avLst/>
                <a:gdLst>
                  <a:gd name="connsiteX0" fmla="*/ 0 w 2388766"/>
                  <a:gd name="connsiteY0" fmla="*/ 154738 h 1547378"/>
                  <a:gd name="connsiteX1" fmla="*/ 154738 w 2388766"/>
                  <a:gd name="connsiteY1" fmla="*/ 0 h 1547378"/>
                  <a:gd name="connsiteX2" fmla="*/ 2234028 w 2388766"/>
                  <a:gd name="connsiteY2" fmla="*/ 0 h 1547378"/>
                  <a:gd name="connsiteX3" fmla="*/ 2388766 w 2388766"/>
                  <a:gd name="connsiteY3" fmla="*/ 154738 h 1547378"/>
                  <a:gd name="connsiteX4" fmla="*/ 2388766 w 2388766"/>
                  <a:gd name="connsiteY4" fmla="*/ 1392640 h 1547378"/>
                  <a:gd name="connsiteX5" fmla="*/ 2234028 w 2388766"/>
                  <a:gd name="connsiteY5" fmla="*/ 1547378 h 1547378"/>
                  <a:gd name="connsiteX6" fmla="*/ 154738 w 2388766"/>
                  <a:gd name="connsiteY6" fmla="*/ 1547378 h 1547378"/>
                  <a:gd name="connsiteX7" fmla="*/ 0 w 2388766"/>
                  <a:gd name="connsiteY7" fmla="*/ 1392640 h 1547378"/>
                  <a:gd name="connsiteX8" fmla="*/ 0 w 2388766"/>
                  <a:gd name="connsiteY8" fmla="*/ 154738 h 15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766" h="1547378">
                    <a:moveTo>
                      <a:pt x="0" y="154738"/>
                    </a:moveTo>
                    <a:cubicBezTo>
                      <a:pt x="0" y="69279"/>
                      <a:pt x="69279" y="0"/>
                      <a:pt x="154738" y="0"/>
                    </a:cubicBezTo>
                    <a:lnTo>
                      <a:pt x="2234028" y="0"/>
                    </a:lnTo>
                    <a:cubicBezTo>
                      <a:pt x="2319487" y="0"/>
                      <a:pt x="2388766" y="69279"/>
                      <a:pt x="2388766" y="154738"/>
                    </a:cubicBezTo>
                    <a:lnTo>
                      <a:pt x="2388766" y="1392640"/>
                    </a:lnTo>
                    <a:cubicBezTo>
                      <a:pt x="2388766" y="1478099"/>
                      <a:pt x="2319487" y="1547378"/>
                      <a:pt x="2234028" y="1547378"/>
                    </a:cubicBezTo>
                    <a:lnTo>
                      <a:pt x="154738" y="1547378"/>
                    </a:lnTo>
                    <a:cubicBezTo>
                      <a:pt x="69279" y="1547378"/>
                      <a:pt x="0" y="1478099"/>
                      <a:pt x="0" y="1392640"/>
                    </a:cubicBezTo>
                    <a:lnTo>
                      <a:pt x="0" y="154738"/>
                    </a:lnTo>
                    <a:close/>
                  </a:path>
                </a:pathLst>
              </a:custGeom>
              <a:solidFill>
                <a:schemeClr val="bg1">
                  <a:alpha val="90000"/>
                </a:schemeClr>
              </a:solidFill>
            </p:spPr>
            <p:style>
              <a:lnRef idx="2">
                <a:schemeClr val="dk1">
                  <a:hueOff val="0"/>
                  <a:satOff val="0"/>
                  <a:lumOff val="0"/>
                  <a:alphaOff val="0"/>
                </a:schemeClr>
              </a:lnRef>
              <a:fillRef idx="1">
                <a:scrgbClr r="0" g="0" b="0"/>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15391" tIns="98761" rIns="98761" bIns="485605"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Make and report  PPT</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err="1"/>
                  <a:t>Papaja</a:t>
                </a:r>
                <a:r>
                  <a:rPr lang="en-US" altLang="zh-CN" sz="1300" kern="1200" dirty="0"/>
                  <a:t> </a:t>
                </a:r>
                <a:r>
                  <a:rPr lang="en-US" sz="1300" b="0" i="0" kern="1200" dirty="0"/>
                  <a:t>guide reading</a:t>
                </a:r>
              </a:p>
              <a:p>
                <a:pPr marL="114300" lvl="1" indent="-114300" algn="l" defTabSz="577850">
                  <a:lnSpc>
                    <a:spcPct val="90000"/>
                  </a:lnSpc>
                  <a:spcBef>
                    <a:spcPct val="0"/>
                  </a:spcBef>
                  <a:spcAft>
                    <a:spcPct val="15000"/>
                  </a:spcAft>
                  <a:buChar char="•"/>
                </a:pPr>
                <a:r>
                  <a:rPr lang="en-US" altLang="zh-CN" sz="1300" kern="1200" dirty="0"/>
                  <a:t>Participate in the whole process</a:t>
                </a:r>
                <a:endParaRPr lang="zh-CN" altLang="en-US" sz="1300" kern="1200" dirty="0"/>
              </a:p>
              <a:p>
                <a:pPr marL="114300" lvl="1" indent="-114300" algn="l" defTabSz="577850">
                  <a:lnSpc>
                    <a:spcPct val="90000"/>
                  </a:lnSpc>
                  <a:spcBef>
                    <a:spcPct val="0"/>
                  </a:spcBef>
                  <a:spcAft>
                    <a:spcPct val="15000"/>
                  </a:spcAft>
                  <a:buChar char="•"/>
                </a:pPr>
                <a:endParaRPr lang="zh-CN" altLang="en-US" sz="1300" kern="1200" dirty="0"/>
              </a:p>
            </p:txBody>
          </p:sp>
          <p:sp>
            <p:nvSpPr>
              <p:cNvPr id="9" name="任意多边形: 形状 8">
                <a:extLst>
                  <a:ext uri="{FF2B5EF4-FFF2-40B4-BE49-F238E27FC236}">
                    <a16:creationId xmlns:a16="http://schemas.microsoft.com/office/drawing/2014/main" id="{D4C7D554-5DC3-38B0-425E-35A51BA9A46F}"/>
                  </a:ext>
                </a:extLst>
              </p:cNvPr>
              <p:cNvSpPr/>
              <p:nvPr/>
            </p:nvSpPr>
            <p:spPr>
              <a:xfrm>
                <a:off x="2398967" y="1537056"/>
                <a:ext cx="2388766" cy="1547378"/>
              </a:xfrm>
              <a:custGeom>
                <a:avLst/>
                <a:gdLst>
                  <a:gd name="connsiteX0" fmla="*/ 0 w 2388766"/>
                  <a:gd name="connsiteY0" fmla="*/ 154738 h 1547378"/>
                  <a:gd name="connsiteX1" fmla="*/ 154738 w 2388766"/>
                  <a:gd name="connsiteY1" fmla="*/ 0 h 1547378"/>
                  <a:gd name="connsiteX2" fmla="*/ 2234028 w 2388766"/>
                  <a:gd name="connsiteY2" fmla="*/ 0 h 1547378"/>
                  <a:gd name="connsiteX3" fmla="*/ 2388766 w 2388766"/>
                  <a:gd name="connsiteY3" fmla="*/ 154738 h 1547378"/>
                  <a:gd name="connsiteX4" fmla="*/ 2388766 w 2388766"/>
                  <a:gd name="connsiteY4" fmla="*/ 1392640 h 1547378"/>
                  <a:gd name="connsiteX5" fmla="*/ 2234028 w 2388766"/>
                  <a:gd name="connsiteY5" fmla="*/ 1547378 h 1547378"/>
                  <a:gd name="connsiteX6" fmla="*/ 154738 w 2388766"/>
                  <a:gd name="connsiteY6" fmla="*/ 1547378 h 1547378"/>
                  <a:gd name="connsiteX7" fmla="*/ 0 w 2388766"/>
                  <a:gd name="connsiteY7" fmla="*/ 1392640 h 1547378"/>
                  <a:gd name="connsiteX8" fmla="*/ 0 w 2388766"/>
                  <a:gd name="connsiteY8" fmla="*/ 154738 h 15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766" h="1547378">
                    <a:moveTo>
                      <a:pt x="0" y="154738"/>
                    </a:moveTo>
                    <a:cubicBezTo>
                      <a:pt x="0" y="69279"/>
                      <a:pt x="69279" y="0"/>
                      <a:pt x="154738" y="0"/>
                    </a:cubicBezTo>
                    <a:lnTo>
                      <a:pt x="2234028" y="0"/>
                    </a:lnTo>
                    <a:cubicBezTo>
                      <a:pt x="2319487" y="0"/>
                      <a:pt x="2388766" y="69279"/>
                      <a:pt x="2388766" y="154738"/>
                    </a:cubicBezTo>
                    <a:lnTo>
                      <a:pt x="2388766" y="1392640"/>
                    </a:lnTo>
                    <a:cubicBezTo>
                      <a:pt x="2388766" y="1478099"/>
                      <a:pt x="2319487" y="1547378"/>
                      <a:pt x="2234028" y="1547378"/>
                    </a:cubicBezTo>
                    <a:lnTo>
                      <a:pt x="154738" y="1547378"/>
                    </a:lnTo>
                    <a:cubicBezTo>
                      <a:pt x="69279" y="1547378"/>
                      <a:pt x="0" y="1478099"/>
                      <a:pt x="0" y="1392640"/>
                    </a:cubicBezTo>
                    <a:lnTo>
                      <a:pt x="0" y="154738"/>
                    </a:lnTo>
                    <a:close/>
                  </a:path>
                </a:pathLst>
              </a:custGeom>
              <a:solidFill>
                <a:schemeClr val="bg1">
                  <a:alpha val="90000"/>
                </a:schemeClr>
              </a:solidFill>
            </p:spPr>
            <p:style>
              <a:lnRef idx="2">
                <a:schemeClr val="dk1">
                  <a:hueOff val="0"/>
                  <a:satOff val="0"/>
                  <a:lumOff val="0"/>
                  <a:alphaOff val="0"/>
                </a:schemeClr>
              </a:lnRef>
              <a:fillRef idx="1">
                <a:scrgbClr r="0" g="0" b="0"/>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8761" tIns="98761" rIns="815391" bIns="485605"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Descriptive Statistics Code Comments</a:t>
                </a:r>
                <a:endParaRPr lang="zh-CN" altLang="en-US" sz="1300" kern="1200" dirty="0"/>
              </a:p>
              <a:p>
                <a:pPr marL="114300" lvl="1" indent="-114300" algn="l" defTabSz="577850">
                  <a:lnSpc>
                    <a:spcPct val="90000"/>
                  </a:lnSpc>
                  <a:spcBef>
                    <a:spcPct val="0"/>
                  </a:spcBef>
                  <a:spcAft>
                    <a:spcPct val="15000"/>
                  </a:spcAft>
                  <a:buChar char="•"/>
                </a:pPr>
                <a:r>
                  <a:rPr lang="en-US" sz="1300" b="0" i="0" kern="1200" dirty="0"/>
                  <a:t>Reference Citation</a:t>
                </a:r>
                <a:endParaRPr lang="zh-CN" altLang="en-US" sz="1300" kern="1200" dirty="0"/>
              </a:p>
            </p:txBody>
          </p:sp>
          <p:sp>
            <p:nvSpPr>
              <p:cNvPr id="10" name="任意多边形: 形状 9">
                <a:extLst>
                  <a:ext uri="{FF2B5EF4-FFF2-40B4-BE49-F238E27FC236}">
                    <a16:creationId xmlns:a16="http://schemas.microsoft.com/office/drawing/2014/main" id="{AC40206F-BAA4-29CB-AEBF-3634AB4089D1}"/>
                  </a:ext>
                </a:extLst>
              </p:cNvPr>
              <p:cNvSpPr/>
              <p:nvPr/>
            </p:nvSpPr>
            <p:spPr>
              <a:xfrm>
                <a:off x="3486713" y="1417772"/>
                <a:ext cx="2408620" cy="2408620"/>
              </a:xfrm>
              <a:custGeom>
                <a:avLst/>
                <a:gdLst>
                  <a:gd name="connsiteX0" fmla="*/ 0 w 2408620"/>
                  <a:gd name="connsiteY0" fmla="*/ 2408620 h 2408620"/>
                  <a:gd name="connsiteX1" fmla="*/ 2408620 w 2408620"/>
                  <a:gd name="connsiteY1" fmla="*/ 0 h 2408620"/>
                  <a:gd name="connsiteX2" fmla="*/ 2408620 w 2408620"/>
                  <a:gd name="connsiteY2" fmla="*/ 2408620 h 2408620"/>
                  <a:gd name="connsiteX3" fmla="*/ 0 w 2408620"/>
                  <a:gd name="connsiteY3" fmla="*/ 2408620 h 2408620"/>
                </a:gdLst>
                <a:ahLst/>
                <a:cxnLst>
                  <a:cxn ang="0">
                    <a:pos x="connsiteX0" y="connsiteY0"/>
                  </a:cxn>
                  <a:cxn ang="0">
                    <a:pos x="connsiteX1" y="connsiteY1"/>
                  </a:cxn>
                  <a:cxn ang="0">
                    <a:pos x="connsiteX2" y="connsiteY2"/>
                  </a:cxn>
                  <a:cxn ang="0">
                    <a:pos x="connsiteX3" y="connsiteY3"/>
                  </a:cxn>
                </a:cxnLst>
                <a:rect l="l" t="t" r="r" b="b"/>
                <a:pathLst>
                  <a:path w="2408620" h="2408620">
                    <a:moveTo>
                      <a:pt x="0" y="2408620"/>
                    </a:moveTo>
                    <a:cubicBezTo>
                      <a:pt x="0" y="1078376"/>
                      <a:pt x="1078376" y="0"/>
                      <a:pt x="2408620" y="0"/>
                    </a:cubicBezTo>
                    <a:lnTo>
                      <a:pt x="2408620" y="2408620"/>
                    </a:lnTo>
                    <a:lnTo>
                      <a:pt x="0" y="240862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46412" tIns="1146412" rIns="440944" bIns="440944" numCol="1" spcCol="1270" anchor="ctr" anchorCtr="0">
                <a:noAutofit/>
              </a:bodyPr>
              <a:lstStyle/>
              <a:p>
                <a:pPr marL="0" lvl="0" indent="0" algn="ctr" defTabSz="2755900">
                  <a:lnSpc>
                    <a:spcPct val="90000"/>
                  </a:lnSpc>
                  <a:spcBef>
                    <a:spcPct val="0"/>
                  </a:spcBef>
                  <a:spcAft>
                    <a:spcPct val="35000"/>
                  </a:spcAft>
                  <a:buNone/>
                </a:pPr>
                <a:endParaRPr lang="zh-CN" altLang="en-US" sz="6200" kern="1200" dirty="0"/>
              </a:p>
            </p:txBody>
          </p:sp>
          <p:sp>
            <p:nvSpPr>
              <p:cNvPr id="11" name="任意多边形: 形状 10">
                <a:extLst>
                  <a:ext uri="{FF2B5EF4-FFF2-40B4-BE49-F238E27FC236}">
                    <a16:creationId xmlns:a16="http://schemas.microsoft.com/office/drawing/2014/main" id="{E29F06D8-5DB3-8099-C82B-605F4AC25BEA}"/>
                  </a:ext>
                </a:extLst>
              </p:cNvPr>
              <p:cNvSpPr/>
              <p:nvPr/>
            </p:nvSpPr>
            <p:spPr>
              <a:xfrm>
                <a:off x="6039637" y="1414464"/>
                <a:ext cx="2408620" cy="2408620"/>
              </a:xfrm>
              <a:custGeom>
                <a:avLst/>
                <a:gdLst>
                  <a:gd name="connsiteX0" fmla="*/ 0 w 2408620"/>
                  <a:gd name="connsiteY0" fmla="*/ 2408620 h 2408620"/>
                  <a:gd name="connsiteX1" fmla="*/ 2408620 w 2408620"/>
                  <a:gd name="connsiteY1" fmla="*/ 0 h 2408620"/>
                  <a:gd name="connsiteX2" fmla="*/ 2408620 w 2408620"/>
                  <a:gd name="connsiteY2" fmla="*/ 2408620 h 2408620"/>
                  <a:gd name="connsiteX3" fmla="*/ 0 w 2408620"/>
                  <a:gd name="connsiteY3" fmla="*/ 2408620 h 2408620"/>
                </a:gdLst>
                <a:ahLst/>
                <a:cxnLst>
                  <a:cxn ang="0">
                    <a:pos x="connsiteX0" y="connsiteY0"/>
                  </a:cxn>
                  <a:cxn ang="0">
                    <a:pos x="connsiteX1" y="connsiteY1"/>
                  </a:cxn>
                  <a:cxn ang="0">
                    <a:pos x="connsiteX2" y="connsiteY2"/>
                  </a:cxn>
                  <a:cxn ang="0">
                    <a:pos x="connsiteX3" y="connsiteY3"/>
                  </a:cxn>
                </a:cxnLst>
                <a:rect l="l" t="t" r="r" b="b"/>
                <a:pathLst>
                  <a:path w="2408620" h="2408620">
                    <a:moveTo>
                      <a:pt x="0" y="0"/>
                    </a:moveTo>
                    <a:cubicBezTo>
                      <a:pt x="1330244" y="0"/>
                      <a:pt x="2408620" y="1078376"/>
                      <a:pt x="2408620" y="2408620"/>
                    </a:cubicBezTo>
                    <a:lnTo>
                      <a:pt x="0" y="2408620"/>
                    </a:lnTo>
                    <a:lnTo>
                      <a:pt x="0"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40944" tIns="1146412" rIns="1146412" bIns="440944" numCol="1" spcCol="1270" anchor="ctr" anchorCtr="0">
                <a:noAutofit/>
              </a:bodyPr>
              <a:lstStyle/>
              <a:p>
                <a:pPr marL="0" lvl="0" indent="0" algn="ctr" defTabSz="2755900">
                  <a:lnSpc>
                    <a:spcPct val="90000"/>
                  </a:lnSpc>
                  <a:spcBef>
                    <a:spcPct val="0"/>
                  </a:spcBef>
                  <a:spcAft>
                    <a:spcPct val="35000"/>
                  </a:spcAft>
                  <a:buNone/>
                </a:pPr>
                <a:endParaRPr lang="zh-CN" altLang="en-US" sz="6200" kern="1200" dirty="0"/>
              </a:p>
            </p:txBody>
          </p:sp>
          <p:sp>
            <p:nvSpPr>
              <p:cNvPr id="12" name="任意多边形: 形状 11">
                <a:extLst>
                  <a:ext uri="{FF2B5EF4-FFF2-40B4-BE49-F238E27FC236}">
                    <a16:creationId xmlns:a16="http://schemas.microsoft.com/office/drawing/2014/main" id="{76E207E6-D9D8-03A6-54DF-D1603D04A4BE}"/>
                  </a:ext>
                </a:extLst>
              </p:cNvPr>
              <p:cNvSpPr/>
              <p:nvPr/>
            </p:nvSpPr>
            <p:spPr>
              <a:xfrm rot="21600000">
                <a:off x="6039637" y="3911418"/>
                <a:ext cx="2408620" cy="2408621"/>
              </a:xfrm>
              <a:custGeom>
                <a:avLst/>
                <a:gdLst>
                  <a:gd name="connsiteX0" fmla="*/ 0 w 2408620"/>
                  <a:gd name="connsiteY0" fmla="*/ 2408620 h 2408620"/>
                  <a:gd name="connsiteX1" fmla="*/ 2408620 w 2408620"/>
                  <a:gd name="connsiteY1" fmla="*/ 0 h 2408620"/>
                  <a:gd name="connsiteX2" fmla="*/ 2408620 w 2408620"/>
                  <a:gd name="connsiteY2" fmla="*/ 2408620 h 2408620"/>
                  <a:gd name="connsiteX3" fmla="*/ 0 w 2408620"/>
                  <a:gd name="connsiteY3" fmla="*/ 2408620 h 2408620"/>
                </a:gdLst>
                <a:ahLst/>
                <a:cxnLst>
                  <a:cxn ang="0">
                    <a:pos x="connsiteX0" y="connsiteY0"/>
                  </a:cxn>
                  <a:cxn ang="0">
                    <a:pos x="connsiteX1" y="connsiteY1"/>
                  </a:cxn>
                  <a:cxn ang="0">
                    <a:pos x="connsiteX2" y="connsiteY2"/>
                  </a:cxn>
                  <a:cxn ang="0">
                    <a:pos x="connsiteX3" y="connsiteY3"/>
                  </a:cxn>
                </a:cxnLst>
                <a:rect l="l" t="t" r="r" b="b"/>
                <a:pathLst>
                  <a:path w="2408620" h="2408620">
                    <a:moveTo>
                      <a:pt x="2408620" y="0"/>
                    </a:moveTo>
                    <a:cubicBezTo>
                      <a:pt x="2408620" y="1330244"/>
                      <a:pt x="1330244" y="2408620"/>
                      <a:pt x="0" y="2408620"/>
                    </a:cubicBezTo>
                    <a:lnTo>
                      <a:pt x="0" y="0"/>
                    </a:lnTo>
                    <a:lnTo>
                      <a:pt x="2408620"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40944" tIns="440944" rIns="1146412" bIns="1146412" numCol="1" spcCol="1270" anchor="ctr" anchorCtr="0">
                <a:noAutofit/>
              </a:bodyPr>
              <a:lstStyle/>
              <a:p>
                <a:pPr marL="0" lvl="0" indent="0" algn="ctr" defTabSz="2755900">
                  <a:lnSpc>
                    <a:spcPct val="90000"/>
                  </a:lnSpc>
                  <a:spcBef>
                    <a:spcPct val="0"/>
                  </a:spcBef>
                  <a:spcAft>
                    <a:spcPct val="35000"/>
                  </a:spcAft>
                  <a:buNone/>
                </a:pPr>
                <a:endParaRPr lang="zh-CN" altLang="en-US" sz="6200" kern="1200" dirty="0"/>
              </a:p>
            </p:txBody>
          </p:sp>
          <p:sp>
            <p:nvSpPr>
              <p:cNvPr id="13" name="任意多边形: 形状 12">
                <a:extLst>
                  <a:ext uri="{FF2B5EF4-FFF2-40B4-BE49-F238E27FC236}">
                    <a16:creationId xmlns:a16="http://schemas.microsoft.com/office/drawing/2014/main" id="{5F63A89F-AF5B-DB16-306C-FB255FDBEEB1}"/>
                  </a:ext>
                </a:extLst>
              </p:cNvPr>
              <p:cNvSpPr/>
              <p:nvPr/>
            </p:nvSpPr>
            <p:spPr>
              <a:xfrm rot="21600000">
                <a:off x="3497727" y="3911419"/>
                <a:ext cx="2408620" cy="2408620"/>
              </a:xfrm>
              <a:custGeom>
                <a:avLst/>
                <a:gdLst>
                  <a:gd name="connsiteX0" fmla="*/ 0 w 2408620"/>
                  <a:gd name="connsiteY0" fmla="*/ 2408620 h 2408620"/>
                  <a:gd name="connsiteX1" fmla="*/ 2408620 w 2408620"/>
                  <a:gd name="connsiteY1" fmla="*/ 0 h 2408620"/>
                  <a:gd name="connsiteX2" fmla="*/ 2408620 w 2408620"/>
                  <a:gd name="connsiteY2" fmla="*/ 2408620 h 2408620"/>
                  <a:gd name="connsiteX3" fmla="*/ 0 w 2408620"/>
                  <a:gd name="connsiteY3" fmla="*/ 2408620 h 2408620"/>
                </a:gdLst>
                <a:ahLst/>
                <a:cxnLst>
                  <a:cxn ang="0">
                    <a:pos x="connsiteX0" y="connsiteY0"/>
                  </a:cxn>
                  <a:cxn ang="0">
                    <a:pos x="connsiteX1" y="connsiteY1"/>
                  </a:cxn>
                  <a:cxn ang="0">
                    <a:pos x="connsiteX2" y="connsiteY2"/>
                  </a:cxn>
                  <a:cxn ang="0">
                    <a:pos x="connsiteX3" y="connsiteY3"/>
                  </a:cxn>
                </a:cxnLst>
                <a:rect l="l" t="t" r="r" b="b"/>
                <a:pathLst>
                  <a:path w="2408620" h="2408620">
                    <a:moveTo>
                      <a:pt x="2408620" y="2408620"/>
                    </a:moveTo>
                    <a:cubicBezTo>
                      <a:pt x="1078376" y="2408620"/>
                      <a:pt x="0" y="1330244"/>
                      <a:pt x="0" y="0"/>
                    </a:cubicBezTo>
                    <a:lnTo>
                      <a:pt x="2408620" y="0"/>
                    </a:lnTo>
                    <a:lnTo>
                      <a:pt x="2408620" y="240862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46412" tIns="440944" rIns="440944" bIns="1146411" numCol="1" spcCol="1270" anchor="ctr" anchorCtr="0">
                <a:noAutofit/>
              </a:bodyPr>
              <a:lstStyle/>
              <a:p>
                <a:pPr marL="0" lvl="0" indent="0" algn="ctr" defTabSz="2755900">
                  <a:lnSpc>
                    <a:spcPct val="90000"/>
                  </a:lnSpc>
                  <a:spcBef>
                    <a:spcPct val="0"/>
                  </a:spcBef>
                  <a:spcAft>
                    <a:spcPct val="35000"/>
                  </a:spcAft>
                  <a:buNone/>
                </a:pPr>
                <a:endParaRPr lang="zh-CN" altLang="en-US" sz="6200" kern="1200" dirty="0"/>
              </a:p>
            </p:txBody>
          </p:sp>
          <p:sp>
            <p:nvSpPr>
              <p:cNvPr id="14" name="箭头: 环形 13">
                <a:extLst>
                  <a:ext uri="{FF2B5EF4-FFF2-40B4-BE49-F238E27FC236}">
                    <a16:creationId xmlns:a16="http://schemas.microsoft.com/office/drawing/2014/main" id="{D05A2B17-6EB7-A74A-C5FB-54853FA3D700}"/>
                  </a:ext>
                </a:extLst>
              </p:cNvPr>
              <p:cNvSpPr/>
              <p:nvPr/>
            </p:nvSpPr>
            <p:spPr>
              <a:xfrm>
                <a:off x="5578232" y="3519635"/>
                <a:ext cx="722916" cy="628622"/>
              </a:xfrm>
              <a:prstGeom prst="circularArrow">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15" name="箭头: 环形 14">
                <a:extLst>
                  <a:ext uri="{FF2B5EF4-FFF2-40B4-BE49-F238E27FC236}">
                    <a16:creationId xmlns:a16="http://schemas.microsoft.com/office/drawing/2014/main" id="{6A04C060-4716-B793-4AE6-96C957579695}"/>
                  </a:ext>
                </a:extLst>
              </p:cNvPr>
              <p:cNvSpPr/>
              <p:nvPr/>
            </p:nvSpPr>
            <p:spPr>
              <a:xfrm rot="10800000">
                <a:off x="5578232" y="3761413"/>
                <a:ext cx="722916" cy="628622"/>
              </a:xfrm>
              <a:prstGeom prst="circularArrow">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grpSp>
        <p:grpSp>
          <p:nvGrpSpPr>
            <p:cNvPr id="33" name="组合 32">
              <a:extLst>
                <a:ext uri="{FF2B5EF4-FFF2-40B4-BE49-F238E27FC236}">
                  <a16:creationId xmlns:a16="http://schemas.microsoft.com/office/drawing/2014/main" id="{60491AB0-7821-8EDD-FF35-CECE6D282186}"/>
                </a:ext>
              </a:extLst>
            </p:cNvPr>
            <p:cNvGrpSpPr/>
            <p:nvPr/>
          </p:nvGrpSpPr>
          <p:grpSpPr>
            <a:xfrm>
              <a:off x="4022686" y="2336103"/>
              <a:ext cx="3882270" cy="3179740"/>
              <a:chOff x="2045394" y="2320473"/>
              <a:chExt cx="3882270" cy="3179740"/>
            </a:xfrm>
          </p:grpSpPr>
          <p:sp>
            <p:nvSpPr>
              <p:cNvPr id="22" name="文本框 21">
                <a:extLst>
                  <a:ext uri="{FF2B5EF4-FFF2-40B4-BE49-F238E27FC236}">
                    <a16:creationId xmlns:a16="http://schemas.microsoft.com/office/drawing/2014/main" id="{DCE780CC-9C50-F021-A6EA-A64CD6157843}"/>
                  </a:ext>
                </a:extLst>
              </p:cNvPr>
              <p:cNvSpPr txBox="1"/>
              <p:nvPr/>
            </p:nvSpPr>
            <p:spPr>
              <a:xfrm>
                <a:off x="2625758" y="2359743"/>
                <a:ext cx="1031051" cy="400110"/>
              </a:xfrm>
              <a:prstGeom prst="rect">
                <a:avLst/>
              </a:prstGeom>
              <a:noFill/>
            </p:spPr>
            <p:txBody>
              <a:bodyPr wrap="none" rtlCol="0">
                <a:spAutoFit/>
              </a:bodyPr>
              <a:lstStyle/>
              <a:p>
                <a:r>
                  <a:rPr lang="en-US" altLang="zh-CN" sz="2000" b="1">
                    <a:solidFill>
                      <a:srgbClr val="7058A2"/>
                    </a:solidFill>
                  </a:rPr>
                  <a:t>Qian </a:t>
                </a:r>
                <a:r>
                  <a:rPr lang="en-US" altLang="zh-CN" sz="2000" b="1" dirty="0">
                    <a:solidFill>
                      <a:srgbClr val="7058A2"/>
                    </a:solidFill>
                  </a:rPr>
                  <a:t>Li</a:t>
                </a:r>
                <a:endParaRPr lang="zh-CN" altLang="en-US" sz="2000" b="1" dirty="0">
                  <a:solidFill>
                    <a:srgbClr val="7058A2"/>
                  </a:solidFill>
                </a:endParaRPr>
              </a:p>
            </p:txBody>
          </p:sp>
          <p:sp>
            <p:nvSpPr>
              <p:cNvPr id="23" name="文本框 22">
                <a:extLst>
                  <a:ext uri="{FF2B5EF4-FFF2-40B4-BE49-F238E27FC236}">
                    <a16:creationId xmlns:a16="http://schemas.microsoft.com/office/drawing/2014/main" id="{5CF373BB-2FC6-00C1-F4B6-BEA9CDDFB0EB}"/>
                  </a:ext>
                </a:extLst>
              </p:cNvPr>
              <p:cNvSpPr txBox="1"/>
              <p:nvPr/>
            </p:nvSpPr>
            <p:spPr>
              <a:xfrm>
                <a:off x="4319366" y="2320473"/>
                <a:ext cx="1178912" cy="400110"/>
              </a:xfrm>
              <a:prstGeom prst="rect">
                <a:avLst/>
              </a:prstGeom>
              <a:noFill/>
            </p:spPr>
            <p:txBody>
              <a:bodyPr wrap="none" rtlCol="0">
                <a:spAutoFit/>
              </a:bodyPr>
              <a:lstStyle/>
              <a:p>
                <a:r>
                  <a:rPr lang="en-US" altLang="zh-CN" sz="2000" b="1" dirty="0">
                    <a:solidFill>
                      <a:srgbClr val="7058A2"/>
                    </a:solidFill>
                  </a:rPr>
                  <a:t>Jiaqi Wu</a:t>
                </a:r>
                <a:endParaRPr lang="zh-CN" altLang="en-US" sz="2000" b="1" dirty="0">
                  <a:solidFill>
                    <a:srgbClr val="7058A2"/>
                  </a:solidFill>
                </a:endParaRPr>
              </a:p>
            </p:txBody>
          </p:sp>
          <p:sp>
            <p:nvSpPr>
              <p:cNvPr id="24" name="文本框 23">
                <a:extLst>
                  <a:ext uri="{FF2B5EF4-FFF2-40B4-BE49-F238E27FC236}">
                    <a16:creationId xmlns:a16="http://schemas.microsoft.com/office/drawing/2014/main" id="{7FF9262E-F0F0-6B63-7757-B3D12511B3B3}"/>
                  </a:ext>
                </a:extLst>
              </p:cNvPr>
              <p:cNvSpPr txBox="1"/>
              <p:nvPr/>
            </p:nvSpPr>
            <p:spPr>
              <a:xfrm>
                <a:off x="2301308" y="5100103"/>
                <a:ext cx="1481944" cy="400110"/>
              </a:xfrm>
              <a:prstGeom prst="rect">
                <a:avLst/>
              </a:prstGeom>
              <a:noFill/>
            </p:spPr>
            <p:txBody>
              <a:bodyPr wrap="none" rtlCol="0">
                <a:spAutoFit/>
              </a:bodyPr>
              <a:lstStyle/>
              <a:p>
                <a:r>
                  <a:rPr lang="en-US" altLang="zh-CN" sz="2000" b="1" dirty="0" err="1">
                    <a:solidFill>
                      <a:srgbClr val="7058A2"/>
                    </a:solidFill>
                  </a:rPr>
                  <a:t>Jiajie</a:t>
                </a:r>
                <a:r>
                  <a:rPr lang="zh-CN" altLang="en-US" sz="2000" b="1" dirty="0">
                    <a:solidFill>
                      <a:srgbClr val="7058A2"/>
                    </a:solidFill>
                  </a:rPr>
                  <a:t> </a:t>
                </a:r>
                <a:r>
                  <a:rPr lang="en-US" altLang="zh-CN" sz="2000" b="1" dirty="0">
                    <a:solidFill>
                      <a:srgbClr val="7058A2"/>
                    </a:solidFill>
                  </a:rPr>
                  <a:t>Wang</a:t>
                </a:r>
                <a:endParaRPr lang="zh-CN" altLang="en-US" sz="2000" b="1" dirty="0">
                  <a:solidFill>
                    <a:srgbClr val="7058A2"/>
                  </a:solidFill>
                </a:endParaRPr>
              </a:p>
            </p:txBody>
          </p:sp>
          <p:sp>
            <p:nvSpPr>
              <p:cNvPr id="25" name="文本框 24">
                <a:extLst>
                  <a:ext uri="{FF2B5EF4-FFF2-40B4-BE49-F238E27FC236}">
                    <a16:creationId xmlns:a16="http://schemas.microsoft.com/office/drawing/2014/main" id="{76A808FA-80D0-F74C-BAA0-7A24F4187510}"/>
                  </a:ext>
                </a:extLst>
              </p:cNvPr>
              <p:cNvSpPr txBox="1"/>
              <p:nvPr/>
            </p:nvSpPr>
            <p:spPr>
              <a:xfrm>
                <a:off x="4118708" y="5100103"/>
                <a:ext cx="1808956" cy="400110"/>
              </a:xfrm>
              <a:prstGeom prst="rect">
                <a:avLst/>
              </a:prstGeom>
              <a:noFill/>
            </p:spPr>
            <p:txBody>
              <a:bodyPr wrap="square" rtlCol="0">
                <a:spAutoFit/>
              </a:bodyPr>
              <a:lstStyle/>
              <a:p>
                <a:r>
                  <a:rPr lang="en-US" altLang="zh-CN" sz="2000" b="1" dirty="0" err="1">
                    <a:solidFill>
                      <a:srgbClr val="7058A2"/>
                    </a:solidFill>
                  </a:rPr>
                  <a:t>Kangmiao</a:t>
                </a:r>
                <a:r>
                  <a:rPr lang="en-US" altLang="zh-CN" sz="2000" b="1" dirty="0">
                    <a:solidFill>
                      <a:srgbClr val="7058A2"/>
                    </a:solidFill>
                  </a:rPr>
                  <a:t> Wei</a:t>
                </a:r>
                <a:endParaRPr lang="zh-CN" altLang="en-US" sz="2000" b="1" dirty="0">
                  <a:solidFill>
                    <a:srgbClr val="7058A2"/>
                  </a:solidFill>
                </a:endParaRPr>
              </a:p>
            </p:txBody>
          </p:sp>
          <p:sp>
            <p:nvSpPr>
              <p:cNvPr id="28" name="文本框 27">
                <a:extLst>
                  <a:ext uri="{FF2B5EF4-FFF2-40B4-BE49-F238E27FC236}">
                    <a16:creationId xmlns:a16="http://schemas.microsoft.com/office/drawing/2014/main" id="{EE2E1800-CCF9-49DB-CD4B-B3DB584697D7}"/>
                  </a:ext>
                </a:extLst>
              </p:cNvPr>
              <p:cNvSpPr txBox="1"/>
              <p:nvPr/>
            </p:nvSpPr>
            <p:spPr>
              <a:xfrm>
                <a:off x="4181186" y="4461772"/>
                <a:ext cx="1571264" cy="461665"/>
              </a:xfrm>
              <a:prstGeom prst="rect">
                <a:avLst/>
              </a:prstGeom>
              <a:noFill/>
            </p:spPr>
            <p:txBody>
              <a:bodyPr wrap="none" rtlCol="0">
                <a:spAutoFit/>
              </a:bodyPr>
              <a:lstStyle/>
              <a:p>
                <a:r>
                  <a:rPr lang="en-US" altLang="zh-CN" sz="2400" b="1" dirty="0"/>
                  <a:t>Discussion</a:t>
                </a:r>
                <a:endParaRPr lang="zh-CN" altLang="en-US" sz="2400" b="1" dirty="0"/>
              </a:p>
            </p:txBody>
          </p:sp>
          <p:sp>
            <p:nvSpPr>
              <p:cNvPr id="29" name="文本框 28">
                <a:extLst>
                  <a:ext uri="{FF2B5EF4-FFF2-40B4-BE49-F238E27FC236}">
                    <a16:creationId xmlns:a16="http://schemas.microsoft.com/office/drawing/2014/main" id="{DB98E551-2BFF-36D5-B453-7B2F9BB76B23}"/>
                  </a:ext>
                </a:extLst>
              </p:cNvPr>
              <p:cNvSpPr txBox="1"/>
              <p:nvPr/>
            </p:nvSpPr>
            <p:spPr>
              <a:xfrm>
                <a:off x="4308089" y="2809522"/>
                <a:ext cx="1210588" cy="461665"/>
              </a:xfrm>
              <a:prstGeom prst="rect">
                <a:avLst/>
              </a:prstGeom>
              <a:noFill/>
            </p:spPr>
            <p:txBody>
              <a:bodyPr wrap="none" rtlCol="0">
                <a:spAutoFit/>
              </a:bodyPr>
              <a:lstStyle/>
              <a:p>
                <a:r>
                  <a:rPr lang="en-US" altLang="zh-CN" sz="2400" b="1" dirty="0"/>
                  <a:t>Method</a:t>
                </a:r>
                <a:endParaRPr lang="zh-CN" altLang="en-US" sz="2400" b="1" dirty="0"/>
              </a:p>
            </p:txBody>
          </p:sp>
          <p:sp>
            <p:nvSpPr>
              <p:cNvPr id="30" name="文本框 29">
                <a:extLst>
                  <a:ext uri="{FF2B5EF4-FFF2-40B4-BE49-F238E27FC236}">
                    <a16:creationId xmlns:a16="http://schemas.microsoft.com/office/drawing/2014/main" id="{9F6BAFE3-00F4-732D-B650-75B3FE5AF440}"/>
                  </a:ext>
                </a:extLst>
              </p:cNvPr>
              <p:cNvSpPr txBox="1"/>
              <p:nvPr/>
            </p:nvSpPr>
            <p:spPr>
              <a:xfrm>
                <a:off x="2434589" y="4468364"/>
                <a:ext cx="1143262" cy="461665"/>
              </a:xfrm>
              <a:prstGeom prst="rect">
                <a:avLst/>
              </a:prstGeom>
              <a:noFill/>
            </p:spPr>
            <p:txBody>
              <a:bodyPr wrap="none" rtlCol="0">
                <a:spAutoFit/>
              </a:bodyPr>
              <a:lstStyle/>
              <a:p>
                <a:r>
                  <a:rPr lang="en-US" altLang="zh-CN" sz="2400" b="1" dirty="0"/>
                  <a:t>Results</a:t>
                </a:r>
              </a:p>
            </p:txBody>
          </p:sp>
          <p:sp>
            <p:nvSpPr>
              <p:cNvPr id="31" name="文本框 30">
                <a:extLst>
                  <a:ext uri="{FF2B5EF4-FFF2-40B4-BE49-F238E27FC236}">
                    <a16:creationId xmlns:a16="http://schemas.microsoft.com/office/drawing/2014/main" id="{8995638A-1D15-2713-56AD-16C873CF5856}"/>
                  </a:ext>
                </a:extLst>
              </p:cNvPr>
              <p:cNvSpPr txBox="1"/>
              <p:nvPr/>
            </p:nvSpPr>
            <p:spPr>
              <a:xfrm>
                <a:off x="2045394" y="2791544"/>
                <a:ext cx="1883666" cy="461665"/>
              </a:xfrm>
              <a:prstGeom prst="rect">
                <a:avLst/>
              </a:prstGeom>
              <a:noFill/>
            </p:spPr>
            <p:txBody>
              <a:bodyPr wrap="square" rtlCol="0">
                <a:spAutoFit/>
              </a:bodyPr>
              <a:lstStyle/>
              <a:p>
                <a:r>
                  <a:rPr lang="en-US" altLang="zh-CN" sz="2400" b="1" dirty="0"/>
                  <a:t>Introduction</a:t>
                </a:r>
                <a:endParaRPr lang="zh-CN" altLang="en-US" sz="2400" b="1" dirty="0"/>
              </a:p>
            </p:txBody>
          </p:sp>
        </p:grpSp>
      </p:grpSp>
    </p:spTree>
    <p:extLst>
      <p:ext uri="{BB962C8B-B14F-4D97-AF65-F5344CB8AC3E}">
        <p14:creationId xmlns:p14="http://schemas.microsoft.com/office/powerpoint/2010/main" val="3217845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Folder</a:t>
            </a:r>
            <a:r>
              <a:rPr lang="en-US" altLang="zh-CN" sz="4400" dirty="0">
                <a:solidFill>
                  <a:srgbClr val="7058A2"/>
                </a:solidFill>
                <a:latin typeface="Times New Roman"/>
                <a:ea typeface="微软雅黑"/>
              </a:rPr>
              <a:t> </a:t>
            </a:r>
            <a:r>
              <a:rPr lang="en-US" altLang="zh-CN" dirty="0">
                <a:solidFill>
                  <a:srgbClr val="7058A2"/>
                </a:solidFill>
              </a:rPr>
              <a:t>Structure</a:t>
            </a:r>
          </a:p>
        </p:txBody>
      </p:sp>
      <p:sp>
        <p:nvSpPr>
          <p:cNvPr id="8" name="文本框 7">
            <a:extLst>
              <a:ext uri="{FF2B5EF4-FFF2-40B4-BE49-F238E27FC236}">
                <a16:creationId xmlns:a16="http://schemas.microsoft.com/office/drawing/2014/main" id="{0B9AB436-354B-EBF0-D872-0E2C297CE323}"/>
              </a:ext>
            </a:extLst>
          </p:cNvPr>
          <p:cNvSpPr txBox="1"/>
          <p:nvPr/>
        </p:nvSpPr>
        <p:spPr>
          <a:xfrm>
            <a:off x="2983523" y="1165318"/>
            <a:ext cx="6660661" cy="5016758"/>
          </a:xfrm>
          <a:prstGeom prst="rect">
            <a:avLst/>
          </a:prstGeom>
          <a:solidFill>
            <a:schemeClr val="bg1"/>
          </a:solidFill>
          <a:ln w="19050">
            <a:solidFill>
              <a:schemeClr val="tx1"/>
            </a:solidFill>
          </a:ln>
        </p:spPr>
        <p:txBody>
          <a:bodyPr wrap="square">
            <a:spAutoFit/>
          </a:bodyPr>
          <a:lstStyle/>
          <a:p>
            <a:r>
              <a:rPr lang="en-US" altLang="zh-CN" sz="2000" b="1" dirty="0"/>
              <a:t>Re_Lee_2024_group3_2024</a:t>
            </a:r>
          </a:p>
          <a:p>
            <a:r>
              <a:rPr lang="en-US" altLang="zh-CN" sz="2000" dirty="0"/>
              <a:t>|----README.md</a:t>
            </a:r>
          </a:p>
          <a:p>
            <a:r>
              <a:rPr lang="en-US" altLang="zh-CN" sz="2000" dirty="0"/>
              <a:t>|----Doc_Re_Lee_2023_group3_2024.pdf </a:t>
            </a:r>
          </a:p>
          <a:p>
            <a:r>
              <a:rPr lang="en-US" altLang="zh-CN" sz="2000" dirty="0"/>
              <a:t>|----Papaja_Scripts_Re_Lee_2023_group3_2024.rmd</a:t>
            </a:r>
          </a:p>
          <a:p>
            <a:r>
              <a:rPr lang="en-US" altLang="zh-CN" sz="2000" dirty="0"/>
              <a:t>|----PPT_Re_Lee_2023_group3_2024.pptx</a:t>
            </a:r>
          </a:p>
          <a:p>
            <a:r>
              <a:rPr lang="en-US" altLang="zh-CN" sz="2000" dirty="0"/>
              <a:t>|----Data_Analysis_Scripts_Re_Maister_2021_G3_2023.rmd</a:t>
            </a:r>
          </a:p>
          <a:p>
            <a:r>
              <a:rPr lang="en-US" altLang="zh-CN" sz="2000" dirty="0"/>
              <a:t>|----Data</a:t>
            </a:r>
          </a:p>
          <a:p>
            <a:r>
              <a:rPr lang="en-US" altLang="zh-CN" sz="2000" dirty="0"/>
              <a:t>|     |----- SE data.csv</a:t>
            </a:r>
          </a:p>
          <a:p>
            <a:r>
              <a:rPr lang="en-US" altLang="zh-CN" sz="2000" dirty="0"/>
              <a:t>|     |----- SE </a:t>
            </a:r>
            <a:r>
              <a:rPr lang="en-US" altLang="zh-CN" sz="2000" dirty="0" err="1"/>
              <a:t>data.Rda</a:t>
            </a:r>
            <a:endParaRPr lang="en-US" altLang="zh-CN" sz="2000" dirty="0"/>
          </a:p>
          <a:p>
            <a:r>
              <a:rPr lang="en-US" altLang="zh-CN" sz="2000" dirty="0"/>
              <a:t>|     |----- data_structure_readme.txt</a:t>
            </a:r>
          </a:p>
          <a:p>
            <a:r>
              <a:rPr lang="en-US" altLang="zh-CN" sz="2000" dirty="0"/>
              <a:t>|----</a:t>
            </a:r>
            <a:r>
              <a:rPr lang="en-US" altLang="zh-CN" sz="2000" dirty="0" err="1"/>
              <a:t>Data_Analysis_Output</a:t>
            </a:r>
            <a:endParaRPr lang="en-US" altLang="zh-CN" sz="2000" dirty="0"/>
          </a:p>
          <a:p>
            <a:r>
              <a:rPr lang="en-US" altLang="zh-CN" sz="2000" dirty="0"/>
              <a:t>      |----- SE_RT_single_int4.Rda</a:t>
            </a:r>
          </a:p>
          <a:p>
            <a:r>
              <a:rPr lang="en-US" altLang="zh-CN" sz="2000" dirty="0"/>
              <a:t>      |----- SE_ACC_single_int2.Rda</a:t>
            </a:r>
          </a:p>
          <a:p>
            <a:r>
              <a:rPr lang="en-US" altLang="zh-CN" sz="2000" dirty="0"/>
              <a:t>      |----- SE_RT_single_fig.png</a:t>
            </a:r>
          </a:p>
          <a:p>
            <a:r>
              <a:rPr lang="en-US" altLang="zh-CN" sz="2000" dirty="0"/>
              <a:t>      |----- SE_ACC_single_fig.png</a:t>
            </a:r>
          </a:p>
          <a:p>
            <a:r>
              <a:rPr lang="en-US" altLang="zh-CN" sz="2000" dirty="0"/>
              <a:t>      |----- SE_single_combined_RT_plot.png</a:t>
            </a:r>
            <a:endParaRPr lang="zh-CN" altLang="en-US" sz="2000" dirty="0"/>
          </a:p>
        </p:txBody>
      </p:sp>
    </p:spTree>
    <p:extLst>
      <p:ext uri="{BB962C8B-B14F-4D97-AF65-F5344CB8AC3E}">
        <p14:creationId xmlns:p14="http://schemas.microsoft.com/office/powerpoint/2010/main" val="4025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9790557-A5AD-278C-4CA5-8D2D8F7E8088}"/>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3" name="标题 2">
            <a:extLst>
              <a:ext uri="{FF2B5EF4-FFF2-40B4-BE49-F238E27FC236}">
                <a16:creationId xmlns:a16="http://schemas.microsoft.com/office/drawing/2014/main" id="{582AA5B4-6900-716D-F8A3-FE79700C9734}"/>
              </a:ext>
            </a:extLst>
          </p:cNvPr>
          <p:cNvSpPr>
            <a:spLocks noGrp="1"/>
          </p:cNvSpPr>
          <p:nvPr>
            <p:ph type="ctrTitle"/>
          </p:nvPr>
        </p:nvSpPr>
        <p:spPr>
          <a:xfrm>
            <a:off x="1524000" y="2272447"/>
            <a:ext cx="9144000" cy="2313106"/>
          </a:xfrm>
        </p:spPr>
        <p:txBody>
          <a:bodyPr>
            <a:normAutofit/>
          </a:bodyPr>
          <a:lstStyle/>
          <a:p>
            <a:r>
              <a:rPr lang="en-US" altLang="zh-CN" sz="6600" dirty="0">
                <a:solidFill>
                  <a:srgbClr val="7058A2"/>
                </a:solidFill>
              </a:rPr>
              <a:t>Thanks</a:t>
            </a:r>
            <a:r>
              <a:rPr lang="en-US" altLang="zh-CN" sz="6600" dirty="0"/>
              <a:t> for attention!</a:t>
            </a:r>
            <a:br>
              <a:rPr lang="en-US" altLang="zh-CN" sz="6600" dirty="0"/>
            </a:br>
            <a:r>
              <a:rPr lang="en-US" altLang="zh-CN" sz="6600" dirty="0"/>
              <a:t>Any questions?</a:t>
            </a:r>
          </a:p>
        </p:txBody>
      </p:sp>
    </p:spTree>
    <p:extLst>
      <p:ext uri="{BB962C8B-B14F-4D97-AF65-F5344CB8AC3E}">
        <p14:creationId xmlns:p14="http://schemas.microsoft.com/office/powerpoint/2010/main" val="143528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EC3D295-22F9-991E-F707-457A660AFDEE}"/>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标题 4">
            <a:extLst>
              <a:ext uri="{FF2B5EF4-FFF2-40B4-BE49-F238E27FC236}">
                <a16:creationId xmlns:a16="http://schemas.microsoft.com/office/drawing/2014/main" id="{C3458379-28E0-2147-76EF-2FFB76484268}"/>
              </a:ext>
            </a:extLst>
          </p:cNvPr>
          <p:cNvSpPr>
            <a:spLocks noGrp="1"/>
          </p:cNvSpPr>
          <p:nvPr>
            <p:ph type="title"/>
          </p:nvPr>
        </p:nvSpPr>
        <p:spPr/>
        <p:txBody>
          <a:bodyPr/>
          <a:lstStyle/>
          <a:p>
            <a:r>
              <a:rPr lang="en-US" altLang="zh-CN" sz="6000" dirty="0">
                <a:latin typeface="Times New Roman"/>
                <a:ea typeface="微软雅黑"/>
              </a:rPr>
              <a:t>Part 1: Introduction</a:t>
            </a:r>
            <a:endParaRPr lang="zh-CN" altLang="en-US" dirty="0"/>
          </a:p>
        </p:txBody>
      </p:sp>
    </p:spTree>
    <p:extLst>
      <p:ext uri="{BB962C8B-B14F-4D97-AF65-F5344CB8AC3E}">
        <p14:creationId xmlns:p14="http://schemas.microsoft.com/office/powerpoint/2010/main" val="428026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Introduction</a:t>
            </a:r>
            <a:endParaRPr lang="zh-CN" altLang="en-US" dirty="0">
              <a:solidFill>
                <a:srgbClr val="7058A2"/>
              </a:solidFill>
            </a:endParaRPr>
          </a:p>
        </p:txBody>
      </p:sp>
      <p:sp>
        <p:nvSpPr>
          <p:cNvPr id="6" name="文本框 5">
            <a:extLst>
              <a:ext uri="{FF2B5EF4-FFF2-40B4-BE49-F238E27FC236}">
                <a16:creationId xmlns:a16="http://schemas.microsoft.com/office/drawing/2014/main" id="{6C2C1A89-BCFA-4F52-DA35-251B287C4E64}"/>
              </a:ext>
            </a:extLst>
          </p:cNvPr>
          <p:cNvSpPr txBox="1"/>
          <p:nvPr/>
        </p:nvSpPr>
        <p:spPr>
          <a:xfrm>
            <a:off x="476249" y="1233339"/>
            <a:ext cx="11875963" cy="70185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altLang="zh-CN" sz="3000" dirty="0">
                <a:latin typeface="+mj-lt"/>
              </a:rPr>
              <a:t>What’s the relative primacy between self-biases and positivity-biases?</a:t>
            </a:r>
            <a:endParaRPr lang="zh-CN" altLang="en-US" sz="3000" dirty="0">
              <a:latin typeface="+mj-lt"/>
            </a:endParaRPr>
          </a:p>
        </p:txBody>
      </p:sp>
      <p:pic>
        <p:nvPicPr>
          <p:cNvPr id="5124" name="Picture 4" descr="鸡尾酒会效应 的图像结果">
            <a:extLst>
              <a:ext uri="{FF2B5EF4-FFF2-40B4-BE49-F238E27FC236}">
                <a16:creationId xmlns:a16="http://schemas.microsoft.com/office/drawing/2014/main" id="{AAEB7802-6DDC-0ABC-A09C-4D2547765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57" r="2378" b="4410"/>
          <a:stretch/>
        </p:blipFill>
        <p:spPr bwMode="auto">
          <a:xfrm>
            <a:off x="565274" y="2146715"/>
            <a:ext cx="54037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lat emoticon reaction collectio">
            <a:extLst>
              <a:ext uri="{FF2B5EF4-FFF2-40B4-BE49-F238E27FC236}">
                <a16:creationId xmlns:a16="http://schemas.microsoft.com/office/drawing/2014/main" id="{AE9C6703-FDEB-9DDE-3059-08A94E4296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376" b="15889"/>
          <a:stretch/>
        </p:blipFill>
        <p:spPr bwMode="auto">
          <a:xfrm>
            <a:off x="6096000" y="2178042"/>
            <a:ext cx="5831368" cy="3600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E2DB29CE-A0ED-829E-E3FB-F2E0671452A0}"/>
              </a:ext>
            </a:extLst>
          </p:cNvPr>
          <p:cNvSpPr txBox="1"/>
          <p:nvPr/>
        </p:nvSpPr>
        <p:spPr>
          <a:xfrm>
            <a:off x="8019013" y="5829265"/>
            <a:ext cx="2234346" cy="461665"/>
          </a:xfrm>
          <a:prstGeom prst="rect">
            <a:avLst/>
          </a:prstGeom>
          <a:noFill/>
        </p:spPr>
        <p:txBody>
          <a:bodyPr wrap="square">
            <a:spAutoFit/>
          </a:bodyPr>
          <a:lstStyle/>
          <a:p>
            <a:r>
              <a:rPr lang="en-US" altLang="zh-CN" sz="2400" dirty="0"/>
              <a:t>Positivity-bias</a:t>
            </a:r>
          </a:p>
        </p:txBody>
      </p:sp>
      <p:sp>
        <p:nvSpPr>
          <p:cNvPr id="17" name="文本框 16">
            <a:extLst>
              <a:ext uri="{FF2B5EF4-FFF2-40B4-BE49-F238E27FC236}">
                <a16:creationId xmlns:a16="http://schemas.microsoft.com/office/drawing/2014/main" id="{473474A5-B639-7826-AA2F-8B6AF76E1665}"/>
              </a:ext>
            </a:extLst>
          </p:cNvPr>
          <p:cNvSpPr txBox="1"/>
          <p:nvPr/>
        </p:nvSpPr>
        <p:spPr>
          <a:xfrm>
            <a:off x="2247350" y="5829265"/>
            <a:ext cx="1339911" cy="461665"/>
          </a:xfrm>
          <a:prstGeom prst="rect">
            <a:avLst/>
          </a:prstGeom>
          <a:noFill/>
        </p:spPr>
        <p:txBody>
          <a:bodyPr wrap="square">
            <a:spAutoFit/>
          </a:bodyPr>
          <a:lstStyle/>
          <a:p>
            <a:r>
              <a:rPr lang="en-US" altLang="zh-CN" sz="2400" dirty="0"/>
              <a:t>Self-bias </a:t>
            </a:r>
          </a:p>
        </p:txBody>
      </p:sp>
    </p:spTree>
    <p:extLst>
      <p:ext uri="{BB962C8B-B14F-4D97-AF65-F5344CB8AC3E}">
        <p14:creationId xmlns:p14="http://schemas.microsoft.com/office/powerpoint/2010/main" val="291555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Hypothesis</a:t>
            </a:r>
            <a:endParaRPr lang="zh-CN" altLang="en-US" dirty="0">
              <a:solidFill>
                <a:srgbClr val="7058A2"/>
              </a:solidFill>
            </a:endParaRPr>
          </a:p>
        </p:txBody>
      </p:sp>
      <p:sp>
        <p:nvSpPr>
          <p:cNvPr id="3" name="文本框 2">
            <a:extLst>
              <a:ext uri="{FF2B5EF4-FFF2-40B4-BE49-F238E27FC236}">
                <a16:creationId xmlns:a16="http://schemas.microsoft.com/office/drawing/2014/main" id="{329A94B1-86CB-EC6C-690B-E8BD0323A4A2}"/>
              </a:ext>
            </a:extLst>
          </p:cNvPr>
          <p:cNvSpPr txBox="1"/>
          <p:nvPr/>
        </p:nvSpPr>
        <p:spPr>
          <a:xfrm>
            <a:off x="527050" y="1482569"/>
            <a:ext cx="11371873" cy="389286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zh-CN" altLang="en-US" sz="2800" dirty="0">
                <a:latin typeface="+mj-lt"/>
              </a:rPr>
              <a:t>Self-bias occurs irrespective of the relative positivity of stimulus pairings (i.e., context independent self-bias) </a:t>
            </a:r>
            <a:endParaRPr lang="en-US" altLang="zh-CN" sz="2800" dirty="0">
              <a:latin typeface="+mj-lt"/>
            </a:endParaRPr>
          </a:p>
          <a:p>
            <a:pPr marL="457200" indent="-457200">
              <a:lnSpc>
                <a:spcPct val="150000"/>
              </a:lnSpc>
              <a:buFont typeface="Wingdings" panose="05000000000000000000" pitchFamily="2" charset="2"/>
              <a:buChar char="Ø"/>
            </a:pPr>
            <a:r>
              <a:rPr lang="zh-CN" altLang="en-US" sz="2800" dirty="0">
                <a:latin typeface="+mj-lt"/>
              </a:rPr>
              <a:t>Positivity-bias occurs irrespective of the relative self-relevance of stimulus pairings (i.e., context independent positivity bias) </a:t>
            </a:r>
            <a:endParaRPr lang="en-US" altLang="zh-CN" sz="2800" dirty="0">
              <a:latin typeface="+mj-lt"/>
            </a:endParaRPr>
          </a:p>
          <a:p>
            <a:pPr marL="457200" indent="-457200">
              <a:lnSpc>
                <a:spcPct val="150000"/>
              </a:lnSpc>
              <a:buFont typeface="Wingdings" panose="05000000000000000000" pitchFamily="2" charset="2"/>
              <a:buChar char="Ø"/>
            </a:pPr>
            <a:r>
              <a:rPr lang="zh-CN" altLang="en-US" sz="2800" dirty="0">
                <a:latin typeface="+mj-lt"/>
              </a:rPr>
              <a:t>Self-bias will be larger, or uniquely present, when the self is paired with more positive stimuli (i.e., context dependent self-enhancing bias)</a:t>
            </a:r>
          </a:p>
        </p:txBody>
      </p:sp>
    </p:spTree>
    <p:extLst>
      <p:ext uri="{BB962C8B-B14F-4D97-AF65-F5344CB8AC3E}">
        <p14:creationId xmlns:p14="http://schemas.microsoft.com/office/powerpoint/2010/main" val="254831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EC3D295-22F9-991E-F707-457A660AFDEE}"/>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标题 4">
            <a:extLst>
              <a:ext uri="{FF2B5EF4-FFF2-40B4-BE49-F238E27FC236}">
                <a16:creationId xmlns:a16="http://schemas.microsoft.com/office/drawing/2014/main" id="{C3458379-28E0-2147-76EF-2FFB76484268}"/>
              </a:ext>
            </a:extLst>
          </p:cNvPr>
          <p:cNvSpPr>
            <a:spLocks noGrp="1"/>
          </p:cNvSpPr>
          <p:nvPr>
            <p:ph type="title"/>
          </p:nvPr>
        </p:nvSpPr>
        <p:spPr/>
        <p:txBody>
          <a:bodyPr/>
          <a:lstStyle/>
          <a:p>
            <a:r>
              <a:rPr lang="en-US" altLang="zh-CN" sz="6000" dirty="0">
                <a:solidFill>
                  <a:prstClr val="black"/>
                </a:solidFill>
                <a:latin typeface="Times New Roman"/>
                <a:ea typeface="微软雅黑"/>
              </a:rPr>
              <a:t>Part 2: </a:t>
            </a:r>
            <a:r>
              <a:rPr lang="en-US" altLang="zh-CN" dirty="0">
                <a:latin typeface="Calibri" panose="020F0502020204030204" pitchFamily="34" charset="0"/>
                <a:ea typeface="宋体" panose="02010600030101010101" pitchFamily="2" charset="-122"/>
                <a:cs typeface="Times New Roman" panose="02020603050405020304" pitchFamily="18" charset="0"/>
              </a:rPr>
              <a:t>Methods</a:t>
            </a:r>
            <a:endParaRPr lang="zh-CN" altLang="en-US" dirty="0"/>
          </a:p>
        </p:txBody>
      </p:sp>
    </p:spTree>
    <p:extLst>
      <p:ext uri="{BB962C8B-B14F-4D97-AF65-F5344CB8AC3E}">
        <p14:creationId xmlns:p14="http://schemas.microsoft.com/office/powerpoint/2010/main" val="158171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Arial"/>
                <a:ea typeface="微软雅黑"/>
                <a:cs typeface="+mn-cs"/>
              </a:rPr>
              <a:t>CLASSIFICATION TASK</a:t>
            </a: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Methods</a:t>
            </a:r>
            <a:endParaRPr lang="zh-CN" altLang="en-US" dirty="0">
              <a:solidFill>
                <a:srgbClr val="7058A2"/>
              </a:solidFill>
            </a:endParaRPr>
          </a:p>
        </p:txBody>
      </p:sp>
      <p:pic>
        <p:nvPicPr>
          <p:cNvPr id="9" name="图片 8">
            <a:extLst>
              <a:ext uri="{FF2B5EF4-FFF2-40B4-BE49-F238E27FC236}">
                <a16:creationId xmlns:a16="http://schemas.microsoft.com/office/drawing/2014/main" id="{77D54B43-9026-23DC-1392-366530DD1FDC}"/>
              </a:ext>
            </a:extLst>
          </p:cNvPr>
          <p:cNvPicPr>
            <a:picLocks noChangeAspect="1"/>
          </p:cNvPicPr>
          <p:nvPr/>
        </p:nvPicPr>
        <p:blipFill>
          <a:blip r:embed="rId3"/>
          <a:stretch>
            <a:fillRect/>
          </a:stretch>
        </p:blipFill>
        <p:spPr>
          <a:xfrm>
            <a:off x="4602818" y="1762326"/>
            <a:ext cx="6787118" cy="1806174"/>
          </a:xfrm>
          <a:prstGeom prst="rect">
            <a:avLst/>
          </a:prstGeom>
        </p:spPr>
      </p:pic>
      <p:pic>
        <p:nvPicPr>
          <p:cNvPr id="11" name="图片 10">
            <a:extLst>
              <a:ext uri="{FF2B5EF4-FFF2-40B4-BE49-F238E27FC236}">
                <a16:creationId xmlns:a16="http://schemas.microsoft.com/office/drawing/2014/main" id="{1C85305F-06E3-5FDF-CB6E-35C51D93C287}"/>
              </a:ext>
            </a:extLst>
          </p:cNvPr>
          <p:cNvPicPr>
            <a:picLocks noChangeAspect="1"/>
          </p:cNvPicPr>
          <p:nvPr/>
        </p:nvPicPr>
        <p:blipFill rotWithShape="1">
          <a:blip r:embed="rId4"/>
          <a:srcRect t="3678"/>
          <a:stretch/>
        </p:blipFill>
        <p:spPr>
          <a:xfrm>
            <a:off x="788045" y="4022115"/>
            <a:ext cx="10597164" cy="2311664"/>
          </a:xfrm>
          <a:prstGeom prst="rect">
            <a:avLst/>
          </a:prstGeom>
        </p:spPr>
      </p:pic>
      <p:grpSp>
        <p:nvGrpSpPr>
          <p:cNvPr id="46" name="组合 45">
            <a:extLst>
              <a:ext uri="{FF2B5EF4-FFF2-40B4-BE49-F238E27FC236}">
                <a16:creationId xmlns:a16="http://schemas.microsoft.com/office/drawing/2014/main" id="{52F568FD-6D53-11F0-F320-7F4E2FBBBCEF}"/>
              </a:ext>
            </a:extLst>
          </p:cNvPr>
          <p:cNvGrpSpPr/>
          <p:nvPr/>
        </p:nvGrpSpPr>
        <p:grpSpPr>
          <a:xfrm>
            <a:off x="788045" y="1678043"/>
            <a:ext cx="3108983" cy="2051310"/>
            <a:chOff x="788045" y="1678043"/>
            <a:chExt cx="3108983" cy="2051310"/>
          </a:xfrm>
        </p:grpSpPr>
        <p:cxnSp>
          <p:nvCxnSpPr>
            <p:cNvPr id="25" name="直接连接符 24">
              <a:extLst>
                <a:ext uri="{FF2B5EF4-FFF2-40B4-BE49-F238E27FC236}">
                  <a16:creationId xmlns:a16="http://schemas.microsoft.com/office/drawing/2014/main" id="{A870C850-965B-6F6D-C27C-03547E33D8AA}"/>
                </a:ext>
              </a:extLst>
            </p:cNvPr>
            <p:cNvCxnSpPr>
              <a:cxnSpLocks/>
            </p:cNvCxnSpPr>
            <p:nvPr/>
          </p:nvCxnSpPr>
          <p:spPr>
            <a:xfrm>
              <a:off x="788045" y="2681284"/>
              <a:ext cx="3082857" cy="0"/>
            </a:xfrm>
            <a:prstGeom prst="line">
              <a:avLst/>
            </a:prstGeom>
            <a:ln w="12700"/>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E5064AB5-F98C-73C6-091C-4D834B74559E}"/>
                </a:ext>
              </a:extLst>
            </p:cNvPr>
            <p:cNvPicPr>
              <a:picLocks noChangeAspect="1"/>
            </p:cNvPicPr>
            <p:nvPr/>
          </p:nvPicPr>
          <p:blipFill rotWithShape="1">
            <a:blip r:embed="rId5"/>
            <a:srcRect l="62473" t="8305" r="22104" b="51164"/>
            <a:stretch/>
          </p:blipFill>
          <p:spPr>
            <a:xfrm>
              <a:off x="2430902" y="2763554"/>
              <a:ext cx="1440000" cy="782376"/>
            </a:xfrm>
            <a:prstGeom prst="rect">
              <a:avLst/>
            </a:prstGeom>
          </p:spPr>
        </p:pic>
        <p:pic>
          <p:nvPicPr>
            <p:cNvPr id="21" name="图片 20">
              <a:extLst>
                <a:ext uri="{FF2B5EF4-FFF2-40B4-BE49-F238E27FC236}">
                  <a16:creationId xmlns:a16="http://schemas.microsoft.com/office/drawing/2014/main" id="{900754CC-77E0-884A-8731-A4B4471EC5BA}"/>
                </a:ext>
              </a:extLst>
            </p:cNvPr>
            <p:cNvPicPr>
              <a:picLocks noChangeAspect="1"/>
            </p:cNvPicPr>
            <p:nvPr/>
          </p:nvPicPr>
          <p:blipFill rotWithShape="1">
            <a:blip r:embed="rId5"/>
            <a:srcRect l="42867" t="8001" r="41709" b="52511"/>
            <a:stretch/>
          </p:blipFill>
          <p:spPr>
            <a:xfrm>
              <a:off x="802064" y="2763554"/>
              <a:ext cx="1440000" cy="762244"/>
            </a:xfrm>
            <a:prstGeom prst="rect">
              <a:avLst/>
            </a:prstGeom>
          </p:spPr>
        </p:pic>
        <p:pic>
          <p:nvPicPr>
            <p:cNvPr id="22" name="图片 21">
              <a:extLst>
                <a:ext uri="{FF2B5EF4-FFF2-40B4-BE49-F238E27FC236}">
                  <a16:creationId xmlns:a16="http://schemas.microsoft.com/office/drawing/2014/main" id="{9DC0E347-F019-6E40-DC6A-488706C2F016}"/>
                </a:ext>
              </a:extLst>
            </p:cNvPr>
            <p:cNvPicPr>
              <a:picLocks noChangeAspect="1"/>
            </p:cNvPicPr>
            <p:nvPr/>
          </p:nvPicPr>
          <p:blipFill rotWithShape="1">
            <a:blip r:embed="rId5"/>
            <a:srcRect l="22968" t="8476" r="61609" b="49166"/>
            <a:stretch/>
          </p:blipFill>
          <p:spPr>
            <a:xfrm>
              <a:off x="2457028" y="1790077"/>
              <a:ext cx="1440000" cy="817664"/>
            </a:xfrm>
            <a:prstGeom prst="rect">
              <a:avLst/>
            </a:prstGeom>
          </p:spPr>
        </p:pic>
        <p:pic>
          <p:nvPicPr>
            <p:cNvPr id="23" name="图片 22">
              <a:extLst>
                <a:ext uri="{FF2B5EF4-FFF2-40B4-BE49-F238E27FC236}">
                  <a16:creationId xmlns:a16="http://schemas.microsoft.com/office/drawing/2014/main" id="{DF01F2CE-E307-F971-EBA0-7BF221BD5D33}"/>
                </a:ext>
              </a:extLst>
            </p:cNvPr>
            <p:cNvPicPr>
              <a:picLocks noChangeAspect="1"/>
            </p:cNvPicPr>
            <p:nvPr/>
          </p:nvPicPr>
          <p:blipFill rotWithShape="1">
            <a:blip r:embed="rId5"/>
            <a:srcRect l="3428" t="7560" r="81148" b="50080"/>
            <a:stretch/>
          </p:blipFill>
          <p:spPr>
            <a:xfrm>
              <a:off x="819955" y="1790823"/>
              <a:ext cx="1440000" cy="817662"/>
            </a:xfrm>
            <a:prstGeom prst="rect">
              <a:avLst/>
            </a:prstGeom>
          </p:spPr>
        </p:pic>
        <p:cxnSp>
          <p:nvCxnSpPr>
            <p:cNvPr id="30" name="直接连接符 29">
              <a:extLst>
                <a:ext uri="{FF2B5EF4-FFF2-40B4-BE49-F238E27FC236}">
                  <a16:creationId xmlns:a16="http://schemas.microsoft.com/office/drawing/2014/main" id="{3164B0BD-F0F6-500D-7885-29692E15336B}"/>
                </a:ext>
              </a:extLst>
            </p:cNvPr>
            <p:cNvCxnSpPr>
              <a:cxnSpLocks/>
            </p:cNvCxnSpPr>
            <p:nvPr/>
          </p:nvCxnSpPr>
          <p:spPr>
            <a:xfrm>
              <a:off x="2346288" y="1678043"/>
              <a:ext cx="0" cy="2051310"/>
            </a:xfrm>
            <a:prstGeom prst="line">
              <a:avLst/>
            </a:prstGeom>
            <a:ln w="12700"/>
          </p:spPr>
          <p:style>
            <a:lnRef idx="1">
              <a:schemeClr val="dk1"/>
            </a:lnRef>
            <a:fillRef idx="0">
              <a:schemeClr val="dk1"/>
            </a:fillRef>
            <a:effectRef idx="0">
              <a:schemeClr val="dk1"/>
            </a:effectRef>
            <a:fontRef idx="minor">
              <a:schemeClr val="tx1"/>
            </a:fontRef>
          </p:style>
        </p:cxnSp>
      </p:grpSp>
      <p:sp>
        <p:nvSpPr>
          <p:cNvPr id="37" name="箭头: 右 36">
            <a:extLst>
              <a:ext uri="{FF2B5EF4-FFF2-40B4-BE49-F238E27FC236}">
                <a16:creationId xmlns:a16="http://schemas.microsoft.com/office/drawing/2014/main" id="{E28B4552-890C-639F-94CE-9CFF6D817125}"/>
              </a:ext>
            </a:extLst>
          </p:cNvPr>
          <p:cNvSpPr/>
          <p:nvPr/>
        </p:nvSpPr>
        <p:spPr>
          <a:xfrm>
            <a:off x="4009292" y="2665413"/>
            <a:ext cx="479627" cy="255588"/>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DA087FA0-DA34-4645-0EC4-215DAB7CF2C1}"/>
              </a:ext>
            </a:extLst>
          </p:cNvPr>
          <p:cNvSpPr>
            <a:spLocks noChangeAspect="1"/>
          </p:cNvSpPr>
          <p:nvPr/>
        </p:nvSpPr>
        <p:spPr>
          <a:xfrm rot="5400000">
            <a:off x="7848591" y="3693779"/>
            <a:ext cx="405337" cy="21600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47926716-0F4C-6603-66FB-5C82F5081A28}"/>
              </a:ext>
            </a:extLst>
          </p:cNvPr>
          <p:cNvSpPr txBox="1"/>
          <p:nvPr/>
        </p:nvSpPr>
        <p:spPr>
          <a:xfrm>
            <a:off x="1432560" y="1290149"/>
            <a:ext cx="2125785" cy="369332"/>
          </a:xfrm>
          <a:prstGeom prst="rect">
            <a:avLst/>
          </a:prstGeom>
          <a:noFill/>
        </p:spPr>
        <p:txBody>
          <a:bodyPr wrap="square" rtlCol="0">
            <a:spAutoFit/>
          </a:bodyPr>
          <a:lstStyle/>
          <a:p>
            <a:r>
              <a:rPr lang="en-US" altLang="zh-CN" dirty="0"/>
              <a:t>INTRODUCTION</a:t>
            </a:r>
            <a:endParaRPr lang="zh-CN" altLang="en-US" dirty="0"/>
          </a:p>
        </p:txBody>
      </p:sp>
      <p:sp>
        <p:nvSpPr>
          <p:cNvPr id="40" name="文本框 39">
            <a:extLst>
              <a:ext uri="{FF2B5EF4-FFF2-40B4-BE49-F238E27FC236}">
                <a16:creationId xmlns:a16="http://schemas.microsoft.com/office/drawing/2014/main" id="{8E1ABF13-9BDC-1254-8580-E62148D38CDE}"/>
              </a:ext>
            </a:extLst>
          </p:cNvPr>
          <p:cNvSpPr txBox="1"/>
          <p:nvPr/>
        </p:nvSpPr>
        <p:spPr>
          <a:xfrm>
            <a:off x="6096000" y="1289867"/>
            <a:ext cx="5236308" cy="369332"/>
          </a:xfrm>
          <a:prstGeom prst="rect">
            <a:avLst/>
          </a:prstGeom>
          <a:noFill/>
        </p:spPr>
        <p:txBody>
          <a:bodyPr wrap="square" rtlCol="0">
            <a:spAutoFit/>
          </a:bodyPr>
          <a:lstStyle/>
          <a:p>
            <a:r>
              <a:rPr lang="en-US" altLang="zh-CN" dirty="0"/>
              <a:t>SHAPE-LABEL MATCHING TRAINING TASK</a:t>
            </a:r>
            <a:endParaRPr lang="zh-CN" altLang="en-US" dirty="0"/>
          </a:p>
        </p:txBody>
      </p:sp>
      <p:sp>
        <p:nvSpPr>
          <p:cNvPr id="42" name="文本框 41">
            <a:extLst>
              <a:ext uri="{FF2B5EF4-FFF2-40B4-BE49-F238E27FC236}">
                <a16:creationId xmlns:a16="http://schemas.microsoft.com/office/drawing/2014/main" id="{AC500192-6E3D-8DB8-E657-61E1A2149EFB}"/>
              </a:ext>
            </a:extLst>
          </p:cNvPr>
          <p:cNvSpPr txBox="1"/>
          <p:nvPr/>
        </p:nvSpPr>
        <p:spPr>
          <a:xfrm>
            <a:off x="4009292" y="3635116"/>
            <a:ext cx="2899507" cy="369332"/>
          </a:xfrm>
          <a:prstGeom prst="rect">
            <a:avLst/>
          </a:prstGeom>
          <a:noFill/>
        </p:spPr>
        <p:txBody>
          <a:bodyPr wrap="square">
            <a:spAutoFit/>
          </a:bodyPr>
          <a:lstStyle/>
          <a:p>
            <a:r>
              <a:rPr lang="zh-CN" altLang="en-US" dirty="0"/>
              <a:t>CLASSIFICATION TASK</a:t>
            </a:r>
          </a:p>
        </p:txBody>
      </p:sp>
    </p:spTree>
    <p:extLst>
      <p:ext uri="{BB962C8B-B14F-4D97-AF65-F5344CB8AC3E}">
        <p14:creationId xmlns:p14="http://schemas.microsoft.com/office/powerpoint/2010/main" val="79492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EC3D295-22F9-991E-F707-457A660AFDEE}"/>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 name="标题 4">
            <a:extLst>
              <a:ext uri="{FF2B5EF4-FFF2-40B4-BE49-F238E27FC236}">
                <a16:creationId xmlns:a16="http://schemas.microsoft.com/office/drawing/2014/main" id="{C3458379-28E0-2147-76EF-2FFB76484268}"/>
              </a:ext>
            </a:extLst>
          </p:cNvPr>
          <p:cNvSpPr>
            <a:spLocks noGrp="1"/>
          </p:cNvSpPr>
          <p:nvPr>
            <p:ph type="title"/>
          </p:nvPr>
        </p:nvSpPr>
        <p:spPr/>
        <p:txBody>
          <a:bodyPr/>
          <a:lstStyle/>
          <a:p>
            <a:r>
              <a:rPr lang="en-US" altLang="zh-CN" sz="6000" dirty="0">
                <a:solidFill>
                  <a:prstClr val="black"/>
                </a:solidFill>
                <a:latin typeface="Times New Roman"/>
                <a:ea typeface="微软雅黑"/>
              </a:rPr>
              <a:t>Part 3: </a:t>
            </a:r>
            <a:r>
              <a:rPr lang="en-US" altLang="zh-CN" dirty="0">
                <a:latin typeface="Calibri" panose="020F0502020204030204" pitchFamily="34" charset="0"/>
                <a:ea typeface="宋体" panose="02010600030101010101" pitchFamily="2" charset="-122"/>
                <a:cs typeface="Times New Roman" panose="02020603050405020304" pitchFamily="18" charset="0"/>
              </a:rPr>
              <a:t>Results &amp; Replication</a:t>
            </a:r>
            <a:endParaRPr lang="en-US" altLang="zh-CN" sz="6000" dirty="0">
              <a:solidFill>
                <a:prstClr val="black"/>
              </a:solidFill>
              <a:latin typeface="Times New Roman"/>
              <a:ea typeface="微软雅黑"/>
            </a:endParaRPr>
          </a:p>
        </p:txBody>
      </p:sp>
    </p:spTree>
    <p:extLst>
      <p:ext uri="{BB962C8B-B14F-4D97-AF65-F5344CB8AC3E}">
        <p14:creationId xmlns:p14="http://schemas.microsoft.com/office/powerpoint/2010/main" val="296347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C87E55C-F2EE-6872-BFFB-F0B309A540BB}"/>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标题 3">
            <a:extLst>
              <a:ext uri="{FF2B5EF4-FFF2-40B4-BE49-F238E27FC236}">
                <a16:creationId xmlns:a16="http://schemas.microsoft.com/office/drawing/2014/main" id="{BC293CF5-AAB0-0562-20FE-891A0048FC86}"/>
              </a:ext>
            </a:extLst>
          </p:cNvPr>
          <p:cNvSpPr>
            <a:spLocks noGrp="1"/>
          </p:cNvSpPr>
          <p:nvPr>
            <p:ph type="title"/>
          </p:nvPr>
        </p:nvSpPr>
        <p:spPr>
          <a:xfrm>
            <a:off x="0" y="0"/>
            <a:ext cx="10515600" cy="1325563"/>
          </a:xfrm>
        </p:spPr>
        <p:txBody>
          <a:bodyPr/>
          <a:lstStyle/>
          <a:p>
            <a:r>
              <a:rPr lang="en-US" altLang="zh-CN" dirty="0">
                <a:solidFill>
                  <a:srgbClr val="7058A2"/>
                </a:solidFill>
              </a:rPr>
              <a:t>Data and Experiment design</a:t>
            </a:r>
          </a:p>
        </p:txBody>
      </p:sp>
      <p:sp>
        <p:nvSpPr>
          <p:cNvPr id="6" name="文本框 5">
            <a:extLst>
              <a:ext uri="{FF2B5EF4-FFF2-40B4-BE49-F238E27FC236}">
                <a16:creationId xmlns:a16="http://schemas.microsoft.com/office/drawing/2014/main" id="{A1E7331A-5AFB-70DA-03C7-0162AC6EE664}"/>
              </a:ext>
            </a:extLst>
          </p:cNvPr>
          <p:cNvSpPr txBox="1"/>
          <p:nvPr/>
        </p:nvSpPr>
        <p:spPr>
          <a:xfrm>
            <a:off x="527050" y="1482569"/>
            <a:ext cx="11371873" cy="389286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altLang="zh-CN" sz="2800" dirty="0">
                <a:latin typeface="+mj-lt"/>
              </a:rPr>
              <a:t>OSF Link</a:t>
            </a:r>
            <a:r>
              <a:rPr lang="zh-CN" altLang="en-US" sz="2800" dirty="0">
                <a:latin typeface="+mj-lt"/>
              </a:rPr>
              <a:t>：</a:t>
            </a:r>
            <a:r>
              <a:rPr lang="en-US" altLang="zh-CN" sz="2800" dirty="0">
                <a:hlinkClick r:id="rId2"/>
              </a:rPr>
              <a:t>OSF | Self-enhancement drives self-bias</a:t>
            </a:r>
            <a:endParaRPr lang="en-US" altLang="zh-CN" sz="2800" dirty="0"/>
          </a:p>
          <a:p>
            <a:pPr marL="457200" indent="-457200">
              <a:lnSpc>
                <a:spcPct val="150000"/>
              </a:lnSpc>
              <a:buFont typeface="Wingdings" panose="05000000000000000000" pitchFamily="2" charset="2"/>
              <a:buChar char="Ø"/>
            </a:pPr>
            <a:r>
              <a:rPr lang="en-US" altLang="zh-CN" sz="2800" dirty="0">
                <a:latin typeface="+mj-lt"/>
              </a:rPr>
              <a:t>Processed Data File</a:t>
            </a:r>
            <a:r>
              <a:rPr lang="zh-CN" altLang="en-US" sz="2800" dirty="0">
                <a:latin typeface="+mj-lt"/>
              </a:rPr>
              <a:t>：</a:t>
            </a:r>
            <a:r>
              <a:rPr lang="en-US" altLang="zh-CN" sz="2800" dirty="0" err="1">
                <a:latin typeface="+mj-lt"/>
              </a:rPr>
              <a:t>SE_data.Rda</a:t>
            </a:r>
            <a:endParaRPr lang="en-US" altLang="zh-CN" sz="2800" dirty="0">
              <a:latin typeface="+mj-lt"/>
            </a:endParaRPr>
          </a:p>
          <a:p>
            <a:pPr marL="457200" indent="-457200">
              <a:lnSpc>
                <a:spcPct val="150000"/>
              </a:lnSpc>
              <a:buFont typeface="Wingdings" panose="05000000000000000000" pitchFamily="2" charset="2"/>
              <a:buChar char="Ø"/>
            </a:pPr>
            <a:r>
              <a:rPr lang="en-US" altLang="zh-CN" sz="2800" dirty="0">
                <a:latin typeface="+mj-lt"/>
              </a:rPr>
              <a:t>Code File</a:t>
            </a:r>
            <a:r>
              <a:rPr lang="zh-CN" altLang="en-US" sz="2800" dirty="0">
                <a:latin typeface="+mj-lt"/>
              </a:rPr>
              <a:t>：</a:t>
            </a:r>
            <a:r>
              <a:rPr lang="en-US" altLang="zh-CN" sz="2800" dirty="0">
                <a:latin typeface="+mj-lt"/>
              </a:rPr>
              <a:t>Data_Analysis_Scripts_Re_Maister_2021_G3_2023</a:t>
            </a:r>
          </a:p>
          <a:p>
            <a:pPr marL="457200" indent="-457200">
              <a:lnSpc>
                <a:spcPct val="150000"/>
              </a:lnSpc>
              <a:buFont typeface="Wingdings" panose="05000000000000000000" pitchFamily="2" charset="2"/>
              <a:buChar char="Ø"/>
            </a:pPr>
            <a:r>
              <a:rPr lang="en-US" altLang="zh-CN" sz="2800" dirty="0">
                <a:latin typeface="+mj-lt"/>
              </a:rPr>
              <a:t>Experiment design</a:t>
            </a:r>
            <a:r>
              <a:rPr lang="zh-CN" altLang="en-US" sz="2800" dirty="0">
                <a:latin typeface="+mj-lt"/>
              </a:rPr>
              <a:t>：</a:t>
            </a:r>
            <a:r>
              <a:rPr lang="en-US" altLang="zh-CN" sz="2800" dirty="0">
                <a:latin typeface="+mj-lt"/>
              </a:rPr>
              <a:t>within-subjects 4 (Individual association: Self, Friend, Happy, Neutral) X 2 (Condition: 1-Self &amp; Happy/Friend &amp; Neutral pairings vs. 2-Self &amp; Neutral/Friend &amp; Happy pairings) design.</a:t>
            </a:r>
          </a:p>
        </p:txBody>
      </p:sp>
    </p:spTree>
    <p:extLst>
      <p:ext uri="{BB962C8B-B14F-4D97-AF65-F5344CB8AC3E}">
        <p14:creationId xmlns:p14="http://schemas.microsoft.com/office/powerpoint/2010/main" val="2565547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1323</Words>
  <Application>Microsoft Office PowerPoint</Application>
  <PresentationFormat>宽屏</PresentationFormat>
  <Paragraphs>209</Paragraphs>
  <Slides>25</Slides>
  <Notes>18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等线</vt:lpstr>
      <vt:lpstr>等线 Light</vt:lpstr>
      <vt:lpstr>Arial</vt:lpstr>
      <vt:lpstr>Calibri</vt:lpstr>
      <vt:lpstr>Times New Roman</vt:lpstr>
      <vt:lpstr>Wingdings</vt:lpstr>
      <vt:lpstr>Office 主题​​</vt:lpstr>
      <vt:lpstr>Office 主题</vt:lpstr>
      <vt:lpstr>Replication of Accentuate the positive:  Evidence that context dependent self-reference drives self-bias</vt:lpstr>
      <vt:lpstr>Outline</vt:lpstr>
      <vt:lpstr>Part 1: Introduction</vt:lpstr>
      <vt:lpstr>Introduction</vt:lpstr>
      <vt:lpstr>Hypothesis</vt:lpstr>
      <vt:lpstr>Part 2: Methods</vt:lpstr>
      <vt:lpstr>Methods</vt:lpstr>
      <vt:lpstr>Part 3: Results &amp; Replication</vt:lpstr>
      <vt:lpstr>Data and Experiment design</vt:lpstr>
      <vt:lpstr>Inferential Statistics</vt:lpstr>
      <vt:lpstr>Inferential Statistics</vt:lpstr>
      <vt:lpstr>Inferential Statistics</vt:lpstr>
      <vt:lpstr>Inferential Statistics</vt:lpstr>
      <vt:lpstr>Inferential Statistics</vt:lpstr>
      <vt:lpstr>Inferential Statistics</vt:lpstr>
      <vt:lpstr>Inferential Statistics</vt:lpstr>
      <vt:lpstr>Part 4: Discussion</vt:lpstr>
      <vt:lpstr>Discussion</vt:lpstr>
      <vt:lpstr>Discussion</vt:lpstr>
      <vt:lpstr>Discussion</vt:lpstr>
      <vt:lpstr>Conclusion</vt:lpstr>
      <vt:lpstr>Part 5: Division of labor</vt:lpstr>
      <vt:lpstr>Division of labor</vt:lpstr>
      <vt:lpstr>Folder Structure</vt:lpstr>
      <vt:lpstr>Thanks for attention!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Jiaqi Wu</dc:creator>
  <cp:lastModifiedBy>Jiaqi Wu</cp:lastModifiedBy>
  <cp:revision>28</cp:revision>
  <dcterms:created xsi:type="dcterms:W3CDTF">2024-06-15T05:22:11Z</dcterms:created>
  <dcterms:modified xsi:type="dcterms:W3CDTF">2024-06-19T10:06:57Z</dcterms:modified>
</cp:coreProperties>
</file>