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3"/>
  </p:notesMasterIdLst>
  <p:sldIdLst>
    <p:sldId id="298" r:id="rId3"/>
    <p:sldId id="304" r:id="rId4"/>
    <p:sldId id="256" r:id="rId5"/>
    <p:sldId id="308" r:id="rId6"/>
    <p:sldId id="303" r:id="rId7"/>
    <p:sldId id="258" r:id="rId8"/>
    <p:sldId id="309" r:id="rId9"/>
    <p:sldId id="310" r:id="rId10"/>
    <p:sldId id="306" r:id="rId11"/>
    <p:sldId id="30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D1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31" autoAdjust="0"/>
  </p:normalViewPr>
  <p:slideViewPr>
    <p:cSldViewPr snapToGrid="0" showGuides="1">
      <p:cViewPr varScale="1">
        <p:scale>
          <a:sx n="75" d="100"/>
          <a:sy n="75" d="100"/>
        </p:scale>
        <p:origin x="112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FBBD7-9283-4C49-8316-22130DABA4DF}" type="datetimeFigureOut">
              <a:rPr lang="zh-CN" altLang="en-US" smtClean="0"/>
              <a:t>2025/6/16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21C67-7CF2-4365-9654-A803E7E3626D}" type="slidenum">
              <a:rPr lang="zh-CN" altLang="en-US" smtClean="0"/>
              <a:t>‹#›</a:t>
            </a:fld>
            <a:endParaRPr lang="zh-CN" altLang="en-US"/>
          </a:p>
        </p:txBody>
      </p:sp>
    </p:spTree>
    <p:extLst>
      <p:ext uri="{BB962C8B-B14F-4D97-AF65-F5344CB8AC3E}">
        <p14:creationId xmlns:p14="http://schemas.microsoft.com/office/powerpoint/2010/main" val="154103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1</a:t>
            </a:fld>
            <a:endParaRPr lang="zh-CN" altLang="en-US"/>
          </a:p>
        </p:txBody>
      </p:sp>
    </p:spTree>
    <p:extLst>
      <p:ext uri="{BB962C8B-B14F-4D97-AF65-F5344CB8AC3E}">
        <p14:creationId xmlns:p14="http://schemas.microsoft.com/office/powerpoint/2010/main" val="307816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为什么做这个研究？主要是来源于自我信息加工的争议。一方面，另一方面。自我优势效应是否能在任务无关时自动加工存在争议。</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3</a:t>
            </a:fld>
            <a:endParaRPr lang="zh-CN" altLang="en-US"/>
          </a:p>
        </p:txBody>
      </p:sp>
    </p:spTree>
    <p:extLst>
      <p:ext uri="{BB962C8B-B14F-4D97-AF65-F5344CB8AC3E}">
        <p14:creationId xmlns:p14="http://schemas.microsoft.com/office/powerpoint/2010/main" val="167386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6768C-6B7C-45B9-D287-1750B89B7B8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EC5ED22-37C6-FBC6-57B7-C2C4A8ECCB1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34D86E8-8EF6-CBD7-7182-D91D3AD6E52A}"/>
              </a:ext>
            </a:extLst>
          </p:cNvPr>
          <p:cNvSpPr>
            <a:spLocks noGrp="1"/>
          </p:cNvSpPr>
          <p:nvPr>
            <p:ph type="body" idx="1"/>
          </p:nvPr>
        </p:nvSpPr>
        <p:spPr/>
        <p:txBody>
          <a:bodyPr/>
          <a:lstStyle/>
          <a:p>
            <a:r>
              <a:rPr lang="zh-CN" altLang="en-US" dirty="0"/>
              <a:t>由此我们设计了三项实验。在实验</a:t>
            </a:r>
            <a:r>
              <a:rPr lang="en-US" altLang="zh-CN" dirty="0"/>
              <a:t>1</a:t>
            </a:r>
            <a:r>
              <a:rPr lang="zh-CN" altLang="en-US" dirty="0"/>
              <a:t>中我们探究了加工优先级对自我优势效应的影响。我们认为自我信息能够自下而上地自动加工，但在具备明确的加工优先级时，由于人的认知加工灵活性，人会优先加工任务目标。所以我们假设，当自我信息与任务目标一致时将出现</a:t>
            </a:r>
            <a:r>
              <a:rPr lang="en-US" altLang="zh-CN" dirty="0"/>
              <a:t>SPE</a:t>
            </a:r>
            <a:r>
              <a:rPr lang="zh-CN" altLang="en-US" dirty="0"/>
              <a:t>，当自我信息与目标不一致时，目标优势强于自我优势，不会出现</a:t>
            </a:r>
            <a:r>
              <a:rPr lang="en-US" altLang="zh-CN" dirty="0"/>
              <a:t>SPE</a:t>
            </a:r>
            <a:r>
              <a:rPr lang="zh-CN" altLang="en-US" dirty="0"/>
              <a:t>。</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由于在实验</a:t>
            </a:r>
            <a:r>
              <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1</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中自我作为非目标时，自我信息与任务目标相互对立，完成分类任务需要抑制自我信息加工，无法观察到自我优势效应。如果自我优势效应是自下而上自动的加工，当对自我信息的抑制减弱时，将出现自我优势效应。所以我们设置了实验</a:t>
            </a:r>
            <a:r>
              <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2</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，在实验</a:t>
            </a:r>
            <a:r>
              <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2</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中自我信息与任务目标无关，完成任务不依赖于抑制自我信息加工。我们假设，当自我与任务无关时将出现微弱的</a:t>
            </a:r>
            <a:r>
              <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SPE</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，当自我与任务有关时将出现稳健的</a:t>
            </a:r>
            <a:r>
              <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SPE</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。若实验</a:t>
            </a:r>
            <a:r>
              <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2</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中的任务无关条件观察到自我优势效应，则说明自我信息是自下而上自动地加工。在实验</a:t>
            </a:r>
            <a:r>
              <a:rPr lang="en-US" alt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3</a:t>
            </a:r>
            <a:r>
              <a:rPr lang="zh-CN" altLang="en-US"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中我们引入了认知负载进一步验证自我与任务无关时是否存在自我信息自下而上的加工。我们假设，当自我与任务无关时，高认知负荷下的自我优势效应强于低认知负荷下的自我优势效应。因为相比于低认知负荷，在高认知负荷下，被试缺乏足够的认知资源来抑制任务无关的自我信息，自我信息若是自下而上自动地加工，自我优势效应将增大。而当自我与任务有关时，无论认知负荷高低，均会出现自我优势效应。</a:t>
            </a:r>
          </a:p>
          <a:p>
            <a:endParaRPr lang="zh-CN" altLang="en-US" dirty="0"/>
          </a:p>
        </p:txBody>
      </p:sp>
      <p:sp>
        <p:nvSpPr>
          <p:cNvPr id="4" name="灯片编号占位符 3">
            <a:extLst>
              <a:ext uri="{FF2B5EF4-FFF2-40B4-BE49-F238E27FC236}">
                <a16:creationId xmlns:a16="http://schemas.microsoft.com/office/drawing/2014/main" id="{DC8A2996-2920-805B-7362-5D12DEAD94C5}"/>
              </a:ext>
            </a:extLst>
          </p:cNvPr>
          <p:cNvSpPr>
            <a:spLocks noGrp="1"/>
          </p:cNvSpPr>
          <p:nvPr>
            <p:ph type="sldNum" sz="quarter" idx="5"/>
          </p:nvPr>
        </p:nvSpPr>
        <p:spPr/>
        <p:txBody>
          <a:bodyPr/>
          <a:lstStyle/>
          <a:p>
            <a:fld id="{35721C67-7CF2-4365-9654-A803E7E3626D}" type="slidenum">
              <a:rPr lang="zh-CN" altLang="en-US" smtClean="0"/>
              <a:t>4</a:t>
            </a:fld>
            <a:endParaRPr lang="zh-CN" altLang="en-US"/>
          </a:p>
        </p:txBody>
      </p:sp>
    </p:spTree>
    <p:extLst>
      <p:ext uri="{BB962C8B-B14F-4D97-AF65-F5344CB8AC3E}">
        <p14:creationId xmlns:p14="http://schemas.microsoft.com/office/powerpoint/2010/main" val="230343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结果发现，加工优先级影响自我优势效应。当优先加工自我时，自我的反应速度最快，表现出自我优势效应。当优先加工朋友</a:t>
            </a:r>
            <a:r>
              <a:rPr lang="en-US" altLang="zh-CN" dirty="0"/>
              <a:t>/</a:t>
            </a:r>
            <a:r>
              <a:rPr lang="zh-CN" altLang="en-US" dirty="0"/>
              <a:t>生人时，朋友</a:t>
            </a:r>
            <a:r>
              <a:rPr lang="en-US" altLang="zh-CN" dirty="0"/>
              <a:t>/</a:t>
            </a:r>
            <a:r>
              <a:rPr lang="zh-CN" altLang="en-US" dirty="0"/>
              <a:t>生人的反应速度加快，自我优势效应消失。这个结果与实验假设相符。</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6</a:t>
            </a:fld>
            <a:endParaRPr lang="zh-CN" altLang="en-US"/>
          </a:p>
        </p:txBody>
      </p:sp>
    </p:spTree>
    <p:extLst>
      <p:ext uri="{BB962C8B-B14F-4D97-AF65-F5344CB8AC3E}">
        <p14:creationId xmlns:p14="http://schemas.microsoft.com/office/powerpoint/2010/main" val="3260986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C9622-4778-4E74-BAC3-CBACB61596B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18B7F7-4F83-0BBE-ECD2-21F2AB5E7A3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6791859-3855-0219-64E3-98BD450BDBA9}"/>
              </a:ext>
            </a:extLst>
          </p:cNvPr>
          <p:cNvSpPr>
            <a:spLocks noGrp="1"/>
          </p:cNvSpPr>
          <p:nvPr>
            <p:ph type="body" idx="1"/>
          </p:nvPr>
        </p:nvSpPr>
        <p:spPr/>
        <p:txBody>
          <a:bodyPr/>
          <a:lstStyle/>
          <a:p>
            <a:r>
              <a:rPr lang="zh-CN" altLang="en-US" dirty="0"/>
              <a:t>实验</a:t>
            </a:r>
            <a:r>
              <a:rPr lang="en-US" altLang="zh-CN" dirty="0"/>
              <a:t>1</a:t>
            </a:r>
            <a:r>
              <a:rPr lang="zh-CN" altLang="en-US" dirty="0"/>
              <a:t>探究。。。实验</a:t>
            </a:r>
            <a:r>
              <a:rPr lang="en-US" altLang="zh-CN" dirty="0"/>
              <a:t>1</a:t>
            </a:r>
            <a:r>
              <a:rPr lang="zh-CN" altLang="en-US" dirty="0"/>
              <a:t>假设。。。</a:t>
            </a:r>
          </a:p>
        </p:txBody>
      </p:sp>
      <p:sp>
        <p:nvSpPr>
          <p:cNvPr id="4" name="灯片编号占位符 3">
            <a:extLst>
              <a:ext uri="{FF2B5EF4-FFF2-40B4-BE49-F238E27FC236}">
                <a16:creationId xmlns:a16="http://schemas.microsoft.com/office/drawing/2014/main" id="{28355CFA-C58C-B65F-E266-D8C2F128F375}"/>
              </a:ext>
            </a:extLst>
          </p:cNvPr>
          <p:cNvSpPr>
            <a:spLocks noGrp="1"/>
          </p:cNvSpPr>
          <p:nvPr>
            <p:ph type="sldNum" sz="quarter" idx="5"/>
          </p:nvPr>
        </p:nvSpPr>
        <p:spPr/>
        <p:txBody>
          <a:bodyPr/>
          <a:lstStyle/>
          <a:p>
            <a:fld id="{35721C67-7CF2-4365-9654-A803E7E3626D}" type="slidenum">
              <a:rPr lang="zh-CN" altLang="en-US" smtClean="0"/>
              <a:t>7</a:t>
            </a:fld>
            <a:endParaRPr lang="zh-CN" altLang="en-US"/>
          </a:p>
        </p:txBody>
      </p:sp>
    </p:spTree>
    <p:extLst>
      <p:ext uri="{BB962C8B-B14F-4D97-AF65-F5344CB8AC3E}">
        <p14:creationId xmlns:p14="http://schemas.microsoft.com/office/powerpoint/2010/main" val="2583094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39944-5110-AA8B-4355-27D9DC6ADD8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456C446-91AE-5F3E-B71D-226E2E65147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C0F3DE2-DC35-EB7B-FA96-22CA8ED3F307}"/>
              </a:ext>
            </a:extLst>
          </p:cNvPr>
          <p:cNvSpPr>
            <a:spLocks noGrp="1"/>
          </p:cNvSpPr>
          <p:nvPr>
            <p:ph type="body" idx="1"/>
          </p:nvPr>
        </p:nvSpPr>
        <p:spPr/>
        <p:txBody>
          <a:bodyPr/>
          <a:lstStyle/>
          <a:p>
            <a:r>
              <a:rPr lang="zh-CN" altLang="en-US" dirty="0"/>
              <a:t>实验</a:t>
            </a:r>
            <a:r>
              <a:rPr lang="en-US" altLang="zh-CN" dirty="0"/>
              <a:t>1</a:t>
            </a:r>
            <a:r>
              <a:rPr lang="zh-CN" altLang="en-US" dirty="0"/>
              <a:t>探究。。。实验</a:t>
            </a:r>
            <a:r>
              <a:rPr lang="en-US" altLang="zh-CN" dirty="0"/>
              <a:t>1</a:t>
            </a:r>
            <a:r>
              <a:rPr lang="zh-CN" altLang="en-US" dirty="0"/>
              <a:t>假设。。。</a:t>
            </a:r>
          </a:p>
        </p:txBody>
      </p:sp>
      <p:sp>
        <p:nvSpPr>
          <p:cNvPr id="4" name="灯片编号占位符 3">
            <a:extLst>
              <a:ext uri="{FF2B5EF4-FFF2-40B4-BE49-F238E27FC236}">
                <a16:creationId xmlns:a16="http://schemas.microsoft.com/office/drawing/2014/main" id="{0F902369-F963-867C-6CE0-55885B6DC4E1}"/>
              </a:ext>
            </a:extLst>
          </p:cNvPr>
          <p:cNvSpPr>
            <a:spLocks noGrp="1"/>
          </p:cNvSpPr>
          <p:nvPr>
            <p:ph type="sldNum" sz="quarter" idx="5"/>
          </p:nvPr>
        </p:nvSpPr>
        <p:spPr/>
        <p:txBody>
          <a:bodyPr/>
          <a:lstStyle/>
          <a:p>
            <a:fld id="{35721C67-7CF2-4365-9654-A803E7E3626D}" type="slidenum">
              <a:rPr lang="zh-CN" altLang="en-US" smtClean="0"/>
              <a:t>8</a:t>
            </a:fld>
            <a:endParaRPr lang="zh-CN" altLang="en-US"/>
          </a:p>
        </p:txBody>
      </p:sp>
    </p:spTree>
    <p:extLst>
      <p:ext uri="{BB962C8B-B14F-4D97-AF65-F5344CB8AC3E}">
        <p14:creationId xmlns:p14="http://schemas.microsoft.com/office/powerpoint/2010/main" val="115223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2.xml"/><Relationship Id="rId5" Type="http://schemas.openxmlformats.org/officeDocument/2006/relationships/tags" Target="../tags/tag11.xml"/><Relationship Id="rId4"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2.xml"/><Relationship Id="rId5" Type="http://schemas.openxmlformats.org/officeDocument/2006/relationships/tags" Target="../tags/tag16.xml"/><Relationship Id="rId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2.xml"/><Relationship Id="rId5" Type="http://schemas.openxmlformats.org/officeDocument/2006/relationships/tags" Target="../tags/tag53.xml"/><Relationship Id="rId4" Type="http://schemas.openxmlformats.org/officeDocument/2006/relationships/tags" Target="../tags/tag5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2.xml"/><Relationship Id="rId4" Type="http://schemas.openxmlformats.org/officeDocument/2006/relationships/tags" Target="../tags/tag57.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75A75-F735-525E-EBBE-BC6F8A20BC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AB8048-EC91-7475-6BF1-09350D1D9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BF8411-8241-F641-939B-D62EF0CBAA4C}"/>
              </a:ext>
            </a:extLst>
          </p:cNvPr>
          <p:cNvSpPr>
            <a:spLocks noGrp="1"/>
          </p:cNvSpPr>
          <p:nvPr>
            <p:ph type="dt" sz="half" idx="10"/>
          </p:nvPr>
        </p:nvSpPr>
        <p:spPr/>
        <p:txBody>
          <a:bodyPr/>
          <a:lstStyle/>
          <a:p>
            <a:fld id="{990FF5B7-8E42-494A-817E-7A75EF9ED1E8}"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44C09C32-C8CE-458A-C606-83DD65D840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2EF2FF-802C-BE94-16FB-581C69DC8C69}"/>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427057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87587-466A-1CEF-6B10-5B44639F27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728DA0-B1E2-E1BE-F7C7-BB38E30FEB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28964-4E4F-4301-7719-C64AE84B6016}"/>
              </a:ext>
            </a:extLst>
          </p:cNvPr>
          <p:cNvSpPr>
            <a:spLocks noGrp="1"/>
          </p:cNvSpPr>
          <p:nvPr>
            <p:ph type="dt" sz="half" idx="10"/>
          </p:nvPr>
        </p:nvSpPr>
        <p:spPr/>
        <p:txBody>
          <a:bodyPr/>
          <a:lstStyle/>
          <a:p>
            <a:fld id="{990FF5B7-8E42-494A-817E-7A75EF9ED1E8}"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E0794DAC-FD44-2800-8518-0E27CE7594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3A6381-3CA7-8226-35DF-213BE72A7BEB}"/>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09833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08DE09-DB5A-9722-77D9-D2F497C33D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70CCDB-8E0C-E23E-2967-3FF3411487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2C3ECC-4789-443D-0E7A-BE18575D85E0}"/>
              </a:ext>
            </a:extLst>
          </p:cNvPr>
          <p:cNvSpPr>
            <a:spLocks noGrp="1"/>
          </p:cNvSpPr>
          <p:nvPr>
            <p:ph type="dt" sz="half" idx="10"/>
          </p:nvPr>
        </p:nvSpPr>
        <p:spPr/>
        <p:txBody>
          <a:bodyPr/>
          <a:lstStyle/>
          <a:p>
            <a:fld id="{990FF5B7-8E42-494A-817E-7A75EF9ED1E8}"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46CF5664-E320-C7FF-9153-C36EABC80D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FFB72A-0EFD-2B07-6AD5-2D96FF1C5092}"/>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552985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990FF5B7-8E42-494A-817E-7A75EF9ED1E8}" type="datetimeFigureOut">
              <a:rPr lang="zh-CN" altLang="en-US" smtClean="0"/>
              <a:t>2025/6/16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99770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990FF5B7-8E42-494A-817E-7A75EF9ED1E8}" type="datetimeFigureOut">
              <a:rPr lang="zh-CN" altLang="en-US" smtClean="0"/>
              <a:t>2025/6/16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309389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990FF5B7-8E42-494A-817E-7A75EF9ED1E8}" type="datetimeFigureOut">
              <a:rPr lang="zh-CN" altLang="en-US" smtClean="0"/>
              <a:t>2025/6/16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2210010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990FF5B7-8E42-494A-817E-7A75EF9ED1E8}" type="datetimeFigureOut">
              <a:rPr lang="zh-CN" altLang="en-US" smtClean="0"/>
              <a:t>2025/6/16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416703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990FF5B7-8E42-494A-817E-7A75EF9ED1E8}" type="datetimeFigureOut">
              <a:rPr lang="zh-CN" altLang="en-US" smtClean="0"/>
              <a:t>2025/6/16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999076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990FF5B7-8E42-494A-817E-7A75EF9ED1E8}" type="datetimeFigureOut">
              <a:rPr lang="zh-CN" altLang="en-US" smtClean="0"/>
              <a:t>2025/6/16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757238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990FF5B7-8E42-494A-817E-7A75EF9ED1E8}" type="datetimeFigureOut">
              <a:rPr lang="zh-CN" altLang="en-US" smtClean="0"/>
              <a:t>2025/6/16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797610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90FF5B7-8E42-494A-817E-7A75EF9ED1E8}" type="datetimeFigureOut">
              <a:rPr lang="zh-CN" altLang="en-US" smtClean="0"/>
              <a:t>2025/6/16</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C33CEA0F-9451-499F-A37C-BBB83CFC7A69}"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413691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FB190-B25F-AB9A-79C5-4FE514067C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5BD0C3-874C-7E4F-61F1-1D6BD290E8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F95414-881F-32D8-111F-442A1943CF17}"/>
              </a:ext>
            </a:extLst>
          </p:cNvPr>
          <p:cNvSpPr>
            <a:spLocks noGrp="1"/>
          </p:cNvSpPr>
          <p:nvPr>
            <p:ph type="dt" sz="half" idx="10"/>
          </p:nvPr>
        </p:nvSpPr>
        <p:spPr/>
        <p:txBody>
          <a:bodyPr/>
          <a:lstStyle/>
          <a:p>
            <a:fld id="{990FF5B7-8E42-494A-817E-7A75EF9ED1E8}"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1B798B72-6D3D-00F2-4CA7-8F3D2E6CD7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284DB2-7F11-5410-C5E3-DF3B805F3597}"/>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967836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990FF5B7-8E42-494A-817E-7A75EF9ED1E8}" type="datetimeFigureOut">
              <a:rPr lang="zh-CN" altLang="en-US" smtClean="0"/>
              <a:t>2025/6/16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685245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990FF5B7-8E42-494A-817E-7A75EF9ED1E8}" type="datetimeFigureOut">
              <a:rPr lang="zh-CN" altLang="en-US" smtClean="0"/>
              <a:t>2025/6/16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C33CEA0F-9451-499F-A37C-BBB83CFC7A69}"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489343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990FF5B7-8E42-494A-817E-7A75EF9ED1E8}" type="datetimeFigureOut">
              <a:rPr lang="zh-CN" altLang="en-US" smtClean="0"/>
              <a:t>2025/6/16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C33CEA0F-9451-499F-A37C-BBB83CFC7A69}"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extLst>
      <p:ext uri="{BB962C8B-B14F-4D97-AF65-F5344CB8AC3E}">
        <p14:creationId xmlns:p14="http://schemas.microsoft.com/office/powerpoint/2010/main" val="273358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5FA6-2107-54EA-2037-1A7BFF77F0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EBF674-7CCD-35F8-F970-0B9F6575E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9DE1EF-3DA1-2836-44B7-50272DAD9850}"/>
              </a:ext>
            </a:extLst>
          </p:cNvPr>
          <p:cNvSpPr>
            <a:spLocks noGrp="1"/>
          </p:cNvSpPr>
          <p:nvPr>
            <p:ph type="dt" sz="half" idx="10"/>
          </p:nvPr>
        </p:nvSpPr>
        <p:spPr/>
        <p:txBody>
          <a:bodyPr/>
          <a:lstStyle/>
          <a:p>
            <a:fld id="{990FF5B7-8E42-494A-817E-7A75EF9ED1E8}"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1D6851AD-58BB-BFBB-BA34-F86296533C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E40E7E-9051-F978-F9D2-FFA53EE2E23C}"/>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4105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148F8-3119-B7F6-E761-0040780026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96B046-D0CE-902B-EF5A-EB165963CB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904753-0EB9-1AC2-F322-D790E4CE3D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662DFF-AB1E-8988-0CBB-64F321A00D5E}"/>
              </a:ext>
            </a:extLst>
          </p:cNvPr>
          <p:cNvSpPr>
            <a:spLocks noGrp="1"/>
          </p:cNvSpPr>
          <p:nvPr>
            <p:ph type="dt" sz="half" idx="10"/>
          </p:nvPr>
        </p:nvSpPr>
        <p:spPr/>
        <p:txBody>
          <a:bodyPr/>
          <a:lstStyle/>
          <a:p>
            <a:fld id="{990FF5B7-8E42-494A-817E-7A75EF9ED1E8}" type="datetimeFigureOut">
              <a:rPr lang="zh-CN" altLang="en-US" smtClean="0"/>
              <a:t>2025/6/16</a:t>
            </a:fld>
            <a:endParaRPr lang="zh-CN" altLang="en-US"/>
          </a:p>
        </p:txBody>
      </p:sp>
      <p:sp>
        <p:nvSpPr>
          <p:cNvPr id="6" name="页脚占位符 5">
            <a:extLst>
              <a:ext uri="{FF2B5EF4-FFF2-40B4-BE49-F238E27FC236}">
                <a16:creationId xmlns:a16="http://schemas.microsoft.com/office/drawing/2014/main" id="{3D05C371-9E05-61FF-49DC-1BD294B4A2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3B29E7-48C1-BFD7-63D8-BF878B3A1FE9}"/>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252123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03EB8-6AD9-E3AC-1ADA-E27B724608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F33893-16FC-E55D-F94A-A288B320C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ABE72D-82FD-B86F-67E8-E592794A1F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F8179B-837D-99D3-90DC-D4ECA5D5F6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E4B61C-C428-766B-C29B-829B6D6FFB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793FCFA-FDF9-4EF2-A6C2-E63957B72E13}"/>
              </a:ext>
            </a:extLst>
          </p:cNvPr>
          <p:cNvSpPr>
            <a:spLocks noGrp="1"/>
          </p:cNvSpPr>
          <p:nvPr>
            <p:ph type="dt" sz="half" idx="10"/>
          </p:nvPr>
        </p:nvSpPr>
        <p:spPr/>
        <p:txBody>
          <a:bodyPr/>
          <a:lstStyle/>
          <a:p>
            <a:fld id="{990FF5B7-8E42-494A-817E-7A75EF9ED1E8}" type="datetimeFigureOut">
              <a:rPr lang="zh-CN" altLang="en-US" smtClean="0"/>
              <a:t>2025/6/16</a:t>
            </a:fld>
            <a:endParaRPr lang="zh-CN" altLang="en-US"/>
          </a:p>
        </p:txBody>
      </p:sp>
      <p:sp>
        <p:nvSpPr>
          <p:cNvPr id="8" name="页脚占位符 7">
            <a:extLst>
              <a:ext uri="{FF2B5EF4-FFF2-40B4-BE49-F238E27FC236}">
                <a16:creationId xmlns:a16="http://schemas.microsoft.com/office/drawing/2014/main" id="{7584364E-7C6A-94B7-21C4-43501874E8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8BE5BA-9A08-972A-7768-C2B5993C557B}"/>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9356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43274-7653-BD86-BD3D-5D91CEDB9C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D1F527-9B8E-9324-6F84-E49F3A06DC39}"/>
              </a:ext>
            </a:extLst>
          </p:cNvPr>
          <p:cNvSpPr>
            <a:spLocks noGrp="1"/>
          </p:cNvSpPr>
          <p:nvPr>
            <p:ph type="dt" sz="half" idx="10"/>
          </p:nvPr>
        </p:nvSpPr>
        <p:spPr/>
        <p:txBody>
          <a:bodyPr/>
          <a:lstStyle/>
          <a:p>
            <a:fld id="{990FF5B7-8E42-494A-817E-7A75EF9ED1E8}" type="datetimeFigureOut">
              <a:rPr lang="zh-CN" altLang="en-US" smtClean="0"/>
              <a:t>2025/6/16</a:t>
            </a:fld>
            <a:endParaRPr lang="zh-CN" altLang="en-US"/>
          </a:p>
        </p:txBody>
      </p:sp>
      <p:sp>
        <p:nvSpPr>
          <p:cNvPr id="4" name="页脚占位符 3">
            <a:extLst>
              <a:ext uri="{FF2B5EF4-FFF2-40B4-BE49-F238E27FC236}">
                <a16:creationId xmlns:a16="http://schemas.microsoft.com/office/drawing/2014/main" id="{6B6434B8-7ECE-CA2A-8CF1-71F7556831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CF07E1-21CF-DF11-DADB-A70D64F4A3A4}"/>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255810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D17648-7862-3A41-E04E-53A171D0F7F2}"/>
              </a:ext>
            </a:extLst>
          </p:cNvPr>
          <p:cNvSpPr>
            <a:spLocks noGrp="1"/>
          </p:cNvSpPr>
          <p:nvPr>
            <p:ph type="dt" sz="half" idx="10"/>
          </p:nvPr>
        </p:nvSpPr>
        <p:spPr/>
        <p:txBody>
          <a:bodyPr/>
          <a:lstStyle/>
          <a:p>
            <a:fld id="{990FF5B7-8E42-494A-817E-7A75EF9ED1E8}" type="datetimeFigureOut">
              <a:rPr lang="zh-CN" altLang="en-US" smtClean="0"/>
              <a:t>2025/6/16</a:t>
            </a:fld>
            <a:endParaRPr lang="zh-CN" altLang="en-US"/>
          </a:p>
        </p:txBody>
      </p:sp>
      <p:sp>
        <p:nvSpPr>
          <p:cNvPr id="3" name="页脚占位符 2">
            <a:extLst>
              <a:ext uri="{FF2B5EF4-FFF2-40B4-BE49-F238E27FC236}">
                <a16:creationId xmlns:a16="http://schemas.microsoft.com/office/drawing/2014/main" id="{3CBA134C-6AD7-A51C-5FD8-5B7B1269E3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E43484-0BBE-9925-C3F9-405F37D2B60F}"/>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83418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6B084-1450-58E6-5369-FC2B8B5121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6C9DE2-7F5D-BEA1-8D89-6F4C060E0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161878F-48E5-2E7A-C2B2-6239B6845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558888-6747-B475-4DD3-77B520902EFB}"/>
              </a:ext>
            </a:extLst>
          </p:cNvPr>
          <p:cNvSpPr>
            <a:spLocks noGrp="1"/>
          </p:cNvSpPr>
          <p:nvPr>
            <p:ph type="dt" sz="half" idx="10"/>
          </p:nvPr>
        </p:nvSpPr>
        <p:spPr/>
        <p:txBody>
          <a:bodyPr/>
          <a:lstStyle/>
          <a:p>
            <a:fld id="{990FF5B7-8E42-494A-817E-7A75EF9ED1E8}" type="datetimeFigureOut">
              <a:rPr lang="zh-CN" altLang="en-US" smtClean="0"/>
              <a:t>2025/6/16</a:t>
            </a:fld>
            <a:endParaRPr lang="zh-CN" altLang="en-US"/>
          </a:p>
        </p:txBody>
      </p:sp>
      <p:sp>
        <p:nvSpPr>
          <p:cNvPr id="6" name="页脚占位符 5">
            <a:extLst>
              <a:ext uri="{FF2B5EF4-FFF2-40B4-BE49-F238E27FC236}">
                <a16:creationId xmlns:a16="http://schemas.microsoft.com/office/drawing/2014/main" id="{ED913DB6-780C-EC30-82B5-3FFCFDB164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B111DD-84E6-D4CD-9938-99D126A688F6}"/>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77274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0D49D-F349-C601-6C0B-9F55620825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E61963-A4F4-0239-042C-DC0B346FE3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581CCD-B7F8-BB12-E3E1-FAB24FB08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DE4E9C-874E-2AC3-2EDC-63EEA8F02A66}"/>
              </a:ext>
            </a:extLst>
          </p:cNvPr>
          <p:cNvSpPr>
            <a:spLocks noGrp="1"/>
          </p:cNvSpPr>
          <p:nvPr>
            <p:ph type="dt" sz="half" idx="10"/>
          </p:nvPr>
        </p:nvSpPr>
        <p:spPr/>
        <p:txBody>
          <a:bodyPr/>
          <a:lstStyle/>
          <a:p>
            <a:fld id="{990FF5B7-8E42-494A-817E-7A75EF9ED1E8}" type="datetimeFigureOut">
              <a:rPr lang="zh-CN" altLang="en-US" smtClean="0"/>
              <a:t>2025/6/16</a:t>
            </a:fld>
            <a:endParaRPr lang="zh-CN" altLang="en-US"/>
          </a:p>
        </p:txBody>
      </p:sp>
      <p:sp>
        <p:nvSpPr>
          <p:cNvPr id="6" name="页脚占位符 5">
            <a:extLst>
              <a:ext uri="{FF2B5EF4-FFF2-40B4-BE49-F238E27FC236}">
                <a16:creationId xmlns:a16="http://schemas.microsoft.com/office/drawing/2014/main" id="{5742C24F-AE0E-B95A-A8A4-62C05DE356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185599-35EF-287C-74A8-5F8775D168F4}"/>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53839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BCC3B8-306C-5AA2-062F-FFD3C4BA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594212-45F0-B482-BDEE-15DBE9676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B377B8-8462-CF10-64AB-43090B2DD6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FF5B7-8E42-494A-817E-7A75EF9ED1E8}" type="datetimeFigureOut">
              <a:rPr lang="zh-CN" altLang="en-US" smtClean="0"/>
              <a:t>2025/6/16</a:t>
            </a:fld>
            <a:endParaRPr lang="zh-CN" altLang="en-US"/>
          </a:p>
        </p:txBody>
      </p:sp>
      <p:sp>
        <p:nvSpPr>
          <p:cNvPr id="5" name="页脚占位符 4">
            <a:extLst>
              <a:ext uri="{FF2B5EF4-FFF2-40B4-BE49-F238E27FC236}">
                <a16:creationId xmlns:a16="http://schemas.microsoft.com/office/drawing/2014/main" id="{0898F3E8-0FBE-54D5-B28C-A3B15F033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514CBE-E7B9-BF42-EA34-3D2652737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675375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990FF5B7-8E42-494A-817E-7A75EF9ED1E8}" type="datetimeFigureOut">
              <a:rPr lang="zh-CN" altLang="en-US" smtClean="0"/>
              <a:t>2025/6/16</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C33CEA0F-9451-499F-A37C-BBB83CFC7A69}" type="slidenum">
              <a:rPr lang="zh-CN" altLang="en-US" smtClean="0"/>
              <a:t>‹#›</a:t>
            </a:fld>
            <a:endParaRPr lang="zh-CN" altLang="en-US"/>
          </a:p>
        </p:txBody>
      </p:sp>
    </p:spTree>
    <p:custDataLst>
      <p:tags r:id="rId13"/>
    </p:custDataLst>
    <p:extLst>
      <p:ext uri="{BB962C8B-B14F-4D97-AF65-F5344CB8AC3E}">
        <p14:creationId xmlns:p14="http://schemas.microsoft.com/office/powerpoint/2010/main" val="788673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hemeOverride" Target="../theme/themeOverride6.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80249-68EC-754C-94D4-C4365A417350}"/>
              </a:ext>
            </a:extLst>
          </p:cNvPr>
          <p:cNvSpPr>
            <a:spLocks noGrp="1"/>
          </p:cNvSpPr>
          <p:nvPr>
            <p:ph type="title"/>
          </p:nvPr>
        </p:nvSpPr>
        <p:spPr>
          <a:xfrm>
            <a:off x="740410" y="863918"/>
            <a:ext cx="10515600" cy="2852737"/>
          </a:xfrm>
        </p:spPr>
        <p:txBody>
          <a:bodyPr/>
          <a:lstStyle/>
          <a:p>
            <a:r>
              <a:rPr lang="zh-CN" altLang="en-US" dirty="0">
                <a:latin typeface="微软雅黑" panose="020B0503020204020204" pitchFamily="34" charset="-122"/>
                <a:ea typeface="微软雅黑" panose="020B0503020204020204" pitchFamily="34" charset="-122"/>
              </a:rPr>
              <a:t>自我优势效应何时出现？</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
        <p:nvSpPr>
          <p:cNvPr id="10" name="文本占位符 9">
            <a:extLst>
              <a:ext uri="{FF2B5EF4-FFF2-40B4-BE49-F238E27FC236}">
                <a16:creationId xmlns:a16="http://schemas.microsoft.com/office/drawing/2014/main" id="{72E10AB6-5214-A529-2C95-B970940E4B37}"/>
              </a:ext>
            </a:extLst>
          </p:cNvPr>
          <p:cNvSpPr>
            <a:spLocks noGrp="1"/>
          </p:cNvSpPr>
          <p:nvPr>
            <p:ph type="body" idx="1"/>
          </p:nvPr>
        </p:nvSpPr>
        <p:spPr>
          <a:xfrm>
            <a:off x="740410" y="4752974"/>
            <a:ext cx="10515600" cy="1500187"/>
          </a:xfrm>
        </p:spPr>
        <p:txBody>
          <a:bodyPr/>
          <a:lstStyle/>
          <a:p>
            <a:pPr algn="r"/>
            <a:r>
              <a:rPr lang="zh-CN" altLang="en-US" dirty="0"/>
              <a:t>汇报人：伍嘉琪</a:t>
            </a:r>
            <a:endParaRPr lang="en-US" altLang="zh-CN" dirty="0"/>
          </a:p>
          <a:p>
            <a:pPr algn="r"/>
            <a:r>
              <a:rPr lang="zh-CN" altLang="en-US" dirty="0"/>
              <a:t>汇报时间：</a:t>
            </a:r>
            <a:r>
              <a:rPr lang="en-US" altLang="zh-CN" dirty="0"/>
              <a:t>2025</a:t>
            </a:r>
            <a:r>
              <a:rPr lang="zh-CN" altLang="en-US" dirty="0"/>
              <a:t>年</a:t>
            </a:r>
            <a:r>
              <a:rPr lang="en-US" altLang="zh-CN" dirty="0"/>
              <a:t>6</a:t>
            </a:r>
            <a:r>
              <a:rPr lang="zh-CN" altLang="en-US" dirty="0"/>
              <a:t>月</a:t>
            </a:r>
            <a:r>
              <a:rPr lang="en-US" altLang="zh-CN" dirty="0"/>
              <a:t>16</a:t>
            </a:r>
            <a:r>
              <a:rPr lang="zh-CN" altLang="en-US" dirty="0"/>
              <a:t>日</a:t>
            </a:r>
          </a:p>
        </p:txBody>
      </p:sp>
      <p:sp>
        <p:nvSpPr>
          <p:cNvPr id="7" name="文本框 6">
            <a:extLst>
              <a:ext uri="{FF2B5EF4-FFF2-40B4-BE49-F238E27FC236}">
                <a16:creationId xmlns:a16="http://schemas.microsoft.com/office/drawing/2014/main" id="{A337CE86-3A71-0CD3-0D06-3E3BAFAB6F57}"/>
              </a:ext>
            </a:extLst>
          </p:cNvPr>
          <p:cNvSpPr txBox="1"/>
          <p:nvPr/>
        </p:nvSpPr>
        <p:spPr>
          <a:xfrm>
            <a:off x="4999566" y="3152308"/>
            <a:ext cx="7924800" cy="830997"/>
          </a:xfrm>
          <a:prstGeom prst="rect">
            <a:avLst/>
          </a:prstGeom>
          <a:noFill/>
        </p:spPr>
        <p:txBody>
          <a:bodyPr wrap="square">
            <a:spAutoFit/>
          </a:bodyPr>
          <a:lstStyle/>
          <a:p>
            <a:r>
              <a:rPr lang="en-US" altLang="zh-CN" sz="4800" dirty="0">
                <a:solidFill>
                  <a:schemeClr val="tx1">
                    <a:lumMod val="75000"/>
                    <a:lumOff val="25000"/>
                  </a:schemeClr>
                </a:solidFill>
                <a:latin typeface="宋体" panose="02010600030101010101" pitchFamily="2" charset="-122"/>
                <a:ea typeface="宋体" panose="02010600030101010101" pitchFamily="2" charset="-122"/>
                <a:cs typeface="+mj-cs"/>
              </a:rPr>
              <a:t>——</a:t>
            </a:r>
            <a:r>
              <a:rPr lang="zh-CN" altLang="en-US" sz="4800" dirty="0">
                <a:solidFill>
                  <a:schemeClr val="tx1">
                    <a:lumMod val="75000"/>
                    <a:lumOff val="25000"/>
                  </a:schemeClr>
                </a:solidFill>
                <a:latin typeface="宋体" panose="02010600030101010101" pitchFamily="2" charset="-122"/>
                <a:ea typeface="宋体" panose="02010600030101010101" pitchFamily="2" charset="-122"/>
                <a:cs typeface="+mj-cs"/>
              </a:rPr>
              <a:t>任务相关性的影响</a:t>
            </a:r>
          </a:p>
        </p:txBody>
      </p:sp>
    </p:spTree>
    <p:extLst>
      <p:ext uri="{BB962C8B-B14F-4D97-AF65-F5344CB8AC3E}">
        <p14:creationId xmlns:p14="http://schemas.microsoft.com/office/powerpoint/2010/main" val="24223775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902EA-3354-E0CE-CFAA-F884A1963F02}"/>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097F6BA-D5D6-D1DE-8744-60990391252C}"/>
              </a:ext>
            </a:extLst>
          </p:cNvPr>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Github</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9520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53B94-3A15-AE6A-C99D-E43AAD9DDA3A}"/>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研究背景</a:t>
            </a:r>
          </a:p>
        </p:txBody>
      </p:sp>
    </p:spTree>
    <p:extLst>
      <p:ext uri="{BB962C8B-B14F-4D97-AF65-F5344CB8AC3E}">
        <p14:creationId xmlns:p14="http://schemas.microsoft.com/office/powerpoint/2010/main" val="34821312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58CF9B09-CC60-D520-F971-4B7B5F4C2AA7}"/>
              </a:ext>
            </a:extLst>
          </p:cNvPr>
          <p:cNvSpPr>
            <a:spLocks noGrp="1"/>
          </p:cNvSpPr>
          <p:nvPr>
            <p:ph type="title" idx="4294967295"/>
          </p:nvPr>
        </p:nvSpPr>
        <p:spPr>
          <a:xfrm>
            <a:off x="0" y="0"/>
            <a:ext cx="10515600" cy="1325563"/>
          </a:xfrm>
        </p:spPr>
        <p:txBody>
          <a:bodyPr/>
          <a:lstStyle/>
          <a:p>
            <a:r>
              <a:rPr lang="zh-CN" altLang="en-US" dirty="0">
                <a:latin typeface="宋体" panose="02010600030101010101" pitchFamily="2" charset="-122"/>
                <a:ea typeface="宋体" panose="02010600030101010101" pitchFamily="2" charset="-122"/>
              </a:rPr>
              <a:t>研究背景</a:t>
            </a:r>
          </a:p>
        </p:txBody>
      </p:sp>
      <p:sp>
        <p:nvSpPr>
          <p:cNvPr id="4" name="内容占位符 3">
            <a:extLst>
              <a:ext uri="{FF2B5EF4-FFF2-40B4-BE49-F238E27FC236}">
                <a16:creationId xmlns:a16="http://schemas.microsoft.com/office/drawing/2014/main" id="{695D730A-528C-1B9F-5E62-2D1194B8E465}"/>
              </a:ext>
            </a:extLst>
          </p:cNvPr>
          <p:cNvSpPr>
            <a:spLocks noGrp="1"/>
          </p:cNvSpPr>
          <p:nvPr>
            <p:ph idx="4294967295"/>
          </p:nvPr>
        </p:nvSpPr>
        <p:spPr>
          <a:xfrm>
            <a:off x="154641" y="1296988"/>
            <a:ext cx="11907184" cy="4832879"/>
          </a:xfrm>
        </p:spPr>
        <p:txBody>
          <a:bodyPr>
            <a:normAutofit fontScale="85000" lnSpcReduction="10000"/>
          </a:bodyPr>
          <a:lstStyle/>
          <a:p>
            <a:pPr>
              <a:lnSpc>
                <a:spcPct val="150000"/>
              </a:lnSpc>
            </a:pPr>
            <a:r>
              <a:rPr lang="zh-CN" altLang="en-US" sz="2400" b="1" dirty="0">
                <a:solidFill>
                  <a:schemeClr val="tx1">
                    <a:lumMod val="85000"/>
                    <a:lumOff val="15000"/>
                  </a:schemeClr>
                </a:solidFill>
                <a:latin typeface="宋体" panose="02010600030101010101" pitchFamily="2" charset="-122"/>
                <a:ea typeface="宋体" panose="02010600030101010101" pitchFamily="2" charset="-122"/>
              </a:rPr>
              <a:t>自我信息加工的争议：</a:t>
            </a:r>
            <a:endParaRPr lang="en-US" altLang="zh-CN" sz="2400" b="1" dirty="0">
              <a:solidFill>
                <a:schemeClr val="tx1">
                  <a:lumMod val="85000"/>
                  <a:lumOff val="15000"/>
                </a:schemeClr>
              </a:solidFill>
              <a:latin typeface="宋体" panose="02010600030101010101" pitchFamily="2" charset="-122"/>
              <a:ea typeface="宋体" panose="02010600030101010101" pitchFamily="2" charset="-122"/>
            </a:endParaRPr>
          </a:p>
          <a:p>
            <a:pPr lvl="1">
              <a:lnSpc>
                <a:spcPct val="150000"/>
              </a:lnSpc>
            </a:pPr>
            <a:r>
              <a:rPr lang="zh-CN" altLang="en-US" sz="1900" b="1" dirty="0">
                <a:solidFill>
                  <a:schemeClr val="tx1">
                    <a:lumMod val="65000"/>
                    <a:lumOff val="35000"/>
                  </a:schemeClr>
                </a:solidFill>
                <a:latin typeface="宋体" panose="02010600030101010101" pitchFamily="2" charset="-122"/>
                <a:ea typeface="宋体" panose="02010600030101010101" pitchFamily="2" charset="-122"/>
              </a:rPr>
              <a:t>自我信息的加工是自动的，具有强制性，渗透于感知觉的自下而上的加工，类似于物理显著性</a:t>
            </a:r>
            <a:r>
              <a:rPr lang="en-US" altLang="zh-CN" sz="1900" b="1" dirty="0">
                <a:solidFill>
                  <a:schemeClr val="tx1">
                    <a:lumMod val="65000"/>
                    <a:lumOff val="35000"/>
                  </a:schemeClr>
                </a:solidFill>
                <a:latin typeface="宋体" panose="02010600030101010101" pitchFamily="2" charset="-122"/>
                <a:ea typeface="宋体" panose="02010600030101010101" pitchFamily="2" charset="-122"/>
              </a:rPr>
              <a:t>(Sui et al., 2014)</a:t>
            </a:r>
            <a:r>
              <a:rPr lang="zh-CN" altLang="en-US" sz="1900" b="1" dirty="0">
                <a:solidFill>
                  <a:schemeClr val="tx1">
                    <a:lumMod val="65000"/>
                    <a:lumOff val="35000"/>
                  </a:schemeClr>
                </a:solidFill>
                <a:latin typeface="宋体" panose="02010600030101010101" pitchFamily="2" charset="-122"/>
                <a:ea typeface="宋体" panose="02010600030101010101" pitchFamily="2" charset="-122"/>
              </a:rPr>
              <a:t>。</a:t>
            </a:r>
          </a:p>
          <a:p>
            <a:pPr lvl="1">
              <a:lnSpc>
                <a:spcPct val="150000"/>
              </a:lnSpc>
            </a:pPr>
            <a:r>
              <a:rPr lang="zh-CN" altLang="en-US" sz="1900" b="1" dirty="0">
                <a:solidFill>
                  <a:schemeClr val="tx1">
                    <a:lumMod val="65000"/>
                    <a:lumOff val="35000"/>
                  </a:schemeClr>
                </a:solidFill>
                <a:latin typeface="宋体" panose="02010600030101010101" pitchFamily="2" charset="-122"/>
                <a:ea typeface="宋体" panose="02010600030101010101" pitchFamily="2" charset="-122"/>
              </a:rPr>
              <a:t>自我优势效应只在自我信息与任务相关时出现，当自我信息与任务无关时，自我优势效应消失</a:t>
            </a:r>
            <a:r>
              <a:rPr lang="en-US" altLang="zh-CN" sz="1900" b="1" dirty="0">
                <a:solidFill>
                  <a:schemeClr val="tx1">
                    <a:lumMod val="65000"/>
                    <a:lumOff val="35000"/>
                  </a:schemeClr>
                </a:solidFill>
                <a:latin typeface="宋体" panose="02010600030101010101" pitchFamily="2" charset="-122"/>
                <a:ea typeface="宋体" panose="02010600030101010101" pitchFamily="2" charset="-122"/>
              </a:rPr>
              <a:t>(Caughey et al., 2021)</a:t>
            </a:r>
            <a:r>
              <a:rPr lang="zh-CN" altLang="en-US" sz="1900" b="1" dirty="0">
                <a:solidFill>
                  <a:schemeClr val="tx1">
                    <a:lumMod val="65000"/>
                    <a:lumOff val="35000"/>
                  </a:schemeClr>
                </a:solidFill>
                <a:latin typeface="宋体" panose="02010600030101010101" pitchFamily="2" charset="-122"/>
                <a:ea typeface="宋体" panose="02010600030101010101" pitchFamily="2" charset="-122"/>
              </a:rPr>
              <a:t>。</a:t>
            </a:r>
            <a:endParaRPr lang="en-US" altLang="zh-CN" sz="1900" b="1" dirty="0">
              <a:solidFill>
                <a:schemeClr val="tx1">
                  <a:lumMod val="65000"/>
                  <a:lumOff val="35000"/>
                </a:schemeClr>
              </a:solidFill>
              <a:latin typeface="宋体" panose="02010600030101010101" pitchFamily="2" charset="-122"/>
              <a:ea typeface="宋体" panose="02010600030101010101" pitchFamily="2" charset="-122"/>
            </a:endParaRPr>
          </a:p>
          <a:p>
            <a:pPr lvl="1">
              <a:lnSpc>
                <a:spcPct val="150000"/>
              </a:lnSpc>
            </a:pPr>
            <a:endParaRPr lang="en-US" altLang="zh-CN" sz="1800" b="1" dirty="0">
              <a:solidFill>
                <a:schemeClr val="tx1">
                  <a:lumMod val="75000"/>
                  <a:lumOff val="25000"/>
                </a:schemeClr>
              </a:solidFill>
              <a:latin typeface="宋体" panose="02010600030101010101" pitchFamily="2" charset="-122"/>
              <a:ea typeface="宋体" panose="02010600030101010101" pitchFamily="2" charset="-122"/>
            </a:endParaRPr>
          </a:p>
          <a:p>
            <a:pPr>
              <a:lnSpc>
                <a:spcPct val="150000"/>
              </a:lnSpc>
            </a:pPr>
            <a:r>
              <a:rPr lang="zh-CN" altLang="en-US" sz="2400" b="1" dirty="0">
                <a:solidFill>
                  <a:schemeClr val="tx1">
                    <a:lumMod val="85000"/>
                    <a:lumOff val="15000"/>
                  </a:schemeClr>
                </a:solidFill>
                <a:latin typeface="宋体" panose="02010600030101010101" pitchFamily="2" charset="-122"/>
                <a:ea typeface="宋体" panose="02010600030101010101" pitchFamily="2" charset="-122"/>
              </a:rPr>
              <a:t>自我优势效应是否能够在任务无关时自动加工？</a:t>
            </a:r>
            <a:endParaRPr lang="en-US" altLang="zh-CN" sz="2000" b="1" dirty="0">
              <a:solidFill>
                <a:schemeClr val="tx1">
                  <a:lumMod val="85000"/>
                  <a:lumOff val="15000"/>
                </a:schemeClr>
              </a:solidFill>
              <a:latin typeface="宋体" panose="02010600030101010101" pitchFamily="2" charset="-122"/>
              <a:ea typeface="宋体" panose="02010600030101010101" pitchFamily="2" charset="-122"/>
            </a:endParaRPr>
          </a:p>
          <a:p>
            <a:pPr lvl="1">
              <a:lnSpc>
                <a:spcPct val="150000"/>
              </a:lnSpc>
            </a:pPr>
            <a:r>
              <a:rPr lang="zh-CN" altLang="en-US" sz="1900" b="1" dirty="0">
                <a:solidFill>
                  <a:schemeClr val="tx1">
                    <a:lumMod val="75000"/>
                    <a:lumOff val="25000"/>
                  </a:schemeClr>
                </a:solidFill>
                <a:latin typeface="宋体" panose="02010600030101010101" pitchFamily="2" charset="-122"/>
                <a:ea typeface="宋体" panose="02010600030101010101" pitchFamily="2" charset="-122"/>
              </a:rPr>
              <a:t>我们认为任务无关时存在自我信息自下而上的自动加工，未表现的原因在于自我信息作为任务无关因素，加工被抑制。（实验</a:t>
            </a:r>
            <a:r>
              <a:rPr lang="en-US" altLang="zh-CN" sz="1900" b="1" dirty="0">
                <a:solidFill>
                  <a:schemeClr val="tx1">
                    <a:lumMod val="75000"/>
                    <a:lumOff val="25000"/>
                  </a:schemeClr>
                </a:solidFill>
                <a:latin typeface="宋体" panose="02010600030101010101" pitchFamily="2" charset="-122"/>
                <a:ea typeface="宋体" panose="02010600030101010101" pitchFamily="2" charset="-122"/>
              </a:rPr>
              <a:t>1</a:t>
            </a:r>
            <a:r>
              <a:rPr lang="zh-CN" altLang="en-US" sz="1900" b="1" dirty="0">
                <a:solidFill>
                  <a:schemeClr val="tx1">
                    <a:lumMod val="75000"/>
                    <a:lumOff val="25000"/>
                  </a:schemeClr>
                </a:solidFill>
                <a:latin typeface="宋体" panose="02010600030101010101" pitchFamily="2" charset="-122"/>
                <a:ea typeface="宋体" panose="02010600030101010101" pitchFamily="2" charset="-122"/>
              </a:rPr>
              <a:t>）</a:t>
            </a:r>
            <a:endParaRPr lang="en-US" altLang="zh-CN" sz="1900" b="1" dirty="0">
              <a:solidFill>
                <a:schemeClr val="tx1">
                  <a:lumMod val="75000"/>
                  <a:lumOff val="25000"/>
                </a:schemeClr>
              </a:solidFill>
              <a:latin typeface="宋体" panose="02010600030101010101" pitchFamily="2" charset="-122"/>
              <a:ea typeface="宋体" panose="02010600030101010101" pitchFamily="2" charset="-122"/>
            </a:endParaRPr>
          </a:p>
          <a:p>
            <a:pPr lvl="1">
              <a:lnSpc>
                <a:spcPct val="150000"/>
              </a:lnSpc>
            </a:pPr>
            <a:r>
              <a:rPr lang="zh-CN" altLang="en-US" sz="1900" b="1" dirty="0">
                <a:solidFill>
                  <a:schemeClr val="tx1">
                    <a:lumMod val="75000"/>
                    <a:lumOff val="25000"/>
                  </a:schemeClr>
                </a:solidFill>
                <a:latin typeface="宋体" panose="02010600030101010101" pitchFamily="2" charset="-122"/>
                <a:ea typeface="宋体" panose="02010600030101010101" pitchFamily="2" charset="-122"/>
              </a:rPr>
              <a:t>当对自我信息的抑制减弱，可能表现出自我优势效应。（实验</a:t>
            </a:r>
            <a:r>
              <a:rPr lang="en-US" altLang="zh-CN" sz="1900" b="1" dirty="0">
                <a:solidFill>
                  <a:schemeClr val="tx1">
                    <a:lumMod val="75000"/>
                    <a:lumOff val="25000"/>
                  </a:schemeClr>
                </a:solidFill>
                <a:latin typeface="宋体" panose="02010600030101010101" pitchFamily="2" charset="-122"/>
                <a:ea typeface="宋体" panose="02010600030101010101" pitchFamily="2" charset="-122"/>
              </a:rPr>
              <a:t>2</a:t>
            </a:r>
            <a:r>
              <a:rPr lang="zh-CN" altLang="en-US" sz="1900" b="1" dirty="0">
                <a:solidFill>
                  <a:schemeClr val="tx1">
                    <a:lumMod val="75000"/>
                    <a:lumOff val="25000"/>
                  </a:schemeClr>
                </a:solidFill>
                <a:latin typeface="宋体" panose="02010600030101010101" pitchFamily="2" charset="-122"/>
                <a:ea typeface="宋体" panose="02010600030101010101" pitchFamily="2" charset="-122"/>
              </a:rPr>
              <a:t>）</a:t>
            </a:r>
            <a:endParaRPr lang="en-US" altLang="zh-CN" sz="1900" b="1" dirty="0">
              <a:solidFill>
                <a:schemeClr val="tx1">
                  <a:lumMod val="75000"/>
                  <a:lumOff val="25000"/>
                </a:schemeClr>
              </a:solidFill>
              <a:latin typeface="宋体" panose="02010600030101010101" pitchFamily="2" charset="-122"/>
              <a:ea typeface="宋体" panose="02010600030101010101" pitchFamily="2" charset="-122"/>
            </a:endParaRPr>
          </a:p>
          <a:p>
            <a:pPr lvl="1">
              <a:lnSpc>
                <a:spcPct val="150000"/>
              </a:lnSpc>
            </a:pPr>
            <a:r>
              <a:rPr lang="zh-CN" altLang="en-US" sz="1900" b="1" dirty="0">
                <a:solidFill>
                  <a:schemeClr val="tx1">
                    <a:lumMod val="75000"/>
                    <a:lumOff val="25000"/>
                  </a:schemeClr>
                </a:solidFill>
                <a:latin typeface="宋体" panose="02010600030101010101" pitchFamily="2" charset="-122"/>
                <a:ea typeface="宋体" panose="02010600030101010101" pitchFamily="2" charset="-122"/>
              </a:rPr>
              <a:t>若自我信息是自下而上的加工，那么自我与任务无关时，相比于低认知负载，自我优势效应在高认知负载下将增强。（实验</a:t>
            </a:r>
            <a:r>
              <a:rPr lang="en-US" altLang="zh-CN" sz="1900" b="1" dirty="0">
                <a:solidFill>
                  <a:schemeClr val="tx1">
                    <a:lumMod val="75000"/>
                    <a:lumOff val="25000"/>
                  </a:schemeClr>
                </a:solidFill>
                <a:latin typeface="宋体" panose="02010600030101010101" pitchFamily="2" charset="-122"/>
                <a:ea typeface="宋体" panose="02010600030101010101" pitchFamily="2" charset="-122"/>
              </a:rPr>
              <a:t>3</a:t>
            </a:r>
            <a:r>
              <a:rPr lang="zh-CN" altLang="en-US" sz="1900" b="1" dirty="0">
                <a:solidFill>
                  <a:schemeClr val="tx1">
                    <a:lumMod val="75000"/>
                    <a:lumOff val="25000"/>
                  </a:schemeClr>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85992849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6655FF6-4554-B4CA-78F5-541DF0E927E0}"/>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B7EB20E8-F091-2951-26CB-4C96B01A4EAB}"/>
              </a:ext>
            </a:extLst>
          </p:cNvPr>
          <p:cNvSpPr>
            <a:spLocks noGrp="1"/>
          </p:cNvSpPr>
          <p:nvPr>
            <p:ph type="title"/>
          </p:nvPr>
        </p:nvSpPr>
        <p:spPr>
          <a:xfrm>
            <a:off x="0" y="0"/>
            <a:ext cx="10515600" cy="1325563"/>
          </a:xfrm>
        </p:spPr>
        <p:txBody>
          <a:bodyPr/>
          <a:lstStyle/>
          <a:p>
            <a:r>
              <a:rPr lang="zh-CN" altLang="en-US" dirty="0">
                <a:latin typeface="宋体" panose="02010600030101010101" pitchFamily="2" charset="-122"/>
                <a:ea typeface="宋体" panose="02010600030101010101" pitchFamily="2" charset="-122"/>
              </a:rPr>
              <a:t>技术路线</a:t>
            </a:r>
          </a:p>
        </p:txBody>
      </p:sp>
      <p:sp>
        <p:nvSpPr>
          <p:cNvPr id="3" name="文本框 2">
            <a:extLst>
              <a:ext uri="{FF2B5EF4-FFF2-40B4-BE49-F238E27FC236}">
                <a16:creationId xmlns:a16="http://schemas.microsoft.com/office/drawing/2014/main" id="{8A29FA93-486E-3542-36D6-699E539659AD}"/>
              </a:ext>
            </a:extLst>
          </p:cNvPr>
          <p:cNvSpPr txBox="1"/>
          <p:nvPr/>
        </p:nvSpPr>
        <p:spPr>
          <a:xfrm>
            <a:off x="9671049" y="1618216"/>
            <a:ext cx="2266949" cy="646331"/>
          </a:xfrm>
          <a:prstGeom prst="rect">
            <a:avLst/>
          </a:prstGeom>
          <a:noFill/>
        </p:spPr>
        <p:txBody>
          <a:bodyPr wrap="square" rtlCol="0">
            <a:spAutoFit/>
          </a:bodyPr>
          <a:lstStyle/>
          <a:p>
            <a:r>
              <a:rPr lang="zh-CN" altLang="en-US" dirty="0"/>
              <a:t>自我信息与任务目标</a:t>
            </a:r>
            <a:r>
              <a:rPr lang="zh-CN" altLang="en-US" b="1" dirty="0"/>
              <a:t>对立</a:t>
            </a:r>
          </a:p>
        </p:txBody>
      </p:sp>
      <p:sp>
        <p:nvSpPr>
          <p:cNvPr id="5" name="文本框 4">
            <a:extLst>
              <a:ext uri="{FF2B5EF4-FFF2-40B4-BE49-F238E27FC236}">
                <a16:creationId xmlns:a16="http://schemas.microsoft.com/office/drawing/2014/main" id="{8F8D7905-DF5C-563A-ECDB-E61770174752}"/>
              </a:ext>
            </a:extLst>
          </p:cNvPr>
          <p:cNvSpPr txBox="1"/>
          <p:nvPr/>
        </p:nvSpPr>
        <p:spPr>
          <a:xfrm>
            <a:off x="9671050" y="3250698"/>
            <a:ext cx="2266950" cy="646331"/>
          </a:xfrm>
          <a:prstGeom prst="rect">
            <a:avLst/>
          </a:prstGeom>
          <a:noFill/>
        </p:spPr>
        <p:txBody>
          <a:bodyPr wrap="square" rtlCol="0">
            <a:spAutoFit/>
          </a:bodyPr>
          <a:lstStyle/>
          <a:p>
            <a:r>
              <a:rPr lang="zh-CN" altLang="en-US" dirty="0"/>
              <a:t>自我信息与任务目标</a:t>
            </a:r>
            <a:r>
              <a:rPr lang="zh-CN" altLang="en-US" b="1" dirty="0"/>
              <a:t>无关</a:t>
            </a:r>
          </a:p>
        </p:txBody>
      </p:sp>
      <p:sp>
        <p:nvSpPr>
          <p:cNvPr id="6" name="文本框 5">
            <a:extLst>
              <a:ext uri="{FF2B5EF4-FFF2-40B4-BE49-F238E27FC236}">
                <a16:creationId xmlns:a16="http://schemas.microsoft.com/office/drawing/2014/main" id="{58777730-DBFA-0D22-66B0-B07A0F4D2E61}"/>
              </a:ext>
            </a:extLst>
          </p:cNvPr>
          <p:cNvSpPr txBox="1"/>
          <p:nvPr/>
        </p:nvSpPr>
        <p:spPr>
          <a:xfrm>
            <a:off x="9743955" y="5343268"/>
            <a:ext cx="2054124" cy="369332"/>
          </a:xfrm>
          <a:prstGeom prst="rect">
            <a:avLst/>
          </a:prstGeom>
          <a:noFill/>
        </p:spPr>
        <p:txBody>
          <a:bodyPr wrap="square" rtlCol="0">
            <a:spAutoFit/>
          </a:bodyPr>
          <a:lstStyle/>
          <a:p>
            <a:r>
              <a:rPr lang="zh-CN" altLang="en-US" b="1" dirty="0"/>
              <a:t>认知负载</a:t>
            </a:r>
            <a:r>
              <a:rPr lang="zh-CN" altLang="en-US" dirty="0"/>
              <a:t>的调节</a:t>
            </a:r>
            <a:endParaRPr lang="en-US" altLang="zh-CN" dirty="0"/>
          </a:p>
        </p:txBody>
      </p:sp>
      <p:sp>
        <p:nvSpPr>
          <p:cNvPr id="7" name="Rectangle 2">
            <a:extLst>
              <a:ext uri="{FF2B5EF4-FFF2-40B4-BE49-F238E27FC236}">
                <a16:creationId xmlns:a16="http://schemas.microsoft.com/office/drawing/2014/main" id="{644EB6DA-3636-34FD-37B8-6CA7B10003FF}"/>
              </a:ext>
            </a:extLst>
          </p:cNvPr>
          <p:cNvSpPr>
            <a:spLocks noChangeArrowheads="1"/>
          </p:cNvSpPr>
          <p:nvPr/>
        </p:nvSpPr>
        <p:spPr bwMode="auto">
          <a:xfrm>
            <a:off x="1103955" y="868401"/>
            <a:ext cx="864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Picture 1">
            <a:extLst>
              <a:ext uri="{FF2B5EF4-FFF2-40B4-BE49-F238E27FC236}">
                <a16:creationId xmlns:a16="http://schemas.microsoft.com/office/drawing/2014/main" id="{1160A426-C7C0-BB72-C56A-843E7DA790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774" y="1235269"/>
            <a:ext cx="7945374" cy="522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50121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08B2673-2D46-EE7B-F966-58161C6DC70C}"/>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研究进展</a:t>
            </a:r>
          </a:p>
        </p:txBody>
      </p:sp>
    </p:spTree>
    <p:extLst>
      <p:ext uri="{BB962C8B-B14F-4D97-AF65-F5344CB8AC3E}">
        <p14:creationId xmlns:p14="http://schemas.microsoft.com/office/powerpoint/2010/main" val="382225036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C8EDBF6-C74C-48FF-B8A6-CEBD6BA1F04F}"/>
              </a:ext>
            </a:extLst>
          </p:cNvPr>
          <p:cNvSpPr>
            <a:spLocks noGrp="1"/>
          </p:cNvSpPr>
          <p:nvPr>
            <p:ph type="title"/>
          </p:nvPr>
        </p:nvSpPr>
        <p:spPr>
          <a:xfrm>
            <a:off x="-1" y="0"/>
            <a:ext cx="11239501" cy="1325563"/>
          </a:xfrm>
        </p:spPr>
        <p:txBody>
          <a:bodyPr/>
          <a:lstStyle/>
          <a:p>
            <a:r>
              <a:rPr lang="zh-CN" altLang="en-US" dirty="0">
                <a:latin typeface="宋体" panose="02010600030101010101" pitchFamily="2" charset="-122"/>
                <a:ea typeface="宋体" panose="02010600030101010101" pitchFamily="2" charset="-122"/>
              </a:rPr>
              <a:t>实验</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（完成）</a:t>
            </a:r>
          </a:p>
        </p:txBody>
      </p:sp>
      <p:sp>
        <p:nvSpPr>
          <p:cNvPr id="5" name="内容占位符 4">
            <a:extLst>
              <a:ext uri="{FF2B5EF4-FFF2-40B4-BE49-F238E27FC236}">
                <a16:creationId xmlns:a16="http://schemas.microsoft.com/office/drawing/2014/main" id="{BD61E0D1-09C1-0DD6-008F-B49CE64BC44B}"/>
              </a:ext>
            </a:extLst>
          </p:cNvPr>
          <p:cNvSpPr>
            <a:spLocks noGrp="1"/>
          </p:cNvSpPr>
          <p:nvPr>
            <p:ph idx="4294967295"/>
          </p:nvPr>
        </p:nvSpPr>
        <p:spPr>
          <a:xfrm>
            <a:off x="330200" y="1325563"/>
            <a:ext cx="11667066" cy="4895850"/>
          </a:xfrm>
        </p:spPr>
        <p:txBody>
          <a:bodyPr>
            <a:normAutofit/>
          </a:bodyPr>
          <a:lstStyle/>
          <a:p>
            <a:pPr>
              <a:lnSpc>
                <a:spcPct val="140000"/>
              </a:lnSpc>
              <a:spcBef>
                <a:spcPts val="1000"/>
              </a:spcBef>
              <a:buFont typeface="Arial" panose="020B0604020202020204" pitchFamily="34" charset="0"/>
              <a:buChar char="•"/>
            </a:pPr>
            <a:r>
              <a:rPr lang="zh-CN" altLang="en-US" sz="2000" b="1" dirty="0">
                <a:solidFill>
                  <a:schemeClr val="tx1">
                    <a:lumMod val="85000"/>
                    <a:lumOff val="15000"/>
                  </a:schemeClr>
                </a:solidFill>
                <a:latin typeface="宋体" panose="02010600030101010101" pitchFamily="2" charset="-122"/>
                <a:ea typeface="宋体" panose="02010600030101010101" pitchFamily="2" charset="-122"/>
              </a:rPr>
              <a:t>被试：</a:t>
            </a:r>
            <a:endParaRPr lang="en-US" altLang="zh-CN" sz="2000" b="1" dirty="0">
              <a:solidFill>
                <a:schemeClr val="tx1">
                  <a:lumMod val="85000"/>
                  <a:lumOff val="15000"/>
                </a:schemeClr>
              </a:solidFill>
              <a:latin typeface="宋体" panose="02010600030101010101" pitchFamily="2" charset="-122"/>
              <a:ea typeface="宋体" panose="02010600030101010101" pitchFamily="2" charset="-122"/>
            </a:endParaRPr>
          </a:p>
          <a:p>
            <a:pPr lvl="1">
              <a:lnSpc>
                <a:spcPct val="140000"/>
              </a:lnSpc>
              <a:spcBef>
                <a:spcPts val="500"/>
              </a:spcBef>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收集</a:t>
            </a:r>
            <a:r>
              <a:rPr lang="en-US" altLang="zh-CN" b="1" dirty="0">
                <a:latin typeface="宋体" panose="02010600030101010101" pitchFamily="2" charset="-122"/>
                <a:ea typeface="宋体" panose="02010600030101010101" pitchFamily="2" charset="-122"/>
              </a:rPr>
              <a:t>60</a:t>
            </a:r>
            <a:r>
              <a:rPr lang="zh-CN" altLang="en-US" b="1" dirty="0">
                <a:latin typeface="宋体" panose="02010600030101010101" pitchFamily="2" charset="-122"/>
                <a:ea typeface="宋体" panose="02010600030101010101" pitchFamily="2" charset="-122"/>
              </a:rPr>
              <a:t>位被试，排除一位整体正确率低于</a:t>
            </a:r>
            <a:r>
              <a:rPr lang="en-US" altLang="zh-CN" b="1" dirty="0">
                <a:latin typeface="宋体" panose="02010600030101010101" pitchFamily="2" charset="-122"/>
                <a:ea typeface="宋体" panose="02010600030101010101" pitchFamily="2" charset="-122"/>
              </a:rPr>
              <a:t>70%</a:t>
            </a:r>
            <a:r>
              <a:rPr lang="zh-CN" altLang="en-US" b="1" dirty="0">
                <a:latin typeface="宋体" panose="02010600030101010101" pitchFamily="2" charset="-122"/>
                <a:ea typeface="宋体" panose="02010600030101010101" pitchFamily="2" charset="-122"/>
              </a:rPr>
              <a:t>的被试，有效被试数为</a:t>
            </a:r>
            <a:r>
              <a:rPr lang="en-US" altLang="zh-CN" b="1" dirty="0">
                <a:latin typeface="宋体" panose="02010600030101010101" pitchFamily="2" charset="-122"/>
                <a:ea typeface="宋体" panose="02010600030101010101" pitchFamily="2" charset="-122"/>
              </a:rPr>
              <a:t>59</a:t>
            </a:r>
            <a:r>
              <a:rPr lang="zh-CN" altLang="en-US" b="1" dirty="0">
                <a:latin typeface="宋体" panose="02010600030101010101" pitchFamily="2" charset="-122"/>
                <a:ea typeface="宋体" panose="02010600030101010101" pitchFamily="2" charset="-122"/>
              </a:rPr>
              <a:t>。女性</a:t>
            </a:r>
            <a:r>
              <a:rPr lang="en-US" altLang="zh-CN" b="1" dirty="0">
                <a:latin typeface="宋体" panose="02010600030101010101" pitchFamily="2" charset="-122"/>
                <a:ea typeface="宋体" panose="02010600030101010101" pitchFamily="2" charset="-122"/>
              </a:rPr>
              <a:t>29</a:t>
            </a:r>
            <a:r>
              <a:rPr lang="zh-CN" altLang="en-US" b="1" dirty="0">
                <a:latin typeface="宋体" panose="02010600030101010101" pitchFamily="2" charset="-122"/>
                <a:ea typeface="宋体" panose="02010600030101010101" pitchFamily="2" charset="-122"/>
              </a:rPr>
              <a:t>人，男性</a:t>
            </a:r>
            <a:r>
              <a:rPr lang="en-US" altLang="zh-CN" b="1" dirty="0">
                <a:latin typeface="宋体" panose="02010600030101010101" pitchFamily="2" charset="-122"/>
                <a:ea typeface="宋体" panose="02010600030101010101" pitchFamily="2" charset="-122"/>
              </a:rPr>
              <a:t>30</a:t>
            </a:r>
            <a:r>
              <a:rPr lang="zh-CN" altLang="en-US" b="1" dirty="0">
                <a:latin typeface="宋体" panose="02010600030101010101" pitchFamily="2" charset="-122"/>
                <a:ea typeface="宋体" panose="02010600030101010101" pitchFamily="2" charset="-122"/>
              </a:rPr>
              <a:t>人。</a:t>
            </a:r>
            <a:endParaRPr lang="en-US" altLang="zh-CN" b="1" dirty="0">
              <a:latin typeface="宋体" panose="02010600030101010101" pitchFamily="2" charset="-122"/>
              <a:ea typeface="宋体" panose="02010600030101010101" pitchFamily="2" charset="-122"/>
            </a:endParaRPr>
          </a:p>
          <a:p>
            <a:pPr>
              <a:lnSpc>
                <a:spcPct val="140000"/>
              </a:lnSpc>
              <a:spcBef>
                <a:spcPts val="1000"/>
              </a:spcBef>
              <a:buFont typeface="Arial" panose="020B0604020202020204" pitchFamily="34" charset="0"/>
              <a:buChar char="•"/>
            </a:pPr>
            <a:r>
              <a:rPr lang="zh-CN" altLang="en-US" sz="2000" b="1" dirty="0">
                <a:solidFill>
                  <a:schemeClr val="tx1">
                    <a:lumMod val="85000"/>
                    <a:lumOff val="15000"/>
                  </a:schemeClr>
                </a:solidFill>
                <a:latin typeface="宋体" panose="02010600030101010101" pitchFamily="2" charset="-122"/>
                <a:ea typeface="宋体" panose="02010600030101010101" pitchFamily="2" charset="-122"/>
              </a:rPr>
              <a:t>结果：</a:t>
            </a:r>
            <a:endParaRPr lang="en-US" altLang="zh-CN" sz="2000" b="1" dirty="0">
              <a:solidFill>
                <a:schemeClr val="tx1">
                  <a:lumMod val="85000"/>
                  <a:lumOff val="15000"/>
                </a:schemeClr>
              </a:solidFill>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A5B98958-25EA-C137-69D7-7A1E4E328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845" y="3352798"/>
            <a:ext cx="4680000" cy="2892780"/>
          </a:xfrm>
          <a:prstGeom prst="rect">
            <a:avLst/>
          </a:prstGeom>
        </p:spPr>
      </p:pic>
      <p:pic>
        <p:nvPicPr>
          <p:cNvPr id="6" name="图片 5">
            <a:extLst>
              <a:ext uri="{FF2B5EF4-FFF2-40B4-BE49-F238E27FC236}">
                <a16:creationId xmlns:a16="http://schemas.microsoft.com/office/drawing/2014/main" id="{822007A8-03F0-B3A5-0662-8912E37335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7632" y="3328632"/>
            <a:ext cx="4680000" cy="2892781"/>
          </a:xfrm>
          <a:prstGeom prst="rect">
            <a:avLst/>
          </a:prstGeom>
        </p:spPr>
      </p:pic>
    </p:spTree>
    <p:extLst>
      <p:ext uri="{BB962C8B-B14F-4D97-AF65-F5344CB8AC3E}">
        <p14:creationId xmlns:p14="http://schemas.microsoft.com/office/powerpoint/2010/main" val="197150970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1BAF4-C58F-2875-5E16-9D09A9024CD9}"/>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11CEE938-462B-7DFC-8493-F251E22C1658}"/>
              </a:ext>
            </a:extLst>
          </p:cNvPr>
          <p:cNvSpPr>
            <a:spLocks noGrp="1"/>
          </p:cNvSpPr>
          <p:nvPr>
            <p:ph type="title"/>
          </p:nvPr>
        </p:nvSpPr>
        <p:spPr>
          <a:xfrm>
            <a:off x="-1" y="0"/>
            <a:ext cx="11239501" cy="1325563"/>
          </a:xfrm>
        </p:spPr>
        <p:txBody>
          <a:bodyPr/>
          <a:lstStyle/>
          <a:p>
            <a:r>
              <a:rPr lang="zh-CN" altLang="en-US" dirty="0">
                <a:latin typeface="宋体" panose="02010600030101010101" pitchFamily="2" charset="-122"/>
                <a:ea typeface="宋体" panose="02010600030101010101" pitchFamily="2" charset="-122"/>
              </a:rPr>
              <a:t>实验</a:t>
            </a:r>
            <a:r>
              <a:rPr lang="en-US" altLang="zh-CN" dirty="0">
                <a:latin typeface="宋体" panose="02010600030101010101" pitchFamily="2" charset="-122"/>
                <a:ea typeface="宋体" panose="02010600030101010101" pitchFamily="2" charset="-122"/>
              </a:rPr>
              <a:t>2</a:t>
            </a:r>
            <a:endParaRPr lang="zh-CN" altLang="en-US" dirty="0">
              <a:latin typeface="宋体" panose="02010600030101010101" pitchFamily="2" charset="-122"/>
              <a:ea typeface="宋体" panose="02010600030101010101" pitchFamily="2" charset="-122"/>
            </a:endParaRPr>
          </a:p>
        </p:txBody>
      </p:sp>
      <p:grpSp>
        <p:nvGrpSpPr>
          <p:cNvPr id="27" name="组合 26">
            <a:extLst>
              <a:ext uri="{FF2B5EF4-FFF2-40B4-BE49-F238E27FC236}">
                <a16:creationId xmlns:a16="http://schemas.microsoft.com/office/drawing/2014/main" id="{C5F85681-08F3-2132-BCB7-504AA321E0A7}"/>
              </a:ext>
            </a:extLst>
          </p:cNvPr>
          <p:cNvGrpSpPr/>
          <p:nvPr/>
        </p:nvGrpSpPr>
        <p:grpSpPr>
          <a:xfrm>
            <a:off x="574559" y="1325563"/>
            <a:ext cx="10664941" cy="2073048"/>
            <a:chOff x="639234" y="1741775"/>
            <a:chExt cx="11474682" cy="2230445"/>
          </a:xfrm>
        </p:grpSpPr>
        <p:grpSp>
          <p:nvGrpSpPr>
            <p:cNvPr id="15" name="组合 14">
              <a:extLst>
                <a:ext uri="{FF2B5EF4-FFF2-40B4-BE49-F238E27FC236}">
                  <a16:creationId xmlns:a16="http://schemas.microsoft.com/office/drawing/2014/main" id="{5EEA03AD-ECC0-3A97-9D41-3DC5EFD45D8F}"/>
                </a:ext>
              </a:extLst>
            </p:cNvPr>
            <p:cNvGrpSpPr/>
            <p:nvPr/>
          </p:nvGrpSpPr>
          <p:grpSpPr>
            <a:xfrm>
              <a:off x="639234" y="1741775"/>
              <a:ext cx="11474682" cy="2230445"/>
              <a:chOff x="952501" y="2224375"/>
              <a:chExt cx="12249345" cy="2576287"/>
            </a:xfrm>
          </p:grpSpPr>
          <p:sp>
            <p:nvSpPr>
              <p:cNvPr id="20" name="矩形 19">
                <a:extLst>
                  <a:ext uri="{FF2B5EF4-FFF2-40B4-BE49-F238E27FC236}">
                    <a16:creationId xmlns:a16="http://schemas.microsoft.com/office/drawing/2014/main" id="{569E3642-5DD1-E173-1133-35DF791068CD}"/>
                  </a:ext>
                </a:extLst>
              </p:cNvPr>
              <p:cNvSpPr/>
              <p:nvPr/>
            </p:nvSpPr>
            <p:spPr>
              <a:xfrm>
                <a:off x="8724901" y="2224375"/>
                <a:ext cx="723899" cy="753532"/>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endParaRPr>
              </a:p>
            </p:txBody>
          </p:sp>
          <p:sp>
            <p:nvSpPr>
              <p:cNvPr id="14" name="矩形 13">
                <a:extLst>
                  <a:ext uri="{FF2B5EF4-FFF2-40B4-BE49-F238E27FC236}">
                    <a16:creationId xmlns:a16="http://schemas.microsoft.com/office/drawing/2014/main" id="{12BC28D6-03DF-FFA9-5EC1-1F93E6321DFA}"/>
                  </a:ext>
                </a:extLst>
              </p:cNvPr>
              <p:cNvSpPr/>
              <p:nvPr/>
            </p:nvSpPr>
            <p:spPr>
              <a:xfrm>
                <a:off x="3543301" y="2224375"/>
                <a:ext cx="1638300" cy="753534"/>
              </a:xfrm>
              <a:prstGeom prst="rect">
                <a:avLst/>
              </a:prstGeom>
              <a:solidFill>
                <a:schemeClr val="tx1">
                  <a:lumMod val="50000"/>
                  <a:lumOff val="5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endParaRPr>
              </a:p>
            </p:txBody>
          </p:sp>
          <p:sp>
            <p:nvSpPr>
              <p:cNvPr id="2" name="矩形 1">
                <a:extLst>
                  <a:ext uri="{FF2B5EF4-FFF2-40B4-BE49-F238E27FC236}">
                    <a16:creationId xmlns:a16="http://schemas.microsoft.com/office/drawing/2014/main" id="{64B00870-D432-45A8-A74E-638FB60BC92E}"/>
                  </a:ext>
                </a:extLst>
              </p:cNvPr>
              <p:cNvSpPr/>
              <p:nvPr/>
            </p:nvSpPr>
            <p:spPr>
              <a:xfrm>
                <a:off x="952501" y="2226733"/>
                <a:ext cx="1866900" cy="753534"/>
              </a:xfrm>
              <a:prstGeom prst="rect">
                <a:avLst/>
              </a:prstGeom>
              <a:solidFill>
                <a:schemeClr val="tx1">
                  <a:lumMod val="50000"/>
                  <a:lumOff val="5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实验设计</a:t>
                </a:r>
              </a:p>
            </p:txBody>
          </p:sp>
          <p:sp>
            <p:nvSpPr>
              <p:cNvPr id="3" name="矩形 2">
                <a:extLst>
                  <a:ext uri="{FF2B5EF4-FFF2-40B4-BE49-F238E27FC236}">
                    <a16:creationId xmlns:a16="http://schemas.microsoft.com/office/drawing/2014/main" id="{D5AE59CA-8A78-7AEC-DED3-3CE36DCA1C5D}"/>
                  </a:ext>
                </a:extLst>
              </p:cNvPr>
              <p:cNvSpPr/>
              <p:nvPr/>
            </p:nvSpPr>
            <p:spPr>
              <a:xfrm>
                <a:off x="3543301" y="2226733"/>
                <a:ext cx="1866900" cy="753534"/>
              </a:xfrm>
              <a:prstGeom prst="rect">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实验程序</a:t>
                </a:r>
              </a:p>
            </p:txBody>
          </p:sp>
          <p:sp>
            <p:nvSpPr>
              <p:cNvPr id="4" name="矩形 3">
                <a:extLst>
                  <a:ext uri="{FF2B5EF4-FFF2-40B4-BE49-F238E27FC236}">
                    <a16:creationId xmlns:a16="http://schemas.microsoft.com/office/drawing/2014/main" id="{7F279976-C9F6-56F8-6D65-B6C9273C73EA}"/>
                  </a:ext>
                </a:extLst>
              </p:cNvPr>
              <p:cNvSpPr/>
              <p:nvPr/>
            </p:nvSpPr>
            <p:spPr>
              <a:xfrm>
                <a:off x="6134102" y="2226733"/>
                <a:ext cx="1866900" cy="753534"/>
              </a:xfrm>
              <a:prstGeom prst="rect">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数据收集</a:t>
                </a:r>
              </a:p>
            </p:txBody>
          </p:sp>
          <p:sp>
            <p:nvSpPr>
              <p:cNvPr id="6" name="矩形 5">
                <a:extLst>
                  <a:ext uri="{FF2B5EF4-FFF2-40B4-BE49-F238E27FC236}">
                    <a16:creationId xmlns:a16="http://schemas.microsoft.com/office/drawing/2014/main" id="{E6240CCB-2C6E-021B-3D22-99F374DA2B3C}"/>
                  </a:ext>
                </a:extLst>
              </p:cNvPr>
              <p:cNvSpPr/>
              <p:nvPr/>
            </p:nvSpPr>
            <p:spPr>
              <a:xfrm>
                <a:off x="8724902" y="2226733"/>
                <a:ext cx="1866900" cy="753534"/>
              </a:xfrm>
              <a:prstGeom prst="rect">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数据分析</a:t>
                </a:r>
              </a:p>
            </p:txBody>
          </p:sp>
          <p:sp>
            <p:nvSpPr>
              <p:cNvPr id="10" name="箭头: 右 9">
                <a:extLst>
                  <a:ext uri="{FF2B5EF4-FFF2-40B4-BE49-F238E27FC236}">
                    <a16:creationId xmlns:a16="http://schemas.microsoft.com/office/drawing/2014/main" id="{596DF784-6ECE-F471-49EA-55776EB9DBF6}"/>
                  </a:ext>
                </a:extLst>
              </p:cNvPr>
              <p:cNvSpPr/>
              <p:nvPr/>
            </p:nvSpPr>
            <p:spPr>
              <a:xfrm>
                <a:off x="2819400" y="2520951"/>
                <a:ext cx="723900" cy="165100"/>
              </a:xfrm>
              <a:prstGeom prst="rightArrow">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A9BDA3D1-F71B-DAA9-4719-4A83F6E3A0BC}"/>
                  </a:ext>
                </a:extLst>
              </p:cNvPr>
              <p:cNvSpPr/>
              <p:nvPr/>
            </p:nvSpPr>
            <p:spPr>
              <a:xfrm>
                <a:off x="5410201" y="2491318"/>
                <a:ext cx="723900" cy="165100"/>
              </a:xfrm>
              <a:prstGeom prst="rightArrow">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A480B710-B9EE-C05C-D350-BEBA373D2924}"/>
                  </a:ext>
                </a:extLst>
              </p:cNvPr>
              <p:cNvSpPr/>
              <p:nvPr/>
            </p:nvSpPr>
            <p:spPr>
              <a:xfrm>
                <a:off x="8001001" y="2499785"/>
                <a:ext cx="723900" cy="165100"/>
              </a:xfrm>
              <a:prstGeom prst="rightArrow">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E1899FD-538D-2384-155D-4DF653BB2084}"/>
                  </a:ext>
                </a:extLst>
              </p:cNvPr>
              <p:cNvSpPr txBox="1"/>
              <p:nvPr/>
            </p:nvSpPr>
            <p:spPr>
              <a:xfrm>
                <a:off x="3750734" y="3183466"/>
                <a:ext cx="2448474" cy="1471396"/>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程序编写</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程序自检</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预实验</a:t>
                </a:r>
              </a:p>
            </p:txBody>
          </p:sp>
          <p:sp>
            <p:nvSpPr>
              <p:cNvPr id="16" name="矩形 15">
                <a:extLst>
                  <a:ext uri="{FF2B5EF4-FFF2-40B4-BE49-F238E27FC236}">
                    <a16:creationId xmlns:a16="http://schemas.microsoft.com/office/drawing/2014/main" id="{F7B5C2EA-C129-A2E5-6206-15F80CFE3B05}"/>
                  </a:ext>
                </a:extLst>
              </p:cNvPr>
              <p:cNvSpPr/>
              <p:nvPr/>
            </p:nvSpPr>
            <p:spPr>
              <a:xfrm>
                <a:off x="11334946" y="2224376"/>
                <a:ext cx="1866900" cy="753533"/>
              </a:xfrm>
              <a:prstGeom prst="rect">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结果撰写</a:t>
                </a:r>
              </a:p>
            </p:txBody>
          </p:sp>
          <p:sp>
            <p:nvSpPr>
              <p:cNvPr id="17" name="箭头: 右 16">
                <a:extLst>
                  <a:ext uri="{FF2B5EF4-FFF2-40B4-BE49-F238E27FC236}">
                    <a16:creationId xmlns:a16="http://schemas.microsoft.com/office/drawing/2014/main" id="{15B7F4E0-8446-CDA0-F7CC-7D8F1A18C26F}"/>
                  </a:ext>
                </a:extLst>
              </p:cNvPr>
              <p:cNvSpPr/>
              <p:nvPr/>
            </p:nvSpPr>
            <p:spPr>
              <a:xfrm>
                <a:off x="10611046" y="2497426"/>
                <a:ext cx="723900" cy="165100"/>
              </a:xfrm>
              <a:prstGeom prst="rightArrow">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2DD3058-A5F3-782D-5FEE-1FB7EB75B115}"/>
                  </a:ext>
                </a:extLst>
              </p:cNvPr>
              <p:cNvSpPr txBox="1"/>
              <p:nvPr/>
            </p:nvSpPr>
            <p:spPr>
              <a:xfrm>
                <a:off x="8724898" y="3217550"/>
                <a:ext cx="2964790" cy="158311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停止数据收集脚本</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预实验数据分析脚本</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   数据分析脚本</a:t>
                </a:r>
              </a:p>
            </p:txBody>
          </p:sp>
        </p:grpSp>
        <p:pic>
          <p:nvPicPr>
            <p:cNvPr id="25" name="图片 24">
              <a:extLst>
                <a:ext uri="{FF2B5EF4-FFF2-40B4-BE49-F238E27FC236}">
                  <a16:creationId xmlns:a16="http://schemas.microsoft.com/office/drawing/2014/main" id="{14D33A95-0032-2694-7A0A-E29C4DAC2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097" y="3528455"/>
              <a:ext cx="381000" cy="381000"/>
            </a:xfrm>
            <a:prstGeom prst="rect">
              <a:avLst/>
            </a:prstGeom>
          </p:spPr>
        </p:pic>
        <p:pic>
          <p:nvPicPr>
            <p:cNvPr id="26" name="图片 25">
              <a:extLst>
                <a:ext uri="{FF2B5EF4-FFF2-40B4-BE49-F238E27FC236}">
                  <a16:creationId xmlns:a16="http://schemas.microsoft.com/office/drawing/2014/main" id="{7FC159EE-2381-F004-9618-40728886B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971" y="3472848"/>
              <a:ext cx="381000" cy="381000"/>
            </a:xfrm>
            <a:prstGeom prst="rect">
              <a:avLst/>
            </a:prstGeom>
          </p:spPr>
        </p:pic>
      </p:grpSp>
      <p:sp>
        <p:nvSpPr>
          <p:cNvPr id="30" name="文本框 29">
            <a:extLst>
              <a:ext uri="{FF2B5EF4-FFF2-40B4-BE49-F238E27FC236}">
                <a16:creationId xmlns:a16="http://schemas.microsoft.com/office/drawing/2014/main" id="{6F4565CA-B9CC-9310-1EAC-53AE302B4FD9}"/>
              </a:ext>
            </a:extLst>
          </p:cNvPr>
          <p:cNvSpPr txBox="1"/>
          <p:nvPr/>
        </p:nvSpPr>
        <p:spPr>
          <a:xfrm>
            <a:off x="5996046" y="4256665"/>
            <a:ext cx="5975528" cy="1273875"/>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预实验单被试反应时分布：</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自我与任务有关：匹配条件出现</a:t>
            </a:r>
            <a:r>
              <a:rPr lang="en-US" altLang="zh-CN" dirty="0">
                <a:latin typeface="宋体" panose="02010600030101010101" pitchFamily="2" charset="-122"/>
                <a:ea typeface="宋体" panose="02010600030101010101" pitchFamily="2" charset="-122"/>
              </a:rPr>
              <a:t>SPE</a:t>
            </a:r>
          </a:p>
          <a:p>
            <a:pPr>
              <a:lnSpc>
                <a:spcPct val="150000"/>
              </a:lnSpc>
            </a:pPr>
            <a:r>
              <a:rPr lang="zh-CN" altLang="en-US" dirty="0">
                <a:latin typeface="宋体" panose="02010600030101010101" pitchFamily="2" charset="-122"/>
                <a:ea typeface="宋体" panose="02010600030101010101" pitchFamily="2" charset="-122"/>
              </a:rPr>
              <a:t>自我与任务无关：匹配条件，有一个被试出现微弱的</a:t>
            </a:r>
            <a:r>
              <a:rPr lang="en-US" altLang="zh-CN" dirty="0">
                <a:latin typeface="宋体" panose="02010600030101010101" pitchFamily="2" charset="-122"/>
                <a:ea typeface="宋体" panose="02010600030101010101" pitchFamily="2" charset="-122"/>
              </a:rPr>
              <a:t>SPE</a:t>
            </a:r>
          </a:p>
        </p:txBody>
      </p:sp>
      <p:grpSp>
        <p:nvGrpSpPr>
          <p:cNvPr id="34" name="组合 33">
            <a:extLst>
              <a:ext uri="{FF2B5EF4-FFF2-40B4-BE49-F238E27FC236}">
                <a16:creationId xmlns:a16="http://schemas.microsoft.com/office/drawing/2014/main" id="{80E7002F-9ADF-17E4-6BEA-C04CCB1A28E8}"/>
              </a:ext>
            </a:extLst>
          </p:cNvPr>
          <p:cNvGrpSpPr/>
          <p:nvPr/>
        </p:nvGrpSpPr>
        <p:grpSpPr>
          <a:xfrm>
            <a:off x="1196902" y="3576710"/>
            <a:ext cx="4500563" cy="2781300"/>
            <a:chOff x="1196902" y="3576710"/>
            <a:chExt cx="4500563" cy="2781300"/>
          </a:xfrm>
        </p:grpSpPr>
        <p:grpSp>
          <p:nvGrpSpPr>
            <p:cNvPr id="32" name="组合 31">
              <a:extLst>
                <a:ext uri="{FF2B5EF4-FFF2-40B4-BE49-F238E27FC236}">
                  <a16:creationId xmlns:a16="http://schemas.microsoft.com/office/drawing/2014/main" id="{85DAC0E3-435F-0765-2365-3707DBD77B7A}"/>
                </a:ext>
              </a:extLst>
            </p:cNvPr>
            <p:cNvGrpSpPr/>
            <p:nvPr/>
          </p:nvGrpSpPr>
          <p:grpSpPr>
            <a:xfrm>
              <a:off x="1196902" y="3576710"/>
              <a:ext cx="4500563" cy="2781300"/>
              <a:chOff x="1484769" y="3576710"/>
              <a:chExt cx="4500563" cy="2781300"/>
            </a:xfrm>
          </p:grpSpPr>
          <p:pic>
            <p:nvPicPr>
              <p:cNvPr id="29" name="图片 28">
                <a:extLst>
                  <a:ext uri="{FF2B5EF4-FFF2-40B4-BE49-F238E27FC236}">
                    <a16:creationId xmlns:a16="http://schemas.microsoft.com/office/drawing/2014/main" id="{DCFE34B6-2AB9-A165-565A-0B6AFA95E6E1}"/>
                  </a:ext>
                </a:extLst>
              </p:cNvPr>
              <p:cNvPicPr>
                <a:picLocks noChangeAspect="1"/>
              </p:cNvPicPr>
              <p:nvPr/>
            </p:nvPicPr>
            <p:blipFill>
              <a:blip r:embed="rId4"/>
              <a:stretch>
                <a:fillRect/>
              </a:stretch>
            </p:blipFill>
            <p:spPr>
              <a:xfrm>
                <a:off x="1484769" y="3576710"/>
                <a:ext cx="4500563" cy="2781300"/>
              </a:xfrm>
              <a:prstGeom prst="rect">
                <a:avLst/>
              </a:prstGeom>
            </p:spPr>
          </p:pic>
          <p:sp>
            <p:nvSpPr>
              <p:cNvPr id="31" name="文本框 30">
                <a:extLst>
                  <a:ext uri="{FF2B5EF4-FFF2-40B4-BE49-F238E27FC236}">
                    <a16:creationId xmlns:a16="http://schemas.microsoft.com/office/drawing/2014/main" id="{640C8D35-81C9-8342-10F9-E321058024A1}"/>
                  </a:ext>
                </a:extLst>
              </p:cNvPr>
              <p:cNvSpPr txBox="1"/>
              <p:nvPr/>
            </p:nvSpPr>
            <p:spPr>
              <a:xfrm>
                <a:off x="4529667" y="3707360"/>
                <a:ext cx="956733" cy="2520000"/>
              </a:xfrm>
              <a:prstGeom prst="rect">
                <a:avLst/>
              </a:prstGeom>
              <a:noFill/>
              <a:ln w="12700">
                <a:solidFill>
                  <a:srgbClr val="FF0000"/>
                </a:solidFill>
              </a:ln>
            </p:spPr>
            <p:txBody>
              <a:bodyPr wrap="square" rtlCol="0">
                <a:spAutoFit/>
              </a:bodyPr>
              <a:lstStyle/>
              <a:p>
                <a:endParaRPr lang="zh-CN" altLang="en-US" dirty="0"/>
              </a:p>
            </p:txBody>
          </p:sp>
        </p:grpSp>
        <p:sp>
          <p:nvSpPr>
            <p:cNvPr id="33" name="文本框 32">
              <a:extLst>
                <a:ext uri="{FF2B5EF4-FFF2-40B4-BE49-F238E27FC236}">
                  <a16:creationId xmlns:a16="http://schemas.microsoft.com/office/drawing/2014/main" id="{D06E7168-56BA-BD32-71E9-98CB8D0B637E}"/>
                </a:ext>
              </a:extLst>
            </p:cNvPr>
            <p:cNvSpPr txBox="1"/>
            <p:nvPr/>
          </p:nvSpPr>
          <p:spPr>
            <a:xfrm>
              <a:off x="2433037" y="4939967"/>
              <a:ext cx="956733" cy="1260000"/>
            </a:xfrm>
            <a:prstGeom prst="rect">
              <a:avLst/>
            </a:prstGeom>
            <a:noFill/>
            <a:ln w="12700">
              <a:solidFill>
                <a:srgbClr val="FF0000"/>
              </a:solidFill>
            </a:ln>
          </p:spPr>
          <p:txBody>
            <a:bodyPr wrap="square" rtlCol="0">
              <a:spAutoFit/>
            </a:bodyPr>
            <a:lstStyle/>
            <a:p>
              <a:endParaRPr lang="zh-CN" altLang="en-US" dirty="0"/>
            </a:p>
          </p:txBody>
        </p:sp>
      </p:grpSp>
    </p:spTree>
    <p:extLst>
      <p:ext uri="{BB962C8B-B14F-4D97-AF65-F5344CB8AC3E}">
        <p14:creationId xmlns:p14="http://schemas.microsoft.com/office/powerpoint/2010/main" val="120170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7C1EF-BC9F-4B16-B1E3-44A8BBBDFB42}"/>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01D54207-D45A-1281-C13C-8FEC11797FC5}"/>
              </a:ext>
            </a:extLst>
          </p:cNvPr>
          <p:cNvSpPr>
            <a:spLocks noGrp="1"/>
          </p:cNvSpPr>
          <p:nvPr>
            <p:ph type="title"/>
          </p:nvPr>
        </p:nvSpPr>
        <p:spPr>
          <a:xfrm>
            <a:off x="-1" y="0"/>
            <a:ext cx="11239501" cy="1325563"/>
          </a:xfrm>
        </p:spPr>
        <p:txBody>
          <a:bodyPr/>
          <a:lstStyle/>
          <a:p>
            <a:r>
              <a:rPr lang="zh-CN" altLang="en-US" dirty="0">
                <a:latin typeface="宋体" panose="02010600030101010101" pitchFamily="2" charset="-122"/>
                <a:ea typeface="宋体" panose="02010600030101010101" pitchFamily="2" charset="-122"/>
              </a:rPr>
              <a:t>实验</a:t>
            </a:r>
            <a:r>
              <a:rPr lang="en-US" altLang="zh-CN" dirty="0">
                <a:latin typeface="宋体" panose="02010600030101010101" pitchFamily="2" charset="-122"/>
                <a:ea typeface="宋体" panose="02010600030101010101" pitchFamily="2" charset="-122"/>
              </a:rPr>
              <a:t>3</a:t>
            </a:r>
            <a:endParaRPr lang="zh-CN" altLang="en-US" dirty="0">
              <a:latin typeface="宋体" panose="02010600030101010101" pitchFamily="2" charset="-122"/>
              <a:ea typeface="宋体" panose="02010600030101010101" pitchFamily="2" charset="-122"/>
            </a:endParaRPr>
          </a:p>
        </p:txBody>
      </p:sp>
      <p:grpSp>
        <p:nvGrpSpPr>
          <p:cNvPr id="26" name="组合 25">
            <a:extLst>
              <a:ext uri="{FF2B5EF4-FFF2-40B4-BE49-F238E27FC236}">
                <a16:creationId xmlns:a16="http://schemas.microsoft.com/office/drawing/2014/main" id="{FE0E929F-777E-B990-94A2-10B2EF106415}"/>
              </a:ext>
            </a:extLst>
          </p:cNvPr>
          <p:cNvGrpSpPr/>
          <p:nvPr/>
        </p:nvGrpSpPr>
        <p:grpSpPr>
          <a:xfrm>
            <a:off x="763528" y="1647296"/>
            <a:ext cx="10664943" cy="2073977"/>
            <a:chOff x="574557" y="1325563"/>
            <a:chExt cx="10664943" cy="2073977"/>
          </a:xfrm>
        </p:grpSpPr>
        <p:grpSp>
          <p:nvGrpSpPr>
            <p:cNvPr id="2" name="组合 1">
              <a:extLst>
                <a:ext uri="{FF2B5EF4-FFF2-40B4-BE49-F238E27FC236}">
                  <a16:creationId xmlns:a16="http://schemas.microsoft.com/office/drawing/2014/main" id="{5112F7F9-3552-48A2-C343-6306F9DD66FA}"/>
                </a:ext>
              </a:extLst>
            </p:cNvPr>
            <p:cNvGrpSpPr/>
            <p:nvPr/>
          </p:nvGrpSpPr>
          <p:grpSpPr>
            <a:xfrm>
              <a:off x="574557" y="1325563"/>
              <a:ext cx="10664943" cy="2073977"/>
              <a:chOff x="639232" y="1741775"/>
              <a:chExt cx="11474684" cy="2231446"/>
            </a:xfrm>
          </p:grpSpPr>
          <p:grpSp>
            <p:nvGrpSpPr>
              <p:cNvPr id="3" name="组合 2">
                <a:extLst>
                  <a:ext uri="{FF2B5EF4-FFF2-40B4-BE49-F238E27FC236}">
                    <a16:creationId xmlns:a16="http://schemas.microsoft.com/office/drawing/2014/main" id="{696A332A-B6AD-0E2B-AC16-89D839331783}"/>
                  </a:ext>
                </a:extLst>
              </p:cNvPr>
              <p:cNvGrpSpPr/>
              <p:nvPr/>
            </p:nvGrpSpPr>
            <p:grpSpPr>
              <a:xfrm>
                <a:off x="639232" y="1741775"/>
                <a:ext cx="11474684" cy="2230446"/>
                <a:chOff x="952499" y="2224375"/>
                <a:chExt cx="12249347" cy="2576288"/>
              </a:xfrm>
            </p:grpSpPr>
            <p:sp>
              <p:nvSpPr>
                <p:cNvPr id="21" name="矩形 20">
                  <a:extLst>
                    <a:ext uri="{FF2B5EF4-FFF2-40B4-BE49-F238E27FC236}">
                      <a16:creationId xmlns:a16="http://schemas.microsoft.com/office/drawing/2014/main" id="{DC864D6C-ADBD-D83B-BD87-BBA5BB944332}"/>
                    </a:ext>
                  </a:extLst>
                </p:cNvPr>
                <p:cNvSpPr/>
                <p:nvPr/>
              </p:nvSpPr>
              <p:spPr>
                <a:xfrm>
                  <a:off x="952499" y="2224375"/>
                  <a:ext cx="1518371" cy="753533"/>
                </a:xfrm>
                <a:prstGeom prst="rect">
                  <a:avLst/>
                </a:prstGeom>
                <a:solidFill>
                  <a:schemeClr val="tx1">
                    <a:lumMod val="50000"/>
                    <a:lumOff val="5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endParaRPr>
                </a:p>
              </p:txBody>
            </p:sp>
            <p:sp>
              <p:nvSpPr>
                <p:cNvPr id="7" name="矩形 6">
                  <a:extLst>
                    <a:ext uri="{FF2B5EF4-FFF2-40B4-BE49-F238E27FC236}">
                      <a16:creationId xmlns:a16="http://schemas.microsoft.com/office/drawing/2014/main" id="{F507FD41-1267-1B28-D9C1-1EDFF1D70AFC}"/>
                    </a:ext>
                  </a:extLst>
                </p:cNvPr>
                <p:cNvSpPr/>
                <p:nvPr/>
              </p:nvSpPr>
              <p:spPr>
                <a:xfrm>
                  <a:off x="8724901" y="2224375"/>
                  <a:ext cx="723899" cy="753532"/>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endParaRPr>
                </a:p>
              </p:txBody>
            </p:sp>
            <p:sp>
              <p:nvSpPr>
                <p:cNvPr id="8" name="矩形 7">
                  <a:extLst>
                    <a:ext uri="{FF2B5EF4-FFF2-40B4-BE49-F238E27FC236}">
                      <a16:creationId xmlns:a16="http://schemas.microsoft.com/office/drawing/2014/main" id="{EB92E41C-57A6-C121-C29A-735AD802E177}"/>
                    </a:ext>
                  </a:extLst>
                </p:cNvPr>
                <p:cNvSpPr/>
                <p:nvPr/>
              </p:nvSpPr>
              <p:spPr>
                <a:xfrm>
                  <a:off x="3543301" y="2224375"/>
                  <a:ext cx="441484" cy="753534"/>
                </a:xfrm>
                <a:prstGeom prst="rect">
                  <a:avLst/>
                </a:prstGeom>
                <a:solidFill>
                  <a:schemeClr val="tx1">
                    <a:lumMod val="50000"/>
                    <a:lumOff val="5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10000"/>
                      </a:schemeClr>
                    </a:solidFill>
                  </a:endParaRPr>
                </a:p>
              </p:txBody>
            </p:sp>
            <p:sp>
              <p:nvSpPr>
                <p:cNvPr id="10" name="矩形 9">
                  <a:extLst>
                    <a:ext uri="{FF2B5EF4-FFF2-40B4-BE49-F238E27FC236}">
                      <a16:creationId xmlns:a16="http://schemas.microsoft.com/office/drawing/2014/main" id="{52754C4D-BAEA-FB5D-5584-2D5432A51BA2}"/>
                    </a:ext>
                  </a:extLst>
                </p:cNvPr>
                <p:cNvSpPr/>
                <p:nvPr/>
              </p:nvSpPr>
              <p:spPr>
                <a:xfrm>
                  <a:off x="952501" y="2226733"/>
                  <a:ext cx="1866900" cy="753534"/>
                </a:xfrm>
                <a:prstGeom prst="rect">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实验设计</a:t>
                  </a:r>
                </a:p>
              </p:txBody>
            </p:sp>
            <p:sp>
              <p:nvSpPr>
                <p:cNvPr id="11" name="矩形 10">
                  <a:extLst>
                    <a:ext uri="{FF2B5EF4-FFF2-40B4-BE49-F238E27FC236}">
                      <a16:creationId xmlns:a16="http://schemas.microsoft.com/office/drawing/2014/main" id="{D7EE9676-CACD-FF3F-2BCC-431CE8F1D059}"/>
                    </a:ext>
                  </a:extLst>
                </p:cNvPr>
                <p:cNvSpPr/>
                <p:nvPr/>
              </p:nvSpPr>
              <p:spPr>
                <a:xfrm>
                  <a:off x="3543301" y="2226733"/>
                  <a:ext cx="1866900" cy="753534"/>
                </a:xfrm>
                <a:prstGeom prst="rect">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实验程序</a:t>
                  </a:r>
                </a:p>
              </p:txBody>
            </p:sp>
            <p:sp>
              <p:nvSpPr>
                <p:cNvPr id="12" name="矩形 11">
                  <a:extLst>
                    <a:ext uri="{FF2B5EF4-FFF2-40B4-BE49-F238E27FC236}">
                      <a16:creationId xmlns:a16="http://schemas.microsoft.com/office/drawing/2014/main" id="{1E5AF4B6-9ADC-419C-21D5-89076D0D8566}"/>
                    </a:ext>
                  </a:extLst>
                </p:cNvPr>
                <p:cNvSpPr/>
                <p:nvPr/>
              </p:nvSpPr>
              <p:spPr>
                <a:xfrm>
                  <a:off x="6134102" y="2226733"/>
                  <a:ext cx="1866900" cy="753534"/>
                </a:xfrm>
                <a:prstGeom prst="rect">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数据收集</a:t>
                  </a:r>
                </a:p>
              </p:txBody>
            </p:sp>
            <p:sp>
              <p:nvSpPr>
                <p:cNvPr id="13" name="矩形 12">
                  <a:extLst>
                    <a:ext uri="{FF2B5EF4-FFF2-40B4-BE49-F238E27FC236}">
                      <a16:creationId xmlns:a16="http://schemas.microsoft.com/office/drawing/2014/main" id="{5A5C5DB8-4848-98BF-0A47-9587BC5C83B5}"/>
                    </a:ext>
                  </a:extLst>
                </p:cNvPr>
                <p:cNvSpPr/>
                <p:nvPr/>
              </p:nvSpPr>
              <p:spPr>
                <a:xfrm>
                  <a:off x="8724902" y="2226733"/>
                  <a:ext cx="1866900" cy="753534"/>
                </a:xfrm>
                <a:prstGeom prst="rect">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数据分析</a:t>
                  </a:r>
                </a:p>
              </p:txBody>
            </p:sp>
            <p:sp>
              <p:nvSpPr>
                <p:cNvPr id="14" name="箭头: 右 13">
                  <a:extLst>
                    <a:ext uri="{FF2B5EF4-FFF2-40B4-BE49-F238E27FC236}">
                      <a16:creationId xmlns:a16="http://schemas.microsoft.com/office/drawing/2014/main" id="{E294DD50-76DB-A023-9069-EE3652232126}"/>
                    </a:ext>
                  </a:extLst>
                </p:cNvPr>
                <p:cNvSpPr/>
                <p:nvPr/>
              </p:nvSpPr>
              <p:spPr>
                <a:xfrm>
                  <a:off x="2819400" y="2520951"/>
                  <a:ext cx="723900" cy="165100"/>
                </a:xfrm>
                <a:prstGeom prst="rightArrow">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15B13256-FE3A-44D0-AE12-E2D741F67C5C}"/>
                    </a:ext>
                  </a:extLst>
                </p:cNvPr>
                <p:cNvSpPr/>
                <p:nvPr/>
              </p:nvSpPr>
              <p:spPr>
                <a:xfrm>
                  <a:off x="5410201" y="2491318"/>
                  <a:ext cx="723900" cy="165100"/>
                </a:xfrm>
                <a:prstGeom prst="rightArrow">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B145ACB9-40A8-47CC-7E8B-D10DF88A48B5}"/>
                    </a:ext>
                  </a:extLst>
                </p:cNvPr>
                <p:cNvSpPr/>
                <p:nvPr/>
              </p:nvSpPr>
              <p:spPr>
                <a:xfrm>
                  <a:off x="8001001" y="2499785"/>
                  <a:ext cx="723900" cy="165100"/>
                </a:xfrm>
                <a:prstGeom prst="rightArrow">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5A76694-1254-1F72-B3E3-214C16170408}"/>
                    </a:ext>
                  </a:extLst>
                </p:cNvPr>
                <p:cNvSpPr txBox="1"/>
                <p:nvPr/>
              </p:nvSpPr>
              <p:spPr>
                <a:xfrm>
                  <a:off x="3750735" y="3183466"/>
                  <a:ext cx="2448474" cy="1583112"/>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   程序编写</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程序自检</a:t>
                  </a: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预实验</a:t>
                  </a:r>
                </a:p>
              </p:txBody>
            </p:sp>
            <p:sp>
              <p:nvSpPr>
                <p:cNvPr id="18" name="矩形 17">
                  <a:extLst>
                    <a:ext uri="{FF2B5EF4-FFF2-40B4-BE49-F238E27FC236}">
                      <a16:creationId xmlns:a16="http://schemas.microsoft.com/office/drawing/2014/main" id="{0088F96D-A0CD-2BAA-4A30-6F6B5FA3B3E2}"/>
                    </a:ext>
                  </a:extLst>
                </p:cNvPr>
                <p:cNvSpPr/>
                <p:nvPr/>
              </p:nvSpPr>
              <p:spPr>
                <a:xfrm>
                  <a:off x="11334946" y="2224376"/>
                  <a:ext cx="1866900" cy="753533"/>
                </a:xfrm>
                <a:prstGeom prst="rect">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lumMod val="10000"/>
                        </a:schemeClr>
                      </a:solidFill>
                    </a:rPr>
                    <a:t>结果撰写</a:t>
                  </a:r>
                </a:p>
              </p:txBody>
            </p:sp>
            <p:sp>
              <p:nvSpPr>
                <p:cNvPr id="19" name="箭头: 右 18">
                  <a:extLst>
                    <a:ext uri="{FF2B5EF4-FFF2-40B4-BE49-F238E27FC236}">
                      <a16:creationId xmlns:a16="http://schemas.microsoft.com/office/drawing/2014/main" id="{BBD954FE-4FF9-CB2D-89AE-65D92F09C298}"/>
                    </a:ext>
                  </a:extLst>
                </p:cNvPr>
                <p:cNvSpPr/>
                <p:nvPr/>
              </p:nvSpPr>
              <p:spPr>
                <a:xfrm>
                  <a:off x="10611046" y="2497426"/>
                  <a:ext cx="723900" cy="165100"/>
                </a:xfrm>
                <a:prstGeom prst="rightArrow">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D19ECB54-A693-182A-BF81-173E0BC80623}"/>
                    </a:ext>
                  </a:extLst>
                </p:cNvPr>
                <p:cNvSpPr txBox="1"/>
                <p:nvPr/>
              </p:nvSpPr>
              <p:spPr>
                <a:xfrm>
                  <a:off x="8724898" y="3217550"/>
                  <a:ext cx="3217627" cy="1583113"/>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   停止数据收集脚本</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   预实验数据分析脚本</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   数据分析脚本</a:t>
                  </a:r>
                </a:p>
              </p:txBody>
            </p:sp>
            <p:sp>
              <p:nvSpPr>
                <p:cNvPr id="25" name="文本框 24">
                  <a:extLst>
                    <a:ext uri="{FF2B5EF4-FFF2-40B4-BE49-F238E27FC236}">
                      <a16:creationId xmlns:a16="http://schemas.microsoft.com/office/drawing/2014/main" id="{29DBB066-444D-4B5B-3641-E40ABE88029C}"/>
                    </a:ext>
                  </a:extLst>
                </p:cNvPr>
                <p:cNvSpPr txBox="1"/>
                <p:nvPr/>
              </p:nvSpPr>
              <p:spPr>
                <a:xfrm>
                  <a:off x="952499" y="3217550"/>
                  <a:ext cx="2448474" cy="5503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待讨论完善</a:t>
                  </a:r>
                </a:p>
              </p:txBody>
            </p:sp>
          </p:grpSp>
          <p:pic>
            <p:nvPicPr>
              <p:cNvPr id="4" name="图片 3">
                <a:extLst>
                  <a:ext uri="{FF2B5EF4-FFF2-40B4-BE49-F238E27FC236}">
                    <a16:creationId xmlns:a16="http://schemas.microsoft.com/office/drawing/2014/main" id="{43880C74-9B40-D6A6-B8EC-36D38691E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097" y="3592221"/>
                <a:ext cx="381000" cy="381000"/>
              </a:xfrm>
              <a:prstGeom prst="rect">
                <a:avLst/>
              </a:prstGeom>
            </p:spPr>
          </p:pic>
          <p:pic>
            <p:nvPicPr>
              <p:cNvPr id="22" name="图片 21">
                <a:extLst>
                  <a:ext uri="{FF2B5EF4-FFF2-40B4-BE49-F238E27FC236}">
                    <a16:creationId xmlns:a16="http://schemas.microsoft.com/office/drawing/2014/main" id="{DEC47E85-B86D-1E55-30CE-8D7C5560D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095" y="3167983"/>
                <a:ext cx="381000" cy="381000"/>
              </a:xfrm>
              <a:prstGeom prst="rect">
                <a:avLst/>
              </a:prstGeom>
            </p:spPr>
          </p:pic>
          <p:pic>
            <p:nvPicPr>
              <p:cNvPr id="23" name="图片 22">
                <a:extLst>
                  <a:ext uri="{FF2B5EF4-FFF2-40B4-BE49-F238E27FC236}">
                    <a16:creationId xmlns:a16="http://schemas.microsoft.com/office/drawing/2014/main" id="{2D74310F-D124-588B-5CAE-84295A425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095" y="2732369"/>
                <a:ext cx="381000" cy="381000"/>
              </a:xfrm>
              <a:prstGeom prst="rect">
                <a:avLst/>
              </a:prstGeom>
            </p:spPr>
          </p:pic>
        </p:grpSp>
        <p:pic>
          <p:nvPicPr>
            <p:cNvPr id="24" name="图片 23">
              <a:extLst>
                <a:ext uri="{FF2B5EF4-FFF2-40B4-BE49-F238E27FC236}">
                  <a16:creationId xmlns:a16="http://schemas.microsoft.com/office/drawing/2014/main" id="{F169A6EB-F6FF-AC07-2286-B59F85C80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427" y="2188085"/>
              <a:ext cx="354114" cy="354114"/>
            </a:xfrm>
            <a:prstGeom prst="rect">
              <a:avLst/>
            </a:prstGeom>
          </p:spPr>
        </p:pic>
      </p:grpSp>
    </p:spTree>
    <p:extLst>
      <p:ext uri="{BB962C8B-B14F-4D97-AF65-F5344CB8AC3E}">
        <p14:creationId xmlns:p14="http://schemas.microsoft.com/office/powerpoint/2010/main" val="320867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B9838-3BFE-F552-16C2-2BD6063FD72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E9B35036-8468-C7FC-EC4B-62099A610B6E}"/>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文件夹管理</a:t>
            </a:r>
          </a:p>
        </p:txBody>
      </p:sp>
    </p:spTree>
    <p:extLst>
      <p:ext uri="{BB962C8B-B14F-4D97-AF65-F5344CB8AC3E}">
        <p14:creationId xmlns:p14="http://schemas.microsoft.com/office/powerpoint/2010/main" val="30342558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themeOverride>
</file>

<file path=ppt/theme/themeOverride2.xml><?xml version="1.0" encoding="utf-8"?>
<a:themeOverride xmlns:a="http://schemas.openxmlformats.org/drawingml/2006/main">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themeOverride>
</file>

<file path=ppt/theme/themeOverride3.xml><?xml version="1.0" encoding="utf-8"?>
<a:themeOverride xmlns:a="http://schemas.openxmlformats.org/drawingml/2006/main">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themeOverride>
</file>

<file path=ppt/theme/themeOverride4.xml><?xml version="1.0" encoding="utf-8"?>
<a:themeOverride xmlns:a="http://schemas.openxmlformats.org/drawingml/2006/main">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emplate/>
  <TotalTime>1202</TotalTime>
  <Words>827</Words>
  <Application>Microsoft Office PowerPoint</Application>
  <PresentationFormat>宽屏</PresentationFormat>
  <Paragraphs>64</Paragraphs>
  <Slides>10</Slides>
  <Notes>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vt:i4>
      </vt:variant>
    </vt:vector>
  </HeadingPairs>
  <TitlesOfParts>
    <vt:vector size="18" baseType="lpstr">
      <vt:lpstr>等线</vt:lpstr>
      <vt:lpstr>等线 Light</vt:lpstr>
      <vt:lpstr>宋体</vt:lpstr>
      <vt:lpstr>微软雅黑</vt:lpstr>
      <vt:lpstr>Arial</vt:lpstr>
      <vt:lpstr>Wingdings</vt:lpstr>
      <vt:lpstr>Office 主题​​</vt:lpstr>
      <vt:lpstr>1_Office 主题​​</vt:lpstr>
      <vt:lpstr>自我优势效应何时出现？ </vt:lpstr>
      <vt:lpstr>研究背景</vt:lpstr>
      <vt:lpstr>研究背景</vt:lpstr>
      <vt:lpstr>技术路线</vt:lpstr>
      <vt:lpstr>研究进展</vt:lpstr>
      <vt:lpstr>实验1（完成）</vt:lpstr>
      <vt:lpstr>实验2</vt:lpstr>
      <vt:lpstr>实验3</vt:lpstr>
      <vt:lpstr>文件夹管理</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Jiaqi</dc:creator>
  <cp:lastModifiedBy>Jiaqi Wu</cp:lastModifiedBy>
  <cp:revision>136</cp:revision>
  <dcterms:created xsi:type="dcterms:W3CDTF">2023-07-04T04:51:35Z</dcterms:created>
  <dcterms:modified xsi:type="dcterms:W3CDTF">2025-06-16T10:39:28Z</dcterms:modified>
</cp:coreProperties>
</file>