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5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6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7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8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9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0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2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73" r:id="rId4"/>
    <p:sldId id="307" r:id="rId5"/>
    <p:sldId id="309" r:id="rId6"/>
    <p:sldId id="259" r:id="rId7"/>
    <p:sldId id="310" r:id="rId8"/>
    <p:sldId id="312" r:id="rId9"/>
    <p:sldId id="268" r:id="rId10"/>
    <p:sldId id="509" r:id="rId11"/>
    <p:sldId id="498" r:id="rId12"/>
    <p:sldId id="499" r:id="rId13"/>
    <p:sldId id="508" r:id="rId14"/>
    <p:sldId id="511" r:id="rId15"/>
    <p:sldId id="502" r:id="rId16"/>
    <p:sldId id="510" r:id="rId17"/>
    <p:sldId id="512" r:id="rId18"/>
    <p:sldId id="50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qi Wu" initials="JW" lastIdx="2" clrIdx="0">
    <p:extLst>
      <p:ext uri="{19B8F6BF-5375-455C-9EA6-DF929625EA0E}">
        <p15:presenceInfo xmlns:p15="http://schemas.microsoft.com/office/powerpoint/2012/main" userId="ae9a91094a7efc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3D"/>
    <a:srgbClr val="C00000"/>
    <a:srgbClr val="1AFA29"/>
    <a:srgbClr val="1296DB"/>
    <a:srgbClr val="FFFFFA"/>
    <a:srgbClr val="FFFBF5"/>
    <a:srgbClr val="FFFFFF"/>
    <a:srgbClr val="00D473"/>
    <a:srgbClr val="00BA69"/>
    <a:srgbClr val="009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7" autoAdjust="0"/>
    <p:restoredTop sz="84995" autoAdjust="0"/>
  </p:normalViewPr>
  <p:slideViewPr>
    <p:cSldViewPr snapToGrid="0">
      <p:cViewPr varScale="1">
        <p:scale>
          <a:sx n="80" d="100"/>
          <a:sy n="80" d="100"/>
        </p:scale>
        <p:origin x="1156" y="84"/>
      </p:cViewPr>
      <p:guideLst>
        <p:guide orient="horz" pos="2159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8D4DD-46D5-4956-9054-BEF2F97ABAB0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B86CC-192D-479F-A2B8-FEFF19DC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2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大家好，我是答辩人伍嘉琪，我的毕业论文开题题目是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任务相关性对自我优势效应的影响</a:t>
            </a:r>
            <a:r>
              <a:rPr lang="en-US" altLang="zh-CN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——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认知负载的调节作用</a:t>
            </a:r>
            <a:endParaRPr lang="en-US" altLang="zh-CN" sz="12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98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43259-4192-00B2-5420-F5FFFC16B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2C56AC-E28B-C292-8D64-B2D3023AB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42BDF2B-CE03-E0CB-93EB-44F57A76A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任务相关性对自我优势效应的影响，采用的实验设计是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（形状：圆形、正方形、三角形）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（匹配情况：匹配、不匹配）混合实验设计，任务相关性是被试间变量，形状与匹配情况是被试内变量。因变量为反应时与正确率。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ED9C9E-4A53-B350-FA8F-4679DEC50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07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7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0E4F2-95A6-D41A-3DBA-FFE7B7231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6DC1F5-9DF1-95CB-B7A5-CAEAE15A4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A1AFD0-1411-7F10-2E14-D82AED468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认知负载对任务相关性影响自我优势效应的调节作用，采用的实验设计是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（认知负载：低认知负载、高认知负载）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（形状：圆形、三角形）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（匹配情况：匹配、不匹配）混合实验设计，任务相关性是被试间变量，认知负载、形状与匹配情况是被试内变量。因变量为反应时与正确率。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ACCD2-BD1E-7B91-BFCA-EF91741DB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76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阶段被试需要学习两种几何图形与标签的联结，匹配任务阶段，在自我与任务相关时，被试需要判断形状与标签是否匹配，在自我与任务无关时，被试需要判断形状与颜色是否匹配。匹配任务中，被试会看到注视点与几何图形序列呈现，在自我与任务相关条件下，当出现文字标签时被试需要判断标签与前</a:t>
            </a:r>
            <a:r>
              <a:rPr lang="en-US" altLang="zh-CN" dirty="0"/>
              <a:t>1</a:t>
            </a:r>
            <a:r>
              <a:rPr lang="zh-CN" altLang="en-US" dirty="0"/>
              <a:t>个或前</a:t>
            </a:r>
            <a:r>
              <a:rPr lang="en-US" altLang="zh-CN" dirty="0"/>
              <a:t>2</a:t>
            </a:r>
            <a:r>
              <a:rPr lang="zh-CN" altLang="en-US" dirty="0"/>
              <a:t>个形状是否匹配。在自我与任务无关条件下，当出现颜色标志时，被试需要判断颜色标志与前</a:t>
            </a:r>
            <a:r>
              <a:rPr lang="en-US" altLang="zh-CN" dirty="0"/>
              <a:t>1</a:t>
            </a:r>
            <a:r>
              <a:rPr lang="zh-CN" altLang="en-US" dirty="0"/>
              <a:t>个或前</a:t>
            </a:r>
            <a:r>
              <a:rPr lang="en-US" altLang="zh-CN" dirty="0"/>
              <a:t>2</a:t>
            </a:r>
            <a:r>
              <a:rPr lang="zh-CN" altLang="en-US" dirty="0"/>
              <a:t>个形状是否匹配。低负载条件是将标签或颜色标志与前一个形状进行匹配，高负载条件是将标签或颜色标志与前</a:t>
            </a:r>
            <a:r>
              <a:rPr lang="en-US" altLang="zh-CN" dirty="0"/>
              <a:t>2</a:t>
            </a:r>
            <a:r>
              <a:rPr lang="zh-CN" altLang="en-US" dirty="0"/>
              <a:t>个形状进行匹配。我们预期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5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接下来我将从以下四个方面进行展开，首先是研究背景部分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1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在信息处理过程中，由于认知资源的有限性，为了更有效地适应环境并促进自身发展，人们倾向于优先加工与自身相关的刺激。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在认知过程中对自我相关刺激的优先加工称为自我优势效应。自我优势效应广泛渗透于认知加工的各个阶段，影响个体的感觉、知觉、注意和记忆等多个方面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比如，我们能够快速识别自我面孔，在嘈杂的环境中能优先注意到自己的名字，使用自我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参照编码能提升记忆效果。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5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当前关于自我优势是自下而上加工还是自上而下加工存在争议。支持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自我优势效应是自下而上的加工的研究者认为，自我优势效应能自动出现，并类似于感觉显著性影响任务反应。尽管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Sui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研究者发现刺激一旦与自我建立关联，自我相关信息能够自动出现，即使降低自我刺激出现的频率，仍然能观察到自我优势效应。支持自我优势效应是自上而下加工的研究者认为，自我优势效应的出现依赖于目标、预期、任务相关性等自上而下因素的调节。近年来许多研究者发现自我优势效应只在自我与任务相关时出现，当自我与任务无关时，未发现自我优势效应。这与隋等人之前的发现冲突。当前关于自我优势效应加工方式的研究结果中存在冲突，自我优势效应究竟是自下而上的自动出现，还是受到自上而下因素的影响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5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为了探究这个问题，我们先做了一个预实验。在预实验中我们使用了研究自我优势效应的经典范式，知觉匹配范式，知觉匹配范式中的三种标签分别作为任务目标，结果发现了任务目标对自我优势效应的影响，目标刺激反应速度快于自我刺激，但在正确率数据上，不匹配条件下目标刺激的正确率最低，我们猜想任务按键的复杂性可能是正确率数据异常的原因。于是我们考虑简化按键，采用更简单的分类任务继续验证任务目标对自我优势效应的影响，设计了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尽管预实验的发现在自我不是任务目标时，自我优势效应消失，但由于自上而下的加工依赖于认知资源，认知负载可能会调节自上而下因素对自我优势效应的影响。人类认知具有高度灵活性，能够根据情境灵活地调整目标，抑制非目标的干扰。知觉负载理论认为任务无关的刺激加工受到认知负载的调节，低认知负载下能够有效抑制非目标，高认知负载下缺乏足够的认知资源抑制非目标，认知负载对任务无关刺激加工的调节在最近的研究中也得以证实。研究发现，相比于低认知负载，与任务无关的威胁刺激主要在高认知负载下干扰任务反应。基于知觉负载理论，我们提出两种竞争性的假设。若自我优势效应时自上而下加工，由于自上而下加工依赖于认知资源，在高认知负载时缺乏足够的认知资源来加工任务无关刺激，因此我们假设在自我与任务无关时，高认知负载下不会自我优势效应。相反，当自我优势效应是自下而上加工时，由于自下而上的加工独立于认知资源，因此我们假设，在自我与任务无关时，高认知负载下将出现自我优势效应。基于此，本研究提出以下研究框架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3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基于预实验中正确率异常可能是任务按键复杂性产生的结果，实验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中我们对按键反应进行简化，采用分类任务继续验证任务目标对自我优势效应的影响，基于前人的研究结果以及预实验的结果趋势，我们提出实验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的实验假设为，当自我为任务目标时，出现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；当自我不是任务目标时，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消失。由于在实验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将三种分类标签作为反应目标，自我作为非目标时于任务目标是对立的，在判断任务目标时需要对非目标自我进行抑制。那么当自我相关性与目标完全无关，在自我与任务无关时不需要抑制自我相关刺激时，是否能出现自我优势效应呢？基于这个想法，我们设计了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，探究进一步探究任务相关性对自我优势效应的影响。并提出实验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的假设：当自我与任务时会出现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；当自我与任务无关时，由于不需要抑制自我相关性，可能出现微弱的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中，我们探究了认知负载对任务相关性影响自我优势效应的调节，采用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N-back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任务操纵认知负载验证两种之前提到的两种竞争性假设，在实验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中我们假设当自我与任务有关时，无论认知负载的高低，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均会出现，但在自我与任务无关时，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仅在高认知负载下出现。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被试招募，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使用贝叶斯因子序列分析方法决定停止收集数据的时间，确定停止收集数据的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阈值为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1/10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，当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en-US" altLang="zh-CN" sz="1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en-US" altLang="zh-CN" sz="1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1/10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时，停止收集数据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任务目标对自我优势效应的影响，采用的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（任务目标：自我优先、朋友优先、生人优先）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（图形：三种分型图形）两因素混合实验设计，任务目标是被试间变量，图形是被试内变量，因变量为反应时与正确率。采用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Jspsych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编写实验程序，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语言与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JASP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进行数据分析。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9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实验刺激是灰色的分形图形，分形图形视角为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3.8°×3.8°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分为三个阶段：学习阶段、知觉匹配任务阶段、分类任务阶段。在学习阶段，被需要学习三种分形图形与三种标签的关系，在知觉匹配任务阶段，被试需要对出现的图形标签对进行匹配判断，判断其是否与之前学习的配对关系一致。知觉匹配任务是为了让被试建立稳定的图形无标签的联结。分类任务阶段，被试需要根据指导语要求将图形分为两类。在自我为目标的条件下，被试需要将图形分为自我图形与非自我图形，在自我不是目标任务目标的条件下，比如在朋友为目标的条件下，被试需要将图形分为朋友图形与非朋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2025/3/26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6.xml"/><Relationship Id="rId7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9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image" Target="../media/image4.png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121.xml"/><Relationship Id="rId16" Type="http://schemas.openxmlformats.org/officeDocument/2006/relationships/image" Target="../media/image14.jpeg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24.xml"/><Relationship Id="rId15" Type="http://schemas.openxmlformats.org/officeDocument/2006/relationships/image" Target="../media/image13.png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32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../media/image4.pn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136.xml"/><Relationship Id="rId16" Type="http://schemas.openxmlformats.org/officeDocument/2006/relationships/image" Target="../media/image14.jpe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39.xml"/><Relationship Id="rId15" Type="http://schemas.openxmlformats.org/officeDocument/2006/relationships/image" Target="../media/image13.png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0.png"/><Relationship Id="rId3" Type="http://schemas.openxmlformats.org/officeDocument/2006/relationships/tags" Target="../tags/tag147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19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5" Type="http://schemas.openxmlformats.org/officeDocument/2006/relationships/tags" Target="../tags/tag149.xml"/><Relationship Id="rId10" Type="http://schemas.openxmlformats.org/officeDocument/2006/relationships/image" Target="../media/image17.png"/><Relationship Id="rId4" Type="http://schemas.openxmlformats.org/officeDocument/2006/relationships/tags" Target="../tags/tag148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image" Target="../media/image4.png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151.xml"/><Relationship Id="rId16" Type="http://schemas.openxmlformats.org/officeDocument/2006/relationships/image" Target="../media/image14.jpeg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4.xml"/><Relationship Id="rId15" Type="http://schemas.openxmlformats.org/officeDocument/2006/relationships/image" Target="../media/image13.png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2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image" Target="../media/image4.png"/><Relationship Id="rId2" Type="http://schemas.openxmlformats.org/officeDocument/2006/relationships/tags" Target="../tags/tag69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2.xml"/><Relationship Id="rId10" Type="http://schemas.openxmlformats.org/officeDocument/2006/relationships/image" Target="../media/image6.png"/><Relationship Id="rId4" Type="http://schemas.openxmlformats.org/officeDocument/2006/relationships/tags" Target="../tags/tag91.xm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5.xml"/><Relationship Id="rId7" Type="http://schemas.openxmlformats.org/officeDocument/2006/relationships/image" Target="../media/image4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6.xml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9.png"/><Relationship Id="rId5" Type="http://schemas.openxmlformats.org/officeDocument/2006/relationships/tags" Target="../tags/tag107.xml"/><Relationship Id="rId10" Type="http://schemas.openxmlformats.org/officeDocument/2006/relationships/image" Target="../media/image4.png"/><Relationship Id="rId4" Type="http://schemas.openxmlformats.org/officeDocument/2006/relationships/tags" Target="../tags/tag106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2.xml"/><Relationship Id="rId7" Type="http://schemas.openxmlformats.org/officeDocument/2006/relationships/image" Target="../media/image4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校徽+南京师范大学"/>
          <p:cNvPicPr>
            <a:picLocks noChangeAspect="1"/>
          </p:cNvPicPr>
          <p:nvPr/>
        </p:nvPicPr>
        <p:blipFill>
          <a:blip r:embed="rId7"/>
          <a:srcRect t="33231" b="38380"/>
          <a:stretch>
            <a:fillRect/>
          </a:stretch>
        </p:blipFill>
        <p:spPr>
          <a:xfrm>
            <a:off x="4001135" y="743585"/>
            <a:ext cx="4171950" cy="837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2180769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自我优势效应何时出现？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             任务相关性的影响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61895" y="4840605"/>
            <a:ext cx="7268845" cy="581025"/>
            <a:chOff x="4228" y="7790"/>
            <a:chExt cx="11447" cy="915"/>
          </a:xfrm>
        </p:grpSpPr>
        <p:pic>
          <p:nvPicPr>
            <p:cNvPr id="9" name="图片 8" descr="3b32313536353934363b4eba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8" y="7790"/>
              <a:ext cx="915" cy="91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401" y="7957"/>
              <a:ext cx="305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答辩人：伍嘉琪</a:t>
              </a:r>
            </a:p>
          </p:txBody>
        </p:sp>
        <p:pic>
          <p:nvPicPr>
            <p:cNvPr id="11" name="图片 10" descr="3b32313536353934363b4eba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82" y="7790"/>
              <a:ext cx="915" cy="91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12055" y="7957"/>
              <a:ext cx="362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指导老师：胡传鹏</a:t>
              </a:r>
            </a:p>
          </p:txBody>
        </p:sp>
      </p:grp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756785" y="6170930"/>
            <a:ext cx="26587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答辩时间：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2025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EEF209FB-E697-B228-59C1-5EF4B790ACC8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D701B9-7272-935A-EAE8-3C6D8853E007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641C9C-9648-0330-4DDB-B4E4967C53B5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031BDF-E26E-0A07-5693-41D677F864D2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9FE0CAF-8019-69F5-2F49-F339787D9E05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585F5C-AEC0-21BA-73A6-997DABB612C9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37415F-2888-C641-7643-700449D2BDDA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140E07AD-D3AB-280A-30A0-719ED1A8B019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5EC88A-6004-F613-75C9-31082276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ABE8F-5EDC-9E58-9B0E-E75C4AACC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41FB49-7E64-2C6A-026F-7C0D5F89D81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EBB15A5F-F481-063A-CECC-399CB9B83D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77C130-5B88-245F-1F12-54651184E344}"/>
              </a:ext>
            </a:extLst>
          </p:cNvPr>
          <p:cNvSpPr txBox="1"/>
          <p:nvPr/>
        </p:nvSpPr>
        <p:spPr>
          <a:xfrm>
            <a:off x="226060" y="109855"/>
            <a:ext cx="553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1:</a:t>
            </a:r>
            <a:r>
              <a:rPr lang="zh-CN" altLang="en-US" sz="2400" b="1" dirty="0">
                <a:solidFill>
                  <a:schemeClr val="bg1"/>
                </a:solidFill>
              </a:rPr>
              <a:t>任务目标对自我优势效应的影响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8BC17E-6FA2-71C0-68A8-7CBFD76933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81F5317-A2A0-B111-25E9-A3818C03691B}"/>
              </a:ext>
            </a:extLst>
          </p:cNvPr>
          <p:cNvGrpSpPr/>
          <p:nvPr/>
        </p:nvGrpSpPr>
        <p:grpSpPr>
          <a:xfrm>
            <a:off x="726757" y="1310005"/>
            <a:ext cx="10781665" cy="1637030"/>
            <a:chOff x="586" y="2062"/>
            <a:chExt cx="16979" cy="257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39020B0-DEC6-8E7A-8CD4-3E03558EBB6F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22C52FE-D5A4-5953-1907-A53ECE710E1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9815942-AE48-9975-C034-DD17C05310F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00F2E81-C5AE-591E-63E2-FD0A154A46D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6979" cy="1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重点关注反应时作为因变量，重复测量方差分析中任务目标与图形的交互作用，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最小样本量为每个实验条件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人，最大样本量为每个实验条件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E21980-588F-3113-932A-DDB0629E692E}"/>
              </a:ext>
            </a:extLst>
          </p:cNvPr>
          <p:cNvGrpSpPr/>
          <p:nvPr/>
        </p:nvGrpSpPr>
        <p:grpSpPr>
          <a:xfrm>
            <a:off x="795337" y="3106942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3B94C4-B32C-67F2-1322-C0ED81EEE38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C946629-B4AA-F581-DE8B-D5D2C08A52FD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0A8E75B-95E3-CFDD-1D97-D66D2E4AB0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587002"/>
            <a:ext cx="10781665" cy="787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（任务目标：自我优先、朋友优先、生人优先）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（图形：三种分型图形）两因素混合实验设计，任务目标是被试间变量，图形是被试内变量，因变量为反应时与正确率。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5895EE33-12E2-DD4A-2B0D-3F268CB8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53" y="4807472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417A0D7-0DF8-BD9B-8E90-148D5F48F8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4981211"/>
            <a:ext cx="3157424" cy="732522"/>
          </a:xfrm>
          <a:prstGeom prst="rect">
            <a:avLst/>
          </a:prstGeom>
        </p:spPr>
      </p:pic>
      <p:pic>
        <p:nvPicPr>
          <p:cNvPr id="19" name="Picture 4" descr="jsPsych">
            <a:extLst>
              <a:ext uri="{FF2B5EF4-FFF2-40B4-BE49-F238E27FC236}">
                <a16:creationId xmlns:a16="http://schemas.microsoft.com/office/drawing/2014/main" id="{D982F334-EC27-AB46-6859-E4FBA12E2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47736" y="4518450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81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EF5D8-F3AA-70EC-1287-C77ACBEB7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F135EED-54C5-7B2B-D3B3-89E2F289B0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D14E79F0-7B0C-2FEC-932B-E7021F8933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F4B8F5-4EB5-7173-A154-83B38AD5F31A}"/>
              </a:ext>
            </a:extLst>
          </p:cNvPr>
          <p:cNvSpPr txBox="1"/>
          <p:nvPr/>
        </p:nvSpPr>
        <p:spPr>
          <a:xfrm>
            <a:off x="226060" y="109855"/>
            <a:ext cx="597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1:</a:t>
            </a:r>
            <a:r>
              <a:rPr lang="zh-CN" altLang="en-US" sz="2400" b="1" dirty="0">
                <a:solidFill>
                  <a:schemeClr val="bg1"/>
                </a:solidFill>
              </a:rPr>
              <a:t>任务目标对自我优势效应的影响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186A83-DCDC-5E59-D691-CBAFB874CF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ECCBC7A-CE1B-DC52-85E7-0FC98931B982}"/>
              </a:ext>
            </a:extLst>
          </p:cNvPr>
          <p:cNvGrpSpPr/>
          <p:nvPr/>
        </p:nvGrpSpPr>
        <p:grpSpPr>
          <a:xfrm>
            <a:off x="571887" y="1050895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CC1C643-27D9-04B2-E0C3-89D0269E8B4A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F2EF5AF-57F6-47F7-77EB-E3BA4DC78473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0A8CB5AD-7C75-7E60-3FB3-29D7396EBB2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03308" y="1595090"/>
            <a:ext cx="10781665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实验刺激是灰色的分形图形，分形图形视角为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3.8°×3.8°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实验程序分为三个阶段：学习阶段、知觉匹配任务阶段、分类任务阶段。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实验预期：自我为目标时出现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，自我图形分类速度与准确率优于其他图形；自我为非目标时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消失，目标图形的正确率与反应时优于自我图形。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9728934-3248-52F1-7F85-5A3F46C7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88" y="3231715"/>
            <a:ext cx="810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E4FEE8CF-5264-A04A-9BA1-048E3EAD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77" y="3166033"/>
            <a:ext cx="8107200" cy="341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471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C69A2172-9EDB-26E5-CA57-4EDA8BDC6DE3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1C1214-E639-9C00-1FE2-F6154F2A3478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D34026-715B-3090-54C7-7FF3F73568DF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A87261-914E-58A3-55A1-181E80FA6DDC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47EC54-5FEB-1A14-DD8E-7DF969D745ED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DCFA85-C89C-6FB4-2603-130DD5D9C2BD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3A826D-A9C5-D6FF-F344-4F346C7C3B9D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099D0B1E-1C7E-DBE2-5742-0B8519A1030E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55A5BD-52F6-096B-744C-F4202D68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3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5E315-28B5-6FDD-74E1-1EC282CD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F9CE2EF-7A31-3299-FE87-E91A414D3AA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9D5D46CC-5957-499D-5514-CA54B6E0904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BFA858D-8107-5F2E-4DCB-17093C0D1ED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D1D727F-CC45-671D-9381-3E617128E7F3}"/>
              </a:ext>
            </a:extLst>
          </p:cNvPr>
          <p:cNvGrpSpPr/>
          <p:nvPr/>
        </p:nvGrpSpPr>
        <p:grpSpPr>
          <a:xfrm>
            <a:off x="726757" y="1310005"/>
            <a:ext cx="10781665" cy="1637030"/>
            <a:chOff x="586" y="2062"/>
            <a:chExt cx="16979" cy="257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73B7D2EE-C847-D5F9-01EA-B5FC87FC3E50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98D6B33-0E6C-72FB-74A8-765E1AB78E62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4654ACB-F3EF-DFFD-9467-7BFE03FF5212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F478335-8836-7ADF-DD84-F43C5E46E39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6979" cy="1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重点关注反应时作为因变量，重复测量方差分析中任务相关性、形状、匹配情况三者间的交互作用，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最小样本量为每个实验条件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人，最大样本量为每个实验条件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14B2D9-9E50-DC87-5092-1042F323BFC9}"/>
              </a:ext>
            </a:extLst>
          </p:cNvPr>
          <p:cNvGrpSpPr/>
          <p:nvPr/>
        </p:nvGrpSpPr>
        <p:grpSpPr>
          <a:xfrm>
            <a:off x="795337" y="3105223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78470F9-23A0-4A6A-D444-9B97E123EC1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4A0E9A0-62A6-8EDF-34C5-0FE16EA74A6F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A1FD4A5-803C-74D4-1767-5722B342A13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585283"/>
            <a:ext cx="1078166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（形状：圆形、正方形、三角形）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（匹配情况：匹配、不匹配）被试内实验设计，任务相关性、形状、匹配情况均为被试内变量。因变量为反应时与正确率。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390507E3-54A7-CB49-C47B-BDF67550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53" y="4807472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DC210B5-36A2-37E0-A59E-6A3E750240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4981211"/>
            <a:ext cx="3157424" cy="732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53F4A9A-3817-A708-0304-7F25C09C63A2}"/>
              </a:ext>
            </a:extLst>
          </p:cNvPr>
          <p:cNvSpPr txBox="1"/>
          <p:nvPr/>
        </p:nvSpPr>
        <p:spPr>
          <a:xfrm>
            <a:off x="226059" y="109855"/>
            <a:ext cx="61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：任务相关性对自我优势效应的影响</a:t>
            </a:r>
          </a:p>
        </p:txBody>
      </p:sp>
      <p:pic>
        <p:nvPicPr>
          <p:cNvPr id="7" name="Picture 4" descr="jsPsych">
            <a:extLst>
              <a:ext uri="{FF2B5EF4-FFF2-40B4-BE49-F238E27FC236}">
                <a16:creationId xmlns:a16="http://schemas.microsoft.com/office/drawing/2014/main" id="{99B5A9F7-247A-30E2-A3B4-8F471DAE4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47736" y="4518450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154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FC96-DAB8-4514-4F9B-AE7FBE346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789C2BB-6C1C-4102-589E-D85A3939A76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A82B704D-591D-87C5-C5F7-759001204B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8F8C1ED-5607-237A-F034-7B1A195663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B6F7BF0-EDAC-BE3A-8D02-1D7E72002DFE}"/>
              </a:ext>
            </a:extLst>
          </p:cNvPr>
          <p:cNvGrpSpPr/>
          <p:nvPr/>
        </p:nvGrpSpPr>
        <p:grpSpPr>
          <a:xfrm>
            <a:off x="557691" y="1069912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B004ABC-6E1E-4A71-3ABE-9C5354AFE675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49F79E1-791A-5661-1FE1-049EB2BE9C37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4F85E5B8-D0D9-1097-8EAC-704797551B3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9112" y="1614107"/>
            <a:ext cx="11223299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实验刺激是三种几何形状（圆形、正方形、三角形）与三种颜色（红色、绿色、蓝色）自由组合形成的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种带有颜色的几何形状以及三种文字标签（自我、朋友、生人）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实验程序包括两个阶段：学习阶段与匹配判断阶段。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实验预期：自我与任务相关时出现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，自我形状速度与准确率优于其他形状，自我与任务无关时可能出现微弱的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7CD899-8ED0-A931-77C9-17C99AA41812}"/>
              </a:ext>
            </a:extLst>
          </p:cNvPr>
          <p:cNvSpPr txBox="1"/>
          <p:nvPr/>
        </p:nvSpPr>
        <p:spPr>
          <a:xfrm>
            <a:off x="226059" y="109855"/>
            <a:ext cx="61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：任务相关性对自我优势效应的影响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E972473-B596-2C6E-E4D6-7DE02FB095E3}"/>
              </a:ext>
            </a:extLst>
          </p:cNvPr>
          <p:cNvGrpSpPr/>
          <p:nvPr/>
        </p:nvGrpSpPr>
        <p:grpSpPr>
          <a:xfrm>
            <a:off x="489112" y="3201422"/>
            <a:ext cx="11223299" cy="3424188"/>
            <a:chOff x="518234" y="3115436"/>
            <a:chExt cx="11223299" cy="342418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6AC7478-C10F-A8BF-2DDB-C1D25CC63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34" y="3115436"/>
              <a:ext cx="7967773" cy="3420000"/>
            </a:xfrm>
            <a:prstGeom prst="rect">
              <a:avLst/>
            </a:prstGeom>
          </p:spPr>
        </p:pic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1ED15B8-FA18-B406-DF31-A113A6D7D568}"/>
                </a:ext>
              </a:extLst>
            </p:cNvPr>
            <p:cNvGrpSpPr/>
            <p:nvPr/>
          </p:nvGrpSpPr>
          <p:grpSpPr>
            <a:xfrm>
              <a:off x="8652676" y="3115436"/>
              <a:ext cx="3088857" cy="3424188"/>
              <a:chOff x="8872810" y="3053032"/>
              <a:chExt cx="3088857" cy="3424188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F87E974B-2681-1BE5-3031-0E3F44B67098}"/>
                  </a:ext>
                </a:extLst>
              </p:cNvPr>
              <p:cNvGrpSpPr/>
              <p:nvPr/>
            </p:nvGrpSpPr>
            <p:grpSpPr>
              <a:xfrm>
                <a:off x="8921916" y="4986666"/>
                <a:ext cx="2984400" cy="1152000"/>
                <a:chOff x="8958265" y="5006293"/>
                <a:chExt cx="3233735" cy="1152000"/>
              </a:xfrm>
            </p:grpSpPr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773CA2C5-32E7-3063-F2B5-578D475351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2240" y="5006293"/>
                  <a:ext cx="1589760" cy="1152000"/>
                </a:xfrm>
                <a:prstGeom prst="rect">
                  <a:avLst/>
                </a:prstGeom>
              </p:spPr>
            </p:pic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A961B655-86F1-EBB2-2968-E5EE926612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58265" y="5006293"/>
                  <a:ext cx="1583999" cy="11520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C664AE5-4D4D-9655-0DA2-5A788BA812C2}"/>
                  </a:ext>
                </a:extLst>
              </p:cNvPr>
              <p:cNvGrpSpPr/>
              <p:nvPr/>
            </p:nvGrpSpPr>
            <p:grpSpPr>
              <a:xfrm>
                <a:off x="8904413" y="3479994"/>
                <a:ext cx="2982787" cy="1075132"/>
                <a:chOff x="8921457" y="3355078"/>
                <a:chExt cx="3219962" cy="1160621"/>
              </a:xfrm>
            </p:grpSpPr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DF309CB8-F966-4AA2-B5DE-B26FCC543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21457" y="3355078"/>
                  <a:ext cx="1583999" cy="1152000"/>
                </a:xfrm>
                <a:prstGeom prst="rect">
                  <a:avLst/>
                </a:prstGeom>
              </p:spPr>
            </p:pic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9B47EE9F-253D-2A4D-31F0-CC8B6CF579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57420" y="3363699"/>
                  <a:ext cx="1583999" cy="1152000"/>
                </a:xfrm>
                <a:prstGeom prst="rect">
                  <a:avLst/>
                </a:prstGeom>
              </p:spPr>
            </p:pic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DB5FA51-BB14-7785-99A0-E1707BEC0385}"/>
                  </a:ext>
                </a:extLst>
              </p:cNvPr>
              <p:cNvSpPr txBox="1"/>
              <p:nvPr/>
            </p:nvSpPr>
            <p:spPr>
              <a:xfrm>
                <a:off x="9362431" y="4533848"/>
                <a:ext cx="23527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自我相关性与</a:t>
                </a: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任务有关</a:t>
                </a:r>
                <a:endParaRPr lang="zh-CN" altLang="en-US" sz="1600" b="1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704703D-C634-959F-6E29-D91F26FF5C08}"/>
                  </a:ext>
                </a:extLst>
              </p:cNvPr>
              <p:cNvSpPr txBox="1"/>
              <p:nvPr/>
            </p:nvSpPr>
            <p:spPr>
              <a:xfrm>
                <a:off x="9127057" y="3059668"/>
                <a:ext cx="1244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匹配试次</a:t>
                </a:r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95B0975-2A74-BBDE-2727-C3CD8507C603}"/>
                  </a:ext>
                </a:extLst>
              </p:cNvPr>
              <p:cNvSpPr txBox="1"/>
              <p:nvPr/>
            </p:nvSpPr>
            <p:spPr>
              <a:xfrm>
                <a:off x="10488697" y="3093638"/>
                <a:ext cx="13985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不匹配试次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179768B-7EB3-2D09-9333-2528E9CC6D25}"/>
                  </a:ext>
                </a:extLst>
              </p:cNvPr>
              <p:cNvSpPr txBox="1"/>
              <p:nvPr/>
            </p:nvSpPr>
            <p:spPr>
              <a:xfrm>
                <a:off x="9406494" y="6138666"/>
                <a:ext cx="23527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自我相关性与</a:t>
                </a: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任务无关</a:t>
                </a:r>
                <a:endParaRPr lang="zh-CN" altLang="en-US" sz="1600" b="1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1BC3104-E45A-ACD7-0065-2034B7716806}"/>
                  </a:ext>
                </a:extLst>
              </p:cNvPr>
              <p:cNvSpPr/>
              <p:nvPr/>
            </p:nvSpPr>
            <p:spPr>
              <a:xfrm>
                <a:off x="8872810" y="3053032"/>
                <a:ext cx="3088857" cy="3420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274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E6990031-4A95-5FF0-2F52-58B0C70605C5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E6625E-DADA-9594-8FFC-E07939C959CF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182D1B-2D6B-DCE3-0BFE-DA3980A9DC6E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88FCA7-1CBD-14C6-46BF-EFB0B0E5C484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410869-0E86-34B2-5682-8CD12C8DE607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C17C744-F9F8-8BCC-B0A0-28525FDECDCE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C03469-43C4-D60B-2576-2754D665D161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48E6E7E1-2FCA-2E87-D789-D1383E82E28B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645239-5EBD-E655-CD19-686FDF09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0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8E47-B202-B7AB-8AB2-A7DEF733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6E3E24E-DAAF-384D-E660-1B5D8C510D8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83F45EAA-67BC-F0C0-F73C-4B0DF29886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928C37A-69DB-661A-93CB-3258452F5A6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489C34B-4BB4-7125-7027-BE59E10D77C4}"/>
              </a:ext>
            </a:extLst>
          </p:cNvPr>
          <p:cNvGrpSpPr/>
          <p:nvPr/>
        </p:nvGrpSpPr>
        <p:grpSpPr>
          <a:xfrm>
            <a:off x="726757" y="1310005"/>
            <a:ext cx="10969625" cy="1637030"/>
            <a:chOff x="586" y="2062"/>
            <a:chExt cx="17275" cy="257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8B4070B-6AF7-6880-787C-FF7C7A608FF5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DF209831-9673-7486-BD44-C6F3A2CEC09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F3F2F3E-9E8D-BA4B-9839-57087FD13680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27FC863-DBB2-8BCF-D01F-BD2410A8D6A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7275" cy="1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重点关注反应时作为因变量，重复测量方差分析中认知负载、任务相关性、形状、匹配情况四者的交互作用，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最小样本量为每个实验条件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人，最大样本量为每个实验条件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B08EDD8-7517-D244-B7AA-9A7E8ECF4973}"/>
              </a:ext>
            </a:extLst>
          </p:cNvPr>
          <p:cNvGrpSpPr/>
          <p:nvPr/>
        </p:nvGrpSpPr>
        <p:grpSpPr>
          <a:xfrm>
            <a:off x="795337" y="3058796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6C338C-ACD1-6F01-2554-5222466A7E4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F33476-A5D1-65C1-A8D9-A284E71D580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90BCB0B-105A-82AF-5246-5AAC95DD07B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538856"/>
            <a:ext cx="10781665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（认知负载：低认知负载、高认知负载）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（形状：圆形、三角形）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（匹配情况：匹配、不匹配）被试内实验设计，任务相关性、认知负载、形状与匹配情况均为被试内变量。因变量为反应时与正确率。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4F4F6919-A7E7-4F5F-B98A-5554CAE5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04" y="5067175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2162347-F627-0195-62C5-C8BECC3F59F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5225011"/>
            <a:ext cx="3157424" cy="732522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1A2C93AB-0588-5E69-23C8-44E0D7CAB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55687" y="4680092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49DB45-C1B0-8294-271A-97A6DF39A2F6}"/>
              </a:ext>
            </a:extLst>
          </p:cNvPr>
          <p:cNvSpPr txBox="1"/>
          <p:nvPr/>
        </p:nvSpPr>
        <p:spPr>
          <a:xfrm>
            <a:off x="226060" y="109855"/>
            <a:ext cx="890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：认知负载对任务相关性影响自我优势效应的调节作用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79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3CC30-2AC2-7FB6-2842-B49EC1231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BCCDBA3-E488-697B-1CDA-EA48FB17FA6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A8F11B29-D003-49CA-7391-70763D0995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758948-2777-A8E5-C314-67FE7ACB3AF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73B8B9-043B-CE49-2066-616F171AD3CE}"/>
              </a:ext>
            </a:extLst>
          </p:cNvPr>
          <p:cNvGrpSpPr/>
          <p:nvPr/>
        </p:nvGrpSpPr>
        <p:grpSpPr>
          <a:xfrm>
            <a:off x="430703" y="901153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20E0439-2920-509C-2066-941B36825FF7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12B786F-B935-169F-E3B8-4C12D2AFB8D6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6E8A829E-3E72-3BEF-C9F7-65A5977FD1D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87191" y="1361034"/>
            <a:ext cx="11058842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实验刺激同实验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</a:t>
            </a: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n-back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实验范式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(Miller et al., 2009)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与匹配任务相结合，分为两个阶段：学习阶段与匹配任务阶段。匹配阶段中低负载条件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(1-back)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与高负载条件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(2-back)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交替进行。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实验预期自我与任务相关时会在两种负载下均会出现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，自我与任务无关时，仅高负载会出现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，表现为当形状与颜色匹配时，自我形状的匹配速度与准确率高于生人图形。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E22539-A9AD-94B3-DB4F-1A2AC0545557}"/>
              </a:ext>
            </a:extLst>
          </p:cNvPr>
          <p:cNvSpPr txBox="1"/>
          <p:nvPr/>
        </p:nvSpPr>
        <p:spPr>
          <a:xfrm>
            <a:off x="226060" y="109855"/>
            <a:ext cx="890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：认知负载对任务相关性影响自我优势效应的调节作用</a:t>
            </a:r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4BBAA738-3D03-1EAD-1C44-08FC68DB25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0040" y="3336948"/>
            <a:ext cx="6480000" cy="33212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411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4925" y="-17145"/>
            <a:ext cx="3890645" cy="6915150"/>
          </a:xfrm>
          <a:prstGeom prst="rect">
            <a:avLst/>
          </a:prstGeom>
          <a:solidFill>
            <a:srgbClr val="0063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1690" y="2533015"/>
            <a:ext cx="21767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rgbClr val="FFFFFF"/>
                </a:solidFill>
                <a:latin typeface="+mj-ea"/>
                <a:ea typeface="+mj-ea"/>
              </a:rPr>
              <a:t>目录</a:t>
            </a:r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4020" y="567055"/>
            <a:ext cx="2992755" cy="2116455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76530" y="3743325"/>
            <a:ext cx="3467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latin typeface="+mj-ea"/>
                <a:ea typeface="+mj-ea"/>
              </a:rPr>
              <a:t>CONTENTS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380355" y="959460"/>
            <a:ext cx="5291455" cy="720090"/>
            <a:chOff x="8466" y="1062"/>
            <a:chExt cx="8333" cy="1134"/>
          </a:xfrm>
        </p:grpSpPr>
        <p:sp>
          <p:nvSpPr>
            <p:cNvPr id="23" name="椭圆 22"/>
            <p:cNvSpPr/>
            <p:nvPr/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01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研究背景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80355" y="2332770"/>
            <a:ext cx="5291455" cy="720090"/>
            <a:chOff x="8466" y="1062"/>
            <a:chExt cx="8333" cy="1134"/>
          </a:xfrm>
        </p:grpSpPr>
        <p:sp>
          <p:nvSpPr>
            <p:cNvPr id="29" name="椭圆 28"/>
            <p:cNvSpPr/>
            <p:nvPr>
              <p:custDataLst>
                <p:tags r:id="rId11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12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02</a:t>
              </a:r>
            </a:p>
          </p:txBody>
        </p:sp>
        <p:sp>
          <p:nvSpPr>
            <p:cNvPr id="31" name="圆角矩形 30"/>
            <p:cNvSpPr/>
            <p:nvPr>
              <p:custDataLst>
                <p:tags r:id="rId13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>
              <p:custDataLst>
                <p:tags r:id="rId14"/>
              </p:custDataLst>
            </p:nvPr>
          </p:nvSpPr>
          <p:spPr>
            <a:xfrm>
              <a:off x="10444" y="1169"/>
              <a:ext cx="5904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问题提出与实验假设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80355" y="3706080"/>
            <a:ext cx="5291455" cy="720090"/>
            <a:chOff x="8466" y="1062"/>
            <a:chExt cx="8333" cy="1134"/>
          </a:xfrm>
        </p:grpSpPr>
        <p:sp>
          <p:nvSpPr>
            <p:cNvPr id="34" name="椭圆 33"/>
            <p:cNvSpPr/>
            <p:nvPr>
              <p:custDataLst>
                <p:tags r:id="rId7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>
              <p:custDataLst>
                <p:tags r:id="rId8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03</a:t>
              </a:r>
            </a:p>
          </p:txBody>
        </p:sp>
        <p:sp>
          <p:nvSpPr>
            <p:cNvPr id="36" name="圆角矩形 35"/>
            <p:cNvSpPr/>
            <p:nvPr>
              <p:custDataLst>
                <p:tags r:id="rId9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10"/>
              </p:custDataLst>
            </p:nvPr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实验设计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80355" y="5079390"/>
            <a:ext cx="5291455" cy="720090"/>
            <a:chOff x="8466" y="1062"/>
            <a:chExt cx="8333" cy="1134"/>
          </a:xfrm>
        </p:grpSpPr>
        <p:sp>
          <p:nvSpPr>
            <p:cNvPr id="39" name="椭圆 38"/>
            <p:cNvSpPr/>
            <p:nvPr>
              <p:custDataLst>
                <p:tags r:id="rId3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4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04</a:t>
              </a:r>
            </a:p>
          </p:txBody>
        </p:sp>
        <p:sp>
          <p:nvSpPr>
            <p:cNvPr id="41" name="圆角矩形 40"/>
            <p:cNvSpPr/>
            <p:nvPr>
              <p:custDataLst>
                <p:tags r:id="rId5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>
              <p:custDataLst>
                <p:tags r:id="rId6"/>
              </p:custDataLst>
            </p:nvPr>
          </p:nvSpPr>
          <p:spPr>
            <a:xfrm>
              <a:off x="10444" y="1169"/>
              <a:ext cx="4709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文件夹结构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34887-4E6F-208C-E052-55E2AF43A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0A577E-31B7-DBC1-E437-A514DE6227A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8C739-06EF-A070-B519-0DD2185854A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B5C0D-DDCF-133F-0F8D-61C36931D0F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84295" y="2299335"/>
            <a:ext cx="4404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研究背景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F2324B-8641-1C28-6B6F-3EF017B3378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783965" y="3439795"/>
            <a:ext cx="462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Research Background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>
            <a:extLst>
              <a:ext uri="{FF2B5EF4-FFF2-40B4-BE49-F238E27FC236}">
                <a16:creationId xmlns:a16="http://schemas.microsoft.com/office/drawing/2014/main" id="{211D702E-42AC-C119-52C0-47DBC130191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005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714F7-26D0-D0DF-C056-A22A706C4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2619B9A-4E40-6907-8BEA-88BB42008B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04E033A8-6E69-CFF9-DC7E-6F2A267187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6EE4E0-179F-8B08-3E71-A99B626A5B78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E5DB66-D5D6-3517-317D-5136DE814ED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59C0BF4-FCA1-639D-311C-3DABE5490AA4}"/>
              </a:ext>
            </a:extLst>
          </p:cNvPr>
          <p:cNvGrpSpPr/>
          <p:nvPr/>
        </p:nvGrpSpPr>
        <p:grpSpPr>
          <a:xfrm>
            <a:off x="726440" y="1309370"/>
            <a:ext cx="10551160" cy="1450340"/>
            <a:chOff x="586" y="2062"/>
            <a:chExt cx="16616" cy="2284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49204528-007C-1C81-CEC9-52E56DDBCA77}"/>
                </a:ext>
              </a:extLst>
            </p:cNvPr>
            <p:cNvGrpSpPr/>
            <p:nvPr/>
          </p:nvGrpSpPr>
          <p:grpSpPr>
            <a:xfrm>
              <a:off x="586" y="2062"/>
              <a:ext cx="6965" cy="709"/>
              <a:chOff x="478" y="2062"/>
              <a:chExt cx="6965" cy="709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07874CA-108F-1A13-D83C-31EF2F9121D4}"/>
                  </a:ext>
                </a:extLst>
              </p:cNvPr>
              <p:cNvSpPr/>
              <p:nvPr/>
            </p:nvSpPr>
            <p:spPr>
              <a:xfrm>
                <a:off x="586" y="2062"/>
                <a:ext cx="6857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4CB7B87-127A-FAD2-FE8D-869F5E0953FD}"/>
                  </a:ext>
                </a:extLst>
              </p:cNvPr>
              <p:cNvSpPr txBox="1"/>
              <p:nvPr/>
            </p:nvSpPr>
            <p:spPr>
              <a:xfrm>
                <a:off x="478" y="2109"/>
                <a:ext cx="6965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自我优势效应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(Self Prioritization Effect)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9E5AFB9-5725-4C9D-5C19-F5B9D658E3E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86" y="3106"/>
              <a:ext cx="16616" cy="1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在认知过程中对自我相关刺激的优先加工称为自我优势效应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(Self Prioritization Effect, SPE)</a:t>
              </a:r>
            </a:p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自我优势效应广泛渗透于认知加工的各个阶段，影响个体的感觉、知觉、注意和记忆等多个方面。</a:t>
              </a:r>
            </a:p>
          </p:txBody>
        </p:sp>
      </p:grpSp>
      <p:pic>
        <p:nvPicPr>
          <p:cNvPr id="4" name="Picture 4" descr="鸡尾酒会效应 的图像结果">
            <a:extLst>
              <a:ext uri="{FF2B5EF4-FFF2-40B4-BE49-F238E27FC236}">
                <a16:creationId xmlns:a16="http://schemas.microsoft.com/office/drawing/2014/main" id="{8F8892FC-0C7E-326D-E00E-E7E5F6D59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" r="2378" b="4410"/>
          <a:stretch/>
        </p:blipFill>
        <p:spPr bwMode="auto">
          <a:xfrm>
            <a:off x="859107" y="3273838"/>
            <a:ext cx="4022185" cy="26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4A3FD0-B144-2083-9BF3-6381251A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76" y="1708785"/>
            <a:ext cx="7862349" cy="475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987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4E567-71C8-56D1-E0C5-ED58CDEF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272DEC-207F-8E80-2511-78BA865B521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24BAD49C-2504-9FD0-C534-5874D8F709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DBAA14-5F2E-4F2B-6103-1FCDD6F0BCB4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问题提出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BE8ECF-4AAF-3A97-D9E3-C1D1B5C3DF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FB2421-9F8B-F4CB-296E-4B3331F80199}"/>
              </a:ext>
            </a:extLst>
          </p:cNvPr>
          <p:cNvGrpSpPr/>
          <p:nvPr/>
        </p:nvGrpSpPr>
        <p:grpSpPr>
          <a:xfrm>
            <a:off x="704998" y="1821211"/>
            <a:ext cx="10791527" cy="4202043"/>
            <a:chOff x="736782" y="1477645"/>
            <a:chExt cx="10791527" cy="420204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7462A33-360A-6B2C-078E-D7353BEFC668}"/>
                </a:ext>
              </a:extLst>
            </p:cNvPr>
            <p:cNvCxnSpPr>
              <a:cxnSpLocks/>
            </p:cNvCxnSpPr>
            <p:nvPr/>
          </p:nvCxnSpPr>
          <p:spPr>
            <a:xfrm>
              <a:off x="6133944" y="1574182"/>
              <a:ext cx="0" cy="4105506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43B8F7D-FC43-E0FE-8092-A4EF51CE47C9}"/>
                </a:ext>
              </a:extLst>
            </p:cNvPr>
            <p:cNvSpPr/>
            <p:nvPr/>
          </p:nvSpPr>
          <p:spPr>
            <a:xfrm>
              <a:off x="739578" y="1477854"/>
              <a:ext cx="5201710" cy="2311871"/>
            </a:xfrm>
            <a:prstGeom prst="rect">
              <a:avLst/>
            </a:prstGeom>
            <a:solidFill>
              <a:srgbClr val="0063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83505605-A493-300F-22BD-C09504D7A392}"/>
                </a:ext>
              </a:extLst>
            </p:cNvPr>
            <p:cNvSpPr txBox="1"/>
            <p:nvPr/>
          </p:nvSpPr>
          <p:spPr>
            <a:xfrm>
              <a:off x="932235" y="3792185"/>
              <a:ext cx="4816396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 b="1" i="1">
                  <a:solidFill>
                    <a:srgbClr val="1D8AC1"/>
                  </a:solidFill>
                </a:defRPr>
              </a:lvl1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i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自下而上加工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192F6F-20EC-F0DB-92C1-75CB1AC50F5F}"/>
                </a:ext>
              </a:extLst>
            </p:cNvPr>
            <p:cNvSpPr/>
            <p:nvPr/>
          </p:nvSpPr>
          <p:spPr>
            <a:xfrm>
              <a:off x="736782" y="4367484"/>
              <a:ext cx="5252670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知觉匹配范式中发现，即使降低自我刺激出现的频率，仍然能观察到自我优势效应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(Sui, et al., 2014)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73D1D07A-0EA2-AE7B-4C3E-5CEA01DA7125}"/>
                </a:ext>
              </a:extLst>
            </p:cNvPr>
            <p:cNvSpPr txBox="1"/>
            <p:nvPr/>
          </p:nvSpPr>
          <p:spPr>
            <a:xfrm>
              <a:off x="1799185" y="1573973"/>
              <a:ext cx="4083519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>
                  <a:solidFill>
                    <a:prstClr val="white"/>
                  </a:solidFill>
                  <a:latin typeface="Calibri"/>
                  <a:ea typeface="微软雅黑"/>
                </a:rPr>
                <a:t>Bottom-Up Processing</a:t>
              </a:r>
              <a:endParaRPr lang="zh-CN" altLang="en-US" sz="320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A6E93E-A725-4F6C-01B4-390ACFA962E9}"/>
                </a:ext>
              </a:extLst>
            </p:cNvPr>
            <p:cNvSpPr/>
            <p:nvPr/>
          </p:nvSpPr>
          <p:spPr>
            <a:xfrm>
              <a:off x="1799185" y="2291948"/>
              <a:ext cx="3949446" cy="102374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自我优势效应是自下而上的加工，自我优势效应能自动出现，并类似于感觉显著性影响任务反应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(Humphreys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Sui, 2016)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5B9E1D-C1CB-E34F-5DFD-0AF7B7935B8F}"/>
                </a:ext>
              </a:extLst>
            </p:cNvPr>
            <p:cNvGrpSpPr/>
            <p:nvPr/>
          </p:nvGrpSpPr>
          <p:grpSpPr>
            <a:xfrm>
              <a:off x="6326599" y="1477645"/>
              <a:ext cx="5201710" cy="3677362"/>
              <a:chOff x="6326599" y="1477645"/>
              <a:chExt cx="5201710" cy="367736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6C4D47-BD72-9481-7265-B9B658E84E35}"/>
                  </a:ext>
                </a:extLst>
              </p:cNvPr>
              <p:cNvSpPr/>
              <p:nvPr/>
            </p:nvSpPr>
            <p:spPr>
              <a:xfrm>
                <a:off x="6326599" y="1477645"/>
                <a:ext cx="5201710" cy="2311871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微软雅黑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BE53E5E-1599-34DE-478F-8F1F29BB29C4}"/>
                  </a:ext>
                </a:extLst>
              </p:cNvPr>
              <p:cNvSpPr/>
              <p:nvPr/>
            </p:nvSpPr>
            <p:spPr>
              <a:xfrm>
                <a:off x="6471093" y="3792185"/>
                <a:ext cx="4912724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自上而下加工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E5B71E-CE1D-5B86-3825-39CE306AB054}"/>
                  </a:ext>
                </a:extLst>
              </p:cNvPr>
              <p:cNvSpPr/>
              <p:nvPr/>
            </p:nvSpPr>
            <p:spPr>
              <a:xfrm>
                <a:off x="6471093" y="4367484"/>
                <a:ext cx="4912724" cy="78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buClr>
                    <a:srgbClr val="00633D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自我优势效应仅在自我相关性与任务相关时出现，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(Caughey et al., 2021; </a:t>
                </a:r>
                <a:r>
                  <a:rPr lang="en-US" altLang="zh-C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Falbén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et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al.,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2019)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。</a:t>
                </a:r>
              </a:p>
            </p:txBody>
          </p:sp>
          <p:sp>
            <p:nvSpPr>
              <p:cNvPr id="15" name="TextBox 27">
                <a:extLst>
                  <a:ext uri="{FF2B5EF4-FFF2-40B4-BE49-F238E27FC236}">
                    <a16:creationId xmlns:a16="http://schemas.microsoft.com/office/drawing/2014/main" id="{70B9D2C1-369B-35B1-9783-2AB362B9B1C5}"/>
                  </a:ext>
                </a:extLst>
              </p:cNvPr>
              <p:cNvSpPr txBox="1"/>
              <p:nvPr/>
            </p:nvSpPr>
            <p:spPr>
              <a:xfrm>
                <a:off x="6704478" y="3076967"/>
                <a:ext cx="3949446" cy="5847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200" dirty="0">
                    <a:solidFill>
                      <a:prstClr val="white"/>
                    </a:solidFill>
                    <a:latin typeface="Calibri"/>
                    <a:ea typeface="微软雅黑"/>
                  </a:rPr>
                  <a:t>Top-Down Processing</a:t>
                </a:r>
                <a:endParaRPr lang="zh-CN" altLang="en-US" sz="3200" dirty="0">
                  <a:solidFill>
                    <a:prstClr val="white"/>
                  </a:solidFill>
                  <a:latin typeface="Calibri"/>
                  <a:ea typeface="微软雅黑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A8AEA57-7495-6A8D-2525-FC82AB433676}"/>
                  </a:ext>
                </a:extLst>
              </p:cNvPr>
              <p:cNvSpPr/>
              <p:nvPr/>
            </p:nvSpPr>
            <p:spPr>
              <a:xfrm>
                <a:off x="6408765" y="1853507"/>
                <a:ext cx="3949446" cy="1023742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自我优势效应是自上而下的加工，自我优势效应的出现依赖于目标、预期、任务相关性等自上而下因素的影响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4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Golubickis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Macrae, 2023)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p:grpSp>
        <p:sp>
          <p:nvSpPr>
            <p:cNvPr id="24" name="下箭头 21">
              <a:extLst>
                <a:ext uri="{FF2B5EF4-FFF2-40B4-BE49-F238E27FC236}">
                  <a16:creationId xmlns:a16="http://schemas.microsoft.com/office/drawing/2014/main" id="{2C2A05B6-DD91-8B66-0395-8CF9312E53FA}"/>
                </a:ext>
              </a:extLst>
            </p:cNvPr>
            <p:cNvSpPr/>
            <p:nvPr/>
          </p:nvSpPr>
          <p:spPr>
            <a:xfrm>
              <a:off x="10530426" y="1478909"/>
              <a:ext cx="825668" cy="1637575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5" name="下箭头 22">
              <a:extLst>
                <a:ext uri="{FF2B5EF4-FFF2-40B4-BE49-F238E27FC236}">
                  <a16:creationId xmlns:a16="http://schemas.microsoft.com/office/drawing/2014/main" id="{F6FCBDA1-0691-9A35-0D7F-F8EEBF836E75}"/>
                </a:ext>
              </a:extLst>
            </p:cNvPr>
            <p:cNvSpPr/>
            <p:nvPr/>
          </p:nvSpPr>
          <p:spPr>
            <a:xfrm rot="10800000">
              <a:off x="853208" y="2152148"/>
              <a:ext cx="825668" cy="1637575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98A29B03-172C-379C-3926-5DF37EBDEFCC}"/>
              </a:ext>
            </a:extLst>
          </p:cNvPr>
          <p:cNvSpPr/>
          <p:nvPr/>
        </p:nvSpPr>
        <p:spPr>
          <a:xfrm>
            <a:off x="704998" y="1156482"/>
            <a:ext cx="525267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自我优势效应的加工方式存在争议。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A4B5A4-375B-335C-EA5E-5485186E7CE2}"/>
              </a:ext>
            </a:extLst>
          </p:cNvPr>
          <p:cNvSpPr txBox="1"/>
          <p:nvPr/>
        </p:nvSpPr>
        <p:spPr>
          <a:xfrm>
            <a:off x="963012" y="5824527"/>
            <a:ext cx="10389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自我优势效应究竟是自下而上的自动出现，还是受到自上而下因素的影响呢？</a:t>
            </a:r>
            <a:endParaRPr lang="zh-CN" altLang="en-US" sz="2400" dirty="0"/>
          </a:p>
        </p:txBody>
      </p:sp>
      <p:pic>
        <p:nvPicPr>
          <p:cNvPr id="20" name="图形 19" descr="问号">
            <a:extLst>
              <a:ext uri="{FF2B5EF4-FFF2-40B4-BE49-F238E27FC236}">
                <a16:creationId xmlns:a16="http://schemas.microsoft.com/office/drawing/2014/main" id="{41E27A01-A90C-681A-5EE4-761926223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060" y="5483860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464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2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568605" y="2321637"/>
            <a:ext cx="7192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实验假设</a:t>
            </a:r>
          </a:p>
          <a:p>
            <a:pPr algn="dist"/>
            <a:endParaRPr lang="zh-CN" altLang="en-US" sz="60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118716" y="3479272"/>
            <a:ext cx="831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Experimental Hypothesis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08C6A-47F0-4491-5700-78DC377A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F3E1FAF-226B-B4DE-598F-7EFADF93DE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418FBD94-16CB-E59E-ECB8-0B199B11C2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E3673C-B7B5-429B-4F17-92C159C04477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实验假设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709E0-3F1E-12F9-8F14-5850A7F694B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A946DC9-C666-3D7F-1EAD-D7766E98144E}"/>
              </a:ext>
            </a:extLst>
          </p:cNvPr>
          <p:cNvGrpSpPr/>
          <p:nvPr/>
        </p:nvGrpSpPr>
        <p:grpSpPr>
          <a:xfrm>
            <a:off x="552553" y="3048579"/>
            <a:ext cx="5826759" cy="399415"/>
            <a:chOff x="478" y="2062"/>
            <a:chExt cx="3376" cy="629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DEA5F76-BB97-B11D-FF85-312552B0A419}"/>
                </a:ext>
              </a:extLst>
            </p:cNvPr>
            <p:cNvSpPr/>
            <p:nvPr/>
          </p:nvSpPr>
          <p:spPr>
            <a:xfrm>
              <a:off x="586" y="2062"/>
              <a:ext cx="3268" cy="62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E78ABAB-4BAD-BA4C-B286-70B352DC5DBD}"/>
                </a:ext>
              </a:extLst>
            </p:cNvPr>
            <p:cNvSpPr txBox="1"/>
            <p:nvPr/>
          </p:nvSpPr>
          <p:spPr>
            <a:xfrm>
              <a:off x="478" y="2109"/>
              <a:ext cx="326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认知灵活性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0D8C7012-77DE-134E-E575-11F20332900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6486" y="3597840"/>
            <a:ext cx="10551160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知觉负载理论认为任务无关的刺激加工受到认知负载的调节，低认知负载下能够有效抑制非目标，高认知负载下缺乏足够的认知资源抑制非目标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(Lavie 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Tsal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, 1994a)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Zsido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(2022)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发现，相比于低认知负载，与任务无关的威胁刺激主要在高认知负载下干扰任务反应。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D861255-1CFA-58F0-A161-8AF9DA3B955B}"/>
              </a:ext>
            </a:extLst>
          </p:cNvPr>
          <p:cNvGrpSpPr/>
          <p:nvPr/>
        </p:nvGrpSpPr>
        <p:grpSpPr>
          <a:xfrm>
            <a:off x="406400" y="4907705"/>
            <a:ext cx="10871200" cy="1332115"/>
            <a:chOff x="406400" y="4907705"/>
            <a:chExt cx="10871200" cy="133211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A1B5847-5BEA-E68B-61AF-DFE79078AF4B}"/>
                </a:ext>
              </a:extLst>
            </p:cNvPr>
            <p:cNvGrpSpPr/>
            <p:nvPr/>
          </p:nvGrpSpPr>
          <p:grpSpPr>
            <a:xfrm>
              <a:off x="406400" y="4907705"/>
              <a:ext cx="10871200" cy="953135"/>
              <a:chOff x="478" y="2062"/>
              <a:chExt cx="3376" cy="150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F573A3-8394-49DF-C7FE-B3A52A64876D}"/>
                  </a:ext>
                </a:extLst>
              </p:cNvPr>
              <p:cNvSpPr/>
              <p:nvPr/>
            </p:nvSpPr>
            <p:spPr>
              <a:xfrm>
                <a:off x="586" y="2062"/>
                <a:ext cx="3268" cy="62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1C2FA0-7F37-6419-EE3B-18407DF1DC10}"/>
                  </a:ext>
                </a:extLst>
              </p:cNvPr>
              <p:cNvSpPr txBox="1"/>
              <p:nvPr/>
            </p:nvSpPr>
            <p:spPr>
              <a:xfrm>
                <a:off x="478" y="2109"/>
                <a:ext cx="3268" cy="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自我优势效应加工方式的两种竞争性假设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DFA1FED-050E-C793-B72C-680918D6284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26440" y="5452297"/>
              <a:ext cx="10551160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若是自上而下加工（依赖认知资源）：在自我与任务无关时，高认知负载下不会自我优势效应。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若是自下而上加工（独立于认知资源）：在自我与任务无关时，高认知负载下将出现自我优势效应。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30472E-ECE3-1B3A-E6EE-044AE8B144B8}"/>
              </a:ext>
            </a:extLst>
          </p:cNvPr>
          <p:cNvGrpSpPr/>
          <p:nvPr/>
        </p:nvGrpSpPr>
        <p:grpSpPr>
          <a:xfrm>
            <a:off x="552553" y="1001279"/>
            <a:ext cx="5826760" cy="399415"/>
            <a:chOff x="478" y="2062"/>
            <a:chExt cx="3376" cy="62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D6BF3A-92B1-0D5B-8BEC-E3A4A6425334}"/>
                </a:ext>
              </a:extLst>
            </p:cNvPr>
            <p:cNvSpPr/>
            <p:nvPr/>
          </p:nvSpPr>
          <p:spPr>
            <a:xfrm>
              <a:off x="586" y="2062"/>
              <a:ext cx="3268" cy="62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E54CC03-F207-00B5-41B3-E4DAB0B6AFBC}"/>
                </a:ext>
              </a:extLst>
            </p:cNvPr>
            <p:cNvSpPr txBox="1"/>
            <p:nvPr/>
          </p:nvSpPr>
          <p:spPr>
            <a:xfrm>
              <a:off x="478" y="2109"/>
              <a:ext cx="326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Pilot Study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739BCAA8-D0EC-2814-1EE6-128C9EA900A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6486" y="1555350"/>
            <a:ext cx="5682827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将知觉匹配范式中的三种标签分别作为任务目标，发现目标刺激反应速度快于自我刺激。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任务按键复杂可能是正确率数据异常的原因。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3CDF140-C501-F414-30AC-FD744DD88E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/>
          <a:stretch/>
        </p:blipFill>
        <p:spPr>
          <a:xfrm>
            <a:off x="6624459" y="1004500"/>
            <a:ext cx="4623187" cy="1924027"/>
          </a:xfrm>
          <a:prstGeom prst="rect">
            <a:avLst/>
          </a:prstGeom>
          <a:ln w="19050">
            <a:solidFill>
              <a:srgbClr val="00633D"/>
            </a:solidFill>
            <a:prstDash val="dash"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170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CE60-F9BC-5FAB-3B80-692BF4D30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1136AC-6676-8E3F-D589-9FD0A33B2E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8284D7D9-2BB8-DDA6-DEAB-439CE0D42C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9434453-8EB3-3463-51B2-BC76128C3A71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技术路线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310A98-3701-E014-2BFB-566DEEFDC8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780895-0F1A-DD9F-2CA3-10EFBBE2B60E}"/>
              </a:ext>
            </a:extLst>
          </p:cNvPr>
          <p:cNvSpPr txBox="1"/>
          <p:nvPr/>
        </p:nvSpPr>
        <p:spPr>
          <a:xfrm>
            <a:off x="10137876" y="1514432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自我相关性与任务目标</a:t>
            </a:r>
            <a:r>
              <a:rPr lang="zh-CN" altLang="en-US" b="1" dirty="0"/>
              <a:t>对立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C7749-531D-E945-3802-AD2542CE4675}"/>
              </a:ext>
            </a:extLst>
          </p:cNvPr>
          <p:cNvSpPr txBox="1"/>
          <p:nvPr/>
        </p:nvSpPr>
        <p:spPr>
          <a:xfrm>
            <a:off x="10137876" y="3203532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自我相关性与任务目标</a:t>
            </a:r>
            <a:r>
              <a:rPr lang="zh-CN" altLang="en-US" b="1" dirty="0"/>
              <a:t>无关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AFFAD3-3E28-B223-0237-0AAFDBB31CA1}"/>
              </a:ext>
            </a:extLst>
          </p:cNvPr>
          <p:cNvSpPr txBox="1"/>
          <p:nvPr/>
        </p:nvSpPr>
        <p:spPr>
          <a:xfrm>
            <a:off x="10137876" y="5283792"/>
            <a:ext cx="205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认知负载</a:t>
            </a:r>
            <a:r>
              <a:rPr lang="zh-CN" altLang="en-US" dirty="0"/>
              <a:t>的调节</a:t>
            </a:r>
            <a:endParaRPr lang="en-US" altLang="zh-CN" dirty="0"/>
          </a:p>
          <a:p>
            <a:r>
              <a:rPr lang="zh-CN" altLang="en-US" dirty="0"/>
              <a:t>两种竞争性假设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1A17639-EFEA-C807-DC0F-5B24BCCB3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55" y="868401"/>
            <a:ext cx="864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F856D7E-B29C-7CF0-7047-0DC82B989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54" y="868400"/>
            <a:ext cx="8640000" cy="56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937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3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884295" y="2299335"/>
            <a:ext cx="4404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实验设计</a:t>
            </a: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783965" y="3439795"/>
            <a:ext cx="462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Experimental Design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kwNzI2MWI5ZmNlYmI0MDZiNjg1NDNhOTJjMDUwYj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2972</Words>
  <Application>Microsoft Office PowerPoint</Application>
  <PresentationFormat>宽屏</PresentationFormat>
  <Paragraphs>128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-apple-system</vt:lpstr>
      <vt:lpstr>等线</vt:lpstr>
      <vt:lpstr>黑体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wujiaqi</dc:creator>
  <cp:lastModifiedBy>Jiaqi Wu</cp:lastModifiedBy>
  <cp:revision>262</cp:revision>
  <dcterms:created xsi:type="dcterms:W3CDTF">2019-06-19T02:08:00Z</dcterms:created>
  <dcterms:modified xsi:type="dcterms:W3CDTF">2025-03-26T17:43:33Z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1D75D723BBA64971A5E47B318B248DC9_11</vt:lpwstr>
  </property>
</Properties>
</file>