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257" r:id="rId3"/>
    <p:sldId id="256" r:id="rId5"/>
    <p:sldId id="258" r:id="rId6"/>
    <p:sldId id="260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代理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vue3</a:t>
            </a:r>
            <a:r>
              <a:rPr kumimoji="1" lang="zh-CN" altLang="en-US"/>
              <a:t>响应式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计算</a:t>
            </a:r>
            <a:r>
              <a:rPr lang="zh-CN" altLang="en-US"/>
              <a:t>属性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class</a:t>
            </a:r>
            <a:r>
              <a:rPr lang="zh-CN" altLang="en-US"/>
              <a:t>与</a:t>
            </a:r>
            <a:r>
              <a:rPr lang="en-US" altLang="zh-CN"/>
              <a:t>style</a:t>
            </a:r>
            <a:r>
              <a:rPr lang="zh-CN" altLang="en-US"/>
              <a:t>绑定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3130550" y="637540"/>
            <a:ext cx="5930900" cy="61341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107950" rIns="0" bIns="0" rtlCol="0" anchor="t" anchorCtr="1"/>
          <a:p>
            <a:pPr algn="ctr" fontAlgn="ctr"/>
            <a:r>
              <a:rPr lang="en-US" altLang="zh-CN" sz="2400"/>
              <a:t>const proxy=</a:t>
            </a:r>
            <a:r>
              <a:rPr lang="en-US" altLang="zh-CN" sz="2400"/>
              <a:t>new Proxy(target,handler)</a:t>
            </a:r>
            <a:endParaRPr lang="en-US" altLang="zh-CN" sz="3200"/>
          </a:p>
          <a:p>
            <a:pPr algn="ctr"/>
            <a:endParaRPr lang="en-US" altLang="zh-CN" sz="3200"/>
          </a:p>
        </p:txBody>
      </p:sp>
      <p:sp>
        <p:nvSpPr>
          <p:cNvPr id="4" name="矩形 3"/>
          <p:cNvSpPr/>
          <p:nvPr/>
        </p:nvSpPr>
        <p:spPr>
          <a:xfrm>
            <a:off x="1727835" y="2526665"/>
            <a:ext cx="1488440" cy="6140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107950" rIns="0" bIns="0" rtlCol="0" anchor="t" anchorCtr="1"/>
          <a:p>
            <a:pPr algn="ctr" fontAlgn="ctr"/>
            <a:r>
              <a:rPr lang="en-US" altLang="zh-CN" sz="2400"/>
              <a:t>proxy</a:t>
            </a:r>
            <a:endParaRPr lang="en-US" altLang="zh-CN" sz="3200"/>
          </a:p>
          <a:p>
            <a:pPr algn="ctr"/>
            <a:endParaRPr lang="en-US" altLang="zh-CN" sz="3200"/>
          </a:p>
        </p:txBody>
      </p:sp>
      <p:sp>
        <p:nvSpPr>
          <p:cNvPr id="5" name="矩形 4"/>
          <p:cNvSpPr/>
          <p:nvPr/>
        </p:nvSpPr>
        <p:spPr>
          <a:xfrm>
            <a:off x="4998720" y="2527300"/>
            <a:ext cx="1991360" cy="157670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107950" rIns="0" bIns="0" rtlCol="0" anchor="t" anchorCtr="1"/>
          <a:p>
            <a:pPr algn="ctr" fontAlgn="ctr"/>
            <a:r>
              <a:rPr lang="en-US" altLang="zh-CN" sz="2400"/>
              <a:t>handler:{</a:t>
            </a:r>
            <a:endParaRPr lang="en-US" altLang="zh-CN" sz="2400"/>
          </a:p>
          <a:p>
            <a:pPr algn="ctr" fontAlgn="ctr"/>
            <a:r>
              <a:rPr lang="zh-CN" altLang="en-US" sz="2400"/>
              <a:t>操作名</a:t>
            </a:r>
            <a:r>
              <a:rPr lang="en-US" altLang="zh-CN" sz="2400"/>
              <a:t>:func</a:t>
            </a:r>
            <a:endParaRPr lang="en-US" altLang="zh-CN" sz="2400"/>
          </a:p>
          <a:p>
            <a:pPr algn="ctr"/>
            <a:r>
              <a:rPr lang="en-US" altLang="zh-CN" sz="2400"/>
              <a:t>...</a:t>
            </a:r>
            <a:endParaRPr lang="en-US" altLang="zh-CN" sz="2400"/>
          </a:p>
          <a:p>
            <a:pPr algn="ctr"/>
            <a:r>
              <a:rPr lang="en-US" altLang="zh-CN" sz="2400"/>
              <a:t>}</a:t>
            </a:r>
            <a:endParaRPr lang="en-US" altLang="zh-CN" sz="2400"/>
          </a:p>
        </p:txBody>
      </p:sp>
      <p:sp>
        <p:nvSpPr>
          <p:cNvPr id="6" name="矩形 5"/>
          <p:cNvSpPr/>
          <p:nvPr/>
        </p:nvSpPr>
        <p:spPr>
          <a:xfrm>
            <a:off x="8860155" y="2527935"/>
            <a:ext cx="1488440" cy="6140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107950" rIns="0" bIns="0" rtlCol="0" anchor="t" anchorCtr="1"/>
          <a:p>
            <a:pPr algn="ctr" fontAlgn="ctr"/>
            <a:r>
              <a:rPr lang="en-US" altLang="zh-CN" sz="2400"/>
              <a:t>target</a:t>
            </a:r>
            <a:endParaRPr lang="en-US" altLang="zh-CN" sz="2400"/>
          </a:p>
          <a:p>
            <a:pPr algn="ctr"/>
            <a:endParaRPr lang="en-US" altLang="zh-CN" sz="2400"/>
          </a:p>
        </p:txBody>
      </p:sp>
      <p:cxnSp>
        <p:nvCxnSpPr>
          <p:cNvPr id="8" name="直接箭头连接符 7"/>
          <p:cNvCxnSpPr>
            <a:endCxn id="4" idx="2"/>
          </p:cNvCxnSpPr>
          <p:nvPr/>
        </p:nvCxnSpPr>
        <p:spPr>
          <a:xfrm flipV="1">
            <a:off x="2472055" y="3140710"/>
            <a:ext cx="0" cy="84074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165350" y="4047490"/>
            <a:ext cx="842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操作</a:t>
            </a:r>
            <a:endParaRPr lang="zh-CN" altLang="en-US"/>
          </a:p>
        </p:txBody>
      </p:sp>
      <p:cxnSp>
        <p:nvCxnSpPr>
          <p:cNvPr id="10" name="直接箭头连接符 9"/>
          <p:cNvCxnSpPr>
            <a:stCxn id="4" idx="3"/>
            <a:endCxn id="5" idx="1"/>
          </p:cNvCxnSpPr>
          <p:nvPr/>
        </p:nvCxnSpPr>
        <p:spPr>
          <a:xfrm>
            <a:off x="3216275" y="2834005"/>
            <a:ext cx="1782445" cy="4819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696970" y="3141980"/>
            <a:ext cx="711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触发</a:t>
            </a:r>
            <a:endParaRPr lang="zh-CN" altLang="en-US"/>
          </a:p>
        </p:txBody>
      </p:sp>
      <p:cxnSp>
        <p:nvCxnSpPr>
          <p:cNvPr id="12" name="直接箭头连接符 11"/>
          <p:cNvCxnSpPr>
            <a:stCxn id="5" idx="3"/>
            <a:endCxn id="6" idx="1"/>
          </p:cNvCxnSpPr>
          <p:nvPr/>
        </p:nvCxnSpPr>
        <p:spPr>
          <a:xfrm flipV="1">
            <a:off x="6990080" y="2835275"/>
            <a:ext cx="1870075" cy="4806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668645" y="1573530"/>
            <a:ext cx="711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同步</a:t>
            </a:r>
            <a:endParaRPr lang="zh-CN" altLang="en-US"/>
          </a:p>
        </p:txBody>
      </p:sp>
      <p:cxnSp>
        <p:nvCxnSpPr>
          <p:cNvPr id="17" name="肘形连接符 16"/>
          <p:cNvCxnSpPr>
            <a:stCxn id="6" idx="0"/>
            <a:endCxn id="4" idx="0"/>
          </p:cNvCxnSpPr>
          <p:nvPr/>
        </p:nvCxnSpPr>
        <p:spPr>
          <a:xfrm rot="16200000" flipV="1">
            <a:off x="6037580" y="-1038860"/>
            <a:ext cx="3175" cy="7132320"/>
          </a:xfrm>
          <a:prstGeom prst="bentConnector3">
            <a:avLst>
              <a:gd name="adj1" fmla="val 188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12545" y="511810"/>
            <a:ext cx="9378950" cy="19583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4237355" y="520065"/>
            <a:ext cx="3414395" cy="79883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107950" rIns="0" bIns="0" rtlCol="0" anchor="t" anchorCtr="1"/>
          <a:p>
            <a:pPr algn="ctr" fontAlgn="ctr"/>
            <a:r>
              <a:rPr lang="en-US" altLang="zh-CN" sz="3200"/>
              <a:t>reactive</a:t>
            </a:r>
            <a:endParaRPr lang="en-US" altLang="zh-CN" sz="3200"/>
          </a:p>
          <a:p>
            <a:pPr algn="ctr"/>
            <a:endParaRPr lang="en-US" altLang="zh-CN" sz="3200"/>
          </a:p>
        </p:txBody>
      </p:sp>
      <p:sp>
        <p:nvSpPr>
          <p:cNvPr id="7" name="矩形 6"/>
          <p:cNvSpPr/>
          <p:nvPr/>
        </p:nvSpPr>
        <p:spPr>
          <a:xfrm>
            <a:off x="1765300" y="1459230"/>
            <a:ext cx="3414395" cy="6134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107950" rIns="0" bIns="0" rtlCol="0" anchor="t" anchorCtr="1"/>
          <a:p>
            <a:pPr algn="ctr" fontAlgn="ctr"/>
            <a:r>
              <a:rPr lang="en-US" altLang="zh-CN" sz="2400"/>
              <a:t>const proxy=reactive(obj)</a:t>
            </a:r>
            <a:endParaRPr lang="en-US" altLang="zh-CN" sz="3200"/>
          </a:p>
          <a:p>
            <a:pPr algn="ctr"/>
            <a:endParaRPr lang="en-US" altLang="zh-CN" sz="3200"/>
          </a:p>
        </p:txBody>
      </p:sp>
      <p:sp>
        <p:nvSpPr>
          <p:cNvPr id="8" name="矩形 7"/>
          <p:cNvSpPr/>
          <p:nvPr/>
        </p:nvSpPr>
        <p:spPr>
          <a:xfrm>
            <a:off x="6862445" y="1459230"/>
            <a:ext cx="3414395" cy="6134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107950" rIns="0" bIns="0" rtlCol="0" anchor="t" anchorCtr="1"/>
          <a:p>
            <a:pPr algn="ctr"/>
            <a:r>
              <a:rPr lang="en-US" altLang="zh-CN" sz="2400"/>
              <a:t>Proxy{...}</a:t>
            </a:r>
            <a:endParaRPr lang="en-US" altLang="zh-CN" sz="2400"/>
          </a:p>
        </p:txBody>
      </p:sp>
      <p:cxnSp>
        <p:nvCxnSpPr>
          <p:cNvPr id="9" name="直接箭头连接符 8"/>
          <p:cNvCxnSpPr>
            <a:stCxn id="7" idx="3"/>
            <a:endCxn id="8" idx="1"/>
          </p:cNvCxnSpPr>
          <p:nvPr/>
        </p:nvCxnSpPr>
        <p:spPr>
          <a:xfrm>
            <a:off x="5179695" y="1765935"/>
            <a:ext cx="168275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312545" y="3058160"/>
            <a:ext cx="9378950" cy="31940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4237355" y="3066415"/>
            <a:ext cx="3414395" cy="79883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107950" rIns="0" bIns="0" rtlCol="0" anchor="t" anchorCtr="1"/>
          <a:p>
            <a:pPr algn="ctr" fontAlgn="ctr"/>
            <a:r>
              <a:rPr lang="en-US" altLang="zh-CN" sz="3200"/>
              <a:t>ref</a:t>
            </a:r>
            <a:endParaRPr lang="en-US" altLang="zh-CN" sz="3200"/>
          </a:p>
          <a:p>
            <a:pPr algn="ctr"/>
            <a:endParaRPr lang="en-US" altLang="zh-CN" sz="3200"/>
          </a:p>
        </p:txBody>
      </p:sp>
      <p:sp>
        <p:nvSpPr>
          <p:cNvPr id="12" name="矩形 11"/>
          <p:cNvSpPr/>
          <p:nvPr/>
        </p:nvSpPr>
        <p:spPr>
          <a:xfrm>
            <a:off x="1765300" y="4005580"/>
            <a:ext cx="3414395" cy="6134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107950" rIns="0" bIns="0" rtlCol="0" anchor="t" anchorCtr="1"/>
          <a:p>
            <a:pPr algn="ctr" fontAlgn="ctr"/>
            <a:r>
              <a:rPr lang="en-US" altLang="zh-CN" sz="2400"/>
              <a:t>const vref=ref(v)</a:t>
            </a:r>
            <a:endParaRPr lang="en-US" altLang="zh-CN" sz="3200"/>
          </a:p>
          <a:p>
            <a:pPr algn="ctr"/>
            <a:endParaRPr lang="en-US" altLang="zh-CN" sz="3200"/>
          </a:p>
        </p:txBody>
      </p:sp>
      <p:sp>
        <p:nvSpPr>
          <p:cNvPr id="13" name="矩形 12"/>
          <p:cNvSpPr/>
          <p:nvPr/>
        </p:nvSpPr>
        <p:spPr>
          <a:xfrm>
            <a:off x="6753225" y="4005580"/>
            <a:ext cx="3523615" cy="6134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107950" rIns="0" bIns="0" rtlCol="0" anchor="t" anchorCtr="1"/>
          <a:p>
            <a:pPr algn="ctr"/>
            <a:r>
              <a:rPr lang="en-US" altLang="zh-CN" sz="2400"/>
              <a:t>RefImpl{value:v}</a:t>
            </a:r>
            <a:endParaRPr lang="en-US" altLang="zh-CN" sz="2400"/>
          </a:p>
        </p:txBody>
      </p:sp>
      <p:cxnSp>
        <p:nvCxnSpPr>
          <p:cNvPr id="14" name="直接箭头连接符 13"/>
          <p:cNvCxnSpPr>
            <a:stCxn id="12" idx="3"/>
            <a:endCxn id="13" idx="1"/>
          </p:cNvCxnSpPr>
          <p:nvPr/>
        </p:nvCxnSpPr>
        <p:spPr>
          <a:xfrm>
            <a:off x="5179695" y="4312285"/>
            <a:ext cx="157353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189470" y="3554095"/>
            <a:ext cx="2134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getter/setter:value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7502525" y="5304155"/>
            <a:ext cx="2134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getter/setter:value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1765300" y="5281930"/>
            <a:ext cx="3414395" cy="6134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107950" rIns="0" bIns="0" rtlCol="0" anchor="t" anchorCtr="1"/>
          <a:p>
            <a:pPr algn="ctr" fontAlgn="ctr"/>
            <a:r>
              <a:rPr lang="en-US" altLang="zh-CN" sz="2400"/>
              <a:t>const vref=ref(</a:t>
            </a:r>
            <a:r>
              <a:rPr lang="en-US" altLang="zh-CN" sz="2400"/>
              <a:t>obj)</a:t>
            </a:r>
            <a:endParaRPr lang="en-US" altLang="zh-CN" sz="3200"/>
          </a:p>
          <a:p>
            <a:pPr algn="ctr"/>
            <a:endParaRPr lang="en-US" altLang="zh-CN" sz="3200"/>
          </a:p>
        </p:txBody>
      </p:sp>
      <p:sp>
        <p:nvSpPr>
          <p:cNvPr id="19" name="矩形 18"/>
          <p:cNvSpPr/>
          <p:nvPr/>
        </p:nvSpPr>
        <p:spPr>
          <a:xfrm>
            <a:off x="6753225" y="5281930"/>
            <a:ext cx="3523615" cy="6134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107950" rIns="0" bIns="0" rtlCol="0" anchor="t" anchorCtr="1"/>
          <a:p>
            <a:pPr algn="ctr"/>
            <a:r>
              <a:rPr lang="en-US" altLang="zh-CN" sz="2400"/>
              <a:t>RefImpl{value:reactive(obj)}</a:t>
            </a:r>
            <a:endParaRPr lang="en-US" altLang="zh-CN" sz="2400"/>
          </a:p>
        </p:txBody>
      </p:sp>
      <p:cxnSp>
        <p:nvCxnSpPr>
          <p:cNvPr id="20" name="直接箭头连接符 19"/>
          <p:cNvCxnSpPr>
            <a:stCxn id="18" idx="3"/>
            <a:endCxn id="19" idx="1"/>
          </p:cNvCxnSpPr>
          <p:nvPr/>
        </p:nvCxnSpPr>
        <p:spPr>
          <a:xfrm>
            <a:off x="5179695" y="5588635"/>
            <a:ext cx="157353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7189470" y="4830445"/>
            <a:ext cx="2134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getter/setter:value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049780" y="2158365"/>
            <a:ext cx="7693660" cy="27057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const </a:t>
            </a:r>
            <a:r>
              <a:rPr lang="en-US" altLang="zh-CN"/>
              <a:t>result</a:t>
            </a:r>
            <a:r>
              <a:rPr lang="zh-CN" altLang="en-US"/>
              <a:t> = computed(</a:t>
            </a:r>
            <a:r>
              <a:rPr lang="en-US" altLang="zh-CN"/>
              <a:t>getter(return </a:t>
            </a:r>
            <a:r>
              <a:rPr lang="zh-CN" altLang="en-US"/>
              <a:t>响应式依赖</a:t>
            </a:r>
            <a:r>
              <a:rPr lang="en-US" altLang="zh-CN"/>
              <a:t>)</a:t>
            </a:r>
            <a:r>
              <a:rPr lang="zh-CN" altLang="en-US"/>
              <a:t>)</a:t>
            </a:r>
            <a:r>
              <a:rPr lang="en-US" altLang="zh-CN"/>
              <a:t>:RefImpl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计算属性仅会在其响应式依赖更新时才重新计算。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zh-CN" altLang="en-US"/>
              <a:t>最佳</a:t>
            </a:r>
            <a:r>
              <a:rPr lang="zh-CN" altLang="en-US"/>
              <a:t>实践：计算属性的 getter 应只做计算而没有任何其他的副作用；免直接修改计算属性值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913890" y="361950"/>
            <a:ext cx="3312795" cy="34023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js:</a:t>
            </a:r>
            <a:endParaRPr lang="en-US" altLang="zh-CN"/>
          </a:p>
          <a:p>
            <a:pPr algn="ctr"/>
            <a:r>
              <a:rPr lang="zh-CN" altLang="en-US"/>
              <a:t>const classObj = reactive({</a:t>
            </a:r>
            <a:endParaRPr lang="zh-CN" altLang="en-US"/>
          </a:p>
          <a:p>
            <a:pPr algn="ctr"/>
            <a:r>
              <a:rPr lang="zh-CN" altLang="en-US"/>
              <a:t>  </a:t>
            </a:r>
            <a:r>
              <a:rPr lang="en-US" altLang="zh-CN"/>
              <a:t>className1</a:t>
            </a:r>
            <a:r>
              <a:rPr lang="zh-CN" altLang="en-US"/>
              <a:t>: true,</a:t>
            </a:r>
            <a:endParaRPr lang="zh-CN" altLang="en-US"/>
          </a:p>
          <a:p>
            <a:pPr algn="ctr"/>
            <a:r>
              <a:rPr lang="zh-CN" altLang="en-US"/>
              <a:t>  </a:t>
            </a:r>
            <a:r>
              <a:rPr lang="en-US" altLang="zh-CN"/>
              <a:t>className2</a:t>
            </a:r>
            <a:r>
              <a:rPr lang="zh-CN" altLang="en-US"/>
              <a:t>: </a:t>
            </a:r>
            <a:r>
              <a:rPr lang="en-US" altLang="zh-CN"/>
              <a:t>false</a:t>
            </a:r>
            <a:endParaRPr lang="zh-CN" altLang="en-US"/>
          </a:p>
          <a:p>
            <a:pPr algn="ctr"/>
            <a:r>
              <a:rPr lang="zh-CN" altLang="en-US"/>
              <a:t>})</a:t>
            </a:r>
            <a:endParaRPr lang="zh-CN" altLang="en-US"/>
          </a:p>
          <a:p>
            <a:pPr algn="l"/>
            <a:r>
              <a:rPr lang="en-US" altLang="zh-CN"/>
              <a:t>html:</a:t>
            </a:r>
            <a:endParaRPr lang="en-US" altLang="zh-CN"/>
          </a:p>
          <a:p>
            <a:pPr algn="ctr"/>
            <a:r>
              <a:rPr lang="en-US" altLang="zh-CN"/>
              <a:t>&lt;div :class=’classObj’&gt;&lt;/div&gt;</a:t>
            </a:r>
            <a:endParaRPr lang="en-US" altLang="zh-CN"/>
          </a:p>
          <a:p>
            <a:pPr algn="l"/>
            <a:r>
              <a:rPr lang="en-US" altLang="zh-CN"/>
              <a:t>css:</a:t>
            </a:r>
            <a:endParaRPr lang="en-US" altLang="zh-CN"/>
          </a:p>
          <a:p>
            <a:pPr algn="ctr"/>
            <a:r>
              <a:rPr lang="en-US" altLang="zh-CN"/>
              <a:t>.className1{...}</a:t>
            </a:r>
            <a:endParaRPr lang="en-US" altLang="zh-CN"/>
          </a:p>
          <a:p>
            <a:pPr algn="ctr"/>
            <a:r>
              <a:rPr lang="en-US" altLang="zh-CN"/>
              <a:t>.classNmae2{...}</a:t>
            </a:r>
            <a:endParaRPr lang="en-US" altLang="zh-CN"/>
          </a:p>
        </p:txBody>
      </p:sp>
      <p:cxnSp>
        <p:nvCxnSpPr>
          <p:cNvPr id="5" name="直接箭头连接符 4"/>
          <p:cNvCxnSpPr>
            <a:stCxn id="4" idx="3"/>
          </p:cNvCxnSpPr>
          <p:nvPr/>
        </p:nvCxnSpPr>
        <p:spPr>
          <a:xfrm>
            <a:off x="5226685" y="2063115"/>
            <a:ext cx="15760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6802755" y="1068070"/>
            <a:ext cx="3312795" cy="1966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&lt;div class=”className1”&gt;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913890" y="4109085"/>
            <a:ext cx="3312795" cy="23272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js:</a:t>
            </a:r>
            <a:endParaRPr lang="en-US" altLang="zh-CN"/>
          </a:p>
          <a:p>
            <a:pPr algn="ctr"/>
            <a:r>
              <a:rPr lang="zh-CN" altLang="en-US"/>
              <a:t>const </a:t>
            </a:r>
            <a:r>
              <a:rPr lang="en-US" altLang="zh-CN"/>
              <a:t>style</a:t>
            </a:r>
            <a:r>
              <a:rPr lang="zh-CN" altLang="en-US"/>
              <a:t>Obj = reactive({</a:t>
            </a:r>
            <a:endParaRPr lang="zh-CN" altLang="en-US"/>
          </a:p>
          <a:p>
            <a:pPr algn="ctr"/>
            <a:r>
              <a:rPr lang="zh-CN" altLang="en-US"/>
              <a:t>  </a:t>
            </a:r>
            <a:r>
              <a:rPr lang="en-US" altLang="zh-CN"/>
              <a:t>propName1</a:t>
            </a:r>
            <a:r>
              <a:rPr lang="zh-CN" altLang="en-US"/>
              <a:t>: </a:t>
            </a:r>
            <a:r>
              <a:rPr lang="en-US" altLang="zh-CN"/>
              <a:t>value1</a:t>
            </a:r>
            <a:r>
              <a:rPr lang="zh-CN" altLang="en-US"/>
              <a:t>,</a:t>
            </a:r>
            <a:endParaRPr lang="zh-CN" altLang="en-US"/>
          </a:p>
          <a:p>
            <a:pPr algn="ctr"/>
            <a:r>
              <a:rPr lang="zh-CN" altLang="en-US"/>
              <a:t> </a:t>
            </a:r>
            <a:r>
              <a:rPr lang="en-US" altLang="zh-CN"/>
              <a:t>propName2</a:t>
            </a:r>
            <a:r>
              <a:rPr lang="zh-CN" altLang="en-US"/>
              <a:t>: </a:t>
            </a:r>
            <a:r>
              <a:rPr lang="en-US" altLang="zh-CN"/>
              <a:t>value2</a:t>
            </a:r>
            <a:endParaRPr lang="zh-CN" altLang="en-US"/>
          </a:p>
          <a:p>
            <a:pPr algn="ctr"/>
            <a:r>
              <a:rPr lang="zh-CN" altLang="en-US"/>
              <a:t>})</a:t>
            </a:r>
            <a:endParaRPr lang="zh-CN" altLang="en-US"/>
          </a:p>
          <a:p>
            <a:pPr algn="l"/>
            <a:r>
              <a:rPr lang="en-US" altLang="zh-CN"/>
              <a:t>html:</a:t>
            </a:r>
            <a:endParaRPr lang="en-US" altLang="zh-CN"/>
          </a:p>
          <a:p>
            <a:pPr algn="ctr"/>
            <a:r>
              <a:rPr lang="en-US" altLang="zh-CN"/>
              <a:t>&lt;div :style=’styleObj’&gt;&lt;/div&gt;</a:t>
            </a:r>
            <a:endParaRPr lang="en-US" altLang="zh-CN"/>
          </a:p>
        </p:txBody>
      </p:sp>
      <p:cxnSp>
        <p:nvCxnSpPr>
          <p:cNvPr id="8" name="直接箭头连接符 7"/>
          <p:cNvCxnSpPr>
            <a:stCxn id="7" idx="3"/>
          </p:cNvCxnSpPr>
          <p:nvPr/>
        </p:nvCxnSpPr>
        <p:spPr>
          <a:xfrm>
            <a:off x="5226685" y="5273040"/>
            <a:ext cx="15760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802755" y="4289425"/>
            <a:ext cx="3312795" cy="1966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&lt;div style=”</a:t>
            </a:r>
            <a:r>
              <a:rPr lang="en-US" altLang="zh-CN">
                <a:sym typeface="+mn-ea"/>
              </a:rPr>
              <a:t>propName1</a:t>
            </a:r>
            <a:r>
              <a:rPr lang="zh-CN" altLang="en-US">
                <a:sym typeface="+mn-ea"/>
              </a:rPr>
              <a:t>: </a:t>
            </a:r>
            <a:r>
              <a:rPr lang="en-US" altLang="zh-CN">
                <a:sym typeface="+mn-ea"/>
              </a:rPr>
              <a:t>value1;propName2</a:t>
            </a:r>
            <a:r>
              <a:rPr lang="zh-CN" altLang="en-US">
                <a:sym typeface="+mn-ea"/>
              </a:rPr>
              <a:t>: </a:t>
            </a:r>
            <a:r>
              <a:rPr lang="en-US" altLang="zh-CN">
                <a:sym typeface="+mn-ea"/>
              </a:rPr>
              <a:t>value2</a:t>
            </a:r>
            <a:r>
              <a:rPr lang="en-US" altLang="zh-CN"/>
              <a:t>”&gt;</a:t>
            </a:r>
            <a:endParaRPr lang="en-US" altLang="zh-CN"/>
          </a:p>
        </p:txBody>
      </p:sp>
      <p:sp>
        <p:nvSpPr>
          <p:cNvPr id="10" name="左箭头 9"/>
          <p:cNvSpPr/>
          <p:nvPr/>
        </p:nvSpPr>
        <p:spPr>
          <a:xfrm rot="20460000">
            <a:off x="4604385" y="1105535"/>
            <a:ext cx="946785" cy="259715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542915" y="855980"/>
            <a:ext cx="9798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可替换为</a:t>
            </a:r>
            <a:endParaRPr lang="zh-CN" altLang="en-US" sz="1200"/>
          </a:p>
          <a:p>
            <a:r>
              <a:rPr lang="zh-CN" altLang="en-US" sz="1200"/>
              <a:t>响应式数据</a:t>
            </a:r>
            <a:endParaRPr lang="zh-CN" altLang="en-US" sz="1200"/>
          </a:p>
        </p:txBody>
      </p:sp>
      <p:sp>
        <p:nvSpPr>
          <p:cNvPr id="12" name="左箭头 11"/>
          <p:cNvSpPr/>
          <p:nvPr/>
        </p:nvSpPr>
        <p:spPr>
          <a:xfrm rot="20460000">
            <a:off x="4629150" y="4763770"/>
            <a:ext cx="946785" cy="259715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567680" y="4514215"/>
            <a:ext cx="9798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可替换为</a:t>
            </a:r>
            <a:endParaRPr lang="zh-CN" altLang="en-US" sz="1200"/>
          </a:p>
          <a:p>
            <a:r>
              <a:rPr lang="zh-CN" altLang="en-US" sz="1200"/>
              <a:t>响应式数据</a:t>
            </a:r>
            <a:endParaRPr lang="zh-CN" altLang="en-US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713</Words>
  <Application>WPS 文字</Application>
  <PresentationFormat>宽屏</PresentationFormat>
  <Paragraphs>82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Calibri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吴 捷</cp:lastModifiedBy>
  <cp:revision>53</cp:revision>
  <dcterms:created xsi:type="dcterms:W3CDTF">2022-11-26T11:16:32Z</dcterms:created>
  <dcterms:modified xsi:type="dcterms:W3CDTF">2022-11-26T11:16:32Z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2052-5.0.0.7550</vt:lpwstr>
  </property>
  <property fmtid="{D5CDD505-2E9C-101B-9397-08002B2CF9AE}" pid="3" name="ICV">
    <vt:lpwstr>048D6C15873F93BEE19B8063838EA471</vt:lpwstr>
  </property>
</Properties>
</file>