
<file path=[Content_Types].xml><?xml version="1.0" encoding="utf-8"?>
<Types xmlns="http://schemas.openxmlformats.org/package/2006/content-types">
  <Default Extension="xml" ContentType="application/xml"/>
  <Default Extension="xlsx" ContentType="application/vnd.openxmlformats-officedocument.spreadsheetml.sheet"/>
  <Default Extension="png" ContentType="image/png"/>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olors1.xml" ContentType="application/vnd.ms-office.chartcolorstyle+xml"/>
  <Override PartName="/ppt/charts/colors2.xml" ContentType="application/vnd.ms-office.chartcolorstyle+xml"/>
  <Override PartName="/ppt/charts/style1.xml" ContentType="application/vnd.ms-office.chartstyle+xml"/>
  <Override PartName="/ppt/charts/style2.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0"/>
  </p:notesMasterIdLst>
  <p:sldIdLst>
    <p:sldId id="260" r:id="rId3"/>
    <p:sldId id="362" r:id="rId4"/>
    <p:sldId id="363" r:id="rId5"/>
    <p:sldId id="370" r:id="rId6"/>
    <p:sldId id="371" r:id="rId7"/>
    <p:sldId id="404" r:id="rId8"/>
    <p:sldId id="403" r:id="rId9"/>
    <p:sldId id="406" r:id="rId11"/>
    <p:sldId id="405" r:id="rId12"/>
    <p:sldId id="375" r:id="rId13"/>
    <p:sldId id="407" r:id="rId14"/>
    <p:sldId id="421" r:id="rId15"/>
    <p:sldId id="383" r:id="rId16"/>
    <p:sldId id="422" r:id="rId17"/>
    <p:sldId id="388" r:id="rId18"/>
    <p:sldId id="389" r:id="rId19"/>
  </p:sldIdLst>
  <p:sldSz cx="12192000" cy="6858000"/>
  <p:notesSz cx="12192000" cy="685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1B509D"/>
    <a:srgbClr val="0B2957"/>
    <a:srgbClr val="09254E"/>
    <a:srgbClr val="433D6C"/>
    <a:srgbClr val="3138AC"/>
    <a:srgbClr val="F1AA60"/>
    <a:srgbClr val="FFA24C"/>
    <a:srgbClr val="FF9311"/>
    <a:srgbClr val="FF9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90"/>
        <p:guide pos="225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customXml" Target="../customXml/item1.xml"/><Relationship Id="rId23" Type="http://schemas.openxmlformats.org/officeDocument/2006/relationships/customXmlProps" Target="../customXml/itemProps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t>Stage I</a:t>
            </a:r>
          </a:p>
        </c:rich>
      </c:tx>
      <c:layout/>
      <c:overlay val="0"/>
      <c:spPr>
        <a:noFill/>
        <a:ln>
          <a:noFill/>
        </a:ln>
        <a:effectLst/>
      </c:spPr>
    </c:title>
    <c:autoTitleDeleted val="0"/>
    <c:plotArea>
      <c:layout/>
      <c:lineChart>
        <c:grouping val="standard"/>
        <c:varyColors val="0"/>
        <c:ser>
          <c:idx val="0"/>
          <c:order val="0"/>
          <c:tx>
            <c:strRef>
              <c:f>Sheet1!$B$1</c:f>
              <c:strCache>
                <c:ptCount val="1"/>
                <c:pt idx="0">
                  <c:v>Strategy</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lt1">
                        <a:lumMod val="85000"/>
                      </a:schemeClr>
                    </a:solidFill>
                    <a:latin typeface="+mn-lt"/>
                    <a:ea typeface="+mn-ea"/>
                    <a:cs typeface="+mn-cs"/>
                  </a:defRPr>
                </a:pPr>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Sheet1!$A$2:$A$5</c:f>
              <c:strCache>
                <c:ptCount val="4"/>
                <c:pt idx="0">
                  <c:v>A</c:v>
                </c:pt>
                <c:pt idx="1">
                  <c:v>B</c:v>
                </c:pt>
                <c:pt idx="2">
                  <c:v>C</c:v>
                </c:pt>
                <c:pt idx="3">
                  <c:v>D</c:v>
                </c:pt>
              </c:strCache>
            </c:strRef>
          </c:cat>
          <c:val>
            <c:numRef>
              <c:f>Sheet1!$B$2:$B$5</c:f>
              <c:numCache>
                <c:formatCode>General</c:formatCode>
                <c:ptCount val="4"/>
                <c:pt idx="0">
                  <c:v>98.93</c:v>
                </c:pt>
                <c:pt idx="1">
                  <c:v>99.02</c:v>
                </c:pt>
                <c:pt idx="2">
                  <c:v>99.09</c:v>
                </c:pt>
                <c:pt idx="3">
                  <c:v>99.11</c:v>
                </c:pt>
              </c:numCache>
            </c:numRef>
          </c:val>
          <c:smooth val="0"/>
        </c:ser>
        <c:dLbls>
          <c:showLegendKey val="0"/>
          <c:showVal val="1"/>
          <c:showCatName val="0"/>
          <c:showSerName val="0"/>
          <c:showPercent val="0"/>
          <c:showBubbleSize val="0"/>
        </c:dLbls>
        <c:marker val="0"/>
        <c:smooth val="0"/>
        <c:axId val="312328289"/>
        <c:axId val="425225331"/>
      </c:lineChart>
      <c:catAx>
        <c:axId val="312328289"/>
        <c:scaling>
          <c:orientation val="minMax"/>
        </c:scaling>
        <c:delete val="0"/>
        <c:axPos val="b"/>
        <c:majorTickMark val="none"/>
        <c:minorTickMark val="none"/>
        <c:tickLblPos val="nextTo"/>
        <c:spPr>
          <a:noFill/>
          <a:ln w="9525" cap="flat" cmpd="sng" algn="ctr">
            <a:solidFill>
              <a:schemeClr val="lt1">
                <a:lumMod val="95000"/>
                <a:alpha val="10000"/>
              </a:schemeClr>
            </a:solidFill>
            <a:round/>
          </a:ln>
          <a:effectLst/>
        </c:spPr>
        <c:txPr>
          <a:bodyPr rot="-60000000" spcFirstLastPara="0" vertOverflow="ellipsis" vert="horz" wrap="square" anchor="ctr" anchorCtr="1"/>
          <a:lstStyle/>
          <a:p>
            <a:pPr>
              <a:defRPr lang="zh-CN" sz="900" b="0" i="0" u="none" strike="noStrike" kern="1200" baseline="0">
                <a:solidFill>
                  <a:schemeClr val="lt1">
                    <a:lumMod val="85000"/>
                  </a:schemeClr>
                </a:solidFill>
                <a:latin typeface="+mn-lt"/>
                <a:ea typeface="+mn-ea"/>
                <a:cs typeface="+mn-cs"/>
              </a:defRPr>
            </a:pPr>
          </a:p>
        </c:txPr>
        <c:crossAx val="425225331"/>
        <c:crosses val="autoZero"/>
        <c:auto val="1"/>
        <c:lblAlgn val="ctr"/>
        <c:lblOffset val="100"/>
        <c:noMultiLvlLbl val="0"/>
      </c:catAx>
      <c:valAx>
        <c:axId val="425225331"/>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lt1">
                    <a:lumMod val="85000"/>
                  </a:schemeClr>
                </a:solidFill>
                <a:latin typeface="+mn-lt"/>
                <a:ea typeface="+mn-ea"/>
                <a:cs typeface="+mn-cs"/>
              </a:defRPr>
            </a:pPr>
          </a:p>
        </c:txPr>
        <c:crossAx val="312328289"/>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lt1">
                  <a:lumMod val="85000"/>
                </a:schemeClr>
              </a:solidFill>
              <a:latin typeface="+mn-lt"/>
              <a:ea typeface="+mn-ea"/>
              <a:cs typeface="+mn-cs"/>
            </a:defRPr>
          </a:pPr>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gradFill>
    <a:ln>
      <a:noFill/>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t>Stage II</a:t>
            </a:r>
          </a:p>
        </c:rich>
      </c:tx>
      <c:layout/>
      <c:overlay val="0"/>
      <c:spPr>
        <a:noFill/>
        <a:ln>
          <a:noFill/>
        </a:ln>
        <a:effectLst/>
      </c:spPr>
    </c:title>
    <c:autoTitleDeleted val="0"/>
    <c:plotArea>
      <c:layout/>
      <c:barChart>
        <c:barDir val="col"/>
        <c:grouping val="clustered"/>
        <c:varyColors val="0"/>
        <c:ser>
          <c:idx val="0"/>
          <c:order val="0"/>
          <c:tx>
            <c:strRef>
              <c:f>Sheet1!$B$1</c:f>
              <c:strCache>
                <c:ptCount val="1"/>
                <c:pt idx="0">
                  <c:v>Method</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lt1">
                        <a:lumMod val="85000"/>
                      </a:schemeClr>
                    </a:solidFill>
                    <a:latin typeface="+mn-lt"/>
                    <a:ea typeface="+mn-ea"/>
                    <a:cs typeface="+mn-cs"/>
                  </a:defRPr>
                </a:pPr>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Sheet1!$A$2:$A$3</c:f>
              <c:strCache>
                <c:ptCount val="2"/>
                <c:pt idx="0">
                  <c:v>Corruption agumentation</c:v>
                </c:pt>
                <c:pt idx="1">
                  <c:v>Iterative search</c:v>
                </c:pt>
              </c:strCache>
            </c:strRef>
          </c:cat>
          <c:val>
            <c:numRef>
              <c:f>Sheet1!$B$2:$B$3</c:f>
              <c:numCache>
                <c:formatCode>General</c:formatCode>
                <c:ptCount val="2"/>
                <c:pt idx="0">
                  <c:v>82.5345</c:v>
                </c:pt>
                <c:pt idx="1">
                  <c:v>83.3234</c:v>
                </c:pt>
              </c:numCache>
            </c:numRef>
          </c:val>
        </c:ser>
        <c:dLbls>
          <c:showLegendKey val="0"/>
          <c:showVal val="1"/>
          <c:showCatName val="0"/>
          <c:showSerName val="0"/>
          <c:showPercent val="0"/>
          <c:showBubbleSize val="0"/>
        </c:dLbls>
        <c:gapWidth val="100"/>
        <c:overlap val="-24"/>
        <c:axId val="438381274"/>
        <c:axId val="901915483"/>
      </c:barChart>
      <c:catAx>
        <c:axId val="438381274"/>
        <c:scaling>
          <c:orientation val="minMax"/>
        </c:scaling>
        <c:delete val="0"/>
        <c:axPos val="b"/>
        <c:majorTickMark val="none"/>
        <c:minorTickMark val="none"/>
        <c:tickLblPos val="nextTo"/>
        <c:spPr>
          <a:noFill/>
          <a:ln w="12700" cap="flat" cmpd="sng" algn="ctr">
            <a:solidFill>
              <a:schemeClr val="lt1">
                <a:lumMod val="95000"/>
                <a:alpha val="54000"/>
              </a:schemeClr>
            </a:solidFill>
            <a:round/>
          </a:ln>
          <a:effectLst/>
        </c:spPr>
        <c:txPr>
          <a:bodyPr rot="-60000000" spcFirstLastPara="0" vertOverflow="ellipsis" vert="horz" wrap="square" anchor="ctr" anchorCtr="1"/>
          <a:lstStyle/>
          <a:p>
            <a:pPr>
              <a:defRPr lang="zh-CN" sz="900" b="0" i="0" u="none" strike="noStrike" kern="1200" baseline="0">
                <a:solidFill>
                  <a:schemeClr val="lt1">
                    <a:lumMod val="85000"/>
                  </a:schemeClr>
                </a:solidFill>
                <a:latin typeface="+mn-lt"/>
                <a:ea typeface="+mn-ea"/>
                <a:cs typeface="+mn-cs"/>
              </a:defRPr>
            </a:pPr>
          </a:p>
        </c:txPr>
        <c:crossAx val="901915483"/>
        <c:crosses val="autoZero"/>
        <c:auto val="1"/>
        <c:lblAlgn val="ctr"/>
        <c:lblOffset val="100"/>
        <c:noMultiLvlLbl val="0"/>
      </c:catAx>
      <c:valAx>
        <c:axId val="901915483"/>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lt1">
                    <a:lumMod val="85000"/>
                  </a:schemeClr>
                </a:solidFill>
                <a:latin typeface="+mn-lt"/>
                <a:ea typeface="+mn-ea"/>
                <a:cs typeface="+mn-cs"/>
              </a:defRPr>
            </a:pPr>
          </a:p>
        </c:txPr>
        <c:crossAx val="438381274"/>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lt1">
                  <a:lumMod val="85000"/>
                </a:schemeClr>
              </a:solidFill>
              <a:latin typeface="+mn-lt"/>
              <a:ea typeface="+mn-ea"/>
              <a:cs typeface="+mn-cs"/>
            </a:defRPr>
          </a:pPr>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grad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5283200" cy="34409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6905979" y="0"/>
            <a:ext cx="5283200" cy="344091"/>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1219200" y="3300413"/>
            <a:ext cx="9753600" cy="2700338"/>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6513910"/>
            <a:ext cx="5283200" cy="34409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6905979" y="6513910"/>
            <a:ext cx="5283200" cy="344090"/>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showMasterSp="0">
  <p:cSld name="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1191260" y="2152268"/>
            <a:ext cx="9809479" cy="1183639"/>
          </a:xfrm>
          <a:prstGeom prst="rect">
            <a:avLst/>
          </a:prstGeom>
        </p:spPr>
        <p:txBody>
          <a:bodyPr wrap="square" lIns="0" tIns="0" rIns="0" bIns="0">
            <a:spAutoFit/>
          </a:bodyPr>
          <a:lstStyle>
            <a:lvl1pPr>
              <a:defRPr sz="4000" b="0" i="0">
                <a:solidFill>
                  <a:schemeClr val="bg1"/>
                </a:solidFill>
                <a:latin typeface="微软雅黑"/>
                <a:cs typeface="微软雅黑"/>
              </a:defRPr>
            </a:lvl1pPr>
          </a:lstStyle>
          <a:p/>
        </p:txBody>
      </p:sp>
      <p:sp>
        <p:nvSpPr>
          <p:cNvPr id="3" name="Holder 3"/>
          <p:cNvSpPr>
            <a:spLocks noGrp="1"/>
          </p:cNvSpPr>
          <p:nvPr>
            <p:ph type="subTitle" idx="4"/>
          </p:nvPr>
        </p:nvSpPr>
        <p:spPr>
          <a:xfrm>
            <a:off x="1191260" y="3884421"/>
            <a:ext cx="9809479" cy="1382395"/>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200" b="0" i="0">
                <a:solidFill>
                  <a:srgbClr val="767070"/>
                </a:solidFill>
                <a:latin typeface="微软雅黑 Light"/>
                <a:cs typeface="微软雅黑 Light"/>
              </a:defRPr>
            </a:lvl1pPr>
          </a:lstStyle>
          <a:p>
            <a:pPr marL="38100">
              <a:lnSpc>
                <a:spcPct val="100000"/>
              </a:lnSpc>
              <a:spcBef>
                <a:spcPts val="195"/>
              </a:spcBef>
            </a:pPr>
            <a:fld id="{81D60167-4931-47E6-BA6A-407CBD079E47}" type="slidenum">
              <a:rPr dirty="0"/>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900" b="0" i="0">
                <a:solidFill>
                  <a:schemeClr val="bg1"/>
                </a:solidFill>
                <a:latin typeface="微软雅黑"/>
                <a:cs typeface="微软雅黑"/>
              </a:defRPr>
            </a:lvl1pPr>
          </a:lstStyle>
          <a:p/>
        </p:txBody>
      </p:sp>
      <p:sp>
        <p:nvSpPr>
          <p:cNvPr id="3" name="Holder 3"/>
          <p:cNvSpPr>
            <a:spLocks noGrp="1"/>
          </p:cNvSpPr>
          <p:nvPr>
            <p:ph type="body" idx="1"/>
          </p:nvPr>
        </p:nvSpPr>
        <p:spPr/>
        <p:txBody>
          <a:bodyPr lIns="0" tIns="0" rIns="0" bIns="0"/>
          <a:lstStyle>
            <a:lvl1pPr>
              <a:defRPr sz="2400" b="0" i="0">
                <a:solidFill>
                  <a:schemeClr val="tx1"/>
                </a:solidFill>
                <a:latin typeface="Times New Roman" panose="02020503050405090304"/>
                <a:cs typeface="Times New Roman" panose="02020503050405090304"/>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200" b="0" i="0">
                <a:solidFill>
                  <a:srgbClr val="767070"/>
                </a:solidFill>
                <a:latin typeface="微软雅黑 Light"/>
                <a:cs typeface="微软雅黑 Light"/>
              </a:defRPr>
            </a:lvl1pPr>
          </a:lstStyle>
          <a:p>
            <a:pPr marL="38100">
              <a:lnSpc>
                <a:spcPct val="100000"/>
              </a:lnSpc>
              <a:spcBef>
                <a:spcPts val="195"/>
              </a:spcBef>
            </a:pPr>
            <a:fld id="{81D60167-4931-47E6-BA6A-407CBD079E47}" type="slidenum">
              <a:rPr dirty="0"/>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900" b="0" i="0">
                <a:solidFill>
                  <a:schemeClr val="bg1"/>
                </a:solidFill>
                <a:latin typeface="微软雅黑"/>
                <a:cs typeface="微软雅黑"/>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200" b="0" i="0">
                <a:solidFill>
                  <a:srgbClr val="767070"/>
                </a:solidFill>
                <a:latin typeface="微软雅黑 Light"/>
                <a:cs typeface="微软雅黑 Light"/>
              </a:defRPr>
            </a:lvl1pPr>
          </a:lstStyle>
          <a:p>
            <a:pPr marL="38100">
              <a:lnSpc>
                <a:spcPct val="100000"/>
              </a:lnSpc>
              <a:spcBef>
                <a:spcPts val="195"/>
              </a:spcBef>
            </a:pPr>
            <a:fld id="{81D60167-4931-47E6-BA6A-407CBD079E47}" type="slidenum">
              <a:rPr dirty="0"/>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900" b="0" i="0">
                <a:solidFill>
                  <a:schemeClr val="bg1"/>
                </a:solidFill>
                <a:latin typeface="微软雅黑"/>
                <a:cs typeface="微软雅黑"/>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200" b="0" i="0">
                <a:solidFill>
                  <a:srgbClr val="767070"/>
                </a:solidFill>
                <a:latin typeface="微软雅黑 Light"/>
                <a:cs typeface="微软雅黑 Light"/>
              </a:defRPr>
            </a:lvl1pPr>
          </a:lstStyle>
          <a:p>
            <a:pPr marL="38100">
              <a:lnSpc>
                <a:spcPct val="100000"/>
              </a:lnSpc>
              <a:spcBef>
                <a:spcPts val="195"/>
              </a:spcBef>
            </a:pPr>
            <a:fld id="{81D60167-4931-47E6-BA6A-407CBD079E47}" type="slidenum">
              <a:rPr dirty="0"/>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200" b="0" i="0">
                <a:solidFill>
                  <a:srgbClr val="767070"/>
                </a:solidFill>
                <a:latin typeface="微软雅黑 Light"/>
                <a:cs typeface="微软雅黑 Light"/>
              </a:defRPr>
            </a:lvl1pPr>
          </a:lstStyle>
          <a:p>
            <a:pPr marL="38100">
              <a:lnSpc>
                <a:spcPct val="100000"/>
              </a:lnSpc>
              <a:spcBef>
                <a:spcPts val="195"/>
              </a:spcBef>
            </a:pPr>
            <a:fld id="{81D60167-4931-47E6-BA6A-407CBD079E47}" type="slidenum">
              <a:rPr dirty="0"/>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D8BD707-D9CF-40AE-B4C6-C98DA3205C09}" type="datetimeFigureOut">
              <a:rPr lang="en-US"/>
            </a:fld>
            <a:endParaRPr lang="en-US"/>
          </a:p>
        </p:txBody>
      </p:sp>
      <p:sp>
        <p:nvSpPr>
          <p:cNvPr id="3" name="页脚占位符 2"/>
          <p:cNvSpPr>
            <a:spLocks noGrp="1"/>
          </p:cNvSpPr>
          <p:nvPr>
            <p:ph type="ftr" sz="quarter" idx="11"/>
          </p:nvPr>
        </p:nvSpPr>
        <p:spPr/>
        <p:txBody>
          <a:bodyPr/>
          <a:lstStyle/>
          <a:p/>
        </p:txBody>
      </p:sp>
      <p:sp>
        <p:nvSpPr>
          <p:cNvPr id="4" name="灯片编号占位符 3"/>
          <p:cNvSpPr>
            <a:spLocks noGrp="1"/>
          </p:cNvSpPr>
          <p:nvPr>
            <p:ph type="sldNum" sz="quarter" idx="12"/>
          </p:nvPr>
        </p:nvSpPr>
        <p:spPr/>
        <p:txBody>
          <a:bodyPr/>
          <a:lstStyle/>
          <a:p>
            <a:pPr marL="38100">
              <a:lnSpc>
                <a:spcPct val="100000"/>
              </a:lnSpc>
              <a:spcBef>
                <a:spcPts val="195"/>
              </a:spcBef>
            </a:pPr>
            <a:fld id="{81D60167-4931-47E6-BA6A-407CBD079E47}" type="slidenum">
              <a:rPr dirty="0"/>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1.pn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216408" y="0"/>
            <a:ext cx="11976100" cy="713740"/>
          </a:xfrm>
          <a:custGeom>
            <a:avLst/>
            <a:gdLst/>
            <a:ahLst/>
            <a:cxnLst/>
            <a:rect l="l" t="t" r="r" b="b"/>
            <a:pathLst>
              <a:path w="11976100" h="713740">
                <a:moveTo>
                  <a:pt x="0" y="713232"/>
                </a:moveTo>
                <a:lnTo>
                  <a:pt x="11975592" y="713232"/>
                </a:lnTo>
                <a:lnTo>
                  <a:pt x="11975592" y="0"/>
                </a:lnTo>
                <a:lnTo>
                  <a:pt x="0" y="0"/>
                </a:lnTo>
                <a:lnTo>
                  <a:pt x="0" y="713232"/>
                </a:lnTo>
                <a:close/>
              </a:path>
            </a:pathLst>
          </a:custGeom>
          <a:solidFill>
            <a:srgbClr val="006AB5"/>
          </a:solidFill>
        </p:spPr>
        <p:txBody>
          <a:bodyPr wrap="square" lIns="0" tIns="0" rIns="0" bIns="0" rtlCol="0"/>
          <a:lstStyle/>
          <a:p/>
        </p:txBody>
      </p:sp>
      <p:sp>
        <p:nvSpPr>
          <p:cNvPr id="17" name="bg object 17"/>
          <p:cNvSpPr/>
          <p:nvPr/>
        </p:nvSpPr>
        <p:spPr>
          <a:xfrm>
            <a:off x="0" y="0"/>
            <a:ext cx="216535" cy="713740"/>
          </a:xfrm>
          <a:custGeom>
            <a:avLst/>
            <a:gdLst/>
            <a:ahLst/>
            <a:cxnLst/>
            <a:rect l="l" t="t" r="r" b="b"/>
            <a:pathLst>
              <a:path w="216535" h="713740">
                <a:moveTo>
                  <a:pt x="0" y="713232"/>
                </a:moveTo>
                <a:lnTo>
                  <a:pt x="216408" y="713232"/>
                </a:lnTo>
                <a:lnTo>
                  <a:pt x="216408" y="0"/>
                </a:lnTo>
                <a:lnTo>
                  <a:pt x="0" y="0"/>
                </a:lnTo>
                <a:lnTo>
                  <a:pt x="0" y="713232"/>
                </a:lnTo>
                <a:close/>
              </a:path>
            </a:pathLst>
          </a:custGeom>
          <a:solidFill>
            <a:srgbClr val="F1AA60"/>
          </a:solidFill>
        </p:spPr>
        <p:txBody>
          <a:bodyPr wrap="square" lIns="0" tIns="0" rIns="0" bIns="0" rtlCol="0"/>
          <a:lstStyle/>
          <a:p/>
        </p:txBody>
      </p:sp>
      <p:pic>
        <p:nvPicPr>
          <p:cNvPr id="18" name="bg object 18"/>
          <p:cNvPicPr/>
          <p:nvPr/>
        </p:nvPicPr>
        <p:blipFill>
          <a:blip r:embed="rId7" cstate="print"/>
          <a:stretch>
            <a:fillRect/>
          </a:stretch>
        </p:blipFill>
        <p:spPr>
          <a:xfrm>
            <a:off x="9189719" y="169163"/>
            <a:ext cx="2711196" cy="422147"/>
          </a:xfrm>
          <a:prstGeom prst="rect">
            <a:avLst/>
          </a:prstGeom>
        </p:spPr>
      </p:pic>
      <p:sp>
        <p:nvSpPr>
          <p:cNvPr id="2" name="Holder 2"/>
          <p:cNvSpPr>
            <a:spLocks noGrp="1"/>
          </p:cNvSpPr>
          <p:nvPr>
            <p:ph type="title"/>
          </p:nvPr>
        </p:nvSpPr>
        <p:spPr>
          <a:xfrm>
            <a:off x="-508" y="0"/>
            <a:ext cx="12193016" cy="713740"/>
          </a:xfrm>
          <a:prstGeom prst="rect">
            <a:avLst/>
          </a:prstGeom>
        </p:spPr>
        <p:txBody>
          <a:bodyPr wrap="square" lIns="0" tIns="0" rIns="0" bIns="0">
            <a:spAutoFit/>
          </a:bodyPr>
          <a:lstStyle>
            <a:lvl1pPr>
              <a:defRPr sz="2900" b="0" i="0">
                <a:solidFill>
                  <a:schemeClr val="bg1"/>
                </a:solidFill>
                <a:latin typeface="微软雅黑"/>
                <a:cs typeface="微软雅黑"/>
              </a:defRPr>
            </a:lvl1pPr>
          </a:lstStyle>
          <a:p/>
        </p:txBody>
      </p:sp>
      <p:sp>
        <p:nvSpPr>
          <p:cNvPr id="3" name="Holder 3"/>
          <p:cNvSpPr>
            <a:spLocks noGrp="1"/>
          </p:cNvSpPr>
          <p:nvPr>
            <p:ph type="body" idx="1"/>
          </p:nvPr>
        </p:nvSpPr>
        <p:spPr>
          <a:xfrm>
            <a:off x="339140" y="2890520"/>
            <a:ext cx="11457940" cy="1854835"/>
          </a:xfrm>
          <a:prstGeom prst="rect">
            <a:avLst/>
          </a:prstGeom>
        </p:spPr>
        <p:txBody>
          <a:bodyPr wrap="square" lIns="0" tIns="0" rIns="0" bIns="0">
            <a:spAutoFit/>
          </a:bodyPr>
          <a:lstStyle>
            <a:lvl1pPr>
              <a:defRPr sz="2400" b="0" i="0">
                <a:solidFill>
                  <a:schemeClr val="tx1"/>
                </a:solidFill>
                <a:latin typeface="Times New Roman" panose="02020503050405090304"/>
                <a:cs typeface="Times New Roman" panose="02020503050405090304"/>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549760" y="6198017"/>
            <a:ext cx="161290" cy="228600"/>
          </a:xfrm>
          <a:prstGeom prst="rect">
            <a:avLst/>
          </a:prstGeom>
        </p:spPr>
        <p:txBody>
          <a:bodyPr wrap="square" lIns="0" tIns="0" rIns="0" bIns="0">
            <a:spAutoFit/>
          </a:bodyPr>
          <a:lstStyle>
            <a:lvl1pPr>
              <a:defRPr sz="1200" b="0" i="0">
                <a:solidFill>
                  <a:srgbClr val="767070"/>
                </a:solidFill>
                <a:latin typeface="微软雅黑 Light"/>
                <a:cs typeface="微软雅黑 Light"/>
              </a:defRPr>
            </a:lvl1pPr>
          </a:lstStyle>
          <a:p>
            <a:pPr marL="38100">
              <a:lnSpc>
                <a:spcPct val="100000"/>
              </a:lnSpc>
              <a:spcBef>
                <a:spcPts val="195"/>
              </a:spcBef>
            </a:pPr>
            <a:fld id="{81D60167-4931-47E6-BA6A-407CBD079E47}" type="slidenum">
              <a:rPr dirty="0"/>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chart" Target="../charts/chart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chart" Target="../charts/char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1.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433D6C"/>
          </a:solidFill>
        </p:spPr>
        <p:txBody>
          <a:bodyPr wrap="square" lIns="0" tIns="0" rIns="0" bIns="0" rtlCol="0"/>
          <a:lstStyle/>
          <a:p/>
        </p:txBody>
      </p:sp>
      <p:sp>
        <p:nvSpPr>
          <p:cNvPr id="3" name="object 3"/>
          <p:cNvSpPr/>
          <p:nvPr/>
        </p:nvSpPr>
        <p:spPr>
          <a:xfrm>
            <a:off x="1112520" y="3569335"/>
            <a:ext cx="10330815" cy="76200"/>
          </a:xfrm>
          <a:custGeom>
            <a:avLst/>
            <a:gdLst/>
            <a:ahLst/>
            <a:cxnLst/>
            <a:rect l="l" t="t" r="r" b="b"/>
            <a:pathLst>
              <a:path w="7199630" h="71754">
                <a:moveTo>
                  <a:pt x="7199376" y="0"/>
                </a:moveTo>
                <a:lnTo>
                  <a:pt x="0" y="0"/>
                </a:lnTo>
                <a:lnTo>
                  <a:pt x="0" y="71627"/>
                </a:lnTo>
                <a:lnTo>
                  <a:pt x="7199376" y="71627"/>
                </a:lnTo>
                <a:lnTo>
                  <a:pt x="7199376" y="0"/>
                </a:lnTo>
                <a:close/>
              </a:path>
            </a:pathLst>
          </a:custGeom>
          <a:solidFill>
            <a:srgbClr val="F1AA60"/>
          </a:solidFill>
        </p:spPr>
        <p:txBody>
          <a:bodyPr wrap="square" lIns="0" tIns="0" rIns="0" bIns="0" rtlCol="0"/>
          <a:lstStyle/>
          <a:p/>
        </p:txBody>
      </p:sp>
      <p:sp>
        <p:nvSpPr>
          <p:cNvPr id="5" name="object 5"/>
          <p:cNvSpPr txBox="1">
            <a:spLocks noGrp="1"/>
          </p:cNvSpPr>
          <p:nvPr>
            <p:ph type="ctrTitle"/>
          </p:nvPr>
        </p:nvSpPr>
        <p:spPr>
          <a:xfrm>
            <a:off x="1091565" y="2226310"/>
            <a:ext cx="10828020" cy="1188720"/>
          </a:xfrm>
          <a:prstGeom prst="rect">
            <a:avLst/>
          </a:prstGeom>
        </p:spPr>
        <p:txBody>
          <a:bodyPr vert="horz" wrap="square" lIns="0" tIns="81280" rIns="0" bIns="0" rtlCol="0">
            <a:spAutoFit/>
          </a:bodyPr>
          <a:lstStyle/>
          <a:p>
            <a:pPr marL="12700" marR="5080">
              <a:lnSpc>
                <a:spcPts val="4320"/>
              </a:lnSpc>
              <a:spcBef>
                <a:spcPts val="640"/>
              </a:spcBef>
            </a:pPr>
            <a:r>
              <a:rPr lang="en-US" altLang="zh-CN" sz="3200" b="1" dirty="0">
                <a:latin typeface="Arial Bold" panose="020B0604020202090204" charset="0"/>
                <a:ea typeface="宋体" pitchFamily="2" charset="-122"/>
                <a:cs typeface="Arial Bold" panose="020B0604020202090204" charset="0"/>
                <a:sym typeface="+mn-ea"/>
              </a:rPr>
              <a:t>AAAI 2022: </a:t>
            </a:r>
            <a:br>
              <a:rPr lang="en-US" altLang="zh-CN" sz="3200" b="1" dirty="0">
                <a:latin typeface="Arial Bold" panose="020B0604020202090204" charset="0"/>
                <a:ea typeface="宋体" pitchFamily="2" charset="-122"/>
                <a:cs typeface="Arial Bold" panose="020B0604020202090204" charset="0"/>
                <a:sym typeface="+mn-ea"/>
              </a:rPr>
            </a:br>
            <a:r>
              <a:rPr lang="en-US" altLang="zh-CN" sz="3200" b="1" dirty="0">
                <a:latin typeface="Arial Bold" panose="020B0604020202090204" charset="0"/>
                <a:ea typeface="宋体" pitchFamily="2" charset="-122"/>
                <a:cs typeface="Arial Bold" panose="020B0604020202090204" charset="0"/>
                <a:sym typeface="+mn-ea"/>
              </a:rPr>
              <a:t>Data-Centric Robust Learning on ML Models Rank 10</a:t>
            </a:r>
            <a:endParaRPr lang="en-US" altLang="zh-CN" sz="3200" b="1" dirty="0">
              <a:latin typeface="Arial Bold" panose="020B0604020202090204" charset="0"/>
              <a:ea typeface="宋体" pitchFamily="2" charset="-122"/>
              <a:cs typeface="Arial Bold" panose="020B0604020202090204" charset="0"/>
              <a:sym typeface="+mn-ea"/>
            </a:endParaRPr>
          </a:p>
        </p:txBody>
      </p:sp>
      <p:sp>
        <p:nvSpPr>
          <p:cNvPr id="7" name="object 7"/>
          <p:cNvSpPr txBox="1"/>
          <p:nvPr/>
        </p:nvSpPr>
        <p:spPr>
          <a:xfrm>
            <a:off x="1191260" y="3884295"/>
            <a:ext cx="4914265" cy="1908810"/>
          </a:xfrm>
          <a:prstGeom prst="rect">
            <a:avLst/>
          </a:prstGeom>
        </p:spPr>
        <p:txBody>
          <a:bodyPr vert="horz" wrap="square" lIns="0" tIns="12700" rIns="0" bIns="0" rtlCol="0">
            <a:spAutoFit/>
          </a:bodyPr>
          <a:lstStyle/>
          <a:p>
            <a:pPr marL="12700">
              <a:lnSpc>
                <a:spcPct val="100000"/>
              </a:lnSpc>
              <a:spcBef>
                <a:spcPts val="100"/>
              </a:spcBef>
            </a:pPr>
            <a:r>
              <a:rPr lang="en-US" altLang="zh-CN" sz="2000">
                <a:solidFill>
                  <a:schemeClr val="bg1"/>
                </a:solidFill>
                <a:latin typeface="Times New Roman Regular" panose="02020503050405090304" charset="0"/>
                <a:cs typeface="Times New Roman Regular" panose="02020503050405090304" charset="0"/>
                <a:sym typeface="+mn-ea"/>
              </a:rPr>
              <a:t>USTC-IAT-United</a:t>
            </a:r>
            <a:endParaRPr lang="en-US" altLang="zh-CN" sz="2000">
              <a:solidFill>
                <a:schemeClr val="bg1"/>
              </a:solidFill>
              <a:latin typeface="Times New Roman Regular" panose="02020503050405090304" charset="0"/>
              <a:cs typeface="Times New Roman Regular" panose="02020503050405090304" charset="0"/>
            </a:endParaRPr>
          </a:p>
          <a:p>
            <a:pPr marL="12700" marR="624205" algn="l">
              <a:lnSpc>
                <a:spcPct val="172000"/>
              </a:lnSpc>
              <a:spcBef>
                <a:spcPts val="5"/>
              </a:spcBef>
              <a:buNone/>
            </a:pPr>
            <a:r>
              <a:rPr lang="en-US" altLang="zh-CN" sz="2000">
                <a:solidFill>
                  <a:schemeClr val="bg1"/>
                </a:solidFill>
                <a:latin typeface="Times New Roman Regular" panose="02020503050405090304" charset="0"/>
                <a:cs typeface="Times New Roman Regular" panose="02020503050405090304" charset="0"/>
                <a:sym typeface="+mn-ea"/>
              </a:rPr>
              <a:t>University of Science and Technology of China</a:t>
            </a:r>
            <a:endParaRPr lang="en-US" altLang="zh-CN" sz="2000">
              <a:solidFill>
                <a:schemeClr val="bg1"/>
              </a:solidFill>
              <a:latin typeface="Times New Roman Regular" panose="02020503050405090304" charset="0"/>
              <a:cs typeface="Times New Roman Regular" panose="02020503050405090304" charset="0"/>
            </a:endParaRPr>
          </a:p>
          <a:p>
            <a:pPr marL="12700" marR="624205" algn="l">
              <a:lnSpc>
                <a:spcPct val="172000"/>
              </a:lnSpc>
              <a:spcBef>
                <a:spcPts val="5"/>
              </a:spcBef>
              <a:buNone/>
            </a:pPr>
            <a:r>
              <a:rPr lang="en-US" altLang="zh-CN" sz="2000">
                <a:solidFill>
                  <a:schemeClr val="bg1"/>
                </a:solidFill>
                <a:latin typeface="Times New Roman Regular" panose="02020503050405090304" charset="0"/>
                <a:cs typeface="Times New Roman Regular" panose="02020503050405090304" charset="0"/>
                <a:sym typeface="+mn-ea"/>
              </a:rPr>
              <a:t>2022/1/24</a:t>
            </a:r>
            <a:endParaRPr lang="en-US" altLang="zh-CN" sz="2000" dirty="0">
              <a:solidFill>
                <a:srgbClr val="FFFFFF"/>
              </a:solidFill>
              <a:latin typeface="Times New Roman Regular" panose="02020503050405090304" charset="0"/>
              <a:cs typeface="Times New Roman Regular" panose="02020503050405090304" charset="0"/>
            </a:endParaRPr>
          </a:p>
          <a:p>
            <a:pPr marL="12700" marR="624205">
              <a:lnSpc>
                <a:spcPct val="172000"/>
              </a:lnSpc>
              <a:spcBef>
                <a:spcPts val="5"/>
              </a:spcBef>
            </a:pPr>
            <a:endParaRPr sz="2000">
              <a:latin typeface="Times New Roman Regular" panose="02020503050405090304" charset="0"/>
              <a:cs typeface="Times New Roman Regular" panose="02020503050405090304" charset="0"/>
            </a:endParaRPr>
          </a:p>
        </p:txBody>
      </p:sp>
      <p:sp>
        <p:nvSpPr>
          <p:cNvPr id="21" name="object 21"/>
          <p:cNvSpPr txBox="1">
            <a:spLocks noGrp="1"/>
          </p:cNvSpPr>
          <p:nvPr>
            <p:ph type="sldNum" sz="quarter" idx="7"/>
          </p:nvPr>
        </p:nvSpPr>
        <p:spPr>
          <a:xfrm>
            <a:off x="11549760" y="6198017"/>
            <a:ext cx="161290" cy="208915"/>
          </a:xfrm>
          <a:prstGeom prst="rect">
            <a:avLst/>
          </a:prstGeom>
        </p:spPr>
        <p:txBody>
          <a:bodyPr vert="horz" wrap="square" lIns="0" tIns="24765" rIns="0" bIns="0" rtlCol="0">
            <a:spAutoFit/>
          </a:bodyPr>
          <a:p>
            <a:pPr marL="38100">
              <a:lnSpc>
                <a:spcPct val="100000"/>
              </a:lnSpc>
              <a:spcBef>
                <a:spcPts val="195"/>
              </a:spcBef>
            </a:pPr>
            <a:r>
              <a:rPr lang="en-US" dirty="0"/>
              <a:t>1</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635" y="0"/>
            <a:ext cx="12192635" cy="708660"/>
          </a:xfrm>
          <a:prstGeom prst="rect">
            <a:avLst/>
          </a:prstGeom>
          <a:solidFill>
            <a:srgbClr val="433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object 21"/>
          <p:cNvSpPr txBox="1">
            <a:spLocks noGrp="1"/>
          </p:cNvSpPr>
          <p:nvPr>
            <p:ph type="sldNum" sz="quarter" idx="7"/>
          </p:nvPr>
        </p:nvSpPr>
        <p:spPr>
          <a:xfrm>
            <a:off x="11550015" y="6188710"/>
            <a:ext cx="304800" cy="208915"/>
          </a:xfrm>
          <a:prstGeom prst="rect">
            <a:avLst/>
          </a:prstGeom>
        </p:spPr>
        <p:txBody>
          <a:bodyPr vert="horz" wrap="square" lIns="0" tIns="24765" rIns="0" bIns="0" rtlCol="0">
            <a:spAutoFit/>
          </a:bodyPr>
          <a:lstStyle/>
          <a:p>
            <a:pPr marL="38100">
              <a:lnSpc>
                <a:spcPct val="100000"/>
              </a:lnSpc>
              <a:spcBef>
                <a:spcPts val="195"/>
              </a:spcBef>
            </a:pPr>
            <a:r>
              <a:rPr lang="en-US" dirty="0"/>
              <a:t>10</a:t>
            </a:r>
            <a:endParaRPr lang="en-US" dirty="0"/>
          </a:p>
        </p:txBody>
      </p:sp>
      <p:sp>
        <p:nvSpPr>
          <p:cNvPr id="18" name="矩形 17"/>
          <p:cNvSpPr/>
          <p:nvPr/>
        </p:nvSpPr>
        <p:spPr>
          <a:xfrm>
            <a:off x="-635" y="0"/>
            <a:ext cx="230505" cy="708660"/>
          </a:xfrm>
          <a:prstGeom prst="rect">
            <a:avLst/>
          </a:prstGeom>
          <a:solidFill>
            <a:srgbClr val="FF9000"/>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8" name="文本框 7"/>
          <p:cNvSpPr txBox="1"/>
          <p:nvPr/>
        </p:nvSpPr>
        <p:spPr>
          <a:xfrm>
            <a:off x="341630" y="93345"/>
            <a:ext cx="8896985" cy="521970"/>
          </a:xfrm>
          <a:prstGeom prst="rect">
            <a:avLst/>
          </a:prstGeom>
          <a:noFill/>
        </p:spPr>
        <p:txBody>
          <a:bodyPr wrap="square" rtlCol="0">
            <a:spAutoFit/>
          </a:bodyPr>
          <a:p>
            <a:pPr>
              <a:lnSpc>
                <a:spcPct val="100000"/>
              </a:lnSpc>
              <a:spcBef>
                <a:spcPts val="100"/>
              </a:spcBef>
            </a:pPr>
            <a:r>
              <a:rPr lang="en-US" sz="2800" b="1" spc="-20" dirty="0">
                <a:solidFill>
                  <a:schemeClr val="bg1"/>
                </a:solidFill>
                <a:latin typeface="Arial Bold" panose="020B0604020202090204" charset="0"/>
                <a:cs typeface="Arial Bold" panose="020B0604020202090204" charset="0"/>
                <a:sym typeface="+mn-ea"/>
              </a:rPr>
              <a:t>Method</a:t>
            </a:r>
            <a:endParaRPr lang="en-US" sz="2800" b="1" spc="-20" dirty="0">
              <a:solidFill>
                <a:schemeClr val="bg1"/>
              </a:solidFill>
              <a:latin typeface="Arial Bold" panose="020B0604020202090204" charset="0"/>
              <a:cs typeface="Arial Bold" panose="020B0604020202090204" charset="0"/>
              <a:sym typeface="+mn-ea"/>
            </a:endParaRPr>
          </a:p>
        </p:txBody>
      </p:sp>
      <p:sp>
        <p:nvSpPr>
          <p:cNvPr id="4" name="圆角矩形 3"/>
          <p:cNvSpPr/>
          <p:nvPr/>
        </p:nvSpPr>
        <p:spPr>
          <a:xfrm>
            <a:off x="1327785" y="908685"/>
            <a:ext cx="9076055" cy="811530"/>
          </a:xfrm>
          <a:prstGeom prst="round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indent="0">
              <a:buFont typeface="Arial" panose="020B0604020202090204" pitchFamily="34" charset="0"/>
              <a:buNone/>
            </a:pPr>
            <a:r>
              <a:rPr lang="en-US" sz="2000" b="1" kern="0" dirty="0">
                <a:solidFill>
                  <a:schemeClr val="tx1"/>
                </a:solidFill>
                <a:latin typeface="Times New Roman Bold" panose="02020503050405090304" charset="0"/>
                <a:cs typeface="Times New Roman Bold" panose="02020503050405090304" charset="0"/>
                <a:sym typeface="+mn-ea"/>
              </a:rPr>
              <a:t>    Our method includes three aspects namely label, training strategy and data.</a:t>
            </a:r>
            <a:endParaRPr lang="en-US" sz="2000" b="1" kern="0" dirty="0">
              <a:solidFill>
                <a:schemeClr val="tx1"/>
              </a:solidFill>
              <a:latin typeface="Times New Roman Bold" panose="02020503050405090304" charset="0"/>
              <a:cs typeface="Times New Roman Bold" panose="02020503050405090304" charset="0"/>
              <a:sym typeface="+mn-ea"/>
            </a:endParaRPr>
          </a:p>
        </p:txBody>
      </p:sp>
      <p:sp>
        <p:nvSpPr>
          <p:cNvPr id="12" name="文本框 11"/>
          <p:cNvSpPr txBox="1"/>
          <p:nvPr/>
        </p:nvSpPr>
        <p:spPr>
          <a:xfrm>
            <a:off x="644525" y="1720215"/>
            <a:ext cx="10640695" cy="4338320"/>
          </a:xfrm>
          <a:prstGeom prst="rect">
            <a:avLst/>
          </a:prstGeom>
          <a:noFill/>
        </p:spPr>
        <p:txBody>
          <a:bodyPr wrap="square" rtlCol="0">
            <a:spAutoFit/>
          </a:bodyPr>
          <a:p>
            <a:pPr marL="457200" indent="-457200">
              <a:buFont typeface="Arial" panose="020B0604020202090204" pitchFamily="34" charset="0"/>
              <a:buChar char="•"/>
            </a:pPr>
            <a:r>
              <a:rPr lang="en-US" sz="2800" b="1" kern="0" dirty="0">
                <a:latin typeface="Times New Roman Bold" panose="02020503050405090304" charset="0"/>
                <a:cs typeface="Times New Roman Bold" panose="02020503050405090304" charset="0"/>
                <a:sym typeface="+mn-ea"/>
              </a:rPr>
              <a:t>Label</a:t>
            </a:r>
            <a:endParaRPr lang="en-US" sz="2800" b="1" kern="0" dirty="0">
              <a:latin typeface="Times New Roman Bold" panose="02020503050405090304" charset="0"/>
              <a:cs typeface="Times New Roman Bold" panose="02020503050405090304" charset="0"/>
              <a:sym typeface="+mn-ea"/>
            </a:endParaRPr>
          </a:p>
          <a:p>
            <a:pPr lvl="1" indent="0">
              <a:buFont typeface="Arial" panose="020B0604020202090204" pitchFamily="34" charset="0"/>
              <a:buNone/>
            </a:pPr>
            <a:r>
              <a:rPr lang="en-US" sz="2000" b="1" kern="0" dirty="0">
                <a:latin typeface="Times New Roman Bold" panose="02020503050405090304" charset="0"/>
                <a:cs typeface="Times New Roman Bold" panose="02020503050405090304" charset="0"/>
                <a:sym typeface="+mn-ea"/>
              </a:rPr>
              <a:t>Label smoothing, smoothing coefficient = 0.1</a:t>
            </a:r>
            <a:endParaRPr lang="en-US" sz="2000" b="1" kern="0" dirty="0">
              <a:latin typeface="Times New Roman Bold" panose="02020503050405090304" charset="0"/>
              <a:cs typeface="Times New Roman Bold" panose="02020503050405090304" charset="0"/>
              <a:sym typeface="+mn-ea"/>
            </a:endParaRPr>
          </a:p>
          <a:p>
            <a:pPr indent="0">
              <a:buFont typeface="Arial" panose="020B0604020202090204" pitchFamily="34" charset="0"/>
              <a:buNone/>
            </a:pPr>
            <a:endParaRPr lang="en-US" sz="2800" b="1" kern="0" dirty="0">
              <a:latin typeface="Times New Roman Bold" panose="02020503050405090304" charset="0"/>
              <a:cs typeface="Times New Roman Bold" panose="02020503050405090304" charset="0"/>
              <a:sym typeface="+mn-ea"/>
            </a:endParaRPr>
          </a:p>
          <a:p>
            <a:pPr marL="457200" indent="-457200">
              <a:buFont typeface="Arial" panose="020B0604020202090204" pitchFamily="34" charset="0"/>
              <a:buChar char="•"/>
            </a:pPr>
            <a:r>
              <a:rPr lang="en-US" sz="2800" b="1" kern="0" dirty="0">
                <a:latin typeface="Times New Roman Bold" panose="02020503050405090304" charset="0"/>
                <a:cs typeface="Times New Roman Bold" panose="02020503050405090304" charset="0"/>
                <a:sym typeface="+mn-ea"/>
              </a:rPr>
              <a:t>Strategy</a:t>
            </a:r>
            <a:endParaRPr lang="en-US" sz="2800" b="1" kern="0" dirty="0">
              <a:latin typeface="Times New Roman Bold" panose="02020503050405090304" charset="0"/>
              <a:cs typeface="Times New Roman Bold" panose="02020503050405090304" charset="0"/>
              <a:sym typeface="+mn-ea"/>
            </a:endParaRPr>
          </a:p>
          <a:p>
            <a:pPr marL="457200" indent="-457200">
              <a:buFont typeface="Arial" panose="020B0604020202090204" pitchFamily="34" charset="0"/>
              <a:buChar char="•"/>
            </a:pPr>
            <a:endParaRPr lang="en-US" sz="2800" b="1" kern="0" dirty="0">
              <a:latin typeface="Times New Roman Bold" panose="02020503050405090304" charset="0"/>
              <a:cs typeface="Times New Roman Bold" panose="02020503050405090304" charset="0"/>
              <a:sym typeface="+mn-ea"/>
            </a:endParaRPr>
          </a:p>
          <a:p>
            <a:pPr lvl="1" indent="0">
              <a:buFont typeface="Arial" panose="020B0604020202090204" pitchFamily="34" charset="0"/>
              <a:buNone/>
            </a:pPr>
            <a:r>
              <a:rPr lang="en-US" sz="2000" b="1" kern="0" dirty="0">
                <a:latin typeface="Times New Roman Bold" panose="02020503050405090304" charset="0"/>
                <a:cs typeface="Times New Roman Bold" panose="02020503050405090304" charset="0"/>
                <a:sym typeface="+mn-ea"/>
              </a:rPr>
              <a:t>1. Early stopping</a:t>
            </a:r>
            <a:endParaRPr lang="en-US" sz="2000" b="1" kern="0" dirty="0">
              <a:latin typeface="Times New Roman Bold" panose="02020503050405090304" charset="0"/>
              <a:cs typeface="Times New Roman Bold" panose="02020503050405090304" charset="0"/>
              <a:sym typeface="+mn-ea"/>
            </a:endParaRPr>
          </a:p>
          <a:p>
            <a:pPr lvl="1" indent="0">
              <a:buFont typeface="Arial" panose="020B0604020202090204" pitchFamily="34" charset="0"/>
              <a:buNone/>
            </a:pPr>
            <a:r>
              <a:rPr lang="en-US" sz="2000" b="1" kern="0" dirty="0">
                <a:latin typeface="Times New Roman Bold" panose="02020503050405090304" charset="0"/>
                <a:cs typeface="Times New Roman Bold" panose="02020503050405090304" charset="0"/>
                <a:sym typeface="+mn-ea"/>
              </a:rPr>
              <a:t>2. Weight decay</a:t>
            </a:r>
            <a:endParaRPr lang="en-US" sz="2800" b="1" kern="0" dirty="0">
              <a:latin typeface="Times New Roman Bold" panose="02020503050405090304" charset="0"/>
              <a:cs typeface="Times New Roman Bold" panose="02020503050405090304" charset="0"/>
              <a:sym typeface="+mn-ea"/>
            </a:endParaRPr>
          </a:p>
          <a:p>
            <a:pPr lvl="1" indent="0">
              <a:buFont typeface="Arial" panose="020B0604020202090204" pitchFamily="34" charset="0"/>
              <a:buNone/>
            </a:pPr>
            <a:endParaRPr lang="en-US" sz="2800" b="1" kern="0" dirty="0">
              <a:latin typeface="Times New Roman Bold" panose="02020503050405090304" charset="0"/>
              <a:cs typeface="Times New Roman Bold" panose="02020503050405090304" charset="0"/>
              <a:sym typeface="+mn-ea"/>
            </a:endParaRPr>
          </a:p>
          <a:p>
            <a:pPr marL="457200" indent="-457200">
              <a:buFont typeface="Arial" panose="020B0604020202090204" pitchFamily="34" charset="0"/>
              <a:buChar char="•"/>
            </a:pPr>
            <a:endParaRPr lang="en-US" sz="2800" b="1" kern="0" dirty="0">
              <a:latin typeface="Times New Roman Bold" panose="02020503050405090304" charset="0"/>
              <a:cs typeface="Times New Roman Bold" panose="02020503050405090304" charset="0"/>
              <a:sym typeface="+mn-ea"/>
            </a:endParaRPr>
          </a:p>
          <a:p>
            <a:pPr marL="457200" indent="-457200">
              <a:buFont typeface="Arial" panose="020B0604020202090204" pitchFamily="34" charset="0"/>
              <a:buChar char="•"/>
            </a:pPr>
            <a:endParaRPr lang="en-US" sz="2800" b="1" kern="0" dirty="0">
              <a:latin typeface="Times New Roman Bold" panose="02020503050405090304" charset="0"/>
              <a:cs typeface="Times New Roman Bold" panose="02020503050405090304" charset="0"/>
              <a:sym typeface="+mn-ea"/>
            </a:endParaRPr>
          </a:p>
          <a:p>
            <a:pPr marL="457200" indent="-457200">
              <a:buFont typeface="Arial" panose="020B0604020202090204" pitchFamily="34" charset="0"/>
              <a:buChar char="•"/>
            </a:pPr>
            <a:endParaRPr lang="en-US" sz="2000" kern="0" dirty="0">
              <a:latin typeface="Times New Roman" panose="02020503050405090304"/>
              <a:cs typeface="Times New Roman" panose="02020503050405090304"/>
            </a:endParaRPr>
          </a:p>
        </p:txBody>
      </p:sp>
      <p:pic>
        <p:nvPicPr>
          <p:cNvPr id="14" name="图片 13"/>
          <p:cNvPicPr>
            <a:picLocks noChangeAspect="1"/>
          </p:cNvPicPr>
          <p:nvPr/>
        </p:nvPicPr>
        <p:blipFill>
          <a:blip r:embed="rId1"/>
          <a:stretch>
            <a:fillRect/>
          </a:stretch>
        </p:blipFill>
        <p:spPr>
          <a:xfrm>
            <a:off x="4206240" y="3184525"/>
            <a:ext cx="3517900" cy="3213100"/>
          </a:xfrm>
          <a:prstGeom prst="rect">
            <a:avLst/>
          </a:prstGeom>
        </p:spPr>
      </p:pic>
      <p:pic>
        <p:nvPicPr>
          <p:cNvPr id="15" name="图片 14"/>
          <p:cNvPicPr>
            <a:picLocks noChangeAspect="1"/>
          </p:cNvPicPr>
          <p:nvPr/>
        </p:nvPicPr>
        <p:blipFill>
          <a:blip r:embed="rId2"/>
          <a:stretch>
            <a:fillRect/>
          </a:stretch>
        </p:blipFill>
        <p:spPr>
          <a:xfrm>
            <a:off x="7632065" y="3184525"/>
            <a:ext cx="3302000" cy="3200400"/>
          </a:xfrm>
          <a:prstGeom prst="rect">
            <a:avLst/>
          </a:prstGeom>
        </p:spPr>
      </p:pic>
      <p:sp>
        <p:nvSpPr>
          <p:cNvPr id="16" name="爆炸形 1 15"/>
          <p:cNvSpPr/>
          <p:nvPr/>
        </p:nvSpPr>
        <p:spPr>
          <a:xfrm>
            <a:off x="755650" y="4588510"/>
            <a:ext cx="3048000" cy="16002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800" b="1" spc="-20" dirty="0">
                <a:solidFill>
                  <a:schemeClr val="bg1"/>
                </a:solidFill>
                <a:latin typeface="Arial Bold" panose="020B0604020202090204" charset="0"/>
                <a:cs typeface="Arial Bold" panose="020B0604020202090204" charset="0"/>
              </a:rPr>
              <a:t>Two points</a:t>
            </a:r>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635" y="0"/>
            <a:ext cx="12192635" cy="708660"/>
          </a:xfrm>
          <a:prstGeom prst="rect">
            <a:avLst/>
          </a:prstGeom>
          <a:solidFill>
            <a:srgbClr val="433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object 21"/>
          <p:cNvSpPr txBox="1">
            <a:spLocks noGrp="1"/>
          </p:cNvSpPr>
          <p:nvPr>
            <p:ph type="sldNum" sz="quarter" idx="7"/>
          </p:nvPr>
        </p:nvSpPr>
        <p:spPr>
          <a:xfrm>
            <a:off x="11550015" y="6188710"/>
            <a:ext cx="304800" cy="208915"/>
          </a:xfrm>
          <a:prstGeom prst="rect">
            <a:avLst/>
          </a:prstGeom>
        </p:spPr>
        <p:txBody>
          <a:bodyPr vert="horz" wrap="square" lIns="0" tIns="24765" rIns="0" bIns="0" rtlCol="0">
            <a:spAutoFit/>
          </a:bodyPr>
          <a:lstStyle/>
          <a:p>
            <a:pPr marL="38100">
              <a:lnSpc>
                <a:spcPct val="100000"/>
              </a:lnSpc>
              <a:spcBef>
                <a:spcPts val="195"/>
              </a:spcBef>
            </a:pPr>
            <a:r>
              <a:rPr lang="en-US" dirty="0"/>
              <a:t>11</a:t>
            </a:r>
            <a:endParaRPr lang="en-US" dirty="0"/>
          </a:p>
        </p:txBody>
      </p:sp>
      <p:sp>
        <p:nvSpPr>
          <p:cNvPr id="18" name="矩形 17"/>
          <p:cNvSpPr/>
          <p:nvPr/>
        </p:nvSpPr>
        <p:spPr>
          <a:xfrm>
            <a:off x="-635" y="0"/>
            <a:ext cx="230505" cy="708660"/>
          </a:xfrm>
          <a:prstGeom prst="rect">
            <a:avLst/>
          </a:prstGeom>
          <a:solidFill>
            <a:srgbClr val="FF9000"/>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8" name="文本框 7"/>
          <p:cNvSpPr txBox="1"/>
          <p:nvPr/>
        </p:nvSpPr>
        <p:spPr>
          <a:xfrm>
            <a:off x="341630" y="93345"/>
            <a:ext cx="8896985" cy="521970"/>
          </a:xfrm>
          <a:prstGeom prst="rect">
            <a:avLst/>
          </a:prstGeom>
          <a:noFill/>
        </p:spPr>
        <p:txBody>
          <a:bodyPr wrap="square" rtlCol="0">
            <a:spAutoFit/>
          </a:bodyPr>
          <a:p>
            <a:pPr>
              <a:lnSpc>
                <a:spcPct val="100000"/>
              </a:lnSpc>
              <a:spcBef>
                <a:spcPts val="100"/>
              </a:spcBef>
            </a:pPr>
            <a:r>
              <a:rPr lang="en-US" sz="2800" b="1" spc="-20" dirty="0">
                <a:solidFill>
                  <a:schemeClr val="bg1"/>
                </a:solidFill>
                <a:latin typeface="Arial Bold" panose="020B0604020202090204" charset="0"/>
                <a:cs typeface="Arial Bold" panose="020B0604020202090204" charset="0"/>
                <a:sym typeface="+mn-ea"/>
              </a:rPr>
              <a:t>Method</a:t>
            </a:r>
            <a:endParaRPr lang="en-US" sz="2800" b="1" spc="-20" dirty="0">
              <a:solidFill>
                <a:schemeClr val="bg1"/>
              </a:solidFill>
              <a:latin typeface="Arial Bold" panose="020B0604020202090204" charset="0"/>
              <a:cs typeface="Arial Bold" panose="020B0604020202090204" charset="0"/>
              <a:sym typeface="+mn-ea"/>
            </a:endParaRPr>
          </a:p>
        </p:txBody>
      </p:sp>
      <p:sp>
        <p:nvSpPr>
          <p:cNvPr id="12" name="文本框 11"/>
          <p:cNvSpPr txBox="1"/>
          <p:nvPr/>
        </p:nvSpPr>
        <p:spPr>
          <a:xfrm>
            <a:off x="607060" y="1099185"/>
            <a:ext cx="11037570" cy="5323205"/>
          </a:xfrm>
          <a:prstGeom prst="rect">
            <a:avLst/>
          </a:prstGeom>
          <a:noFill/>
        </p:spPr>
        <p:txBody>
          <a:bodyPr wrap="square" rtlCol="0">
            <a:spAutoFit/>
          </a:bodyPr>
          <a:p>
            <a:pPr marL="457200" indent="-457200">
              <a:buFont typeface="Arial" panose="020B0604020202090204" pitchFamily="34" charset="0"/>
              <a:buChar char="•"/>
            </a:pPr>
            <a:r>
              <a:rPr lang="en-US" sz="2800" b="1" kern="0" dirty="0">
                <a:latin typeface="Times New Roman Bold" panose="02020503050405090304" charset="0"/>
                <a:cs typeface="Times New Roman Bold" panose="02020503050405090304" charset="0"/>
                <a:sym typeface="+mn-ea"/>
              </a:rPr>
              <a:t>Data</a:t>
            </a:r>
            <a:endParaRPr lang="en-US" sz="2800" b="1" kern="0" dirty="0">
              <a:latin typeface="Times New Roman Bold" panose="02020503050405090304" charset="0"/>
              <a:cs typeface="Times New Roman Bold" panose="02020503050405090304" charset="0"/>
              <a:sym typeface="+mn-ea"/>
            </a:endParaRPr>
          </a:p>
          <a:p>
            <a:pPr marL="914400" lvl="1" indent="-457200">
              <a:buFont typeface="Arial" panose="020B0604020202090204" pitchFamily="34" charset="0"/>
              <a:buChar char="•"/>
            </a:pPr>
            <a:r>
              <a:rPr lang="en-US" sz="2800" b="1" kern="0" dirty="0">
                <a:latin typeface="Times New Roman Bold" panose="02020503050405090304" charset="0"/>
                <a:cs typeface="Times New Roman Bold" panose="02020503050405090304" charset="0"/>
                <a:sym typeface="+mn-ea"/>
              </a:rPr>
              <a:t>Corruption agumentation(Ours)</a:t>
            </a:r>
            <a:endParaRPr lang="en-US" sz="2800" b="1" kern="0" dirty="0">
              <a:latin typeface="Times New Roman Bold" panose="02020503050405090304" charset="0"/>
              <a:cs typeface="Times New Roman Bold" panose="02020503050405090304" charset="0"/>
              <a:sym typeface="+mn-ea"/>
            </a:endParaRPr>
          </a:p>
          <a:p>
            <a:pPr lvl="2" indent="0">
              <a:buFont typeface="Arial" panose="020B0604020202090204" pitchFamily="34" charset="0"/>
              <a:buNone/>
            </a:pPr>
            <a:r>
              <a:rPr lang="en-US" sz="2000" b="1" kern="0" dirty="0">
                <a:latin typeface="Times New Roman Bold" panose="02020503050405090304" charset="0"/>
                <a:cs typeface="Times New Roman Bold" panose="02020503050405090304" charset="0"/>
                <a:sym typeface="+mn-ea"/>
              </a:rPr>
              <a:t>Data augment was performed on 5W images from the CIFAR10 training set, randomly selecting one of 15 Corruptions.</a:t>
            </a:r>
            <a:endParaRPr lang="en-US" sz="2000" b="1" kern="0" dirty="0">
              <a:latin typeface="Times New Roman Bold" panose="02020503050405090304" charset="0"/>
              <a:cs typeface="Times New Roman Bold" panose="02020503050405090304" charset="0"/>
              <a:sym typeface="+mn-ea"/>
            </a:endParaRPr>
          </a:p>
          <a:p>
            <a:pPr lvl="2" indent="0">
              <a:buFont typeface="Arial" panose="020B0604020202090204" pitchFamily="34" charset="0"/>
              <a:buNone/>
            </a:pPr>
            <a:endParaRPr lang="en-US" sz="2800" b="1" kern="0" dirty="0">
              <a:latin typeface="Times New Roman Bold" panose="02020503050405090304" charset="0"/>
              <a:cs typeface="Times New Roman Bold" panose="02020503050405090304" charset="0"/>
              <a:sym typeface="+mn-ea"/>
            </a:endParaRPr>
          </a:p>
          <a:p>
            <a:pPr marL="914400" lvl="1" indent="-457200">
              <a:buFont typeface="Arial" panose="020B0604020202090204" pitchFamily="34" charset="0"/>
              <a:buChar char="•"/>
            </a:pPr>
            <a:r>
              <a:rPr lang="en-US" sz="2800" b="1" kern="0" dirty="0">
                <a:latin typeface="Times New Roman Bold" panose="02020503050405090304" charset="0"/>
                <a:cs typeface="Times New Roman Bold" panose="02020503050405090304" charset="0"/>
                <a:sym typeface="+mn-ea"/>
              </a:rPr>
              <a:t>Iterative search:</a:t>
            </a:r>
            <a:endParaRPr lang="en-US" sz="2800" b="1" kern="0" dirty="0">
              <a:latin typeface="Times New Roman Bold" panose="02020503050405090304" charset="0"/>
              <a:cs typeface="Times New Roman Bold" panose="02020503050405090304" charset="0"/>
              <a:sym typeface="+mn-ea"/>
            </a:endParaRPr>
          </a:p>
          <a:p>
            <a:pPr marL="1371600" lvl="2" indent="-457200">
              <a:buFont typeface="Arial" panose="020B0604020202090204" pitchFamily="34" charset="0"/>
              <a:buChar char="•"/>
            </a:pPr>
            <a:r>
              <a:rPr lang="en-US" sz="2400" b="1" kern="0" dirty="0">
                <a:latin typeface="Times New Roman Bold" panose="02020503050405090304" charset="0"/>
                <a:cs typeface="Times New Roman Bold" panose="02020503050405090304" charset="0"/>
                <a:sym typeface="+mn-ea"/>
              </a:rPr>
              <a:t>From top to bottom</a:t>
            </a:r>
            <a:endParaRPr lang="en-US" sz="2400" b="1" kern="0" dirty="0">
              <a:latin typeface="Times New Roman Bold" panose="02020503050405090304" charset="0"/>
              <a:cs typeface="Times New Roman Bold" panose="02020503050405090304" charset="0"/>
              <a:sym typeface="+mn-ea"/>
            </a:endParaRPr>
          </a:p>
          <a:p>
            <a:pPr lvl="3" indent="0">
              <a:buFont typeface="Arial" panose="020B0604020202090204" pitchFamily="34" charset="0"/>
              <a:buNone/>
            </a:pPr>
            <a:r>
              <a:rPr lang="en-US" sz="2000" b="1" kern="0" dirty="0">
                <a:latin typeface="Times New Roman Bold" panose="02020503050405090304" charset="0"/>
                <a:cs typeface="Times New Roman Bold" panose="02020503050405090304" charset="0"/>
                <a:sym typeface="+mn-ea"/>
              </a:rPr>
              <a:t>Train a large and robust model using all the data sets generated by adversarial attack or corruption, and use it to filter 50,000 data sets to generate models with similar performance. (</a:t>
            </a:r>
            <a:r>
              <a:rPr lang="en-US" sz="2000" b="1" kern="0" dirty="0">
                <a:solidFill>
                  <a:srgbClr val="FF0000"/>
                </a:solidFill>
                <a:latin typeface="Times New Roman Bold" panose="02020503050405090304" charset="0"/>
                <a:cs typeface="Times New Roman Bold" panose="02020503050405090304" charset="0"/>
                <a:sym typeface="+mn-ea"/>
              </a:rPr>
              <a:t>The disadvantage is that it consumes a lot of resources and time</a:t>
            </a:r>
            <a:r>
              <a:rPr lang="en-US" sz="2000" b="1" kern="0" dirty="0">
                <a:latin typeface="Times New Roman Bold" panose="02020503050405090304" charset="0"/>
                <a:cs typeface="Times New Roman Bold" panose="02020503050405090304" charset="0"/>
                <a:sym typeface="+mn-ea"/>
              </a:rPr>
              <a:t>)</a:t>
            </a:r>
            <a:endParaRPr lang="en-US" sz="2000" b="1" kern="0" dirty="0">
              <a:latin typeface="Times New Roman Bold" panose="02020503050405090304" charset="0"/>
              <a:cs typeface="Times New Roman Bold" panose="02020503050405090304" charset="0"/>
              <a:sym typeface="+mn-ea"/>
            </a:endParaRPr>
          </a:p>
          <a:p>
            <a:pPr marL="1371600" lvl="2" indent="-457200">
              <a:buFont typeface="Arial" panose="020B0604020202090204" pitchFamily="34" charset="0"/>
              <a:buChar char="•"/>
            </a:pPr>
            <a:r>
              <a:rPr lang="en-US" sz="2400" b="1" kern="0" dirty="0">
                <a:latin typeface="Times New Roman Bold" panose="02020503050405090304" charset="0"/>
                <a:cs typeface="Times New Roman Bold" panose="02020503050405090304" charset="0"/>
                <a:sym typeface="+mn-ea"/>
              </a:rPr>
              <a:t>From the bottom up(Ours)</a:t>
            </a:r>
            <a:endParaRPr lang="en-US" sz="2800" b="1" kern="0" dirty="0">
              <a:latin typeface="Times New Roman Bold" panose="02020503050405090304" charset="0"/>
              <a:cs typeface="Times New Roman Bold" panose="02020503050405090304" charset="0"/>
              <a:sym typeface="+mn-ea"/>
            </a:endParaRPr>
          </a:p>
          <a:p>
            <a:pPr lvl="3" indent="0">
              <a:buFont typeface="Arial" panose="020B0604020202090204" pitchFamily="34" charset="0"/>
              <a:buNone/>
            </a:pPr>
            <a:r>
              <a:rPr lang="en-US" sz="2000" b="1" kern="0" dirty="0">
                <a:latin typeface="Times New Roman Bold" panose="02020503050405090304" charset="0"/>
                <a:cs typeface="Times New Roman Bold" panose="02020503050405090304" charset="0"/>
                <a:sym typeface="+mn-ea"/>
              </a:rPr>
              <a:t>The first 10,000 data sets were used to train a model, and then the next 10,000 data sets were screened. Images unsuccessfully classificated were randomly selected (15 candidate sets generated after corruption) and add the former data to train the new model. </a:t>
            </a:r>
            <a:r>
              <a:rPr lang="en-US" sz="2000" b="1" kern="0" dirty="0">
                <a:solidFill>
                  <a:srgbClr val="FF0000"/>
                </a:solidFill>
                <a:latin typeface="Times New Roman Bold" panose="02020503050405090304" charset="0"/>
                <a:cs typeface="Times New Roman Bold" panose="02020503050405090304" charset="0"/>
                <a:sym typeface="+mn-ea"/>
              </a:rPr>
              <a:t>The optimal data set was obtained through 5 iters</a:t>
            </a:r>
            <a:r>
              <a:rPr lang="en-US" sz="2000" b="1" kern="0" dirty="0">
                <a:latin typeface="Times New Roman Bold" panose="02020503050405090304" charset="0"/>
                <a:cs typeface="Times New Roman Bold" panose="02020503050405090304" charset="0"/>
                <a:sym typeface="+mn-ea"/>
              </a:rPr>
              <a:t>.</a:t>
            </a:r>
            <a:endParaRPr lang="en-US" sz="2000" b="1" kern="0" dirty="0">
              <a:solidFill>
                <a:srgbClr val="FF0000"/>
              </a:solidFill>
              <a:latin typeface="Times New Roman Bold" panose="02020503050405090304" charset="0"/>
              <a:cs typeface="Times New Roman Bold" panose="02020503050405090304" charset="0"/>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635" y="0"/>
            <a:ext cx="12192635" cy="708660"/>
          </a:xfrm>
          <a:prstGeom prst="rect">
            <a:avLst/>
          </a:prstGeom>
          <a:solidFill>
            <a:srgbClr val="433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object 21"/>
          <p:cNvSpPr txBox="1">
            <a:spLocks noGrp="1"/>
          </p:cNvSpPr>
          <p:nvPr>
            <p:ph type="sldNum" sz="quarter" idx="7"/>
          </p:nvPr>
        </p:nvSpPr>
        <p:spPr>
          <a:xfrm>
            <a:off x="11550015" y="6188710"/>
            <a:ext cx="304800" cy="208915"/>
          </a:xfrm>
          <a:prstGeom prst="rect">
            <a:avLst/>
          </a:prstGeom>
        </p:spPr>
        <p:txBody>
          <a:bodyPr vert="horz" wrap="square" lIns="0" tIns="24765" rIns="0" bIns="0" rtlCol="0">
            <a:spAutoFit/>
          </a:bodyPr>
          <a:lstStyle/>
          <a:p>
            <a:pPr marL="38100">
              <a:lnSpc>
                <a:spcPct val="100000"/>
              </a:lnSpc>
              <a:spcBef>
                <a:spcPts val="195"/>
              </a:spcBef>
            </a:pPr>
            <a:r>
              <a:rPr lang="en-US" dirty="0"/>
              <a:t>12</a:t>
            </a:r>
            <a:endParaRPr lang="en-US" dirty="0"/>
          </a:p>
        </p:txBody>
      </p:sp>
      <p:sp>
        <p:nvSpPr>
          <p:cNvPr id="18" name="矩形 17"/>
          <p:cNvSpPr/>
          <p:nvPr/>
        </p:nvSpPr>
        <p:spPr>
          <a:xfrm>
            <a:off x="-635" y="0"/>
            <a:ext cx="230505" cy="708660"/>
          </a:xfrm>
          <a:prstGeom prst="rect">
            <a:avLst/>
          </a:prstGeom>
          <a:solidFill>
            <a:srgbClr val="FF9000"/>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8" name="文本框 7"/>
          <p:cNvSpPr txBox="1"/>
          <p:nvPr/>
        </p:nvSpPr>
        <p:spPr>
          <a:xfrm>
            <a:off x="341630" y="93345"/>
            <a:ext cx="8896985" cy="521970"/>
          </a:xfrm>
          <a:prstGeom prst="rect">
            <a:avLst/>
          </a:prstGeom>
          <a:noFill/>
        </p:spPr>
        <p:txBody>
          <a:bodyPr wrap="square" rtlCol="0">
            <a:spAutoFit/>
          </a:bodyPr>
          <a:p>
            <a:pPr>
              <a:lnSpc>
                <a:spcPct val="100000"/>
              </a:lnSpc>
              <a:spcBef>
                <a:spcPts val="100"/>
              </a:spcBef>
            </a:pPr>
            <a:r>
              <a:rPr lang="en-US" sz="2800" b="1" spc="-20" dirty="0">
                <a:solidFill>
                  <a:schemeClr val="bg1"/>
                </a:solidFill>
                <a:latin typeface="Arial Bold" panose="020B0604020202090204" charset="0"/>
                <a:cs typeface="Arial Bold" panose="020B0604020202090204" charset="0"/>
                <a:sym typeface="+mn-ea"/>
              </a:rPr>
              <a:t>Method</a:t>
            </a:r>
            <a:endParaRPr lang="en-US" sz="2800" b="1" spc="-20" dirty="0">
              <a:solidFill>
                <a:schemeClr val="bg1"/>
              </a:solidFill>
              <a:latin typeface="Arial Bold" panose="020B0604020202090204" charset="0"/>
              <a:cs typeface="Arial Bold" panose="020B0604020202090204" charset="0"/>
              <a:sym typeface="+mn-ea"/>
            </a:endParaRPr>
          </a:p>
        </p:txBody>
      </p:sp>
      <p:sp>
        <p:nvSpPr>
          <p:cNvPr id="12" name="文本框 11"/>
          <p:cNvSpPr txBox="1"/>
          <p:nvPr/>
        </p:nvSpPr>
        <p:spPr>
          <a:xfrm>
            <a:off x="577215" y="967740"/>
            <a:ext cx="11037570" cy="4523105"/>
          </a:xfrm>
          <a:prstGeom prst="rect">
            <a:avLst/>
          </a:prstGeom>
          <a:noFill/>
        </p:spPr>
        <p:txBody>
          <a:bodyPr wrap="square" rtlCol="0">
            <a:spAutoFit/>
          </a:bodyPr>
          <a:p>
            <a:pPr marL="457200" indent="-457200">
              <a:buFont typeface="Arial" panose="020B0604020202090204" pitchFamily="34" charset="0"/>
              <a:buChar char="•"/>
            </a:pPr>
            <a:r>
              <a:rPr lang="en-US" sz="2800" b="1" kern="0" dirty="0">
                <a:latin typeface="Times New Roman Bold" panose="02020503050405090304" charset="0"/>
                <a:cs typeface="Times New Roman Bold" panose="02020503050405090304" charset="0"/>
                <a:sym typeface="+mn-ea"/>
              </a:rPr>
              <a:t>Theory</a:t>
            </a:r>
            <a:endParaRPr lang="en-US" sz="2800" b="1" kern="0" dirty="0">
              <a:latin typeface="Times New Roman Bold" panose="02020503050405090304" charset="0"/>
              <a:cs typeface="Times New Roman Bold" panose="02020503050405090304" charset="0"/>
              <a:sym typeface="+mn-ea"/>
            </a:endParaRPr>
          </a:p>
          <a:p>
            <a:pPr marL="914400" lvl="1" indent="-457200">
              <a:buFont typeface="Arial" panose="020B0604020202090204" pitchFamily="34" charset="0"/>
              <a:buChar char="•"/>
            </a:pPr>
            <a:r>
              <a:rPr lang="en-US" sz="2800" b="1" kern="0" dirty="0">
                <a:latin typeface="Times New Roman Bold" panose="02020503050405090304" charset="0"/>
                <a:cs typeface="Times New Roman Bold" panose="02020503050405090304" charset="0"/>
                <a:sym typeface="+mn-ea"/>
              </a:rPr>
              <a:t>Why not choose adversarial examples?</a:t>
            </a:r>
            <a:endParaRPr lang="en-US" sz="2800" b="1" kern="0" dirty="0">
              <a:latin typeface="Times New Roman Bold" panose="02020503050405090304" charset="0"/>
              <a:cs typeface="Times New Roman Bold" panose="02020503050405090304" charset="0"/>
              <a:sym typeface="+mn-ea"/>
            </a:endParaRPr>
          </a:p>
          <a:p>
            <a:pPr lvl="2" indent="0">
              <a:buFont typeface="Arial" panose="020B0604020202090204" pitchFamily="34" charset="0"/>
              <a:buNone/>
            </a:pPr>
            <a:r>
              <a:rPr lang="en-US" sz="2000" b="1" kern="0" dirty="0">
                <a:latin typeface="Times New Roman Bold" panose="02020503050405090304" charset="0"/>
                <a:cs typeface="Times New Roman Bold" panose="02020503050405090304" charset="0"/>
                <a:sym typeface="+mn-ea"/>
              </a:rPr>
              <a:t>When adversarial examples are added to the model, the model will be underfit, so the accuracy of the original picture will decrease while the robustness is improved.</a:t>
            </a:r>
            <a:endParaRPr lang="en-US" sz="2000" b="1" kern="0" dirty="0">
              <a:latin typeface="Times New Roman Bold" panose="02020503050405090304" charset="0"/>
              <a:cs typeface="Times New Roman Bold" panose="02020503050405090304" charset="0"/>
              <a:sym typeface="+mn-ea"/>
            </a:endParaRPr>
          </a:p>
          <a:p>
            <a:pPr lvl="2" indent="0">
              <a:buFont typeface="Arial" panose="020B0604020202090204" pitchFamily="34" charset="0"/>
              <a:buNone/>
            </a:pPr>
            <a:endParaRPr lang="en-US" sz="2400" kern="0" dirty="0">
              <a:latin typeface="Times New Roman" panose="02020503050405090304" charset="0"/>
              <a:cs typeface="Times New Roman" panose="02020503050405090304" charset="0"/>
              <a:sym typeface="+mn-ea"/>
            </a:endParaRPr>
          </a:p>
          <a:p>
            <a:pPr marL="914400" lvl="1" indent="-457200">
              <a:buFont typeface="Arial" panose="020B0604020202090204" pitchFamily="34" charset="0"/>
              <a:buChar char="•"/>
            </a:pPr>
            <a:r>
              <a:rPr lang="en-US" sz="2800" b="1" kern="0" dirty="0">
                <a:latin typeface="Times New Roman Bold" panose="02020503050405090304" charset="0"/>
                <a:cs typeface="Times New Roman Bold" panose="02020503050405090304" charset="0"/>
                <a:sym typeface="+mn-ea"/>
              </a:rPr>
              <a:t>How to continue optimization under limited conditions?</a:t>
            </a:r>
            <a:r>
              <a:rPr lang="en-US" sz="2000" b="1" kern="0" dirty="0">
                <a:latin typeface="Times New Roman Bold" panose="02020503050405090304" charset="0"/>
                <a:cs typeface="Times New Roman Bold" panose="02020503050405090304" charset="0"/>
                <a:sym typeface="+mn-ea"/>
              </a:rPr>
              <a:t> </a:t>
            </a:r>
            <a:endParaRPr lang="en-US" sz="2000" b="1" kern="0" dirty="0">
              <a:latin typeface="Times New Roman Bold" panose="02020503050405090304" charset="0"/>
              <a:cs typeface="Times New Roman Bold" panose="02020503050405090304" charset="0"/>
              <a:sym typeface="+mn-ea"/>
            </a:endParaRPr>
          </a:p>
          <a:p>
            <a:pPr lvl="2" indent="0">
              <a:buFont typeface="Arial" panose="020B0604020202090204" pitchFamily="34" charset="0"/>
              <a:buNone/>
            </a:pPr>
            <a:r>
              <a:rPr lang="en-US" sz="2000" b="1" kern="0" dirty="0">
                <a:latin typeface="Times New Roman Bold" panose="02020503050405090304" charset="0"/>
                <a:cs typeface="Times New Roman Bold" panose="02020503050405090304" charset="0"/>
                <a:sym typeface="+mn-ea"/>
              </a:rPr>
              <a:t>The data space is infinite. If resources and time allow, we could utilize various methods (such as </a:t>
            </a:r>
            <a:r>
              <a:rPr lang="en-US" sz="2000" b="1" kern="0" dirty="0">
                <a:latin typeface="Times New Roman Bold" panose="02020503050405090304" charset="0"/>
                <a:cs typeface="Times New Roman Bold" panose="02020503050405090304" charset="0"/>
                <a:sym typeface="+mn-ea"/>
              </a:rPr>
              <a:t>adversarial</a:t>
            </a:r>
            <a:r>
              <a:rPr lang="en-US" sz="2000" b="1" kern="0" dirty="0">
                <a:latin typeface="Times New Roman Bold" panose="02020503050405090304" charset="0"/>
                <a:cs typeface="Times New Roman Bold" panose="02020503050405090304" charset="0"/>
                <a:sym typeface="+mn-ea"/>
              </a:rPr>
              <a:t> attack, corruption, augmentation, etc.) as far as possible to generate enough data to represent this space, and then the large model generated by the data is robust enough.</a:t>
            </a:r>
            <a:endParaRPr lang="en-US" sz="2000" b="1" kern="0" dirty="0">
              <a:latin typeface="Times New Roman Bold" panose="02020503050405090304" charset="0"/>
              <a:cs typeface="Times New Roman Bold" panose="02020503050405090304" charset="0"/>
            </a:endParaRPr>
          </a:p>
          <a:p>
            <a:pPr lvl="2" indent="0">
              <a:buFont typeface="Arial" panose="020B0604020202090204" pitchFamily="34" charset="0"/>
              <a:buNone/>
            </a:pPr>
            <a:r>
              <a:rPr lang="en-US" sz="2000" b="1" kern="0" dirty="0">
                <a:latin typeface="Times New Roman Bold" panose="02020503050405090304" charset="0"/>
                <a:cs typeface="Times New Roman Bold" panose="02020503050405090304" charset="0"/>
                <a:sym typeface="+mn-ea"/>
              </a:rPr>
              <a:t>Under the limit of this challenge, it’s particularly important to find the 50,000 data representing the </a:t>
            </a:r>
            <a:r>
              <a:rPr lang="en-US" sz="2000" b="1" kern="0" dirty="0">
                <a:latin typeface="Times New Roman Bold" panose="02020503050405090304" charset="0"/>
                <a:cs typeface="Times New Roman Bold" panose="02020503050405090304" charset="0"/>
                <a:sym typeface="+mn-ea"/>
              </a:rPr>
              <a:t>large </a:t>
            </a:r>
            <a:r>
              <a:rPr lang="en-US" sz="2000" b="1" kern="0" dirty="0">
                <a:latin typeface="Times New Roman Bold" panose="02020503050405090304" charset="0"/>
                <a:cs typeface="Times New Roman Bold" panose="02020503050405090304" charset="0"/>
                <a:sym typeface="+mn-ea"/>
              </a:rPr>
              <a:t>model. In order to enhance the generalization and robustness we need to add as many images as possible that are difficult to recognize.</a:t>
            </a:r>
            <a:endParaRPr lang="en-US" sz="2000" kern="0" dirty="0">
              <a:latin typeface="Times New Roman" panose="02020503050405090304"/>
              <a:cs typeface="Times New Roman" panose="020205030504050903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635" y="9525"/>
            <a:ext cx="12192635" cy="708660"/>
          </a:xfrm>
          <a:prstGeom prst="rect">
            <a:avLst/>
          </a:prstGeom>
          <a:solidFill>
            <a:srgbClr val="433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矩形 17"/>
          <p:cNvSpPr/>
          <p:nvPr/>
        </p:nvSpPr>
        <p:spPr>
          <a:xfrm>
            <a:off x="-635" y="9525"/>
            <a:ext cx="230505" cy="708660"/>
          </a:xfrm>
          <a:prstGeom prst="rect">
            <a:avLst/>
          </a:prstGeom>
          <a:solidFill>
            <a:srgbClr val="FF9000"/>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8" name="文本框 7"/>
          <p:cNvSpPr txBox="1"/>
          <p:nvPr/>
        </p:nvSpPr>
        <p:spPr>
          <a:xfrm>
            <a:off x="341630" y="102870"/>
            <a:ext cx="8896985" cy="521970"/>
          </a:xfrm>
          <a:prstGeom prst="rect">
            <a:avLst/>
          </a:prstGeom>
          <a:noFill/>
        </p:spPr>
        <p:txBody>
          <a:bodyPr wrap="square" rtlCol="0">
            <a:spAutoFit/>
          </a:bodyPr>
          <a:p>
            <a:pPr>
              <a:lnSpc>
                <a:spcPct val="100000"/>
              </a:lnSpc>
              <a:spcBef>
                <a:spcPts val="100"/>
              </a:spcBef>
            </a:pPr>
            <a:r>
              <a:rPr lang="en-US" sz="2800" b="1" spc="-20" dirty="0">
                <a:solidFill>
                  <a:schemeClr val="bg1"/>
                </a:solidFill>
                <a:latin typeface="Arial Bold" panose="020B0604020202090204" charset="0"/>
                <a:cs typeface="Arial Bold" panose="020B0604020202090204" charset="0"/>
                <a:sym typeface="+mn-ea"/>
              </a:rPr>
              <a:t>Experiment Results</a:t>
            </a:r>
            <a:endParaRPr lang="en-US" sz="2800" b="1" spc="-20" dirty="0">
              <a:solidFill>
                <a:schemeClr val="bg1"/>
              </a:solidFill>
              <a:latin typeface="Arial Bold" panose="020B0604020202090204" charset="0"/>
              <a:cs typeface="Arial Bold" panose="020B0604020202090204" charset="0"/>
              <a:sym typeface="+mn-ea"/>
            </a:endParaRPr>
          </a:p>
        </p:txBody>
      </p:sp>
      <p:sp>
        <p:nvSpPr>
          <p:cNvPr id="3" name="object 21"/>
          <p:cNvSpPr txBox="1">
            <a:spLocks noGrp="1"/>
          </p:cNvSpPr>
          <p:nvPr>
            <p:ph type="sldNum" sz="quarter" idx="7"/>
          </p:nvPr>
        </p:nvSpPr>
        <p:spPr>
          <a:xfrm>
            <a:off x="11550015" y="6198235"/>
            <a:ext cx="321945" cy="208915"/>
          </a:xfrm>
          <a:prstGeom prst="rect">
            <a:avLst/>
          </a:prstGeom>
        </p:spPr>
        <p:txBody>
          <a:bodyPr vert="horz" wrap="square" lIns="0" tIns="24765" rIns="0" bIns="0" rtlCol="0">
            <a:spAutoFit/>
          </a:bodyPr>
          <a:lstStyle/>
          <a:p>
            <a:pPr marL="38100">
              <a:lnSpc>
                <a:spcPct val="100000"/>
              </a:lnSpc>
              <a:spcBef>
                <a:spcPts val="195"/>
              </a:spcBef>
            </a:pPr>
            <a:r>
              <a:rPr lang="en-US" dirty="0"/>
              <a:t>13</a:t>
            </a:r>
            <a:endParaRPr lang="en-US" dirty="0"/>
          </a:p>
        </p:txBody>
      </p:sp>
      <p:sp>
        <p:nvSpPr>
          <p:cNvPr id="7" name="文本框 6"/>
          <p:cNvSpPr txBox="1"/>
          <p:nvPr/>
        </p:nvSpPr>
        <p:spPr>
          <a:xfrm>
            <a:off x="725805" y="1055370"/>
            <a:ext cx="9634220" cy="521970"/>
          </a:xfrm>
          <a:prstGeom prst="rect">
            <a:avLst/>
          </a:prstGeom>
          <a:noFill/>
        </p:spPr>
        <p:txBody>
          <a:bodyPr wrap="square" rtlCol="0">
            <a:spAutoFit/>
          </a:bodyPr>
          <a:p>
            <a:pPr marL="457200" indent="-457200">
              <a:buFont typeface="Arial" panose="020B0604020202090204" pitchFamily="34" charset="0"/>
              <a:buChar char="•"/>
            </a:pPr>
            <a:r>
              <a:rPr lang="en-US" sz="2800" b="1" kern="0" dirty="0">
                <a:latin typeface="Times New Roman Bold" panose="02020503050405090304" charset="0"/>
                <a:cs typeface="Times New Roman Bold" panose="02020503050405090304" charset="0"/>
                <a:sym typeface="+mn-ea"/>
              </a:rPr>
              <a:t>Hyperparameter of training strategy</a:t>
            </a:r>
            <a:endParaRPr lang="en-US" sz="2800" b="1" kern="0" dirty="0">
              <a:latin typeface="Times New Roman Bold" panose="02020503050405090304" charset="0"/>
              <a:cs typeface="Times New Roman Bold" panose="02020503050405090304" charset="0"/>
              <a:sym typeface="+mn-ea"/>
            </a:endParaRPr>
          </a:p>
        </p:txBody>
      </p:sp>
      <p:sp>
        <p:nvSpPr>
          <p:cNvPr id="16" name="圆角矩形 15"/>
          <p:cNvSpPr/>
          <p:nvPr/>
        </p:nvSpPr>
        <p:spPr>
          <a:xfrm>
            <a:off x="6083300" y="1963420"/>
            <a:ext cx="5334000" cy="3925570"/>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6348730" y="2073910"/>
            <a:ext cx="5068570" cy="3784600"/>
          </a:xfrm>
          <a:prstGeom prst="rect">
            <a:avLst/>
          </a:prstGeom>
          <a:noFill/>
        </p:spPr>
        <p:txBody>
          <a:bodyPr wrap="square" rtlCol="0">
            <a:spAutoFit/>
          </a:bodyPr>
          <a:p>
            <a:r>
              <a:rPr lang="en-US" sz="2000" kern="0" dirty="0">
                <a:latin typeface="Times New Roman" panose="02020503050405090304" charset="0"/>
                <a:cs typeface="Times New Roman" panose="02020503050405090304" charset="0"/>
              </a:rPr>
              <a:t>A: 110 epochs with the learning rate decaying by a factor of 0.1 at 100 and 105 epochs and weight decay                  .  </a:t>
            </a:r>
            <a:endParaRPr lang="en-US" sz="2000" kern="0" dirty="0">
              <a:latin typeface="Times New Roman" panose="02020503050405090304" charset="0"/>
              <a:cs typeface="Times New Roman" panose="02020503050405090304" charset="0"/>
            </a:endParaRPr>
          </a:p>
          <a:p>
            <a:r>
              <a:rPr lang="en-US" sz="2000" kern="0" dirty="0">
                <a:latin typeface="Times New Roman" panose="02020503050405090304" charset="0"/>
                <a:cs typeface="Times New Roman" panose="02020503050405090304" charset="0"/>
                <a:sym typeface="+mn-ea"/>
              </a:rPr>
              <a:t>B: 165 epochs with the learning rate decaying by a factor of 0.1 at 120, 135 and 150 epochs and weight decay                   .  </a:t>
            </a:r>
            <a:endParaRPr lang="en-US" sz="2000" kern="0" dirty="0">
              <a:latin typeface="Times New Roman" panose="02020503050405090304" charset="0"/>
              <a:cs typeface="Times New Roman" panose="02020503050405090304" charset="0"/>
              <a:sym typeface="+mn-ea"/>
            </a:endParaRPr>
          </a:p>
          <a:p>
            <a:r>
              <a:rPr lang="en-US" sz="2000" kern="0" dirty="0">
                <a:latin typeface="Times New Roman" panose="02020503050405090304" charset="0"/>
                <a:cs typeface="Times New Roman" panose="02020503050405090304" charset="0"/>
                <a:sym typeface="+mn-ea"/>
              </a:rPr>
              <a:t>C: 165 epochs with the learning rate decaying by a factor of 0.1 at 120, 135 and 150 epochs and weight decay                   .  </a:t>
            </a:r>
            <a:endParaRPr lang="en-US" sz="2000" kern="0" dirty="0">
              <a:latin typeface="Times New Roman" panose="02020503050405090304" charset="0"/>
              <a:cs typeface="Times New Roman" panose="02020503050405090304" charset="0"/>
              <a:sym typeface="+mn-ea"/>
            </a:endParaRPr>
          </a:p>
          <a:p>
            <a:r>
              <a:rPr lang="en-US" sz="2000" kern="0" dirty="0">
                <a:solidFill>
                  <a:srgbClr val="FF0000"/>
                </a:solidFill>
                <a:latin typeface="Times New Roman" panose="02020503050405090304" charset="0"/>
                <a:cs typeface="Times New Roman" panose="02020503050405090304" charset="0"/>
                <a:sym typeface="+mn-ea"/>
              </a:rPr>
              <a:t>D</a:t>
            </a:r>
            <a:r>
              <a:rPr lang="en-US" sz="2000" kern="0" dirty="0">
                <a:latin typeface="Times New Roman" panose="02020503050405090304" charset="0"/>
                <a:cs typeface="Times New Roman" panose="02020503050405090304" charset="0"/>
                <a:sym typeface="+mn-ea"/>
              </a:rPr>
              <a:t>: 180 epochs with the learning rate decaying by a factor of 0.1 at 120, 140 and 160 epochs and weight decay                   . </a:t>
            </a:r>
            <a:r>
              <a:rPr lang="zh-CN" altLang="en-US" sz="2000">
                <a:sym typeface="+mn-ea"/>
              </a:rPr>
              <a:t> </a:t>
            </a:r>
            <a:endParaRPr lang="zh-CN" altLang="en-US" sz="2000"/>
          </a:p>
        </p:txBody>
      </p:sp>
      <p:pic>
        <p:nvPicPr>
          <p:cNvPr id="10" name="334E55B0-647D-440b-865C-3EC943EB4CBC-4" descr="/private/var/folders/h7/l0b7_32555s6pj861xdzdm2h0000gn/T/com.kingsoft.wpsoffice.mac/wpsoffice.agifbRwpsoffice"/>
          <p:cNvPicPr>
            <a:picLocks noChangeAspect="1"/>
          </p:cNvPicPr>
          <p:nvPr/>
        </p:nvPicPr>
        <p:blipFill>
          <a:blip r:embed="rId2"/>
          <a:stretch>
            <a:fillRect/>
          </a:stretch>
        </p:blipFill>
        <p:spPr>
          <a:xfrm>
            <a:off x="7901940" y="2719705"/>
            <a:ext cx="974090" cy="244475"/>
          </a:xfrm>
          <a:prstGeom prst="rect">
            <a:avLst/>
          </a:prstGeom>
        </p:spPr>
      </p:pic>
      <p:pic>
        <p:nvPicPr>
          <p:cNvPr id="11" name="334E55B0-647D-440b-865C-3EC943EB4CBC-5" descr="/private/var/folders/h7/l0b7_32555s6pj861xdzdm2h0000gn/T/com.kingsoft.wpsoffice.mac/wpsoffice.agifbRwpsoffice"/>
          <p:cNvPicPr>
            <a:picLocks noChangeAspect="1"/>
          </p:cNvPicPr>
          <p:nvPr/>
        </p:nvPicPr>
        <p:blipFill>
          <a:blip r:embed="rId2"/>
          <a:stretch>
            <a:fillRect/>
          </a:stretch>
        </p:blipFill>
        <p:spPr>
          <a:xfrm>
            <a:off x="8395970" y="3630295"/>
            <a:ext cx="974090" cy="244475"/>
          </a:xfrm>
          <a:prstGeom prst="rect">
            <a:avLst/>
          </a:prstGeom>
        </p:spPr>
      </p:pic>
      <p:pic>
        <p:nvPicPr>
          <p:cNvPr id="13" name="334E55B0-647D-440b-865C-3EC943EB4CBC-6" descr="/private/var/folders/h7/l0b7_32555s6pj861xdzdm2h0000gn/T/com.kingsoft.wpsoffice.mac/wpsoffice.RFkaOLwpsoffice"/>
          <p:cNvPicPr>
            <a:picLocks noChangeAspect="1"/>
          </p:cNvPicPr>
          <p:nvPr/>
        </p:nvPicPr>
        <p:blipFill>
          <a:blip r:embed="rId3"/>
          <a:stretch>
            <a:fillRect/>
          </a:stretch>
        </p:blipFill>
        <p:spPr>
          <a:xfrm>
            <a:off x="8395970" y="4560570"/>
            <a:ext cx="999490" cy="248285"/>
          </a:xfrm>
          <a:prstGeom prst="rect">
            <a:avLst/>
          </a:prstGeom>
        </p:spPr>
      </p:pic>
      <p:pic>
        <p:nvPicPr>
          <p:cNvPr id="14" name="334E55B0-647D-440b-865C-3EC943EB4CBC-7" descr="/private/var/folders/h7/l0b7_32555s6pj861xdzdm2h0000gn/T/com.kingsoft.wpsoffice.mac/wpsoffice.RFkaOLwpsoffice"/>
          <p:cNvPicPr>
            <a:picLocks noChangeAspect="1"/>
          </p:cNvPicPr>
          <p:nvPr/>
        </p:nvPicPr>
        <p:blipFill>
          <a:blip r:embed="rId3"/>
          <a:stretch>
            <a:fillRect/>
          </a:stretch>
        </p:blipFill>
        <p:spPr>
          <a:xfrm>
            <a:off x="8395970" y="5494655"/>
            <a:ext cx="981710" cy="243840"/>
          </a:xfrm>
          <a:prstGeom prst="rect">
            <a:avLst/>
          </a:prstGeom>
        </p:spPr>
      </p:pic>
      <p:graphicFrame>
        <p:nvGraphicFramePr>
          <p:cNvPr id="15" name="图表 14"/>
          <p:cNvGraphicFramePr/>
          <p:nvPr/>
        </p:nvGraphicFramePr>
        <p:xfrm>
          <a:off x="1009650" y="2073910"/>
          <a:ext cx="4846320" cy="37846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635" y="9525"/>
            <a:ext cx="12192635" cy="708660"/>
          </a:xfrm>
          <a:prstGeom prst="rect">
            <a:avLst/>
          </a:prstGeom>
          <a:solidFill>
            <a:srgbClr val="433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矩形 17"/>
          <p:cNvSpPr/>
          <p:nvPr/>
        </p:nvSpPr>
        <p:spPr>
          <a:xfrm>
            <a:off x="-635" y="9525"/>
            <a:ext cx="230505" cy="708660"/>
          </a:xfrm>
          <a:prstGeom prst="rect">
            <a:avLst/>
          </a:prstGeom>
          <a:solidFill>
            <a:srgbClr val="FF9000"/>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8" name="文本框 7"/>
          <p:cNvSpPr txBox="1"/>
          <p:nvPr/>
        </p:nvSpPr>
        <p:spPr>
          <a:xfrm>
            <a:off x="341630" y="102870"/>
            <a:ext cx="8896985" cy="521970"/>
          </a:xfrm>
          <a:prstGeom prst="rect">
            <a:avLst/>
          </a:prstGeom>
          <a:noFill/>
        </p:spPr>
        <p:txBody>
          <a:bodyPr wrap="square" rtlCol="0">
            <a:spAutoFit/>
          </a:bodyPr>
          <a:p>
            <a:pPr>
              <a:lnSpc>
                <a:spcPct val="100000"/>
              </a:lnSpc>
              <a:spcBef>
                <a:spcPts val="100"/>
              </a:spcBef>
            </a:pPr>
            <a:r>
              <a:rPr lang="en-US" sz="2800" b="1" spc="-20" dirty="0">
                <a:solidFill>
                  <a:schemeClr val="bg1"/>
                </a:solidFill>
                <a:latin typeface="Arial Bold" panose="020B0604020202090204" charset="0"/>
                <a:cs typeface="Arial Bold" panose="020B0604020202090204" charset="0"/>
                <a:sym typeface="+mn-ea"/>
              </a:rPr>
              <a:t>Experiment Results</a:t>
            </a:r>
            <a:endParaRPr lang="en-US" sz="2800" b="1" spc="-20" dirty="0">
              <a:solidFill>
                <a:schemeClr val="bg1"/>
              </a:solidFill>
              <a:latin typeface="Arial Bold" panose="020B0604020202090204" charset="0"/>
              <a:cs typeface="Arial Bold" panose="020B0604020202090204" charset="0"/>
              <a:sym typeface="+mn-ea"/>
            </a:endParaRPr>
          </a:p>
        </p:txBody>
      </p:sp>
      <p:sp>
        <p:nvSpPr>
          <p:cNvPr id="3" name="object 21"/>
          <p:cNvSpPr txBox="1">
            <a:spLocks noGrp="1"/>
          </p:cNvSpPr>
          <p:nvPr>
            <p:ph type="sldNum" sz="quarter" idx="7"/>
          </p:nvPr>
        </p:nvSpPr>
        <p:spPr>
          <a:xfrm>
            <a:off x="11550015" y="6198235"/>
            <a:ext cx="321945" cy="208915"/>
          </a:xfrm>
          <a:prstGeom prst="rect">
            <a:avLst/>
          </a:prstGeom>
        </p:spPr>
        <p:txBody>
          <a:bodyPr vert="horz" wrap="square" lIns="0" tIns="24765" rIns="0" bIns="0" rtlCol="0">
            <a:spAutoFit/>
          </a:bodyPr>
          <a:lstStyle/>
          <a:p>
            <a:pPr marL="38100">
              <a:lnSpc>
                <a:spcPct val="100000"/>
              </a:lnSpc>
              <a:spcBef>
                <a:spcPts val="195"/>
              </a:spcBef>
            </a:pPr>
            <a:r>
              <a:rPr lang="en-US" dirty="0"/>
              <a:t>14</a:t>
            </a:r>
            <a:endParaRPr lang="en-US" dirty="0"/>
          </a:p>
        </p:txBody>
      </p:sp>
      <p:sp>
        <p:nvSpPr>
          <p:cNvPr id="7" name="文本框 6"/>
          <p:cNvSpPr txBox="1"/>
          <p:nvPr/>
        </p:nvSpPr>
        <p:spPr>
          <a:xfrm>
            <a:off x="725805" y="1055370"/>
            <a:ext cx="9634220" cy="521970"/>
          </a:xfrm>
          <a:prstGeom prst="rect">
            <a:avLst/>
          </a:prstGeom>
          <a:noFill/>
        </p:spPr>
        <p:txBody>
          <a:bodyPr wrap="square" rtlCol="0">
            <a:spAutoFit/>
          </a:bodyPr>
          <a:p>
            <a:pPr marL="457200" indent="-457200">
              <a:buFont typeface="Arial" panose="020B0604020202090204" pitchFamily="34" charset="0"/>
              <a:buChar char="•"/>
            </a:pPr>
            <a:r>
              <a:rPr lang="en-US" sz="2800" b="1" kern="0" dirty="0">
                <a:latin typeface="Times New Roman Bold" panose="02020503050405090304" charset="0"/>
                <a:cs typeface="Times New Roman Bold" panose="02020503050405090304" charset="0"/>
                <a:sym typeface="+mn-ea"/>
              </a:rPr>
              <a:t>Only Adjust data</a:t>
            </a:r>
            <a:endParaRPr lang="en-US" sz="2800" b="1" kern="0" dirty="0">
              <a:latin typeface="Times New Roman Bold" panose="02020503050405090304" charset="0"/>
              <a:cs typeface="Times New Roman Bold" panose="02020503050405090304" charset="0"/>
              <a:sym typeface="+mn-ea"/>
            </a:endParaRPr>
          </a:p>
        </p:txBody>
      </p:sp>
      <p:graphicFrame>
        <p:nvGraphicFramePr>
          <p:cNvPr id="9" name="图表 1"/>
          <p:cNvGraphicFramePr/>
          <p:nvPr/>
        </p:nvGraphicFramePr>
        <p:xfrm>
          <a:off x="1894205" y="1914525"/>
          <a:ext cx="5512435" cy="3987800"/>
        </p:xfrm>
        <a:graphic>
          <a:graphicData uri="http://schemas.openxmlformats.org/drawingml/2006/chart">
            <c:chart xmlns:c="http://schemas.openxmlformats.org/drawingml/2006/chart" xmlns:r="http://schemas.openxmlformats.org/officeDocument/2006/relationships" r:id="rId1"/>
          </a:graphicData>
        </a:graphic>
      </p:graphicFrame>
      <p:sp>
        <p:nvSpPr>
          <p:cNvPr id="15" name="圆角矩形 14"/>
          <p:cNvSpPr/>
          <p:nvPr/>
        </p:nvSpPr>
        <p:spPr>
          <a:xfrm>
            <a:off x="8229600" y="2895600"/>
            <a:ext cx="2971800" cy="23317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kern="0" dirty="0">
                <a:solidFill>
                  <a:schemeClr val="bg1"/>
                </a:solidFill>
                <a:latin typeface="Times New Roman" panose="02020503050405090304" charset="0"/>
                <a:cs typeface="Times New Roman" panose="02020503050405090304" charset="0"/>
              </a:rPr>
              <a:t>We believe that there is still a large space for optimization in Iterative Search!</a:t>
            </a:r>
            <a:endParaRPr lang="zh-CN" altLang="en-US" sz="2400" kern="0" dirty="0">
              <a:solidFill>
                <a:schemeClr val="bg1"/>
              </a:solidFill>
              <a:latin typeface="Times New Roman" panose="02020503050405090304" charset="0"/>
              <a:cs typeface="Times New Roman" panose="020205030504050903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635" y="9525"/>
            <a:ext cx="12192635" cy="708660"/>
          </a:xfrm>
          <a:prstGeom prst="rect">
            <a:avLst/>
          </a:prstGeom>
          <a:solidFill>
            <a:srgbClr val="433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矩形 17"/>
          <p:cNvSpPr/>
          <p:nvPr/>
        </p:nvSpPr>
        <p:spPr>
          <a:xfrm>
            <a:off x="-635" y="9525"/>
            <a:ext cx="230505" cy="708660"/>
          </a:xfrm>
          <a:prstGeom prst="rect">
            <a:avLst/>
          </a:prstGeom>
          <a:solidFill>
            <a:srgbClr val="FF9000"/>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8" name="文本框 7"/>
          <p:cNvSpPr txBox="1"/>
          <p:nvPr/>
        </p:nvSpPr>
        <p:spPr>
          <a:xfrm>
            <a:off x="341630" y="102870"/>
            <a:ext cx="9815830" cy="521970"/>
          </a:xfrm>
          <a:prstGeom prst="rect">
            <a:avLst/>
          </a:prstGeom>
          <a:noFill/>
        </p:spPr>
        <p:txBody>
          <a:bodyPr wrap="square" rtlCol="0">
            <a:spAutoFit/>
          </a:bodyPr>
          <a:p>
            <a:pPr>
              <a:lnSpc>
                <a:spcPct val="100000"/>
              </a:lnSpc>
              <a:spcBef>
                <a:spcPts val="100"/>
              </a:spcBef>
            </a:pPr>
            <a:r>
              <a:rPr lang="en-US" sz="2800" b="1" spc="-20" dirty="0">
                <a:solidFill>
                  <a:schemeClr val="bg1"/>
                </a:solidFill>
                <a:latin typeface="Arial Bold" panose="020B0604020202090204" charset="0"/>
                <a:cs typeface="Arial Bold" panose="020B0604020202090204" charset="0"/>
                <a:sym typeface="+mn-ea"/>
              </a:rPr>
              <a:t>References</a:t>
            </a:r>
            <a:endParaRPr lang="en-US" sz="2800" b="1" spc="-20" dirty="0">
              <a:solidFill>
                <a:schemeClr val="bg1"/>
              </a:solidFill>
              <a:latin typeface="Arial Bold" panose="020B0604020202090204" charset="0"/>
              <a:cs typeface="Arial Bold" panose="020B0604020202090204" charset="0"/>
              <a:sym typeface="+mn-ea"/>
            </a:endParaRPr>
          </a:p>
        </p:txBody>
      </p:sp>
      <p:sp>
        <p:nvSpPr>
          <p:cNvPr id="3" name="object 21"/>
          <p:cNvSpPr txBox="1">
            <a:spLocks noGrp="1"/>
          </p:cNvSpPr>
          <p:nvPr>
            <p:ph type="sldNum" sz="quarter" idx="7"/>
          </p:nvPr>
        </p:nvSpPr>
        <p:spPr>
          <a:xfrm>
            <a:off x="11550015" y="6198235"/>
            <a:ext cx="321945" cy="208915"/>
          </a:xfrm>
          <a:prstGeom prst="rect">
            <a:avLst/>
          </a:prstGeom>
        </p:spPr>
        <p:txBody>
          <a:bodyPr vert="horz" wrap="square" lIns="0" tIns="24765" rIns="0" bIns="0" rtlCol="0">
            <a:spAutoFit/>
          </a:bodyPr>
          <a:lstStyle/>
          <a:p>
            <a:pPr marL="38100">
              <a:lnSpc>
                <a:spcPct val="100000"/>
              </a:lnSpc>
              <a:spcBef>
                <a:spcPts val="195"/>
              </a:spcBef>
            </a:pPr>
            <a:r>
              <a:rPr lang="en-US" dirty="0"/>
              <a:t>15</a:t>
            </a:r>
            <a:endParaRPr lang="en-US" dirty="0"/>
          </a:p>
        </p:txBody>
      </p:sp>
      <p:sp>
        <p:nvSpPr>
          <p:cNvPr id="2" name="文本框 1"/>
          <p:cNvSpPr txBox="1"/>
          <p:nvPr/>
        </p:nvSpPr>
        <p:spPr>
          <a:xfrm>
            <a:off x="757555" y="949960"/>
            <a:ext cx="10043160" cy="5631180"/>
          </a:xfrm>
          <a:prstGeom prst="rect">
            <a:avLst/>
          </a:prstGeom>
          <a:noFill/>
        </p:spPr>
        <p:txBody>
          <a:bodyPr wrap="square" rtlCol="0" anchor="t">
            <a:spAutoFit/>
          </a:bodyPr>
          <a:p>
            <a:pPr indent="0">
              <a:buFont typeface="Arial" panose="020B0604020202090204" pitchFamily="34" charset="0"/>
              <a:buNone/>
            </a:pPr>
            <a:r>
              <a:rPr lang="en-US" sz="2000" kern="0" dirty="0">
                <a:latin typeface="Times New Roman" panose="02020503050405090304"/>
                <a:cs typeface="Times New Roman" panose="02020503050405090304"/>
              </a:rPr>
              <a:t>[1] Hendrycks D, Dietterich T. Benchmarking neural network robustness to common corruptions and perturbations[J]. arXiv preprint arXiv:1903.12261, 2019.</a:t>
            </a:r>
            <a:endParaRPr lang="en-US" sz="2000" kern="0" dirty="0">
              <a:latin typeface="Times New Roman" panose="02020503050405090304"/>
              <a:cs typeface="Times New Roman" panose="02020503050405090304"/>
            </a:endParaRPr>
          </a:p>
          <a:p>
            <a:pPr indent="0">
              <a:buFont typeface="Arial" panose="020B0604020202090204" pitchFamily="34" charset="0"/>
              <a:buNone/>
            </a:pPr>
            <a:r>
              <a:rPr lang="en-US" sz="2000" kern="0" dirty="0">
                <a:latin typeface="Times New Roman" panose="02020503050405090304"/>
                <a:cs typeface="Times New Roman" panose="02020503050405090304"/>
              </a:rPr>
              <a:t>[2] Pang T, Yang X, Dong Y, et al. Bag of tricks for adversarial training[J]. arXiv preprint arXiv:2010.00467, 2020.</a:t>
            </a:r>
            <a:endParaRPr lang="en-US" sz="2000" kern="0" dirty="0">
              <a:latin typeface="Times New Roman" panose="02020503050405090304"/>
              <a:cs typeface="Times New Roman" panose="02020503050405090304"/>
            </a:endParaRPr>
          </a:p>
          <a:p>
            <a:pPr indent="0">
              <a:buFont typeface="Arial" panose="020B0604020202090204" pitchFamily="34" charset="0"/>
              <a:buNone/>
            </a:pPr>
            <a:r>
              <a:rPr lang="en-US" sz="2000" kern="0" dirty="0">
                <a:latin typeface="Times New Roman" panose="02020503050405090304"/>
                <a:cs typeface="Times New Roman" panose="02020503050405090304"/>
              </a:rPr>
              <a:t>[3] Zhang H, Yu Y, Jiao J, et al. Theoretically principled trade-off between robustness and accuracy[C]//International Conference on Machine Learning. PMLR, 2019: 7472-7482.</a:t>
            </a:r>
            <a:endParaRPr lang="en-US" sz="2000" kern="0" dirty="0">
              <a:latin typeface="Times New Roman" panose="02020503050405090304"/>
              <a:cs typeface="Times New Roman" panose="02020503050405090304"/>
            </a:endParaRPr>
          </a:p>
          <a:p>
            <a:pPr indent="0">
              <a:buFont typeface="Arial" panose="020B0604020202090204" pitchFamily="34" charset="0"/>
              <a:buNone/>
            </a:pPr>
            <a:r>
              <a:rPr lang="en-US" sz="2000" kern="0" dirty="0">
                <a:latin typeface="Times New Roman" panose="02020503050405090304"/>
                <a:cs typeface="Times New Roman" panose="02020503050405090304"/>
              </a:rPr>
              <a:t>[4] Madry A, Makelov A, Schmidt L, et al. Towards deep learning models resistant to adversarial attacks[J]. arXiv preprint arXiv:1706.06083, 2017.</a:t>
            </a:r>
            <a:endParaRPr lang="en-US" sz="2000" kern="0" dirty="0">
              <a:latin typeface="Times New Roman" panose="02020503050405090304"/>
              <a:cs typeface="Times New Roman" panose="02020503050405090304"/>
            </a:endParaRPr>
          </a:p>
          <a:p>
            <a:pPr indent="0">
              <a:buFont typeface="Arial" panose="020B0604020202090204" pitchFamily="34" charset="0"/>
              <a:buNone/>
            </a:pPr>
            <a:r>
              <a:rPr lang="en-US" sz="2000" kern="0" dirty="0">
                <a:latin typeface="Times New Roman" panose="02020503050405090304"/>
                <a:cs typeface="Times New Roman" panose="02020503050405090304"/>
              </a:rPr>
              <a:t>[5] Goodfellow I J, Shlens J, Szegedy C. Explaining and harnessing adversarial examples[J]. arXiv preprint arXiv:1412.6572, 2014.</a:t>
            </a:r>
            <a:endParaRPr lang="en-US" sz="2000" kern="0" dirty="0">
              <a:latin typeface="Times New Roman" panose="02020503050405090304"/>
              <a:cs typeface="Times New Roman" panose="02020503050405090304"/>
            </a:endParaRPr>
          </a:p>
          <a:p>
            <a:pPr indent="0">
              <a:buFont typeface="Arial" panose="020B0604020202090204" pitchFamily="34" charset="0"/>
              <a:buNone/>
            </a:pPr>
            <a:r>
              <a:rPr lang="en-US" sz="2000" kern="0" dirty="0">
                <a:latin typeface="Times New Roman" panose="02020503050405090304"/>
                <a:cs typeface="Times New Roman" panose="02020503050405090304"/>
              </a:rPr>
              <a:t>[6] Raghunathan A, Xie S M, Yang F, et al. Understanding and mitigating the tradeoff between robustness and accuracy[J]. arXiv preprint arXiv:2002.10716, 2020.</a:t>
            </a:r>
            <a:endParaRPr lang="en-US" sz="2000" kern="0" dirty="0">
              <a:latin typeface="Times New Roman" panose="02020503050405090304"/>
              <a:cs typeface="Times New Roman" panose="02020503050405090304"/>
            </a:endParaRPr>
          </a:p>
          <a:p>
            <a:pPr indent="0">
              <a:buFont typeface="Arial" panose="020B0604020202090204" pitchFamily="34" charset="0"/>
              <a:buNone/>
            </a:pPr>
            <a:r>
              <a:rPr lang="en-US" sz="2000" kern="0" dirty="0">
                <a:latin typeface="Times New Roman" panose="02020503050405090304"/>
                <a:cs typeface="Times New Roman" panose="02020503050405090304"/>
              </a:rPr>
              <a:t>[7] Ilyas A, Santurkar S, Tsipras D, et al. Adversarial examples are not bugs, they are features[J]. arXiv preprint arXiv:1905.02175, 2019.</a:t>
            </a:r>
            <a:endParaRPr lang="en-US" sz="2000" kern="0" dirty="0">
              <a:latin typeface="Times New Roman" panose="02020503050405090304"/>
              <a:cs typeface="Times New Roman" panose="02020503050405090304"/>
            </a:endParaRPr>
          </a:p>
          <a:p>
            <a:pPr indent="0">
              <a:buFont typeface="Arial" panose="020B0604020202090204" pitchFamily="34" charset="0"/>
              <a:buNone/>
            </a:pPr>
            <a:r>
              <a:rPr lang="en-US" sz="2000" kern="0" dirty="0">
                <a:latin typeface="Times New Roman" panose="02020503050405090304"/>
                <a:cs typeface="Times New Roman" panose="02020503050405090304"/>
              </a:rPr>
              <a:t>[8] Raghunathan A, Xie S M, Yang F, et al. Adversarial training can hurt generalization[J]. arXiv preprint arXiv:1906.06032, 2019.</a:t>
            </a:r>
            <a:endParaRPr lang="en-US" sz="2000" kern="0" dirty="0">
              <a:latin typeface="Times New Roman" panose="02020503050405090304"/>
              <a:cs typeface="Times New Roman" panose="02020503050405090304"/>
            </a:endParaRPr>
          </a:p>
          <a:p>
            <a:pPr indent="0">
              <a:buFont typeface="Arial" panose="020B0604020202090204" pitchFamily="34" charset="0"/>
              <a:buNone/>
            </a:pPr>
            <a:r>
              <a:rPr lang="en-US" sz="2000" kern="0" dirty="0">
                <a:latin typeface="Times New Roman" panose="02020503050405090304"/>
                <a:cs typeface="Times New Roman" panose="02020503050405090304"/>
              </a:rPr>
              <a:t>[9] Schmidt L, Santurkar S, Tsipras D, et al. Adversarially robust generalization requires more data[J]. arXiv preprint arXiv:1804.11285, 2018.</a:t>
            </a:r>
            <a:endParaRPr lang="en-US" altLang="zh-CN" sz="2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433D6C"/>
          </a:solidFill>
        </p:spPr>
        <p:txBody>
          <a:bodyPr wrap="square" lIns="0" tIns="0" rIns="0" bIns="0" rtlCol="0"/>
          <a:lstStyle/>
          <a:p/>
        </p:txBody>
      </p:sp>
      <p:sp>
        <p:nvSpPr>
          <p:cNvPr id="3" name="object 3"/>
          <p:cNvSpPr/>
          <p:nvPr/>
        </p:nvSpPr>
        <p:spPr>
          <a:xfrm>
            <a:off x="1112519" y="3569208"/>
            <a:ext cx="7199630" cy="71755"/>
          </a:xfrm>
          <a:custGeom>
            <a:avLst/>
            <a:gdLst/>
            <a:ahLst/>
            <a:cxnLst/>
            <a:rect l="l" t="t" r="r" b="b"/>
            <a:pathLst>
              <a:path w="7199630" h="71754">
                <a:moveTo>
                  <a:pt x="7199376" y="0"/>
                </a:moveTo>
                <a:lnTo>
                  <a:pt x="0" y="0"/>
                </a:lnTo>
                <a:lnTo>
                  <a:pt x="0" y="71627"/>
                </a:lnTo>
                <a:lnTo>
                  <a:pt x="7199376" y="71627"/>
                </a:lnTo>
                <a:lnTo>
                  <a:pt x="7199376" y="0"/>
                </a:lnTo>
                <a:close/>
              </a:path>
            </a:pathLst>
          </a:custGeom>
          <a:solidFill>
            <a:srgbClr val="F1AA60"/>
          </a:solidFill>
        </p:spPr>
        <p:txBody>
          <a:bodyPr wrap="square" lIns="0" tIns="0" rIns="0" bIns="0" rtlCol="0"/>
          <a:lstStyle/>
          <a:p/>
        </p:txBody>
      </p:sp>
      <p:sp>
        <p:nvSpPr>
          <p:cNvPr id="4" name="object 21"/>
          <p:cNvSpPr txBox="1">
            <a:spLocks noGrp="1"/>
          </p:cNvSpPr>
          <p:nvPr>
            <p:ph type="sldNum" sz="quarter" idx="7"/>
          </p:nvPr>
        </p:nvSpPr>
        <p:spPr>
          <a:xfrm>
            <a:off x="11550015" y="6198235"/>
            <a:ext cx="321945" cy="208915"/>
          </a:xfrm>
          <a:prstGeom prst="rect">
            <a:avLst/>
          </a:prstGeom>
        </p:spPr>
        <p:txBody>
          <a:bodyPr vert="horz" wrap="square" lIns="0" tIns="24765" rIns="0" bIns="0" rtlCol="0">
            <a:spAutoFit/>
          </a:bodyPr>
          <a:p>
            <a:pPr marL="38100">
              <a:lnSpc>
                <a:spcPct val="100000"/>
              </a:lnSpc>
              <a:spcBef>
                <a:spcPts val="195"/>
              </a:spcBef>
            </a:pPr>
            <a:r>
              <a:rPr lang="en-US" dirty="0"/>
              <a:t>16</a:t>
            </a:r>
            <a:endParaRPr lang="en-US" dirty="0"/>
          </a:p>
        </p:txBody>
      </p:sp>
      <p:sp>
        <p:nvSpPr>
          <p:cNvPr id="9" name="object 6"/>
          <p:cNvSpPr txBox="1"/>
          <p:nvPr/>
        </p:nvSpPr>
        <p:spPr>
          <a:xfrm>
            <a:off x="1191260" y="2708528"/>
            <a:ext cx="2702560" cy="627380"/>
          </a:xfrm>
          <a:prstGeom prst="rect">
            <a:avLst/>
          </a:prstGeom>
        </p:spPr>
        <p:txBody>
          <a:bodyPr vert="horz" wrap="square" lIns="0" tIns="12065" rIns="0" bIns="0" rtlCol="0">
            <a:spAutoFit/>
          </a:bodyPr>
          <a:p>
            <a:pPr marL="12700">
              <a:lnSpc>
                <a:spcPct val="100000"/>
              </a:lnSpc>
              <a:spcBef>
                <a:spcPts val="95"/>
              </a:spcBef>
            </a:pPr>
            <a:r>
              <a:rPr sz="4000" b="1" spc="-10" dirty="0">
                <a:solidFill>
                  <a:srgbClr val="FFFFFF"/>
                </a:solidFill>
                <a:latin typeface="Arial Bold" panose="020B0604020202090204" charset="0"/>
                <a:cs typeface="Arial Bold" panose="020B0604020202090204" charset="0"/>
              </a:rPr>
              <a:t>Thank</a:t>
            </a:r>
            <a:r>
              <a:rPr sz="4000" b="1" spc="-55" dirty="0">
                <a:solidFill>
                  <a:srgbClr val="FFFFFF"/>
                </a:solidFill>
                <a:latin typeface="Arial Bold" panose="020B0604020202090204" charset="0"/>
                <a:cs typeface="Arial Bold" panose="020B0604020202090204" charset="0"/>
              </a:rPr>
              <a:t> </a:t>
            </a:r>
            <a:r>
              <a:rPr sz="4000" b="1" spc="-100" dirty="0">
                <a:solidFill>
                  <a:srgbClr val="FFFFFF"/>
                </a:solidFill>
                <a:latin typeface="Arial Bold" panose="020B0604020202090204" charset="0"/>
                <a:cs typeface="Arial Bold" panose="020B0604020202090204" charset="0"/>
              </a:rPr>
              <a:t>You!</a:t>
            </a:r>
            <a:endParaRPr sz="4000" b="1">
              <a:latin typeface="Arial Bold" panose="020B0604020202090204" charset="0"/>
              <a:cs typeface="Arial Bold" panose="020B060402020209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635" y="9525"/>
            <a:ext cx="12192635" cy="708660"/>
          </a:xfrm>
          <a:prstGeom prst="rect">
            <a:avLst/>
          </a:prstGeom>
          <a:solidFill>
            <a:srgbClr val="433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object 21"/>
          <p:cNvSpPr txBox="1">
            <a:spLocks noGrp="1"/>
          </p:cNvSpPr>
          <p:nvPr>
            <p:ph type="sldNum" sz="quarter" idx="7"/>
          </p:nvPr>
        </p:nvSpPr>
        <p:spPr>
          <a:xfrm>
            <a:off x="11549760" y="6198017"/>
            <a:ext cx="161290" cy="208915"/>
          </a:xfrm>
          <a:prstGeom prst="rect">
            <a:avLst/>
          </a:prstGeom>
        </p:spPr>
        <p:txBody>
          <a:bodyPr vert="horz" wrap="square" lIns="0" tIns="24765" rIns="0" bIns="0" rtlCol="0">
            <a:spAutoFit/>
          </a:bodyPr>
          <a:lstStyle/>
          <a:p>
            <a:pPr marL="38100">
              <a:lnSpc>
                <a:spcPct val="100000"/>
              </a:lnSpc>
              <a:spcBef>
                <a:spcPts val="195"/>
              </a:spcBef>
            </a:pPr>
            <a:r>
              <a:rPr lang="en-US" dirty="0"/>
              <a:t>2</a:t>
            </a:r>
            <a:endParaRPr lang="en-US" dirty="0"/>
          </a:p>
        </p:txBody>
      </p:sp>
      <p:sp>
        <p:nvSpPr>
          <p:cNvPr id="18" name="矩形 17"/>
          <p:cNvSpPr/>
          <p:nvPr/>
        </p:nvSpPr>
        <p:spPr>
          <a:xfrm>
            <a:off x="-635" y="9525"/>
            <a:ext cx="230505" cy="708660"/>
          </a:xfrm>
          <a:prstGeom prst="rect">
            <a:avLst/>
          </a:prstGeom>
          <a:solidFill>
            <a:srgbClr val="FF9000"/>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8" name="文本框 7"/>
          <p:cNvSpPr txBox="1"/>
          <p:nvPr/>
        </p:nvSpPr>
        <p:spPr>
          <a:xfrm>
            <a:off x="341630" y="102870"/>
            <a:ext cx="8896985" cy="521970"/>
          </a:xfrm>
          <a:prstGeom prst="rect">
            <a:avLst/>
          </a:prstGeom>
          <a:noFill/>
        </p:spPr>
        <p:txBody>
          <a:bodyPr wrap="square" rtlCol="0">
            <a:spAutoFit/>
          </a:bodyPr>
          <a:p>
            <a:pPr>
              <a:lnSpc>
                <a:spcPct val="100000"/>
              </a:lnSpc>
              <a:spcBef>
                <a:spcPts val="100"/>
              </a:spcBef>
            </a:pPr>
            <a:r>
              <a:rPr lang="en-US" sz="2800" b="1" spc="-20" dirty="0">
                <a:solidFill>
                  <a:schemeClr val="bg1"/>
                </a:solidFill>
                <a:latin typeface="Arial Bold" panose="020B0604020202090204" charset="0"/>
                <a:cs typeface="Arial Bold" panose="020B0604020202090204" charset="0"/>
                <a:sym typeface="+mn-ea"/>
              </a:rPr>
              <a:t>Contents</a:t>
            </a:r>
            <a:endParaRPr lang="en-US" sz="2800" b="1" spc="-20" dirty="0">
              <a:solidFill>
                <a:schemeClr val="bg1"/>
              </a:solidFill>
              <a:latin typeface="Arial Bold" panose="020B0604020202090204" charset="0"/>
              <a:cs typeface="Arial Bold" panose="020B0604020202090204" charset="0"/>
              <a:sym typeface="+mn-ea"/>
            </a:endParaRPr>
          </a:p>
        </p:txBody>
      </p:sp>
      <p:sp>
        <p:nvSpPr>
          <p:cNvPr id="2" name="object 3"/>
          <p:cNvSpPr txBox="1">
            <a:spLocks noGrp="1"/>
          </p:cNvSpPr>
          <p:nvPr>
            <p:ph type="body" idx="1"/>
          </p:nvPr>
        </p:nvSpPr>
        <p:spPr>
          <a:xfrm>
            <a:off x="928370" y="1419860"/>
            <a:ext cx="10899140" cy="2799715"/>
          </a:xfrm>
          <a:prstGeom prst="rect">
            <a:avLst/>
          </a:prstGeom>
        </p:spPr>
        <p:txBody>
          <a:bodyPr vert="horz" wrap="square" lIns="0" tIns="199390" rIns="0" bIns="0" rtlCol="0">
            <a:spAutoFit/>
          </a:bodyPr>
          <a:p>
            <a:pPr marL="278130" indent="-180975">
              <a:lnSpc>
                <a:spcPct val="100000"/>
              </a:lnSpc>
              <a:spcBef>
                <a:spcPts val="1570"/>
              </a:spcBef>
              <a:buChar char="•"/>
              <a:tabLst>
                <a:tab pos="278765" algn="l"/>
              </a:tabLst>
            </a:pPr>
            <a:r>
              <a:rPr lang="en-US" dirty="0">
                <a:sym typeface="+mn-ea"/>
              </a:rPr>
              <a:t>Challenge Introduction</a:t>
            </a:r>
            <a:endParaRPr dirty="0">
              <a:solidFill>
                <a:schemeClr val="tx1"/>
              </a:solidFill>
            </a:endParaRPr>
          </a:p>
          <a:p>
            <a:pPr marL="278130" indent="-180975">
              <a:lnSpc>
                <a:spcPct val="100000"/>
              </a:lnSpc>
              <a:spcBef>
                <a:spcPts val="1470"/>
              </a:spcBef>
              <a:buChar char="•"/>
              <a:tabLst>
                <a:tab pos="278765" algn="l"/>
              </a:tabLst>
            </a:pPr>
            <a:r>
              <a:rPr lang="en-US" dirty="0">
                <a:solidFill>
                  <a:schemeClr val="tx1"/>
                </a:solidFill>
              </a:rPr>
              <a:t>Related Work</a:t>
            </a:r>
            <a:endParaRPr dirty="0">
              <a:solidFill>
                <a:schemeClr val="tx1"/>
              </a:solidFill>
            </a:endParaRPr>
          </a:p>
          <a:p>
            <a:pPr marL="278130" indent="-180975">
              <a:lnSpc>
                <a:spcPct val="100000"/>
              </a:lnSpc>
              <a:spcBef>
                <a:spcPts val="1470"/>
              </a:spcBef>
              <a:buChar char="•"/>
              <a:tabLst>
                <a:tab pos="278765" algn="l"/>
              </a:tabLst>
            </a:pPr>
            <a:r>
              <a:rPr lang="en-US" dirty="0">
                <a:solidFill>
                  <a:schemeClr val="tx1"/>
                </a:solidFill>
                <a:sym typeface="+mn-ea"/>
              </a:rPr>
              <a:t>Method</a:t>
            </a:r>
            <a:r>
              <a:rPr dirty="0">
                <a:solidFill>
                  <a:schemeClr val="tx1"/>
                </a:solidFill>
              </a:rPr>
              <a:t> </a:t>
            </a:r>
            <a:endParaRPr dirty="0">
              <a:solidFill>
                <a:schemeClr val="tx1"/>
              </a:solidFill>
            </a:endParaRPr>
          </a:p>
          <a:p>
            <a:pPr marL="278130" indent="-180975">
              <a:lnSpc>
                <a:spcPct val="100000"/>
              </a:lnSpc>
              <a:spcBef>
                <a:spcPts val="1470"/>
              </a:spcBef>
              <a:buChar char="•"/>
              <a:tabLst>
                <a:tab pos="278765" algn="l"/>
              </a:tabLst>
            </a:pPr>
            <a:r>
              <a:rPr lang="en-US" spc="-5" dirty="0">
                <a:solidFill>
                  <a:schemeClr val="tx1"/>
                </a:solidFill>
              </a:rPr>
              <a:t>Experiment Results</a:t>
            </a:r>
            <a:endParaRPr lang="en-US" spc="-5" dirty="0">
              <a:solidFill>
                <a:schemeClr val="tx1"/>
              </a:solidFill>
            </a:endParaRPr>
          </a:p>
          <a:p>
            <a:pPr marL="278130" indent="-180975">
              <a:lnSpc>
                <a:spcPct val="100000"/>
              </a:lnSpc>
              <a:spcBef>
                <a:spcPts val="1470"/>
              </a:spcBef>
              <a:buChar char="•"/>
              <a:tabLst>
                <a:tab pos="278765" algn="l"/>
              </a:tabLst>
            </a:pPr>
            <a:r>
              <a:rPr lang="en-US" spc="-5" dirty="0">
                <a:solidFill>
                  <a:schemeClr val="tx1"/>
                </a:solidFill>
              </a:rPr>
              <a:t>References</a:t>
            </a:r>
            <a:endParaRPr lang="en-US" spc="-5"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635" y="9525"/>
            <a:ext cx="12192635" cy="708660"/>
          </a:xfrm>
          <a:prstGeom prst="rect">
            <a:avLst/>
          </a:prstGeom>
          <a:solidFill>
            <a:srgbClr val="433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object 21"/>
          <p:cNvSpPr txBox="1">
            <a:spLocks noGrp="1"/>
          </p:cNvSpPr>
          <p:nvPr>
            <p:ph type="sldNum" sz="quarter" idx="7"/>
          </p:nvPr>
        </p:nvSpPr>
        <p:spPr>
          <a:xfrm>
            <a:off x="11549760" y="6198017"/>
            <a:ext cx="161290" cy="208915"/>
          </a:xfrm>
          <a:prstGeom prst="rect">
            <a:avLst/>
          </a:prstGeom>
        </p:spPr>
        <p:txBody>
          <a:bodyPr vert="horz" wrap="square" lIns="0" tIns="24765" rIns="0" bIns="0" rtlCol="0">
            <a:spAutoFit/>
          </a:bodyPr>
          <a:lstStyle/>
          <a:p>
            <a:pPr marL="38100">
              <a:lnSpc>
                <a:spcPct val="100000"/>
              </a:lnSpc>
              <a:spcBef>
                <a:spcPts val="195"/>
              </a:spcBef>
            </a:pPr>
            <a:r>
              <a:rPr lang="en-US" dirty="0"/>
              <a:t>3</a:t>
            </a:r>
            <a:endParaRPr lang="en-US" dirty="0"/>
          </a:p>
        </p:txBody>
      </p:sp>
      <p:sp>
        <p:nvSpPr>
          <p:cNvPr id="18" name="矩形 17"/>
          <p:cNvSpPr/>
          <p:nvPr/>
        </p:nvSpPr>
        <p:spPr>
          <a:xfrm>
            <a:off x="-635" y="9525"/>
            <a:ext cx="230505" cy="708660"/>
          </a:xfrm>
          <a:prstGeom prst="rect">
            <a:avLst/>
          </a:prstGeom>
          <a:solidFill>
            <a:srgbClr val="FF9000"/>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8" name="文本框 7"/>
          <p:cNvSpPr txBox="1"/>
          <p:nvPr/>
        </p:nvSpPr>
        <p:spPr>
          <a:xfrm>
            <a:off x="341630" y="102870"/>
            <a:ext cx="8896985" cy="521970"/>
          </a:xfrm>
          <a:prstGeom prst="rect">
            <a:avLst/>
          </a:prstGeom>
          <a:noFill/>
        </p:spPr>
        <p:txBody>
          <a:bodyPr wrap="square" rtlCol="0">
            <a:spAutoFit/>
          </a:bodyPr>
          <a:p>
            <a:pPr>
              <a:lnSpc>
                <a:spcPct val="100000"/>
              </a:lnSpc>
              <a:spcBef>
                <a:spcPts val="100"/>
              </a:spcBef>
            </a:pPr>
            <a:r>
              <a:rPr lang="en-US" sz="2800" b="1" spc="-20" dirty="0">
                <a:solidFill>
                  <a:schemeClr val="bg1"/>
                </a:solidFill>
                <a:latin typeface="Arial Bold" panose="020B0604020202090204" charset="0"/>
                <a:cs typeface="Arial Bold" panose="020B0604020202090204" charset="0"/>
                <a:sym typeface="+mn-ea"/>
              </a:rPr>
              <a:t>Challenge Introduction</a:t>
            </a:r>
            <a:endParaRPr lang="en-US" sz="2800" b="1" spc="-20" dirty="0">
              <a:solidFill>
                <a:schemeClr val="bg1"/>
              </a:solidFill>
              <a:latin typeface="Arial Bold" panose="020B0604020202090204" charset="0"/>
              <a:cs typeface="Arial Bold" panose="020B0604020202090204" charset="0"/>
              <a:sym typeface="+mn-ea"/>
            </a:endParaRPr>
          </a:p>
        </p:txBody>
      </p:sp>
      <p:sp>
        <p:nvSpPr>
          <p:cNvPr id="3" name="文本框 2"/>
          <p:cNvSpPr txBox="1"/>
          <p:nvPr/>
        </p:nvSpPr>
        <p:spPr>
          <a:xfrm>
            <a:off x="1135380" y="5159375"/>
            <a:ext cx="9632950" cy="1568450"/>
          </a:xfrm>
          <a:prstGeom prst="rect">
            <a:avLst/>
          </a:prstGeom>
          <a:noFill/>
        </p:spPr>
        <p:txBody>
          <a:bodyPr wrap="square" rtlCol="0">
            <a:spAutoFit/>
          </a:bodyPr>
          <a:p>
            <a:pPr marL="342900" indent="-342900">
              <a:buFont typeface="Arial" panose="020B0604020202090204" pitchFamily="34" charset="0"/>
              <a:buChar char="•"/>
            </a:pPr>
            <a:r>
              <a:rPr lang="en-US" sz="2400" kern="0" dirty="0">
                <a:latin typeface="Times New Roman" panose="02020503050405090304"/>
                <a:cs typeface="Times New Roman" panose="02020503050405090304"/>
                <a:sym typeface="+mn-ea"/>
              </a:rPr>
              <a:t>Construct a dataset that is universal and effective for the training of robust models.</a:t>
            </a:r>
            <a:endParaRPr lang="en-US" sz="2400" kern="0" dirty="0">
              <a:latin typeface="Times New Roman" panose="02020503050405090304"/>
              <a:cs typeface="Times New Roman" panose="02020503050405090304"/>
            </a:endParaRPr>
          </a:p>
          <a:p>
            <a:pPr marL="342900" indent="-342900">
              <a:buFont typeface="Arial" panose="020B0604020202090204" pitchFamily="34" charset="0"/>
              <a:buChar char="•"/>
            </a:pPr>
            <a:r>
              <a:rPr lang="en-US" sz="2400" kern="0" dirty="0">
                <a:latin typeface="Times New Roman" panose="02020503050405090304"/>
                <a:cs typeface="Times New Roman" panose="02020503050405090304"/>
                <a:sym typeface="+mn-ea"/>
              </a:rPr>
              <a:t>Accelerate the research on data-centric techniques of adversarial robustness in image classification.</a:t>
            </a:r>
            <a:endParaRPr lang="en-US" sz="2400" kern="0" dirty="0">
              <a:latin typeface="Times New Roman" panose="02020503050405090304"/>
              <a:cs typeface="Times New Roman" panose="02020503050405090304"/>
              <a:sym typeface="+mn-ea"/>
            </a:endParaRPr>
          </a:p>
        </p:txBody>
      </p:sp>
      <p:pic>
        <p:nvPicPr>
          <p:cNvPr id="4" name="图片 3"/>
          <p:cNvPicPr>
            <a:picLocks noChangeAspect="1"/>
          </p:cNvPicPr>
          <p:nvPr/>
        </p:nvPicPr>
        <p:blipFill>
          <a:blip r:embed="rId1"/>
          <a:stretch>
            <a:fillRect/>
          </a:stretch>
        </p:blipFill>
        <p:spPr>
          <a:xfrm>
            <a:off x="1278890" y="948690"/>
            <a:ext cx="9345295" cy="4104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635" y="9525"/>
            <a:ext cx="12192635" cy="708660"/>
          </a:xfrm>
          <a:prstGeom prst="rect">
            <a:avLst/>
          </a:prstGeom>
          <a:solidFill>
            <a:srgbClr val="433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object 21"/>
          <p:cNvSpPr txBox="1">
            <a:spLocks noGrp="1"/>
          </p:cNvSpPr>
          <p:nvPr>
            <p:ph type="sldNum" sz="quarter" idx="7"/>
          </p:nvPr>
        </p:nvSpPr>
        <p:spPr>
          <a:xfrm>
            <a:off x="11549760" y="6198017"/>
            <a:ext cx="161290" cy="208915"/>
          </a:xfrm>
          <a:prstGeom prst="rect">
            <a:avLst/>
          </a:prstGeom>
        </p:spPr>
        <p:txBody>
          <a:bodyPr vert="horz" wrap="square" lIns="0" tIns="24765" rIns="0" bIns="0" rtlCol="0">
            <a:spAutoFit/>
          </a:bodyPr>
          <a:lstStyle/>
          <a:p>
            <a:pPr marL="38100">
              <a:lnSpc>
                <a:spcPct val="100000"/>
              </a:lnSpc>
              <a:spcBef>
                <a:spcPts val="195"/>
              </a:spcBef>
            </a:pPr>
            <a:r>
              <a:rPr lang="en-US" dirty="0"/>
              <a:t>4</a:t>
            </a:r>
            <a:endParaRPr lang="en-US" dirty="0"/>
          </a:p>
        </p:txBody>
      </p:sp>
      <p:sp>
        <p:nvSpPr>
          <p:cNvPr id="18" name="矩形 17"/>
          <p:cNvSpPr/>
          <p:nvPr/>
        </p:nvSpPr>
        <p:spPr>
          <a:xfrm>
            <a:off x="-635" y="9525"/>
            <a:ext cx="230505" cy="708660"/>
          </a:xfrm>
          <a:prstGeom prst="rect">
            <a:avLst/>
          </a:prstGeom>
          <a:solidFill>
            <a:srgbClr val="FF9000"/>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8" name="文本框 7"/>
          <p:cNvSpPr txBox="1"/>
          <p:nvPr/>
        </p:nvSpPr>
        <p:spPr>
          <a:xfrm>
            <a:off x="341630" y="102870"/>
            <a:ext cx="8896985" cy="521970"/>
          </a:xfrm>
          <a:prstGeom prst="rect">
            <a:avLst/>
          </a:prstGeom>
          <a:noFill/>
        </p:spPr>
        <p:txBody>
          <a:bodyPr wrap="square" rtlCol="0">
            <a:spAutoFit/>
          </a:bodyPr>
          <a:p>
            <a:pPr>
              <a:lnSpc>
                <a:spcPct val="100000"/>
              </a:lnSpc>
              <a:spcBef>
                <a:spcPts val="100"/>
              </a:spcBef>
            </a:pPr>
            <a:r>
              <a:rPr lang="en-US" sz="2800" b="1" spc="-20" dirty="0">
                <a:solidFill>
                  <a:schemeClr val="bg1"/>
                </a:solidFill>
                <a:latin typeface="Arial Bold" panose="020B0604020202090204" charset="0"/>
                <a:cs typeface="Arial Bold" panose="020B0604020202090204" charset="0"/>
                <a:sym typeface="+mn-ea"/>
              </a:rPr>
              <a:t>Challenge Introduction: Rules</a:t>
            </a:r>
            <a:endParaRPr lang="en-US" sz="2800" b="1" spc="-20" dirty="0">
              <a:solidFill>
                <a:schemeClr val="bg1"/>
              </a:solidFill>
              <a:latin typeface="Arial Bold" panose="020B0604020202090204" charset="0"/>
              <a:cs typeface="Arial Bold" panose="020B0604020202090204" charset="0"/>
              <a:sym typeface="+mn-ea"/>
            </a:endParaRPr>
          </a:p>
        </p:txBody>
      </p:sp>
      <p:sp>
        <p:nvSpPr>
          <p:cNvPr id="10" name="文本框 9"/>
          <p:cNvSpPr txBox="1"/>
          <p:nvPr/>
        </p:nvSpPr>
        <p:spPr>
          <a:xfrm>
            <a:off x="586105" y="1028700"/>
            <a:ext cx="10963910" cy="5539105"/>
          </a:xfrm>
          <a:prstGeom prst="rect">
            <a:avLst/>
          </a:prstGeom>
          <a:noFill/>
        </p:spPr>
        <p:txBody>
          <a:bodyPr wrap="square" rtlCol="0">
            <a:spAutoFit/>
          </a:bodyPr>
          <a:p>
            <a:pPr marL="342900" indent="-342900">
              <a:buFont typeface="Arial" panose="020B0604020202090204" pitchFamily="34" charset="0"/>
              <a:buChar char="•"/>
            </a:pPr>
            <a:r>
              <a:rPr lang="en-US" sz="2400" kern="0" dirty="0">
                <a:latin typeface="Times New Roman" panose="02020503050405090304"/>
                <a:cs typeface="Times New Roman" panose="02020503050405090304"/>
              </a:rPr>
              <a:t>Stage  I: </a:t>
            </a:r>
            <a:endParaRPr lang="en-US" sz="2400" kern="0" dirty="0">
              <a:latin typeface="Times New Roman" panose="02020503050405090304"/>
              <a:cs typeface="Times New Roman" panose="02020503050405090304"/>
            </a:endParaRPr>
          </a:p>
          <a:p>
            <a:pPr lvl="1" indent="0">
              <a:buFont typeface="Arial" panose="020B0604020202090204" pitchFamily="34" charset="0"/>
              <a:buNone/>
            </a:pPr>
            <a:r>
              <a:rPr lang="en-US" sz="2400" kern="0" dirty="0">
                <a:latin typeface="Times New Roman" panose="02020503050405090304"/>
                <a:cs typeface="Times New Roman" panose="02020503050405090304"/>
              </a:rPr>
              <a:t>1. Models: ResNet50, DenseNet121.</a:t>
            </a:r>
            <a:endParaRPr lang="en-US" sz="2400" kern="0" dirty="0">
              <a:latin typeface="Times New Roman" panose="02020503050405090304"/>
              <a:cs typeface="Times New Roman" panose="02020503050405090304"/>
            </a:endParaRPr>
          </a:p>
          <a:p>
            <a:pPr lvl="1" indent="0">
              <a:buFont typeface="Arial" panose="020B0604020202090204" pitchFamily="34" charset="0"/>
              <a:buNone/>
            </a:pPr>
            <a:r>
              <a:rPr lang="en-US" sz="2400" kern="0" dirty="0">
                <a:latin typeface="Times New Roman" panose="02020503050405090304"/>
                <a:cs typeface="Times New Roman" panose="02020503050405090304"/>
              </a:rPr>
              <a:t>2. Players can only adjust </a:t>
            </a:r>
            <a:r>
              <a:rPr lang="en-US" sz="2400" kern="0" dirty="0">
                <a:solidFill>
                  <a:srgbClr val="FF0000"/>
                </a:solidFill>
                <a:latin typeface="Times New Roman" panose="02020503050405090304"/>
                <a:cs typeface="Times New Roman" panose="02020503050405090304"/>
              </a:rPr>
              <a:t>data.npy, label.npy, config.py</a:t>
            </a:r>
            <a:r>
              <a:rPr lang="en-US" sz="2400" kern="0" dirty="0">
                <a:latin typeface="Times New Roman" panose="02020503050405090304"/>
                <a:cs typeface="Times New Roman" panose="02020503050405090304"/>
              </a:rPr>
              <a:t>(config.py contains the training settings of the model, including optimizer, weight decay, learning rate, and the number of training epochs.).</a:t>
            </a:r>
            <a:endParaRPr lang="en-US" sz="2400" kern="0" dirty="0">
              <a:latin typeface="Times New Roman" panose="02020503050405090304"/>
              <a:cs typeface="Times New Roman" panose="02020503050405090304"/>
            </a:endParaRPr>
          </a:p>
          <a:p>
            <a:pPr lvl="1" indent="0">
              <a:buFont typeface="Arial" panose="020B0604020202090204" pitchFamily="34" charset="0"/>
              <a:buNone/>
            </a:pPr>
            <a:r>
              <a:rPr lang="en-US" sz="2400" kern="0" dirty="0">
                <a:latin typeface="Times New Roman" panose="02020503050405090304"/>
                <a:cs typeface="Times New Roman" panose="02020503050405090304"/>
              </a:rPr>
              <a:t>3. Epoch &lt; = 200 and batchsize &lt; = 256 in the hyperparameters to avoid too long training time or too large occupation of GPU memory.</a:t>
            </a:r>
            <a:endParaRPr lang="en-US" sz="2400" kern="0" dirty="0">
              <a:latin typeface="Times New Roman" panose="02020503050405090304"/>
              <a:cs typeface="Times New Roman" panose="02020503050405090304"/>
            </a:endParaRPr>
          </a:p>
          <a:p>
            <a:pPr lvl="1" indent="0">
              <a:buFont typeface="Arial" panose="020B0604020202090204" pitchFamily="34" charset="0"/>
              <a:buNone/>
            </a:pPr>
            <a:endParaRPr lang="en-US" sz="2400" kern="0" dirty="0">
              <a:latin typeface="Times New Roman" panose="02020503050405090304"/>
              <a:cs typeface="Times New Roman" panose="02020503050405090304"/>
            </a:endParaRPr>
          </a:p>
          <a:p>
            <a:pPr marL="342900" indent="-342900">
              <a:buFont typeface="Arial" panose="020B0604020202090204" pitchFamily="34" charset="0"/>
              <a:buChar char="•"/>
            </a:pPr>
            <a:r>
              <a:rPr lang="en-US" sz="2400" kern="0" dirty="0">
                <a:latin typeface="Times New Roman" panose="02020503050405090304"/>
                <a:cs typeface="Times New Roman" panose="02020503050405090304"/>
              </a:rPr>
              <a:t>Stage II: </a:t>
            </a:r>
            <a:endParaRPr lang="en-US" sz="2400" kern="0" dirty="0">
              <a:latin typeface="Times New Roman" panose="02020503050405090304"/>
              <a:cs typeface="Times New Roman" panose="02020503050405090304"/>
            </a:endParaRPr>
          </a:p>
          <a:p>
            <a:pPr lvl="1" indent="0">
              <a:buFont typeface="Arial" panose="020B0604020202090204" pitchFamily="34" charset="0"/>
              <a:buNone/>
            </a:pPr>
            <a:r>
              <a:rPr lang="en-US" sz="2400" kern="0" dirty="0">
                <a:latin typeface="Times New Roman" panose="02020503050405090304"/>
                <a:cs typeface="Times New Roman" panose="02020503050405090304"/>
                <a:sym typeface="+mn-ea"/>
              </a:rPr>
              <a:t>1. Models: wideresnet, preactresnet18.</a:t>
            </a:r>
            <a:endParaRPr lang="en-US" sz="2400" kern="0" dirty="0">
              <a:latin typeface="Times New Roman" panose="02020503050405090304"/>
              <a:cs typeface="Times New Roman" panose="02020503050405090304"/>
              <a:sym typeface="+mn-ea"/>
            </a:endParaRPr>
          </a:p>
          <a:p>
            <a:pPr lvl="1" indent="0">
              <a:buFont typeface="Arial" panose="020B0604020202090204" pitchFamily="34" charset="0"/>
              <a:buNone/>
            </a:pPr>
            <a:r>
              <a:rPr lang="en-US" sz="2400" kern="0" dirty="0">
                <a:latin typeface="Times New Roman" panose="02020503050405090304"/>
                <a:cs typeface="Times New Roman" panose="02020503050405090304"/>
                <a:sym typeface="+mn-ea"/>
              </a:rPr>
              <a:t>2. Other requirements as above.</a:t>
            </a:r>
            <a:endParaRPr lang="en-US" sz="2400" kern="0" dirty="0">
              <a:latin typeface="Times New Roman" panose="02020503050405090304"/>
              <a:cs typeface="Times New Roman" panose="02020503050405090304"/>
              <a:sym typeface="+mn-ea"/>
            </a:endParaRPr>
          </a:p>
          <a:p>
            <a:pPr lvl="1" indent="0">
              <a:buFont typeface="Arial" panose="020B0604020202090204" pitchFamily="34" charset="0"/>
              <a:buNone/>
            </a:pPr>
            <a:endParaRPr lang="en-US" sz="2400" kern="0" dirty="0">
              <a:latin typeface="Times New Roman" panose="02020503050405090304"/>
              <a:cs typeface="Times New Roman" panose="02020503050405090304"/>
              <a:sym typeface="+mn-ea"/>
            </a:endParaRPr>
          </a:p>
          <a:p>
            <a:pPr marL="342900" indent="-342900">
              <a:buFont typeface="Arial" panose="020B0604020202090204" pitchFamily="34" charset="0"/>
              <a:buChar char="•"/>
            </a:pPr>
            <a:r>
              <a:rPr lang="en-US" sz="2400" kern="0" dirty="0">
                <a:latin typeface="Times New Roman" panose="02020503050405090304"/>
                <a:cs typeface="Times New Roman" panose="02020503050405090304"/>
              </a:rPr>
              <a:t>Others:</a:t>
            </a:r>
            <a:endParaRPr lang="en-US" sz="2400" kern="0" dirty="0">
              <a:latin typeface="Times New Roman" panose="02020503050405090304"/>
              <a:cs typeface="Times New Roman" panose="02020503050405090304"/>
            </a:endParaRPr>
          </a:p>
          <a:p>
            <a:pPr lvl="1" indent="0">
              <a:buFont typeface="Arial" panose="020B0604020202090204" pitchFamily="34" charset="0"/>
              <a:buNone/>
            </a:pPr>
            <a:r>
              <a:rPr lang="en-US" sz="2400" kern="0" dirty="0">
                <a:latin typeface="Times New Roman" panose="02020503050405090304"/>
                <a:cs typeface="Times New Roman" panose="02020503050405090304"/>
              </a:rPr>
              <a:t>1. In </a:t>
            </a:r>
            <a:r>
              <a:rPr lang="en-US" sz="2400" kern="0" dirty="0">
                <a:latin typeface="Times New Roman" panose="02020503050405090304"/>
                <a:cs typeface="Times New Roman" panose="02020503050405090304"/>
                <a:sym typeface="+mn-ea"/>
              </a:rPr>
              <a:t>Stage II</a:t>
            </a:r>
            <a:r>
              <a:rPr lang="en-US" sz="2400" kern="0" dirty="0">
                <a:latin typeface="Times New Roman" panose="02020503050405090304"/>
                <a:cs typeface="Times New Roman" panose="02020503050405090304"/>
              </a:rPr>
              <a:t>, the test data is changed.</a:t>
            </a:r>
            <a:endParaRPr lang="en-US" sz="2400" kern="0" dirty="0">
              <a:latin typeface="Times New Roman" panose="02020503050405090304"/>
              <a:cs typeface="Times New Roman" panose="02020503050405090304"/>
            </a:endParaRPr>
          </a:p>
          <a:p>
            <a:pPr marL="342900" indent="-342900">
              <a:buFont typeface="Arial" panose="020B0604020202090204" pitchFamily="34" charset="0"/>
              <a:buChar char="•"/>
            </a:pPr>
            <a:endParaRPr lang="zh-CN" altLang="en-US" kern="0" dirty="0">
              <a:latin typeface="Times New Roman" panose="02020503050405090304"/>
              <a:cs typeface="Times New Roman" panose="0202050305040509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635" y="9525"/>
            <a:ext cx="12192635" cy="708660"/>
          </a:xfrm>
          <a:prstGeom prst="rect">
            <a:avLst/>
          </a:prstGeom>
          <a:solidFill>
            <a:srgbClr val="433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object 21"/>
          <p:cNvSpPr txBox="1">
            <a:spLocks noGrp="1"/>
          </p:cNvSpPr>
          <p:nvPr>
            <p:ph type="sldNum" sz="quarter" idx="7"/>
          </p:nvPr>
        </p:nvSpPr>
        <p:spPr>
          <a:xfrm>
            <a:off x="11549760" y="6198017"/>
            <a:ext cx="161290" cy="208915"/>
          </a:xfrm>
          <a:prstGeom prst="rect">
            <a:avLst/>
          </a:prstGeom>
        </p:spPr>
        <p:txBody>
          <a:bodyPr vert="horz" wrap="square" lIns="0" tIns="24765" rIns="0" bIns="0" rtlCol="0">
            <a:spAutoFit/>
          </a:bodyPr>
          <a:lstStyle/>
          <a:p>
            <a:pPr marL="38100">
              <a:lnSpc>
                <a:spcPct val="100000"/>
              </a:lnSpc>
              <a:spcBef>
                <a:spcPts val="195"/>
              </a:spcBef>
            </a:pPr>
            <a:r>
              <a:rPr lang="en-US" dirty="0"/>
              <a:t>5</a:t>
            </a:r>
            <a:endParaRPr lang="en-US" dirty="0"/>
          </a:p>
        </p:txBody>
      </p:sp>
      <p:sp>
        <p:nvSpPr>
          <p:cNvPr id="18" name="矩形 17"/>
          <p:cNvSpPr/>
          <p:nvPr/>
        </p:nvSpPr>
        <p:spPr>
          <a:xfrm>
            <a:off x="-635" y="9525"/>
            <a:ext cx="230505" cy="708660"/>
          </a:xfrm>
          <a:prstGeom prst="rect">
            <a:avLst/>
          </a:prstGeom>
          <a:solidFill>
            <a:srgbClr val="FF9000"/>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8" name="文本框 7"/>
          <p:cNvSpPr txBox="1"/>
          <p:nvPr/>
        </p:nvSpPr>
        <p:spPr>
          <a:xfrm>
            <a:off x="341630" y="102870"/>
            <a:ext cx="8896985" cy="521970"/>
          </a:xfrm>
          <a:prstGeom prst="rect">
            <a:avLst/>
          </a:prstGeom>
          <a:noFill/>
        </p:spPr>
        <p:txBody>
          <a:bodyPr wrap="square" rtlCol="0">
            <a:spAutoFit/>
          </a:bodyPr>
          <a:p>
            <a:pPr>
              <a:lnSpc>
                <a:spcPct val="100000"/>
              </a:lnSpc>
              <a:spcBef>
                <a:spcPts val="100"/>
              </a:spcBef>
            </a:pPr>
            <a:r>
              <a:rPr lang="en-US" sz="2800" b="1" spc="-20" dirty="0">
                <a:solidFill>
                  <a:schemeClr val="bg1"/>
                </a:solidFill>
                <a:latin typeface="Arial Bold" panose="020B0604020202090204" charset="0"/>
                <a:cs typeface="Arial Bold" panose="020B0604020202090204" charset="0"/>
                <a:sym typeface="+mn-ea"/>
              </a:rPr>
              <a:t>Related Work</a:t>
            </a:r>
            <a:endParaRPr lang="en-US" sz="2800" b="1" spc="-20" dirty="0">
              <a:solidFill>
                <a:schemeClr val="bg1"/>
              </a:solidFill>
              <a:latin typeface="Arial Bold" panose="020B0604020202090204" charset="0"/>
              <a:cs typeface="Arial Bold" panose="020B0604020202090204" charset="0"/>
              <a:sym typeface="+mn-ea"/>
            </a:endParaRPr>
          </a:p>
        </p:txBody>
      </p:sp>
      <p:sp>
        <p:nvSpPr>
          <p:cNvPr id="6" name="文本框 5"/>
          <p:cNvSpPr txBox="1"/>
          <p:nvPr/>
        </p:nvSpPr>
        <p:spPr>
          <a:xfrm>
            <a:off x="844550" y="1352550"/>
            <a:ext cx="8750935" cy="4092575"/>
          </a:xfrm>
          <a:prstGeom prst="rect">
            <a:avLst/>
          </a:prstGeom>
          <a:noFill/>
        </p:spPr>
        <p:txBody>
          <a:bodyPr wrap="square" rtlCol="0">
            <a:spAutoFit/>
          </a:bodyPr>
          <a:p>
            <a:pPr marL="457200" indent="-457200">
              <a:buFont typeface="Arial" panose="020B0604020202090204" pitchFamily="34" charset="0"/>
              <a:buChar char="•"/>
            </a:pPr>
            <a:r>
              <a:rPr lang="en-US" sz="2800" b="1" kern="0" dirty="0">
                <a:latin typeface="Times New Roman Bold" panose="02020503050405090304" charset="0"/>
                <a:cs typeface="Times New Roman Bold" panose="02020503050405090304" charset="0"/>
                <a:sym typeface="+mn-ea"/>
              </a:rPr>
              <a:t>Enhance</a:t>
            </a:r>
            <a:r>
              <a:rPr lang="en-US" sz="2800" b="1" kern="0" dirty="0">
                <a:solidFill>
                  <a:schemeClr val="tx1"/>
                </a:solidFill>
                <a:latin typeface="Times New Roman Bold" panose="02020503050405090304" charset="0"/>
                <a:cs typeface="Times New Roman Bold" panose="02020503050405090304" charset="0"/>
              </a:rPr>
              <a:t> model generalization</a:t>
            </a:r>
            <a:endParaRPr lang="en-US" sz="2800" b="1" kern="0" dirty="0">
              <a:solidFill>
                <a:schemeClr val="tx1"/>
              </a:solidFill>
              <a:latin typeface="Times New Roman Bold" panose="02020503050405090304" charset="0"/>
              <a:cs typeface="Times New Roman Bold" panose="02020503050405090304" charset="0"/>
            </a:endParaRPr>
          </a:p>
          <a:p>
            <a:pPr marL="914400" lvl="1" indent="-457200">
              <a:buFont typeface="Arial" panose="020B0604020202090204" pitchFamily="34" charset="0"/>
              <a:buChar char="•"/>
            </a:pPr>
            <a:r>
              <a:rPr lang="en-US" sz="2400" kern="0" dirty="0">
                <a:solidFill>
                  <a:schemeClr val="tx1"/>
                </a:solidFill>
                <a:latin typeface="Times New Roman" panose="02020503050405090304" charset="0"/>
                <a:cs typeface="Times New Roman" panose="02020503050405090304" charset="0"/>
                <a:sym typeface="+mn-ea"/>
              </a:rPr>
              <a:t>Data </a:t>
            </a:r>
            <a:r>
              <a:rPr lang="en-US" sz="2400" kern="0" dirty="0">
                <a:latin typeface="Times New Roman" panose="02020503050405090304" charset="0"/>
                <a:cs typeface="Times New Roman" panose="02020503050405090304" charset="0"/>
                <a:sym typeface="+mn-ea"/>
              </a:rPr>
              <a:t>augmentation</a:t>
            </a:r>
            <a:endParaRPr lang="en-US" sz="2400" kern="0" dirty="0">
              <a:solidFill>
                <a:schemeClr val="tx1"/>
              </a:solidFill>
              <a:latin typeface="Times New Roman" panose="02020503050405090304" charset="0"/>
              <a:cs typeface="Times New Roman" panose="02020503050405090304" charset="0"/>
              <a:sym typeface="+mn-ea"/>
            </a:endParaRPr>
          </a:p>
          <a:p>
            <a:pPr marL="457200" indent="-457200">
              <a:buFont typeface="Arial" panose="020B0604020202090204" pitchFamily="34" charset="0"/>
              <a:buChar char="•"/>
            </a:pPr>
            <a:endParaRPr lang="en-US" sz="2800" b="1" kern="0" dirty="0">
              <a:solidFill>
                <a:schemeClr val="tx1"/>
              </a:solidFill>
              <a:latin typeface="Times New Roman Bold" panose="02020503050405090304" charset="0"/>
              <a:cs typeface="Times New Roman Bold" panose="02020503050405090304" charset="0"/>
              <a:sym typeface="+mn-ea"/>
            </a:endParaRPr>
          </a:p>
          <a:p>
            <a:pPr marL="457200" indent="-457200">
              <a:buFont typeface="Arial" panose="020B0604020202090204" pitchFamily="34" charset="0"/>
              <a:buChar char="•"/>
            </a:pPr>
            <a:r>
              <a:rPr lang="en-US" sz="2800" b="1" kern="0" dirty="0">
                <a:latin typeface="Times New Roman Bold" panose="02020503050405090304" charset="0"/>
                <a:cs typeface="Times New Roman Bold" panose="02020503050405090304" charset="0"/>
                <a:sym typeface="+mn-ea"/>
              </a:rPr>
              <a:t>Enhance model robustness</a:t>
            </a:r>
            <a:endParaRPr lang="en-US" sz="2400" kern="0" dirty="0">
              <a:latin typeface="Times New Roman" panose="02020503050405090304" charset="0"/>
              <a:cs typeface="Times New Roman" panose="02020503050405090304" charset="0"/>
              <a:sym typeface="+mn-ea"/>
            </a:endParaRPr>
          </a:p>
          <a:p>
            <a:pPr lvl="2" indent="-457200">
              <a:buFont typeface="Arial" panose="020B0604020202090204" pitchFamily="34" charset="0"/>
              <a:buChar char="•"/>
            </a:pPr>
            <a:r>
              <a:rPr lang="en-US" sz="2400" kern="0" dirty="0">
                <a:latin typeface="Times New Roman" panose="02020503050405090304" charset="0"/>
                <a:cs typeface="Times New Roman" panose="02020503050405090304" charset="0"/>
                <a:sym typeface="+mn-ea"/>
              </a:rPr>
              <a:t>Adversarial training</a:t>
            </a:r>
            <a:endParaRPr lang="en-US" sz="2400" kern="0" dirty="0">
              <a:latin typeface="Times New Roman" panose="02020503050405090304" charset="0"/>
              <a:cs typeface="Times New Roman" panose="02020503050405090304" charset="0"/>
              <a:sym typeface="+mn-ea"/>
            </a:endParaRPr>
          </a:p>
          <a:p>
            <a:pPr lvl="2" indent="-457200">
              <a:buFont typeface="Arial" panose="020B0604020202090204" pitchFamily="34" charset="0"/>
              <a:buChar char="•"/>
            </a:pPr>
            <a:r>
              <a:rPr lang="en-US" sz="2400" kern="0" dirty="0">
                <a:latin typeface="Times New Roman" panose="02020503050405090304" charset="0"/>
                <a:cs typeface="Times New Roman" panose="02020503050405090304" charset="0"/>
                <a:sym typeface="+mn-ea"/>
              </a:rPr>
              <a:t>Adjust the strategy of AT</a:t>
            </a:r>
            <a:endParaRPr lang="en-US" sz="2400" kern="0" dirty="0">
              <a:solidFill>
                <a:schemeClr val="tx1"/>
              </a:solidFill>
              <a:latin typeface="Times New Roman" panose="02020503050405090304" charset="0"/>
              <a:cs typeface="Times New Roman" panose="02020503050405090304" charset="0"/>
            </a:endParaRPr>
          </a:p>
          <a:p>
            <a:pPr lvl="1" indent="0">
              <a:buFont typeface="Arial" panose="020B0604020202090204" pitchFamily="34" charset="0"/>
              <a:buNone/>
            </a:pPr>
            <a:endParaRPr lang="en-US" sz="2800" kern="0" dirty="0">
              <a:solidFill>
                <a:srgbClr val="FF0000"/>
              </a:solidFill>
              <a:latin typeface="Times New Roman" panose="02020503050405090304"/>
              <a:cs typeface="Times New Roman" panose="02020503050405090304"/>
            </a:endParaRPr>
          </a:p>
          <a:p>
            <a:pPr marL="457200" indent="-457200">
              <a:buFont typeface="Arial" panose="020B0604020202090204" pitchFamily="34" charset="0"/>
              <a:buChar char="•"/>
            </a:pPr>
            <a:r>
              <a:rPr lang="en-US" sz="2800" b="1" kern="0" dirty="0">
                <a:solidFill>
                  <a:schemeClr val="tx1"/>
                </a:solidFill>
                <a:latin typeface="Times New Roman Bold" panose="02020503050405090304" charset="0"/>
                <a:cs typeface="Times New Roman Bold" panose="02020503050405090304" charset="0"/>
              </a:rPr>
              <a:t>Evaluate model robustness</a:t>
            </a:r>
            <a:endParaRPr lang="en-US" sz="2800" b="1" kern="0" dirty="0">
              <a:solidFill>
                <a:srgbClr val="FF0000"/>
              </a:solidFill>
              <a:latin typeface="Times New Roman Bold" panose="02020503050405090304" charset="0"/>
              <a:cs typeface="Times New Roman Bold" panose="02020503050405090304" charset="0"/>
            </a:endParaRPr>
          </a:p>
          <a:p>
            <a:pPr marL="914400" lvl="1" indent="-457200">
              <a:buFont typeface="Arial" panose="020B0604020202090204" pitchFamily="34" charset="0"/>
              <a:buChar char="•"/>
            </a:pPr>
            <a:r>
              <a:rPr lang="en-US" sz="2400" kern="0" dirty="0">
                <a:latin typeface="Times New Roman" panose="02020503050405090304" charset="0"/>
                <a:cs typeface="Times New Roman" panose="02020503050405090304" charset="0"/>
              </a:rPr>
              <a:t>Corruptions</a:t>
            </a:r>
            <a:endParaRPr lang="en-US" sz="2400" kern="0" dirty="0">
              <a:latin typeface="Times New Roman" panose="02020503050405090304" charset="0"/>
              <a:cs typeface="Times New Roman" panose="02020503050405090304" charset="0"/>
            </a:endParaRPr>
          </a:p>
          <a:p>
            <a:pPr marL="914400" lvl="1" indent="-457200">
              <a:buFont typeface="Arial" panose="020B0604020202090204" pitchFamily="34" charset="0"/>
              <a:buChar char="•"/>
            </a:pPr>
            <a:r>
              <a:rPr lang="en-US" sz="2400" kern="0" dirty="0">
                <a:latin typeface="Times New Roman" panose="02020503050405090304" charset="0"/>
                <a:cs typeface="Times New Roman" panose="02020503050405090304" charset="0"/>
                <a:sym typeface="+mn-ea"/>
              </a:rPr>
              <a:t>Adversarial attack</a:t>
            </a:r>
            <a:endParaRPr lang="en-US" sz="2400" kern="0" dirty="0">
              <a:latin typeface="Times New Roman" panose="02020503050405090304" charset="0"/>
              <a:cs typeface="Times New Roman" panose="02020503050405090304" charset="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6692265" y="1068705"/>
            <a:ext cx="4857750" cy="2466975"/>
          </a:xfrm>
          <a:prstGeom prst="rect">
            <a:avLst/>
          </a:prstGeom>
        </p:spPr>
      </p:pic>
      <p:sp>
        <p:nvSpPr>
          <p:cNvPr id="5" name="矩形 4"/>
          <p:cNvSpPr/>
          <p:nvPr/>
        </p:nvSpPr>
        <p:spPr>
          <a:xfrm>
            <a:off x="-635" y="9525"/>
            <a:ext cx="12192635" cy="708660"/>
          </a:xfrm>
          <a:prstGeom prst="rect">
            <a:avLst/>
          </a:prstGeom>
          <a:solidFill>
            <a:srgbClr val="433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object 21"/>
          <p:cNvSpPr txBox="1">
            <a:spLocks noGrp="1"/>
          </p:cNvSpPr>
          <p:nvPr>
            <p:ph type="sldNum" sz="quarter" idx="7"/>
          </p:nvPr>
        </p:nvSpPr>
        <p:spPr>
          <a:xfrm>
            <a:off x="11549760" y="6198017"/>
            <a:ext cx="161290" cy="208915"/>
          </a:xfrm>
          <a:prstGeom prst="rect">
            <a:avLst/>
          </a:prstGeom>
        </p:spPr>
        <p:txBody>
          <a:bodyPr vert="horz" wrap="square" lIns="0" tIns="24765" rIns="0" bIns="0" rtlCol="0">
            <a:spAutoFit/>
          </a:bodyPr>
          <a:lstStyle/>
          <a:p>
            <a:pPr marL="38100">
              <a:lnSpc>
                <a:spcPct val="100000"/>
              </a:lnSpc>
              <a:spcBef>
                <a:spcPts val="195"/>
              </a:spcBef>
            </a:pPr>
            <a:r>
              <a:rPr lang="en-US" dirty="0"/>
              <a:t>6</a:t>
            </a:r>
            <a:endParaRPr lang="en-US" dirty="0"/>
          </a:p>
        </p:txBody>
      </p:sp>
      <p:sp>
        <p:nvSpPr>
          <p:cNvPr id="18" name="矩形 17"/>
          <p:cNvSpPr/>
          <p:nvPr/>
        </p:nvSpPr>
        <p:spPr>
          <a:xfrm>
            <a:off x="-635" y="9525"/>
            <a:ext cx="230505" cy="708660"/>
          </a:xfrm>
          <a:prstGeom prst="rect">
            <a:avLst/>
          </a:prstGeom>
          <a:solidFill>
            <a:srgbClr val="FF9000"/>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8" name="文本框 7"/>
          <p:cNvSpPr txBox="1"/>
          <p:nvPr/>
        </p:nvSpPr>
        <p:spPr>
          <a:xfrm>
            <a:off x="341630" y="102870"/>
            <a:ext cx="8896985" cy="965835"/>
          </a:xfrm>
          <a:prstGeom prst="rect">
            <a:avLst/>
          </a:prstGeom>
          <a:noFill/>
        </p:spPr>
        <p:txBody>
          <a:bodyPr wrap="square" rtlCol="0">
            <a:spAutoFit/>
          </a:bodyPr>
          <a:p>
            <a:pPr>
              <a:lnSpc>
                <a:spcPct val="100000"/>
              </a:lnSpc>
              <a:spcBef>
                <a:spcPts val="100"/>
              </a:spcBef>
            </a:pPr>
            <a:r>
              <a:rPr lang="en-US" sz="2800" b="1" spc="-20" dirty="0">
                <a:solidFill>
                  <a:schemeClr val="bg1"/>
                </a:solidFill>
                <a:latin typeface="Arial Bold" panose="020B0604020202090204" charset="0"/>
                <a:cs typeface="Arial Bold" panose="020B0604020202090204" charset="0"/>
                <a:sym typeface="+mn-ea"/>
              </a:rPr>
              <a:t>Related Work: Enhance model generalization</a:t>
            </a:r>
            <a:endParaRPr lang="en-US" sz="2800" b="1" spc="-20" dirty="0">
              <a:solidFill>
                <a:schemeClr val="bg1"/>
              </a:solidFill>
              <a:latin typeface="Arial Bold" panose="020B0604020202090204" charset="0"/>
              <a:cs typeface="Arial Bold" panose="020B0604020202090204" charset="0"/>
              <a:sym typeface="+mn-ea"/>
            </a:endParaRPr>
          </a:p>
          <a:p>
            <a:pPr>
              <a:lnSpc>
                <a:spcPct val="100000"/>
              </a:lnSpc>
              <a:spcBef>
                <a:spcPts val="100"/>
              </a:spcBef>
            </a:pPr>
            <a:endParaRPr lang="en-US" sz="2800" b="1" spc="-20" dirty="0">
              <a:solidFill>
                <a:schemeClr val="bg1"/>
              </a:solidFill>
              <a:latin typeface="Arial Bold" panose="020B0604020202090204" charset="0"/>
              <a:cs typeface="Arial Bold" panose="020B0604020202090204" charset="0"/>
              <a:sym typeface="+mn-ea"/>
            </a:endParaRPr>
          </a:p>
        </p:txBody>
      </p:sp>
      <p:sp>
        <p:nvSpPr>
          <p:cNvPr id="2" name="文本框 1"/>
          <p:cNvSpPr txBox="1"/>
          <p:nvPr/>
        </p:nvSpPr>
        <p:spPr>
          <a:xfrm>
            <a:off x="806450" y="915035"/>
            <a:ext cx="7631430" cy="5507990"/>
          </a:xfrm>
          <a:prstGeom prst="rect">
            <a:avLst/>
          </a:prstGeom>
          <a:noFill/>
        </p:spPr>
        <p:txBody>
          <a:bodyPr wrap="square" rtlCol="0">
            <a:spAutoFit/>
          </a:bodyPr>
          <a:p>
            <a:pPr marL="457200" indent="-457200">
              <a:buFont typeface="Arial" panose="020B0604020202090204" pitchFamily="34" charset="0"/>
              <a:buChar char="•"/>
            </a:pPr>
            <a:r>
              <a:rPr lang="en-US" sz="2800" b="1" kern="0" dirty="0">
                <a:solidFill>
                  <a:schemeClr val="tx1"/>
                </a:solidFill>
                <a:latin typeface="Times New Roman Bold" panose="02020503050405090304" charset="0"/>
                <a:cs typeface="Times New Roman Bold" panose="02020503050405090304" charset="0"/>
                <a:sym typeface="+mn-ea"/>
              </a:rPr>
              <a:t>Data augmentation</a:t>
            </a:r>
            <a:endParaRPr lang="en-US" sz="2800" b="1" kern="0" dirty="0">
              <a:solidFill>
                <a:schemeClr val="tx1"/>
              </a:solidFill>
              <a:latin typeface="Times New Roman Bold" panose="02020503050405090304" charset="0"/>
              <a:cs typeface="Times New Roman Bold" panose="02020503050405090304" charset="0"/>
              <a:sym typeface="+mn-ea"/>
            </a:endParaRPr>
          </a:p>
          <a:p>
            <a:pPr marL="457200" indent="-457200">
              <a:buFont typeface="Arial" panose="020B0604020202090204" pitchFamily="34" charset="0"/>
              <a:buChar char="•"/>
            </a:pPr>
            <a:endParaRPr lang="en-US" sz="2800" b="1" kern="0" dirty="0">
              <a:solidFill>
                <a:schemeClr val="tx1"/>
              </a:solidFill>
              <a:latin typeface="Times New Roman Bold" panose="02020503050405090304" charset="0"/>
              <a:cs typeface="Times New Roman Bold" panose="02020503050405090304" charset="0"/>
              <a:sym typeface="+mn-ea"/>
            </a:endParaRPr>
          </a:p>
          <a:p>
            <a:pPr marL="457200" indent="-457200">
              <a:buFont typeface="Arial" panose="020B0604020202090204" pitchFamily="34" charset="0"/>
              <a:buChar char="•"/>
            </a:pPr>
            <a:endParaRPr lang="en-US" sz="2800" b="1" kern="0" dirty="0">
              <a:solidFill>
                <a:schemeClr val="tx1"/>
              </a:solidFill>
              <a:latin typeface="Times New Roman Bold" panose="02020503050405090304" charset="0"/>
              <a:cs typeface="Times New Roman Bold" panose="02020503050405090304" charset="0"/>
              <a:sym typeface="+mn-ea"/>
            </a:endParaRPr>
          </a:p>
          <a:p>
            <a:pPr marL="457200" indent="-457200">
              <a:buFont typeface="Arial" panose="020B0604020202090204" pitchFamily="34" charset="0"/>
              <a:buChar char="•"/>
            </a:pPr>
            <a:endParaRPr lang="en-US" sz="2800" b="1" kern="0" dirty="0">
              <a:solidFill>
                <a:schemeClr val="tx1"/>
              </a:solidFill>
              <a:latin typeface="Times New Roman Bold" panose="02020503050405090304" charset="0"/>
              <a:cs typeface="Times New Roman Bold" panose="02020503050405090304" charset="0"/>
              <a:sym typeface="+mn-ea"/>
            </a:endParaRPr>
          </a:p>
          <a:p>
            <a:pPr marL="457200" indent="-457200">
              <a:buFont typeface="Arial" panose="020B0604020202090204" pitchFamily="34" charset="0"/>
              <a:buChar char="•"/>
            </a:pPr>
            <a:endParaRPr lang="en-US" sz="2800" b="1" kern="0" dirty="0">
              <a:solidFill>
                <a:schemeClr val="tx1"/>
              </a:solidFill>
              <a:latin typeface="Times New Roman Bold" panose="02020503050405090304" charset="0"/>
              <a:cs typeface="Times New Roman Bold" panose="02020503050405090304" charset="0"/>
              <a:sym typeface="+mn-ea"/>
            </a:endParaRPr>
          </a:p>
          <a:p>
            <a:pPr marL="457200" indent="-457200">
              <a:buFont typeface="Arial" panose="020B0604020202090204" pitchFamily="34" charset="0"/>
              <a:buChar char="•"/>
            </a:pPr>
            <a:endParaRPr lang="en-US" sz="2800" b="1" kern="0" dirty="0">
              <a:solidFill>
                <a:schemeClr val="tx1"/>
              </a:solidFill>
              <a:latin typeface="Times New Roman Bold" panose="02020503050405090304" charset="0"/>
              <a:cs typeface="Times New Roman Bold" panose="02020503050405090304" charset="0"/>
              <a:sym typeface="+mn-ea"/>
            </a:endParaRPr>
          </a:p>
          <a:p>
            <a:pPr marL="457200" indent="-457200">
              <a:buFont typeface="Arial" panose="020B0604020202090204" pitchFamily="34" charset="0"/>
              <a:buChar char="•"/>
            </a:pPr>
            <a:r>
              <a:rPr lang="en-US" sz="2800" b="1" kern="0" dirty="0">
                <a:solidFill>
                  <a:schemeClr val="tx1"/>
                </a:solidFill>
                <a:latin typeface="Times New Roman Bold" panose="02020503050405090304" charset="0"/>
                <a:cs typeface="Times New Roman Bold" panose="02020503050405090304" charset="0"/>
                <a:sym typeface="+mn-ea"/>
              </a:rPr>
              <a:t>Two settings</a:t>
            </a:r>
            <a:endParaRPr lang="en-US" sz="2800" b="1" kern="0" dirty="0">
              <a:solidFill>
                <a:schemeClr val="tx1"/>
              </a:solidFill>
              <a:latin typeface="Times New Roman Bold" panose="02020503050405090304" charset="0"/>
              <a:cs typeface="Times New Roman Bold" panose="02020503050405090304" charset="0"/>
              <a:sym typeface="+mn-ea"/>
            </a:endParaRPr>
          </a:p>
          <a:p>
            <a:pPr marL="914400" lvl="1" indent="-457200">
              <a:buFont typeface="Arial" panose="020B0604020202090204" pitchFamily="34" charset="0"/>
              <a:buChar char="•"/>
            </a:pPr>
            <a:r>
              <a:rPr lang="en-US" sz="2000" b="1" kern="0" dirty="0">
                <a:latin typeface="Times New Roman Bold" panose="02020503050405090304" charset="0"/>
                <a:cs typeface="Times New Roman Bold" panose="02020503050405090304" charset="0"/>
                <a:sym typeface="+mn-ea"/>
              </a:rPr>
              <a:t>Online</a:t>
            </a:r>
            <a:endParaRPr lang="en-US" sz="2000" b="1" kern="0" dirty="0">
              <a:latin typeface="Times New Roman Bold" panose="02020503050405090304" charset="0"/>
              <a:cs typeface="Times New Roman Bold" panose="02020503050405090304" charset="0"/>
              <a:sym typeface="+mn-ea"/>
            </a:endParaRPr>
          </a:p>
          <a:p>
            <a:pPr marL="914400" lvl="1" indent="-457200">
              <a:buFont typeface="Arial" panose="020B0604020202090204" pitchFamily="34" charset="0"/>
              <a:buChar char="•"/>
            </a:pPr>
            <a:r>
              <a:rPr lang="en-US" sz="2000" b="1" kern="0" dirty="0">
                <a:latin typeface="Times New Roman Bold" panose="02020503050405090304" charset="0"/>
                <a:cs typeface="Times New Roman Bold" panose="02020503050405090304" charset="0"/>
                <a:sym typeface="+mn-ea"/>
              </a:rPr>
              <a:t>Offline</a:t>
            </a:r>
            <a:endParaRPr lang="en-US" sz="2000" b="1" kern="0" dirty="0">
              <a:latin typeface="Times New Roman Bold" panose="02020503050405090304" charset="0"/>
              <a:cs typeface="Times New Roman Bold" panose="02020503050405090304" charset="0"/>
              <a:sym typeface="+mn-ea"/>
            </a:endParaRPr>
          </a:p>
          <a:p>
            <a:pPr marL="914400" lvl="1" indent="-457200">
              <a:buFont typeface="Arial" panose="020B0604020202090204" pitchFamily="34" charset="0"/>
              <a:buChar char="•"/>
            </a:pPr>
            <a:endParaRPr lang="en-US" sz="2000" b="1" kern="0" dirty="0">
              <a:latin typeface="Times New Roman Bold" panose="02020503050405090304" charset="0"/>
              <a:cs typeface="Times New Roman Bold" panose="02020503050405090304" charset="0"/>
              <a:sym typeface="+mn-ea"/>
            </a:endParaRPr>
          </a:p>
          <a:p>
            <a:pPr marL="457200" indent="-457200">
              <a:buFont typeface="Arial" panose="020B0604020202090204" pitchFamily="34" charset="0"/>
              <a:buChar char="•"/>
            </a:pPr>
            <a:r>
              <a:rPr lang="en-US" sz="2800" b="1" kern="0" dirty="0">
                <a:solidFill>
                  <a:schemeClr val="tx1"/>
                </a:solidFill>
                <a:latin typeface="Times New Roman Bold" panose="02020503050405090304" charset="0"/>
                <a:cs typeface="Times New Roman Bold" panose="02020503050405090304" charset="0"/>
                <a:sym typeface="+mn-ea"/>
              </a:rPr>
              <a:t>Common operations</a:t>
            </a:r>
            <a:endParaRPr lang="en-US" sz="2800" b="1" kern="0" dirty="0">
              <a:solidFill>
                <a:schemeClr val="tx1"/>
              </a:solidFill>
              <a:latin typeface="Times New Roman Bold" panose="02020503050405090304" charset="0"/>
              <a:cs typeface="Times New Roman Bold" panose="02020503050405090304" charset="0"/>
              <a:sym typeface="+mn-ea"/>
            </a:endParaRPr>
          </a:p>
          <a:p>
            <a:pPr marL="914400" lvl="1" indent="-457200" algn="l">
              <a:buFont typeface="Arial" panose="020B0604020202090204" pitchFamily="34" charset="0"/>
              <a:buChar char="•"/>
            </a:pPr>
            <a:r>
              <a:rPr lang="en-US" sz="2000" b="1" kern="0" dirty="0">
                <a:latin typeface="Times New Roman Bold" panose="02020503050405090304" charset="0"/>
                <a:cs typeface="Times New Roman Bold" panose="02020503050405090304" charset="0"/>
                <a:sym typeface="+mn-ea"/>
              </a:rPr>
              <a:t>Filp, Rotation, Scale, Translation, etc.</a:t>
            </a:r>
            <a:endParaRPr lang="en-US" sz="2000" b="1" kern="0" dirty="0">
              <a:latin typeface="Times New Roman Bold" panose="02020503050405090304" charset="0"/>
              <a:cs typeface="Times New Roman Bold" panose="02020503050405090304" charset="0"/>
              <a:sym typeface="+mn-ea"/>
            </a:endParaRPr>
          </a:p>
          <a:p>
            <a:pPr marL="914400" lvl="1" indent="-457200">
              <a:buFont typeface="Arial" panose="020B0604020202090204" pitchFamily="34" charset="0"/>
              <a:buChar char="•"/>
            </a:pPr>
            <a:r>
              <a:rPr lang="en-US" sz="2000" b="1" kern="0" dirty="0">
                <a:latin typeface="Times New Roman Bold" panose="02020503050405090304" charset="0"/>
                <a:cs typeface="Times New Roman Bold" panose="02020503050405090304" charset="0"/>
                <a:sym typeface="+mn-ea"/>
              </a:rPr>
              <a:t>Cutout, Cutmix, Mixup, etc.</a:t>
            </a:r>
            <a:endParaRPr lang="en-US" sz="2000" b="1" kern="0" dirty="0">
              <a:solidFill>
                <a:schemeClr val="tx1"/>
              </a:solidFill>
              <a:latin typeface="Times New Roman Bold" panose="02020503050405090304" charset="0"/>
              <a:cs typeface="Times New Roman Bold" panose="02020503050405090304" charset="0"/>
              <a:sym typeface="+mn-ea"/>
            </a:endParaRPr>
          </a:p>
          <a:p>
            <a:pPr lvl="1" indent="0">
              <a:buFont typeface="Arial" panose="020B0604020202090204" pitchFamily="34" charset="0"/>
              <a:buNone/>
            </a:pPr>
            <a:endParaRPr lang="en-US" sz="2000" b="1" kern="0" dirty="0">
              <a:latin typeface="Times New Roman Bold" panose="02020503050405090304" charset="0"/>
              <a:cs typeface="Times New Roman Bold" panose="02020503050405090304" charset="0"/>
            </a:endParaRPr>
          </a:p>
        </p:txBody>
      </p:sp>
      <p:sp>
        <p:nvSpPr>
          <p:cNvPr id="6" name="圆角矩形 5"/>
          <p:cNvSpPr/>
          <p:nvPr/>
        </p:nvSpPr>
        <p:spPr>
          <a:xfrm>
            <a:off x="1299210" y="1570990"/>
            <a:ext cx="5006975" cy="14624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indent="0">
              <a:buFont typeface="Arial" panose="020B0604020202090204" pitchFamily="34" charset="0"/>
              <a:buNone/>
            </a:pPr>
            <a:r>
              <a:rPr lang="en-US" b="1" kern="0" dirty="0">
                <a:latin typeface="Times New Roman Bold" panose="02020503050405090304" charset="0"/>
                <a:cs typeface="Times New Roman Bold" panose="02020503050405090304" charset="0"/>
                <a:sym typeface="+mn-ea"/>
              </a:rPr>
              <a:t>Generate more data based on the limited data, enrich the distribution of training data, and enhance the model generalization. </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635" y="9525"/>
            <a:ext cx="12192635" cy="708660"/>
          </a:xfrm>
          <a:prstGeom prst="rect">
            <a:avLst/>
          </a:prstGeom>
          <a:solidFill>
            <a:srgbClr val="433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object 21"/>
          <p:cNvSpPr txBox="1">
            <a:spLocks noGrp="1"/>
          </p:cNvSpPr>
          <p:nvPr>
            <p:ph type="sldNum" sz="quarter" idx="7"/>
          </p:nvPr>
        </p:nvSpPr>
        <p:spPr>
          <a:xfrm>
            <a:off x="11549760" y="6198017"/>
            <a:ext cx="161290" cy="208915"/>
          </a:xfrm>
          <a:prstGeom prst="rect">
            <a:avLst/>
          </a:prstGeom>
        </p:spPr>
        <p:txBody>
          <a:bodyPr vert="horz" wrap="square" lIns="0" tIns="24765" rIns="0" bIns="0" rtlCol="0">
            <a:spAutoFit/>
          </a:bodyPr>
          <a:lstStyle/>
          <a:p>
            <a:pPr marL="38100">
              <a:lnSpc>
                <a:spcPct val="100000"/>
              </a:lnSpc>
              <a:spcBef>
                <a:spcPts val="195"/>
              </a:spcBef>
            </a:pPr>
            <a:r>
              <a:rPr lang="en-US" dirty="0"/>
              <a:t>7</a:t>
            </a:r>
            <a:endParaRPr lang="en-US" dirty="0"/>
          </a:p>
        </p:txBody>
      </p:sp>
      <p:sp>
        <p:nvSpPr>
          <p:cNvPr id="18" name="矩形 17"/>
          <p:cNvSpPr/>
          <p:nvPr/>
        </p:nvSpPr>
        <p:spPr>
          <a:xfrm>
            <a:off x="-635" y="9525"/>
            <a:ext cx="230505" cy="708660"/>
          </a:xfrm>
          <a:prstGeom prst="rect">
            <a:avLst/>
          </a:prstGeom>
          <a:solidFill>
            <a:srgbClr val="FF9000"/>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8" name="文本框 7"/>
          <p:cNvSpPr txBox="1"/>
          <p:nvPr/>
        </p:nvSpPr>
        <p:spPr>
          <a:xfrm>
            <a:off x="341630" y="102870"/>
            <a:ext cx="8896985" cy="965835"/>
          </a:xfrm>
          <a:prstGeom prst="rect">
            <a:avLst/>
          </a:prstGeom>
          <a:noFill/>
        </p:spPr>
        <p:txBody>
          <a:bodyPr wrap="square" rtlCol="0">
            <a:spAutoFit/>
          </a:bodyPr>
          <a:p>
            <a:pPr>
              <a:lnSpc>
                <a:spcPct val="100000"/>
              </a:lnSpc>
              <a:spcBef>
                <a:spcPts val="100"/>
              </a:spcBef>
            </a:pPr>
            <a:r>
              <a:rPr lang="en-US" sz="2800" b="1" spc="-20" dirty="0">
                <a:solidFill>
                  <a:schemeClr val="bg1"/>
                </a:solidFill>
                <a:latin typeface="Arial Bold" panose="020B0604020202090204" charset="0"/>
                <a:cs typeface="Arial Bold" panose="020B0604020202090204" charset="0"/>
                <a:sym typeface="+mn-ea"/>
              </a:rPr>
              <a:t>Related Work: Enhance model robustness</a:t>
            </a:r>
            <a:endParaRPr lang="en-US" sz="2800" b="1" spc="-20" dirty="0">
              <a:solidFill>
                <a:schemeClr val="bg1"/>
              </a:solidFill>
              <a:latin typeface="Arial Bold" panose="020B0604020202090204" charset="0"/>
              <a:cs typeface="Arial Bold" panose="020B0604020202090204" charset="0"/>
            </a:endParaRPr>
          </a:p>
          <a:p>
            <a:pPr>
              <a:lnSpc>
                <a:spcPct val="100000"/>
              </a:lnSpc>
              <a:spcBef>
                <a:spcPts val="100"/>
              </a:spcBef>
            </a:pPr>
            <a:endParaRPr lang="en-US" sz="2800" b="1" spc="-20" dirty="0">
              <a:solidFill>
                <a:schemeClr val="bg1"/>
              </a:solidFill>
              <a:latin typeface="Arial Bold" panose="020B0604020202090204" charset="0"/>
              <a:cs typeface="Arial Bold" panose="020B0604020202090204" charset="0"/>
              <a:sym typeface="+mn-ea"/>
            </a:endParaRPr>
          </a:p>
        </p:txBody>
      </p:sp>
      <p:sp>
        <p:nvSpPr>
          <p:cNvPr id="2" name="文本框 1"/>
          <p:cNvSpPr txBox="1"/>
          <p:nvPr/>
        </p:nvSpPr>
        <p:spPr>
          <a:xfrm>
            <a:off x="775970" y="902335"/>
            <a:ext cx="10640695" cy="3846195"/>
          </a:xfrm>
          <a:prstGeom prst="rect">
            <a:avLst/>
          </a:prstGeom>
          <a:noFill/>
        </p:spPr>
        <p:txBody>
          <a:bodyPr wrap="square" rtlCol="0">
            <a:spAutoFit/>
          </a:bodyPr>
          <a:p>
            <a:pPr marL="457200" indent="-457200">
              <a:buFont typeface="Arial" panose="020B0604020202090204" pitchFamily="34" charset="0"/>
              <a:buChar char="•"/>
            </a:pPr>
            <a:r>
              <a:rPr lang="en-US" sz="2800" b="1" kern="0" dirty="0">
                <a:latin typeface="Times New Roman Bold" panose="02020503050405090304" charset="0"/>
                <a:cs typeface="Times New Roman Bold" panose="02020503050405090304" charset="0"/>
                <a:sym typeface="+mn-ea"/>
              </a:rPr>
              <a:t>Adversarial training</a:t>
            </a:r>
            <a:endParaRPr lang="en-US" sz="2800" b="1" kern="0" dirty="0">
              <a:latin typeface="Times New Roman Bold" panose="02020503050405090304" charset="0"/>
              <a:cs typeface="Times New Roman Bold" panose="02020503050405090304" charset="0"/>
              <a:sym typeface="+mn-ea"/>
            </a:endParaRPr>
          </a:p>
          <a:p>
            <a:pPr marL="457200" indent="-457200">
              <a:buFont typeface="Arial" panose="020B0604020202090204" pitchFamily="34" charset="0"/>
              <a:buChar char="•"/>
            </a:pPr>
            <a:endParaRPr lang="en-US" sz="2800" b="1" kern="0" dirty="0">
              <a:latin typeface="Times New Roman Bold" panose="02020503050405090304" charset="0"/>
              <a:cs typeface="Times New Roman Bold" panose="02020503050405090304" charset="0"/>
              <a:sym typeface="+mn-ea"/>
            </a:endParaRPr>
          </a:p>
          <a:p>
            <a:pPr marL="457200" indent="-457200">
              <a:buFont typeface="Arial" panose="020B0604020202090204" pitchFamily="34" charset="0"/>
              <a:buChar char="•"/>
            </a:pPr>
            <a:endParaRPr lang="en-US" sz="2800" b="1" kern="0" dirty="0">
              <a:latin typeface="Times New Roman Bold" panose="02020503050405090304" charset="0"/>
              <a:cs typeface="Times New Roman Bold" panose="02020503050405090304" charset="0"/>
              <a:sym typeface="+mn-ea"/>
            </a:endParaRPr>
          </a:p>
          <a:p>
            <a:pPr marL="457200" indent="-457200">
              <a:buFont typeface="Arial" panose="020B0604020202090204" pitchFamily="34" charset="0"/>
              <a:buChar char="•"/>
            </a:pPr>
            <a:endParaRPr lang="en-US" sz="2800" b="1" kern="0" dirty="0">
              <a:latin typeface="Times New Roman Bold" panose="02020503050405090304" charset="0"/>
              <a:cs typeface="Times New Roman Bold" panose="02020503050405090304" charset="0"/>
              <a:sym typeface="+mn-ea"/>
            </a:endParaRPr>
          </a:p>
          <a:p>
            <a:pPr marL="457200" indent="-457200">
              <a:buFont typeface="Arial" panose="020B0604020202090204" pitchFamily="34" charset="0"/>
              <a:buChar char="•"/>
            </a:pPr>
            <a:endParaRPr lang="en-US" sz="2800" b="1" kern="0" dirty="0">
              <a:latin typeface="Times New Roman Bold" panose="02020503050405090304" charset="0"/>
              <a:cs typeface="Times New Roman Bold" panose="02020503050405090304" charset="0"/>
              <a:sym typeface="+mn-ea"/>
            </a:endParaRPr>
          </a:p>
          <a:p>
            <a:pPr marL="457200" indent="-457200">
              <a:buFont typeface="Arial" panose="020B0604020202090204" pitchFamily="34" charset="0"/>
              <a:buChar char="•"/>
            </a:pPr>
            <a:endParaRPr lang="en-US" sz="2800" b="1" kern="0" dirty="0">
              <a:latin typeface="Times New Roman Bold" panose="02020503050405090304" charset="0"/>
              <a:cs typeface="Times New Roman Bold" panose="02020503050405090304" charset="0"/>
              <a:sym typeface="+mn-ea"/>
            </a:endParaRPr>
          </a:p>
          <a:p>
            <a:pPr marL="457200" indent="-457200">
              <a:buFont typeface="Arial" panose="020B0604020202090204" pitchFamily="34" charset="0"/>
              <a:buChar char="•"/>
            </a:pPr>
            <a:r>
              <a:rPr lang="en-US" sz="2800" b="1" kern="0" dirty="0">
                <a:latin typeface="Times New Roman Bold" panose="02020503050405090304" charset="0"/>
                <a:cs typeface="Times New Roman Bold" panose="02020503050405090304" charset="0"/>
                <a:sym typeface="+mn-ea"/>
              </a:rPr>
              <a:t>Tradeoff between robustness and generalization</a:t>
            </a:r>
            <a:endParaRPr lang="en-US" sz="2800" b="1" kern="0" dirty="0">
              <a:latin typeface="Times New Roman Bold" panose="02020503050405090304" charset="0"/>
              <a:cs typeface="Times New Roman Bold" panose="02020503050405090304" charset="0"/>
              <a:sym typeface="+mn-ea"/>
            </a:endParaRPr>
          </a:p>
          <a:p>
            <a:pPr marL="457200" indent="-457200">
              <a:buFont typeface="Arial" panose="020B0604020202090204" pitchFamily="34" charset="0"/>
              <a:buChar char="•"/>
            </a:pPr>
            <a:endParaRPr lang="en-US" sz="2800" b="1" kern="0" dirty="0">
              <a:latin typeface="Times New Roman Bold" panose="02020503050405090304" charset="0"/>
              <a:cs typeface="Times New Roman Bold" panose="02020503050405090304" charset="0"/>
              <a:sym typeface="+mn-ea"/>
            </a:endParaRPr>
          </a:p>
          <a:p>
            <a:pPr marL="457200" indent="-457200">
              <a:buFont typeface="Arial" panose="020B0604020202090204" pitchFamily="34" charset="0"/>
              <a:buChar char="•"/>
            </a:pPr>
            <a:endParaRPr lang="en-US" sz="2000" kern="0" dirty="0">
              <a:latin typeface="Times New Roman" panose="02020503050405090304"/>
              <a:cs typeface="Times New Roman" panose="02020503050405090304"/>
            </a:endParaRPr>
          </a:p>
        </p:txBody>
      </p:sp>
      <p:sp>
        <p:nvSpPr>
          <p:cNvPr id="3" name="圆角矩形 2"/>
          <p:cNvSpPr/>
          <p:nvPr/>
        </p:nvSpPr>
        <p:spPr>
          <a:xfrm>
            <a:off x="1268095" y="1523365"/>
            <a:ext cx="9806940" cy="15614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indent="0">
              <a:buFont typeface="Arial" panose="020B0604020202090204" pitchFamily="34" charset="0"/>
              <a:buNone/>
            </a:pPr>
            <a:r>
              <a:rPr lang="en-US" b="1" kern="0" dirty="0">
                <a:latin typeface="Times New Roman Bold" panose="02020503050405090304" charset="0"/>
                <a:cs typeface="Times New Roman Bold" panose="02020503050405090304" charset="0"/>
                <a:sym typeface="+mn-ea"/>
              </a:rPr>
              <a:t>Adversarial training is an important way to enhance the robustness of neural networks.</a:t>
            </a:r>
            <a:r>
              <a:rPr lang="en-US" kern="0" dirty="0">
                <a:latin typeface="Times New Roman" panose="02020503050405090304" charset="0"/>
                <a:cs typeface="Times New Roman" panose="02020503050405090304" charset="0"/>
                <a:sym typeface="+mn-ea"/>
              </a:rPr>
              <a:t> In the process of adversarial training, the sample will be mixed with some small perturbations (the change is very small, but it is likely to cause misclassification), and then the neural network will adapt to this change, so as to </a:t>
            </a:r>
            <a:r>
              <a:rPr lang="en-US" b="1" kern="0" dirty="0">
                <a:latin typeface="Times New Roman Bold" panose="02020503050405090304" charset="0"/>
                <a:cs typeface="Times New Roman Bold" panose="02020503050405090304" charset="0"/>
                <a:sym typeface="+mn-ea"/>
              </a:rPr>
              <a:t>be robust to the Adversarial example</a:t>
            </a:r>
            <a:r>
              <a:rPr lang="en-US" kern="0" dirty="0">
                <a:latin typeface="Times New Roman" panose="02020503050405090304" charset="0"/>
                <a:cs typeface="Times New Roman" panose="02020503050405090304" charset="0"/>
                <a:sym typeface="+mn-ea"/>
              </a:rPr>
              <a:t>.</a:t>
            </a:r>
            <a:r>
              <a:rPr lang="en-US" b="1" kern="0" dirty="0">
                <a:latin typeface="Times New Roman Bold" panose="02020503050405090304" charset="0"/>
                <a:cs typeface="Times New Roman Bold" panose="02020503050405090304" charset="0"/>
                <a:sym typeface="+mn-ea"/>
              </a:rPr>
              <a:t> </a:t>
            </a:r>
            <a:endParaRPr lang="zh-CN" altLang="en-US"/>
          </a:p>
        </p:txBody>
      </p:sp>
      <p:sp>
        <p:nvSpPr>
          <p:cNvPr id="4" name="圆角矩形 3"/>
          <p:cNvSpPr/>
          <p:nvPr/>
        </p:nvSpPr>
        <p:spPr>
          <a:xfrm>
            <a:off x="1268095" y="4363085"/>
            <a:ext cx="9806940" cy="15614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indent="0">
              <a:buFont typeface="Arial" panose="020B0604020202090204" pitchFamily="34" charset="0"/>
              <a:buNone/>
            </a:pPr>
            <a:r>
              <a:rPr lang="en-US" kern="0" dirty="0">
                <a:latin typeface="Times New Roman" panose="02020503050405090304" charset="0"/>
                <a:cs typeface="Times New Roman" panose="02020503050405090304" charset="0"/>
                <a:sym typeface="+mn-ea"/>
              </a:rPr>
              <a:t>The robustness and generalization are negatively correlated. The possible reason is that if the Adversarial examples are trained into the model, the model will be underfit, so the accuracy of the original images will decrease while the robustness is improved.</a:t>
            </a:r>
            <a:endParaRPr lang="en-US" kern="0" dirty="0">
              <a:latin typeface="Times New Roman" panose="02020503050405090304" charset="0"/>
              <a:cs typeface="Times New Roman" panose="02020503050405090304"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635" y="9525"/>
            <a:ext cx="12192635" cy="708660"/>
          </a:xfrm>
          <a:prstGeom prst="rect">
            <a:avLst/>
          </a:prstGeom>
          <a:solidFill>
            <a:srgbClr val="433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object 21"/>
          <p:cNvSpPr txBox="1">
            <a:spLocks noGrp="1"/>
          </p:cNvSpPr>
          <p:nvPr>
            <p:ph type="sldNum" sz="quarter" idx="7"/>
          </p:nvPr>
        </p:nvSpPr>
        <p:spPr>
          <a:xfrm>
            <a:off x="11549760" y="6198017"/>
            <a:ext cx="161290" cy="208915"/>
          </a:xfrm>
          <a:prstGeom prst="rect">
            <a:avLst/>
          </a:prstGeom>
        </p:spPr>
        <p:txBody>
          <a:bodyPr vert="horz" wrap="square" lIns="0" tIns="24765" rIns="0" bIns="0" rtlCol="0">
            <a:spAutoFit/>
          </a:bodyPr>
          <a:lstStyle/>
          <a:p>
            <a:pPr marL="38100">
              <a:lnSpc>
                <a:spcPct val="100000"/>
              </a:lnSpc>
              <a:spcBef>
                <a:spcPts val="195"/>
              </a:spcBef>
            </a:pPr>
            <a:r>
              <a:rPr lang="en-US" dirty="0"/>
              <a:t>8</a:t>
            </a:r>
            <a:endParaRPr lang="en-US" dirty="0"/>
          </a:p>
        </p:txBody>
      </p:sp>
      <p:sp>
        <p:nvSpPr>
          <p:cNvPr id="18" name="矩形 17"/>
          <p:cNvSpPr/>
          <p:nvPr/>
        </p:nvSpPr>
        <p:spPr>
          <a:xfrm>
            <a:off x="-635" y="9525"/>
            <a:ext cx="230505" cy="708660"/>
          </a:xfrm>
          <a:prstGeom prst="rect">
            <a:avLst/>
          </a:prstGeom>
          <a:solidFill>
            <a:srgbClr val="FF9000"/>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8" name="文本框 7"/>
          <p:cNvSpPr txBox="1"/>
          <p:nvPr/>
        </p:nvSpPr>
        <p:spPr>
          <a:xfrm>
            <a:off x="341630" y="102870"/>
            <a:ext cx="8896985" cy="965835"/>
          </a:xfrm>
          <a:prstGeom prst="rect">
            <a:avLst/>
          </a:prstGeom>
          <a:noFill/>
        </p:spPr>
        <p:txBody>
          <a:bodyPr wrap="square" rtlCol="0">
            <a:spAutoFit/>
          </a:bodyPr>
          <a:p>
            <a:pPr>
              <a:lnSpc>
                <a:spcPct val="100000"/>
              </a:lnSpc>
              <a:spcBef>
                <a:spcPts val="100"/>
              </a:spcBef>
            </a:pPr>
            <a:r>
              <a:rPr lang="en-US" sz="2800" b="1" spc="-20" dirty="0">
                <a:solidFill>
                  <a:schemeClr val="bg1"/>
                </a:solidFill>
                <a:latin typeface="Arial Bold" panose="020B0604020202090204" charset="0"/>
                <a:cs typeface="Arial Bold" panose="020B0604020202090204" charset="0"/>
                <a:sym typeface="+mn-ea"/>
              </a:rPr>
              <a:t>Related Work: Enhance model robustness</a:t>
            </a:r>
            <a:endParaRPr lang="en-US" sz="2800" b="1" spc="-20" dirty="0">
              <a:solidFill>
                <a:schemeClr val="bg1"/>
              </a:solidFill>
              <a:latin typeface="Arial Bold" panose="020B0604020202090204" charset="0"/>
              <a:cs typeface="Arial Bold" panose="020B0604020202090204" charset="0"/>
            </a:endParaRPr>
          </a:p>
          <a:p>
            <a:pPr>
              <a:lnSpc>
                <a:spcPct val="100000"/>
              </a:lnSpc>
              <a:spcBef>
                <a:spcPts val="100"/>
              </a:spcBef>
            </a:pPr>
            <a:endParaRPr lang="en-US" sz="2800" b="1" spc="-20" dirty="0">
              <a:solidFill>
                <a:schemeClr val="bg1"/>
              </a:solidFill>
              <a:latin typeface="Arial Bold" panose="020B0604020202090204" charset="0"/>
              <a:cs typeface="Arial Bold" panose="020B0604020202090204" charset="0"/>
              <a:sym typeface="+mn-ea"/>
            </a:endParaRPr>
          </a:p>
        </p:txBody>
      </p:sp>
      <p:sp>
        <p:nvSpPr>
          <p:cNvPr id="2" name="文本框 1"/>
          <p:cNvSpPr txBox="1"/>
          <p:nvPr/>
        </p:nvSpPr>
        <p:spPr>
          <a:xfrm>
            <a:off x="775970" y="902335"/>
            <a:ext cx="10665460" cy="5631180"/>
          </a:xfrm>
          <a:prstGeom prst="rect">
            <a:avLst/>
          </a:prstGeom>
          <a:noFill/>
        </p:spPr>
        <p:txBody>
          <a:bodyPr wrap="square" rtlCol="0">
            <a:spAutoFit/>
          </a:bodyPr>
          <a:p>
            <a:pPr marL="457200" indent="-457200">
              <a:buFont typeface="Arial" panose="020B0604020202090204" pitchFamily="34" charset="0"/>
              <a:buChar char="•"/>
            </a:pPr>
            <a:r>
              <a:rPr lang="en-US" sz="2800" b="1" kern="0" dirty="0">
                <a:latin typeface="Times New Roman Bold" panose="02020503050405090304" charset="0"/>
                <a:cs typeface="Times New Roman Bold" panose="02020503050405090304" charset="0"/>
                <a:sym typeface="+mn-ea"/>
              </a:rPr>
              <a:t>Adjust the strategy of Adversarial training</a:t>
            </a:r>
            <a:endParaRPr lang="en-US" sz="2800" b="1" kern="0" dirty="0">
              <a:latin typeface="Times New Roman Bold" panose="02020503050405090304" charset="0"/>
              <a:cs typeface="Times New Roman Bold" panose="02020503050405090304" charset="0"/>
              <a:sym typeface="+mn-ea"/>
            </a:endParaRPr>
          </a:p>
          <a:p>
            <a:pPr lvl="1" indent="0">
              <a:buFont typeface="Arial" panose="020B0604020202090204" pitchFamily="34" charset="0"/>
              <a:buNone/>
            </a:pPr>
            <a:r>
              <a:rPr lang="en-US" sz="2000" b="1" kern="0" dirty="0">
                <a:latin typeface="Times New Roman Bold" panose="02020503050405090304" charset="0"/>
                <a:cs typeface="Times New Roman Bold" panose="02020503050405090304" charset="0"/>
                <a:sym typeface="+mn-ea"/>
              </a:rPr>
              <a:t>1. Early stopping w.r.t. training epochs</a:t>
            </a:r>
            <a:endParaRPr lang="en-US" sz="2000" b="1" kern="0" dirty="0">
              <a:latin typeface="Times New Roman Bold" panose="02020503050405090304" charset="0"/>
              <a:cs typeface="Times New Roman Bold" panose="02020503050405090304" charset="0"/>
              <a:sym typeface="+mn-ea"/>
            </a:endParaRPr>
          </a:p>
          <a:p>
            <a:pPr lvl="1" indent="0">
              <a:buFont typeface="Arial" panose="020B0604020202090204" pitchFamily="34" charset="0"/>
              <a:buNone/>
            </a:pPr>
            <a:endParaRPr lang="en-US" sz="2000" b="1" kern="0" dirty="0">
              <a:latin typeface="Times New Roman Bold" panose="02020503050405090304" charset="0"/>
              <a:cs typeface="Times New Roman Bold" panose="02020503050405090304" charset="0"/>
              <a:sym typeface="+mn-ea"/>
            </a:endParaRPr>
          </a:p>
          <a:p>
            <a:pPr lvl="1" indent="0">
              <a:buFont typeface="Arial" panose="020B0604020202090204" pitchFamily="34" charset="0"/>
              <a:buNone/>
            </a:pPr>
            <a:endParaRPr lang="en-US" sz="2000" b="1" kern="0" dirty="0">
              <a:latin typeface="Times New Roman Bold" panose="02020503050405090304" charset="0"/>
              <a:cs typeface="Times New Roman Bold" panose="02020503050405090304" charset="0"/>
              <a:sym typeface="+mn-ea"/>
            </a:endParaRPr>
          </a:p>
          <a:p>
            <a:pPr lvl="1" indent="0">
              <a:buFont typeface="Arial" panose="020B0604020202090204" pitchFamily="34" charset="0"/>
              <a:buNone/>
            </a:pPr>
            <a:endParaRPr lang="en-US" sz="2000" b="1" kern="0" dirty="0">
              <a:latin typeface="Times New Roman Bold" panose="02020503050405090304" charset="0"/>
              <a:cs typeface="Times New Roman Bold" panose="02020503050405090304" charset="0"/>
              <a:sym typeface="+mn-ea"/>
            </a:endParaRPr>
          </a:p>
          <a:p>
            <a:pPr lvl="1" indent="0">
              <a:buFont typeface="Arial" panose="020B0604020202090204" pitchFamily="34" charset="0"/>
              <a:buNone/>
            </a:pPr>
            <a:endParaRPr lang="en-US" sz="2000" b="1" kern="0" dirty="0">
              <a:latin typeface="Times New Roman Bold" panose="02020503050405090304" charset="0"/>
              <a:cs typeface="Times New Roman Bold" panose="02020503050405090304" charset="0"/>
              <a:sym typeface="+mn-ea"/>
            </a:endParaRPr>
          </a:p>
          <a:p>
            <a:pPr lvl="1" indent="0">
              <a:buFont typeface="Arial" panose="020B0604020202090204" pitchFamily="34" charset="0"/>
              <a:buNone/>
            </a:pPr>
            <a:endParaRPr lang="en-US" sz="2000" b="1" kern="0" dirty="0">
              <a:latin typeface="Times New Roman Bold" panose="02020503050405090304" charset="0"/>
              <a:cs typeface="Times New Roman Bold" panose="02020503050405090304" charset="0"/>
              <a:sym typeface="+mn-ea"/>
            </a:endParaRPr>
          </a:p>
          <a:p>
            <a:pPr lvl="1" indent="0">
              <a:buFont typeface="Arial" panose="020B0604020202090204" pitchFamily="34" charset="0"/>
              <a:buNone/>
            </a:pPr>
            <a:endParaRPr lang="en-US" sz="2000" b="1" kern="0" dirty="0">
              <a:latin typeface="Times New Roman Bold" panose="02020503050405090304" charset="0"/>
              <a:cs typeface="Times New Roman Bold" panose="02020503050405090304" charset="0"/>
              <a:sym typeface="+mn-ea"/>
            </a:endParaRPr>
          </a:p>
          <a:p>
            <a:pPr lvl="1" indent="0">
              <a:buFont typeface="Arial" panose="020B0604020202090204" pitchFamily="34" charset="0"/>
              <a:buNone/>
            </a:pPr>
            <a:endParaRPr lang="en-US" sz="2000" b="1" kern="0" dirty="0">
              <a:latin typeface="Times New Roman Bold" panose="02020503050405090304" charset="0"/>
              <a:cs typeface="Times New Roman Bold" panose="02020503050405090304" charset="0"/>
              <a:sym typeface="+mn-ea"/>
            </a:endParaRPr>
          </a:p>
          <a:p>
            <a:pPr lvl="1" indent="0">
              <a:buFont typeface="Arial" panose="020B0604020202090204" pitchFamily="34" charset="0"/>
              <a:buNone/>
            </a:pPr>
            <a:endParaRPr lang="en-US" sz="2000" b="1" kern="0" dirty="0">
              <a:latin typeface="Times New Roman Bold" panose="02020503050405090304" charset="0"/>
              <a:cs typeface="Times New Roman Bold" panose="02020503050405090304" charset="0"/>
              <a:sym typeface="+mn-ea"/>
            </a:endParaRPr>
          </a:p>
          <a:p>
            <a:pPr lvl="1" indent="0">
              <a:buFont typeface="Arial" panose="020B0604020202090204" pitchFamily="34" charset="0"/>
              <a:buNone/>
            </a:pPr>
            <a:r>
              <a:rPr lang="en-US" sz="2000" b="1" kern="0" dirty="0">
                <a:latin typeface="Times New Roman Bold" panose="02020503050405090304" charset="0"/>
                <a:cs typeface="Times New Roman Bold" panose="02020503050405090304" charset="0"/>
                <a:sym typeface="+mn-ea"/>
              </a:rPr>
              <a:t>2. Label smoothing				3. Weight decay</a:t>
            </a:r>
            <a:endParaRPr lang="en-US" sz="2800" b="1" kern="0" dirty="0">
              <a:latin typeface="Times New Roman Bold" panose="02020503050405090304" charset="0"/>
              <a:cs typeface="Times New Roman Bold" panose="02020503050405090304" charset="0"/>
              <a:sym typeface="+mn-ea"/>
            </a:endParaRPr>
          </a:p>
          <a:p>
            <a:pPr marL="457200" indent="-457200">
              <a:buFont typeface="Arial" panose="020B0604020202090204" pitchFamily="34" charset="0"/>
              <a:buChar char="•"/>
            </a:pPr>
            <a:endParaRPr lang="en-US" sz="2800" b="1" kern="0" dirty="0">
              <a:latin typeface="Times New Roman Bold" panose="02020503050405090304" charset="0"/>
              <a:cs typeface="Times New Roman Bold" panose="02020503050405090304" charset="0"/>
              <a:sym typeface="+mn-ea"/>
            </a:endParaRPr>
          </a:p>
          <a:p>
            <a:pPr marL="457200" indent="-457200">
              <a:buFont typeface="Arial" panose="020B0604020202090204" pitchFamily="34" charset="0"/>
              <a:buChar char="•"/>
            </a:pPr>
            <a:endParaRPr lang="en-US" sz="2800" b="1" kern="0" dirty="0">
              <a:latin typeface="Times New Roman Bold" panose="02020503050405090304" charset="0"/>
              <a:cs typeface="Times New Roman Bold" panose="02020503050405090304" charset="0"/>
              <a:sym typeface="+mn-ea"/>
            </a:endParaRPr>
          </a:p>
          <a:p>
            <a:pPr marL="457200" indent="-457200">
              <a:buFont typeface="Arial" panose="020B0604020202090204" pitchFamily="34" charset="0"/>
              <a:buChar char="•"/>
            </a:pPr>
            <a:endParaRPr lang="en-US" sz="2800" b="1" kern="0" dirty="0">
              <a:latin typeface="Times New Roman Bold" panose="02020503050405090304" charset="0"/>
              <a:cs typeface="Times New Roman Bold" panose="02020503050405090304" charset="0"/>
              <a:sym typeface="+mn-ea"/>
            </a:endParaRPr>
          </a:p>
          <a:p>
            <a:pPr marL="457200" indent="-457200">
              <a:buFont typeface="Arial" panose="020B0604020202090204" pitchFamily="34" charset="0"/>
              <a:buChar char="•"/>
            </a:pPr>
            <a:endParaRPr lang="en-US" sz="2800" b="1" kern="0" dirty="0">
              <a:latin typeface="Times New Roman Bold" panose="02020503050405090304" charset="0"/>
              <a:cs typeface="Times New Roman Bold" panose="02020503050405090304" charset="0"/>
              <a:sym typeface="+mn-ea"/>
            </a:endParaRPr>
          </a:p>
          <a:p>
            <a:pPr marL="457200" indent="-457200">
              <a:buFont typeface="Arial" panose="020B0604020202090204" pitchFamily="34" charset="0"/>
              <a:buChar char="•"/>
            </a:pPr>
            <a:endParaRPr lang="en-US" sz="2000" kern="0" dirty="0">
              <a:latin typeface="Times New Roman" panose="02020503050405090304"/>
              <a:cs typeface="Times New Roman" panose="02020503050405090304"/>
            </a:endParaRPr>
          </a:p>
        </p:txBody>
      </p:sp>
      <p:pic>
        <p:nvPicPr>
          <p:cNvPr id="6" name="图片 5"/>
          <p:cNvPicPr>
            <a:picLocks noChangeAspect="1"/>
          </p:cNvPicPr>
          <p:nvPr/>
        </p:nvPicPr>
        <p:blipFill>
          <a:blip r:embed="rId1"/>
          <a:stretch>
            <a:fillRect/>
          </a:stretch>
        </p:blipFill>
        <p:spPr>
          <a:xfrm>
            <a:off x="1414780" y="4645025"/>
            <a:ext cx="4777740" cy="1762125"/>
          </a:xfrm>
          <a:prstGeom prst="rect">
            <a:avLst/>
          </a:prstGeom>
        </p:spPr>
      </p:pic>
      <p:pic>
        <p:nvPicPr>
          <p:cNvPr id="7" name="图片 6"/>
          <p:cNvPicPr>
            <a:picLocks noChangeAspect="1"/>
          </p:cNvPicPr>
          <p:nvPr/>
        </p:nvPicPr>
        <p:blipFill>
          <a:blip r:embed="rId2"/>
          <a:stretch>
            <a:fillRect/>
          </a:stretch>
        </p:blipFill>
        <p:spPr>
          <a:xfrm>
            <a:off x="6838315" y="4498340"/>
            <a:ext cx="3518535" cy="1908810"/>
          </a:xfrm>
          <a:prstGeom prst="rect">
            <a:avLst/>
          </a:prstGeom>
        </p:spPr>
      </p:pic>
      <p:pic>
        <p:nvPicPr>
          <p:cNvPr id="9" name="图片 8"/>
          <p:cNvPicPr>
            <a:picLocks noChangeAspect="1"/>
          </p:cNvPicPr>
          <p:nvPr/>
        </p:nvPicPr>
        <p:blipFill>
          <a:blip r:embed="rId3"/>
          <a:stretch>
            <a:fillRect/>
          </a:stretch>
        </p:blipFill>
        <p:spPr>
          <a:xfrm>
            <a:off x="3143250" y="1826895"/>
            <a:ext cx="5904230" cy="205930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p:cNvPicPr>
            <a:picLocks noChangeAspect="1"/>
          </p:cNvPicPr>
          <p:nvPr/>
        </p:nvPicPr>
        <p:blipFill>
          <a:blip r:embed="rId1"/>
          <a:stretch>
            <a:fillRect/>
          </a:stretch>
        </p:blipFill>
        <p:spPr>
          <a:xfrm>
            <a:off x="7759700" y="833755"/>
            <a:ext cx="4076065" cy="2884805"/>
          </a:xfrm>
          <a:prstGeom prst="rect">
            <a:avLst/>
          </a:prstGeom>
        </p:spPr>
      </p:pic>
      <p:sp>
        <p:nvSpPr>
          <p:cNvPr id="5" name="矩形 4"/>
          <p:cNvSpPr/>
          <p:nvPr/>
        </p:nvSpPr>
        <p:spPr>
          <a:xfrm>
            <a:off x="-635" y="9525"/>
            <a:ext cx="12192635" cy="708660"/>
          </a:xfrm>
          <a:prstGeom prst="rect">
            <a:avLst/>
          </a:prstGeom>
          <a:solidFill>
            <a:srgbClr val="433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object 21"/>
          <p:cNvSpPr txBox="1">
            <a:spLocks noGrp="1"/>
          </p:cNvSpPr>
          <p:nvPr>
            <p:ph type="sldNum" sz="quarter" idx="7"/>
          </p:nvPr>
        </p:nvSpPr>
        <p:spPr>
          <a:xfrm>
            <a:off x="11549760" y="6198017"/>
            <a:ext cx="161290" cy="208915"/>
          </a:xfrm>
          <a:prstGeom prst="rect">
            <a:avLst/>
          </a:prstGeom>
        </p:spPr>
        <p:txBody>
          <a:bodyPr vert="horz" wrap="square" lIns="0" tIns="24765" rIns="0" bIns="0" rtlCol="0">
            <a:spAutoFit/>
          </a:bodyPr>
          <a:lstStyle/>
          <a:p>
            <a:pPr marL="38100">
              <a:lnSpc>
                <a:spcPct val="100000"/>
              </a:lnSpc>
              <a:spcBef>
                <a:spcPts val="195"/>
              </a:spcBef>
            </a:pPr>
            <a:r>
              <a:rPr lang="en-US" dirty="0"/>
              <a:t>9</a:t>
            </a:r>
            <a:endParaRPr lang="en-US" dirty="0"/>
          </a:p>
        </p:txBody>
      </p:sp>
      <p:sp>
        <p:nvSpPr>
          <p:cNvPr id="18" name="矩形 17"/>
          <p:cNvSpPr/>
          <p:nvPr/>
        </p:nvSpPr>
        <p:spPr>
          <a:xfrm>
            <a:off x="-635" y="9525"/>
            <a:ext cx="230505" cy="708660"/>
          </a:xfrm>
          <a:prstGeom prst="rect">
            <a:avLst/>
          </a:prstGeom>
          <a:solidFill>
            <a:srgbClr val="FF9000"/>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8" name="文本框 7"/>
          <p:cNvSpPr txBox="1"/>
          <p:nvPr/>
        </p:nvSpPr>
        <p:spPr>
          <a:xfrm>
            <a:off x="341630" y="102870"/>
            <a:ext cx="8896985" cy="965835"/>
          </a:xfrm>
          <a:prstGeom prst="rect">
            <a:avLst/>
          </a:prstGeom>
          <a:noFill/>
        </p:spPr>
        <p:txBody>
          <a:bodyPr wrap="square" rtlCol="0">
            <a:spAutoFit/>
          </a:bodyPr>
          <a:p>
            <a:pPr>
              <a:lnSpc>
                <a:spcPct val="100000"/>
              </a:lnSpc>
              <a:spcBef>
                <a:spcPts val="100"/>
              </a:spcBef>
            </a:pPr>
            <a:r>
              <a:rPr lang="en-US" sz="2800" b="1" spc="-20" dirty="0">
                <a:solidFill>
                  <a:schemeClr val="bg1"/>
                </a:solidFill>
                <a:latin typeface="Arial Bold" panose="020B0604020202090204" charset="0"/>
                <a:cs typeface="Arial Bold" panose="020B0604020202090204" charset="0"/>
                <a:sym typeface="+mn-ea"/>
              </a:rPr>
              <a:t>Related Work: Evaluate model robustness</a:t>
            </a:r>
            <a:endParaRPr lang="en-US" sz="2800" b="1" spc="-20" dirty="0">
              <a:solidFill>
                <a:schemeClr val="bg1"/>
              </a:solidFill>
              <a:latin typeface="Arial Bold" panose="020B0604020202090204" charset="0"/>
              <a:cs typeface="Arial Bold" panose="020B0604020202090204" charset="0"/>
            </a:endParaRPr>
          </a:p>
          <a:p>
            <a:pPr>
              <a:lnSpc>
                <a:spcPct val="100000"/>
              </a:lnSpc>
              <a:spcBef>
                <a:spcPts val="100"/>
              </a:spcBef>
            </a:pPr>
            <a:endParaRPr lang="en-US" sz="2800" b="1" spc="-20" dirty="0">
              <a:solidFill>
                <a:schemeClr val="bg1"/>
              </a:solidFill>
              <a:latin typeface="Arial Bold" panose="020B0604020202090204" charset="0"/>
              <a:cs typeface="Arial Bold" panose="020B0604020202090204" charset="0"/>
              <a:sym typeface="+mn-ea"/>
            </a:endParaRPr>
          </a:p>
        </p:txBody>
      </p:sp>
      <p:sp>
        <p:nvSpPr>
          <p:cNvPr id="2" name="文本框 1"/>
          <p:cNvSpPr txBox="1"/>
          <p:nvPr/>
        </p:nvSpPr>
        <p:spPr>
          <a:xfrm>
            <a:off x="775970" y="718185"/>
            <a:ext cx="10640695" cy="6000750"/>
          </a:xfrm>
          <a:prstGeom prst="rect">
            <a:avLst/>
          </a:prstGeom>
          <a:noFill/>
        </p:spPr>
        <p:txBody>
          <a:bodyPr wrap="square" rtlCol="0">
            <a:spAutoFit/>
          </a:bodyPr>
          <a:p>
            <a:pPr marL="457200" indent="-457200">
              <a:buFont typeface="Arial" panose="020B0604020202090204" pitchFamily="34" charset="0"/>
              <a:buChar char="•"/>
            </a:pPr>
            <a:r>
              <a:rPr lang="en-US" sz="2800" b="1" kern="0" dirty="0">
                <a:latin typeface="Times New Roman Bold" panose="02020503050405090304" charset="0"/>
                <a:cs typeface="Times New Roman Bold" panose="02020503050405090304" charset="0"/>
                <a:sym typeface="+mn-ea"/>
              </a:rPr>
              <a:t>Corruptions</a:t>
            </a:r>
            <a:endParaRPr lang="en-US" sz="2800" b="1" kern="0" dirty="0">
              <a:latin typeface="Times New Roman Bold" panose="02020503050405090304" charset="0"/>
              <a:cs typeface="Times New Roman Bold" panose="02020503050405090304" charset="0"/>
              <a:sym typeface="+mn-ea"/>
            </a:endParaRPr>
          </a:p>
          <a:p>
            <a:pPr lvl="1" indent="0">
              <a:buFont typeface="Arial" panose="020B0604020202090204" pitchFamily="34" charset="0"/>
              <a:buNone/>
            </a:pPr>
            <a:r>
              <a:rPr lang="en-US" sz="2000" kern="0" dirty="0">
                <a:solidFill>
                  <a:srgbClr val="FF0000"/>
                </a:solidFill>
                <a:latin typeface="Times New Roman Bold" panose="02020503050405090304" charset="0"/>
                <a:cs typeface="Times New Roman Bold" panose="02020503050405090304" charset="0"/>
                <a:sym typeface="+mn-ea"/>
              </a:rPr>
              <a:t>Use common perturbations to evalueate model robustness.</a:t>
            </a:r>
            <a:endParaRPr lang="en-US" sz="2800" b="1" kern="0" dirty="0">
              <a:latin typeface="Times New Roman Bold" panose="02020503050405090304" charset="0"/>
              <a:cs typeface="Times New Roman Bold" panose="02020503050405090304" charset="0"/>
              <a:sym typeface="+mn-ea"/>
            </a:endParaRPr>
          </a:p>
          <a:p>
            <a:pPr marL="457200" indent="-457200">
              <a:buFont typeface="Arial" panose="020B0604020202090204" pitchFamily="34" charset="0"/>
              <a:buChar char="•"/>
            </a:pPr>
            <a:endParaRPr lang="en-US" sz="2800" b="1" kern="0" dirty="0">
              <a:latin typeface="Times New Roman Bold" panose="02020503050405090304" charset="0"/>
              <a:cs typeface="Times New Roman Bold" panose="02020503050405090304" charset="0"/>
              <a:sym typeface="+mn-ea"/>
            </a:endParaRPr>
          </a:p>
          <a:p>
            <a:pPr marL="457200" indent="-457200">
              <a:buFont typeface="Arial" panose="020B0604020202090204" pitchFamily="34" charset="0"/>
              <a:buChar char="•"/>
            </a:pPr>
            <a:endParaRPr lang="en-US" sz="2800" b="1" kern="0" dirty="0">
              <a:latin typeface="Times New Roman Bold" panose="02020503050405090304" charset="0"/>
              <a:cs typeface="Times New Roman Bold" panose="02020503050405090304" charset="0"/>
              <a:sym typeface="+mn-ea"/>
            </a:endParaRPr>
          </a:p>
          <a:p>
            <a:pPr marL="457200" indent="-457200">
              <a:buFont typeface="Arial" panose="020B0604020202090204" pitchFamily="34" charset="0"/>
              <a:buChar char="•"/>
            </a:pPr>
            <a:endParaRPr lang="en-US" sz="2800" b="1" kern="0" dirty="0">
              <a:latin typeface="Times New Roman Bold" panose="02020503050405090304" charset="0"/>
              <a:cs typeface="Times New Roman Bold" panose="02020503050405090304" charset="0"/>
              <a:sym typeface="+mn-ea"/>
            </a:endParaRPr>
          </a:p>
          <a:p>
            <a:pPr marL="457200" indent="-457200">
              <a:buFont typeface="Arial" panose="020B0604020202090204" pitchFamily="34" charset="0"/>
              <a:buChar char="•"/>
            </a:pPr>
            <a:endParaRPr lang="en-US" sz="2800" b="1" kern="0" dirty="0">
              <a:latin typeface="Times New Roman Bold" panose="02020503050405090304" charset="0"/>
              <a:cs typeface="Times New Roman Bold" panose="02020503050405090304" charset="0"/>
              <a:sym typeface="+mn-ea"/>
            </a:endParaRPr>
          </a:p>
          <a:p>
            <a:pPr marL="457200" indent="-457200">
              <a:buFont typeface="Arial" panose="020B0604020202090204" pitchFamily="34" charset="0"/>
              <a:buChar char="•"/>
            </a:pPr>
            <a:r>
              <a:rPr lang="en-US" sz="2800" b="1" kern="0" dirty="0">
                <a:latin typeface="Times New Roman Bold" panose="02020503050405090304" charset="0"/>
                <a:cs typeface="Times New Roman Bold" panose="02020503050405090304" charset="0"/>
                <a:sym typeface="+mn-ea"/>
              </a:rPr>
              <a:t>Adversarial attack</a:t>
            </a:r>
            <a:endParaRPr lang="en-US" sz="2800" b="1" kern="0" dirty="0">
              <a:latin typeface="Times New Roman Bold" panose="02020503050405090304" charset="0"/>
              <a:cs typeface="Times New Roman Bold" panose="02020503050405090304" charset="0"/>
              <a:sym typeface="+mn-ea"/>
            </a:endParaRPr>
          </a:p>
          <a:p>
            <a:pPr lvl="1" indent="0">
              <a:buFont typeface="Arial" panose="020B0604020202090204" pitchFamily="34" charset="0"/>
              <a:buNone/>
            </a:pPr>
            <a:r>
              <a:rPr lang="en-US" sz="2000" kern="0" dirty="0">
                <a:solidFill>
                  <a:srgbClr val="FF0000"/>
                </a:solidFill>
                <a:latin typeface="Times New Roman Bold" panose="02020503050405090304" charset="0"/>
                <a:cs typeface="Times New Roman Bold" panose="02020503050405090304" charset="0"/>
                <a:sym typeface="+mn-ea"/>
              </a:rPr>
              <a:t>Evaluate model robustness through the </a:t>
            </a:r>
            <a:r>
              <a:rPr lang="en-US" sz="2000" b="1" kern="0" dirty="0">
                <a:solidFill>
                  <a:srgbClr val="FF0000"/>
                </a:solidFill>
                <a:latin typeface="Times New Roman Bold" panose="02020503050405090304" charset="0"/>
                <a:cs typeface="Times New Roman Bold" panose="02020503050405090304" charset="0"/>
                <a:sym typeface="+mn-ea"/>
              </a:rPr>
              <a:t>Adversarial</a:t>
            </a:r>
            <a:r>
              <a:rPr lang="en-US" sz="2000" kern="0" dirty="0">
                <a:solidFill>
                  <a:srgbClr val="FF0000"/>
                </a:solidFill>
                <a:latin typeface="Times New Roman Bold" panose="02020503050405090304" charset="0"/>
                <a:cs typeface="Times New Roman Bold" panose="02020503050405090304" charset="0"/>
                <a:sym typeface="+mn-ea"/>
              </a:rPr>
              <a:t> examples.</a:t>
            </a:r>
            <a:endParaRPr lang="en-US" sz="2000" kern="0" dirty="0">
              <a:latin typeface="Times New Roman Bold" panose="02020503050405090304" charset="0"/>
              <a:cs typeface="Times New Roman Bold" panose="02020503050405090304" charset="0"/>
              <a:sym typeface="+mn-ea"/>
            </a:endParaRPr>
          </a:p>
          <a:p>
            <a:pPr marL="914400" lvl="1" indent="-457200">
              <a:buFont typeface="Arial" panose="020B0604020202090204" pitchFamily="34" charset="0"/>
              <a:buChar char="•"/>
            </a:pPr>
            <a:r>
              <a:rPr lang="en-US" sz="2000" kern="0" dirty="0">
                <a:latin typeface="Times New Roman Bold" panose="02020503050405090304" charset="0"/>
                <a:cs typeface="Times New Roman Bold" panose="02020503050405090304" charset="0"/>
                <a:sym typeface="+mn-ea"/>
              </a:rPr>
              <a:t>I-FGSM(BIM)</a:t>
            </a:r>
            <a:endParaRPr lang="en-US" sz="2000" kern="0" dirty="0">
              <a:latin typeface="Times New Roman" panose="02020503050405090304"/>
              <a:cs typeface="Times New Roman" panose="02020503050405090304"/>
            </a:endParaRPr>
          </a:p>
          <a:p>
            <a:pPr lvl="1" indent="0">
              <a:buFont typeface="Arial" panose="020B0604020202090204" pitchFamily="34" charset="0"/>
              <a:buNone/>
            </a:pPr>
            <a:endParaRPr lang="en-US" sz="2000" kern="0" dirty="0">
              <a:latin typeface="Times New Roman" panose="02020503050405090304"/>
              <a:cs typeface="Times New Roman" panose="02020503050405090304"/>
            </a:endParaRPr>
          </a:p>
          <a:p>
            <a:pPr lvl="1" indent="0">
              <a:buFont typeface="Arial" panose="020B0604020202090204" pitchFamily="34" charset="0"/>
              <a:buNone/>
            </a:pPr>
            <a:endParaRPr lang="en-US" sz="2000" kern="0" dirty="0">
              <a:latin typeface="Times New Roman" panose="02020503050405090304"/>
              <a:cs typeface="Times New Roman" panose="02020503050405090304"/>
            </a:endParaRPr>
          </a:p>
          <a:p>
            <a:pPr marL="914400" lvl="1" indent="-457200">
              <a:buFont typeface="Arial" panose="020B0604020202090204" pitchFamily="34" charset="0"/>
              <a:buChar char="•"/>
            </a:pPr>
            <a:endParaRPr lang="en-US" sz="2000" kern="0" dirty="0">
              <a:latin typeface="Times New Roman Bold" panose="02020503050405090304" charset="0"/>
              <a:cs typeface="Times New Roman Bold" panose="02020503050405090304" charset="0"/>
              <a:sym typeface="+mn-ea"/>
            </a:endParaRPr>
          </a:p>
          <a:p>
            <a:pPr marL="914400" lvl="1" indent="-457200">
              <a:buFont typeface="Arial" panose="020B0604020202090204" pitchFamily="34" charset="0"/>
              <a:buChar char="•"/>
            </a:pPr>
            <a:r>
              <a:rPr lang="en-US" sz="2000" kern="0" dirty="0">
                <a:latin typeface="Times New Roman Bold" panose="02020503050405090304" charset="0"/>
                <a:cs typeface="Times New Roman Bold" panose="02020503050405090304" charset="0"/>
                <a:sym typeface="+mn-ea"/>
              </a:rPr>
              <a:t>PGD(Projected gradient descent)</a:t>
            </a:r>
            <a:endParaRPr lang="en-US" sz="2800" kern="0" dirty="0">
              <a:latin typeface="Times New Roman" panose="02020503050405090304"/>
              <a:cs typeface="Times New Roman" panose="02020503050405090304"/>
            </a:endParaRPr>
          </a:p>
          <a:p>
            <a:pPr marL="457200" indent="-457200">
              <a:buFont typeface="Arial" panose="020B0604020202090204" pitchFamily="34" charset="0"/>
              <a:buChar char="•"/>
            </a:pPr>
            <a:endParaRPr lang="en-US" sz="2800" b="1" kern="0" dirty="0">
              <a:latin typeface="Times New Roman Bold" panose="02020503050405090304" charset="0"/>
              <a:cs typeface="Times New Roman Bold" panose="02020503050405090304" charset="0"/>
              <a:sym typeface="+mn-ea"/>
            </a:endParaRPr>
          </a:p>
          <a:p>
            <a:pPr marL="457200" indent="-457200">
              <a:buFont typeface="Arial" panose="020B0604020202090204" pitchFamily="34" charset="0"/>
              <a:buChar char="•"/>
            </a:pPr>
            <a:endParaRPr lang="en-US" sz="2800" b="1" kern="0" dirty="0">
              <a:latin typeface="Times New Roman Bold" panose="02020503050405090304" charset="0"/>
              <a:cs typeface="Times New Roman Bold" panose="02020503050405090304" charset="0"/>
              <a:sym typeface="+mn-ea"/>
            </a:endParaRPr>
          </a:p>
          <a:p>
            <a:pPr marL="457200" indent="-457200">
              <a:buFont typeface="Arial" panose="020B0604020202090204" pitchFamily="34" charset="0"/>
              <a:buChar char="•"/>
            </a:pPr>
            <a:endParaRPr lang="en-US" sz="2000" kern="0" dirty="0">
              <a:latin typeface="Times New Roman" panose="02020503050405090304"/>
              <a:cs typeface="Times New Roman" panose="02020503050405090304"/>
            </a:endParaRPr>
          </a:p>
        </p:txBody>
      </p:sp>
      <p:pic>
        <p:nvPicPr>
          <p:cNvPr id="19" name="334E55B0-647D-440b-865C-3EC943EB4CBC-1" descr="/private/var/folders/h7/l0b7_32555s6pj861xdzdm2h0000gn/T/com.kingsoft.wpsoffice.mac/wpsoffice.KrKuSEwpsoffice"/>
          <p:cNvPicPr>
            <a:picLocks noChangeAspect="1"/>
          </p:cNvPicPr>
          <p:nvPr/>
        </p:nvPicPr>
        <p:blipFill>
          <a:blip r:embed="rId2"/>
          <a:stretch>
            <a:fillRect/>
          </a:stretch>
        </p:blipFill>
        <p:spPr>
          <a:xfrm>
            <a:off x="2849880" y="4585970"/>
            <a:ext cx="5537200" cy="297180"/>
          </a:xfrm>
          <a:prstGeom prst="rect">
            <a:avLst/>
          </a:prstGeom>
        </p:spPr>
      </p:pic>
      <p:pic>
        <p:nvPicPr>
          <p:cNvPr id="11" name="334E55B0-647D-440b-865C-3EC943EB4CBC-2" descr="/private/var/folders/h7/l0b7_32555s6pj861xdzdm2h0000gn/T/com.kingsoft.wpsoffice.mac/wpsoffice.qujfsZwpsoffice"/>
          <p:cNvPicPr>
            <a:picLocks noChangeAspect="1"/>
          </p:cNvPicPr>
          <p:nvPr/>
        </p:nvPicPr>
        <p:blipFill>
          <a:blip r:embed="rId3"/>
          <a:stretch>
            <a:fillRect/>
          </a:stretch>
        </p:blipFill>
        <p:spPr>
          <a:xfrm>
            <a:off x="3470910" y="5547995"/>
            <a:ext cx="3295650" cy="266700"/>
          </a:xfrm>
          <a:prstGeom prst="rect">
            <a:avLst/>
          </a:prstGeom>
        </p:spPr>
      </p:pic>
      <p:pic>
        <p:nvPicPr>
          <p:cNvPr id="6" name="334E55B0-647D-440b-865C-3EC943EB4CBC-3" descr="/private/var/folders/h7/l0b7_32555s6pj861xdzdm2h0000gn/T/com.kingsoft.wpsoffice.mac/wpsoffice.KxLHFRwpsoffice"/>
          <p:cNvPicPr>
            <a:picLocks noChangeAspect="1"/>
          </p:cNvPicPr>
          <p:nvPr/>
        </p:nvPicPr>
        <p:blipFill>
          <a:blip r:embed="rId4"/>
          <a:stretch>
            <a:fillRect/>
          </a:stretch>
        </p:blipFill>
        <p:spPr>
          <a:xfrm>
            <a:off x="2375535" y="6057265"/>
            <a:ext cx="5876290" cy="296545"/>
          </a:xfrm>
          <a:prstGeom prst="rect">
            <a:avLst/>
          </a:prstGeom>
        </p:spPr>
      </p:pic>
      <p:sp>
        <p:nvSpPr>
          <p:cNvPr id="9" name="圆角矩形 8"/>
          <p:cNvSpPr/>
          <p:nvPr/>
        </p:nvSpPr>
        <p:spPr>
          <a:xfrm>
            <a:off x="1643380" y="1703070"/>
            <a:ext cx="5123180" cy="11461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indent="0">
              <a:buFont typeface="Arial" panose="020B0604020202090204" pitchFamily="34" charset="0"/>
              <a:buNone/>
            </a:pPr>
            <a:r>
              <a:rPr lang="en-US" b="1" kern="0" dirty="0">
                <a:latin typeface="Times New Roman Bold" panose="02020503050405090304" charset="0"/>
                <a:cs typeface="Times New Roman Bold" panose="02020503050405090304" charset="0"/>
                <a:sym typeface="+mn-ea"/>
              </a:rPr>
              <a:t>Generate corruptions from noise, blur, weather, and digital categories as shown on the right.</a:t>
            </a:r>
            <a:endParaRPr lang="en-US" b="1" kern="0" dirty="0">
              <a:latin typeface="Times New Roman Bold" panose="02020503050405090304" charset="0"/>
              <a:cs typeface="Times New Roman Bold" panose="02020503050405090304" charset="0"/>
              <a:sym typeface="+mn-e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334E55B0-647D-440b-865C-3EC943EB4CBC-1">
      <extobjdata type="334E55B0-647D-440b-865C-3EC943EB4CBC" data="ewogICAiSW1nU2V0dGluZ0pzb24iIDogIntcImRwaVwiOlwiNjAwXCIsXCJmb3JtYXRcIjpcIlBOR1wiLFwidHJhbnNwYXJlbnRcIjp0cnVlLFwiYXV0b1wiOnRydWV9IiwKICAgIkxhdGV4IiA6ICJYRnNnZUY4d1hpb2dQU0I0TENCNFgzdDBLekY5WGlvZ1BTQmpiR2x3S0hoZmRGNHFJQ3NnSUZ4aGJIQm9ZU0FnWEdOa2IzUWdjMmxuYmloY2JtRmliR0ZmZUNCY2JXRjBhR05oYkh0S2ZTaDRYM1JlS2l4NUtTa3BJRnhkIiwKICAgIkxhdGV4SW1nQmFzZTY0IiA6ICJpVkJPUncwS0dnb0FBQUFOU1VoRVVnQUFCbzBBQUFCYUJBTUFBQUNmL2dKQ0FBQUFNRkJNVkVYLy8vOEFBQUFBQUFBQUFBQUFBQUFBQUFBQUFBQUFBQUFBQUFBQUFBQUFBQUFBQUFBQUFBQUFBQUFBQUFBQUFBQXYzYUI3QUFBQUQzUlNUbE1BSW9tNzNXYXJWREx2ZGhDWlJNMzc1blg5QUFBQUNYQklXWE1BQUE3RUFBQU94QUdWS3c0YkFBQWdBRWxFUVZSNEFlMTlmV3hzeDNYZkpmbjQ4YmprSStHbVFXVTBXQ2JwSDFXUlpKbldpYVBhd0xLUW92akZUWmV0QXdPRkF5K0xLa2dkTjE0V1RnUDRueXhiRlVhTUFpWU55NVVWUmI3c3h4ODFVbmlKV0xWclA5bDhTZHFtUUoyUXJnMmticDN1eGpFUzJHMjh0RVhMV2tubTlIZm1lK2JPM1R0M2wwdnVFOTc5WSsrY21UTm56am4zbkpsejVuNXNrdHcvSnF5QnhaK1o4QUJUU2Y0cXBmN2wwOG1vWU9aREx0MGkyTVcyb1MrK3lZYXV0N3o2eU43MU1qRGk2Q2NmS093NFRXb3VaRFlPSVVMcU9FTEZXQ3VEOVNLa0VXMm5zZWtTTG9KZGJBdnF2MkFCMTF5OHhYYXVtWU9SaGw5Z2U0WDlwa25OaGN4R0ljUklIVVVvQXFuMVlpSFNpTGJ6N01XUlE3b0lkcEJ0WUpvdThJaTZzTVc1am5MOXU4V2pUcE9haTdtTndZaVJPb1pPQk00Y0t3N3JSclNkbWZUTkRnTkZzSU5zQTYxWGJPaDZ5d3ZzN3JVeThIMy85SWZlZGJ0NDZ2TjR2TVcydlpvQU9FMXFEckJYdmlwSzZ2SmtnejM2M3c1V081V2oyczcrdWJzZ0ZjSE9vQlp3OHBJRlhITnhoUjFlSndjUE1EcEsrMUhyV3hGTVQ1T2FJOWd0UmxGU3AxeHBlVDhIeFlRTVJ1WHZ2YzVRMnpEMUM4d0NUTFZiR3RWMkZsblBJVlFFTzhnQ2VPNi80OXdoWDMvdXJxaTV2dC9LNXpBdExOUE1Ydm5jZFhIUjV0WndWbkw0V2JZNXZNYzBxWGs0cHlWYXRkU05QQmZpOWIwU0pGL2J0MG10bTU2MTUwMDVWQnJQZG1yZUJrRVJuT1dnTmRoTmtpYUMrOFgwMm9PN0JmWmtrc3hUSFB5ZWF3dnU1di9OSCtCSzlpeEZ6ZmYvM0lMQ3hTNDdDamVvMm1sU3MrS0p6akhDMmZoT1dVdmR0bzAvVTRhQnhSNy96dW44WWROdGxiMXNnRkJwUE51NTRRVkJSWENXZ3o1NzRTanBmak9wMUpubmsxbmNTZGZjWXV5ZHlTcGJUejdPcm5QVHJzbWNHS0xGd05Id281SVdCZS9UcEdaYmxnamhiSFNuYktTKzRaaS9CNXc3bllZQ0gzVzYycUh5cDRyeXovRnNaOGFMNUl2Z3JCVC9nbUVScUw2TUZZRDlhTGIxYW11V0dteXdPOE9PRmxQMmZKSHBUcEN6TnJPM2h1WnhiUThMUnJ2bExHQWg1R2xTczhWZmpIQVd1bHMwVWhPWjNPTTdicThoRU56by9NYy85d000Zm9peEQvNTdHN04vWVVPQjhwaTIwL0c4dlFqT2N2QUZMQUxIWjFnQi9sRzI3YXByVnJFbzNtRzBOTzVkOWREV2VCM0dMQWdUWGRGY21EUUxWNnhrbXRSc3BJc1J6bUI3SlV2cVJxNFhNYmJsZGNzRjM4OEd2eS9ENDg4eU44bVlaOS9NN1NZYnhyT2RtMDRJa2lSRmNJQ2IxNlNEN3BQcDREY0RUVmRlTmZNZ2UyYndIdmJyVXAxWFBqNGZzTTdzeVc4TkpsS3dPRmE4cXg1a2U1clVyQm1NRUU3aitnVmI2bWJ1WkRQTGR2Mk9PZkFzRzJ6THBrckR5NCtQUFRoRVlpemJtZmNDdXlJNHhNQjhuN0dMV0dsREJDNno3dTI0SW45Mm1RVEwwMkxNanN6blhEQkVicUVvQ2VhZHBrck5Vb3dJNFVJQzh6cGJha3FRRG9LWXgxN0FGRVNpU2tRaDcxU056em96R1dwYlJmczR2T2M0dHRPdzUwNVFLNElWcS9aNW1VVlBHbmEzeVpRN0xENmduZ2dIUzR6Wnp5Yk1wTjZTbngxMFAySzJSSzhvTmYvY2VwYis1R29paE1zZDNKYWFFcVR3VmtzdDltcCtEM3RKRDlWblQrc3lGWlppRm56Z2pXRTdiYzhGaW1DSFB3RXNZajE2ZmxyV28xL0ZGWGw5Z01tcnE0SzVuOW1qcmY1dkd3cVY2MUd6WlpTYWw0cHVSSVhHSDZPdVdMaGM0bzdVS1dPREVHWWxOajNDN0xXdENNejY4L3BjMUlLZmpHTTdON3oxdEFoV3ZKcnpiNldEOXJUa1I1VUgyWlBYblI4aDF1a1o3VVNVNG1iTE9EVXZ4dHBkQkYrVFJYR2xibUw2MDM1Z0RSeWRIcjNQV25MYXpMdnBhaTk5Rm5HM09KN3RMRnZMSWRFdGd0MnhBYjEzaXZicmxscFRzRitIM0hzam82VmhGWE5lamhyRWpWVHp2RGN0Qm1sTlJhVXI5VTM0MFVHQXI5ajBDQUZtVDNXdk1IOTNyaDd4TVAyWXRsUHgxdE1pV0RHcnp1ODM5NC8rV05WZDEzbXByKzhmWGF4ZkZ4UEp2blA3S0lLTjQ0ZzFKRmJOOTQ0ZnVWTG5KVWkxY05hVTBTbzJLazVWNVFMejhzMEtLOTZzR050MldsNkNWQVFyYnVWNW1tNjA0MjdHRkR6UDBIRnVIM25xQ29HZGlQVXJWczMzamg5NVVvY1RwT2owNk1RSzVUQ1JIVGw2WG5ZMlVKMG1EWXh0TzEyeklIS2lSYkFlV1JUcWcxMzVmSjBWb0hvNFZ3WE82ZWZyMnQ2TWRGVWMwRGp1N2FPSWtSdEY5NWVJYUtTYTd4MC84cVFPSjBpendhUXBxOU5WK3hGN3pEa3V4ZzAvem5PYk9UUzI3YXg1Z3hUQkhnL2lRV1RhblB4ZWV2TDdXZy81ekM0Y2UrWWZ1elBTVmJKVmZML0k1V2JKdjluaE5nc29WczMzakIvNVVvY1RwTmowQ0dIZGxsTGJvdTFUdkhMZld5b1VwbjBlMjNibXZFV3ZDTFlIVitWcGVqRm0xSGRJbEN6am5yM2JSOFhrVnJ3TGtOOGpRczMzakIvNVVvY1RwTmowcUcwOXd3aWY2cms2UElrSW5IbVBjV3huM2t2Q2ltQ1hSUUZOMDR1YW83N1RHSkpybERyY1BpcDRSTitqdXViY3R2VWFIVEJDemZlTUgyV2tSb0tVM1ExSUR4d0Y1QUo5cTIvWHYzdVVXSHNRdVJSNHd6aTJNOFBjVGNFaU9NVEpOSDA0WU1SMzdFTmlqVlJYK3ZaUjE3MXRPMlRRQ0RYZk0zNlVrVHFVSVBGM01vY29SRFVoQnZoYnFvejgxTHVqaStSSk53NHZqR1U3RGUreC9pSTR3RXJFQlE3MG1relZXTHE0QkpaSzN6NnErV0ZJTGhNUmFyNW4vQ2dqTlNWSVc1N29OejJQOEpvMU9HdnRjY0duM0dlOWs5bVlCSlRUR3N0Mld0NmpKRVBnMTd6dS9NZjRnSzlwblArQ2xpSkpMdS9EYW5raldJUEo0c3dQTmg3ZXB2TE1YMkdQWW10QkhTTitnMHgxSCtYODZjZlNKLzdtdXV6cDNENWFmR2p3UzRiaTQrbWpleHg2Uy9xUjc5ZlYvVXowbnFlRUNEVkgrUkh4Ky9OSG1vSG9RdVd0cjJNZithc2EzUlZPVk0vOFNQckJRNDJSdlB1cC83ZkhvVS8rQVlZMDlVbVNrUnJ4Y09ZUk8vNjlBcnRYVG5uNUswcjdTYktTMldhNGxVbEF4N0dkdDZULzZqVElSdE9MSy9MaHh4bEwrZU1QZUVSZEZJSUV4NmlNSDJFSnk3ZElMbXZzS1N2TEhHUHdVYnUrQlpHOWVYTVF0NCswaVM3MUJ3M3padTRzR0gwZWJaV1BzaWZvVHBjOE11Rjh2QklVQ1hPTzhhTjNjMzVmTUtabnVnOHRRZVhzRWNiVWQxOWQ0VVJQdk1RelNHbUwvbjl5ZUFIMndoZUg1ekFrNDZhalJzaEluYVRaQkNrMlBWSkU2WXg0WU11R3FjWjcxblVjMjNrL3JwM1pWditvOVFEU1BudlJHVGNYbm1jL3VWNDVvZFdyL3FFanZGaDIxK2wyR1VDSkVacm5memQ1am02K3pRM2VscXpXdmFYOE1waUpwZkgzMmZuYmt1U2ZwOThWSGVwMnl2dksrcnlKTWpyUEpHMzI1aVI1SC90K2ZNMUNaYVdJM3ZlY29Vb293ZW5IZ1FnL2VnOGIvT3VrMHNsTS9sbGlYazJOdmY0b21mbFp0WHgySGVFNDdreWYvVlJTd1NiYkF5TEdhYjBwcVZGcG1mM0dYckthV29GUFJtcDYyTnIzcmRqMHlPR3puWmxVdTU2QkoyUFl6aXI3YmJ4MWVWZU9pQWRpRC9YZ2E1NUdjK0VUZWtaakdkNjRjSUhDMjMzdU5NSFJDL0VqclBBYmRCMU05cTBlZlczRHM4WFJXU2pkRTI5aGJsT25GY21DRlo0djBhTWkyazJXY0x0MUR0cGJablNqcmFyVWgydmhqaG12QkxjZmg0cjk2Qzh3V2k4U21QeE9vUCtRcXMreU4vSFdqbmcvd1JWTzlHdnlDQW90S1pkdWZuQ0VGME9CM3VKZHFtWktRYzdpU1UydmtQb3JTV3g2NURCZHo3dzJXZk1Dcm5Gc1p4OUwyNXE2ZE1UeVhUMzREV3Vkb3NvOGVIYXdUczBwMjYzMWVCaHF2NjFHTFdNZkpVYW84YTloMzJUZm1TV2ZQaW43YU9qWXJHb0NDT3QzQkhEU296UFNYQjFGM0tSU1E4M0NjekFtbU0rNmVLTUdvZkVSNGNPMTNPM2VFa3JnL2QyZlFqL0NmWm8zOEM2ZlVsYjlweTZGWEtoL0lSaWVGM0dyS3h6dk5TYzNtTHRQaWh5RlVGQ1h6RjF3eThGemIzdUt1aTgxNmlsQjBxcmplSjNJaCtzVVVUcmpJVlYvYzZMdUJYcGoyRTRsM1NVSFVkRmMxWDVJZmNFYk9BOXVpZys1bjdBMzBYTXNiZWE1bnkzTWlPWDRFZWFGVDYrdzgzMjhlSTg3Mk1xWVJ4eDU5RzRuMGh4bjNpR2VDN0Z2SDUzY0JWMzlISFAxakQ0S3huNUFHQk91OXc0ZjlhYStLaHhNNHBVZzhOM2ZRaitxcWNzR3BjRW00UGcwRVVVY0MvcmR1UDRob2J2Q2NRSjE2UWZ3SGI0RXRMZjRmTHZiMytUTkdIR0hGL0RqUzAzMXFaOGdqWkllUWYrdnFFSGsyWTRuVVRXTzdTd1E3VFh0TUUxclpxQU5EbWZnSEhoR1BsRGJZUU1pVm85Ny9PVS8vVkhlOFhsblVBSktqRkFWeVFpVWx0N2xjNTRLMmpORVMxZVU0WmdQdmNHSHdIZFUrV1FLRzlxU1l5N1J4QTEvZVZuQVpIZzA1OHBzdEM2ZngxcHpyM3NKSmNoaG5GT1JIK0hpN3NnT0RjSFliR1JZMFdXSG91T0RmSUgxaEtNbWlMN05VWkQ4c0I1SzljTWt3U0wwWCtYMGphWDZnTGZqeDVPYVYvc0owa2pwMFMzM2JXUWliQWRmQU1leG5YMjZsbFc5azlTeVhRZlhkcDJHVTBjT2ZFdnF1eW5lN2tpei9Db0MxcmtDdEx6ajBNTGp4UklqOURkNEQzcVlCTHhUWkgzcVV4c1JMc1V4YmQ5S0krbExQMW96VjIyT05BYWJPaE9zMERxRXVFNXhxaGF5S2lVUTVpaWhCTlBKbElyOHFHWHVwWFRFd0RmRWxHUkk1SlQ2SXB3amIra0J4Uk9PT3RXVkxoREwwcnhXb1I2d2E0NlBkak9sa0MwNlVsUDNUSUkwVW5wMGJEa3JwNHJwV2MwQUFoN0hkdW9ib05IVjNvTmRXa0dUZnJIY09rYVlBemNQUkpjTzQvTlIzVXhzaGxTbVJETlQzckhwWThlUE1DOURZTGc4Q1lKTGE3WWlmYW9sNFZJYzAxcitOQjhBRjB1c0wvdG0wNGxDVHBxUGhlSldpV2RBYXZySHVzNTdkdDF0bm5nbDhONytUNEVmd1krSktYNVVCUVA3OHJxcTZwenpra3JqdXVMQ3U4SlJKMXdNUmZ1RW05UThYUnVhNDlZRlRlaElJY0FXczdrUENEZ0pValByYW9MUXNOOW14aTV4UmJldEh1UFlEbTBWVVRZdXpROENXU3hpdWJYSG9VdzVCS2V5VXVnbytSN21oNkVXcjZiNER1Z21mSnlmR2l4UmloL2hwcndJTUdPYVRXZjh6eXo1bE12QVpUakdGcWhJTW1qWkVmRWNwcGtqT2R6SkpncHJZdHBCb2tENmdsVWR5RlowWGFkaWs0c2dLNUVrYkl0aU9UWHI3Z1YrMUxXdUxYalpSYi9hWGQxNVdHRkZUYjAxUWNJVmpucnVtM2tmektQaUZsMmxxcm03Q3NQU2Z1UkpUZjBodTVzZ3BVcFZvalh1dDY2dWlFWkgwSEtxQVZ5Q01XeG5oUzgvZWhVQ1pSbWtFMzE0MVlZMVRnNjhLSDBRcTdkSXAvNXczZTUwQ2VVU0k3U2xockVRbmRISXEvL2tFc1lmZ1FRczQwSjBROHhDY1JzRk4zcjdqZloyYUQrR1R0amxvZlRwMk5oYVV6YlU3R3VSbEZBQ3Arci9EUGNqWEdwMUdma3FmaGZkMDFPZlJoQytvU1J0Q3dGZDRhaEx3OHdnZlk2OFJsNEQrWHZVaWdObXg2OFdsVjJwcVFaSGh5bGxFVFR2aG1OVUZYR0FoSWVGTlhqUHFockhkdGJvR21MS2xOdUtpQzYwUUdqd1Y4SWd6T05oWWtlYkRnR1hlWlFZZ1llcEdIdk5YS1RMNUNTYTFnMnRVaXdyei9CdVpydG9pVi9RdXJxdXh5K2pIVmExTHFuWHBFdWRtRWthTFNXVUlPbTRwK0YraEdURmhGT3dyd05ZaFhFc2w1SUhRZFdDODltbjZQYVhKeHhxRUpYcDRGcEVyMTJRcDFzU2V6alJnZWhoaXhmdzQwb3RhN0ZDR294a3BQUUlTWW1Wc25DNkdGYnBuT0J4YkdmL0RBUkFqMDQ0d08rbUtQRmYzeGlETUo5Y2dPN0doQmFWc1lzbFJsQ0txWnJwZmV6aFJ5SFFOR0ZhNWZPY0FGWW9PVmtseXhUSVlaMlM4VytiVks1RGEvbzBvUWdEV293Y1RCMGxsS0M2T09maGZ0UTEvS3A4aHU1cXVjZDgvK3R1QllmZ1J6MnIyaE1PTFRDcTcwb0V6TmhVckczZ3A2SFdNYjdsb00zT2xWcjJjeE9rWm9ZemlUYnNCQ1AzdTJIVk9MSzZqR003UEFhR29EdUNubWQrcm9ab3hlbFo0MHA0WlVQVXdlR1Z1aHlrOFlFU0kveU9ISzN0aHI3ajgxQ1NRcHJ4WTVpQ2NvdlZId1Uxd0RLRWZ2d1VZTVBNMlhYRzd0Sndya1dWVUFKMXpoekQvYWhoOHl1dVpGV3hxMG5Cd2JXNTYwcHlFL3ZUMDU1d3dPdVl0UVFyM1JscXZyRE81eEcxc1VMUnc0WWk2RXF0YXFGUEhSVW42WUdxTG5GR2hDRDFyVHQ1ZmpTTzdaQkVTVmNiWGRPc3RUU2FVWUFZZXloc1ZqV0JmUG0vSlVZNFVVSFQ1WE1SUTVIbXp5TVhFUm5ibGwyRDYyckJXSjEwWE5XUVZsWFhqbWYzSzZHRXhMN2o5V1gyakhYRFRxeVJtaTRTRkRVYm8wN0UrZngycXNaQUFlNWxtRFFOdEgvTnZuSnFLbEJ5aEV2bHZJQjY0UFlrb2ozdGRyVUJVaHFaOFYvMGdDL0tiSExVOUtocXI3aUNCMXdTN3lMeCtwRnRwNlZ6ekpacmZpbkZ5ZFl4RklidWVoYnVCSW9sUnJDQ2hna3dVa2dTYy9TRmg3Um1ySW0zNExvZUdoUllGZVhlZE5ER3hEWVYraXJhSmtBZkpaUlFTVUVxNXpqVUJLa0FvbWE2SnovNk5zTDBkUWVGYno5a1VneWcwSnlCNHl0N0ZuclZFbzdjNzFTMlFRa2JzbWpQQjdibGhxV0dRdlcwTTFKNmhEUlZCVjJhVDNpMUxsdUZrVzNIM0xyUUczZUM3RkMvQVlyVGZteDBaREYxbWNYNEVXQ0xPbWk0VEE1aWFlMW5nM0ZVN2RyZGEvWUtRQ25xZ1d5RkZRdTdDMXRVdkJMNGxqdUlCWTlObTVlazZ1Z0xxZHhMQ1gvUXhVR0NzOW5lcHRxVXQxNG9aMEdETFJ5aUoyMnVYZU5TOW54Z1cyNVlhZ1NFT3IxcytubU80bVRvdVdWdDdFdkVzQitOYkR1WU1HVGs2RzhWTkx3WmNTamNOam9hS3REb2pmRWpRS1FKNVdweDNNT08xUEtpT25TOElDSjFWaXhZMVk3RUpKUFpvM0xZb3VLVmtDVHZBS253NGQyakEzTlc4Z0EvK2xheTd3dEF0NHBENnhHbEJmeXd6TnNXYnMzcUJiMUlLWk5qTSswNlpoZVdtaFpwdFdJMjFJeWpTRVdkVTJmZTRsM0NmalN5N1VBL1c0SVZoTW1XT3IzMUJpak8rdVBESjBaSGd0cWwvOGFQWUFjTmw4NUdCTUdHV1Y0VWRsM2JBYS9oc1pOcTQ3ZVB0aVdFcUYwWVd6aFRpRmVDb1U2bG9mc01Mci9jaitvYmJuK2VOZ1ZucDFXWUtEOTBEMGU0cnBWVjljM2swVGJUcm1OMllhbHBoWlByK1doM2p5QlRaaDgvbkIrTmJEdHJlbWFBUjUzWjJrdVZnOG5Lb2JDOU9FdjgvL2hZK3ZEdjJ3VEhLd2RHeUNGb0J3MDVLTG5WbngxL0pjTUVxNWNYTlk3ZTVoWVZucXBoVlhzU0U1ZEQzT2dJNzF6RkswR05MTTdEL0lobSswMkREdmEvTmE5bWYxTk55ZjZHQmVyaWNvcitPTFRpSE9IZ0FYcHl0c0xIRXpQdFlsM1kwc1RDVXRQeUpaRnVaUHhCOXgxU1FCYjNpdDhNTm8vOE9wNHI5cksxRVRWdGZRMlJ6Vm5xcFBWbnkray9EQTZFbGMreHdaLzIyYTg3Sk1ZQUFpUGtVWVBXTi9MYUN1cFhHMVo4VW9DYjEwd3B6cmJiaVBsUWI4aFJDN3hseDhLd2JoL3RLOHlnUlpWUWdrVWV4V0YrQk9iWW9VRW5QNnBxcHpEMVM3K2JNeWt1L21jUU1JR1hLeHdjNWt6U2dGNDBXV3MrcU5wWEt5aTFlSTVYM0g5cmozUjlzUGFvMjNkYW9MQWZIZHZjYU55SVFsMnZlQkRvME83QVdNOEd3L2VQSkVZMnJGeE5MM2FUNUpldER4ODV4RW9EMlJGeVNiUk4wR0J3S3FhWVgxcXNzNUd1azBNUm5PcmxSVFpnUG5RU2pxYkxZY05rSGpXRkdieXpIMWJDa1ROOEVCam1SOFR2cWVsRmZ0VGZNWEJFNlRNUGdvU200UWhYTjFhRTFFOXRhdHZ6UWNkT1hZSlNpMTNNQzg1SVEzbGxCRnNHWmMwTXJTc1J3YTFyUUJmYVJnNWRsOFRZamxueFFHTFA5S1g3UjVzMk9CUUdVMHBIc2s5WHJBa3RsNllpdUdUZHpYQ0xuMWNvM2prN2dvZGdRTXlCUndZU3BXVnhkOU9xbnYyUUJWQ3g4bjAvbDJaMzJoUlNQTWUwRmF4NnlUUG13d083cXE4bkw2cUZWV252YlRBWkJkVE01RzE2QnBYUXlZUXNwb01xRGZNamoxOXdNd2lFZFlwUytJeS9lOVlLZG9TRFBCdXlDd0s0bml6YTgwSERUaDJEVXFOVERmUlBjVjdVMUNTbHVGTlhhZFZDaDFzVFJlK0lzeDJ2RTBBczZtckZBd203SGZyY2lZYVJrbXpaeUxnQklhN3VBdnVBVXkrQVNncTk1QnlIQVh4VVpVWUlvMUd0YzJVazJyN3Y1OGxOTWNFWk1pM0VKaTFqMGFhQlNpVTRockg3ZHJqbTZwS21mSXM4ckVybEVGQzZUS2piK3JwWW1DRWw0QXBtWmcycml5Z084eU9QWDJKQnNaT2hrMXZSMGJPdUsxeXE1T0hCN0lic2p5SFBaTkZGRDBvTnpHTXcxY1A1Um9Tc2tyQjlxaGx2MXRYUStxNEdkQ0hPZGpTNkxtQXlVZ3VKRlYxUU13VGMwR2hGTU9TOEs1RG5kL2o1bG53QnA4SjhjNlZtU2lIeWprM2VQL056N0krUXdWQVZNQVExUTc5VjFlRUpOblhoVk5XYWIrenZlT0lYOS9iei9LZ0V4NWpvL0djaTkwWEc5TmZrMkRMTVczMm5nQzJyUW90a2E5L05xQVJtU0Fub3JVVEtQdy96SS9Cclh5UHlvNDE4U203THJ5a1EyVVpQbEYzaFVoUGtkTTBDWUMxTkdKMUNYdjVBRWIxazRlU1JpanAvMFpHU3E3WTkvNGpXeXI5Tkh6M0ZSUGNqQSt0cmRicWpLUFROMExvRjg4KzJCbFFoMG5ZVXVqbEQvZ01CZ1lTT0xxZ0dsdU9NTXhSdWErYytQdVBrdXVwYTFFS3JaL3k5RGNFYmZqTWo2QmEvZ0lsR0xyRVZZMkdwRjZSaWV2VDlpT2prK2xFSmptRkkrZ2xueVJ0bTYzWE1UTXBjNWJKeVEwNzdBRGNsSW9yU2tJNmRKVXMyaDVRUStxU0JSRGVuWVg3azg2dGQyWFRQS3pYWmgyVVRyRkxLNEFyWE1GbEl6U3ljeDhaVkpmb3RvWXVnMUJpQ25KdTAxMUNUdnVHb3cvNGtQVjlQdmpUNEc2NzlHZ3plMndKRkVTUTNNcFdSdHBQcFIrSFNqcWkxb2d0ZUFmalV4aDhLbjJnZGRYcThVMThsY1RGL2ptRVBrMWZPakpDSFNFOEhTRzB2SzhPbHhmWFE2MURTajd6ZVEwQW9TcTJIQ2t0czV2Q0hvYWxxWDNDalhqbUZWUjFLVExSc2lXTG9Td1gwdHNHUmFKWnFCbEROTlIrQnlYK0grUkZ1NERqOGVxQkZ4Uy9DQTdXR3RWVzZ3dFhOYW1udDBYV05iVW4wNmhrbkhwU2FXbXB3cE5OUWVqUTMyTVlWLzhBaUp2MEZZN0NmY1ZnTlhCRzA2d0RId28yMEhhdUhMR0t6KzFBVXJlaUNWMEJKNnhKcENGejVJOTVvd3NyR0lWVmc4ZUwxRkJYVGVqekdrVE5DaU9KbnVPUExHUTRJTi9RQ0Mxdlo4M3BNekkvZ3M3WmRMbUdCU2ZrS2RjdktSTWtkYWp1Q3BiWmhEbzZ5SnlyMUMzSWNIS0tFWmt3Mk04eVBQSDVoWDluZ1NmRGsvMVpoM0twT2V3WkVzSVNEL1VzTXJGaWFMbW9KaHc0VTErbTB5U0ZYYWw0bGZvNHhWQytVSHZYZkFJVEdSUlhyR2Y4V0tVZi9QOGFqQ0ViUUpaWTczcWgrR2lCb2psSzJZN3FwMHBxTzNtQitRaGJaNU1mZFliakdWM2JvU0tZRXF3T3VvQlU5VWQxeWpFb05XK0tjTXdJb2ZQbkhUeDA2K1BiYkhpcjJ0U0RkcDFXNy85RXcxRS9NaitBMWRuNzBBRDMxeWFPMXRaY2xPeElobGV5M3RLMEJVZG5hSExQdk9PWXJBUzlZSENncDg4L0QvTWpqdDRRZk5VMElPS1BaZFlYcmF0bXdaNmxuMUw3S0FtbFRpQzlwalYzT3ZDdTFKUS9TS0hSdksrM29saFhldThiU1Ezb2l2U2ZxUCtFdEFWZ3N0blFQWGFqYmlpdG5PNzdsOFUwVUlVRnlyRmNtTVpML1NiNGdMSE5VK0ppY2dtK0pKY0I4TkhMQnFFeExVS2FRTndLL09lZXFGVk5iRDZSUDlJSXR2cWhHbzkzTXBDd1Q5S01UVytSSzJxUFYrVVV3MGU0Ukszd0hoNUlnL2NwcHFpKzdsWDhqSERqaTJQU1Ryd1JhNjNZMFhtNWhxQjg1L0NhZjFkY3lsNXBxZ0tiVmlyK29TbkxPVU1LdGFkbWFPdHlta0VxdDJCSjlTVTRhanRScUdEcUxCQ21iSG5YZlRLMU44bUtzT2pzRUpKV0dkbDRPSjEyOVdBaFkvSFpVK0U5Z3JZenQ0SEs0bHNkZlZ6eFZaRlZJSWVDYld0WWhjSlZ4bHVId1VxSE5MWTVkMVFQQnhkWUZnZEYrODBaSVNEdk96aVV1Q2QrVVM5V0VZRDNkVWxYcHUyRmljdXRSMWI2TXo1NGYwVXg1aG9IcmgySjB1Qld0VFB4N0h6Z1QzOXVpcGMwR1NsbFk0dmRFSlg1QmtjS2pqSnBSaDk2eXM4WU9GSWI2a2NQdlVwcmRKZ2tRNUZVdHZRTGczYUtuQlpZbkhFeHVsemRBQjNwUkFJNEtjU1c2ZXYzV2tkb1pGb2JPL3BCdE9IVUF4RHJHdnhVR1M5dmp6UmhUQlpNQ1hhU25vbXgrN1EvV2w3T2RMZ1lRVW1scW1BRkZUU1gxQmovV3NncmtJTndVSzNzbmxVNm5QbGZZVm41Rkw2aDRRK3F4b3dwNUkvQTNzUG42bzhnZ0I2SXJ0WXovbTdqTDY2cmZWVTJZc0p6bkNhaCtjbjZFaWZGVWpieWFZc0tFZFp6UmxMb3VhbUZTQnlpMTZRY0g4ZDNqSlZ3RGM3Zk45bzk4SlZCdlNaYVR5UGtaNmtlSXVFNTF2ODYzYWp6U1d0aldWYm1GR3Z0cDFkWldWOWtURHV2SURzZHBROHE3RWh1R1RoTUpIZkNqTTV5NkJ4eWlsU3BuM0dQMC80YTFSQXY4UmJIcHloOG5xdFQvWEZRaVEzSDhDRHlFZHRQdEQ5YVhzeDNNSDQ3bFlWaUlkTWhIaHpMdHFKN1NETmYwZ3ZBSlg0aG0yRnRsNTJmbGVsZlRuTU9QeEFCOGxQSS9lU05RWksyZW9SRlVNUi9SVU5WdnQwU2lWMmxzNk9FQ1NjVGsvQWp1c0tsRzdwQlNjU0ZoTE10S3YzQXJhcGNwQWNValV0WFBxaG1WZXRldGVDMWZDZWd0UXlMcWszc005U09iMy9jUFRvOTVXTnJVSXVRU3RkNnVVTGZkK1p4aEM0Y1pqTHZNUEd1WkNSV1Q5NWFraW9XZ2gySmpXOEsyMUxKS25PanE2aUJIdHl3SUIrbHJldFN5QnN3ampjSy9RTkt6UUZXa1B5ZFFSem5iOFMwUFZPUTE1UUhpUzRvcVB6ZnROQXcxUWJqRFRXTHVCYWlET0s4MGRuaGZKTDlxQm9Dbnl6clJVdlkzYndReU5CMU5jcUx3V0xMVStrNVZYTHBucFpxK0JEeCt1RGVNSnVkSFNWY3Y1VjhVa1VpZC9PaFRlbm5rS2hFZlBRUERpTmErd3JObHhQVWZOdXFwV2ZyUFVjSnFLaVZ6ek1pUU1LV2hmcFMwTmIvZmk0dUZHWFVkYWRldTZaMVhtcnVnaTA3SCsvUmFneFZsQjZhcjVnejRPWjlKV3QrcEdlTmVNMHVUU085bU5ib3ROYWVzZmpBWG1WVk1WU1lMUFY2MDZBRUdlUm5oQ2J4cWVNbkcxb0pveDI4NTI2bGpBTmRaeUJyNWZBRkM3RVZObGdvdHovNkRjSld2N0swdFBGVy9nejVmVXZybzZ5c0RQK3FoWmVRamJ3UnliSk91RXZrWmRuNkliUE1jU2lFUFdrMDNxVmE4M1E5VXM3Y2txaWZvUjRodFR2a2diMmQvek04OEZHOUpmbWpPUXJIR00yUTBWM0hycFhFWGhTL3l2eFBqSGZEVHRlS0JIQ1hRUlJQSGx1cVZjeDd1UjVyZkx6Q0VScGdUY1M5R1hja2Nncnk2MHZnWjBmeWN0Vks0d3RHMnowOGtTeWZuNjlZZTNiN1NEM3AzeUR3NlNoZU8xSUsyK2oyQnBCc0tjTThJRG5ldG1tTVAwMHpxRmhJUEtkZFZSVG5iYVdLQVYxUlhlWDZBRzEybGhiK0NPM09hVWk5U0RjTEw3TS93VURkUzZWbjJ3bEhsM1ZyUWh1MUhXdzdka2tEZUNQeUxBUU96TW9OczUySTNXV3pna3RUd3IzYWZyT3N0bFR0M1BzM1l2N3h6eHgxNWduNlVmSW05c0pjay82dE8ycUZqR1NuSEovUVdBbTZEZkRONUhFb1RCNjdLNlFNWGU4bDczZHpBL3J1NFBDVlU3dHpwc0JmdjNGR2tKTVhzYWJnZlNYNy9ZcDNjaUNhb044LzBuODRTeWRaOG5IMTlEMUhJcnpDd3J3NVhPRHhhbXVLdjZzNjNyVDA2bWdFMXg3Y3dmVDl1VkdOTHJTaUs4ekdNVi9keW16Q2YyQzIwSGgwWURIalpYUU5aSmR2N1N0a09WbXpYOGtCMEtXWC9JSmw1OEJ4L2pMQnBqVUVCbjgxYkhveC9jV3Z3LzJMRTM4K2w0aklRRmVOSG1PdTJiTHFseXpramdNN0h6bitUeDBPS0pMOWlMNERyK1pUZFpoZW5xcDYyUk0wU3Jtb242VWYwMHRzaktUTi9BdHZFL3plYUxZUktud21sY1Y1YXlJcG42cWl4UDJCRlBGdVRSTDRTQXBtZmt0QTZGL2dSYmZzU3YvK05kMEVJMGRBUm0wVWtVUHhWeHA2NGpYaDYxN1M1d3FGKzhiQXp3RVVBQUFrWVNVUkJWREg2bzE1WXM5cWp3NktqNTdnRTZMZTVBUWtLanRTR0tFcElZVXd2cHdXUnFCT3lJMURXYVFVUVArVWwvcnF2SFdHVnN4M2Y4b2drYmxwaExUcXM4aVJkajhHblVBT0pLVFVFLzhyWHpvWDIzNUorVUJRSUsyVXFHVmgwNWdhYlFtdzVQSUxvN2ZoUnN2aXU5Ry92VWNQOFE0TTM4Z0lCT0FLM2p5YTRYMGNqZnZtcjdPLzg0aDZWK0ZINUdQdTZLdU1NL241SmcveHpCdmh6WXZ0Zm9kRzQ2dmgrcmhKU0wveldaSjFDa1I4SmZ0ZGxuOS82MmtlMm5lNzV3R3NmU3dkLzhudE91eU9jYnJIMjZKTFpwelowZmVMK0xiTXJ0Y0hpbXpVOEE3SHJaTmw3bWdqTEJSc2NhYnkrdTBEb2VyanpnUUZLMlE2NnVaWkhkRjd6RUh2NGJiVFc3aEdrampuYnBWRlpCS3QrNG16dVhZL3ZSeTVsQjZyRVJQSG9VYzJraFpQYzkzWllMQVNRanZnNXEraVRXcnZSdVZUUSt6QzMwVFFVK3BGQm5WREoycU1iT2tLKzFEV2ROZmdFOXMxU1IwMVlUeG45NGE0NDV2S1dJOHl1YXJKWHVLRnp5SGJnMVhtV1YzZW12eVE1RnZzUG1uSVJyQkY1NFlyOGFNblA5bHd1TkJSNkJtMmljWjBldWJpQXEvNWlFS3NXczlLZzkxNnd0MXQ1L1g2RXBPV3V5MU1ZeXBkNjVhK0hlOUJlaFhPTGhtL3RxY0FVY1dQZXVNanA4eWhhOVNIYlFUcVVaM2wrOU5ueGhpK0NyWkZSVFBVTU1kSDFhREU4azd1OEFBb2xFZFBpUnd2K0JvL2kvdGpiK0ZIMXpqbVUrVGtJQXJoK1ArcmFXWDJBUTFVVkpiVkNsdWU2SGFDaER0a2VZMCtLeHZkNGNaWFZGZjVtUVhuRmtPMGc2Y3V4UEppN095czJ2SG11Q0hiWmNQeG95MjI3UkdnbFptSEdlTmFOVVQzNnRQZ1JzdUpOelpSZFdOQnprVjNybGFQZVBxSlFaOHZyZU5VZ2JOdWtMRU1HajVMYTZ5OHY3OUpQeVhyYWFHRHNKMm04dHpPOG01UjN0Snp0OGh5c2tPMWcxOE8xdk1xdnlkN0l6WnlyT2NNZkRqR2tpMkNEeVV0bXZ3NkJSODlydkR6dzVsa1VMU3VKV0U2NWp0MGZPWFdCVnY1N2ZGRURqWUpVemN0d2ZKVUhpWWVqOXd6cTZnUXZRbWF3WUlWMSt5allyaXFqcEZiSTRvekx1MEdsT2JVaGlMMW1PczdmK0x1TjNIdE8xS0Vhb1JYTGRxaUxPanpMTzJIL1Y3VHNlM0gyaXBlREZjR0t2anozOVZ3NlVUL2E3M25qaGtFcmliZ2hWT3orbXB6eEd2eW9hZDJVZE5rLzhVSUN0MVZBNGVnOWkvbTEzV3pkVmRiQUhITWlJWitMR0tsMW4rWGJHM3hmZ1V0WDFiT3Fmb1NGNGFaTy9ySGl4V0FoVE10MjdHYlg4aENieTN5cDVlMXFITHZMRTdZZE5tMHlHZGhwcEtja0x1dTVJSSt3QzU1c3UzQU9oRnNQcW1YK3E0L0lvOEZVNlJGKzk1RmpYSU1mdFF4emlrbDU5blh1TlhNdys5MkpFTloxMWEzVzFZT3N1QVF2eDNFUkk3V214TDh2aEZocW5XcE9ObFE5TmhmazhST3FLblN1ZUVZZndyRnN4MjUyTGErdFhnekdTdmkwallaVWJhOFU3Q0JUcHFmOENQZWFON3pHU3dNcmFSeXBHeUY5VFV0K3hHOGZCZVdZalpndUc5NzhGaVIwYlpVZEhiTldvODBnUm1vdEVOOFhCbTJxV0xWdXhpNEtSN3A0bThZTUZud3JEeUFGYlNmeExBOXpvWWhwOU9zVGtsTEYyeElzZ24wR212cmVNKzYvN2ZxdGx3V3Y1TjNnOWdZNERzVVVVK0pIQ0hoeXBXZ1U3c3RpeStuUUUzYUtRTXBUZW9LZjJQUUkyTVZTYXhHaFBLeHk5WlN2UjFVNzlaOTU2MjMya2YvQ2x5bU5uUzNjS0w2MUVMU2R4TE04ZUszSXpUb3F2cE5qelhxcmNCSHNzN2l2NldGZExKTEc3eHdOVjkwMU5MZGZPelN4VDRrZklmNVc2WEdHLzI3aG5WaHNzKzVsdWsxTkJUMUgyK1Bjb09UYzRobkdZckhVdWplbWtkMWsrYUpLazhsU2lwK1N4NnEzQ3hEb0hyU2R4TE84aHJ3NWhvbGp4NkZSOVI1U0xZS2R6Z0RNZG16dUcvZCtseEhnL25aY3AyQVNNU1YraEJRVlUycjRXUEh1aTJTeGNxTDNMT0sxMUNCeGtjdGxPM2N6SmN0WXNkU21Ud3R6ME1rSDVza2RhaStaNnVqU1NmYTVTNjl2MEhZU3ovSmE4b1ZHOGRDM1JhSHZQVDVVQkZ0ZGVkRjhsY0YvUGQzSEhBTTJMN2tVRUpGSnhJODVhRlBpUjkwaGZwUTA4dTZhSzBsazlENFhPYUdvYmxkMHhod2hjaFlzdWgrT0g3TlFha1BxNCt6UmgvRGdmSnM5V3ZmKzFNbmdEQ3ZkOEo0MnlPSUdiY2UzdlBZQjc0ajN3VFljQ3ZQZXJrTVI3SFFtQVBHR3JCdjd1MXNaMnJxaUdSblc0Wkg5UTNTYWRmT1FhZkNqeW45NEY2YnN3UnQvWjFjTDVSU3FSVkhiR3VPemNHM0Q2VFl0QU56bkRjUkxwZTY4V1ZYRVhxSFVGb0gzTmo0STNWVStsbnBQK1Zvb3c0b3pvWWpmNlJDMEhkL3liajEvUkoxcTdCbW5MM2ExVDUyS0l0aEI1a0JEVWVpeXJXenJwZFNzRmhtWkdnVlI2eDdLeDI2RVBnMStoTEJNSEdlS1YvZThhQjYzZEJzVUpMN1ZvYi84b0txbjVkd2YvREFNN0pONGRuTzNCRXVGVXBlZ1ZZVGExcStCaFRHRHRwT3h2RXJqcGZWa3FjWmVnYlQyVWZkaXpTTFk3aXZLVGJWZ1JqMTdrZTBmVWJNbzNqVXR4c1MwU0VqbTlnTHZNZzErTk0rZWV1UWJYNzJkZXRtcEVhbmp4ZGVtUlpTYS9CazhiL2ZJUjdvK0dKdTE3QWtrNFhqQnNzeFJKSFVaV2dXNHkycERNUWN2YUR0Wnk4T2ZmZDFtN0RjOE4xcFJUaUNKRjhFQkhtN0k3Qmt2N0FaYXI3WnFoVC9LYnQ5ZW9QR0RmdFFWY2RMVjhqZGt0TmxjRHhPZFR2aE9SSGRyQ0lscmJWcjh3YSttZzRkL3o3T3ZJcGFLcEM3cVg2YTlOdnplUXRoMnNnTzhGaThmL2JCZnpUOXlZMVVXd1JhcUtpN3BHMU12cXFwck85TmIzWGlZQ25zNjloSDBvNDUzMzh6dWNDM2xtcHZVK1R6d3J4dW9qNTM1amZjdVhDRDFaUW8yNjIwTmVMVER0dU1oNVlDTDNpUllCQWZKdEFXUnlZVjF3VkdEbFV1MEppNmwyMjVqeG84cWQvN1MvMEFjOGd2LzdFN0o2ZE9sZTduUXNuY0R3cU8rVDlubis5U3pJMTdqdlFzV1NIMnBnbldHYWk5c08zRU03TC9pNGhYQkxyYUVGdFB6M1NUNVdYOEhJNGc3NlVwNi9LUGpwWHpadUs0clVuNzgrcWlUNW04WS9mYlE5Wndlb2xsbWg4TUkzSk50dzZXK1ZKRVdoMjlYQlcwbmlvR0tkMTJLNEJ5aW44RC9MSDhOWHhIS2FiN0thbnc4NDZIQnFUZGlaajNxc3FlZWVPUWJqOXgrYXFyOGFPYTNQYjVkc01YK1lmcU1XL1ZxZ0Fxa3ZsUVIvL0w2TUhKQjJ4bldRYmRWdkVmTmkyRGQwU3Q4K3JIMGlaK2ZCamRLa3ZjMkh0NzF1TXV1Uno3Q1BRRXZQWGIrK251QzBYdVd5WkR0M0xQQ1RJRHh6SG8wZ1RIdWs3eXZnVmU3QnU3NzBhdjlDdCtYN3lvMGNOK1Bya0xMOThkNHRXdmd2aCs5MnEvd2ZmbXVRZ00zQ3g2NXVRb2U3bzl4WHdQM3VnWm1QM1N2UzNDZi8xZUxCdjQvcHB0R1BjVG5uWXdBQUFBQVNVVk9SSzVDWUlJPSIKfQo="/>
    </extobj>
    <extobj name="334E55B0-647D-440b-865C-3EC943EB4CBC-2">
      <extobjdata type="334E55B0-647D-440b-865C-3EC943EB4CBC" data="ewogICAiSW1nU2V0dGluZ0pzb24iIDogIntcImRwaVwiOlwiNjAwXCIsXCJmb3JtYXRcIjpcIlBOR1wiLFwidHJhbnNwYXJlbnRcIjp0cnVlLFwiYXV0b1wiOmZhbHNlfSIsCiAgICJMYXRleCIgOiAiWEZzZ1hISm9ieUFvZUNrZ1BYZ3JJRng0YVNBc0lGeDRhU0FnWEhOcGJTQlZLQzBnWEdWd2MybHNiMjRnTENzZ1hHVndjMmxzYjI0Z0tWNTdVMmhoY0dWOUlDQmNYUT09IiwKICAgIkxhdGV4SW1nQmFzZTY0IiA6ICJpVkJPUncwS0dnb0FBQUFOU1VoRVVnQUFCS0lBQUFCZ0JBTUFBQURjSmNjVkFBQUFNRkJNVkVYLy8vOEFBQUFBQUFBQUFBQUFBQUFBQUFBQUFBQUFBQUFBQUFBQUFBQUFBQUFBQUFBQUFBQUFBQUFBQUFBQUFBQXYzYUI3QUFBQUQzUlNUbE1BRUdhcnplL2R1ektKbVZRaVJIYXM1MUVnQUFBQUNYQklXWE1BQUE3RUFBQU94QUdWS3c0YkFBQWR3a2xFUVZSNEFlMDliWXdrVjNIZCs3MDdzeDhLY09aN05uSUlmMGptUWl5VGlLQlp1SU5JQkJoRHppWVdEbjJKT1pzUVlBNHdqb2dDTStRRGxCOWtENkhZaENEbW9oQWxHS1M1S0xGUm9rUXprWE1nUndxekVqR0VSR2dXNFpBUEtackR0ek8yZytHbDNuZTlyKzZlajUwejhyVHV0dXZWcTZyM3VycTZYcjE2cjN1aWFINDh2VFd3ZG05dDhOb0QwTUg5TzFRUnhaLzgxRjEzTkNnMFArWWFHRWNEejBuSUFQN3RScHVFc1hjSkhJMXhKTTE1NWhvQURXeVJvNWRFMGZQcVIxSDNpQ25rdW5OZ1VYUFZ6RFV3cGdiaTZsR0RzcTdWWHBjOElXU1VDTGN0VVp5ZjVob1lRUU9YeVNHblBrSEk5d1ZmaVVqYkdrSFFuSFN1QWFxQll2S29VRVNSa084S3NLZHNTeURtcDdrRzhtcGdoVnlRcEMyeUo4QW11U0tSOC9OY0E2TnBvRGxVOVB2a29vQ3J5clpVNVJ5WWF5Q1hCb3JrZTRwdW0xd1NNTkdPUzlYT2dia0c4bWhnSFkxdksyU0hzMndTY3BDSGVVNHoxNENqZ1dWeVZ1R1c1QUM0UGs5SEthWE1nUkUxME1VVzlYK0NlWFdlamhwUmpYTnlwWUVlSHZWa1NMVjk3T21vQjlKRzFjdTdxbnR6SUZzRGhYZGwweHdUUmZGTnJ1QTJpc3lYWlRwcUh5RmRsaWxnTmdhZEZDa3JqNlZVenF0c0RiUnVzekd6SzlmT08yM3RrNEVJeDJFZHBpR3EreXJWNmRCUEIxRjVQRTFPWEh0bFd2Vzh6dERBNHJWYzFEOXhwS3hIZHFwRXlOc2xyTTUxQ0s0MlA1dWMrWmJDQUZDOHQzWTdHcXZ1R2Y0RklBczNEdDZBWkg3bDd1VE9RMEJuSEtzWlU4bkxReVF6UTliVHZyb3VsODZ1aFNhS3lhL1l6YTdDTm9QM2Rpd3NJUmNMdGFQZlNPU0tINjFlcTVOVDFhdlJSMytCMDU0NHFrUE9haUU1dXBISVZad28rbkV5ZkY4Vk0xbHlaYkdxV1NUS09LOFJwNTlHL1RVc3ZDTlgyeXNYYzVGTmcyaUo3RTVEekxneTlwMkhmdzBzaWd4ZWF2Z0V3RjFxL1NDS1ZwR3hSRTN5aGFoWWY0L01LMVFQQytTSnVBS1JXVnRsMnU4bnQzYWl1Slc1eUx5WW1UOXRQMVczUG16bTYxaHZiOXc3cFBtcTVPWTczbmI2OUd2TzNTem5TUThEaGlJUzNJbEtwcnExeUdPQUN1N3FTcE9hRkJsK0h0blVGaUgvZUpXV2lVeDVSdEV6V2JDK05CUVdWYmhLYXo5Q1I5R0N0THZyQ0dOYTFFeUJLMmhtUnQ3cjVHU0E5eHFqdCtDNmN4ejl5YnZQSG5WMmJ3Z1JqYlpFa1F4MEY5YkplVjI0RmxEVDBjaUc2T2JSZ2VyUElobFVMOUJTWFkxZ2NZMkZQckE5Z1Q4ZnF4QmFKNFRmOXhvM29XTENYYzlhbGh2ZXpCSDMxOEJGUGhXUGpYd2VvY1hVTjlrRi9QZWYzczF1emRIN1BnY2JJdW54K3plQXl1RTRSU05ZY2ZReW4xOUplVXpuRldVanFvRUhXQzhKMFk1am1SQ2U2MnlwQVcxRmVONktxT251VVIvRldWcmNraTZMcWpqTG9wNlZSUUJkNjE3TENZeFNqUXVzNTdQMDVxSExPZ1ptQ1c3TkQzWVE0MllOYmswRElXSzFGd2toWndvV0NUZ1g2L2dHZEpNZWV4SVArOHc1WEZFdXRTSlM2MldScVFLVnhVVEV6MzFlbHdpU1FzWkVMcXJpTUVDMmFaMjNoREFMZmMyTEMzSlpJYjBuNVl2cDlUbHJGK0d1bUpLZVJZWWR6THlrN3hwR3p4THV5N1U3MUdqeCtvUmFsRkpXV2NaUFZSbk9MQkRoTS9ya1NjWlk2OEJyRHNKMDJtd1VnOUd6d2FwVzBTaVBHbEhnZ2hDaEVGNGd5VGU4ZUhtUEVWa2MvTTlkcDAvL2JDT2ppZTViLy96MDZWT2Z6S0RLckliQnd2TFZpK1NOQmxlWmRJenlOU2dzZStkWjhkOG0wSG5adVlxTXRVVmtGRVZxMzNtRjNFUTdIWU5kcXVYa012TjdQVGxzdGpKU0F5WHJzZk1yb1d5cDBrODFhMno4SFZBVEhPcmg4M2ZnaGNMclgvUlg1OGJDWUdHOVFiSk9EakYzbk5VVFRIeE04SUpuMktOTkZSSzlKMHFPWHpDdTdmSnVOTVZnQjlINFNZb3B2aldLbHVSeWNwTnRJYTRLa2dmTWErYjgrRzhsVnl5NWN1M2RPZTQwaDR0MW1Ka2NSUEVENlc3NHkyQUlyNGUzaTJyczZYUEY1TWJBWUtHalc4WmxUYVFYYzB4eWNyYzJMbUV0RU1WQXFuT1B5NFFKM1NHRDFGZ0hwbldGWWFCcWx3SHdSNzNkVUtFV3hVbWUvVGQxcXN1MFl5M2ZZMVdRTnB3bWE2cDFDMS9JRWhkWENIa3BHZDZSa0Ira2tUNERwdnRsY3NjNXFjWTAydlM2RmdUbUpzV0tlZmYwcmx1VGJCcWxiSDJJVnRwcW82YlZiQ0ozSVlBaGRWZ2RaQkU0RFdET00waFZRVW05M1ZDamdSSGtzTmd4ZURsbkNmNWR6ZmxZMWRMOVFGRCsyQlg3bGp0d0JkMVB5QzlIdjNPT0REL1FjU3NWQnJ6OTRHRHR4b1RjK1dtRkd4T0F3Zk54azdWa1dsZzlsNzgzUmVRdFpldERTRnJoa1JBdmJlNW8rWDFwVVJ2U2tKWmxhZzM4MXk0alZEWUdKZlYyQTN1RkJraE8vZlI5bi9rSkpGQ0x4bERleDZxZk5YcGlvZE9BMjU0NWl5RVg1aDd1dXFoQndRcmdXS2EwMEExK1g5NFQyVXpic0xDYy9sNHlqM2JPMUljVXQ0VWRhZmxRb3FOb1gvWitSUnFTMnRTeUxiMldzakZnazI4M3dKenZwaWhhc1djbFdyQUoxWE9HM0NWcythYUk0eW1WczV4aVJjVUZhUjJBR2I4NU1xVVJwOWNWd0tMNDJLRG9XbGNVQ01DcTdjSnc1YVJ3cGo1a0E3SDBRQlJSdnlUUk5DNDZ5d3NsYVhNdGFXUDdjc3JSbGJOQW9KU1JQTXo1TGtZUkdCM256dmdia3l4WElBUXN6anFReXRJZ21JcXpLdXE1V0xDN2FTMXowK1dNUTdNSmN6K1N1bVVtMFhSS1dmclFyVlJRSUpVME5MNHJaL1Z0YWZsaVlrZERKdkhZbFduSXhBOXdUZHdjd1RzZFVIdk1aeWxiSkdlaWFWTzJLUnM4N25PV0J2dE9VT1ByRVkwbkc3NktNWENnV1V0V2JGcFkzNXNLR3FNbEgwdVdQalJQVDg3cFlJZUtTa0ZCZFZ2bXVxVnJVallUbGFVWnRQUlFCSzVwaHdudE1xZTNiYzl6ZFlNR3RLSnQwc0M3QlRuU3VqWEhnOG5RSUYyNXZaRGRNcmp6bkk5TXRxd1NOR2xTRlV3THErSDdaMUpPWHNyUUIycGdXOS9UTGR6Qmlvd2phbUx3QnFjTGJEZkEvN0ljN0ZqVlBVellrblJLVFRaSWJzdmdDN1hrQS9lMVBmdXFFYTZlNXdZaStrbkJEQTNDR3B0VVVGcExWUlpWcGxIa3Iyczc2YWdOdzhMV2p0V05aK2dEWGNhcWZvaFcwUUFZeTdnRlpoaUhqSndaU1pFT1puSXpPcTlLUksxSUhDZk1ieTNsOUZGaVdabUpTUDlUbG5GZE90blVhak0wMkhOeVE3Nld3YStiQTVPUEtDK3U1VFJwN3NEZjBIY3lyOGdSNkRMMGdTUXRTT2RDdyttVHFtSlJPZytZWVRRWXRrMHpsMno3eGo2RjRJQjBWQ05hNHpGVlQxZ2drRitDcW5VdE5YNEZJL2Iva1l1Qi9scU03Y3B3RGlPUEVjN1FZRjEvWnlTbEU1QkVtVjZLcU9aRWJpVWpIYlV0Ymt0S2Z5YW95dEFIa2d4NTc0WW83cU5zWTNuUTRWaTFYbGVoem9lOUg3TXRyQWRXTGlHWHlhOUtMc3dzOHh3NGhCbENhTFNVRWtqQU15ekpzczRyY3NxWlJUaWwrZ3dOZ3FtY3oyNXAyeG1vc25sQ0ZKbnBxSjZjaTRja1RJVFAwQWVXWFZOK3VhOEg0b0x5Q0dyOHF0SEpIOXVYc1NGdWJwMkdFa3Y4SGF5cVdFMXBDdDlXbFZGaVhEMkxXelBoZGQyaVdlR1dGbk9Pb3k3bmVKaDBEZVljem5yT1FEVmVaeWhYWmpwS3FuNzhKdEk0MC9WaGNPcGRUK0RKM3lPcW1uS21CME9oY0szMEhZU1kyVW1SMzF5YWtZRk1LQjhwaFh0ZmtIbGtsUXQvZU5qQnpjWFh2M3I0M2gySldYS0dmbmpGNXM1ZFdsMjhoOXgrU2RMQkdZWllWQm9iZk9qdTRYc1o4ME8xNGN2VHBLUnJFSHFqTkpRaXBVeW1OeEpscHFPcXh6cDNTZGVIb1lPeWNwYmthbnZ3TFZiM05mSk9TZE9UM3FvSlN5OUwzTHI2Vkp2RjZ1dXBqNm9ER05IZFVjbEpPSmZsV0xBdVZQbWdNbEltY0EzOEdwcFF5L0dUMWRFL3ZQNFFvQ2E1MllocVlSeHRBSHJDNDZQUVQvYUlyTk92MTRwbnhTc3pYWU1RQzBnbjdPVVd5Q2JSTStrMHVqeDFtZWtvbVJITUkwelJiSDdpTllTY1VjVXdrS0lQVzhhK05KazFjbjZ0Umo3MDkvL3dzWHZRaGdDMVhnY3B6MktOV2swVUxaSmZpdUwrMWFoQ0R0YjVnaXBvK0hmaFJZVXY2NXRFRFRBcXZwaThoWEdJUDNHTC9QcE9zYW5zVlptckpDb1BYeEk5bDdyQTFjR1BScHQxTVg5a3RZUUtuUEJZSUwvYWdUNmNod2ZoVFR2UjEyVVMxeWMxUllOQVRqT1hPejQyRTlmUEZiK2JQS0ZTQ1pvMDY4eDBGRHpVRGJNK1IrbUxJQlNPSEpjUzFvY2pZMXRtbDdaZ1ZhRlFaUzFjN2FqZXRPUUVzRUFlcThvNzNDZTNWd2NIMFFhZytETG9FaG5FZFhoWjd6SEZDSHVnVDkxQWlIaWZUNGg3bU1YMEJTTERmbVd1b242RFdVMGZtcXpzd1VCWHhUcXF5WTRJMm5GT2JQdmZGdVRLRnVrTTljZmtzK1FURmRZZ3BhWkJUY2ZIWnVMYVUvUlJQV2VGMEV4SHFTbVUyWVhVRW4ycDRPZnZ1KzkvVTRsNFpWQWZyZ3kxRXJ4T1I3cTFiNThqYi9zOGF1R1p2eWdOK0xtMTJ4dWlJbjRrWVVIT1Y1TmY0eGlhck5xOGUvZ2hTUXZZelJ1VFcxNzdsNEtCbjdhRUtiVmticWt1QVVIV3ZJMEN5K1I3Ni9TT3Q0eTBOSnRyQ3JveFQrdmNraE55cWJrSG1SQTAvTG9DZ3hwa3BEQkR6aE5IZGFjWVJ6V2Q3cHJwcUZXZHNIR3Z4by81bXZYaWc1K0tZMFA2OE1qQVcxTFNSS2JXOWFTalM2VnFpVlhUcmh4VkV4bDJjYllGZnNjM3lIRC9TZTRIVG1wNWNqVklZMGFHeXN4Z3dWTGZUaDFNVzczNTVoTVUwcUNnQlY5KzZHTXpjWkJaVDR2VlRPS01FclQ0ZlpPa1pNaGVIbmt5REY3dENlUUNUT0YyS2FBUG53eSt1bUlMR0xIY3pCT0JRalRNTHdBVXpRRmlSakpkcmpJSVVwS0xkSE9HNGFQa1d4Skd6K0tQZlROMGRBeENXaWdLdDlJbkF6cDgxNTJISG5NRU5DaEp3QnpQU2poOGhzRXhhOFg4dHovMW1ZWWpvTkJ4VUxDNVEwMmhSR1g3Y1V5MUxSOVRqRXlENHlyc0JVd2pNT3I4K3ZES2dQdlhNWGpIS1ZUMW1uR1l2U3dmTWpEaUM1UU14bzVEVE01Zk5LV0pBdG9sK3VvSHVtS1dzOGZVRkg0VzBBUU80d0ZtZkRMWFd1YlJUZUk4OUZpNlg0T0tBbEluMzFPRk1GREptSURGL3dHOUZ4TnNKS1Y3RVJVNFNETmdleWJXM0IzVkhkVWRuaUNFKzJ4VGFxRGsxNGRYQmp4SDZMNEY1R1doTFdmakpRZWRYT1FWWU1SbktRU1lYWG9XeDRKWWU0VnFPb01FSDNWVlZzRjUzemV3OWtEUGdjUGQxVnUraVl2cjgzeDNYYndFamRwQW9GK0RtcUFHTWVFZnZBeGVyYnFrY1M0RVUvN2IxcjU5MStsVGYreldVVXliZC83alZtMTV6MEt3ZDQzc2ZGUE5vTW9YZUNDNU1JdzJVREVEOU92REt3TVNQYnNaMGpLcndUUlNGY3NFTEtzUkFKelFkeWtLenRpWWw4V0xXT0RDNlBCWFpGbDZ4a3IvZE1rVENsYkFZc0p2aWVmdnV4U1JCSkpkRHJWNHMxOUtIU2I4R3BTaW91ZzZtdG1pUitxK3U1amwzeWlaZDk4ZFhDazdCZzB0bUVLdHMyWVpTaEFwR01xaWI0ZGN3RlJxQk1ESUZCZ2UySXdYM3d4bXJ6NzhNbURvTVhwbXlNbFpnUGhzSjVPMEpRYzlha2xzeUFDMkJtSnIzOFFMME04ckZOcjhPMVFKeVh2c3NYQk5UcmdnWENBTm9Cakx2M2RTT0wwYXhQUmdsMWMvSE1VUFd2Y1prd0JNYmVabmRxTG5WM2lJYU5XQ0RINVlRM1I5enlKa3UyS2RkTlFCcG1xbTVVSXdvWUQ3emlqcUlkSW9yejRDTWxLZHZ4YVpCcTBvOXhPbUFqOTJWdFRDc01aVUNPcnVJSWI2QlY3WTlsN3JkdjQxUUNRVGdhdlN4em1KSFVTa1FLOEdWUzJrV1JLd0JmcHFGZDk3Z1dvTThQZW94ZEJYcS9ZTU5DK0FIbzcrYStmWmp3REplYU5hWkpJeHJ1ZjAya3hId1F6MlNVeWZCZE9GNTBZV0VhcjM2U01rdzMrMVNGZ20rUHcrR1g1NEo0TU0zUGF1SUFGTFluY1h3bHZNSmMycmF3WHNuR3RpaTlvV0dnZW5iTGtFWDg5OUdzUjBmYkw3amJzVE1qaDFnTEUydkVVZTNid1g3T25NSyt3YVd0Nm5MNURDOFM5Z0xWZ1JSYytvMFhSbXB0YkxlaFcwYzRRS3pUaEE5K25QZ3NYdjAwZEl4c1FXQmVFbkhGblQ1SjVlUklDZTBPazdyT1lZRnZVNWNSRnRPMkpnK08zTUZnUjc2TFJ4Z2RmQVZNUTdCSmw4UGcwaWl1dk05VXBVZzhHNC9oaTJGRnhGNGFxY3FqeE0xTUlVeFc5NVJ0S3EwK3VTOUxtVUpZSWxNUmFiOGtMMjMvMThrMVVseUtlUGtBdzlHaW4yMFlDVndTMm56eVh1M01xVVV0ZHhFTGdycGcwSW1Id0tiMm5iUXlLV2MyM0RSUXdoRUR6a0ZXK2RrZHhxRFhDaXEyTXh4RFh6ZGxyVnNuakM0MnhrSFoyWVNGOUpBL2lHcmxDL2RxRlJ2blNVK1Z6VUxZdjZaOXgvRGYrcjBEZ28yYThGM1dhbVBrSXkrRDVlTGVoNElCaHJXRFJPcFcrTGFRWllscSt4bXRjZlQ4Mml3S1h1K1pvZEpibDF3a3lrZWNYQmJDejlTMnBMZXFVU0lpcWxIZGpCNFk1SDlFMEpxOWRtT2dvY25tRWhmT0FBTHZzUWRwZ1FjdXNmc2VNendzYWNpOGhNOW9Wa3pNYWlRR2ZLSys4TC9ma3RDdUk5bndNQUZUblhQQmFpRkpyYzlrandzQjF3UGhlRmZsck8xOU45T2ZtRXlqYUtIZU1FV1pkZ0JQWFovczVNUjlrV0JVK3QvK0IrRWVaSjZqajBkUTV3UFVYaEFFd2ZRUmsxMDdnRDRpZEZnL1hzU1JsOXNXUGFiMUdCT0dkcVBxcnREZE9nYjR1Sm96bUpzSkpiaTliY1RGNllkYTdZaG1qV04xRStDS2FPS2pteTVGbUFnQURCQ3E2c2RKUnRVZXMxMlhmelBIZ2Q2d1ROYW9qalRNZnNsaXBsNlNNb1l6WStxb1Nlc1lyd1YvNDRLaERuNkFTcHV1VHhnRll1WitlTFJGVjdmZjA3QWdybkFsdlc5OEpzaWlvZXBpN3JMOG5YMWFSWWMxQ1hvMHNVV3JBc3pJNmpUR3E3QkE4ejhwQjJyYWZzMFVkUVJxTHlSQjVCVTBPMTBUT1dDSDlsemZWRVd6Qzg3WG1hblpwRitjTTB1MFdQQmhVSi9oVkNoWFNCYnNaQ2dnNmpnQmZXWE9HRDN2VDRpRzlTMjNVbTAwdVdSVlIwVk1IRXBQOEJDMDEzb0RhN1J4OUJHYk94cUpaK3hpQkk1NEd0MzZKS3lKdWg2NW80SHlWa0JjSTAxQklEUFJwVUpLdGVrMWZWRXFpN0FiYXNvdWMxMCtEb3VFYS8rdnRWRVJKZ1VoYlRxRkdSMTVSWUFrWlRqV3hSdm1CVmk3TWhqejdBb3Z3eS9DN0JsamhwdWFhZkNScGxkcWc4R04vWW1jTDZhQ052cHJFd1FSenRvVUtzQmhnSTB3d2FLSGcwcUVqMnJRRkhWUmpBR2hIVEtnT3JDd1hyNHB1Z2xqTXZxOExmUzVwSVFtVW5MVnUycEkrV015K050cXJuMVVkUWhyMEVJQzlpcW1md0RETDVRaGM5ZVRvVTF2VU8zRmJBbS9ubXN5VWR1aUtlVWZaSGNUWXdZelhwUklKc01NMmlLdGFBWS9QeThxSW53TWFVQzFaZ3RKbUFNZEZES1FwUjk0MzBBcTJ3UDhMWXpEQmdKQXpBa2lQUHJIZEtIbjJFWk1DOVB1bndUeDBCbmtIdEQ0T2U4RmtPSUQyUFk4MFhSd1QySG1TbVROd0xnVER0ckl0MU1CNE5TcHFjSDFBdHlZeTQ1TFBPY3ZPT1FzUDNGZW5oM1FZSFBzcGN0bHV3dy9jMnptZ3BtU0ZnRzkyUEVJMkI5K2dqSkdNYWV3K010cjBGUElFRDdkekVpTHdiYWNEQ1pZUndQUmJWODIyKzZMRjc0UDBUR2lOTFJON3BoYlFueWFOQjJadUZmUGV1N0h0Y3BBdzR1ejhxOHlDN2tEOUJOQXJzMlo1MTJWNzE4dTRmVS93MnNHeGJxRTFnbHozNkNNbUFQTld1elQ3OU1uaUc4MUpxVGJZSXhuTkJJdFVaSEpkSThNWEdzTkQyZWZXc2xJbVNxb0cyY295bEt4cnJRQjROU3BwVnkxMUl2SFd1VzNHU1ZSMUY1bnRDdFBvcjd4K2M0bTlNMnNUNzlxSkozODZDbGdKaHNpMkpseUh5TUgyZW4weGpQZm9JeVlBN2VLQVpqd3NDejNBb1pJTUp5emhFdVF2VXJJNXp0b3k1a25lZk9lTExDN1pVbU5iZlMrSHhhRkJTcitnQlhLSjg1eHBwK05EajRVQi9SdlMzNWt3M1I5dG5EaUdzaWtKeTljaWpqNUFNbUhsMWNzbWNpQWc4ZzdSYnlCbklhVXJOME1zTEdJV09jMWFNRUhYaWQySGliN0lyMEdGYTdURGxrandhbE5UcURVZUo4SitsSi9iWGpvZ0ZyUmcrWmNXNWFTdmUxZEJRTS9CWXk1c1FJakh4SG4yRVpJQlBNSG1QcFFTZVFjb0ZCMzVCd0hVOEhZSlhaUnFBaCtyenZMcjNSa0hHVHZWY0FUWG1zT0FtdkFsTnMwQXlDN0dabXZqMmFGREtDKzBtL2JmM3lZZUdVVTUxeGdQK3dCam1La2FKdHJlcVBML3NaK281Y2FlVVZ2OU5kcDgrUERJbzB4aHZEcHB0NVNyVnRDZXM2b2ZKK0FYa0ptRWVDMnp2SWhkWlBjU2lFNG5HeUJGZ3VDZDBGSVVIU0FUKzRpTU9BUkUrRFFyU2JlSWR6NkNCSjdDd1VjY1Z6T3ZBOENDSWJyT3FEWGQrRG1QTmpzTVdSalRsZzZWSTdQNnJDZ2I0OU9IS1lLVGlpMDhtLzdSTEVJUEwrQit1L0RZcFhuMXpBUkEwazM0RnpvbU11QmFNMlF4SXVDVFp4anAzUVQ0d3dnUkZES2JsczJseWZCb1U5REFDK2Q1RDZFRUR1SXN3dkk1eWk5TTZBM1d3Z3dwUnROeVpMTmhjQTFGa2dTWEhBTzMrbXhKOCtuQmxNSjZTNlU1Tk9kTXFRZmd2QnkzNDlHdEhpc1VSQ2J6T1FFbTJCdEpIaWZkQkJTMG9UTEZKOXBIT1paNVg3U2ZpWVpmdmd3YUUrRFFvU01ITkRUc3VXd1V1WUEraHdkbStFeFVuQlBmVkl3bUNOb3lHaEdSTWtOMFlQTmlISnBYZGY3UFdwdzlYQnVQWk4wTStVODYwU25BVEJqd1NMQ2JhUmNHSXF4ZXJnSVJlWS9mUkNvK2o0dG9GM1BxQzhZemltcHd3M0dCd1RrVnl2WEQzSjR3aHloSGkwNkFnb3Q3MENkZjkxQUQ5SkpMVGhmTEhVWGt5RU5TandzcWk5OWQ4NnU1SW1OWmtSWFYyczhQbzdQNmJ6RjU5T0RJWVR4bEh4NmFVNlpWZ29QZ2c5OXFYOGZNTndiaHFBd3lldXZMNnlTNmZKNS9ReGtacEZwSHhLWjVSZ0Q2TCtGZXZnajFRYTRnOTc1dGdjVjROQ29LSzE2VHFnTVd6VTVqVFR0T2s2amo4dklpN0t1RG1hRGRTelEyTFZTN043ci9aaEZjZmpnekdVeG5OdE0xMjhwWks0SDhxcndUcWhRUUgyREQvN0VnUlJUSThCTU1ad3I1OWFrdWJ5WGxadzg3THZwUzVRWkZSNkpKM0EwWGxiRVEvSmhSRkQ3dVJpQ0hBcTBGQndkWitIanN3Nk9uWDJNem9PVTRBUVQ1b1VZMWRoSHlpR0VSZjVJOVRlc3JwNUd1alRsNUhDWXN0TWVlMSsyOUs4ZXZEbHNGNEVoa3lteEttVzJwRDJMZzYySTFlVUlYZmUwSUhqbVg3UjVlaVFnMWkzaWI1cWVoNWRXdFF3cCtkUlFMeWcxdjBXMVlQUUxDOERqL3lIbjlSWlRBQ0V2d2E1TVF3Y3NNeCtMVEpDdHRSQm9aZnZVeXB5SzBkazJ6c1VvVnZvTnI4TTNMa0ZlbDhNRENqSlpqYndlNlpINmxMVFRqOU4vajkrckJsVUJhSWVPa2djTXhIaTg2ejJJY1FYMlcwaEIxa0lTRzN3TTFtZnV5Y2VKTk5FL2Q5d2FpdXpnSGRUd1kxc05Vb2VoRVpKbG0vKzVlNm15WDZFck1WWWw1TDlNandXMGFXSDE2enA4ZlJibzdPNVNBQi9aQTMzM2NYQ0xTOUkyY2VPUzZBbGVraFRFalZnMkgzMytpVDM2SWlXd2J3Yk9uaDJaQXczUUxiTnhuZm01ejVwQ20zaDhmK3dnM0pPeHEwZnVIOWc5OWtBQzJJb3o2NUsvMnJWdy9wbHJZb2VuSHlaZzRJMmI1VFFJT0NGSjRRZWx5MTc2MWhVZXdWZFVyMkNsOERvK01XdUlWZXZlUm4zVVJCcVovQ3hoWStXeHQ4b0lHeFp2OXhUVWdmcm96VlNlTVQzR3dJaG1TU05ZZ0p5dVc4YXdFZ0FielhESStRQm5rWDJGZDZ3RmFHNXJwdWJBVm5MMHlvUVJIeTd1bjB2Zmlmcng3Y2lUOUFhT29qVVF0ZEpqNS95ZTQvNGt6WEJ5S01TdVlLSks2YUhoeGFBYUl4VGI1V3RveVVjVDZlaWFpeU5QaDFiaXZrdDNBcmF6aXZUU3MyNjV6c3NRNG1PeWE0T2ZFY3krbS83bW1XUGpSbEg4KzlOSHE2RUFSd1Y3d1N3ZlY0OFE0eTUzcS93emMySWxPRER5WGNXUEFZVk1EWkE5WjA4UTg1bGJNTU4zYkh3b3lsZ0pMREhIYU4yMzlGa2FrUFJUblZQUmRLcWdYQXpIZlBRb2xpeFZpNDhOTlFiRGNrSU13eVdVM1pXQVB5eVNyVW1iRThqdW8ydm84S0FoUWZaMjY0TmRQR1RQNnJscjcraTE1bTYwTVFGbWNTbUpmMGRnTkxqWGt0cFRWeGpHQTFuRlhzaFlOVXlScC9oNW9VdHJ4bG55ZCtJUXVvejBxdTR6dFBmaSs5L2VjZHpxRVBUcmlSTnpTZVNCRTl2VHZLa3JOQjhETnVWZXBpN0t5VTY3cmpnWmJla2tQdVY2bEpOVFRoL3A2R05iUlpBYXBjbDZsNXhvSmF1Qy9qU1BEM24wbktwUTlLV1pLYmtjYnBRRzZlWmpCY3lta3E2ek81STdtdlJ4RStCMndGQlZLdFhWV0RnUml1ZnphQjFIbmM3T2h3b1A4akNXcE9hdGE1V2tOYm9tejZmQjBvVFR5TnNkdWRVaG55NHJ0S1ZKd28wQVNLeVN4eU5EQnpuc3dUQnZ0dlhrMXFLYzQ3ZTArVmtsa1pTa2NCNDBvdVcybk9PQnVWZVVXU0FQYmdIRWlZLzU2bEttRmcxTSt1WXQ0UjRGck9YRXhBSlBzOXprQmRYdlQ2TExKUjlDdlR3WWRuTTA4Z1Y1ekpJNTVYYVpnT0ZyRjBzYXYybTJnY2gvWW5udGpiRXIzbEhqSnZMMEU2TXR6L2RENWMyMFUrRytPbkN3ZlRVYlNabHQ3UUVteDFhZGE1ZzJCUDdJcE43T1NydTNhMUxQZHllV0pKUGZaNUF5OXFqUzRsM1AvOHNxclpjK1Q4d29LVWtJNEtoNHdyT1ZLczVkU1hESUx0SG12Rk13K3ArSFcwaFdURFdvT2g5ZkViNkY5WUpPK3c4M0gvcWRsSisxRWE5UFYvRkg1S3U2RDNCWTdLT2dyOU5pR0hRZnBpZUVTVVBIR2VrVkVTeitxOE1xUUJWQmRkV2RrMzZOWG94OHlLeGxhOFkreGhkNUtKbHJmL0kzYTJOTm00bTdlMUh0cFk1L0swTXpmNHI2TGI1dkpmSXd6OG5pRDhxR1NpbmNLbTkyNWVSMTYxRXoyY3d3OVA1VElLM25jcThvbjI5ejhmcjZLcU8rdFFxbXFhQVB4WVZJcTRyY3dncWFWdlc0cWNXVmZCcjFzT3NmTXRzQzJSVGkvK21wRGFyRnhVRlBYSEQyTUMvWGN1S0EyeE1hTkhwNTJ1MFdiR25IY3JKUXBMdTd6anJpdCtvbmJHM00zaWJmR2hHd2R2MlBIV0hBTnlmVFpUZ0ZEUCs1NVFNa1E3Q1g1anVKdkd2aTczcFFhSTJoa1dGMkI3ZXFLYi9vMW9zMUZHNGRyYXM3N0lQdnBvcnNaS2FHMUdubFMyOThOOTNwcEpQaWlnby8yblNuaGkvaWk0M2R2U2JJSTl1OWtmMW5JN21Fdys5aXVLbnpvenFIL3FwRnp0TTlJcVUvaWVwbFhGTDF5ekM0OS9ia1pOL3o4SjlBNXNJS2NyU0FBQUFBQkpSVTVFcmtKZ2dnPT0iCn0K"/>
    </extobj>
    <extobj name="334E55B0-647D-440b-865C-3EC943EB4CBC-3">
      <extobjdata type="334E55B0-647D-440b-865C-3EC943EB4CBC" data="ewogICAiSW1nU2V0dGluZ0pzb24iIDogIntcImRwaVwiOlwiNjAwXCIsXCJmb3JtYXRcIjpcIlBOR1wiLFwidHJhbnNwYXJlbnRcIjp0cnVlLFwiYXV0b1wiOnRydWV9IiwKICAgIkxhdGV4IiA6ICJYRnNnZUY4d1hpb2dQU0FnWEhKb2J5QW9lQ2tzSUhoZmUzUXJNWDFlS2lBOUlHTnNhWEFvZUY5MFhpb2dLeUFnWEdGc2NHaGhJQ0JjWTJSdmRDQnphV2R1S0Z4dVlXSnNZVjk0SUZ4dFlYUm9ZMkZzZTBwOUtIaGZkRjRxTEhrcEtTa2dJRnhkIiwKICAgIkxhdGV4SW1nQmFzZTY0IiA6ICJpVkJPUncwS0dnb0FBQUFOU1VoRVVnQUFCdmtBQUFCYUJBTUFBQUJnWENlZ0FBQUFNRkJNVkVYLy8vOEFBQUFBQUFBQUFBQUFBQUFBQUFBQUFBQUFBQUFBQUFBQUFBQUFBQUFBQUFBQUFBQUFBQUFBQUFBQUFBQXYzYUI3QUFBQUQzUlNUbE1BSW9tNzNXYXJWREx2ZGhDWlJNMzc1blg5QUFBQUNYQklXWE1BQUE3RUFBQU94QUdWS3c0YkFBQWdBRWxFUVZSNEFlMTlmWXhzU1hYZm5Ybno5YWJmdkJtdFA2VE5WMDlNcEhnalIvMGNtWkExT0QySWhSZ1QwNU1RSVVWRTJ4T3hsa09JNlluWHNZSnN1VWVPWlFrbFpoNW1NVjRJZThlSkZZRWlaY1o0dmZidUEzb2NsTWlSY1hvSUpORW1Kak5ZRG5pTm5IN3NEc3Yyc3U5VmZxYytUOVd0KzlIZDAvTSsvTzRmZmV1Y09uV3FUdFU1cDA1VjNYczdTVzc5OVJOSEJXMjRmN01nOHk3T0t1eVV1MWJ1YzVSNjhZZW4xSXN6SC9JWmw4RStOWWUrK0lNY21rNzYwbkN0Z1BIY0N3V1pGYkxPUTRJS3pSaVZwTGhUSkxlVmgzWkc1WHE3MDFlUStzeEU2SCtnbE5XWXV0TzY0bk11ZzMxcUJnMWVaTUNVa3AyWGloalhXbDhyeWk3Tk93OEpTaHN4T2tGeHAwaCtsOFhXNkh4djd4SVZwRDRyQVJiRVRpbXJNWFhueVpzSEh1c3kyQ1Btd0pqMWN4Wmw2UXZpcUpEay9sTmZsa0xpYk9ZNVNKQ3RkR0pNV2FkUUJYZWY5VldSZXVLdTFReWFOOG81amFrN00rbGJQTjVsc0VmTWdjNHJISnBLZXZDTllyWkx3cGVsbURxVGV3NFNaT3JraUQvL3o3N25QVzh1bk4wNXRVbVhkUXJSTFloRFEzNlgzS3RJZlVhaVhoYWI1WnpHMVozZFlNSW9nL05hMG44NUwrZXM4QXRpdllSVjkyWUpRV0gyOUNVb3JQNStRZGVvMWxmZUthajBrdGdyclBxT3l6UlNYNVI5bHZjekhFbXUydC85dnRSeVduZEZPOCs3ZEc1cVhOMVpGQ2NlenpMWUkxYkFwMzRYOTMyYW1ENTFxREJUK1cyVTdxck1qcnUrT1NjSkNydWxLNGYrZWlGTk5yT3NVMnFmUXpTK1RPNjc5cmxzNlRzVlk2U2VzK1lTUzR6a2kvL01nTE5Zc3oweks2N1lkRFF4bWU0MGd1MlNNampiaE01d08wbmFpSTRYMHltR255dmlXOW1xQTB4cnpBbjRmQ1FJR2h1QTgvL212Mkw4VHhqMjRadEhESW9tU3p0bFFYdzRTZVpwd2Z6ZTJ5djhyQ0JjVkdKQ1dxa1h1Y1ZrMHQvTVpaRE4rRld2OUM4N2dtTng0SUJZYWpMZG1RdkNrakk0MjRLQmVQRWdPZjU2VW11S3dKS3p0T05qbnE0UWY5Y3JiRS9GV25BK0VzUnE5bkJ0d1lQckJTRys3bVZIZ05KT3VTekV1Nkd0YThtdmkzRURnMGkxazZPcUNKZGJpNU82NVJsTkFHemtNc2hrZk1JcnltTE5XbHF5MlpCTXBqc3p3VnFqRE02MFBQazVBUWRiL3hhOHEvamViTzVaWVFZVkFvbGxzVEZXZGVjalFXblR1b0x2NnJhRktKM0tTenRscVNXRzJ6UGlZREVWTDZ5Vk51RDhDS29JbDlzYUp6WFk1Ri9idVF6Q0RCamY2Vi8vM0hmaCtoNGhQdmh4bG4zWmkwWlloazFPcUR2N3A1YVRUSlRCUGpWQlg0Q0Q3VjJIZC8xSDJieXp3c3lYVHdTb0ttVnVhNVNhejBPQzh2YnNDOEdJc0JBcDg3c1ZPbVVGQWNrMVFXSEpEdU45eTVNVmhNdHRJNU42THQvMlJLRFd1ZXlTNVAxaStIczZ2dnlNOEJkUGJZUU5KZGRrdW5PUmh6dW9xUXlPTk9hK2RIajg0WFQ0N3lOWlo0WHFWVnEydE1jTVBaTnprS0M4SjVxQ3orOVFyTExJczBxbnpEd2dQalo4ci9pSVZxL3lWcHdMUlFYaGN0dkJwSjRIbnh3WDFhaTg3SnNWdzAxZFdhM2xxMWt0TU1ab215YlNuZmtnOUN5RFl5MlloeSs3dVIzTE9TdGNwMnoxS3l1YUt3MFU4dG96ZlFueWFuWjRJZmpVM2ZSV2dZNktwYXAxeXNOUTBhK3lVcmREc29Kd3VjM2tVcmVFaUI4czFDb3ZRaEFYdk52VTlhVG4vK2lrdEh5ckQ3dGFrMmgvaTN0Y3RLTU1OazNsOTJVaHBtcDhTMVdjRUhaZFJXV1B4MXRQNldsTEVOYVhoWmVFNEk5VjNPL1pZcFk4U1NwMlNySmZwVmYrd1Zxc2ltbmh5b1hMcmRtVHVnM1BZaVl1cjhSc1pYMzhkcmE4SG9pUGVseDIvYW5ReTJQQUpMclREUnBhQnJOcVRYSVIxdi9DTk0zdlFpVW5CTThSOTRTbW5mbjNxVXVRWDdYSndSaGVOMm02ZittQVE1RjB4VTc1R1dqb2F5TEZQZFJTMmJtV1J6MDVVQ3BjYmhXZTFIVGVmalZHMnF1NjdJUFAyelFNWnNNNXBGa3A0cHBJZCthQzlwZkJwcTN1L3NsMDJKM3V1cStpRTRLYjMzUE5HaUUxZlFuS0czUEJQKzRyTDFDcFUyb1BpQTlYV1BjdFZvN1V5dHMxWFFwUDZ0eUZYK1ZsMy90WVZOVVYvaE1kM2pTYks5Vmt1clBNcGw2cW9nek9OT1BucDcvbjJheTRuZElMUEVtbXJYSEVPVWdRcjVoalY4c1hlcHc4U2FwMHlsS24ycDduL0hnZDV6Zm9YQ0JmNmpTKzhLdTg3SnRKM1ZaQkxkem51aEJzaVVUbG0xQjNhc0hDdFF3TzIvQitkOTczNVREdmpPQmExZjNqaFNwTG5FeWp6a0dDVEoxWnhLNTMzSmZORHpGVk9tVnBZTS83YnE2RkREaDh4MWhmSUhVYm9hZU5ISjFBc3pHa3kzWXBuRmtjR1doQkJNdThYb1dBWUdMZDZRUUx2ekxZdEZiZkp6dnRENWpGd2VYU0hRaGRiaVhZdElxekM3SG5JRUZZWlFUZTk0NzdJZ1FCcWtxblZIN1c1WTZ4dmtEcW5JVmY1V1ZmbndXYmNIOEhYaC92QjRkeFhxWUdKdGFkWXpmNVNwWmxjTkNJNW5CYlArZkpRdWlBWmtKd3J2VG95MVFneW85SERhbTduNE1FcnJMY2xIL2NsMHRtTTZwMHlnWDduR2MzOE91V2pVcmNNZFlYU0oyejhHdmtuQUlHVXVNaFBCWmN3cEQ4L0ZZRlpacFlkMVlEM1M2RC9TWW02aWx2MnVyL1RucmJZUnJYYnVBZjh1dG9WbkJYbWRMbklFR216aXpDUCs3TDVvZVlLcDJpMzNHQWU1ejVKNzVmRDdqZE1kWVhTaDFkK0ZWZTlpSHczREE5Z1dlMlh6SnBlVitxRWtoTnJEc1hncml1RFBhYXFJRngzM0NLOGNyaStwVnRxdTE2TTh1bUVETmRDUXFybHBuQmNWOTVnY3FkVXVYOXZqdkcra0twb3d1L3lzdStybkNiNUxERUU2L1hMd1YyNFdWNndDUzZNeC9zYVpUQlhzVWFHUGZ0M2hpdkxJNHRqYk9aSHFZZStDOHZzeENZcmdTRlZjdE1IUGRWZWJEQ01hcmNLVlhlYmI5anJDK1VtaForRzY1VFZPcGkxV1BmQVZQOTQvQzBiMVhjQ0JubndKUG96b3p3OS9QTDRGZ1R4dnl5Ull4VkZvZm9QSXVNWSthQzQ1TTRWUXc3VlFsaUZRYTRVWS83cW5kS2xlKzYzQ25XbDVFNnV2Q1Q3M29IL1JzREVXKzgzdUtid2Q1L2N1dy8vV0FKczRtSmRLZmxwbC9KdVF6T1ZwOU1WSCtFbjRlYXJSS0FxeElMYkEvTDQxRUtURldDMHRxVFpOVGp2dXFkY2pkWlgxYnFGSzhIaGQyYlhnMHhjWGlXN1JQQ0V2MzNHNUpHRUluR2VSQjJJdDNwQkk4WkZjRDNmZC9wcTJVcjdtdWQvaWhyenBoZk5HUWN2R1R0N2MrZHZ0cHVFMXpPQk9BenIycTlZWk5LelB3bDhhWnRWaFN1a0VHeDVEbEpFS3M2eEQzelNQclk5NjlwckhmYzkyajZTMGVXZXVuQlUvWHUxdnlEd3o4dzVQaFNHWDhtbTRqek9xWEs5endyelgzVTNoODVzTzJxblBpTmQ3YUdmN0JqeVQzaE5QYSs1NGJmYndtU3hRZWYrQjBKMVg3NnVlR2JObDFHUkdvYzFJU0hlL0pUR3F4UWJuTFpkU2UrZmhNdVdnYVozWVlKZEFkajkyUHhkclNES1RZZi9oZENwREsydzJzWktoSG5PQ0YyQ1ZFQTJ3SmNEYy9RVmY0ZWFtbUl4OW5DbVo0ODlxUG9URVBPU1lKTXZSSEUyK0MxM1Z1djBDS3IyTzhYajdIZDd3YTYrclVvLzB3NmJORjNCTlExUXFkRTZnNVJWYXp2VWRuZUY5ZkNzbVV3dXZ5MEpVNlBOSjB2bkVMaUpibkg2WEJrWlVmQ0hZeitJVksxdmhBdGIzd3pVdU9OdU16Q3IvS3lUMWFtZjFZemJNSjFZREtCN2l3Tk1IWmJwcjdsOUlwSkpzbHVZUFc1OEx4NDR4cDZCRVdiSHpyQVc3V0hqc2RacGxERjN6cVlhZGlZL0Rob1g5SSsvVHZKcHlqR3ZEQjhSN0xTNUJGRHhoSDZEVHNuQ2Z4SzQ5RGZGNmZ2U0pLZlRmWFN2dWtDcUJYeDIwbmJkdTd5OEdoUjROTnpTK256YS9pQWdOa1ZINlZUNGczZzJBclc5MTR4L0pXa3RwLzNRaDNuNXFWbnhRcy9sU1RmMGRKVHRTK2NvdndMNG5RNythVFluRW5sZzVZTHB6c29oS3o5SWFiQVovbGlJaU0xdlp3U091ZXF5ejZ2bVYzUHlwR0ZKZWFPUnpHSjdoeS9zamJ2SXR1R25NRTA4OVdnUjNQaFBoMWlMc010TDl4RTRtR3JDVjRqSndlZWxkMjVLSWJhelRhQ3VmbVNERFgyNFVzNkovTDFxaDFYSi9Nd0R1bFM1eVNCcXpBM2hUZXFOeW56a2g1anR1ell4ZUhwcXUzY1hieGsyNFNzKzY4Y0lMcTBLakZLcCtRMndtYVVXOSszQ1hxcUlwa1pPQmR1U3hjbGFvUFRIY3BmMXBzTHZuQ3lKSllMNjBqc2ZoUHoyQTRTN1kvaU13VWdYNUJGSVBJaGtPb0twUVkyeGRScXN0Vzk2ckxQSzlVTUg5VEFHdzhlUVRLQjdpelI0MlIyNk5Ca05tSE1zVENIS3N5RFo1VTVwR0s3Y1VKcWsxbDUrSzBkRjFyV1p0YzNXOGxOazlBY0d4K2d4RVh4elZseUFvaE8xZ2xXVjZmd2NlRnprc0EwcHVBT2w3MmxzdnNuZEVmSVRBOHN5Q3ZGVU0xWmo5L2Nvd0Q3Ni9xTnRZWjVCVzJVVHRGOEMyNmwxZ2NMZWEwcy83VFJuSzhVc0dOWmw4WFhGTlQrbHJ6N3drbFVVOGo1ZjJXSStXY0hHQ0pwd3VNMjFYUERIZXVJQ0wwaGk3Q2ZmUkdFaUpXWGZZeEpna2VzaHh4R1hCVVk5U1M2OHpTTmJjdHNyOENmc0dkeEZvS0s4K0MyMUhxbyt3L1NJempvcXVESkhMLzFZME45L1ZIcXVobm4xRFJic1p4WFR1Q1NPS1ZwZ1Q0cnQrWHE2Z2Z6cE11aDFEbEo0RmNhaGZwYXVKbDNxU2VOMkhIZkpYS01xMlpNWnNnRHQ4WHpEUlZ5OWt5bmo5SXAwUlo0eUZMcmE1aDYwZDh3RHJnTDhud1Zyczd3UUZGZGZwbnV2bkF5NTRLeG5pYUdFcGhGbXNyNjRwdVg5ZnMrWFZNMTBJSFVWRDZ6OEJ0cjJZZitaL09SNHF2ckp3RFhKTHJUT1FRRCt5b2lQSmxaUHdDTldReS83c3FCWjhTUnBOa1hRMm9vK2lyY2RYTXNYT3EzdnBSM2ZkNFI4UlEyZE5SNDRSRmhsZUNoQnlqcjBsTlN3Sjhla292eTVyNzk0TEU1emhseDJ6Z1NlQ3p5Z05vdjVJbjVwYlZJR2JSNlhhTHYxM01lRUJ1YWJwY21pWjRSWHFvcitmY2RtUTA2eFcrVVR0R01DMjVsMWdlVjJOTEZXMEpPWXJOVkJwOVdUOUxva21SV3JlbDg0U1RMcHBrSmp2RjlFbUF1VUltT2VLVnpSZFc0YXh3UndFQnFJb0FldUxDQkVHTXQrNkJzU3EySWc3eFdmWE9jUkhlV1NKRXg0OG1Pb3c5VzhDa0M3ZmMwSkFlK3JQdTdyZDZEU2pQdE5lM205eHJJOHE0OVRtalRiZE1OR1BGMXdxTFplM1EzMTJCZHB1QkJxTm5rK281TUZzM0lRU2U2TFB5ZnlEZ1NjQWI1NmFmemhJeC9HSEJnQXN1QlZwMVZwMWZOZFZSemJEemlLcm5KaHUxcmRNb2hFS04xQ2hVb3ZzcXNyeVB0UXZMWVYvWTBWOURQcks3TFJ1WDBRK1MrY0VRSWYzSkZGY0N6WGpSQVBWSlM5QXRaSWwwOTQ0aXlVc3Y4TkZqNGpiWHNReVZYSlRmN1V6ZCtRMkVtMFowTEpCWjJjYTRyVmxCWkxUSEJDQ2FPRkY3OTVzQnQzYng5VmJqcDNDRXZIS1JSWis3Rm11QktvY0NoZ3VBRU5pZ0Z6S2JDeU45NUhaOGptMElEREI0UGdIZU5JMlVsYkhJc0NXenB3c1J4cnBUR3puaHgyTkJISlF6UG9pYnJYUk4rWVFXNGhxeU8wR0llVTY5M3RDT1NucDRRbzNVS0ZTaStTcXdQT3hBSTh0VlZWeTNibGMwd3lOejdyaHBEYWk4TlV5QWNGWU02a2NDNDBDdGswdTByK0VsZGpYVkxFRXBOaFNRREZRd3JjTjczMVFwWit0dk9hUE94cjBtVDZBNnRrRWc2M1dVUWFNODFDQ3YrVFFmSkhZQVluR3BrWHhucnQvc3pNMmZBMCs4U2VaYzlBZUxrbU12TURoWW1OemxWNDM3RVNDN3FGYXNlcTVtV3NWWkpVeThLaDhlVGdOV2RuMXhJODhRVWtmOCtiUnRiSStlMFFWeWhnd2VLK3lXNTNGQ3VCWmorSVg1U1k0c0pPa1Bhd1VpZG9oZ1gvWlpZM3pIVEVIanViYkJxSEJieHMzbnlmQW9RN0pmR0xSQU9HQ2dmUlpwMFlVU3Y0emJZbEpPYzFjbGRaMzJCMUxKVXVQQWJhOWxINnlpU2lsMDJCbE80U1hTbmZ3VTgzSXlIMGQ5eEZjRUJyenRJaWg2QkY3VXpwb1pLNnYrNXhndWRWYnB2UTBkMHRkd0d4TUR0TU83ZHF3ckFwSGVkVWl2L2xHVml0NExQaER3SGMvejVTT0JYR29PZ2NUcXN3bGFiRXM0ZDkxMGtvUkYrNkMzUTFqWk9uWjJHanRVcHNUYjR1R0xyZzRLWXJwUEJ4aUVLcDBjK2h4eW9KVTVrRGdUYVFDSVFEaGlFbTlMSElvbTExd2x1TkJXQzNBU2VDWlFWV0hrRnFxQ1FDSUpNWnhHaWJZeFo1VmI4QlkrQXNzRzNSaWJUSFduWXg5YStPMzVkNGF3YmhXWHdTaTFrSFJNMCtBeEFUQVlibWcxNlZYWWtYQ0xHdzE3TmRaVmNWV05sOFFaclJ5M0lnZDdvWmQ5MEpjaFVtMFZBNDdSdFFiVStKdlBkbHR2dWRTQ01hNEhoSFVoZE5JRWY5Ry8wVHNtMklNUVVXeC9Nd20yUm93Vlg0Zk9jT1lhOFBOZ0drQS84YXdpUytNSVJKU2I5TGJyandvaXVhODRZYzdzdDJMZlJFTTJPYTVMVSswbTloVitLMW8xOHdkcjlIVTdhZFRWOVR0d20wWjBsYWRoOWEzTjR3SWszTU5UaktMeXFHd05IT0paMzRSWG1wekhRbXpvWFhTM05CVnRFTkhEbU12MWZGMkxQNE54OTFmbE1oOVNwODVFZ1UyMFcwYlpMZ0tUMmVabU4yZERZNC80aE1EMGg2QWJEbzRGQ1R4aVZRbWVNM2ltU1UrRlBzZlVkdS9ybHloT2FJRGNtUFpiemd6LzJZQVVFcnRvWGpraFN0NjVBTlVlSVVVaysrS2NUeXFYTDdsREozVUt1Q2lxZkROaUZqZU10KzlERG9WSjM3SnhNMVV5aU83UHlMQ00xVVZsb1FFeFVLVkFVdnJRdTh5Z291S0ZTMC9qRkNCaTJVRFRaN01ENi9xUE83N3BoTXlWd1gzV09rbUZWOG53a3lGU2JSYVFaeDRGNTNzUmZYMWhEQVNqVWppeTM5QU80UVJlM0pDUW54ZEU3UlpjdHVCVmJYNHUzVjQxLzNUVFhNdTE0TzNrR0RWRS93Z3pHRnc1RUVOeXM4MmxuRjVpVjc4VlBUMDZEaW9uMk53UUVxcUR5L1lYZmVNcys5TENkYXpWWDMvb20wUjBwRVlJNmJUWllQSGgxdVdoUDFWd0l3MDFjMXcyY3dxMXBQSVJjQmtnM2p5aU1qWit0cysvczFPSm9iVnNlRWsxWEF0YVluQ1F0VkFLSklPTUdwOFpUeVF5RUxtNXFFR295ZXFjd1ZpekpUMkovWDN5TW5WZXErZGlTUWwxTXdBRWMxQWpUdE53TXNoUkl3Q2haZUdwekJrRGYvS3NXbEFrdUhQWWlwRGVoaklHTFc3ck90VHExbGI0bjZEZ3FSLzFwSW9jeGwzMTFQcnNUVHpyUHpqZ1lZTWZXSFRpT3E1SnZjTnhIczcvT1VObkZNQThLTlAzWjNUQXIyMzVjMWNPSllEUldRY3VORmN1dVluMVRsWUMxSlM4SmpRc1hwNUQxa0pFSHdRbDBjVTNuOXNicEZNYlpKV3VweUwzMkhCbFM2Qy9tQzJBTjM4QnhvMm1Rb1lULzhKY3pLbU5mMW5IenV3MFo3cDV3WFRzbDBJYUNkQ3hFMm5kanp2VTlSeFZTMXNDeGxuMjBzN05GOWJKckVKMWt4dFlkalBDNjR1NDJQeFU4a3ZYMUxCdlcxTE5Lc2dnTXIxNG9TNHgzT2ZZQjdWaXgydEU3RElvbnB5cEJ2RW9QQzhIQ1JRWlEyNHdHT3h0WVc5bXI3eWIwWTYydEkzV0taY1FUc0tMYzZ3b25UT3BlVjhzamdnVTdZUmxLZER5M1VZTTJUeUg4aVVISXd3Y25YTWRGVW55U1k2NlY2M3RjYWdwWlRmZU50K3lqQTlWTjEwS1ppbHRmYjF6dDc1cTFCSFhuSHErckZaaDVJUXcyUjd6d21hYlJ2U2VHNGI2T2orTmRycFlmaHRiZXE4eDlVNVhBdGlRL0FXVng2cWZJSU9zQkt3RDNlTUpBdk5abklKU1ZpNGFST3NVVTl1L3ZFbmxYY0JKckJrSVZoL1U5bjhqelk0OGRJcXZZM0dkdGZNOVNlOEtobERGMXVKenJtb2k3MWpwVDFyalV0RW8wZ2Z0YytjTEROb1FsVWhkZEdHemMrcnJqYW4vSCtxYTJ0VU5WMVVoelg3L0M3R0lrR1BuZVk2NmxvM2NpRU5Od3pkUThlVURDcW5HSDlRd1pKS2NxUVZCWERHelpKWUROYmRxeGthaGp6eFZERisyR2YxT3I2RWlkWXF2SlRSVHV1dmp0bGRiWFhBOVprWm5wYlFVdjYxbmc2WEtCeWpFVGprcHRhbnJtZWJscmJUTmxqVXROUi9sbXdkSU9vd3F2TVhrQVpNcFliWHpkTjdidXVCN29CQWFVR3MraFcxY0lzNkRBQ1BNYmo2UnYrRDBEVEhUdk10ZVM2Z2tndnRIRkF4SldaUlhyaTBqQU9CUW1hNE9qd3Z3cW1WajNaQllaYk8rQldQZ0RCRjIwbTJRb2U0VW9SdW9VS2xCOEZWa2ZqTi9PVCtDQzVqOC96OWFCaHZFK2M1d0dSL2RQb0RoZHR1TzRjR1EzTzVwNjFUSGdyblhBSEZOY2Fub2F3UkMxcm1wdUk5Mnc0TW1FMHY2ZXAyRTNydTZ3TVF5Tys1SkNhME85UEo4SEJicEpueExEcnd6RVIwd0RKN24zblY4Z0pkMGpYdkV1NzdteDRoV3VpbkJEZytmS2RFU0NERTBlNG90K3lKNUhWb2puL2w0VHd2ZmEyWTFRL3JPcjBFV2pVeUJVYzhWSW5WTFlISmxaWkgxVTU1NWpRZFpYajh4eVM1L05jY0EvM1FJRDRSdzhGdzZpMlhYNnNiTlE1bHFwT2x0NVhHcjVGTHBhK0MzeWx0cGlwUW5NcVhhenp4QkhyVzlzM1VFTmVnd2gwTXVtRG5uM1Z4azArQ2U1K1R3b1VFUXI2YzN0SlBrSit5RUlyK2lJUU11dEhXZ2ZlWTJLWTRUazNXZlZkV1BGTTFZZEE0N202YXdFbEh2QVNmTFMrTFRKWGw1ZVpUenF0LzVlRjRLc2ZDV0lMWDZ1M3RERks1cVE1b3BSTzZWV29XVkYxa2Z0UFhJOHlCd0dXdzR1VDlYK1d3b1dSaUpQT0NpbDlaWU50OExvT2RmcWRVMWNGZVR4b0ZMWk9Xdkw1YzFpRkpoMk04Y0wvck11bW5oczNVRU5oNG9IV05oSVJtTGM2Q3FDSWhnZEVEVDBXRzJsZGtLVlVyeVcyRG1Tbi95OEl1Qy9jQzNXTDJBWm9PSWJhQndiZkVQZWQyTmxVSFR2dVEwS2p1YnByQVRJM2M5RUhnOXM4a0pJLzlwLy95OVFvcjBBYThEcTcvZVJXekdsOU4xNVJvbUE2RmNaQlhSeFQ0TXd4RkU3WmRrTU8rT1lTUlpaWDlCZWpORXdFbmhtV0hMRVN0T0ZkcDV3a01mT2JBTm5pRjAzNUtEWXNLemlxaUMzVVpWMWR5MDNXNlpLNHBoWG9nczByTDlnSENycURpdWhrN3QyVnhZc3J2Tjg5T2RXWmRqckRTbzFvMFBtQmZFQnprU25hNm5JdmZZeTlOd3Y5RXcwQnVSMmhoTHY2VWRWb081R00xdEdZVElTQUkzbzZpQ2dUMDk4QktJZThTWm5CMzVtWW5iV0k4SmFmNktMb1B2RHBzTXpiakdHZGVmNkNkdDFjMlhQaEVqVk8yVTM5SmFzSXBzc3NyNmd2ZENXd0hsYkx2a0pXTEI1dHRFVER2dWZOdVJqaGdqWGFuaDU1SEdwNVdQb3luUmJ3Y3hndUpUY0czNkhTK3F1YTVrclhWRjNYQUdUMnJjS0JoWlhESmJ1aUNYV0s4TVkvME5GUEw4bDc1ZjFxMm8xSmIvS3M3OTJ4eGxqRmw1ZUkyUUo3aGZhWmdLQVpXeGFmaVlCSFRDejFkc05qdTdIL2dLS1o1bDBMNVFBR2FqWVpKczdjN2tTdGZENG16Nk9wdXlaZlA5K0hBcm5ZS04ycGdBY2VJamFWU0wrRlUyQ29WcEQ4bjhjS0xqdkdvZWNEWW1zM2lsOTM5VXFsdUZ2a2ZXaHZUWTZSRG15dnZXd2ZBNjh0R015T3BhSEp4eXN6NFJoMEJRVG5QS25YaHFxTCtRamF1UWtzNnBBVllDS0FxVEZTTXVlZWZEMHgwRHh5Y0VUZjlFMEpuTWZ1TG5XNWtYZkZPMVYweDNMeENicys1cUl6bndkZ3R5ZVRJVncxODVFdmV1Uzk3R1J1QkVMRUpOM29WL2lWM0NxUk15NFgyaVpWbUc0MTJWTi9BZGVVRHZObW1jM1hUZUVuSnludTZFRXlMeVlNWWdrdEQ1aWtXOTlDMmxjU0dCL21GZU9OT1lCZTN5bnMvYWxpczNjMUtDZTExczdDbWFMNFRFNkpmVmRyYTRpdUJWWlg5amU3TlFkTUxQZ3ZCanVhR0RYZHJBbkhBYmNMSGhoNUdiaXdvamJDRktURHlTanFDcFFEVDMwOHducHp3RkIvRm9XTngvRWxzUksrc0dtci9XTWlCd0tBMVd5NTlyZzhyclZkTWNWTUNsM1pBc1dPd1pMZDJneS9JYTdDdUcrblVMM1QyU1JnZGtUMlNYNUo3dDZ6aS9BQlpnakdPdHZHSE5NVm5xc2xvM095dHpDNzdxbzhoa0pnSzZMTUQ0YzBmcFkwOHFTNkY0emJSdlNwcFIxV2FOaDQ5U2FKUzAvZE1NMERqa21hSzNhS1FoczlrdzErZmNpNjhNMmlkZmVBTXhuU3MrS24ranNWYVBMdm5CWThDb2ZMajJ2SVdiVG9DYVgzNVlDcTVqVVZBTk1sOXh1MXhvdEllWFYvQkNlV3h1dWRiR24zTEZ6YS9KcGt5M3ZrUkdoNS9VOXFWV0JpcnJqY1pkQWFzY1FMTHhzT0xjMWpvakR0UzlKR3JmZWF1MFJBajBsOGRSY0o1MUdqWHFEWHpCK0FNc3N3ODY4b2FtNGZWcFN1QUI4enFpbXpDNktzM0lrb0hKdEd3Q3BTdkFyTm16U0pxQUxleFlZTndGNzRPTzZCTDFJNVd4NFdjL20yclBNNmhrU3VtR2lNK1NZWk5WT2dlM3NsTGUweVBxQzl2TEhNWXNabzZDMUxhc2N2bkN3R21OOXV5N0VZZE1na2pRNXp1cFkzWmZhVlUrekY3eHdkdGwzK1lVRE11d3ZveE11MmVrMytUOVd6U1FMNkpycFZzZHlqaGphYXpUZHNjVnN3bXhpMEljRi9YVUhPc1JTVVNJT044UXZJdy82cHd1dkRDRVhFWnRHWHZhVWl2Skd2cGhmWUlQUjVEdUErT1RaRHZnaSs0cGlmL3hSWGszVEdjM0taeW5lWjFlT0JFUVIrUXlvWStSWW5JbjF3ZFo0Lzk5UHp5ekwxZXFxbnMyeEdDTFpMdDVRRlVNM3J1c20xSjJHVnUyVThQT1FUaGllS3JLK29MM1ZyUStHYnp1eGJzYlFGdzYrMjhqV2RKNFgyNklidW5Yd3NpZEl6bW5INUVtdFNlU3RnYnJ3emU5MWpxTzAvRm9xZEFZdXVtczE5YWxndWtHYk5zS0N5UVVaanhqMFNMcVQwVHlhdE8xQ3ljNkNpbmY0M2RBb0RDZEVaZ2JMMUk1YmZaOFJmc1VzWWhac1ZHU2FQUEs5NWJxRjdUL3ZteUNUK0tHYlQzRHIyeGhrc0FmUVhxblpFNUtVNnhhUFJKNEVSSk9LTGJyeEt6SWdCZXMrWHJJczNlY2RWVXRQS0g1NENZVzZKNm9rYkd3VHFlT3JDb1J1bUxYUkdKMXkwWTZQNGhiL0xiUStyNzNKWjZ3R3hGazVMSFRGaGdwZGt3cUVzN0tScVI3b3NxdDJjTEVra0gxaHZ1SGtxWUtyU1MvOHNzdStGWHlDSDU4N0YyVDdIZE1UTmFnWkw1c2NteTBHamtVRWFOb3pxdTVBUjljNUs2UlRjVU5od0piRzJsMFhqVUZwVkJSR04xQ1RvUXB3STNTMU4rVE5iZkdqczlja2F1d2ZpaDgyVldrMDBoNWc4UCtWTU5GTWFnYldmK2dKSExaMTlWQnA0MjhVcGc0RVVoa0pnQU5YWGE4dWpOdjByQThOY2RVOENmMUFiSGtkbU9hZVFoK3JjYWV2QzlFRmN2MGdET2hHN3BTNktheVk1ZndXV3AvWDNxVTB1Mm1Vd3hTVHRvbUxrb0dLbEdoVFdpcTFFYTVoeHFqcmxyUkVZMFpSazV1dTRhcmcxUXJYS201a2wzMXF6b1F5N1pIRDFtcFB0RjVodGV6MlVETEsyN0dvdWlwU1RYY3ltZ2MyQXlNbmpxWm9yTjNWTXprYUZZWGJxbmYyVTIycTV1dWlYV09OdEpkbitzenhIaWtGN1RJNlh4ZkROVk9XLzYrRWptYVdoOFk5MXJWUFVjUUlEVTB4akwwYmZNck5rd0JaNEdxS0tUNzROUzJ4Q0NUT0p2SkV5NDRNMTVYMExaTHRkZHJLMTIzb0N0cHZzZCtBUXJ1MUVqODlScWUwN2NScHFvemRDNjN2QW10dnN2OThRelpuWVRQR3g4UE5pdE05alZpMEtoWUlaNTZPb0tHM3EySE1IUWU2NExFMEZQc1ZHYTRLWGwxeTRUZlFvYnZMNlc1UUdoME9mcjkrODBobElKcjFyQTlsdFh0VCtmcVhlMlNNQVcxM1piUWZ1S3p1WkRRUFZQYVBVNXAyeWFTcjJRMEdLQXIzNWFRM0k5NnVGeTFQNnUybGhtMjU4akNhNTFnM3pKNURaVXd6cWZQeWlNQk5jQ3NqWC9KajlXL29QeG1zdGRaNVZkampOaUQxc2RGbmljdVRBSm14eGRIMHJLL0dEZ0gyYVFtSTRiK09rd2l6R2xTNzgyYXBRNDljS3prUU1ibWdwV3FuUkZhMHBvZll2ZEQ2ZUh2ZlB6enFTVVZzWDJIRjQwbjE4VTZaVjdjTGdrQTQ2QzRNQTY3eFJSYXBERnhvWHBlbVBtZXNnMHZ0VjRyUkZabDRMK2xzRXRWbHg0L0FWVkRLU2duQUJiVTdrUW4vcDhsV0l5UHBUa2J6d05lY3VOQzh1K2ZWMHpZcllvMk53dnZTWmkrOGlDQ05XbDVyYlNucWpyVStkS1RHcVp6UmY5SHNIMURXYzc4NFhiUGxzV2kyYVpnNEtXbHpxNjRXZzA4Nnd5U2FCV2VvOE5pK29Ea1NyS1JFU05jR2NiQlhBRXI4MmN4OWlLejBFano1b2xLWUpsbmYwOHJ4a0hhUVVPMmgrS2NBQUEwaFNVUkJWUElqa0ZSckttNDJUaWp4cEJqdTBGMWVWVHJGdk4zaks1L2h3TytGMXBkMGJYdS9FME9NanNYWXBOdThmRHpkL0pyR0w2VjJYZ3VFZzIrNUFxS254SS9iSXlUYW9yRGthdG5hSUJxNnVOUUtZMzU3TklJSEJqTDM5OGhFY0hoQTFyZGpLSEN2KzE3YTVEU1lXWXlrT3huTkEwZmdaT1BBeUt1YmxxTmJwa1o1ajhKMThVUEk3R3pnRUllb256V08yZ2EwTkFXZklHZUNxd2R6NmRDSXphZldWd0pDSEwxbXVNN0lhR2JoRkhFdXFlaEthc1pGRVZ5MHZvQ2FJemdYZEhKVUF0aXp2alpNSmZJK1JldERtSFVrNjNoWXFML3BrY3NaODc4RlVERjA3cXpjTHdBVjNOM3pjNlNOS3kzOU4wS3lhSlZPb2FHV2x6a2tsQ1ZqUDhYV1o5djdCZkVuZXBHOFlNWS94czNnbnRRUFZPQVBHZGNOemhlT0pwNFhkcEovSlY3UDlqbmg0NHdqd2pBajZsNDJmZUdwZ3VHbzdwakF6SkdpbndISWVUdVoxUVBwT2lOeUV3aERVaW16MlVVR09vTHVaRFFQYkJITWJlSDJGUDVFMDR0NnlibHVldFZHNFdYeFZieklnRzZZeGYrbjFoNjF6VzladjRoS056dytJd05kK0lVTHc4M2swd1A5bFV2TmdTOG85Mjl1SjRzdExKWWE0dDNKYnphRDQxWCtVR01UZjdPeXhkcVFKMEh0MnJWOThkSzFhd2VNRnNtWU1HYzA5K0VmSVYvY1NaTC8xYVErcFl0MDdDbTMwRzJKdGFVbVJKUVh1dlhHVFBwSHlWS2dKRlU2NWRxMVo0VDRsOWV1YVZiNXQyTHIwKzM5amlZWkg2SkU4WmFad1Vmem1kbWNXdlBteHdIOFprZjhrY1hodklzSkJ6VCtsYk1sM2tqaDRLRW1nc1Rmc3ZRRHNiUFV0SHRObUJhM2JaYVhvSVdmSytWbFljTHdjbEFWbTliSW9nOTllZ1d0V3MybUFZcHJmMXgzUXMwamZ1OFQrTmZmKzlMWCs4ZE5jczN2S1I1VUxBYkxYbm8zK09CUFYxTTFETVRWV1I4ODVBWmh4ci82NUJma24wSC9YNDhKbjR3WFUvcGJaVFFROCtPYmhWbElHL0o5TnYwdUQzNm9kMkl5Nko0akFYSmlpNk9ZTUdkbGZmUVV5RU9wY0gvbDNSYW5iS0g3R1VBa29yeXdocitlZkJzdzNxZjUvSWdsdjFOaUsxck5tTjlLckkvT2VhaTl2eVBMd0RwYU4wM3pPSmRNZW5FZ2hpZ25Yc055UE9FSS81T3QweCtWZTZIYm1ncm1zSzZUQ1E0NFRsUGJGNzdVbGtZbW9EeXVsSi9WOU1jU081Y3VSRUxFN3gyL3VwSnNGVE9pN21RMEQweHJlTkt6SlY1R0pQT3lxd0lwT2JrelRCNzhrOCtkcXQ1L1cvcEJsYUJDOWlBamdmVmRaV3pHU0xZd0JTUzFWNlZQZkxkZitKZ3pYbnhQK3JkM0tCOS9SUDg2bVNCQVgwMS9HbDg5TVJueUhwY0FXU29zOEdpbk92Y2x5ZS8vb1hqclA5NnhOZGIrZy9oakN5VEoyOUpmT2pJZ2RPVWtTUjVOSDRPSzhxdGFwMVE3N2tPWVhqSjBzcjFydXY1UFB2ZkVKbTlLZm5ybTM3MVpQUEc2YlkrQUMrY3lZTjhIQm5yZ0YwMEs5MGRaWDVDUlhtVjVQTmxqRERnZTZXQnl3eHBNREcxbE9BeTRFdEFyY0VVTUdYNGszY0hhL1lTVmxjbVpWNlducno2QTUzckp5N25BSFFGeXltQ3ZNQ1M3b1JFVFd4K0NoeUNRMUp3djJqcjh1ak1RT0xoZVJXNHYzcTloT1Rpa3ZSQTNaZXZMVkplTHFNY2FCK3BxblZJUFhHMU9OYVhXbDFQdTdOQnNuN09JYWI3VXN6bktJNE83YmM0VEZpRDBQN1FDZlNGbjZpT2ZmTVNMeGROUjNjblhQRmorVlk5Uno0K0trekxZSzN5VzFvZUl3MWl5WHdlV21qNGlEMXAybTJXU1pQY3dqOUxEWXpoMlBBUUJmclNpc3M4czhzelVsbzlveHhvSDhtcWQwZzVjYlU0OXQ5NzYyRDVuVGhzbHVrRHF6NjduRk1TKzJoclBvaVdpdUhtZ1VMVkJmTldIM0liY0tPRWxJK21vN3VDRTRUQkNDOVJxR0IvdkI5V1h3VDdiMUs1Tko1NzdjQlp5M1dldUlYUlhGSjlCemdXNjF0M0xrTVFRMGNYUjdXSjluUnpocTNWS2JFVWI2WUpiYm4zd3ZPWVVKdEk4aDZvbXRhT25sUC9FSmhDSWNvWDRzQ0o2YnhENUthejg3ZVdvSXlPSkh4V0RJRS96dXFFdmJRV092d3oyS3NmMGJIb04xcmZoNTQwSVlkUDVKRjZrazdmVEZaRFhBd2I5bzRBZ0RrYmU3cnQ5NXI1d2s4eUtVS2xUMk1HK0xSaEp6RTg0ZEJHV282SGdlYjE5eWR6U2xhVDJTNXZoL2JsdGphZHRGeUhlU0xQZncveGcyUytHdzJPajJrRUdCdzF6amtNNjBMemYydEg1elNET25hR3REbmFWd1l5VWttN1BFM1B3U1pBNUd0Z0xaMlZiUExRcW14RWsra0drbmdiNU9TQmJISDFDRG96L016U2pka1pQbXVXMElvN09iSkpac2lxZGtyTXFzVHhNWW1YQ29UTjh4cjZ6NDc1aUhsV2tEamlZUjVHYlpoeXhnS0RyOUhXZmJlV3FISGlFbGhDd1ZTRFRIWjd2YXg1ZUJDSlRsMHZRbHpnWmpqdHZqQVI3eE96eDBjbFAyNC9OSVhSUUJSM0orbTNPRUNoRUxYQXNTNzVmeVNsRkIxaVdQWVlqZTEweEpXL0J1ZzgrelI4ZjA1WktuWkt6S3JFOGJPSTVvNWtXYzc2SmVzN2VVcVlWRlZWQmwvdFYyajF0cXpuTXZLRUxqSDBJU0loL21LbkJJZnBCVk9oeVhJcnBqa01tZ2VaaDlYQW9jM0Y4WkpWSklub2p3cXdPU2padDNJeVIzZ295UndNUmp1Y1VDTTBxaDJ6V1daR2t1R1FlRDh5aE4yajJTdTdERDVsTG5KclVXNDhNNFMyd1BubmNaK3IzN2xVNkJVK0FlR1Z1TStBTDlqSHNmckJibmR2UUtsTGJ3b2huTVhaTjlkREtKYmVoanEwV2ZmME5TeHRKaEtZUkljR2JFOWNqYUYvenNDWVRKNUpxbHg5MUVLWVJHSGdaTExtNEgrOHA2M1dISHlQRjNsNExTNGVOQ3ZNVjNBdk0vK2xZeDBTS3RnSUhKRWxpSzZGYllIM3F1Qy9TNk96SVJZam1nbWdnUW5JTFVkaU0xRWZQaUpDZGJSUzNxSm9xS0I2clpIM2dMZlhnZU1NeHhtTUFkTjE4aDBORlVxRTNqNUJnNVhVbGd2WTFEeDVVVXcyQ3BXUXQyTTB2ZzhPcTJyYmI0R2kydzl5UjRJSVJtQXZzS3M2MzRaLzJKZjMxT0YyQXhUN2FYb0FDZUp0WVh6MS9aVktoVTNwR3ZiUHkzUWFZWGVpL2FrYmxaUjk5Sm1LcmN0UFJlUWZKaGFHYys4d3JjYXJ3ek52eEdNQi9XaXZoMUNvOTZZcnJUcUI1a0U2WkJ0ek5vVmZsYkxEWFZBWjdoUUhzMmlNMlJEbGwwb1NGUFJpYnpuYjU1V1VBV01sYi9IRENHUnNFSyt6TThJQm41NllSR094a00yOFQ2MnZuKzdRS25kTE43OUtzeE9lTzJiZldoMVJWM2FrZ3RSV2tSMVBOL3BlbEMzcWZubVp0Wm9YRWNiQ0xseTBTMTUxQTgvRHV6aXV5Nkc0dzFTVjEvOW1zVWpoc2dOdHh6UnlyaEtRbGNPNXhINVhyRDB0S0kvdXlEcTRONWVXS3k3NzQ0dWcyc2I1T3dZS292RlBpcXhMVFFiZjYzalNSSjNUNFJ1WEdsRXR0V1MxZ3lyazBYR3ZEaUdaajhZMGx6RWxjQ2g1TXlaTEZkU2ZRUEh4elpZK0t6cVRodkQwSTlnWEw0TEFCN21zdTRRY3BRc295R1BQemxWeWF1V0RLamhHMmc3bk92aUVYSTJZNHZUaTZzTWx3dDB2a2lZQWdDS2RaSThzN1JhOUtYczBLM1VaSmVKWU4yWnkyR081VWJsZTUxSlpWclhuNlRudzhZRkdjdmpQeldWVkxWSlJvcVRrcm55U3VPNEhtbWM4VVBHdFhhWnJodlA0U3RlRmZCaHM2ZTRmYjBtbjcwVGliTjFwaU5icjgwanhteWtPb1d1QS81d05qekczTnFsb2NOZFk5aXR0aDdudm1QdzlnZlIvODNGLzJXbWFCOGs1UlhUcGJkVWZEY2o2ZlJGdlE5Lzd3elFmQjMxd3NxN3RjYXNkaDZaSGhhd0E5OHh5OVJqSEdWWSt0U1RpZnFPNWtORy93V2lxRFY0T1BlTmtrNlFXUmJSbnNseWFvWlRnY3gvUTFTNStMT1M2TS9idjJEY3M4QmhlQzJPSTRkeFVaY0pEdnRyclBxdWpjbURUbnZlZlpoKzNKSzJpeEFjczZCZTNkQVczUHZTWnFTdDRXOTh2aUYvODNYbXJCUDBOOWVKVDJsRWs5Q3E4UzJrWDNOSGFjTXFvN0djMTdVdnhLa3Z5c0VMOGJNR2tHYTlFeU9DZ09zRzFpd2pHZUFmSzQ3WHR2ZEhoWkFKYURSVjJZajZWaEVDWDh6RnFXSm9wcHl4MXBkaHdrcVc0SDYyc1BIM3ZyLzN2bzhYQ3RicVVvNnhRY3dSSnR4YjFmeS9iY0VnMjg2dk1RM010WFI2cXhUT3FSbUpVUTd3Y0xzNUE4cWpzWnpjUEwvWS9oOWNqUStDNFowOUZjeStDd2NzQnpldE1VMzN5STVJNkE2cW9BTUs5RW8yVDNkN2xnMVpqSFUrSDdjbTE5dk9GVHhhd1BxN0E5bitvV1F5V2Rja2s2dEpVSkIyYUtNdjc0MzN5emVPeDFQelZpRFNWU2o4aXRrSHcyM0NjSnFPTzZFeEJoditYZnBxZC9MUWc3c1JzYmZKNmpETTZ3cFVmWEZJL0w1U3V6U0dtR3VuUzZ5YUJNY2xhc1ozQWMwUzJ4VGs3cnArVUw4ZjV4RUFoaTFvZnptaTIvN0MyR1NqcEZ2U2hkdjNHTFczblcxWmRJZmFiVk5Zclh6SEhkcWRhQ3hVQ1p5dUFvMTY1aU1tbmdHZVhOa2Z1RkJ3aEx3U3pPUzVha2Q4blEzaGR5ejFqZnRWLzdCVVJLTC83elAzdXRoTjk1WnBkMUNxYTlwYlRRcTUxbmE4K3FybUtwejZvV3lXYzVPSkVMbU1kMUp5REtBWGRmOFRQS1lKOWFRNHZwNlhhUy9EMy9RMGhSeXNtUWkzSUhJWTlITDFqQTV0RkY4UFJBMFhJbXBBeXRqL2IrOWJVWFlYS0xVTVdkSWg4ajNCKy9aMjZSVUtYVmxraGRXbjRVZ203aDVsMWNkeXJ4cndVcVZ3Ym5NSDFLREwveW5Qc01VQTdWNU9nL3QxYkE0Nm1peklKeWxOVVI3MHcvRnRKa3JXLzQrRU52L2NPSEhrK0RYZ3NMbmk5YzJDbDRSZTNGQjhOdDd2TnQzM1JxSzViNlRPdWMrZTFDZGxIZEtTeGhNbXZCNnhWbHNDa1gzcDk1Skgzc1J3NUM3SjBETHoxeVNxZEMvaFZhbjU5N3AwQS8zM29EQXBONzE5UjZJS283VTZ2dFR3M2p1OFA2L3RRTTF6MUI3Nm9ldUdkOWQ5VnczaFBtanVxQmU5WjNSdzNYdmNiZVZUMXd6L3J1cXVHOEo4d2QxUVBweVIzVjNIdU52ZGNEZDFFUFBMQjVGd2x6VDVRN3VnZitQNlhsMGNnaGJrMWJBQUFBQUVsRlRrU3VRbUNDIgp9Cg=="/>
    </extobj>
    <extobj name="334E55B0-647D-440b-865C-3EC943EB4CBC-4">
      <extobjdata type="334E55B0-647D-440b-865C-3EC943EB4CBC" data="ewogICAiSW1nU2V0dGluZ0pzb24iIDogIntcImRwaVwiOlwiNjAwXCIsXCJmb3JtYXRcIjpcIlBOR1wiLFwidHJhbnNwYXJlbnRcIjp0cnVlLFwiYXV0b1wiOnRydWV9IiwKICAgIkxhdGV4IiA6ICJYRnNnTVNCY2RHbHRaWE1nTVRCZWV5MDBmVnhkIiwKICAgIkxhdGV4SW1nQmFzZTY0IiA6ICJpVkJPUncwS0dnb0FBQUFOU1VoRVVnQUFBUzhBQUFCTUJBTUFBQURPNXl5ckFBQUFNRkJNVkVYLy8vOEFBQUFBQUFBQUFBQUFBQUFBQUFBQUFBQUFBQUFBQUFBQUFBQUFBQUFBQUFBQUFBQUFBQUFBQUFBQUFBQXYzYUI3QUFBQUQzUlNUbE1BTXU4aVJGUVFtWFptdTkySnphdHBGUzg1QUFBQUNYQklXWE1BQUE3RUFBQU94QUdWS3c0YkFBQUZ4a2xFUVZSb0JjMlp6MnNrUlJUSGE1S1pUdHpOemc2cklPd2w2L2lEaFJWbVdMeDRrTXgva0p6MDRHR0dnS1A0Z3hFdlFWbWM2RzFQazcwb2VORGcwUVVqRVlRMWhCbFFFRUdZMFl1NGkzUk9DaDRjSFg5dHpLN1BWOVhkMWZYNlIxWHRaa2FyRHBtcTE2OWZmZkx0K3ZHNm1qSG5TcUhhY281SkFLMUR4VTJ3SFdnNENYWVBPQXEyNGlxWTd5alkwcEdqWU1zUHV3bm0xZTV6RTZ4OHErZ21XSFBrSnRnODFOMEVPM1hJM0FUckhiZ0pWcGkwM0FRNytUdHpFNnc3Y0JPc2RJVDVqb3VEZi8yM05OaVpCNmVTbkJXcTlVUWM3KzJyayt0dkpJdzV6WjB0dkVBVks4SWZPYzUzWmw2Rk5YcERZUWVnRDNDTldyTmJpMzl6T3dIenV0TUJleFlTWU40WXJyWFlNejU4bmMxQ3JDdVBKTUc4TjJFcVlNL1ZrbUFYNFNidnJGUUQvcFFNcGQvZ0RvcGlqNlBjVXdDYmZ3ZkRVTVVLdGJBZEFtckpGdjRTbHlPd3AxN0RJWURsbUdPc3RIRlZoS0ZnNjRGZ2pCVmk0cWNEUC9Ydng0Sm85U01DMWtXUFI1ODROdGdDaHBsODVzZjlpMDU4R0lsZnhucndhMWdibzJlaWlNZnQxU29FN0pXOWI2K3dVOGNIdTdEL2FvWDVGR3d4enZubTRIWUlkbll2Vlg3Z2w4b0NqNHd4TmdXd29OY0UyQnp3cFZ3VVpGeUw2dG0vNzRYaVJtTk1lQjFmc2FDekJOZ3dHbUtNelFPY3l3YUtySHdHeG1VN01NOElyQ1lIRm1OOXdNeEJWLzVETUh3b3YwaVVMdndqNjVtVmRsaWVCM2l5M1c0RlByTlJyQXh5VXZKcENaazhLU1BlMVpERzJZQ2RCamlRWFRUQlp2RkhkMXN3NzdLTUhWWHV6NTFmUHBsN3lQSnlkQTliVmltbE5hTmlDMVpXL3VzZ1RCSCt6SWduVEJSc0NEQ1FuaDNqdEF4ZDdjR1NnM2JWRmd3eE55VVlQdGZjLzBjNjhjb0p5ekhtK1FuSmNLNXRrVWhLZ3lvRzZvTkZNTU42RWNZNXFjYlhEZjRYRXZOOEZRNFZGRm9sWUxpbUt2TnJEdUFXZGM1cWVlM0h4Z0RuNzIySEYzVmdDY2wwZ3RHOUVqMlZZMTRVSWprbU1zZ1FQeWlENEtJT2pMMEVJdVVOdytnRW8yQjRtQXAxMlRtQ3FXR2tuVmJtb0xxM2YyTzNHczBhTFJoS3RpMXYxd3BHd1hEZnBtQnlSNWZSakJVdEdKR3NxYzBvZlhXNEx5VEJKa2FPbElNZVRKR3NwUGFjQ2tNVnd3VkpVUXk3c055VDFMQjZNRVV5dldBVURCZWtXWU5KeVF5Q21jQmFxaGhXZFlOaUtGbVFHQnNFUzRQRktQeFJ4aTByS25ReWdhRmtJM1F6Q1ViQktBcHRUUXNNeWJsa0pzRk1ZUEdxTmpVdzdISmtGaXdORnFQTVNERXVXYXRwM0laOWRUVkp6OHFXclZEU3p6VEcwTkdINzlROVdkNUtLdjhIR0g4VXhyeEZBNFo3NWZRWFdLRUtkdG9nOG1RMENCaGQrV2NITm9TalZnWUxNUkV3dmxkVzVPV1pnZkZjNFJQWlRVNkZnUEU3Q05qVXN3dEIwWVBiWnNrSUdNL0hDRml3ZStUOFQ5bG04NnhjaEVuRk4wcEd3SGdHMjVEOVlXNXFrY0ZLOTdCaUJ1dkJBN2lXbVVZWkFTc2cySnJzQ1Y5R0xISis2VzRMeGdWamJNY2tHUUZqQ0xZbGUwS3d1emkwTkNvMlJNSDRLNTlCTWdxR3JVMEoxZ0hnbnhmdXNKakFsb1JnWnNrbzJGQjlFMTlXajM2czhVeGdRd2crbkpna28yQk5VTjZWc1RHeTVwR09CakFVckI3NEdrWVpCY09uRjdQMDFPY3FPelpWREdDUllNWlJSc0V3NmpuWmMxZDlBWkJXVTBVUEZndG1HbVVVREpmKytCeWxMMUpORTBqeXVoNHNGb3hMRmozVlpBemVwbUNldWtLQTVzZ2pLMVJnMDRLcGduSEpOQjhRS1JoVHpsMXhHNGpWeXdkSlhrR3cvQ01jVlRDRFpBZ1dMNm1NcmNRcEdPWkFtOGxlTGRxWWs5ek1jNk9DTVRiV1NOYW4zUy9GbkIyNGk5eUNzZE1Bd2FldkREb3FHRCs4elI5bG9KNjZZcXcraUUrUVdCdWIwOStNdnZsbldIZ3I0d0thY0pjTTE3RG8rbGhaQkNKYjhIc1d3eHkyRk52RktLUEFJYmFwMkcycUwzN3grZ2MxREFqdzZjOGJYNmJ2T0pGNmN1V3NUYy83YXVPbjkwV1lvdzkvdkJRTk5Fd3dCaUxrY3Y0VFNYY1pXRG9pV3ZnbjQyaXR1TjlLM3RvOVNGb1l3NlZCS2R1Unc1a0FDRi9oQjVISjlyY3p1YkQvZlZEMnFobGdsbkU4UEFvTXc5ellyVzFIZCtFMzhmTjFWdkxob2NqaXltOFJoKzh1SHZlNndoTnp6TC83emVUNjUzSGJ0dll2TDRwVmZWZzk5RjRBQUFBQVNVVk9SSzVDWUlJPSIKfQo="/>
    </extobj>
    <extobj name="334E55B0-647D-440b-865C-3EC943EB4CBC-5">
      <extobjdata type="334E55B0-647D-440b-865C-3EC943EB4CBC" data="ewogICAiSW1nU2V0dGluZ0pzb24iIDogIntcImRwaVwiOlwiNjAwXCIsXCJmb3JtYXRcIjpcIlBOR1wiLFwidHJhbnNwYXJlbnRcIjp0cnVlLFwiYXV0b1wiOnRydWV9IiwKICAgIkxhdGV4IiA6ICJYRnNnTVNCY2RHbHRaWE1nTVRCZWV5MDBmVnhkIiwKICAgIkxhdGV4SW1nQmFzZTY0IiA6ICJpVkJPUncwS0dnb0FBQUFOU1VoRVVnQUFBUzhBQUFCTUJBTUFBQURPNXl5ckFBQUFNRkJNVkVYLy8vOEFBQUFBQUFBQUFBQUFBQUFBQUFBQUFBQUFBQUFBQUFBQUFBQUFBQUFBQUFBQUFBQUFBQUFBQUFBQUFBQXYzYUI3QUFBQUQzUlNUbE1BTXU4aVJGUVFtWFptdTkySnphdHBGUzg1QUFBQUNYQklXWE1BQUE3RUFBQU94QUdWS3c0YkFBQUZ4a2xFUVZSb0JjMlp6MnNrUlJUSGE1S1pUdHpOemc2cklPd2w2L2lEaFJWbVdMeDRrTXgva0p6MDRHR0dnS1A0Z3hFdlFWbWM2RzFQazcwb2VORGcwUVVqRVlRMWhCbFFFRUdZMFl1NGkzUk9DaDRjSFg5dHpLN1BWOVhkMWZYNlIxWHRaa2FyRHBtcTE2OWZmZkx0K3ZHNm1qSG5TcUhhY281SkFLMUR4VTJ3SFdnNENYWVBPQXEyNGlxWTd5alkwcEdqWU1zUHV3bm0xZTV6RTZ4OHErZ21XSFBrSnRnODFOMEVPM1hJM0FUckhiZ0pWcGkwM0FRNytUdHpFNnc3Y0JPc2RJVDVqb3VEZi8yM05OaVpCNmVTbkJXcTlVUWM3KzJyayt0dkpJdzV6WjB0dkVBVks4SWZPYzUzWmw2Rk5YcERZUWVnRDNDTldyTmJpMzl6T3dIenV0TUJleFlTWU40WXJyWFlNejU4bmMxQ3JDdVBKTUc4TjJFcVlNL1ZrbUFYNFNidnJGUUQvcFFNcGQvZ0RvcGlqNlBjVXdDYmZ3ZkRVTVVLdGJBZEFtckpGdjRTbHlPd3AxN0RJWURsbUdPc3RIRlZoS0ZnNjRGZ2pCVmk0cWNEUC9Ydng0Sm85U01DMWtXUFI1ODROdGdDaHBsODVzZjlpMDU4R0lsZnhucndhMWdibzJlaWlNZnQxU29FN0pXOWI2K3dVOGNIdTdEL2FvWDVGR3d4enZubTRIWUlkbll2Vlg3Z2w4b0NqNHd4TmdXd29OY0UyQnp3cFZ3VVpGeUw2dG0vNzRYaVJtTk1lQjFmc2FDekJOZ3dHbUtNelFPY3l3YUtySHdHeG1VN01NOElyQ1lIRm1OOXdNeEJWLzVETUh3b3YwaVVMdndqNjVtVmRsaWVCM2l5M1c0RlByTlJyQXh5VXZKcENaazhLU1BlMVpERzJZQ2RCamlRWFRUQlp2RkhkMXN3NzdLTUhWWHV6NTFmUHBsN3lQSnlkQTliVmltbE5hTmlDMVpXL3VzZ1RCSCt6SWduVEJSc0NEQ1FuaDNqdEF4ZDdjR1NnM2JWRmd3eE55VVlQdGZjLzBjNjhjb0p5ekhtK1FuSmNLNXRrVWhLZ3lvRzZvTkZNTU42RWNZNXFjYlhEZjRYRXZOOEZRNFZGRm9sWUxpbUt2TnJEdUFXZGM1cWVlM0h4Z0RuNzIySEYzVmdDY2wwZ3RHOUVqMlZZMTRVSWprbU1zZ1FQeWlENEtJT2pMMEVJdVVOdytnRW8yQjRtQXAxMlRtQ3FXR2tuVmJtb0xxM2YyTzNHczBhTFJoS3RpMXYxd3BHd1hEZnBtQnlSNWZSakJVdEdKR3NxYzBvZlhXNEx5VEJKa2FPbElNZVRKR3NwUGFjQ2tNVnd3VkpVUXk3c055VDFMQjZNRVV5dldBVURCZWtXWU5KeVF5Q21jQmFxaGhXZFlOaUtGbVFHQnNFUzRQRktQeFJ4aTByS25ReWdhRmtJM1F6Q1ViQktBcHRUUXNNeWJsa0pzRk1ZUEdxTmpVdzdISmtGaXdORnFQTVNERXVXYXRwM0laOWRUVkp6OHFXclZEU3p6VEcwTkdINzlROVdkNUtLdjhIR0g4VXhyeEZBNFo3NWZRWFdLRUtkdG9nOG1RMENCaGQrV2NITm9TalZnWUxNUkV3dmxkVzVPV1pnZkZjNFJQWlRVNkZnUEU3Q05qVXN3dEIwWVBiWnNrSUdNL0hDRml3ZStUOFQ5bG04NnhjaEVuRk4wcEd3SGdHMjVEOVlXNXFrY0ZLOTdCaUJ1dkJBN2lXbVVZWkFTc2cySnJzQ1Y5R0xISis2VzRMeGdWamJNY2tHUUZqQ0xZbGUwS3d1emkwTkNvMlJNSDRLNTlCTWdxR3JVMEoxZ0hnbnhmdXNKakFsb1JnWnNrbzJGQjlFMTlXajM2czhVeGdRd2crbkpna28yQk5VTjZWc1RHeTVwR09CakFVckI3NEdrWVpCY09uRjdQMDFPY3FPelpWREdDUllNWlJSc0V3NmpuWmMxZDlBWkJXVTBVUEZndG1HbVVVREpmKytCeWxMMUpORTBqeXVoNHNGb3hMRmozVlpBemVwbUNldWtLQTVzZ2pLMVJnMDRLcGduSEpOQjhRS1JoVHpsMXhHNGpWeXdkSlhrR3cvQ01jVlRDRFpBZ1dMNm1NcmNRcEdPWkFtOGxlTGRxWWs5ek1jNk9DTVRiV1NOYW4zUy9GbkIyNGk5eUNzZE1Bd2FldkREb3FHRCs4elI5bG9KNjZZcXcraUUrUVdCdWIwOStNdnZsbldIZ3I0d0thY0pjTTE3RG8rbGhaQkNKYjhIc1d3eHkyRk52RktLUEFJYmFwMkcycUwzN3grZ2MxREFqdzZjOGJYNmJ2T0pGNmN1V3NUYy83YXVPbjkwV1lvdzkvdkJRTk5Fd3dCaUxrY3Y0VFNYY1pXRG9pV3ZnbjQyaXR1TjlLM3RvOVNGb1l3NlZCS2R1Unc1a0FDRi9oQjVISjlyY3p1YkQvZlZEMnFobGdsbkU4UEFvTXc5ellyVzFIZCtFMzhmTjFWdkxob2NqaXltOFJoKzh1SHZlNndoTnp6TC83emVUNjUzSGJ0dll2TDRwVmZWZzk5RjRBQUFBQVNVVk9SSzVDWUlJPSIKfQo="/>
    </extobj>
    <extobj name="334E55B0-647D-440b-865C-3EC943EB4CBC-6">
      <extobjdata type="334E55B0-647D-440b-865C-3EC943EB4CBC" data="ewogICAiSW1nU2V0dGluZ0pzb24iIDogIntcImRwaVwiOlwiNjAwXCIsXCJmb3JtYXRcIjpcIlBOR1wiLFwidHJhbnNwYXJlbnRcIjp0cnVlLFwiYXV0b1wiOnRydWV9IiwKICAgIkxhdGV4IiA6ICJYRnNnTlNCY2RHbHRaWE1nTVRCZWV5MDBmVnhkIiwKICAgIkxhdGV4SW1nQmFzZTY0IiA6ICJpVkJPUncwS0dnb0FBQUFOU1VoRVVnQUFBVElBQUFCTUJBTUFBQUFjdHliekFBQUFNRkJNVkVYLy8vOEFBQUFBQUFBQUFBQUFBQUFBQUFBQUFBQUFBQUFBQUFBQUFBQUFBQUFBQUFBQUFBQUFBQUFBQUFBQUFBQXYzYUI3QUFBQUQzUlNUbE1BTW5ZUVpwbmRWS3RFSW9tN3plKzNNcVFpQUFBQUNYQklXWE1BQUE3RUFBQU94QUdWS3c0YkFBQUd3a2xFUVZSb0JjMlpUMmdjVlJ6SFp6Tk4wdnhyZ2hjdmtvMVhEKzVpSzVSS21sVlBuaElFc1lmU0RZaFJ3YkFGOVNMVTdFMUJaSE1TRDhJR0drOHF5VUhCZzdCRnNCZVZSS3ZleWtiRkhxcnRwTGFtMmliejgvZG0zci9mbTNuekpoc2k4d2laOStmM2Z2TjUzL2QvMXZNS0dDWi9LeUFVUS9LRFd3VWxHNFYvQzBvMlcxU3lZU2dxMlZoaHlUcU5nbXBXQ3BjS1NuYjZWcnVnWkszMWdwSU43bmtGSlZ1N1YxU3licTJnWkgzL2VBVWxLK014bzVqanJMRmNVTEwrKzNqS0tLUm1TL01GSmZPREZaM3NnUWxNeGNGL1NzUjZmazVlTjZ1ZU9OdTQ4WlY2aDFtc3AwZnZzSlRzemZyTzA3eDBzTFdqMi9VU0g0SzdScldIQUhid3IyWmtweVlybDFpMklnTjQ4Wm1MM3FrSHY0UURiNlYrM1NRN0NkaHcvd0xzNVZCdE9LeWFaQ0RDT2l2cFBmaVBna0UySE1BVTgvY1dSQjJWN1hvZ1B2L3JtZ2t3Tm1jUEVGWTMwQkh0elVtZUZvU1ozdXR6VVhFYVdTMnpZbmJoRzJjYlVRTUptYzhsODd5eVJCNk03WVFhN0xtendud1A4VkdlUXZaOTlydXpTK3Y0aGo4K05UUWJnejFlcXcrQWo3U2pqTVVJVTh6cU5MOW1Kc2wrNVU1NmU1eGIrT2xKRDI4WFJMT0ttbE1CYk1hT1M1Y1h6UEJ5bFJXMXBtSURSUmJHRGZneHpqL1FmNU1zZ0huaHIwS1pSYlo2SGhIeUtyS3QxVE0vTDc3N21yTHBQV2FRalVBOE01bkROUWl6L1k2U0h0NUY0L3BXZG8zOWxCcGt4K1RnOHJ3QmdPVk1WLzhyV1J0QXd2UUROR1VpTGVJZjUyRUQ3bUlNVFE1UnM1YWNtcDZIazNNN0RTaVoxeExUNWhESkFQRHd6TU1nNU5rR21IRnVzc2RxM0xkOGxKNlhVU05DeHhuQy9DME5TanFtekUyTDVDWnJxWFp6UDIySTFwOFVyNVFNcDZiYTczeHdUVTdoTHorWk9YS0hJQ2NaY3Y0bFh1ZDV1Q2pZR3FTTVdHd2o3emliMWdaTDVLSnRIekJVczNHeUl5RFpNa1d3cEJyQ3Yyc0crQTBxR2twV3MvZzBkcWMxRUsxbjlnSEF1cTJleWo5KzZnUHM5b2N2TW5sZFpKNGhXb1prQmhrdVo5cTNZRHhpTkJXQkxZYjhVV0FEbEpFTmZmSGQxNC9ZalAwdVhGSmxXWklaWkxNQTkxUkZKTlBjcUh3YUM4SnJDMWNYYmdhYzdLTUk4d2RxbzFMVHdIWXhIcklrTThncUp0bThjSkx2V2QvcWg5L2ZySzQyNEJWTEJWMDBYS1BPVzh3d204NkF1a20yWmErWlZsSy8zbmlKNWVQR05wZFdqbm1hYUV1Wmh4bEsxaUprM2R6Yms2Q29oM3dwclpqTGc3RHdsR2paa2htYWJSeVVURXhtUEFZM0pReU5TTkd5SlhPUjNhWmVYYWs2bXdZczRQNWh1M3FoYUp2TXhDRlpra3hqd2Q3VVVzeWJLM1NpZHpLckRzQ0t4WG82UHM4NEpEUElLQXROV2Q1RHNrOVVSYklNNGhZaGN0UXpFczBsbVl0TVc5MlU1end4UEJ4cmF6YXRFZDNQWEpJbHlUU1cvV3VtQ0hBS2FFdXF5bzlpWGJpQ2tpMGJ1VWFTcmhxSnViblBjYWFjOTBIR1FRVkZtOVUzYUZWTml4MFcyUkVrcTJudm9WSHNEWmRrUm05U3pScjdYbW5WKzdHM3JDdGF0UE00ZjZ1bG1yWElTbnNRTWp4R3dKWUNOV0o0ZG43QnlFb2tLVm1kektpRGtPRWxJdVBtVmNGdk5uS0JTVERGR1pRTWEyaHpIY25tTGRXYzJZek1PbjF3ZW5TZG9sR3lXWk5NcnVsT0ZEVHd6LzBwVndMOEJWcy82dEhxRmZobHpDa2FKV3VicCswbWRabWR3czhOY3JOa21tbnlrNHA5RUU1NFR0RW9XUm4wSXhNNlh5Y3VIWW1PZGczTTZrMlV6UE5HWGFKUnNuR3QxZEd0N3J3RGhoUjNzU2tUUElmTnpXMVNLaE1qVERKMkZjeWVucFFNVStxK2lTY1o2M2xCdmthUDRJeVI2eWRiejdiMFFoWHZNTW5jb2xFeWNrZG5IYUw4NVloMXNVS1YyN0U5b0psYUJ5VmJpUW9jb2xFeWJDay9MbU5kVElpUGlxbXZTR1MydEc4UDJFYkw3dFFCL3FPTlk2UlJNdXhBQllPcmp1cmFCRVpLUmdmQ21zaG1YLzJFZmlJdmVrckpYQ09Oa3VGY1ZsOUE4UUtrSFltSSsvUkUrYlppd2ZPWmFxTnVMaVZ6alRTRHJLSzFGSmVuVGQybk0zNU0rMHErUmxaR1ZWV1RqSW1XK0RWT1dScGtNOXJsZE53MlVsUnRHaHZSVk9wWTd2ZWFaRXcwUGhtb256aGxrT25mWnR1YWZtbFZFM20rZHVVTzFOS20yeEhKc2tWRE1ybWpvQXZjN3JhRnA5WStKd0IrY0pIajBqWjdpR1NlZHpSRE5CeE1aQUoySkNqTzAza0JtZk01SUk4MjVmVFZ6SkNNZmVHMWpqUWNUT3JMTEFJTVFQeVRKV3VQWE5CemdxSGlmTVBCSC9xME1hZXFWMHdRRkUyVmtsaHBBd0RFTDh5c0JIMDJZNHMyRlRQT2RQeHZoOHVSeFdTNlpONUdZc1MzMGpiQUp6NC84eTBPVkF5dnZ2UGNaK0tkWmJnZlJYRnZtaE41dVo5RHNEdUJ4bzhiUTBUV2YvK0tqUEpJdjlwelZORk1STVgveWN0aEtZaUpsamloc3M4VCt3VENaMS9ISDlGM1YvSlkyMnhtd211TFYrT3djRk9TZVNjaHhJK1pGNEIzaksyMkpmOUMxTkxkdUZNdE5qMW5mNGpYaHdEQ3FkNGNmSHc1V0h5NzJsdGRaNjNWOTRJYjMreS8xZjhCSXRDd2d4ZThNdmtBQUFBQVNVVk9SSzVDWUlJPSIKfQo="/>
    </extobj>
    <extobj name="334E55B0-647D-440b-865C-3EC943EB4CBC-7">
      <extobjdata type="334E55B0-647D-440b-865C-3EC943EB4CBC" data="ewogICAiSW1nU2V0dGluZ0pzb24iIDogIntcImRwaVwiOlwiNjAwXCIsXCJmb3JtYXRcIjpcIlBOR1wiLFwidHJhbnNwYXJlbnRcIjp0cnVlLFwiYXV0b1wiOnRydWV9IiwKICAgIkxhdGV4IiA6ICJYRnNnTlNCY2RHbHRaWE1nTVRCZWV5MDBmVnhkIiwKICAgIkxhdGV4SW1nQmFzZTY0IiA6ICJpVkJPUncwS0dnb0FBQUFOU1VoRVVnQUFBVElBQUFCTUJBTUFBQUFjdHliekFBQUFNRkJNVkVYLy8vOEFBQUFBQUFBQUFBQUFBQUFBQUFBQUFBQUFBQUFBQUFBQUFBQUFBQUFBQUFBQUFBQUFBQUFBQUFBQUFBQXYzYUI3QUFBQUQzUlNUbE1BTW5ZUVpwbmRWS3RFSW9tN3plKzNNcVFpQUFBQUNYQklXWE1BQUE3RUFBQU94QUdWS3c0YkFBQUd3a2xFUVZSb0JjMlpUMmdjVlJ6SFp6Tk4wdnhyZ2hjdmtvMVhEKzVpSzVSS21sVlBuaElFc1lmU0RZaFJ3YkFGOVNMVTdFMUJaSE1TRDhJR0drOHF5VUhCZzdCRnNCZVZSS3ZleWtiRkhxcnRwTGFtMmliejgvZG0zci9mbTNuekpoc2k4d2laOStmM2Z2TjUzL2QvMXZNS0dDWi9LeUFVUS9LRFd3VWxHNFYvQzBvMlcxU3lZU2dxMlZoaHlUcU5nbXBXQ3BjS1NuYjZWcnVnWkszMWdwSU43bmtGSlZ1N1YxU3licTJnWkgzL2VBVWxLK014bzVqanJMRmNVTEwrKzNqS0tLUm1TL01GSmZPREZaM3NnUWxNeGNGL1NzUjZmazVlTjZ1ZU9OdTQ4WlY2aDFtc3AwZnZzSlRzemZyTzA3eDBzTFdqMi9VU0g0SzdScldIQUhid3IyWmtweVlybDFpMklnTjQ4Wm1MM3FrSHY0UURiNlYrM1NRN0NkaHcvd0xzNVZCdE9LeWFaQ0RDT2l2cFBmaVBna0UySE1BVTgvY1dSQjJWN1hvZ1B2L3JtZ2t3Tm1jUEVGWTMwQkh0elVtZUZvU1ozdXR6VVhFYVdTMnpZbmJoRzJjYlVRTUptYzhsODd5eVJCNk03WVFhN0xtendud1A4VkdlUXZaOTlydXpTK3Y0aGo4K05UUWJnejFlcXcrQWo3U2pqTVVJVTh6cU5MOW1Kc2wrNVU1NmU1eGIrT2xKRDI4WFJMT0ttbE1CYk1hT1M1Y1h6UEJ5bFJXMXBtSURSUmJHRGZneHpqL1FmNU1zZ0huaHIwS1pSYlo2SGhIeUtyS3QxVE0vTDc3N21yTHBQV2FRalVBOE01bkROUWl6L1k2U0h0NUY0L3BXZG8zOWxCcGt4K1RnOHJ3QmdPVk1WLzhyV1J0QXd2UUROR1VpTGVJZjUyRUQ3bUlNVFE1UnM1YWNtcDZIazNNN0RTaVoxeExUNWhESkFQRHd6TU1nNU5rR21IRnVzc2RxM0xkOGxKNlhVU05DeHhuQy9DME5TanFtekUyTDVDWnJxWFp6UDIySTFwOFVyNVFNcDZiYTczeHdUVTdoTHorWk9YS0hJQ2NaY3Y0bFh1ZDV1Q2pZR3FTTVdHd2o3emliMWdaTDVLSnRIekJVczNHeUl5RFpNa1d3cEJyQ3Yyc0crQTBxR2twV3MvZzBkcWMxRUsxbjlnSEF1cTJleWo5KzZnUHM5b2N2TW5sZFpKNGhXb1prQmhrdVo5cTNZRHhpTkJXQkxZYjhVV0FEbEpFTmZmSGQxNC9ZalAwdVhGSmxXWklaWkxNQTkxUkZKTlBjcUh3YUM4SnJDMWNYYmdhYzdLTUk4d2RxbzFMVHdIWXhIcklrTThncUp0bThjSkx2V2QvcWg5L2ZySzQyNEJWTEJWMDBYS1BPVzh3d204NkF1a20yWmErWlZsSy8zbmlKNWVQR05wZFdqbm1hYUV1Wmh4bEsxaUprM2R6Yms2Q29oM3dwclpqTGc3RHdsR2paa2htYWJSeVVURXhtUEFZM0pReU5TTkd5SlhPUjNhWmVYYWs2bXdZczRQNWh1M3FoYUp2TXhDRlpra3hqd2Q3VVVzeWJLM1NpZHpLckRzQ0t4WG82UHM4NEpEUElLQXROV2Q1RHNrOVVSYklNNGhZaGN0UXpFczBsbVl0TVc5MlU1end4UEJ4cmF6YXRFZDNQWEpJbHlUU1cvV3VtQ0hBS2FFdXF5bzlpWGJpQ2tpMGJ1VWFTcmhxSnViblBjYWFjOTBIR1FRVkZtOVUzYUZWTml4MFcyUkVrcTJudm9WSHNEWmRrUm05U3pScjdYbW5WKzdHM3JDdGF0UE00ZjZ1bG1yWElTbnNRTWp4R3dKWUNOV0o0ZG43QnlFb2tLVm1kektpRGtPRWxJdVBtVmNGdk5uS0JTVERGR1pRTWEyaHpIY25tTGRXYzJZek1PbjF3ZW5TZG9sR3lXWk5NcnVsT0ZEVHd6LzBwVndMOEJWcy82dEhxRmZobHpDa2FKV3VicCswbWRabWR3czhOY3JOa21tbnlrNHA5RUU1NFR0RW9XUm4wSXhNNlh5Y3VIWW1PZGczTTZrMlV6UE5HWGFKUnNuR3QxZEd0N3J3RGhoUjNzU2tUUElmTnpXMVNLaE1qVERKMkZjeWVucFFNVStxK2lTY1o2M2xCdmthUDRJeVI2eWRiejdiMFFoWHZNTW5jb2xFeWNrZG5IYUw4NVloMXNVS1YyN0U5b0psYUJ5VmJpUW9jb2xFeWJDay9MbU5kVElpUGlxbXZTR1MydEc4UDJFYkw3dFFCL3FPTlk2UlJNdXhBQllPcmp1cmFCRVpLUmdmQ21zaG1YLzJFZmlJdmVrckpYQ09Oa3VGY1ZsOUE4UUtrSFltSSsvUkUrYlppd2ZPWmFxTnVMaVZ6alRTRHJLSzFGSmVuVGQybk0zNU0rMHErUmxaR1ZWV1RqSW1XK0RWT1dScGtNOXJsZE53MlVsUnRHaHZSVk9wWTd2ZWFaRXcwUGhtb256aGxrT25mWnR1YWZtbFZFM20rZHVVTzFOS20yeEhKc2tWRE1ybWpvQXZjN3JhRnA5WStKd0IrY0pIajBqWjdpR1NlZHpSRE5CeE1aQUoySkNqTzAza0JtZk01SUk4MjVmVFZ6SkNNZmVHMWpqUWNUT3JMTEFJTVFQeVRKV3VQWE5CemdxSGlmTVBCSC9xME1hZXFWMHdRRkUyVmtsaHBBd0RFTDh5c0JIMDJZNHMyRlRQT2RQeHZoOHVSeFdTNlpONUdZc1MzMGpiQUp6NC84eTBPVkF5dnZ2UGNaK0tkWmJnZlJYRnZtaE41dVo5RHNEdUJ4bzhiUTBUV2YvK0tqUEpJdjlwelZORk1STVgveWN0aEtZaUpsamloc3M4VCt3VENaMS9ISDlGM1YvSlkyMnhtd211TFYrT3djRk9TZVNjaHhJK1pGNEIzaksyMkpmOUMxTkxkdUZNdE5qMW5mNGpYaHdEQ3FkNGNmSHc1V0h5NzJsdGRaNjNWOTRJYjMreS8xZjhCSXRDd2d4ZThNdmtBQUFBQVNVVk9SSzVDWUlJPSIKfQo="/>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6378</Words>
  <Application>WPS 演示</Application>
  <PresentationFormat>On-screen Show (4:3)</PresentationFormat>
  <Paragraphs>228</Paragraphs>
  <Slides>16</Slides>
  <Notes>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16</vt:i4>
      </vt:variant>
    </vt:vector>
  </HeadingPairs>
  <TitlesOfParts>
    <vt:vector size="36" baseType="lpstr">
      <vt:lpstr>Arial</vt:lpstr>
      <vt:lpstr>方正书宋_GBK</vt:lpstr>
      <vt:lpstr>Wingdings</vt:lpstr>
      <vt:lpstr>微软雅黑</vt:lpstr>
      <vt:lpstr>汉仪旗黑</vt:lpstr>
      <vt:lpstr>Times New Roman</vt:lpstr>
      <vt:lpstr>微软雅黑 Light</vt:lpstr>
      <vt:lpstr>Thonburi</vt:lpstr>
      <vt:lpstr>Arial Bold</vt:lpstr>
      <vt:lpstr>宋体</vt:lpstr>
      <vt:lpstr>汉仪书宋二KW</vt:lpstr>
      <vt:lpstr>Times New Roman Regular</vt:lpstr>
      <vt:lpstr>Times New Roman Bold</vt:lpstr>
      <vt:lpstr>Times New Roman</vt:lpstr>
      <vt:lpstr>Calibri</vt:lpstr>
      <vt:lpstr>Helvetica Neue</vt:lpstr>
      <vt:lpstr>微软雅黑</vt:lpstr>
      <vt:lpstr>宋体</vt:lpstr>
      <vt:lpstr>Arial Unicode MS</vt:lpstr>
      <vt:lpstr>Office Theme</vt:lpstr>
      <vt:lpstr>AAAI 2022:  Data-Centric Robust Learning on ML Models Rank 10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Generating Transferable Adversarial Examples Based on Perceptually-Aligned Perturbation</dc:title>
  <dc:creator>仲 培艺</dc:creator>
  <cp:lastModifiedBy>lukeda</cp:lastModifiedBy>
  <cp:revision>51</cp:revision>
  <dcterms:created xsi:type="dcterms:W3CDTF">2022-01-27T15:47:36Z</dcterms:created>
  <dcterms:modified xsi:type="dcterms:W3CDTF">2022-01-27T15:47:36Z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1900-01-00T00:00:00Z</vt:filetime>
  </property>
  <property fmtid="{D5CDD505-2E9C-101B-9397-08002B2CF9AE}" pid="3" name="Creator">
    <vt:lpwstr>Microsoft® PowerPoint® 2016</vt:lpwstr>
  </property>
  <property fmtid="{D5CDD505-2E9C-101B-9397-08002B2CF9AE}" pid="4" name="LastSaved">
    <vt:filetime>1900-01-00T00:00:00Z</vt:filetime>
  </property>
  <property fmtid="{D5CDD505-2E9C-101B-9397-08002B2CF9AE}" pid="5" name="KSOProductBuildVer">
    <vt:lpwstr>2052-3.9.0.6159</vt:lpwstr>
  </property>
</Properties>
</file>