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310" r:id="rId3"/>
    <p:sldId id="282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37" r:id="rId17"/>
    <p:sldId id="338" r:id="rId18"/>
    <p:sldId id="327" r:id="rId19"/>
    <p:sldId id="334" r:id="rId20"/>
    <p:sldId id="328" r:id="rId21"/>
    <p:sldId id="329" r:id="rId22"/>
    <p:sldId id="331" r:id="rId23"/>
    <p:sldId id="339" r:id="rId24"/>
    <p:sldId id="330" r:id="rId25"/>
    <p:sldId id="336" r:id="rId26"/>
  </p:sldIdLst>
  <p:sldSz cx="11520170" cy="6480175"/>
  <p:notesSz cx="6858000" cy="9144000"/>
  <p:defaultTextStyle>
    <a:defPPr marL="0" marR="0" indent="0" algn="l" defTabSz="45656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121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114300" algn="ctr" defTabSz="4121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228600" algn="ctr" defTabSz="4121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342900" algn="ctr" defTabSz="4121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457200" algn="ctr" defTabSz="4121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571500" algn="ctr" defTabSz="4121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685800" algn="ctr" defTabSz="4121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800100" algn="ctr" defTabSz="4121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914400" algn="ctr" defTabSz="4121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5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modifyVerifier cryptProviderType="rsaFull" cryptAlgorithmClass="hash" cryptAlgorithmType="typeAny" cryptAlgorithmSid="4" spinCount="100000" saltData="hFGpy1KsrtO0YZzEHug3eg==" hashData="EE6J7B+c/Hq47lHqRQj4E9BitAU="/>
  <p:extLst>
    <p:ext uri="{EFAFB233-063F-42B5-8137-9DF3F51BA10A}">
      <p15:sldGuideLst xmlns:p15="http://schemas.microsoft.com/office/powerpoint/2012/main">
        <p15:guide id="1" orient="horz" pos="2070" userDrawn="1">
          <p15:clr>
            <a:srgbClr val="A4A3A4"/>
          </p15:clr>
        </p15:guide>
        <p15:guide id="2" pos="36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chao, WU(R&amp;D ROM ROM SWD-SZ-TCT)" initials="JWRR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E33"/>
    <a:srgbClr val="F08001"/>
    <a:srgbClr val="0364AF"/>
    <a:srgbClr val="05A0B4"/>
    <a:srgbClr val="DC3C32"/>
    <a:srgbClr val="D9DAD9"/>
    <a:srgbClr val="D14A4A"/>
    <a:srgbClr val="E48A7E"/>
    <a:srgbClr val="E50012"/>
    <a:srgbClr val="BC4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5" autoAdjust="0"/>
    <p:restoredTop sz="94686"/>
  </p:normalViewPr>
  <p:slideViewPr>
    <p:cSldViewPr snapToGrid="0" snapToObjects="1">
      <p:cViewPr varScale="1">
        <p:scale>
          <a:sx n="88" d="100"/>
          <a:sy n="88" d="100"/>
        </p:scale>
        <p:origin x="1032" y="90"/>
      </p:cViewPr>
      <p:guideLst>
        <p:guide orient="horz" pos="2070"/>
        <p:guide pos="3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2" d="100"/>
        <a:sy n="152" d="100"/>
      </p:scale>
      <p:origin x="0" y="4288"/>
    </p:cViewPr>
  </p:sorterViewPr>
  <p:notesViewPr>
    <p:cSldViewPr snapToGrid="0" snapToObjects="1">
      <p:cViewPr varScale="1">
        <p:scale>
          <a:sx n="110" d="100"/>
          <a:sy n="110" d="100"/>
        </p:scale>
        <p:origin x="4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FE889-57E1-264B-B934-285A8336C86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B2056-3F78-EC4D-9E7F-852E522C4545}" type="datetimeFigureOut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27965" latinLnBrk="0">
      <a:lnSpc>
        <a:spcPct val="118000"/>
      </a:lnSpc>
      <a:defRPr sz="11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114300" defTabSz="227965" latinLnBrk="0">
      <a:lnSpc>
        <a:spcPct val="118000"/>
      </a:lnSpc>
      <a:defRPr sz="11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228600" defTabSz="227965" latinLnBrk="0">
      <a:lnSpc>
        <a:spcPct val="118000"/>
      </a:lnSpc>
      <a:defRPr sz="11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342900" defTabSz="227965" latinLnBrk="0">
      <a:lnSpc>
        <a:spcPct val="118000"/>
      </a:lnSpc>
      <a:defRPr sz="11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457200" defTabSz="227965" latinLnBrk="0">
      <a:lnSpc>
        <a:spcPct val="118000"/>
      </a:lnSpc>
      <a:defRPr sz="11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571500" defTabSz="227965" latinLnBrk="0">
      <a:lnSpc>
        <a:spcPct val="118000"/>
      </a:lnSpc>
      <a:defRPr sz="11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685800" defTabSz="227965" latinLnBrk="0">
      <a:lnSpc>
        <a:spcPct val="118000"/>
      </a:lnSpc>
      <a:defRPr sz="11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800100" defTabSz="227965" latinLnBrk="0">
      <a:lnSpc>
        <a:spcPct val="118000"/>
      </a:lnSpc>
      <a:defRPr sz="11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914400" defTabSz="227965" latinLnBrk="0">
      <a:lnSpc>
        <a:spcPct val="118000"/>
      </a:lnSpc>
      <a:defRPr sz="11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与项目符号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形"/>
          <p:cNvSpPr/>
          <p:nvPr userDrawn="1"/>
        </p:nvSpPr>
        <p:spPr>
          <a:xfrm>
            <a:off x="304232" y="1179870"/>
            <a:ext cx="4629746" cy="4693645"/>
          </a:xfrm>
          <a:prstGeom prst="ellipse">
            <a:avLst/>
          </a:prstGeom>
          <a:blipFill>
            <a:blip r:embed="rId2" cstate="print"/>
            <a:srcRect/>
            <a:stretch>
              <a:fillRect l="-27358" t="-13404" r="-524" b="-4060"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1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圆形"/>
          <p:cNvSpPr/>
          <p:nvPr userDrawn="1"/>
        </p:nvSpPr>
        <p:spPr>
          <a:xfrm>
            <a:off x="3423034" y="2357350"/>
            <a:ext cx="2841994" cy="2881218"/>
          </a:xfrm>
          <a:prstGeom prst="ellipse">
            <a:avLst/>
          </a:prstGeom>
          <a:solidFill>
            <a:srgbClr val="DC3E3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1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4" y="239509"/>
            <a:ext cx="1730597" cy="81254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13"/>
          <p:cNvSpPr/>
          <p:nvPr userDrawn="1"/>
        </p:nvSpPr>
        <p:spPr>
          <a:xfrm>
            <a:off x="2" y="211792"/>
            <a:ext cx="264159" cy="542003"/>
          </a:xfrm>
          <a:custGeom>
            <a:avLst/>
            <a:gdLst>
              <a:gd name="connsiteX0" fmla="*/ 0 w 573604"/>
              <a:gd name="connsiteY0" fmla="*/ 0 h 1147208"/>
              <a:gd name="connsiteX1" fmla="*/ 573604 w 573604"/>
              <a:gd name="connsiteY1" fmla="*/ 573604 h 1147208"/>
              <a:gd name="connsiteX2" fmla="*/ 0 w 573604"/>
              <a:gd name="connsiteY2" fmla="*/ 1147208 h 11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604" h="1147208">
                <a:moveTo>
                  <a:pt x="0" y="0"/>
                </a:moveTo>
                <a:cubicBezTo>
                  <a:pt x="316793" y="0"/>
                  <a:pt x="573604" y="256811"/>
                  <a:pt x="573604" y="573604"/>
                </a:cubicBezTo>
                <a:cubicBezTo>
                  <a:pt x="573604" y="890397"/>
                  <a:pt x="316793" y="1147208"/>
                  <a:pt x="0" y="1147208"/>
                </a:cubicBezTo>
                <a:close/>
              </a:path>
            </a:pathLst>
          </a:custGeom>
          <a:solidFill>
            <a:srgbClr val="DC3E33">
              <a:alpha val="69804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noAutofit/>
          </a:bodyPr>
          <a:lstStyle/>
          <a:p>
            <a:endParaRPr lang="zh-CN" altLang="en-US" sz="1510" b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 Medium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44" y="198397"/>
            <a:ext cx="1252743" cy="588183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21" name="幻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8135938" y="6132513"/>
            <a:ext cx="30670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22E6D20B-5538-E34D-91FE-E40835CF0C83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8135938" y="6132513"/>
            <a:ext cx="30670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22E6D20B-5538-E34D-91FE-E40835CF0C8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31906" y="2658972"/>
            <a:ext cx="3060700" cy="1231900"/>
          </a:xfrm>
          <a:prstGeom prst="rect">
            <a:avLst/>
          </a:prstGeom>
        </p:spPr>
      </p:pic>
      <p:pic>
        <p:nvPicPr>
          <p:cNvPr id="8" name="image4.png" descr="image1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4"/>
          <a:stretch>
            <a:fillRect/>
          </a:stretch>
        </p:blipFill>
        <p:spPr bwMode="auto">
          <a:xfrm>
            <a:off x="19968651" y="1"/>
            <a:ext cx="1169189" cy="6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9" name="圆形"/>
          <p:cNvSpPr/>
          <p:nvPr userDrawn="1"/>
        </p:nvSpPr>
        <p:spPr>
          <a:xfrm>
            <a:off x="3398127" y="1394971"/>
            <a:ext cx="3690234" cy="3690232"/>
          </a:xfrm>
          <a:prstGeom prst="ellipse">
            <a:avLst/>
          </a:prstGeom>
          <a:blipFill>
            <a:blip r:embed="rId4" cstate="print"/>
            <a:srcRect/>
            <a:stretch>
              <a:fillRect l="-3703" r="-2547"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700" dirty="0">
              <a:latin typeface="FZLanTingHei-M-GBK" charset="-122"/>
              <a:ea typeface="FZLanTingHei-M-GBK" charset="-122"/>
              <a:cs typeface="FZLanTingHei-M-GBK" charset="-122"/>
            </a:endParaRPr>
          </a:p>
        </p:txBody>
      </p:sp>
      <p:sp>
        <p:nvSpPr>
          <p:cNvPr id="10" name="圆形"/>
          <p:cNvSpPr/>
          <p:nvPr userDrawn="1"/>
        </p:nvSpPr>
        <p:spPr>
          <a:xfrm>
            <a:off x="2152892" y="2149106"/>
            <a:ext cx="2711526" cy="2711526"/>
          </a:xfrm>
          <a:prstGeom prst="ellipse">
            <a:avLst/>
          </a:prstGeom>
          <a:solidFill>
            <a:srgbClr val="DC3E33">
              <a:alpha val="60000"/>
            </a:srgbClr>
          </a:solidFill>
          <a:ln w="28575">
            <a:noFill/>
            <a:miter lim="400000"/>
          </a:ln>
        </p:spPr>
        <p:txBody>
          <a:bodyPr wrap="none"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700" dirty="0">
              <a:solidFill>
                <a:srgbClr val="E60002"/>
              </a:solidFill>
              <a:latin typeface="FZLanTingHei-M-GBK" charset="-122"/>
              <a:ea typeface="FZLanTingHei-M-GBK" charset="-122"/>
              <a:cs typeface="FZLanTingHei-M-GBK" charset="-122"/>
            </a:endParaRPr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7426700" y="3412450"/>
            <a:ext cx="19698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44" y="198397"/>
            <a:ext cx="1252743" cy="58818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占位符 11"/>
          <p:cNvSpPr>
            <a:spLocks noGrp="1"/>
          </p:cNvSpPr>
          <p:nvPr>
            <p:ph type="title"/>
          </p:nvPr>
        </p:nvSpPr>
        <p:spPr>
          <a:xfrm>
            <a:off x="317501" y="344489"/>
            <a:ext cx="5443538" cy="265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8135938" y="6132513"/>
            <a:ext cx="30670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22E6D20B-5538-E34D-91FE-E40835CF0C8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519430" rtl="0" eaLnBrk="1" fontAlgn="auto" latinLnBrk="0" hangingPunct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99695" indent="-99695" algn="l" defTabSz="398780" rtl="0" eaLnBrk="1" latinLnBrk="0" hangingPunct="1">
        <a:lnSpc>
          <a:spcPct val="90000"/>
        </a:lnSpc>
        <a:spcBef>
          <a:spcPts val="435"/>
        </a:spcBef>
        <a:buFont typeface="Arial" panose="020B0604020202020204"/>
        <a:buChar char="•"/>
        <a:defRPr sz="1220" kern="1200">
          <a:solidFill>
            <a:schemeClr val="tx1"/>
          </a:solidFill>
          <a:latin typeface="+mn-lt"/>
          <a:ea typeface="+mn-ea"/>
          <a:cs typeface="+mn-cs"/>
        </a:defRPr>
      </a:lvl1pPr>
      <a:lvl2pPr marL="299085" indent="-99695" algn="l" defTabSz="39878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1045" kern="1200">
          <a:solidFill>
            <a:schemeClr val="tx1"/>
          </a:solidFill>
          <a:latin typeface="+mn-lt"/>
          <a:ea typeface="+mn-ea"/>
          <a:cs typeface="+mn-cs"/>
        </a:defRPr>
      </a:lvl2pPr>
      <a:lvl3pPr marL="498475" indent="-99695" algn="l" defTabSz="39878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870" kern="1200">
          <a:solidFill>
            <a:schemeClr val="tx1"/>
          </a:solidFill>
          <a:latin typeface="+mn-lt"/>
          <a:ea typeface="+mn-ea"/>
          <a:cs typeface="+mn-cs"/>
        </a:defRPr>
      </a:lvl3pPr>
      <a:lvl4pPr marL="697865" indent="-99695" algn="l" defTabSz="39878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4pPr>
      <a:lvl5pPr marL="897255" indent="-99695" algn="l" defTabSz="39878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5pPr>
      <a:lvl6pPr marL="1096645" indent="-99695" algn="l" defTabSz="39878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indent="-99695" algn="l" defTabSz="39878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7pPr>
      <a:lvl8pPr marL="1495425" indent="-99695" algn="l" defTabSz="39878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8pPr>
      <a:lvl9pPr marL="1695450" indent="-99695" algn="l" defTabSz="39878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1pPr>
      <a:lvl2pPr marL="199390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2pPr>
      <a:lvl3pPr marL="398780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3pPr>
      <a:lvl4pPr marL="598170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4pPr>
      <a:lvl5pPr marL="797560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5pPr>
      <a:lvl6pPr marL="996950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6pPr>
      <a:lvl7pPr marL="1196340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7pPr>
      <a:lvl8pPr marL="1395730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8pPr>
      <a:lvl9pPr marL="1595755" algn="l" defTabSz="398780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鲲鹏展翅 比翼齐飞…"/>
          <p:cNvSpPr txBox="1"/>
          <p:nvPr/>
        </p:nvSpPr>
        <p:spPr>
          <a:xfrm>
            <a:off x="4781007" y="1320532"/>
            <a:ext cx="6421982" cy="513715"/>
          </a:xfrm>
          <a:prstGeom prst="rect">
            <a:avLst/>
          </a:prstGeom>
          <a:ln w="12700">
            <a:miter lim="400000"/>
          </a:ln>
        </p:spPr>
        <p:txBody>
          <a:bodyPr wrap="square" lIns="11078" tIns="11078" rIns="11078" bIns="11078" anchor="t">
            <a:spAutoFit/>
          </a:bodyPr>
          <a:lstStyle/>
          <a:p>
            <a:pPr algn="r"/>
            <a:r>
              <a:rPr lang="zh-CN" altLang="en-US" sz="3000" b="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分区存储 （</a:t>
            </a:r>
            <a:r>
              <a:rPr lang="en-US" altLang="zh-CN" sz="3200" dirty="0" smtClean="0"/>
              <a:t>Scope Storage</a:t>
            </a:r>
            <a:r>
              <a:rPr lang="zh-CN" altLang="en-US" sz="3200" dirty="0" smtClean="0"/>
              <a:t>）</a:t>
            </a:r>
            <a:endParaRPr lang="zh-CN" altLang="en-US" sz="3000" b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线条"/>
          <p:cNvSpPr/>
          <p:nvPr/>
        </p:nvSpPr>
        <p:spPr>
          <a:xfrm>
            <a:off x="5353397" y="1220988"/>
            <a:ext cx="5849590" cy="1419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7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线条"/>
          <p:cNvSpPr/>
          <p:nvPr/>
        </p:nvSpPr>
        <p:spPr>
          <a:xfrm flipV="1">
            <a:off x="7614458" y="2008615"/>
            <a:ext cx="35885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7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相关</a:t>
            </a:r>
            <a:r>
              <a:rPr kumimoji="1"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</a:t>
            </a: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765" y="606901"/>
            <a:ext cx="106495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sz="2000" b="1" dirty="0"/>
              <a:t>读文件内容</a:t>
            </a:r>
            <a:r>
              <a:rPr lang="en-US" altLang="zh-CN" sz="2000" b="1" dirty="0" smtClean="0"/>
              <a:t>:</a:t>
            </a:r>
            <a:endParaRPr lang="zh-CN" altLang="en-US" sz="20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299" y="719158"/>
            <a:ext cx="7963535" cy="370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48" y="4565856"/>
            <a:ext cx="8154035" cy="1790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478632" y="4926938"/>
            <a:ext cx="27679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或直接打开文件</a:t>
            </a:r>
            <a:r>
              <a:rPr lang="zh-CN" altLang="en-US" dirty="0"/>
              <a:t>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0254" y="1821061"/>
            <a:ext cx="1709057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虽然开启分区存储后，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Android R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支持直接用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Java File API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读取，</a:t>
            </a:r>
            <a:r>
              <a:rPr lang="zh-CN" altLang="en-US" sz="1400" b="0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兼容性等原因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，建议统一使用这种方式，后面所述的添加，修改，删除也一样</a:t>
            </a:r>
            <a:endParaRPr lang="en-US" altLang="zh-CN" sz="14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相关</a:t>
            </a:r>
            <a:r>
              <a:rPr kumimoji="1"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</a:t>
            </a: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7501" y="609601"/>
            <a:ext cx="106495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2000" b="1" dirty="0"/>
              <a:t>添加</a:t>
            </a:r>
            <a:r>
              <a:rPr lang="en-US" altLang="zh-CN" sz="2000" b="1" dirty="0" smtClean="0"/>
              <a:t>:</a:t>
            </a:r>
            <a:endParaRPr lang="zh-CN" altLang="en-US" sz="20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5" y="1274823"/>
            <a:ext cx="11202988" cy="4252563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8135938" y="174541"/>
            <a:ext cx="2257425" cy="1226334"/>
          </a:xfrm>
          <a:prstGeom prst="wedgeEllipseCallou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 Neue" panose="02000503000000020004"/>
              </a:rPr>
              <a:t>不用再添加</a:t>
            </a:r>
            <a:r>
              <a:rPr lang="en-US" altLang="zh-CN" sz="16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 Neue" panose="02000503000000020004"/>
              </a:rPr>
              <a:t>_data</a:t>
            </a:r>
            <a:r>
              <a:rPr lang="zh-CN" altLang="en-US" sz="16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 Neue" panose="02000503000000020004"/>
              </a:rPr>
              <a:t>路径，</a:t>
            </a:r>
            <a:r>
              <a:rPr lang="en-US" altLang="zh-CN" sz="1600" b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 Neue" panose="02000503000000020004"/>
              </a:rPr>
              <a:t>MediaProvider</a:t>
            </a:r>
            <a:r>
              <a:rPr lang="zh-CN" altLang="en-US" sz="16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 Neue" panose="02000503000000020004"/>
              </a:rPr>
              <a:t>会给我们生成</a:t>
            </a:r>
            <a:endParaRPr lang="zh-CN" altLang="en-US" sz="16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Helvetica Neue" panose="02000503000000020004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8709661" y="2155371"/>
            <a:ext cx="2652872" cy="1640361"/>
          </a:xfrm>
          <a:prstGeom prst="wedgeEllipseCallou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 Neue" panose="02000503000000020004"/>
              </a:rPr>
              <a:t>记得关闭文件描述符</a:t>
            </a:r>
            <a:endParaRPr lang="zh-CN" altLang="en-US" sz="16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Helvetica Neue" panose="0200050300000002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相关</a:t>
            </a:r>
            <a:r>
              <a:rPr kumimoji="1"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</a:t>
            </a: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501" y="743837"/>
            <a:ext cx="10973014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 smtClean="0"/>
              <a:t>删除与修改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r>
              <a:rPr lang="en-US" altLang="zh-CN" sz="1600" dirty="0"/>
              <a:t>					</a:t>
            </a:r>
            <a:endParaRPr lang="en-US" altLang="zh-CN" sz="1600" dirty="0"/>
          </a:p>
          <a:p>
            <a:pPr algn="l"/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应用自身添加：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和以前一样直接使用</a:t>
            </a:r>
            <a:r>
              <a:rPr lang="en-US" altLang="zh-CN" sz="1600" b="0" dirty="0" err="1">
                <a:latin typeface="宋体" panose="02010600030101010101" pitchFamily="2" charset="-122"/>
                <a:cs typeface="宋体" panose="02010600030101010101" pitchFamily="2" charset="-122"/>
              </a:rPr>
              <a:t>ContentResolver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删除或者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更新字段即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可，对于文件内容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，打开的文件描述符操作即可。</a:t>
            </a:r>
            <a:b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500" y="2930365"/>
            <a:ext cx="10438323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其他应用添加的</a:t>
            </a: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应用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卸载后再安装也算）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当应用第一次去更新文件元信息，内容，或者删除的时候，系统会抛出</a:t>
            </a:r>
            <a:r>
              <a:rPr lang="zh-CN" alt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RecoverableSecurityException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，再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利用异常提供</a:t>
            </a: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Intent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信息启动用户允许弹框，若用户同意了则可以继续修改，若不同意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，应给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出相应的提示。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 descr="Screenshot_20200822-2301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4505" y="609601"/>
            <a:ext cx="3009900" cy="5351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相关</a:t>
            </a:r>
            <a:r>
              <a:rPr kumimoji="1"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</a:t>
            </a: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615" y="676322"/>
            <a:ext cx="12585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删除与修改</a:t>
            </a:r>
            <a:r>
              <a:rPr lang="en-US" altLang="zh-CN" sz="1600" dirty="0"/>
              <a:t>: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299" y="508244"/>
            <a:ext cx="8219149" cy="5899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相关</a:t>
            </a:r>
            <a:r>
              <a:rPr kumimoji="1"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</a:t>
            </a: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091" y="665336"/>
            <a:ext cx="14624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查询可用</a:t>
            </a:r>
            <a:r>
              <a:rPr lang="zh-CN" altLang="en-US" sz="1600" dirty="0" smtClean="0"/>
              <a:t>空间</a:t>
            </a:r>
            <a:r>
              <a:rPr lang="en-US" altLang="zh-CN" sz="1600" dirty="0" smtClean="0"/>
              <a:t>: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108" y="2495312"/>
            <a:ext cx="10410484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public </a:t>
            </a:r>
            <a:r>
              <a:rPr lang="zh-CN" altLang="en-US" dirty="0" smtClean="0"/>
              <a:t>long </a:t>
            </a:r>
            <a:r>
              <a:rPr lang="zh-CN" altLang="en-US" dirty="0"/>
              <a:t>getAllocatableBytes(@NonNull UUID storageUuid</a:t>
            </a:r>
            <a:r>
              <a:rPr lang="zh-CN" altLang="en-US" dirty="0" smtClean="0"/>
              <a:t>) throws IOException</a:t>
            </a:r>
            <a:endParaRPr lang="en-US" altLang="zh-CN" dirty="0" smtClean="0"/>
          </a:p>
          <a:p>
            <a:pPr algn="l"/>
            <a:endParaRPr lang="en-US" altLang="zh-CN" b="0" dirty="0" smtClean="0"/>
          </a:p>
          <a:p>
            <a:pPr algn="l"/>
            <a:r>
              <a:rPr lang="zh-CN" altLang="en-US" b="0" dirty="0" smtClean="0"/>
              <a:t>在工作线程调用，该接口计算的可用大小比</a:t>
            </a:r>
            <a:r>
              <a:rPr lang="en-US" altLang="zh-CN" b="0" dirty="0" smtClean="0"/>
              <a:t>File.</a:t>
            </a:r>
            <a:r>
              <a:rPr lang="zh-CN" altLang="en-US" b="0" dirty="0" smtClean="0"/>
              <a:t>getUsableSpace的大，因为包含了其他应用可移除缓存大小</a:t>
            </a:r>
            <a:endParaRPr lang="en-US" altLang="zh-CN" b="0" dirty="0" smtClean="0"/>
          </a:p>
          <a:p>
            <a:pPr algn="l"/>
            <a:endParaRPr lang="zh-CN" altLang="en-US" b="0" dirty="0"/>
          </a:p>
        </p:txBody>
      </p:sp>
      <p:sp>
        <p:nvSpPr>
          <p:cNvPr id="7" name="矩形 6"/>
          <p:cNvSpPr/>
          <p:nvPr/>
        </p:nvSpPr>
        <p:spPr>
          <a:xfrm>
            <a:off x="189704" y="2124471"/>
            <a:ext cx="3057525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/>
              <a:t>2.Android </a:t>
            </a:r>
            <a:r>
              <a:rPr lang="zh-CN" altLang="en-US" b="0" dirty="0" smtClean="0"/>
              <a:t>接口StorageManager：</a:t>
            </a:r>
            <a:endParaRPr lang="zh-CN" altLang="en-US" b="0" dirty="0"/>
          </a:p>
        </p:txBody>
      </p:sp>
      <p:sp>
        <p:nvSpPr>
          <p:cNvPr id="9" name="矩形 8"/>
          <p:cNvSpPr/>
          <p:nvPr/>
        </p:nvSpPr>
        <p:spPr>
          <a:xfrm>
            <a:off x="188975" y="1025190"/>
            <a:ext cx="113538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/>
              <a:t>两种方式：</a:t>
            </a:r>
            <a:endParaRPr lang="zh-CN" altLang="en-US" b="0" dirty="0"/>
          </a:p>
        </p:txBody>
      </p:sp>
      <p:sp>
        <p:nvSpPr>
          <p:cNvPr id="10" name="矩形 9"/>
          <p:cNvSpPr/>
          <p:nvPr/>
        </p:nvSpPr>
        <p:spPr>
          <a:xfrm>
            <a:off x="242839" y="1430465"/>
            <a:ext cx="1989455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/>
              <a:t>1.Java</a:t>
            </a:r>
            <a:r>
              <a:rPr lang="zh-CN" altLang="en-US" b="0" dirty="0" smtClean="0"/>
              <a:t>原生接口</a:t>
            </a:r>
            <a:r>
              <a:rPr lang="en-US" altLang="zh-CN" b="0" dirty="0" smtClean="0"/>
              <a:t>File</a:t>
            </a:r>
            <a:r>
              <a:rPr lang="zh-CN" altLang="en-US" b="0" dirty="0" smtClean="0"/>
              <a:t>：</a:t>
            </a:r>
            <a:endParaRPr lang="zh-CN" altLang="en-US" b="0" dirty="0"/>
          </a:p>
        </p:txBody>
      </p:sp>
      <p:sp>
        <p:nvSpPr>
          <p:cNvPr id="11" name="矩形 10"/>
          <p:cNvSpPr/>
          <p:nvPr/>
        </p:nvSpPr>
        <p:spPr>
          <a:xfrm>
            <a:off x="304838" y="1801306"/>
            <a:ext cx="2835275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public long getUsableSpace()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3431" y="3435239"/>
            <a:ext cx="10410484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0" dirty="0" smtClean="0"/>
              <a:t>利用</a:t>
            </a:r>
            <a:r>
              <a:rPr lang="en-US" altLang="zh-CN" b="0" dirty="0" err="1" smtClean="0"/>
              <a:t>StorageManager</a:t>
            </a:r>
            <a:r>
              <a:rPr lang="zh-CN" altLang="en-US" b="0" dirty="0" smtClean="0"/>
              <a:t>的接口</a:t>
            </a:r>
            <a:r>
              <a:rPr lang="en-US" altLang="zh-CN" b="0" dirty="0" smtClean="0"/>
              <a:t>:</a:t>
            </a:r>
            <a:endParaRPr lang="zh-CN" altLang="en-US" b="0" dirty="0"/>
          </a:p>
        </p:txBody>
      </p:sp>
      <p:sp>
        <p:nvSpPr>
          <p:cNvPr id="13" name="矩形 12"/>
          <p:cNvSpPr/>
          <p:nvPr/>
        </p:nvSpPr>
        <p:spPr>
          <a:xfrm>
            <a:off x="214108" y="3929667"/>
            <a:ext cx="7500257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public void allocateBytes</a:t>
            </a:r>
            <a:r>
              <a:rPr lang="zh-CN" altLang="en-US" dirty="0" smtClean="0"/>
              <a:t>(UUID </a:t>
            </a:r>
            <a:r>
              <a:rPr lang="zh-CN" altLang="en-US" dirty="0"/>
              <a:t>storageUuid, </a:t>
            </a:r>
            <a:r>
              <a:rPr lang="zh-CN" altLang="en-US" dirty="0" smtClean="0"/>
              <a:t>long </a:t>
            </a:r>
            <a:r>
              <a:rPr lang="zh-CN" altLang="en-US" dirty="0"/>
              <a:t>bytes)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4108" y="4486392"/>
            <a:ext cx="1041048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0" dirty="0" smtClean="0"/>
              <a:t>这个调用会触发系统删除一些应用的缓存文件，所以可以申请到比</a:t>
            </a:r>
            <a:r>
              <a:rPr lang="en-US" altLang="zh-CN" b="0" dirty="0"/>
              <a:t>File.</a:t>
            </a:r>
            <a:r>
              <a:rPr lang="zh-CN" altLang="en-US" b="0" dirty="0" smtClean="0"/>
              <a:t>getUsableSpace大的可用空间，会比较耗时，尽可能少调用</a:t>
            </a:r>
            <a:endParaRPr lang="zh-CN" altLang="en-US" b="0" dirty="0"/>
          </a:p>
        </p:txBody>
      </p:sp>
      <p:sp>
        <p:nvSpPr>
          <p:cNvPr id="15" name="矩形 14"/>
          <p:cNvSpPr/>
          <p:nvPr/>
        </p:nvSpPr>
        <p:spPr>
          <a:xfrm>
            <a:off x="188975" y="5214380"/>
            <a:ext cx="113538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 smtClean="0"/>
              <a:t>示例代码：</a:t>
            </a:r>
            <a:endParaRPr lang="zh-CN" altLang="en-US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相关</a:t>
            </a:r>
            <a:r>
              <a:rPr kumimoji="1"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</a:t>
            </a: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7699" y="676322"/>
            <a:ext cx="14624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查询可用</a:t>
            </a:r>
            <a:r>
              <a:rPr lang="zh-CN" altLang="en-US" sz="1600" dirty="0" smtClean="0"/>
              <a:t>空间</a:t>
            </a:r>
            <a:r>
              <a:rPr lang="en-US" altLang="zh-CN" sz="1600" dirty="0" smtClean="0"/>
              <a:t>: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1" y="1251842"/>
            <a:ext cx="9312699" cy="4794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相关</a:t>
            </a:r>
            <a:r>
              <a:rPr kumimoji="1"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</a:t>
            </a: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500" y="732850"/>
            <a:ext cx="10787036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sym typeface="+mn-ea"/>
              </a:rPr>
              <a:t>文档以及其他文件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通过存储访问框架</a:t>
            </a: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(Storage Access Framework)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操作，</a:t>
            </a: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Android 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4.4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就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存在，不需要任何权限，利用以下几个</a:t>
            </a: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Intent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操作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创建新文件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ACTION_CREATE_DOCUMENT </a:t>
            </a:r>
            <a:r>
              <a:rPr lang="en-US" altLang="zh-CN" sz="1600" b="0" dirty="0" err="1">
                <a:latin typeface="宋体" panose="02010600030101010101" pitchFamily="2" charset="-122"/>
                <a:cs typeface="宋体" panose="02010600030101010101" pitchFamily="2" charset="-122"/>
              </a:rPr>
              <a:t>用户将文件保存在特定位置</a:t>
            </a:r>
            <a:endParaRPr lang="en-US" altLang="zh-CN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b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2.打开文档或文件</a:t>
            </a:r>
            <a:b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					</a:t>
            </a:r>
            <a:b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ACTION_OPEN_DOCUMENT </a:t>
            </a:r>
            <a:r>
              <a:rPr lang="en-US" altLang="zh-CN" sz="1600" b="0" dirty="0" err="1">
                <a:latin typeface="宋体" panose="02010600030101010101" pitchFamily="2" charset="-122"/>
                <a:cs typeface="宋体" panose="02010600030101010101" pitchFamily="2" charset="-122"/>
              </a:rPr>
              <a:t>用户选择要打开的特定文档或文件</a:t>
            </a:r>
            <a:b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3.授予对目录内容的访问权限</a:t>
            </a:r>
            <a:b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ACTION_OPEN_DOCUMENT_TREE</a:t>
            </a:r>
            <a:b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600" b="0" dirty="0" err="1">
                <a:latin typeface="宋体" panose="02010600030101010101" pitchFamily="2" charset="-122"/>
                <a:cs typeface="宋体" panose="02010600030101010101" pitchFamily="2" charset="-122"/>
              </a:rPr>
              <a:t>用户选择特定目录，授予应用对该目录中所有文件和子目录的访问权限</a:t>
            </a:r>
            <a:b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 descr="device-2020-08-23-1135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9628" y="1693195"/>
            <a:ext cx="2619670" cy="4658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核心实现原理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000" y="750347"/>
            <a:ext cx="576768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Android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使用了两层权限控制来对文件或资源的限制访问</a:t>
            </a: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1" y="2054177"/>
            <a:ext cx="8153400" cy="1447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5888" y="1173225"/>
            <a:ext cx="491236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DAC </a:t>
            </a:r>
            <a:r>
              <a:rPr lang="zh-CN" altLang="en-US" dirty="0"/>
              <a:t>（Discretionary Access Control) 自主访问控制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230" y="1646688"/>
            <a:ext cx="1056288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即我们熟知的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Linux原生的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权限访问控制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，由</a:t>
            </a:r>
            <a:r>
              <a:rPr lang="zh-CN" altLang="en-US" sz="1600" b="0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资源本身定义权限控制</a:t>
            </a:r>
            <a:r>
              <a:rPr lang="zh-CN" altLang="en-US" sz="1600" b="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规则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，属主属组以及权限的控制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位：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665" y="3668037"/>
            <a:ext cx="4573905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MAC </a:t>
            </a:r>
            <a:r>
              <a:rPr lang="zh-CN" altLang="en-US" dirty="0"/>
              <a:t>(Mandatory Access Control) 强制访问控制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0363" y="4077169"/>
            <a:ext cx="987708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在主体(如进程)访问客体(如文件)外部，定义相关的规则，规定哪一个主体可以访问哪一个客体，由</a:t>
            </a:r>
            <a:r>
              <a:rPr lang="zh-CN" altLang="en-US" sz="1600" b="0" u="sng" dirty="0">
                <a:latin typeface="宋体" panose="02010600030101010101" pitchFamily="2" charset="-122"/>
                <a:cs typeface="宋体" panose="02010600030101010101" pitchFamily="2" charset="-122"/>
              </a:rPr>
              <a:t>SELinux子系统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提供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，Android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定义了大量的规则，例如system/sepolicy/private/mediaprovider_app.te文件里面定义的：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allow 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mediaprovider_app fuse_device:chr_file { read write ioctl getattr };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5230" y="5347684"/>
            <a:ext cx="1010568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进程对资源的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访问需要同时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经过DAC和MAC检测才能够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访问，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MAC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可以看着是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DAC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的补充，MAC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的控制较DAC为复杂，我们</a:t>
            </a:r>
            <a:r>
              <a:rPr lang="zh-CN" altLang="en-US" sz="1600" b="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只讨论DAC权限控制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，不影响我们理解分区存储是如何实现的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00355"/>
            <a:ext cx="5443220" cy="265430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核心实现原理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3298" y="761563"/>
            <a:ext cx="612990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/>
              <a:t>应用存储数据目录</a:t>
            </a:r>
            <a:r>
              <a:rPr lang="zh-CN" altLang="en-US" sz="1600" dirty="0"/>
              <a:t>安全性的</a:t>
            </a:r>
            <a:r>
              <a:rPr lang="zh-CN" altLang="en-US" sz="1600" dirty="0" smtClean="0"/>
              <a:t>实现：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6739" y="1252079"/>
            <a:ext cx="12293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APK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uid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12009" y="3426954"/>
            <a:ext cx="3257550" cy="11893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SystemServer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462174" y="3536809"/>
            <a:ext cx="3157855" cy="469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PackageManagerService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2"/>
          </p:cNvCxnSpPr>
          <p:nvPr/>
        </p:nvCxnSpPr>
        <p:spPr>
          <a:xfrm flipH="1">
            <a:off x="2029989" y="1861679"/>
            <a:ext cx="11430" cy="166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337131" y="3502550"/>
            <a:ext cx="1261110" cy="54991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installd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9" idx="3"/>
            <a:endCxn id="11" idx="1"/>
          </p:cNvCxnSpPr>
          <p:nvPr/>
        </p:nvCxnSpPr>
        <p:spPr>
          <a:xfrm>
            <a:off x="3620029" y="3771759"/>
            <a:ext cx="717102" cy="5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23299" y="2512611"/>
            <a:ext cx="1701579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0" dirty="0" smtClean="0"/>
              <a:t>1.</a:t>
            </a:r>
            <a:r>
              <a:rPr lang="zh-CN" altLang="en-US" sz="1050" b="0" dirty="0" smtClean="0"/>
              <a:t>应用安装分配</a:t>
            </a:r>
            <a:r>
              <a:rPr lang="en-US" altLang="zh-CN" sz="1050" b="0" dirty="0" err="1" smtClean="0"/>
              <a:t>gid</a:t>
            </a:r>
            <a:r>
              <a:rPr lang="en-US" altLang="zh-CN" sz="1050" b="0" dirty="0" smtClean="0"/>
              <a:t>/</a:t>
            </a:r>
            <a:r>
              <a:rPr lang="en-US" altLang="zh-CN" sz="1050" b="0" dirty="0" err="1" smtClean="0"/>
              <a:t>uid</a:t>
            </a:r>
            <a:endParaRPr lang="zh-CN" altLang="en-US" sz="1050" b="0" dirty="0"/>
          </a:p>
        </p:txBody>
      </p:sp>
      <p:cxnSp>
        <p:nvCxnSpPr>
          <p:cNvPr id="16" name="直接箭头连接符 15"/>
          <p:cNvCxnSpPr>
            <a:endCxn id="23" idx="2"/>
          </p:cNvCxnSpPr>
          <p:nvPr/>
        </p:nvCxnSpPr>
        <p:spPr>
          <a:xfrm flipV="1">
            <a:off x="5598241" y="2597156"/>
            <a:ext cx="1733009" cy="118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300031" y="3020108"/>
            <a:ext cx="227599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0" dirty="0"/>
              <a:t>2</a:t>
            </a:r>
            <a:r>
              <a:rPr lang="en-US" altLang="zh-CN" sz="1050" b="0" dirty="0" smtClean="0"/>
              <a:t>.</a:t>
            </a:r>
            <a:r>
              <a:rPr lang="zh-CN" altLang="en-US" sz="1050" b="0" dirty="0" smtClean="0"/>
              <a:t>创建对应</a:t>
            </a:r>
            <a:r>
              <a:rPr lang="en-US" altLang="zh-CN" sz="1050" b="0" dirty="0" err="1" smtClean="0"/>
              <a:t>gid</a:t>
            </a:r>
            <a:r>
              <a:rPr lang="en-US" altLang="zh-CN" sz="1050" b="0" dirty="0" smtClean="0"/>
              <a:t>/</a:t>
            </a:r>
            <a:r>
              <a:rPr lang="en-US" altLang="zh-CN" sz="1050" b="0" dirty="0" err="1" smtClean="0"/>
              <a:t>uid</a:t>
            </a:r>
            <a:r>
              <a:rPr lang="zh-CN" altLang="en-US" sz="1050" b="0" dirty="0" smtClean="0"/>
              <a:t>的数据目录</a:t>
            </a:r>
            <a:endParaRPr lang="zh-CN" altLang="en-US" sz="1050" b="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66" y="4900836"/>
            <a:ext cx="9201150" cy="476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580" y="4900836"/>
            <a:ext cx="6918892" cy="1435141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11" idx="2"/>
            <a:endCxn id="14" idx="0"/>
          </p:cNvCxnSpPr>
          <p:nvPr/>
        </p:nvCxnSpPr>
        <p:spPr>
          <a:xfrm>
            <a:off x="4967686" y="4052460"/>
            <a:ext cx="2470340" cy="84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742838" y="4173327"/>
            <a:ext cx="491427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0" dirty="0" smtClean="0"/>
              <a:t>3.</a:t>
            </a:r>
            <a:r>
              <a:rPr lang="zh-CN" altLang="en-US" sz="1050" b="0" dirty="0" smtClean="0"/>
              <a:t>创建对应</a:t>
            </a:r>
            <a:r>
              <a:rPr lang="en-US" altLang="zh-CN" sz="1050" b="0" dirty="0" err="1" smtClean="0"/>
              <a:t>gid</a:t>
            </a:r>
            <a:r>
              <a:rPr lang="en-US" altLang="zh-CN" sz="1050" b="0" dirty="0" smtClean="0"/>
              <a:t>/</a:t>
            </a:r>
            <a:r>
              <a:rPr lang="en-US" altLang="zh-CN" sz="1050" b="0" dirty="0" err="1" smtClean="0"/>
              <a:t>uid</a:t>
            </a:r>
            <a:r>
              <a:rPr lang="zh-CN" altLang="en-US" sz="1050" b="0" dirty="0" smtClean="0"/>
              <a:t>的数据目录，</a:t>
            </a:r>
            <a:r>
              <a:rPr lang="en-US" altLang="zh-CN" sz="1050" b="0" dirty="0" err="1" smtClean="0"/>
              <a:t>sdcard_rw</a:t>
            </a:r>
            <a:r>
              <a:rPr lang="zh-CN" altLang="en-US" sz="1050" b="0" dirty="0" smtClean="0"/>
              <a:t>一般应用不数据这个组</a:t>
            </a:r>
            <a:endParaRPr lang="zh-CN" altLang="en-US" sz="1050" b="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702" y="1113932"/>
            <a:ext cx="8387095" cy="1483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核心实现原理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501" y="609601"/>
            <a:ext cx="20173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dirty="0" smtClean="0"/>
              <a:t>访问媒体文件实现：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590346" y="1634547"/>
            <a:ext cx="1014296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sz="1600" b="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ContentProvider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访问，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Android R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上的</a:t>
            </a:r>
            <a:r>
              <a:rPr lang="en-US" altLang="zh-CN" sz="1600" b="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MediaProvider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已经替换成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google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提供的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APK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，意味着不再允许厂商对这部分内容进行修改。</a:t>
            </a:r>
            <a:endParaRPr lang="en-US" altLang="zh-CN" sz="1600" b="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1600" b="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该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Provider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集成了对外部存储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FUSE</a:t>
            </a: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(File User Space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用户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空间的文件系统</a:t>
            </a: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实现，意味着即使使用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Java File API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对媒体文件的访问，也收到了该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Provider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的控制，内容较多，不再展开。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6358" y="1222101"/>
            <a:ext cx="5759450" cy="3067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1400" dirty="0">
                <a:latin typeface="宋体" panose="02010600030101010101" pitchFamily="2" charset="-122"/>
                <a:cs typeface="宋体" panose="02010600030101010101" pitchFamily="2" charset="-122"/>
              </a:rPr>
              <a:t>文件的元</a:t>
            </a:r>
            <a:r>
              <a:rPr lang="zh-CN" altLang="en-US" sz="1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信息：</a:t>
            </a:r>
            <a:endParaRPr lang="zh-CN" altLang="en-US"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6358" y="3708172"/>
            <a:ext cx="9982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文件内容</a:t>
            </a:r>
            <a:endParaRPr lang="zh-CN" altLang="en-US"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346" y="2933577"/>
            <a:ext cx="10395857" cy="43490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0346" y="4124930"/>
            <a:ext cx="1014296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sz="1600" b="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ContentProvider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的接口：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0346" y="4619892"/>
            <a:ext cx="9137876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 public @Nullable ParcelFileDescriptor openFile</a:t>
            </a:r>
            <a:r>
              <a:rPr lang="zh-CN" altLang="en-US" dirty="0" smtClean="0"/>
              <a:t>(@NonNull Uri </a:t>
            </a:r>
            <a:r>
              <a:rPr lang="zh-CN" altLang="en-US" dirty="0"/>
              <a:t>uri, @NonNull String mode)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9555" y="5093380"/>
            <a:ext cx="1014296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本质是通过</a:t>
            </a:r>
            <a:r>
              <a:rPr lang="en-US" altLang="zh-CN" sz="1600" b="0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Binder</a:t>
            </a:r>
            <a:r>
              <a:rPr lang="zh-CN" altLang="en-US" sz="1600" b="0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来传递文件描述符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，让没有权限的进程也能够访问没有权限的文件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9555" y="5475287"/>
            <a:ext cx="1014296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PS: 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平常我们使用的</a:t>
            </a:r>
            <a:r>
              <a:rPr lang="en-US" altLang="zh-CN" sz="1600" b="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FileProvider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将应用自己的私有数据分享给其他应用，用的也是这种方式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线条"/>
          <p:cNvSpPr/>
          <p:nvPr/>
        </p:nvSpPr>
        <p:spPr>
          <a:xfrm flipV="1">
            <a:off x="1660386" y="1008304"/>
            <a:ext cx="9332080" cy="0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36000" tIns="36000" rIns="36000" bIns="3600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90" dirty="0">
              <a:solidFill>
                <a:schemeClr val="bg2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圆形"/>
          <p:cNvSpPr>
            <a:spLocks noChangeAspect="1"/>
          </p:cNvSpPr>
          <p:nvPr/>
        </p:nvSpPr>
        <p:spPr>
          <a:xfrm>
            <a:off x="445319" y="332520"/>
            <a:ext cx="1317203" cy="13172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6000" tIns="36000" rIns="36000" bIns="3600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9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目录"/>
          <p:cNvSpPr txBox="1"/>
          <p:nvPr/>
        </p:nvSpPr>
        <p:spPr>
          <a:xfrm>
            <a:off x="891444" y="1051126"/>
            <a:ext cx="424948" cy="23781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noAutofit/>
          </a:bodyPr>
          <a:lstStyle>
            <a:lvl1pPr defTabSz="457200">
              <a:defRPr sz="5000" b="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 algn="dist"/>
            <a:r>
              <a:rPr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目录</a:t>
            </a:r>
            <a:endParaRPr sz="1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CONTENTS"/>
          <p:cNvSpPr txBox="1"/>
          <p:nvPr/>
        </p:nvSpPr>
        <p:spPr>
          <a:xfrm>
            <a:off x="445320" y="770490"/>
            <a:ext cx="1317202" cy="23781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noAutofit/>
          </a:bodyPr>
          <a:lstStyle>
            <a:lvl1pPr defTabSz="457200">
              <a:defRPr sz="4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00" b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sz="1800" b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圆形"/>
          <p:cNvSpPr>
            <a:spLocks noChangeAspect="1"/>
          </p:cNvSpPr>
          <p:nvPr/>
        </p:nvSpPr>
        <p:spPr>
          <a:xfrm>
            <a:off x="2030830" y="1304931"/>
            <a:ext cx="130344" cy="130342"/>
          </a:xfrm>
          <a:prstGeom prst="ellipse">
            <a:avLst/>
          </a:prstGeom>
          <a:solidFill>
            <a:srgbClr val="DC3E33">
              <a:alpha val="50000"/>
            </a:srgbClr>
          </a:solidFill>
          <a:ln w="12700">
            <a:miter lim="400000"/>
          </a:ln>
        </p:spPr>
        <p:txBody>
          <a:bodyPr lIns="36000" tIns="36000" rIns="36000" bIns="3600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9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圆形"/>
          <p:cNvSpPr>
            <a:spLocks noChangeAspect="1"/>
          </p:cNvSpPr>
          <p:nvPr/>
        </p:nvSpPr>
        <p:spPr>
          <a:xfrm>
            <a:off x="1934579" y="1304931"/>
            <a:ext cx="260684" cy="260684"/>
          </a:xfrm>
          <a:prstGeom prst="ellipse">
            <a:avLst/>
          </a:prstGeom>
          <a:solidFill>
            <a:srgbClr val="DC3E33"/>
          </a:solidFill>
          <a:ln w="12700">
            <a:miter lim="400000"/>
          </a:ln>
        </p:spPr>
        <p:txBody>
          <a:bodyPr lIns="0" tIns="0" rIns="18000" bIns="1800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altLang="zh-CN" sz="1220" i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sz="1220" i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TCL概况"/>
          <p:cNvSpPr txBox="1"/>
          <p:nvPr/>
        </p:nvSpPr>
        <p:spPr>
          <a:xfrm>
            <a:off x="2282675" y="1133211"/>
            <a:ext cx="6738965" cy="607393"/>
          </a:xfrm>
          <a:prstGeom prst="rect">
            <a:avLst/>
          </a:prstGeom>
          <a:ln w="12700">
            <a:miter lim="400000"/>
          </a:ln>
        </p:spPr>
        <p:txBody>
          <a:bodyPr wrap="square" lIns="36000" tIns="36000" rIns="36000" bIns="36000" anchor="t">
            <a:noAutofit/>
          </a:bodyPr>
          <a:lstStyle>
            <a:lvl1pPr algn="l" defTabSz="457200">
              <a:defRPr sz="4000" b="0">
                <a:solidFill>
                  <a:srgbClr val="5E5E5E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defTabSz="531495" hangingPunct="1">
              <a:lnSpc>
                <a:spcPct val="120000"/>
              </a:lnSpc>
            </a:pPr>
            <a:r>
              <a:rPr kumimoji="1" lang="zh-CN" altLang="en-US" sz="300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分区存储引入的原因</a:t>
            </a:r>
            <a:endParaRPr kumimoji="1" lang="zh-CN" altLang="en-US" sz="3000" kern="12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" name="圆形"/>
          <p:cNvSpPr>
            <a:spLocks noChangeAspect="1"/>
          </p:cNvSpPr>
          <p:nvPr/>
        </p:nvSpPr>
        <p:spPr>
          <a:xfrm>
            <a:off x="1996739" y="2284645"/>
            <a:ext cx="130344" cy="130342"/>
          </a:xfrm>
          <a:prstGeom prst="ellipse">
            <a:avLst/>
          </a:prstGeom>
          <a:solidFill>
            <a:srgbClr val="DC3E33">
              <a:alpha val="50000"/>
            </a:srgbClr>
          </a:solidFill>
          <a:ln w="12700">
            <a:miter lim="400000"/>
          </a:ln>
        </p:spPr>
        <p:txBody>
          <a:bodyPr lIns="36000" tIns="36000" rIns="36000" bIns="3600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9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圆形"/>
          <p:cNvSpPr>
            <a:spLocks noChangeAspect="1"/>
          </p:cNvSpPr>
          <p:nvPr/>
        </p:nvSpPr>
        <p:spPr>
          <a:xfrm>
            <a:off x="1934579" y="2244227"/>
            <a:ext cx="260684" cy="260684"/>
          </a:xfrm>
          <a:prstGeom prst="ellipse">
            <a:avLst/>
          </a:prstGeom>
          <a:solidFill>
            <a:srgbClr val="DC3E33"/>
          </a:solidFill>
          <a:ln w="12700">
            <a:miter lim="400000"/>
          </a:ln>
        </p:spPr>
        <p:txBody>
          <a:bodyPr lIns="0" tIns="0" rIns="18000" bIns="1800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altLang="zh-CN" sz="1220" i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sz="1220" i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2" name="TCL概况"/>
          <p:cNvSpPr txBox="1"/>
          <p:nvPr/>
        </p:nvSpPr>
        <p:spPr>
          <a:xfrm>
            <a:off x="2328688" y="2046119"/>
            <a:ext cx="6738965" cy="607393"/>
          </a:xfrm>
          <a:prstGeom prst="rect">
            <a:avLst/>
          </a:prstGeom>
          <a:ln w="12700">
            <a:miter lim="400000"/>
          </a:ln>
        </p:spPr>
        <p:txBody>
          <a:bodyPr wrap="square" lIns="36000" tIns="36000" rIns="36000" bIns="36000" anchor="t">
            <a:noAutofit/>
          </a:bodyPr>
          <a:lstStyle>
            <a:lvl1pPr algn="l" defTabSz="457200">
              <a:defRPr sz="4000" b="0">
                <a:solidFill>
                  <a:srgbClr val="5E5E5E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defTabSz="531495" hangingPunct="1">
              <a:lnSpc>
                <a:spcPct val="120000"/>
              </a:lnSpc>
            </a:pPr>
            <a:r>
              <a:rPr kumimoji="1" lang="zh-CN" altLang="en-US" sz="300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分区存储介绍</a:t>
            </a:r>
            <a:endParaRPr kumimoji="1" lang="zh-CN" altLang="en-US" sz="3000" kern="12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圆形"/>
          <p:cNvSpPr>
            <a:spLocks noChangeAspect="1"/>
          </p:cNvSpPr>
          <p:nvPr/>
        </p:nvSpPr>
        <p:spPr>
          <a:xfrm>
            <a:off x="1965159" y="3164249"/>
            <a:ext cx="130344" cy="130342"/>
          </a:xfrm>
          <a:prstGeom prst="ellipse">
            <a:avLst/>
          </a:prstGeom>
          <a:solidFill>
            <a:srgbClr val="DC3E33">
              <a:alpha val="50000"/>
            </a:srgbClr>
          </a:solidFill>
          <a:ln w="12700">
            <a:miter lim="400000"/>
          </a:ln>
        </p:spPr>
        <p:txBody>
          <a:bodyPr lIns="36000" tIns="36000" rIns="36000" bIns="3600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9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7" name="圆形"/>
          <p:cNvSpPr>
            <a:spLocks noChangeAspect="1"/>
          </p:cNvSpPr>
          <p:nvPr/>
        </p:nvSpPr>
        <p:spPr>
          <a:xfrm>
            <a:off x="1907940" y="3062221"/>
            <a:ext cx="260684" cy="260684"/>
          </a:xfrm>
          <a:prstGeom prst="ellipse">
            <a:avLst/>
          </a:prstGeom>
          <a:solidFill>
            <a:srgbClr val="DC3E33"/>
          </a:solidFill>
          <a:ln w="12700">
            <a:miter lim="400000"/>
          </a:ln>
        </p:spPr>
        <p:txBody>
          <a:bodyPr lIns="0" tIns="0" rIns="18000" bIns="1800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altLang="zh-CN" sz="1220" i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endParaRPr sz="1220" i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8" name="圆形"/>
          <p:cNvSpPr>
            <a:spLocks noChangeAspect="1"/>
          </p:cNvSpPr>
          <p:nvPr/>
        </p:nvSpPr>
        <p:spPr>
          <a:xfrm>
            <a:off x="1923620" y="3861153"/>
            <a:ext cx="130344" cy="130342"/>
          </a:xfrm>
          <a:prstGeom prst="ellipse">
            <a:avLst/>
          </a:prstGeom>
          <a:solidFill>
            <a:srgbClr val="DC3E33">
              <a:alpha val="50000"/>
            </a:srgbClr>
          </a:solidFill>
          <a:ln w="12700">
            <a:miter lim="400000"/>
          </a:ln>
        </p:spPr>
        <p:txBody>
          <a:bodyPr lIns="36000" tIns="36000" rIns="36000" bIns="3600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9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圆形"/>
          <p:cNvSpPr>
            <a:spLocks noChangeAspect="1"/>
          </p:cNvSpPr>
          <p:nvPr/>
        </p:nvSpPr>
        <p:spPr>
          <a:xfrm>
            <a:off x="1892539" y="3844451"/>
            <a:ext cx="260684" cy="260684"/>
          </a:xfrm>
          <a:prstGeom prst="ellipse">
            <a:avLst/>
          </a:prstGeom>
          <a:solidFill>
            <a:srgbClr val="DC3E33"/>
          </a:solidFill>
          <a:ln w="12700">
            <a:miter lim="400000"/>
          </a:ln>
        </p:spPr>
        <p:txBody>
          <a:bodyPr lIns="0" tIns="0" rIns="18000" bIns="1800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220" i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endParaRPr sz="1220" i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0" name="圆形"/>
          <p:cNvSpPr>
            <a:spLocks noChangeAspect="1"/>
          </p:cNvSpPr>
          <p:nvPr/>
        </p:nvSpPr>
        <p:spPr>
          <a:xfrm>
            <a:off x="1900488" y="4678711"/>
            <a:ext cx="130344" cy="130342"/>
          </a:xfrm>
          <a:prstGeom prst="ellipse">
            <a:avLst/>
          </a:prstGeom>
          <a:solidFill>
            <a:srgbClr val="DC3E33">
              <a:alpha val="50000"/>
            </a:srgbClr>
          </a:solidFill>
          <a:ln w="12700">
            <a:miter lim="400000"/>
          </a:ln>
        </p:spPr>
        <p:txBody>
          <a:bodyPr lIns="36000" tIns="36000" rIns="36000" bIns="3600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9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1" name="圆形"/>
          <p:cNvSpPr>
            <a:spLocks noChangeAspect="1"/>
          </p:cNvSpPr>
          <p:nvPr/>
        </p:nvSpPr>
        <p:spPr>
          <a:xfrm>
            <a:off x="1892539" y="4621850"/>
            <a:ext cx="260684" cy="260684"/>
          </a:xfrm>
          <a:prstGeom prst="ellipse">
            <a:avLst/>
          </a:prstGeom>
          <a:solidFill>
            <a:srgbClr val="DC3E33"/>
          </a:solidFill>
          <a:ln w="12700">
            <a:miter lim="400000"/>
          </a:ln>
        </p:spPr>
        <p:txBody>
          <a:bodyPr lIns="0" tIns="0" rIns="18000" bIns="1800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220" i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endParaRPr sz="1220" i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2" name="TCL概况"/>
          <p:cNvSpPr txBox="1"/>
          <p:nvPr/>
        </p:nvSpPr>
        <p:spPr>
          <a:xfrm>
            <a:off x="2328688" y="2860375"/>
            <a:ext cx="6738965" cy="607393"/>
          </a:xfrm>
          <a:prstGeom prst="rect">
            <a:avLst/>
          </a:prstGeom>
          <a:ln w="12700">
            <a:miter lim="400000"/>
          </a:ln>
        </p:spPr>
        <p:txBody>
          <a:bodyPr wrap="square" lIns="36000" tIns="36000" rIns="36000" bIns="36000" anchor="t">
            <a:noAutofit/>
          </a:bodyPr>
          <a:lstStyle>
            <a:lvl1pPr algn="l" defTabSz="457200">
              <a:defRPr sz="4000" b="0">
                <a:solidFill>
                  <a:srgbClr val="5E5E5E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defTabSz="531495" hangingPunct="1">
              <a:lnSpc>
                <a:spcPct val="120000"/>
              </a:lnSpc>
            </a:pPr>
            <a:r>
              <a:rPr kumimoji="1" lang="zh-CN" altLang="en-US" sz="3000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相关</a:t>
            </a:r>
            <a:r>
              <a:rPr kumimoji="1" lang="en-US" altLang="zh-CN" sz="300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</a:t>
            </a:r>
            <a:r>
              <a:rPr kumimoji="1" lang="zh-CN" altLang="en-US" sz="300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</a:t>
            </a:r>
            <a:endParaRPr kumimoji="1" lang="zh-CN" altLang="en-US" sz="3000" kern="12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3" name="TCL概况"/>
          <p:cNvSpPr txBox="1"/>
          <p:nvPr/>
        </p:nvSpPr>
        <p:spPr>
          <a:xfrm>
            <a:off x="2328687" y="3688758"/>
            <a:ext cx="6738965" cy="607393"/>
          </a:xfrm>
          <a:prstGeom prst="rect">
            <a:avLst/>
          </a:prstGeom>
          <a:ln w="12700">
            <a:miter lim="400000"/>
          </a:ln>
        </p:spPr>
        <p:txBody>
          <a:bodyPr wrap="square" lIns="36000" tIns="36000" rIns="36000" bIns="36000" anchor="t">
            <a:noAutofit/>
          </a:bodyPr>
          <a:lstStyle>
            <a:lvl1pPr algn="l" defTabSz="457200">
              <a:defRPr sz="4000" b="0">
                <a:solidFill>
                  <a:srgbClr val="5E5E5E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defTabSz="531495" hangingPunct="1">
              <a:lnSpc>
                <a:spcPct val="120000"/>
              </a:lnSpc>
            </a:pPr>
            <a:r>
              <a:rPr kumimoji="1" lang="zh-CN" altLang="en-US" sz="300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核心实现原理</a:t>
            </a:r>
            <a:endParaRPr kumimoji="1" lang="zh-CN" altLang="en-US" sz="3000" kern="12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4" name="TCL概况"/>
          <p:cNvSpPr txBox="1"/>
          <p:nvPr/>
        </p:nvSpPr>
        <p:spPr>
          <a:xfrm>
            <a:off x="2328688" y="4440185"/>
            <a:ext cx="6738965" cy="607393"/>
          </a:xfrm>
          <a:prstGeom prst="rect">
            <a:avLst/>
          </a:prstGeom>
          <a:ln w="12700">
            <a:miter lim="400000"/>
          </a:ln>
        </p:spPr>
        <p:txBody>
          <a:bodyPr wrap="square" lIns="36000" tIns="36000" rIns="36000" bIns="36000" anchor="t">
            <a:noAutofit/>
          </a:bodyPr>
          <a:lstStyle>
            <a:lvl1pPr algn="l" defTabSz="457200">
              <a:defRPr sz="4000" b="0">
                <a:solidFill>
                  <a:srgbClr val="5E5E5E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defTabSz="531495" hangingPunct="1">
              <a:lnSpc>
                <a:spcPct val="120000"/>
              </a:lnSpc>
            </a:pPr>
            <a:r>
              <a:rPr kumimoji="1" lang="zh-CN" altLang="en-US" sz="300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补充 </a:t>
            </a:r>
            <a:r>
              <a:rPr kumimoji="1" lang="en-US" altLang="zh-CN" sz="300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 </a:t>
            </a:r>
            <a:r>
              <a:rPr kumimoji="1" lang="zh-CN" altLang="en-US" sz="300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注意事项</a:t>
            </a:r>
            <a:endParaRPr kumimoji="1" lang="zh-CN" altLang="en-US" sz="3000" kern="12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核心实现原理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标题 2"/>
          <p:cNvSpPr txBox="1"/>
          <p:nvPr/>
        </p:nvSpPr>
        <p:spPr>
          <a:xfrm>
            <a:off x="603705" y="1161734"/>
            <a:ext cx="5443538" cy="265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51943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defTabSz="531495" hangingPunct="1">
              <a:lnSpc>
                <a:spcPct val="120000"/>
              </a:lnSpc>
            </a:pPr>
            <a:endParaRPr kumimoji="1" lang="zh-CN" altLang="en-US" b="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3700" y="2318522"/>
            <a:ext cx="1633853" cy="1197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7501" y="609446"/>
            <a:ext cx="90671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sym typeface="+mn-ea"/>
              </a:rPr>
              <a:t>媒体文件</a:t>
            </a:r>
            <a:r>
              <a:rPr lang="zh-CN" altLang="en-US" sz="1600" dirty="0">
                <a:sym typeface="+mn-ea"/>
              </a:rPr>
              <a:t>的元信息</a:t>
            </a:r>
            <a:r>
              <a:rPr lang="en-US" altLang="zh-CN" sz="1600" dirty="0"/>
              <a:t>: </a:t>
            </a:r>
            <a:r>
              <a:rPr lang="zh-CN" altLang="en-US" sz="1600" dirty="0"/>
              <a:t>通过</a:t>
            </a:r>
            <a:r>
              <a:rPr lang="en-US" altLang="zh-CN" sz="1600" dirty="0" err="1"/>
              <a:t>ContentProvider</a:t>
            </a:r>
            <a:r>
              <a:rPr lang="zh-CN" altLang="en-US" sz="1600" dirty="0"/>
              <a:t>共享，删除，更新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7883163" y="2566036"/>
            <a:ext cx="2543175" cy="40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Google </a:t>
            </a:r>
            <a:r>
              <a:rPr lang="en-US" altLang="zh-CN" dirty="0" err="1" smtClean="0"/>
              <a:t>MediaProvider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8430533" y="3035301"/>
            <a:ext cx="145478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Database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4024903" y="4001136"/>
            <a:ext cx="3067685" cy="8216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r>
              <a:rPr lang="en-US" altLang="zh-CN"/>
              <a:t>SystemServer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4239533" y="4063366"/>
            <a:ext cx="2638425" cy="36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ActivityManagerService</a:t>
            </a:r>
            <a:endParaRPr lang="en-US" altLang="zh-CN"/>
          </a:p>
        </p:txBody>
      </p:sp>
      <p:cxnSp>
        <p:nvCxnSpPr>
          <p:cNvPr id="13" name="肘形连接符 12"/>
          <p:cNvCxnSpPr>
            <a:stCxn id="9" idx="1"/>
            <a:endCxn id="12" idx="3"/>
          </p:cNvCxnSpPr>
          <p:nvPr/>
        </p:nvCxnSpPr>
        <p:spPr>
          <a:xfrm rot="10800000" flipV="1">
            <a:off x="6887483" y="2766696"/>
            <a:ext cx="1005205" cy="1477010"/>
          </a:xfrm>
          <a:prstGeom prst="bentConnector3">
            <a:avLst>
              <a:gd name="adj1" fmla="val 49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729253" y="2496186"/>
            <a:ext cx="2218055" cy="4699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641738" y="3332256"/>
            <a:ext cx="1478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1.register  binder</a:t>
            </a:r>
            <a:endParaRPr lang="en-US" altLang="zh-CN" sz="1200" dirty="0"/>
          </a:p>
        </p:txBody>
      </p:sp>
      <p:cxnSp>
        <p:nvCxnSpPr>
          <p:cNvPr id="16" name="肘形连接符 15"/>
          <p:cNvCxnSpPr>
            <a:stCxn id="14" idx="2"/>
            <a:endCxn id="12" idx="1"/>
          </p:cNvCxnSpPr>
          <p:nvPr/>
        </p:nvCxnSpPr>
        <p:spPr>
          <a:xfrm rot="5400000" flipV="1">
            <a:off x="2409781" y="2404429"/>
            <a:ext cx="1277620" cy="240093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29253" y="2003426"/>
            <a:ext cx="2218055" cy="4699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IContentProvider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883163" y="2051051"/>
            <a:ext cx="254317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ContentProviderNative</a:t>
            </a:r>
            <a:endParaRPr lang="en-US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947308" y="2232026"/>
            <a:ext cx="4935855" cy="12700"/>
          </a:xfrm>
          <a:prstGeom prst="straightConnector1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19473" y="3367406"/>
            <a:ext cx="6191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2.get</a:t>
            </a:r>
            <a:endParaRPr lang="en-US" altLang="zh-CN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809628" y="2290446"/>
            <a:ext cx="1237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3.binder call</a:t>
            </a:r>
            <a:endParaRPr lang="en-US" altLang="zh-CN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029473" y="2640106"/>
            <a:ext cx="651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query</a:t>
            </a:r>
            <a:endParaRPr lang="en-US" altLang="zh-CN" sz="1200" b="1" dirty="0"/>
          </a:p>
          <a:p>
            <a:r>
              <a:rPr lang="en-US" altLang="zh-CN" sz="1200" b="0" dirty="0" err="1"/>
              <a:t>upate</a:t>
            </a:r>
            <a:endParaRPr lang="en-US" altLang="zh-CN" sz="1200" b="0" dirty="0"/>
          </a:p>
          <a:p>
            <a:r>
              <a:rPr lang="en-US" altLang="zh-CN" sz="1200" b="0" dirty="0"/>
              <a:t>delete</a:t>
            </a:r>
            <a:endParaRPr lang="en-US" altLang="zh-CN" sz="1200" b="0" dirty="0"/>
          </a:p>
          <a:p>
            <a:r>
              <a:rPr lang="en-US" altLang="zh-CN" sz="1200" b="0" dirty="0"/>
              <a:t>insert</a:t>
            </a:r>
            <a:endParaRPr lang="en-US" altLang="zh-CN" sz="1200" b="0" dirty="0"/>
          </a:p>
        </p:txBody>
      </p:sp>
      <p:sp>
        <p:nvSpPr>
          <p:cNvPr id="23" name="圆角矩形 22"/>
          <p:cNvSpPr/>
          <p:nvPr/>
        </p:nvSpPr>
        <p:spPr>
          <a:xfrm>
            <a:off x="729888" y="1467486"/>
            <a:ext cx="2217420" cy="4699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CursorWindow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8048898" y="1467486"/>
            <a:ext cx="2217420" cy="4699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CursorWindow</a:t>
            </a:r>
            <a:endParaRPr lang="en-US" altLang="zh-CN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947308" y="1688466"/>
            <a:ext cx="5098415" cy="28575"/>
          </a:xfrm>
          <a:prstGeom prst="straightConnector1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901838" y="1179196"/>
            <a:ext cx="1313815" cy="490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move</a:t>
            </a:r>
            <a:br>
              <a:rPr lang="en-US" altLang="zh-CN" sz="1400" dirty="0"/>
            </a:br>
            <a:r>
              <a:rPr lang="en-US" altLang="zh-CN" sz="1400" dirty="0" err="1"/>
              <a:t>getXXX</a:t>
            </a:r>
            <a:endParaRPr lang="en-US" altLang="zh-CN" sz="1400" dirty="0"/>
          </a:p>
        </p:txBody>
      </p:sp>
      <p:sp>
        <p:nvSpPr>
          <p:cNvPr id="27" name="圆角矩形 26"/>
          <p:cNvSpPr/>
          <p:nvPr/>
        </p:nvSpPr>
        <p:spPr>
          <a:xfrm>
            <a:off x="4024903" y="5253356"/>
            <a:ext cx="3157220" cy="50482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Ashmem(</a:t>
            </a:r>
            <a:r>
              <a:rPr lang="zh-CN" altLang="en-US">
                <a:sym typeface="+mn-ea"/>
              </a:rPr>
              <a:t>匿名共享内存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28" name="肘形连接符 27"/>
          <p:cNvCxnSpPr>
            <a:stCxn id="23" idx="1"/>
            <a:endCxn id="27" idx="1"/>
          </p:cNvCxnSpPr>
          <p:nvPr/>
        </p:nvCxnSpPr>
        <p:spPr>
          <a:xfrm rot="10800000" flipH="1" flipV="1">
            <a:off x="729888" y="1702436"/>
            <a:ext cx="3295015" cy="3803650"/>
          </a:xfrm>
          <a:prstGeom prst="bentConnector3">
            <a:avLst>
              <a:gd name="adj1" fmla="val -7227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4" idx="3"/>
            <a:endCxn id="27" idx="3"/>
          </p:cNvCxnSpPr>
          <p:nvPr/>
        </p:nvCxnSpPr>
        <p:spPr>
          <a:xfrm flipH="1">
            <a:off x="7182123" y="1702436"/>
            <a:ext cx="3084195" cy="3803650"/>
          </a:xfrm>
          <a:prstGeom prst="bentConnector3">
            <a:avLst>
              <a:gd name="adj1" fmla="val -7721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024903" y="5753101"/>
            <a:ext cx="3157220" cy="50482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Linux Kernel Space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0" grpId="0"/>
      <p:bldP spid="21" grpId="0"/>
      <p:bldP spid="22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6200" y="1993689"/>
            <a:ext cx="11126788" cy="43578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核心实现原理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7501" y="673219"/>
            <a:ext cx="90671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sym typeface="+mn-ea"/>
              </a:rPr>
              <a:t>媒体文件内容访问</a:t>
            </a:r>
            <a:r>
              <a:rPr lang="en-US" altLang="zh-CN" sz="1600" dirty="0" smtClean="0"/>
              <a:t>: </a:t>
            </a:r>
            <a:r>
              <a:rPr lang="zh-CN" altLang="en-US" sz="1600" dirty="0" smtClean="0">
                <a:solidFill>
                  <a:srgbClr val="FF0000"/>
                </a:solidFill>
              </a:rPr>
              <a:t>通过</a:t>
            </a:r>
            <a:r>
              <a:rPr lang="en-US" altLang="zh-CN" sz="1600" dirty="0" smtClean="0">
                <a:solidFill>
                  <a:srgbClr val="FF0000"/>
                </a:solidFill>
              </a:rPr>
              <a:t>binder</a:t>
            </a:r>
            <a:r>
              <a:rPr lang="zh-CN" altLang="en-US" sz="1600" dirty="0" smtClean="0">
                <a:solidFill>
                  <a:srgbClr val="FF0000"/>
                </a:solidFill>
              </a:rPr>
              <a:t>传递文件描述符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endParaRPr lang="zh-CN" altLang="en-US" sz="1600" b="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62048" y="3548738"/>
          <a:ext cx="1315356" cy="2426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356"/>
              </a:tblGrid>
              <a:tr h="300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</a:tr>
              <a:tr h="300716">
                <a:tc>
                  <a:txBody>
                    <a:bodyPr/>
                    <a:lstStyle/>
                    <a:p>
                      <a:pPr marL="0" algn="ctr" defTabSz="39878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0716">
                <a:tc>
                  <a:txBody>
                    <a:bodyPr/>
                    <a:lstStyle/>
                    <a:p>
                      <a:pPr marL="0" algn="ctr" defTabSz="39878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0716">
                <a:tc>
                  <a:txBody>
                    <a:bodyPr/>
                    <a:lstStyle/>
                    <a:p>
                      <a:pPr marL="0" algn="ctr" defTabSz="39878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0716">
                <a:tc>
                  <a:txBody>
                    <a:bodyPr/>
                    <a:lstStyle/>
                    <a:p>
                      <a:pPr marL="0" algn="ctr" defTabSz="39878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071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71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7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23094" y="3146566"/>
            <a:ext cx="199326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File descriptor table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59994" y="1389534"/>
            <a:ext cx="1054147" cy="4027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Process A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68471" y="4099454"/>
          <a:ext cx="4451529" cy="1173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843"/>
                <a:gridCol w="1483843"/>
                <a:gridCol w="1483843"/>
              </a:tblGrid>
              <a:tr h="289585">
                <a:tc>
                  <a:txBody>
                    <a:bodyPr/>
                    <a:lstStyle/>
                    <a:p>
                      <a:pPr marL="0" algn="ctr" defTabSz="39878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offect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9878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 flag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9878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95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….</a:t>
                      </a:r>
                      <a:endParaRPr lang="zh-CN" altLang="en-US" dirty="0"/>
                    </a:p>
                  </a:txBody>
                  <a:tcPr/>
                </a:tc>
              </a:tr>
              <a:tr h="2895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1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1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…..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19000"/>
                      </a:schemeClr>
                    </a:solidFill>
                  </a:tcPr>
                </a:tc>
              </a:tr>
              <a:tr h="2895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742954" y="3308148"/>
            <a:ext cx="149606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Open file table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52480" y="3689058"/>
            <a:ext cx="147701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(System Wide)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196362" y="3586828"/>
          <a:ext cx="1315356" cy="2647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356"/>
              </a:tblGrid>
              <a:tr h="300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</a:tr>
              <a:tr h="300716">
                <a:tc>
                  <a:txBody>
                    <a:bodyPr/>
                    <a:lstStyle/>
                    <a:p>
                      <a:pPr marL="0" algn="ctr" defTabSz="39878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0716">
                <a:tc>
                  <a:txBody>
                    <a:bodyPr/>
                    <a:lstStyle/>
                    <a:p>
                      <a:pPr marL="0" algn="ctr" defTabSz="39878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0716">
                <a:tc>
                  <a:txBody>
                    <a:bodyPr/>
                    <a:lstStyle/>
                    <a:p>
                      <a:pPr marL="0" algn="ctr" defTabSz="39878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0716">
                <a:tc>
                  <a:txBody>
                    <a:bodyPr/>
                    <a:lstStyle/>
                    <a:p>
                      <a:pPr marL="0" marR="0" indent="0" algn="ctr" defTabSz="3987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0716">
                <a:tc>
                  <a:txBody>
                    <a:bodyPr/>
                    <a:lstStyle/>
                    <a:p>
                      <a:pPr marL="0" marR="0" indent="0" algn="ctr" defTabSz="3987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zh-CN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0716">
                <a:tc>
                  <a:txBody>
                    <a:bodyPr/>
                    <a:lstStyle/>
                    <a:p>
                      <a:pPr marL="0" marR="0" indent="0" algn="ctr" defTabSz="3987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0716">
                <a:tc>
                  <a:txBody>
                    <a:bodyPr/>
                    <a:lstStyle/>
                    <a:p>
                      <a:pPr marL="0" marR="0" indent="0" algn="ctr" defTabSz="3987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39878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857408" y="3184656"/>
            <a:ext cx="199326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File descriptor table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8755696" y="1389533"/>
            <a:ext cx="2285999" cy="4027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MediaProvider</a:t>
            </a:r>
            <a:r>
              <a:rPr lang="en-US" altLang="zh-CN" dirty="0" smtClean="0"/>
              <a:t> Process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9" idx="3"/>
            <a:endCxn id="15" idx="1"/>
          </p:cNvCxnSpPr>
          <p:nvPr/>
        </p:nvCxnSpPr>
        <p:spPr>
          <a:xfrm flipV="1">
            <a:off x="1914141" y="1590919"/>
            <a:ext cx="6841555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696372" y="5979724"/>
            <a:ext cx="139573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Kernel Space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677299" y="1163915"/>
            <a:ext cx="2256981" cy="292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dirty="0" smtClean="0"/>
              <a:t>1.openFile(binder call)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15" idx="2"/>
          </p:cNvCxnSpPr>
          <p:nvPr/>
        </p:nvCxnSpPr>
        <p:spPr>
          <a:xfrm>
            <a:off x="9898696" y="1792304"/>
            <a:ext cx="0" cy="135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860577" y="2068405"/>
            <a:ext cx="2095688" cy="705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dirty="0" smtClean="0"/>
              <a:t>2.open (system call)</a:t>
            </a:r>
            <a:endParaRPr lang="en-US" altLang="zh-CN" dirty="0" smtClean="0"/>
          </a:p>
          <a:p>
            <a:r>
              <a:rPr lang="en-US" altLang="zh-CN" sz="1200" b="0" dirty="0" smtClean="0"/>
              <a:t>     permission check</a:t>
            </a:r>
            <a:endParaRPr lang="zh-CN" altLang="en-US" sz="1200" b="0" dirty="0"/>
          </a:p>
        </p:txBody>
      </p:sp>
      <p:cxnSp>
        <p:nvCxnSpPr>
          <p:cNvPr id="38" name="直接箭头连接符 37"/>
          <p:cNvCxnSpPr/>
          <p:nvPr/>
        </p:nvCxnSpPr>
        <p:spPr>
          <a:xfrm flipH="1" flipV="1">
            <a:off x="7620000" y="4855029"/>
            <a:ext cx="1576362" cy="111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753213" y="5386139"/>
            <a:ext cx="1309935" cy="292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dirty="0" smtClean="0"/>
              <a:t>3.Create file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2077404" y="4855029"/>
            <a:ext cx="1091067" cy="8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228832" y="5328291"/>
            <a:ext cx="1309935" cy="292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dirty="0" smtClean="0"/>
              <a:t>4.install </a:t>
            </a:r>
            <a:r>
              <a:rPr lang="en-US" altLang="zh-CN" dirty="0" err="1" smtClean="0"/>
              <a:t>fd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677299" y="1664698"/>
            <a:ext cx="2256981" cy="292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dirty="0" smtClean="0"/>
              <a:t>5.get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(binder return)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9" idx="2"/>
          </p:cNvCxnSpPr>
          <p:nvPr/>
        </p:nvCxnSpPr>
        <p:spPr>
          <a:xfrm flipH="1">
            <a:off x="1387067" y="1792305"/>
            <a:ext cx="1" cy="98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53439" y="2114212"/>
            <a:ext cx="1934554" cy="4017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dirty="0" smtClean="0"/>
              <a:t>6.fd -&gt;  read/write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补充 </a:t>
            </a:r>
            <a:r>
              <a:rPr kumimoji="1"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 </a:t>
            </a: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注意事项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23" y="1997220"/>
            <a:ext cx="298513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2.TargetSDK 30 </a:t>
            </a:r>
            <a:r>
              <a:rPr lang="zh-CN" altLang="en-US" sz="1400" dirty="0"/>
              <a:t>强制执行分区存储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17501" y="1065884"/>
            <a:ext cx="102525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en-US" sz="14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1671" y="1373661"/>
            <a:ext cx="1045935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涉及用户隐私，默认情况下访问不到，需要申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ACCESS_MEDIA_LOCATION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权限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(dangerous)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，并调用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Uri </a:t>
            </a:r>
            <a:r>
              <a:rPr lang="en-US" altLang="zh-CN" sz="1400" b="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photoUri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b="0" dirty="0">
                <a:latin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lang="en-US" altLang="zh-CN" sz="1400" b="0" dirty="0" err="1">
                <a:latin typeface="宋体" panose="02010600030101010101" pitchFamily="2" charset="-122"/>
                <a:cs typeface="宋体" panose="02010600030101010101" pitchFamily="2" charset="-122"/>
              </a:rPr>
              <a:t>MediaStore.setRequireOriginal</a:t>
            </a:r>
            <a:r>
              <a:rPr lang="en-US" altLang="zh-CN" sz="1400" b="0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400" b="0" dirty="0" err="1">
                <a:latin typeface="宋体" panose="02010600030101010101" pitchFamily="2" charset="-122"/>
                <a:cs typeface="宋体" panose="02010600030101010101" pitchFamily="2" charset="-122"/>
              </a:rPr>
              <a:t>photoUri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转换访问</a:t>
            </a:r>
            <a:endParaRPr lang="zh-CN" altLang="en-US" sz="14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8595" y="976779"/>
            <a:ext cx="23018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照片</a:t>
            </a:r>
            <a:r>
              <a:rPr lang="en-US" altLang="zh-CN" sz="1400" dirty="0" err="1"/>
              <a:t>Exif</a:t>
            </a:r>
            <a:r>
              <a:rPr lang="en-US" altLang="zh-CN" sz="1400" dirty="0"/>
              <a:t> </a:t>
            </a:r>
            <a:r>
              <a:rPr lang="zh-CN" altLang="en-US" sz="1400" dirty="0"/>
              <a:t>元数据位置信息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491670" y="2310014"/>
            <a:ext cx="1045935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为了给开发者更多的调试缓冲时间，以</a:t>
            </a:r>
            <a:r>
              <a:rPr lang="en-US" altLang="zh-CN" sz="1400" b="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targetSDK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设置为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29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仍然可以使用</a:t>
            </a:r>
            <a:r>
              <a:rPr lang="en-US" altLang="zh-CN" sz="1400" b="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requestLegacyExternalStorage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，关闭分区存储，</a:t>
            </a:r>
            <a:b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如果设置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target </a:t>
            </a:r>
            <a:r>
              <a:rPr lang="en-US" altLang="zh-CN" sz="1400" b="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sdk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 30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，系统将会忽略这个选项。</a:t>
            </a:r>
            <a:endParaRPr lang="zh-CN" altLang="en-US" sz="14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9619" y="640542"/>
            <a:ext cx="56515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补充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6420" y="2841855"/>
            <a:ext cx="19373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3.</a:t>
            </a:r>
            <a:r>
              <a:rPr lang="zh-CN" altLang="en-US" sz="1400" dirty="0"/>
              <a:t>所有文件的访问权限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91670" y="3156439"/>
            <a:ext cx="10648729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绝大多数</a:t>
            </a:r>
            <a:r>
              <a:rPr lang="zh-CN" altLang="en-US" sz="1400" b="0" dirty="0">
                <a:latin typeface="宋体" panose="02010600030101010101" pitchFamily="2" charset="-122"/>
                <a:cs typeface="宋体" panose="02010600030101010101" pitchFamily="2" charset="-122"/>
              </a:rPr>
              <a:t>应用利用分区存储的特性可以满足业务需求，但是某些应用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如文件管理器</a:t>
            </a:r>
            <a:r>
              <a:rPr lang="zh-CN" altLang="en-US" sz="1400" b="0" dirty="0">
                <a:latin typeface="宋体" panose="02010600030101010101" pitchFamily="2" charset="-122"/>
                <a:cs typeface="宋体" panose="02010600030101010101" pitchFamily="2" charset="-122"/>
              </a:rPr>
              <a:t>，备份和恢复，防病毒应用是需要管访问理手机上的所有文件，使用存储访问框架选择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器，</a:t>
            </a:r>
            <a:r>
              <a:rPr lang="zh-CN" altLang="en-US" sz="1400" b="0" dirty="0">
                <a:latin typeface="宋体" panose="02010600030101010101" pitchFamily="2" charset="-122"/>
                <a:cs typeface="宋体" panose="02010600030101010101" pitchFamily="2" charset="-122"/>
              </a:rPr>
              <a:t>需要大量用户选择操作，用户体验糟糕。为了解决这个问题，可以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申请MANAGE</a:t>
            </a:r>
            <a:r>
              <a:rPr lang="zh-CN" altLang="en-US" sz="1400" b="0" dirty="0">
                <a:latin typeface="宋体" panose="02010600030101010101" pitchFamily="2" charset="-122"/>
                <a:cs typeface="宋体" panose="02010600030101010101" pitchFamily="2" charset="-122"/>
              </a:rPr>
              <a:t>_EXTERNAL_STORAGE权限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，并使用 </a:t>
            </a:r>
            <a:r>
              <a:rPr lang="zh-CN" altLang="en-US" sz="1400" b="0" dirty="0">
                <a:latin typeface="宋体" panose="02010600030101010101" pitchFamily="2" charset="-122"/>
                <a:cs typeface="宋体" panose="02010600030101010101" pitchFamily="2" charset="-122"/>
              </a:rPr>
              <a:t>ACTION_MANAGE_ALL_FILES_ACCESS_PERMISSION  intent 引导用户授予该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选项。通过</a:t>
            </a:r>
            <a:r>
              <a:rPr lang="zh-CN" altLang="en-US" sz="1400" b="0" dirty="0">
                <a:latin typeface="宋体" panose="02010600030101010101" pitchFamily="2" charset="-122"/>
                <a:cs typeface="宋体" panose="02010600030101010101" pitchFamily="2" charset="-122"/>
              </a:rPr>
              <a:t>Environment.isExternalStorageManager()检测是否获得。</a:t>
            </a:r>
            <a:endParaRPr lang="zh-CN" altLang="en-US" sz="14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4700" y="4155522"/>
            <a:ext cx="104126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200" b="0" dirty="0">
                <a:latin typeface="宋体" panose="02010600030101010101" pitchFamily="2" charset="-122"/>
                <a:cs typeface="宋体" panose="02010600030101010101" pitchFamily="2" charset="-122"/>
              </a:rPr>
              <a:t>&lt;permission android:name="android.permission.MANAGE_EXTERNAL_STORAGE"</a:t>
            </a:r>
            <a:endParaRPr lang="zh-CN" altLang="en-US" sz="12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2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      android</a:t>
            </a:r>
            <a:r>
              <a:rPr lang="zh-CN" altLang="en-US" sz="1200" b="0" dirty="0">
                <a:latin typeface="宋体" panose="02010600030101010101" pitchFamily="2" charset="-122"/>
                <a:cs typeface="宋体" panose="02010600030101010101" pitchFamily="2" charset="-122"/>
              </a:rPr>
              <a:t>:permissionGroup="android.permission-group.UNDEFINED"</a:t>
            </a:r>
            <a:endParaRPr lang="zh-CN" altLang="en-US" sz="12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2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      android</a:t>
            </a:r>
            <a:r>
              <a:rPr lang="zh-CN" altLang="en-US" sz="1200" b="0" dirty="0">
                <a:latin typeface="宋体" panose="02010600030101010101" pitchFamily="2" charset="-122"/>
                <a:cs typeface="宋体" panose="02010600030101010101" pitchFamily="2" charset="-122"/>
              </a:rPr>
              <a:t>:protectionLevel="signature|appop|preinstalled" /&gt;</a:t>
            </a:r>
            <a:endParaRPr lang="zh-CN" altLang="en-US" sz="12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1669" y="4839390"/>
            <a:ext cx="10459357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如果是平台签名、预装应用则不需要引导用户授权。</a:t>
            </a:r>
            <a:endParaRPr lang="zh-CN" altLang="en-US" sz="14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7522" y="5222920"/>
            <a:ext cx="22942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请勿</a:t>
            </a:r>
            <a:r>
              <a:rPr lang="zh-CN" altLang="en-US" sz="1400" dirty="0"/>
              <a:t>反复打开和关闭文件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454700" y="5606450"/>
            <a:ext cx="973796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b="0" dirty="0">
                <a:latin typeface="宋体" panose="02010600030101010101" pitchFamily="2" charset="-122"/>
                <a:cs typeface="宋体" panose="02010600030101010101" pitchFamily="2" charset="-122"/>
              </a:rPr>
              <a:t>请勿多次打开和关闭同一文件。对于系统来说，打开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文件并首次读取文件的成本</a:t>
            </a:r>
            <a:r>
              <a:rPr lang="zh-CN" altLang="en-US" sz="1400" b="0" dirty="0">
                <a:latin typeface="宋体" panose="02010600030101010101" pitchFamily="2" charset="-122"/>
                <a:cs typeface="宋体" panose="02010600030101010101" pitchFamily="2" charset="-122"/>
              </a:rPr>
              <a:t>很高。</a:t>
            </a:r>
            <a:endParaRPr lang="zh-CN" altLang="en-US" sz="14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7" grpId="0"/>
      <p:bldP spid="18" grpId="0"/>
      <p:bldP spid="19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补充 </a:t>
            </a:r>
            <a:r>
              <a:rPr kumimoji="1"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 </a:t>
            </a: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注意事项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9641" y="2987035"/>
            <a:ext cx="9154886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0" u="sng" dirty="0" smtClean="0"/>
              <a:t>概览</a:t>
            </a:r>
            <a:r>
              <a:rPr lang="en-US" altLang="zh-CN" b="0" u="sng" dirty="0" smtClean="0"/>
              <a:t>: </a:t>
            </a:r>
            <a:r>
              <a:rPr lang="zh-CN" altLang="en-US" b="0" u="sng" dirty="0" smtClean="0"/>
              <a:t>https</a:t>
            </a:r>
            <a:r>
              <a:rPr lang="zh-CN" altLang="en-US" b="0" u="sng" dirty="0"/>
              <a:t>://developer.android.google.cn/training/data-storage#scoped-storage</a:t>
            </a:r>
            <a:endParaRPr lang="zh-CN" altLang="en-US" b="0" u="sng" dirty="0"/>
          </a:p>
        </p:txBody>
      </p:sp>
      <p:sp>
        <p:nvSpPr>
          <p:cNvPr id="22" name="矩形 21"/>
          <p:cNvSpPr/>
          <p:nvPr/>
        </p:nvSpPr>
        <p:spPr>
          <a:xfrm>
            <a:off x="399198" y="2668390"/>
            <a:ext cx="2045335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官网链接介绍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6"/>
          <p:cNvSpPr txBox="1"/>
          <p:nvPr/>
        </p:nvSpPr>
        <p:spPr>
          <a:xfrm>
            <a:off x="317499" y="709260"/>
            <a:ext cx="6661523" cy="457424"/>
          </a:xfrm>
          <a:prstGeom prst="rect">
            <a:avLst/>
          </a:prstGeom>
        </p:spPr>
        <p:txBody>
          <a:bodyPr lIns="36000" tIns="36000" rIns="36000" bIns="3600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/>
              <a:t>分区</a:t>
            </a:r>
            <a:r>
              <a:rPr lang="zh-CN" altLang="en-US" sz="2400" dirty="0"/>
              <a:t>存储</a:t>
            </a:r>
            <a:r>
              <a:rPr lang="en-US" altLang="zh-CN" sz="2400" dirty="0"/>
              <a:t>(Scope Storage)</a:t>
            </a:r>
            <a:r>
              <a:rPr lang="zh-CN" altLang="en-US" sz="2400" dirty="0"/>
              <a:t>引入的原因</a:t>
            </a:r>
            <a:endParaRPr lang="zh-CN" altLang="en-US" sz="2400" dirty="0"/>
          </a:p>
        </p:txBody>
      </p:sp>
      <p:sp>
        <p:nvSpPr>
          <p:cNvPr id="13" name="Shape 246"/>
          <p:cNvSpPr txBox="1"/>
          <p:nvPr/>
        </p:nvSpPr>
        <p:spPr>
          <a:xfrm>
            <a:off x="317499" y="1276047"/>
            <a:ext cx="4294841" cy="385311"/>
          </a:xfrm>
          <a:prstGeom prst="rect">
            <a:avLst/>
          </a:prstGeom>
        </p:spPr>
        <p:txBody>
          <a:bodyPr lIns="36000" tIns="36000" rIns="36000" bIns="3600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0" dirty="0"/>
              <a:t>Android Q </a:t>
            </a:r>
            <a:r>
              <a:rPr lang="zh-CN" altLang="en-US" sz="1800" b="0" dirty="0"/>
              <a:t>之前的存储现状：</a:t>
            </a:r>
            <a:endParaRPr lang="zh-CN" altLang="en-US" sz="1800" b="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499" y="1873611"/>
            <a:ext cx="10981872" cy="339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应用申请读写</a:t>
            </a:r>
            <a:r>
              <a:rPr lang="en-US" altLang="zh-CN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</a:t>
            </a:r>
            <a:r>
              <a:rPr lang="zh-CN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权限就可以在外部存储任意目录读写</a:t>
            </a:r>
            <a:r>
              <a:rPr lang="en-US" altLang="zh-CN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altLang="zh-CN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删除文件</a:t>
            </a:r>
            <a:endParaRPr lang="zh-CN" altLang="en-US" sz="18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7499" y="2473540"/>
            <a:ext cx="10981872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两个问题</a:t>
            </a:r>
            <a:r>
              <a:rPr lang="zh-CN" altLang="en-US" sz="1600" b="0" dirty="0"/>
              <a:t>：</a:t>
            </a:r>
            <a:endParaRPr lang="zh-CN" altLang="en-US" sz="1600" b="0" dirty="0"/>
          </a:p>
        </p:txBody>
      </p:sp>
      <p:sp>
        <p:nvSpPr>
          <p:cNvPr id="7" name="矩形 6"/>
          <p:cNvSpPr/>
          <p:nvPr/>
        </p:nvSpPr>
        <p:spPr>
          <a:xfrm>
            <a:off x="317499" y="3055125"/>
            <a:ext cx="31629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功能性：卸载后残留文件垃圾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7499" y="3741387"/>
            <a:ext cx="76403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安全性：随意读写其他应用的外部存储数据目录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Android/data/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package_name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7499" y="4536840"/>
            <a:ext cx="970824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</a:t>
            </a:r>
            <a:r>
              <a:rPr lang="zh-CN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有作用域</a:t>
            </a:r>
            <a:r>
              <a:rPr lang="en-US" altLang="zh-CN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范围意思，引入分区存储</a:t>
            </a:r>
            <a:r>
              <a:rPr lang="en-US" altLang="zh-CN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(Scope Storage)</a:t>
            </a:r>
            <a:r>
              <a:rPr lang="zh-CN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引入的目的就是限制应用对外部存储任意访问的限制，保护应用数据，在</a:t>
            </a:r>
            <a:r>
              <a:rPr lang="en-US" altLang="zh-CN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Q</a:t>
            </a:r>
            <a:r>
              <a:rPr lang="zh-CN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引入，</a:t>
            </a:r>
            <a:r>
              <a:rPr lang="en-US" altLang="zh-CN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R</a:t>
            </a:r>
            <a:r>
              <a:rPr lang="zh-CN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进一步增强 </a:t>
            </a:r>
            <a:endParaRPr lang="zh-CN" altLang="en-US" sz="18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6"/>
          <p:cNvSpPr txBox="1"/>
          <p:nvPr/>
        </p:nvSpPr>
        <p:spPr>
          <a:xfrm>
            <a:off x="317499" y="709260"/>
            <a:ext cx="6661523" cy="457424"/>
          </a:xfrm>
          <a:prstGeom prst="rect">
            <a:avLst/>
          </a:prstGeom>
        </p:spPr>
        <p:txBody>
          <a:bodyPr lIns="36000" tIns="36000" rIns="36000" bIns="3600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存储文件分类</a:t>
            </a:r>
            <a:endParaRPr lang="zh-CN" altLang="en-US" sz="2400" dirty="0"/>
          </a:p>
        </p:txBody>
      </p:sp>
      <p:sp>
        <p:nvSpPr>
          <p:cNvPr id="13" name="Shape 246"/>
          <p:cNvSpPr txBox="1"/>
          <p:nvPr/>
        </p:nvSpPr>
        <p:spPr>
          <a:xfrm>
            <a:off x="317498" y="1276047"/>
            <a:ext cx="5778502" cy="354533"/>
          </a:xfrm>
          <a:prstGeom prst="rect">
            <a:avLst/>
          </a:prstGeom>
        </p:spPr>
        <p:txBody>
          <a:bodyPr lIns="36000" tIns="36000" rIns="36000" bIns="3600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0" dirty="0"/>
              <a:t>对用户来说，应用的存储的文件可以分为三类：</a:t>
            </a:r>
            <a:endParaRPr lang="zh-CN" altLang="en-US" sz="2000" b="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7499" y="2337040"/>
            <a:ext cx="20497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应用数据文件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9467" y="3449314"/>
            <a:ext cx="333076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0" kern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媒体</a:t>
            </a:r>
            <a:r>
              <a:rPr lang="zh-CN" altLang="en-US" sz="2000" b="0" kern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</a:t>
            </a:r>
            <a:endParaRPr lang="zh-CN" altLang="en-US" sz="2000" b="0" kern="1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466" y="4555884"/>
            <a:ext cx="333076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0" kern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</a:t>
            </a:r>
            <a:r>
              <a:rPr lang="zh-CN" altLang="en-US" sz="2000" b="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以及其他文件</a:t>
            </a:r>
            <a:endParaRPr lang="zh-CN" altLang="en-US" sz="2000" b="0" kern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分区存储介绍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6"/>
          <p:cNvSpPr txBox="1"/>
          <p:nvPr/>
        </p:nvSpPr>
        <p:spPr>
          <a:xfrm>
            <a:off x="317499" y="709260"/>
            <a:ext cx="6661523" cy="457424"/>
          </a:xfrm>
          <a:prstGeom prst="rect">
            <a:avLst/>
          </a:prstGeom>
        </p:spPr>
        <p:txBody>
          <a:bodyPr lIns="36000" tIns="36000" rIns="36000" bIns="3600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应用数据文件</a:t>
            </a:r>
            <a:endParaRPr lang="zh-CN" altLang="en-US" sz="24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610" y="1334373"/>
            <a:ext cx="10979378" cy="390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：应用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数据文件、应用缓存、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Preferences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、应用数据库 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b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访问方式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getFileDir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()  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getCacheDir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()   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getExternalFilesDir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()  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getExternalCacheDir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()....</a:t>
            </a:r>
            <a:endParaRPr lang="zh-CN" altLang="en-US" sz="18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权限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需要权限可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endParaRPr lang="en-US" altLang="zh-CN" sz="16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其他应用访问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：内部存储的文件 （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/data/data/</a:t>
            </a:r>
            <a:r>
              <a:rPr lang="en-US" altLang="zh-CN" sz="16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package_name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），不可访问</a:t>
            </a:r>
            <a:endParaRPr lang="zh-CN" altLang="en-US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endParaRPr lang="en-US" altLang="zh-CN" sz="16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zh-CN" altLang="en-US" sz="16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外部</a:t>
            </a:r>
            <a:r>
              <a:rPr lang="zh-CN" altLang="en-US" sz="16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存储文件</a:t>
            </a:r>
            <a:r>
              <a:rPr lang="en-US" altLang="zh-CN" sz="16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(Android/data/</a:t>
            </a:r>
            <a:r>
              <a:rPr lang="en-US" altLang="zh-CN" sz="1600" b="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packate_name</a:t>
            </a:r>
            <a:r>
              <a:rPr lang="en-US" altLang="zh-CN" sz="16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 11</a:t>
            </a:r>
            <a:r>
              <a:rPr lang="zh-CN" altLang="en-US" sz="16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以前可以，之后不可以</a:t>
            </a:r>
            <a:b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b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APK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卸载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是否保留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zh-CN" altLang="en-US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分区存储介绍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6"/>
          <p:cNvSpPr txBox="1"/>
          <p:nvPr/>
        </p:nvSpPr>
        <p:spPr>
          <a:xfrm>
            <a:off x="317499" y="709260"/>
            <a:ext cx="6661523" cy="457424"/>
          </a:xfrm>
          <a:prstGeom prst="rect">
            <a:avLst/>
          </a:prstGeom>
        </p:spPr>
        <p:txBody>
          <a:bodyPr lIns="36000" tIns="36000" rIns="36000" bIns="3600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媒体文件</a:t>
            </a:r>
            <a:endParaRPr lang="zh-CN" altLang="en-US" sz="24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610" y="1334373"/>
            <a:ext cx="2127704" cy="4677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b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方式</a:t>
            </a:r>
            <a:r>
              <a:rPr lang="zh-CN" altLang="en-US" sz="18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8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权限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16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其他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应用访问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endParaRPr lang="en-US" altLang="zh-CN" sz="16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endParaRPr lang="en-US" altLang="zh-CN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APK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卸载是否保留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zh-CN" altLang="en-US" sz="16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7462" y="1362460"/>
            <a:ext cx="48171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共享的图片，音频，</a:t>
            </a: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视频，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（下载文件）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7462" y="1858773"/>
            <a:ext cx="575945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增删改查使用 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MediaStore 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endParaRPr lang="zh-CN" altLang="en-US" sz="2000" b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7462" y="2438800"/>
            <a:ext cx="901836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开启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分区存储后，新增媒体文件无需申请权限</a:t>
            </a:r>
            <a:r>
              <a:rPr lang="zh-CN" altLang="en-US" sz="16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1600" b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7462" y="2841572"/>
            <a:ext cx="889325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修改删除应用自身添加的文件，未卸载之前可以读取修改删除元信息以及内容，也无需权限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7462" y="3227245"/>
            <a:ext cx="724731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其他应用添加媒体：需要申请READ_EXTERNAL_STORAGE才能读取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7461" y="3619088"/>
            <a:ext cx="981596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即使申请WRITE_EXTERNAL_STORAGE也不能修改删除其他应用添加的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文件，</a:t>
            </a:r>
            <a:r>
              <a:rPr lang="zh-CN" altLang="en-US" sz="1600" b="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需要弹框允许才能</a:t>
            </a:r>
            <a:r>
              <a:rPr lang="zh-CN" altLang="en-US" sz="1600" b="0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修改</a:t>
            </a:r>
            <a:endParaRPr lang="zh-CN" altLang="en-US" sz="1600" b="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7462" y="3983263"/>
            <a:ext cx="922813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200" b="0" dirty="0">
                <a:latin typeface="宋体" panose="02010600030101010101" pitchFamily="2" charset="-122"/>
                <a:cs typeface="宋体" panose="02010600030101010101" pitchFamily="2" charset="-122"/>
              </a:rPr>
              <a:t>&lt;uses-permission android:name="android.permission.WRITE_EXTERNAL_STORAGE"</a:t>
            </a:r>
            <a:endParaRPr lang="zh-CN" altLang="en-US" sz="12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200" b="0" dirty="0">
                <a:latin typeface="宋体" panose="02010600030101010101" pitchFamily="2" charset="-122"/>
                <a:cs typeface="宋体" panose="02010600030101010101" pitchFamily="2" charset="-122"/>
              </a:rPr>
              <a:t>                 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android:maxSdkVersion</a:t>
            </a:r>
            <a:r>
              <a:rPr lang="zh-CN" altLang="en-US" sz="1200" b="0" dirty="0">
                <a:latin typeface="宋体" panose="02010600030101010101" pitchFamily="2" charset="-122"/>
                <a:cs typeface="宋体" panose="02010600030101010101" pitchFamily="2" charset="-122"/>
              </a:rPr>
              <a:t>="28" /&gt;</a:t>
            </a:r>
            <a:endParaRPr lang="zh-CN" altLang="en-US" sz="1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1714" y="4607242"/>
            <a:ext cx="384413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弹框用户允许后可以</a:t>
            </a: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分区存储介绍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6"/>
          <p:cNvSpPr txBox="1"/>
          <p:nvPr/>
        </p:nvSpPr>
        <p:spPr>
          <a:xfrm>
            <a:off x="317499" y="709260"/>
            <a:ext cx="6661523" cy="457424"/>
          </a:xfrm>
          <a:prstGeom prst="rect">
            <a:avLst/>
          </a:prstGeom>
        </p:spPr>
        <p:txBody>
          <a:bodyPr lIns="36000" tIns="36000" rIns="36000" bIns="3600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文档以及其他</a:t>
            </a:r>
            <a:r>
              <a:rPr lang="zh-CN" altLang="en-US" sz="2400" dirty="0" smtClean="0"/>
              <a:t>文件</a:t>
            </a:r>
            <a:endParaRPr lang="en-US" altLang="zh-CN" sz="24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610" y="1334373"/>
            <a:ext cx="2127704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b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方式</a:t>
            </a:r>
            <a:r>
              <a:rPr lang="zh-CN" altLang="en-US" sz="18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8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权限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16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其他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应用访问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endParaRPr lang="en-US" altLang="zh-CN" sz="16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endParaRPr lang="en-US" altLang="zh-CN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APK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卸载是否保留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zh-CN" altLang="en-US" sz="16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7462" y="1362460"/>
            <a:ext cx="272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其他类型的可共享内容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7462" y="1858773"/>
            <a:ext cx="57594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0" dirty="0">
                <a:latin typeface="宋体" panose="02010600030101010101" pitchFamily="2" charset="-122"/>
                <a:cs typeface="宋体" panose="02010600030101010101" pitchFamily="2" charset="-122"/>
              </a:rPr>
              <a:t>推荐使用</a:t>
            </a:r>
            <a:r>
              <a:rPr lang="zh-CN" altLang="en-US" sz="20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存储访问框架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SAF: Storage Access Framework)</a:t>
            </a:r>
            <a:endParaRPr lang="en-US" altLang="zh-CN" sz="20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7462" y="2438800"/>
            <a:ext cx="901836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0" dirty="0">
                <a:latin typeface="宋体" panose="02010600030101010101" pitchFamily="2" charset="-122"/>
                <a:cs typeface="宋体" panose="02010600030101010101" pitchFamily="2" charset="-122"/>
              </a:rPr>
              <a:t>由于用户参与选择您的应用可以访问的文件或目录，因此该机制无需任何系统权限</a:t>
            </a:r>
            <a:endParaRPr lang="zh-CN" altLang="en-US" sz="20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72704" y="3610134"/>
            <a:ext cx="384413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同样使用</a:t>
            </a:r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SAF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 descr="device-2020-08-23-11355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312830" y="1139568"/>
            <a:ext cx="2720170" cy="4837142"/>
          </a:xfrm>
          <a:prstGeom prst="rect">
            <a:avLst/>
          </a:prstGeom>
        </p:spPr>
      </p:pic>
      <p:sp>
        <p:nvSpPr>
          <p:cNvPr id="10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分区存储介绍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6"/>
          <p:cNvSpPr txBox="1"/>
          <p:nvPr/>
        </p:nvSpPr>
        <p:spPr>
          <a:xfrm>
            <a:off x="317499" y="709260"/>
            <a:ext cx="6661523" cy="457424"/>
          </a:xfrm>
          <a:prstGeom prst="rect">
            <a:avLst/>
          </a:prstGeom>
        </p:spPr>
        <p:txBody>
          <a:bodyPr lIns="36000" tIns="36000" rIns="36000" bIns="3600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MediaStore </a:t>
            </a:r>
            <a:r>
              <a:rPr lang="zh-CN" altLang="en-US" sz="2400" dirty="0" smtClean="0"/>
              <a:t>增删</a:t>
            </a:r>
            <a:r>
              <a:rPr lang="zh-CN" altLang="en-US" sz="2400" dirty="0"/>
              <a:t>改查</a:t>
            </a:r>
            <a:r>
              <a:rPr lang="en-US" altLang="zh-CN" sz="2400" dirty="0"/>
              <a:t>API:</a:t>
            </a:r>
            <a:endParaRPr lang="en-US" altLang="zh-CN" sz="24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2725" y="1149283"/>
            <a:ext cx="11184618" cy="3199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 </a:t>
            </a:r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Media </a:t>
            </a:r>
            <a:r>
              <a:rPr lang="en-US" altLang="zh-CN" sz="20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ContentProvider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操作，</a:t>
            </a: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涉及</a:t>
            </a:r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Uri</a:t>
            </a: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b="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0" dirty="0" err="1">
                <a:latin typeface="宋体" panose="02010600030101010101" pitchFamily="2" charset="-122"/>
                <a:cs typeface="宋体" panose="02010600030101010101" pitchFamily="2" charset="-122"/>
              </a:rPr>
              <a:t>MediaStore</a:t>
            </a: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.$</a:t>
            </a:r>
            <a:r>
              <a:rPr lang="en-US" altLang="zh-CN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media-</a:t>
            </a:r>
            <a:r>
              <a:rPr lang="en-US" altLang="zh-CN" sz="16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en-US" altLang="zh-CN" sz="1600" b="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.Media.getContentUri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(String </a:t>
            </a:r>
            <a:r>
              <a:rPr lang="en-US" altLang="zh-CN" sz="1600" b="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volumeName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//$</a:t>
            </a: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media-type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分别对应</a:t>
            </a: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Images  Video </a:t>
            </a: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Audio</a:t>
            </a:r>
            <a:endParaRPr lang="en-US" altLang="zh-CN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0" dirty="0" err="1">
                <a:latin typeface="宋体" panose="02010600030101010101" pitchFamily="2" charset="-122"/>
                <a:cs typeface="宋体" panose="02010600030101010101" pitchFamily="2" charset="-122"/>
              </a:rPr>
              <a:t>MediaStore.</a:t>
            </a:r>
            <a:r>
              <a:rPr lang="en-US" altLang="zh-CN" sz="1600" dirty="0" err="1">
                <a:latin typeface="宋体" panose="02010600030101010101" pitchFamily="2" charset="-122"/>
                <a:cs typeface="宋体" panose="02010600030101010101" pitchFamily="2" charset="-122"/>
              </a:rPr>
              <a:t>Downloads</a:t>
            </a:r>
            <a:r>
              <a:rPr lang="en-US" altLang="zh-CN" sz="1600" b="0" dirty="0" err="1">
                <a:latin typeface="宋体" panose="02010600030101010101" pitchFamily="2" charset="-122"/>
                <a:cs typeface="宋体" panose="02010600030101010101" pitchFamily="2" charset="-122"/>
              </a:rPr>
              <a:t>.getContentUri</a:t>
            </a: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(String </a:t>
            </a:r>
            <a:r>
              <a:rPr lang="en-US" altLang="zh-CN" sz="1600" b="0" dirty="0" err="1">
                <a:latin typeface="宋体" panose="02010600030101010101" pitchFamily="2" charset="-122"/>
                <a:cs typeface="宋体" panose="02010600030101010101" pitchFamily="2" charset="-122"/>
              </a:rPr>
              <a:t>volumeName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sz="1600" b="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1600" b="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Android Q 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增加了获取外部存储卷名称的接口</a:t>
            </a:r>
            <a: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zh-CN" sz="1600" b="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br>
              <a:rPr lang="en-US" altLang="zh-CN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Set&lt;String</a:t>
            </a:r>
            <a:r>
              <a:rPr lang="en-US" altLang="zh-CN" sz="1400" b="0" dirty="0">
                <a:latin typeface="宋体" panose="02010600030101010101" pitchFamily="2" charset="-122"/>
                <a:cs typeface="宋体" panose="02010600030101010101" pitchFamily="2" charset="-122"/>
              </a:rPr>
              <a:t>&gt; </a:t>
            </a:r>
            <a:r>
              <a:rPr lang="en-US" altLang="zh-CN" sz="1400" b="0" dirty="0" err="1">
                <a:latin typeface="宋体" panose="02010600030101010101" pitchFamily="2" charset="-122"/>
                <a:cs typeface="宋体" panose="02010600030101010101" pitchFamily="2" charset="-122"/>
              </a:rPr>
              <a:t>volumeNames</a:t>
            </a:r>
            <a:r>
              <a:rPr lang="en-US" altLang="zh-CN" sz="1400" b="0" dirty="0">
                <a:latin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400" b="0" dirty="0" err="1">
                <a:latin typeface="宋体" panose="02010600030101010101" pitchFamily="2" charset="-122"/>
                <a:cs typeface="宋体" panose="02010600030101010101" pitchFamily="2" charset="-122"/>
              </a:rPr>
              <a:t>MediaStore.getExternalVolumeNames</a:t>
            </a:r>
            <a:r>
              <a:rPr lang="en-US" altLang="zh-CN" sz="1400" b="0" dirty="0">
                <a:latin typeface="宋体" panose="02010600030101010101" pitchFamily="2" charset="-122"/>
                <a:cs typeface="宋体" panose="02010600030101010101" pitchFamily="2" charset="-122"/>
              </a:rPr>
              <a:t>(context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);//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外部存储卷名称列表，如主外部存储，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SD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卡，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USB OTG</a:t>
            </a:r>
            <a:endParaRPr lang="en-US" altLang="zh-CN" sz="1400" b="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14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其中 </a:t>
            </a:r>
            <a:r>
              <a:rPr lang="en-US" altLang="zh-CN" sz="1400" b="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MediaStore.VOLUME_EXTERNAL_PRIMARY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为外部主存储卷</a:t>
            </a:r>
            <a:endParaRPr lang="en-US" altLang="zh-CN" sz="1400" b="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14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查询使用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将外部存储内容合并的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Uri</a:t>
            </a:r>
            <a:r>
              <a:rPr lang="zh-CN" altLang="en-US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400" b="0" dirty="0" err="1">
                <a:latin typeface="宋体" panose="02010600030101010101" pitchFamily="2" charset="-122"/>
                <a:cs typeface="宋体" panose="02010600030101010101" pitchFamily="2" charset="-122"/>
              </a:rPr>
              <a:t>MediaStore</a:t>
            </a:r>
            <a:r>
              <a:rPr lang="en-US" altLang="zh-CN" sz="14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.$</a:t>
            </a:r>
            <a:r>
              <a:rPr lang="en-US" altLang="zh-CN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media-</a:t>
            </a:r>
            <a:r>
              <a:rPr lang="en-US" altLang="zh-CN" sz="1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en-US" altLang="zh-CN" sz="1400" b="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.Media.EXTERNAL_CONTENT_URI</a:t>
            </a:r>
            <a:endParaRPr lang="en-US" altLang="zh-CN" sz="1400" b="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725" y="4539933"/>
            <a:ext cx="10879818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另外还包括一个比较特殊的</a:t>
            </a: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Uri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MediaStore.</a:t>
            </a:r>
            <a:r>
              <a:rPr lang="zh-CN" altLang="en-US" sz="1600" dirty="0" smtClean="0">
                <a:latin typeface="宋体" panose="02010600030101010101" pitchFamily="2" charset="-122"/>
                <a:cs typeface="宋体" panose="02010600030101010101" pitchFamily="2" charset="-122"/>
              </a:rPr>
              <a:t>Files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.getContentUri(MediaStore.VOLUME_EXTERNAL_PRIMARY)</a:t>
            </a:r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如果没有申请</a:t>
            </a:r>
            <a:r>
              <a:rPr lang="en-US" altLang="zh-CN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READ_EXTERNAL_STORAGE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权限，可以读取应用自己添加的所有媒体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文件，若</a:t>
            </a:r>
            <a:r>
              <a:rPr lang="zh-CN" altLang="en-US" sz="1600" b="0" dirty="0">
                <a:latin typeface="宋体" panose="02010600030101010101" pitchFamily="2" charset="-122"/>
                <a:cs typeface="宋体" panose="02010600030101010101" pitchFamily="2" charset="-122"/>
              </a:rPr>
              <a:t>申请了则可以显示非应用自身添加的媒体文件</a:t>
            </a:r>
            <a:r>
              <a:rPr lang="zh-CN" altLang="en-US" sz="1600" b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相关</a:t>
            </a:r>
            <a:r>
              <a:rPr kumimoji="1"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</a:t>
            </a: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6"/>
          <p:cNvSpPr txBox="1"/>
          <p:nvPr/>
        </p:nvSpPr>
        <p:spPr>
          <a:xfrm>
            <a:off x="317499" y="709260"/>
            <a:ext cx="6661523" cy="457424"/>
          </a:xfrm>
          <a:prstGeom prst="rect">
            <a:avLst/>
          </a:prstGeom>
        </p:spPr>
        <p:txBody>
          <a:bodyPr lIns="36000" tIns="36000" rIns="36000" bIns="3600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查询元信息（大小、添加修改时间等）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E6D20B-5538-E34D-91FE-E40835CF0C83}" type="slidenum">
              <a:rPr kumimoji="1" lang="zh-CN" altLang="en-US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fld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029" y="1108129"/>
            <a:ext cx="7895700" cy="5372046"/>
          </a:xfrm>
          <a:prstGeom prst="rect">
            <a:avLst/>
          </a:prstGeom>
        </p:spPr>
      </p:pic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0" y="344805"/>
            <a:ext cx="5443855" cy="264795"/>
          </a:xfrm>
        </p:spPr>
        <p:txBody>
          <a:bodyPr/>
          <a:lstStyle/>
          <a:p>
            <a:pPr defTabSz="531495" hangingPunct="1">
              <a:lnSpc>
                <a:spcPct val="120000"/>
              </a:lnSpc>
            </a:pPr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相关</a:t>
            </a:r>
            <a:r>
              <a:rPr kumimoji="1"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</a:t>
            </a: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5352</Words>
  <Application>WPS 演示</Application>
  <PresentationFormat>自定义</PresentationFormat>
  <Paragraphs>478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Helvetica Neue</vt:lpstr>
      <vt:lpstr>微软雅黑</vt:lpstr>
      <vt:lpstr>Arial</vt:lpstr>
      <vt:lpstr>Helvetica Neue Medium</vt:lpstr>
      <vt:lpstr>FZLanTingHei-M-GBK</vt:lpstr>
      <vt:lpstr>黑体</vt:lpstr>
      <vt:lpstr>FZLanTingHeiS-R-GB</vt:lpstr>
      <vt:lpstr>Segoe Print</vt:lpstr>
      <vt:lpstr>Helvetica</vt:lpstr>
      <vt:lpstr>FZLanTingHeiS-DB1-GBK</vt:lpstr>
      <vt:lpstr>Arial Unicode MS</vt:lpstr>
      <vt:lpstr>等线</vt:lpstr>
      <vt:lpstr>自定义设计方案</vt:lpstr>
      <vt:lpstr>PowerPoint 演示文稿</vt:lpstr>
      <vt:lpstr>PowerPoint 演示文稿</vt:lpstr>
      <vt:lpstr>PowerPoint 演示文稿</vt:lpstr>
      <vt:lpstr>分区存储介绍</vt:lpstr>
      <vt:lpstr>分区存储介绍</vt:lpstr>
      <vt:lpstr>分区存储介绍</vt:lpstr>
      <vt:lpstr>分区存储介绍</vt:lpstr>
      <vt:lpstr>相关API使用</vt:lpstr>
      <vt:lpstr>相关API使用</vt:lpstr>
      <vt:lpstr>相关API使用</vt:lpstr>
      <vt:lpstr>相关API使用</vt:lpstr>
      <vt:lpstr>相关API使用</vt:lpstr>
      <vt:lpstr>相关API使用</vt:lpstr>
      <vt:lpstr>相关API使用</vt:lpstr>
      <vt:lpstr>相关API使用</vt:lpstr>
      <vt:lpstr>相关API使用</vt:lpstr>
      <vt:lpstr>核心实现原理</vt:lpstr>
      <vt:lpstr>核心实现原理</vt:lpstr>
      <vt:lpstr>核心实现原理</vt:lpstr>
      <vt:lpstr>核心实现原理</vt:lpstr>
      <vt:lpstr>核心实现原理</vt:lpstr>
      <vt:lpstr>补充 &amp; 注意事项</vt:lpstr>
      <vt:lpstr>补充 &amp; 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LOST</cp:lastModifiedBy>
  <cp:revision>906</cp:revision>
  <cp:lastPrinted>2020-09-27T12:53:00Z</cp:lastPrinted>
  <dcterms:created xsi:type="dcterms:W3CDTF">2020-09-27T12:53:00Z</dcterms:created>
  <dcterms:modified xsi:type="dcterms:W3CDTF">2024-12-07T04:38:45Z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3FBF7A58C8154BC28E0AB068A238159E_12</vt:lpwstr>
  </property>
</Properties>
</file>