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2.xml" ContentType="application/vnd.openxmlformats-officedocument.presentationml.notesSlide+xml"/>
  <Override PartName="/ppt/embeddings/oleObject4.bin" ContentType="application/vnd.openxmlformats-officedocument.oleObject"/>
  <Override PartName="/ppt/notesSlides/notesSlide13.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4.xml" ContentType="application/vnd.openxmlformats-officedocument.presentationml.notesSlide+xml"/>
  <Override PartName="/ppt/embeddings/oleObject7.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30.xml" ContentType="application/vnd.openxmlformats-officedocument.presentationml.notesSlide+xml"/>
  <Override PartName="/ppt/embeddings/oleObject14.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35.xml" ContentType="application/vnd.openxmlformats-officedocument.presentationml.notesSlide+xml"/>
  <Override PartName="/ppt/embeddings/oleObject17.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5" r:id="rId3"/>
    <p:sldId id="276" r:id="rId4"/>
    <p:sldId id="326" r:id="rId5"/>
    <p:sldId id="331" r:id="rId6"/>
    <p:sldId id="329" r:id="rId7"/>
    <p:sldId id="324" r:id="rId8"/>
    <p:sldId id="281" r:id="rId9"/>
    <p:sldId id="338" r:id="rId10"/>
    <p:sldId id="299" r:id="rId11"/>
    <p:sldId id="267" r:id="rId12"/>
    <p:sldId id="316" r:id="rId13"/>
    <p:sldId id="308" r:id="rId14"/>
    <p:sldId id="309" r:id="rId15"/>
    <p:sldId id="339" r:id="rId16"/>
    <p:sldId id="310" r:id="rId17"/>
    <p:sldId id="334" r:id="rId18"/>
    <p:sldId id="271" r:id="rId19"/>
    <p:sldId id="272" r:id="rId20"/>
    <p:sldId id="278" r:id="rId21"/>
    <p:sldId id="268" r:id="rId22"/>
    <p:sldId id="337" r:id="rId23"/>
    <p:sldId id="335" r:id="rId24"/>
    <p:sldId id="340" r:id="rId25"/>
    <p:sldId id="341" r:id="rId26"/>
    <p:sldId id="336" r:id="rId27"/>
    <p:sldId id="269" r:id="rId28"/>
    <p:sldId id="277" r:id="rId29"/>
    <p:sldId id="280" r:id="rId30"/>
    <p:sldId id="282" r:id="rId31"/>
    <p:sldId id="283" r:id="rId32"/>
    <p:sldId id="286" r:id="rId33"/>
    <p:sldId id="288" r:id="rId34"/>
    <p:sldId id="289" r:id="rId35"/>
    <p:sldId id="290" r:id="rId36"/>
    <p:sldId id="292" r:id="rId37"/>
    <p:sldId id="296" r:id="rId38"/>
    <p:sldId id="297" r:id="rId39"/>
    <p:sldId id="300" r:id="rId40"/>
    <p:sldId id="302" r:id="rId41"/>
    <p:sldId id="303" r:id="rId42"/>
    <p:sldId id="304" r:id="rId43"/>
    <p:sldId id="306" r:id="rId44"/>
    <p:sldId id="307" r:id="rId45"/>
    <p:sldId id="312" r:id="rId46"/>
    <p:sldId id="311" r:id="rId47"/>
    <p:sldId id="313" r:id="rId48"/>
    <p:sldId id="317" r:id="rId49"/>
    <p:sldId id="319" r:id="rId50"/>
    <p:sldId id="323" r:id="rId51"/>
    <p:sldId id="33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F26C08-71A2-4FD6-B141-6E11563B0134}">
          <p14:sldIdLst>
            <p14:sldId id="256"/>
            <p14:sldId id="275"/>
            <p14:sldId id="276"/>
            <p14:sldId id="326"/>
            <p14:sldId id="331"/>
            <p14:sldId id="329"/>
            <p14:sldId id="324"/>
            <p14:sldId id="281"/>
            <p14:sldId id="338"/>
            <p14:sldId id="299"/>
            <p14:sldId id="267"/>
            <p14:sldId id="316"/>
            <p14:sldId id="308"/>
            <p14:sldId id="309"/>
            <p14:sldId id="339"/>
            <p14:sldId id="310"/>
            <p14:sldId id="334"/>
            <p14:sldId id="271"/>
            <p14:sldId id="272"/>
            <p14:sldId id="278"/>
            <p14:sldId id="268"/>
            <p14:sldId id="337"/>
            <p14:sldId id="335"/>
            <p14:sldId id="340"/>
            <p14:sldId id="341"/>
            <p14:sldId id="336"/>
            <p14:sldId id="269"/>
            <p14:sldId id="277"/>
            <p14:sldId id="280"/>
            <p14:sldId id="282"/>
            <p14:sldId id="283"/>
            <p14:sldId id="286"/>
            <p14:sldId id="288"/>
            <p14:sldId id="289"/>
            <p14:sldId id="290"/>
            <p14:sldId id="292"/>
            <p14:sldId id="296"/>
            <p14:sldId id="297"/>
            <p14:sldId id="300"/>
            <p14:sldId id="302"/>
            <p14:sldId id="303"/>
            <p14:sldId id="304"/>
            <p14:sldId id="306"/>
            <p14:sldId id="307"/>
            <p14:sldId id="312"/>
            <p14:sldId id="311"/>
            <p14:sldId id="313"/>
            <p14:sldId id="317"/>
            <p14:sldId id="319"/>
            <p14:sldId id="323"/>
            <p14:sldId id="3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94" autoAdjust="0"/>
  </p:normalViewPr>
  <p:slideViewPr>
    <p:cSldViewPr>
      <p:cViewPr>
        <p:scale>
          <a:sx n="66" d="100"/>
          <a:sy n="66" d="100"/>
        </p:scale>
        <p:origin x="-1848" y="-6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ujingyue\Documents\httpd-sc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ujingyue\Documents\httpd-sc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ujingyue\Documents\httpd-sc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Scalability on</a:t>
            </a:r>
            <a:r>
              <a:rPr lang="en-US" baseline="0" dirty="0" smtClean="0"/>
              <a:t> MySQL</a:t>
            </a:r>
            <a:endParaRPr lang="en-US" dirty="0"/>
          </a:p>
        </c:rich>
      </c:tx>
      <c:layout/>
      <c:overlay val="0"/>
    </c:title>
    <c:autoTitleDeleted val="0"/>
    <c:plotArea>
      <c:layout/>
      <c:barChart>
        <c:barDir val="col"/>
        <c:grouping val="clustered"/>
        <c:varyColors val="0"/>
        <c:ser>
          <c:idx val="1"/>
          <c:order val="0"/>
          <c:tx>
            <c:strRef>
              <c:f>'mysqld-scal'!$N$1</c:f>
              <c:strCache>
                <c:ptCount val="1"/>
                <c:pt idx="0">
                  <c:v>RESP</c:v>
                </c:pt>
              </c:strCache>
            </c:strRef>
          </c:tx>
          <c:spPr>
            <a:solidFill>
              <a:schemeClr val="accent1"/>
            </a:solidFill>
          </c:spPr>
          <c:invertIfNegative val="0"/>
          <c:cat>
            <c:numRef>
              <c:f>'mysqld-scal'!$A$2:$A$7</c:f>
              <c:numCache>
                <c:formatCode>General</c:formatCode>
                <c:ptCount val="6"/>
                <c:pt idx="0">
                  <c:v>1.0</c:v>
                </c:pt>
                <c:pt idx="1">
                  <c:v>2.0</c:v>
                </c:pt>
                <c:pt idx="2">
                  <c:v>4.0</c:v>
                </c:pt>
                <c:pt idx="3">
                  <c:v>8.0</c:v>
                </c:pt>
                <c:pt idx="4">
                  <c:v>16.0</c:v>
                </c:pt>
                <c:pt idx="5">
                  <c:v>32.0</c:v>
                </c:pt>
              </c:numCache>
            </c:numRef>
          </c:cat>
          <c:val>
            <c:numRef>
              <c:f>'mysqld-scal'!$N$2:$N$7</c:f>
              <c:numCache>
                <c:formatCode>General</c:formatCode>
                <c:ptCount val="6"/>
                <c:pt idx="0">
                  <c:v>0.114539504441328</c:v>
                </c:pt>
                <c:pt idx="1">
                  <c:v>0.113553113553113</c:v>
                </c:pt>
                <c:pt idx="2">
                  <c:v>-0.0296495956873316</c:v>
                </c:pt>
                <c:pt idx="3">
                  <c:v>0.0740740740740741</c:v>
                </c:pt>
                <c:pt idx="4">
                  <c:v>0.037243947858473</c:v>
                </c:pt>
                <c:pt idx="5">
                  <c:v>0.0855699400063152</c:v>
                </c:pt>
              </c:numCache>
            </c:numRef>
          </c:val>
        </c:ser>
        <c:ser>
          <c:idx val="2"/>
          <c:order val="1"/>
          <c:tx>
            <c:strRef>
              <c:f>'mysqld-scal'!$O$1</c:f>
              <c:strCache>
                <c:ptCount val="1"/>
                <c:pt idx="0">
                  <c:v>TPUT</c:v>
                </c:pt>
              </c:strCache>
            </c:strRef>
          </c:tx>
          <c:spPr>
            <a:solidFill>
              <a:schemeClr val="accent2"/>
            </a:solidFill>
          </c:spPr>
          <c:invertIfNegative val="0"/>
          <c:cat>
            <c:numRef>
              <c:f>'mysqld-scal'!$A$2:$A$7</c:f>
              <c:numCache>
                <c:formatCode>General</c:formatCode>
                <c:ptCount val="6"/>
                <c:pt idx="0">
                  <c:v>1.0</c:v>
                </c:pt>
                <c:pt idx="1">
                  <c:v>2.0</c:v>
                </c:pt>
                <c:pt idx="2">
                  <c:v>4.0</c:v>
                </c:pt>
                <c:pt idx="3">
                  <c:v>8.0</c:v>
                </c:pt>
                <c:pt idx="4">
                  <c:v>16.0</c:v>
                </c:pt>
                <c:pt idx="5">
                  <c:v>32.0</c:v>
                </c:pt>
              </c:numCache>
            </c:numRef>
          </c:cat>
          <c:val>
            <c:numRef>
              <c:f>'mysqld-scal'!$O$2:$O$7</c:f>
              <c:numCache>
                <c:formatCode>General</c:formatCode>
                <c:ptCount val="6"/>
                <c:pt idx="0">
                  <c:v>0.102844751260698</c:v>
                </c:pt>
                <c:pt idx="1">
                  <c:v>0.102027183380851</c:v>
                </c:pt>
                <c:pt idx="2">
                  <c:v>-0.0328494127354921</c:v>
                </c:pt>
                <c:pt idx="3">
                  <c:v>0.0637774029416913</c:v>
                </c:pt>
                <c:pt idx="4">
                  <c:v>0.0347924983004867</c:v>
                </c:pt>
                <c:pt idx="5">
                  <c:v>0.0788368867978292</c:v>
                </c:pt>
              </c:numCache>
            </c:numRef>
          </c:val>
        </c:ser>
        <c:dLbls>
          <c:showLegendKey val="0"/>
          <c:showVal val="0"/>
          <c:showCatName val="0"/>
          <c:showSerName val="0"/>
          <c:showPercent val="0"/>
          <c:showBubbleSize val="0"/>
        </c:dLbls>
        <c:gapWidth val="150"/>
        <c:axId val="610987144"/>
        <c:axId val="611155896"/>
      </c:barChart>
      <c:catAx>
        <c:axId val="610987144"/>
        <c:scaling>
          <c:orientation val="minMax"/>
        </c:scaling>
        <c:delete val="0"/>
        <c:axPos val="b"/>
        <c:title>
          <c:tx>
            <c:rich>
              <a:bodyPr/>
              <a:lstStyle/>
              <a:p>
                <a:pPr>
                  <a:defRPr sz="1400"/>
                </a:pPr>
                <a:r>
                  <a:rPr lang="en-US" sz="1400"/>
                  <a:t>Number of threads</a:t>
                </a:r>
              </a:p>
            </c:rich>
          </c:tx>
          <c:layout/>
          <c:overlay val="0"/>
        </c:title>
        <c:numFmt formatCode="General" sourceLinked="1"/>
        <c:majorTickMark val="out"/>
        <c:minorTickMark val="none"/>
        <c:tickLblPos val="low"/>
        <c:txPr>
          <a:bodyPr/>
          <a:lstStyle/>
          <a:p>
            <a:pPr>
              <a:defRPr sz="1400"/>
            </a:pPr>
            <a:endParaRPr lang="en-US"/>
          </a:p>
        </c:txPr>
        <c:crossAx val="611155896"/>
        <c:crosses val="autoZero"/>
        <c:auto val="1"/>
        <c:lblAlgn val="ctr"/>
        <c:lblOffset val="100"/>
        <c:noMultiLvlLbl val="0"/>
      </c:catAx>
      <c:valAx>
        <c:axId val="611155896"/>
        <c:scaling>
          <c:orientation val="minMax"/>
        </c:scaling>
        <c:delete val="0"/>
        <c:axPos val="l"/>
        <c:majorGridlines/>
        <c:title>
          <c:tx>
            <c:rich>
              <a:bodyPr rot="-5400000" vert="horz"/>
              <a:lstStyle/>
              <a:p>
                <a:pPr>
                  <a:defRPr sz="1400"/>
                </a:pPr>
                <a:r>
                  <a:rPr lang="en-US" sz="1400"/>
                  <a:t>Overhead (%)</a:t>
                </a:r>
              </a:p>
            </c:rich>
          </c:tx>
          <c:layout/>
          <c:overlay val="0"/>
        </c:title>
        <c:numFmt formatCode="0%" sourceLinked="0"/>
        <c:majorTickMark val="out"/>
        <c:minorTickMark val="none"/>
        <c:tickLblPos val="nextTo"/>
        <c:txPr>
          <a:bodyPr/>
          <a:lstStyle/>
          <a:p>
            <a:pPr>
              <a:defRPr sz="1400"/>
            </a:pPr>
            <a:endParaRPr lang="en-US"/>
          </a:p>
        </c:txPr>
        <c:crossAx val="610987144"/>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smtClean="0"/>
              <a:t>Scalability on Apache</a:t>
            </a:r>
            <a:endParaRPr lang="en-US" dirty="0"/>
          </a:p>
        </c:rich>
      </c:tx>
      <c:layout/>
      <c:overlay val="0"/>
    </c:title>
    <c:autoTitleDeleted val="0"/>
    <c:plotArea>
      <c:layout/>
      <c:barChart>
        <c:barDir val="col"/>
        <c:grouping val="clustered"/>
        <c:varyColors val="0"/>
        <c:ser>
          <c:idx val="0"/>
          <c:order val="0"/>
          <c:tx>
            <c:strRef>
              <c:f>'httpd-scal'!$J$1</c:f>
              <c:strCache>
                <c:ptCount val="1"/>
                <c:pt idx="0">
                  <c:v>RESP</c:v>
                </c:pt>
              </c:strCache>
            </c:strRef>
          </c:tx>
          <c:invertIfNegative val="0"/>
          <c:cat>
            <c:numRef>
              <c:f>'httpd-scal'!$A$2:$A$7</c:f>
              <c:numCache>
                <c:formatCode>General</c:formatCode>
                <c:ptCount val="6"/>
                <c:pt idx="0">
                  <c:v>1.0</c:v>
                </c:pt>
                <c:pt idx="1">
                  <c:v>2.0</c:v>
                </c:pt>
                <c:pt idx="2">
                  <c:v>4.0</c:v>
                </c:pt>
                <c:pt idx="3">
                  <c:v>8.0</c:v>
                </c:pt>
                <c:pt idx="4">
                  <c:v>16.0</c:v>
                </c:pt>
                <c:pt idx="5">
                  <c:v>32.0</c:v>
                </c:pt>
              </c:numCache>
            </c:numRef>
          </c:cat>
          <c:val>
            <c:numRef>
              <c:f>'httpd-scal'!$J$2:$J$7</c:f>
              <c:numCache>
                <c:formatCode>General</c:formatCode>
                <c:ptCount val="6"/>
                <c:pt idx="0">
                  <c:v>-0.0118902686470254</c:v>
                </c:pt>
                <c:pt idx="1">
                  <c:v>0.0195699257425741</c:v>
                </c:pt>
                <c:pt idx="2">
                  <c:v>-0.0801821171114203</c:v>
                </c:pt>
                <c:pt idx="3">
                  <c:v>0.0208222103577149</c:v>
                </c:pt>
                <c:pt idx="4">
                  <c:v>-0.0456204379562045</c:v>
                </c:pt>
                <c:pt idx="5">
                  <c:v>0.0117367961043825</c:v>
                </c:pt>
              </c:numCache>
            </c:numRef>
          </c:val>
        </c:ser>
        <c:ser>
          <c:idx val="1"/>
          <c:order val="1"/>
          <c:tx>
            <c:strRef>
              <c:f>'httpd-scal'!$K$1</c:f>
              <c:strCache>
                <c:ptCount val="1"/>
                <c:pt idx="0">
                  <c:v>TPUT</c:v>
                </c:pt>
              </c:strCache>
            </c:strRef>
          </c:tx>
          <c:invertIfNegative val="0"/>
          <c:cat>
            <c:numRef>
              <c:f>'httpd-scal'!$A$2:$A$7</c:f>
              <c:numCache>
                <c:formatCode>General</c:formatCode>
                <c:ptCount val="6"/>
                <c:pt idx="0">
                  <c:v>1.0</c:v>
                </c:pt>
                <c:pt idx="1">
                  <c:v>2.0</c:v>
                </c:pt>
                <c:pt idx="2">
                  <c:v>4.0</c:v>
                </c:pt>
                <c:pt idx="3">
                  <c:v>8.0</c:v>
                </c:pt>
                <c:pt idx="4">
                  <c:v>16.0</c:v>
                </c:pt>
                <c:pt idx="5">
                  <c:v>32.0</c:v>
                </c:pt>
              </c:numCache>
            </c:numRef>
          </c:cat>
          <c:val>
            <c:numRef>
              <c:f>'httpd-scal'!$K$2:$K$7</c:f>
              <c:numCache>
                <c:formatCode>General</c:formatCode>
                <c:ptCount val="6"/>
                <c:pt idx="0">
                  <c:v>-0.0151847673808559</c:v>
                </c:pt>
                <c:pt idx="1">
                  <c:v>0.00833249406091347</c:v>
                </c:pt>
                <c:pt idx="2">
                  <c:v>-0.089698164420848</c:v>
                </c:pt>
                <c:pt idx="3">
                  <c:v>0.0182313629600565</c:v>
                </c:pt>
                <c:pt idx="4">
                  <c:v>-0.0417994442128483</c:v>
                </c:pt>
                <c:pt idx="5">
                  <c:v>0.0151031657712204</c:v>
                </c:pt>
              </c:numCache>
            </c:numRef>
          </c:val>
        </c:ser>
        <c:dLbls>
          <c:showLegendKey val="0"/>
          <c:showVal val="0"/>
          <c:showCatName val="0"/>
          <c:showSerName val="0"/>
          <c:showPercent val="0"/>
          <c:showBubbleSize val="0"/>
        </c:dLbls>
        <c:gapWidth val="150"/>
        <c:axId val="666415416"/>
        <c:axId val="666483736"/>
      </c:barChart>
      <c:catAx>
        <c:axId val="666415416"/>
        <c:scaling>
          <c:orientation val="minMax"/>
        </c:scaling>
        <c:delete val="0"/>
        <c:axPos val="b"/>
        <c:title>
          <c:tx>
            <c:rich>
              <a:bodyPr/>
              <a:lstStyle/>
              <a:p>
                <a:pPr>
                  <a:defRPr/>
                </a:pPr>
                <a:r>
                  <a:rPr lang="en-US"/>
                  <a:t>Number of threads</a:t>
                </a:r>
              </a:p>
            </c:rich>
          </c:tx>
          <c:layout/>
          <c:overlay val="0"/>
        </c:title>
        <c:numFmt formatCode="General" sourceLinked="1"/>
        <c:majorTickMark val="out"/>
        <c:minorTickMark val="none"/>
        <c:tickLblPos val="low"/>
        <c:crossAx val="666483736"/>
        <c:crosses val="autoZero"/>
        <c:auto val="1"/>
        <c:lblAlgn val="ctr"/>
        <c:lblOffset val="100"/>
        <c:noMultiLvlLbl val="0"/>
      </c:catAx>
      <c:valAx>
        <c:axId val="666483736"/>
        <c:scaling>
          <c:orientation val="minMax"/>
        </c:scaling>
        <c:delete val="0"/>
        <c:axPos val="l"/>
        <c:majorGridlines/>
        <c:title>
          <c:tx>
            <c:rich>
              <a:bodyPr rot="-5400000" vert="horz"/>
              <a:lstStyle/>
              <a:p>
                <a:pPr>
                  <a:defRPr/>
                </a:pPr>
                <a:r>
                  <a:rPr lang="en-US"/>
                  <a:t>Overhead</a:t>
                </a:r>
                <a:r>
                  <a:rPr lang="en-US" baseline="0"/>
                  <a:t> (%)</a:t>
                </a:r>
                <a:endParaRPr lang="en-US"/>
              </a:p>
            </c:rich>
          </c:tx>
          <c:layout/>
          <c:overlay val="0"/>
        </c:title>
        <c:numFmt formatCode="0%" sourceLinked="0"/>
        <c:majorTickMark val="out"/>
        <c:minorTickMark val="none"/>
        <c:tickLblPos val="nextTo"/>
        <c:crossAx val="666415416"/>
        <c:crosses val="autoZero"/>
        <c:crossBetween val="between"/>
      </c:valAx>
    </c:plotArea>
    <c:legend>
      <c:legendPos val="r"/>
      <c:layout/>
      <c:overlay val="0"/>
      <c:txPr>
        <a:bodyPr/>
        <a:lstStyle/>
        <a:p>
          <a:pPr>
            <a:defRPr sz="10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Scalability on</a:t>
            </a:r>
            <a:r>
              <a:rPr lang="en-US" baseline="0" dirty="0" smtClean="0"/>
              <a:t> MySQL</a:t>
            </a:r>
            <a:endParaRPr lang="en-US" dirty="0"/>
          </a:p>
        </c:rich>
      </c:tx>
      <c:layout/>
      <c:overlay val="0"/>
    </c:title>
    <c:autoTitleDeleted val="0"/>
    <c:plotArea>
      <c:layout/>
      <c:barChart>
        <c:barDir val="col"/>
        <c:grouping val="clustered"/>
        <c:varyColors val="0"/>
        <c:ser>
          <c:idx val="1"/>
          <c:order val="0"/>
          <c:tx>
            <c:strRef>
              <c:f>'mysqld-scal'!$N$1</c:f>
              <c:strCache>
                <c:ptCount val="1"/>
                <c:pt idx="0">
                  <c:v>RESP</c:v>
                </c:pt>
              </c:strCache>
            </c:strRef>
          </c:tx>
          <c:spPr>
            <a:solidFill>
              <a:schemeClr val="accent1"/>
            </a:solidFill>
          </c:spPr>
          <c:invertIfNegative val="0"/>
          <c:cat>
            <c:numRef>
              <c:f>'mysqld-scal'!$A$2:$A$7</c:f>
              <c:numCache>
                <c:formatCode>General</c:formatCode>
                <c:ptCount val="6"/>
                <c:pt idx="0">
                  <c:v>1.0</c:v>
                </c:pt>
                <c:pt idx="1">
                  <c:v>2.0</c:v>
                </c:pt>
                <c:pt idx="2">
                  <c:v>4.0</c:v>
                </c:pt>
                <c:pt idx="3">
                  <c:v>8.0</c:v>
                </c:pt>
                <c:pt idx="4">
                  <c:v>16.0</c:v>
                </c:pt>
                <c:pt idx="5">
                  <c:v>32.0</c:v>
                </c:pt>
              </c:numCache>
            </c:numRef>
          </c:cat>
          <c:val>
            <c:numRef>
              <c:f>'mysqld-scal'!$N$2:$N$7</c:f>
              <c:numCache>
                <c:formatCode>General</c:formatCode>
                <c:ptCount val="6"/>
                <c:pt idx="0">
                  <c:v>0.114539504441328</c:v>
                </c:pt>
                <c:pt idx="1">
                  <c:v>0.113553113553113</c:v>
                </c:pt>
                <c:pt idx="2">
                  <c:v>-0.0296495956873316</c:v>
                </c:pt>
                <c:pt idx="3">
                  <c:v>0.0740740740740741</c:v>
                </c:pt>
                <c:pt idx="4">
                  <c:v>0.037243947858473</c:v>
                </c:pt>
                <c:pt idx="5">
                  <c:v>0.0855699400063152</c:v>
                </c:pt>
              </c:numCache>
            </c:numRef>
          </c:val>
        </c:ser>
        <c:ser>
          <c:idx val="2"/>
          <c:order val="1"/>
          <c:tx>
            <c:strRef>
              <c:f>'mysqld-scal'!$O$1</c:f>
              <c:strCache>
                <c:ptCount val="1"/>
                <c:pt idx="0">
                  <c:v>TPUT</c:v>
                </c:pt>
              </c:strCache>
            </c:strRef>
          </c:tx>
          <c:spPr>
            <a:solidFill>
              <a:schemeClr val="accent2"/>
            </a:solidFill>
          </c:spPr>
          <c:invertIfNegative val="0"/>
          <c:cat>
            <c:numRef>
              <c:f>'mysqld-scal'!$A$2:$A$7</c:f>
              <c:numCache>
                <c:formatCode>General</c:formatCode>
                <c:ptCount val="6"/>
                <c:pt idx="0">
                  <c:v>1.0</c:v>
                </c:pt>
                <c:pt idx="1">
                  <c:v>2.0</c:v>
                </c:pt>
                <c:pt idx="2">
                  <c:v>4.0</c:v>
                </c:pt>
                <c:pt idx="3">
                  <c:v>8.0</c:v>
                </c:pt>
                <c:pt idx="4">
                  <c:v>16.0</c:v>
                </c:pt>
                <c:pt idx="5">
                  <c:v>32.0</c:v>
                </c:pt>
              </c:numCache>
            </c:numRef>
          </c:cat>
          <c:val>
            <c:numRef>
              <c:f>'mysqld-scal'!$O$2:$O$7</c:f>
              <c:numCache>
                <c:formatCode>General</c:formatCode>
                <c:ptCount val="6"/>
                <c:pt idx="0">
                  <c:v>0.102844751260698</c:v>
                </c:pt>
                <c:pt idx="1">
                  <c:v>0.102027183380851</c:v>
                </c:pt>
                <c:pt idx="2">
                  <c:v>-0.0328494127354921</c:v>
                </c:pt>
                <c:pt idx="3">
                  <c:v>0.0637774029416913</c:v>
                </c:pt>
                <c:pt idx="4">
                  <c:v>0.0347924983004867</c:v>
                </c:pt>
                <c:pt idx="5">
                  <c:v>0.0788368867978292</c:v>
                </c:pt>
              </c:numCache>
            </c:numRef>
          </c:val>
        </c:ser>
        <c:dLbls>
          <c:showLegendKey val="0"/>
          <c:showVal val="0"/>
          <c:showCatName val="0"/>
          <c:showSerName val="0"/>
          <c:showPercent val="0"/>
          <c:showBubbleSize val="0"/>
        </c:dLbls>
        <c:gapWidth val="150"/>
        <c:axId val="666513752"/>
        <c:axId val="666519224"/>
      </c:barChart>
      <c:catAx>
        <c:axId val="666513752"/>
        <c:scaling>
          <c:orientation val="minMax"/>
        </c:scaling>
        <c:delete val="0"/>
        <c:axPos val="b"/>
        <c:title>
          <c:tx>
            <c:rich>
              <a:bodyPr/>
              <a:lstStyle/>
              <a:p>
                <a:pPr>
                  <a:defRPr/>
                </a:pPr>
                <a:r>
                  <a:rPr lang="en-US"/>
                  <a:t>Number of threads</a:t>
                </a:r>
              </a:p>
            </c:rich>
          </c:tx>
          <c:layout/>
          <c:overlay val="0"/>
        </c:title>
        <c:numFmt formatCode="General" sourceLinked="1"/>
        <c:majorTickMark val="out"/>
        <c:minorTickMark val="none"/>
        <c:tickLblPos val="low"/>
        <c:crossAx val="666519224"/>
        <c:crosses val="autoZero"/>
        <c:auto val="1"/>
        <c:lblAlgn val="ctr"/>
        <c:lblOffset val="100"/>
        <c:noMultiLvlLbl val="0"/>
      </c:catAx>
      <c:valAx>
        <c:axId val="666519224"/>
        <c:scaling>
          <c:orientation val="minMax"/>
        </c:scaling>
        <c:delete val="0"/>
        <c:axPos val="l"/>
        <c:majorGridlines/>
        <c:title>
          <c:tx>
            <c:rich>
              <a:bodyPr rot="-5400000" vert="horz"/>
              <a:lstStyle/>
              <a:p>
                <a:pPr>
                  <a:defRPr/>
                </a:pPr>
                <a:r>
                  <a:rPr lang="en-US"/>
                  <a:t>Overhead (%)</a:t>
                </a:r>
              </a:p>
            </c:rich>
          </c:tx>
          <c:layout/>
          <c:overlay val="0"/>
        </c:title>
        <c:numFmt formatCode="0%" sourceLinked="0"/>
        <c:majorTickMark val="out"/>
        <c:minorTickMark val="none"/>
        <c:tickLblPos val="nextTo"/>
        <c:crossAx val="666513752"/>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7EBF7-5759-47D9-9CF2-94FCE67CEE40}" type="datetimeFigureOut">
              <a:rPr lang="en-US" smtClean="0"/>
              <a:t>2/22/12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D22AC-0E3A-49B4-AB8A-6B33990DAF4B}" type="slidenum">
              <a:rPr lang="en-US" smtClean="0"/>
              <a:t>‹#›</a:t>
            </a:fld>
            <a:endParaRPr lang="en-US"/>
          </a:p>
        </p:txBody>
      </p:sp>
    </p:spTree>
    <p:extLst>
      <p:ext uri="{BB962C8B-B14F-4D97-AF65-F5344CB8AC3E}">
        <p14:creationId xmlns:p14="http://schemas.microsoft.com/office/powerpoint/2010/main" val="115658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execution filters to filter out buggy executions in order to bypasses races. </a:t>
            </a:r>
          </a:p>
          <a:p>
            <a:endParaRPr lang="en-US" baseline="0" dirty="0" smtClean="0"/>
          </a:p>
          <a:p>
            <a:r>
              <a:rPr lang="en-US" baseline="0" dirty="0" smtClean="0"/>
              <a:t>Races include not only data races but also more complicated ones like atomicity errors. </a:t>
            </a:r>
            <a:endParaRPr lang="en-US" dirty="0" smtClean="0"/>
          </a:p>
          <a:p>
            <a:endParaRPr lang="en-US" baseline="0" dirty="0" smtClean="0"/>
          </a:p>
          <a:p>
            <a:r>
              <a:rPr lang="en-US" baseline="0" dirty="0" smtClean="0"/>
              <a:t>Atomicity violations caused by violation of atomicity intentions. i.e. a code region is intended to be atomic, but not enforced by the code. Order violations are caused by violation of order intentions. i.e. one statement is supposed to happen before the other, but not enforced by the source code. </a:t>
            </a:r>
          </a:p>
        </p:txBody>
      </p:sp>
      <p:sp>
        <p:nvSpPr>
          <p:cNvPr id="4" name="Slide Number Placeholder 3"/>
          <p:cNvSpPr>
            <a:spLocks noGrp="1"/>
          </p:cNvSpPr>
          <p:nvPr>
            <p:ph type="sldNum" sz="quarter" idx="10"/>
          </p:nvPr>
        </p:nvSpPr>
        <p:spPr/>
        <p:txBody>
          <a:bodyPr/>
          <a:lstStyle/>
          <a:p>
            <a:fld id="{FC2D22AC-0E3A-49B4-AB8A-6B33990DAF4B}" type="slidenum">
              <a:rPr lang="en-US" smtClean="0"/>
              <a:t>1</a:t>
            </a:fld>
            <a:endParaRPr lang="en-US"/>
          </a:p>
        </p:txBody>
      </p:sp>
    </p:spTree>
    <p:extLst>
      <p:ext uri="{BB962C8B-B14F-4D97-AF65-F5344CB8AC3E}">
        <p14:creationId xmlns:p14="http://schemas.microsoft.com/office/powerpoint/2010/main" val="341376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Transition: In the next a few sides, I’ll talk about two technical challenges of our system. Safety challenges and performance challenge. Explain.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the safety challenge? </a:t>
            </a:r>
          </a:p>
          <a:p>
            <a:endParaRPr lang="en-US" dirty="0" smtClean="0"/>
          </a:p>
          <a:p>
            <a:r>
              <a:rPr lang="en-US" dirty="0" smtClean="0"/>
              <a:t>As</a:t>
            </a:r>
            <a:r>
              <a:rPr lang="en-US" baseline="0" dirty="0" smtClean="0"/>
              <a:t> I said, the mutual exclusion will be translated into mutexes. </a:t>
            </a:r>
            <a:r>
              <a:rPr lang="en-US" dirty="0" smtClean="0"/>
              <a:t>The</a:t>
            </a:r>
            <a:r>
              <a:rPr lang="en-US" baseline="0" dirty="0" smtClean="0"/>
              <a:t> function-quiescence approach is not enough to solve the safety issue. For example, consider lock and unlock to be in some wrapper functions. </a:t>
            </a:r>
          </a:p>
          <a:p>
            <a:endParaRPr lang="en-US" baseline="0" dirty="0" smtClean="0"/>
          </a:p>
          <a:p>
            <a:r>
              <a:rPr lang="en-US" baseline="0" dirty="0" smtClean="0"/>
              <a:t>Introduce new errors or even make your program crash immediately. </a:t>
            </a:r>
          </a:p>
          <a:p>
            <a:endParaRPr lang="en-US" baseline="0" dirty="0" smtClean="0"/>
          </a:p>
          <a:p>
            <a:r>
              <a:rPr lang="en-US" baseline="0" dirty="0" smtClean="0"/>
              <a:t>Order constraints are translated into semaphores. We use “up” and “down” to ensure an order between two events. </a:t>
            </a:r>
          </a:p>
          <a:p>
            <a:endParaRPr lang="en-US" baseline="0" dirty="0" smtClean="0"/>
          </a:p>
          <a:p>
            <a:r>
              <a:rPr lang="en-US" baseline="0" dirty="0" smtClean="0"/>
              <a:t>Define safety. Not introduce new errors. </a:t>
            </a:r>
          </a:p>
          <a:p>
            <a:endParaRPr lang="en-US" baseline="0" dirty="0" smtClean="0"/>
          </a:p>
          <a:p>
            <a:r>
              <a:rPr lang="en-US" baseline="0" dirty="0" smtClean="0"/>
              <a:t>don’t say starvation. </a:t>
            </a:r>
          </a:p>
        </p:txBody>
      </p:sp>
      <p:sp>
        <p:nvSpPr>
          <p:cNvPr id="4" name="Slide Number Placeholder 3"/>
          <p:cNvSpPr>
            <a:spLocks noGrp="1"/>
          </p:cNvSpPr>
          <p:nvPr>
            <p:ph type="sldNum" sz="quarter" idx="10"/>
          </p:nvPr>
        </p:nvSpPr>
        <p:spPr/>
        <p:txBody>
          <a:bodyPr/>
          <a:lstStyle/>
          <a:p>
            <a:fld id="{FC2D22AC-0E3A-49B4-AB8A-6B33990DAF4B}" type="slidenum">
              <a:rPr lang="en-US" smtClean="0"/>
              <a:t>10</a:t>
            </a:fld>
            <a:endParaRPr lang="en-US"/>
          </a:p>
        </p:txBody>
      </p:sp>
    </p:spTree>
    <p:extLst>
      <p:ext uri="{BB962C8B-B14F-4D97-AF65-F5344CB8AC3E}">
        <p14:creationId xmlns:p14="http://schemas.microsoft.com/office/powerpoint/2010/main" val="14072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solve the safety challenge by using what we call the evacuation algorithm. </a:t>
            </a:r>
          </a:p>
          <a:p>
            <a:endParaRPr lang="en-US" baseline="0" dirty="0" smtClean="0"/>
          </a:p>
          <a:p>
            <a:r>
              <a:rPr lang="en-US" baseline="0" dirty="0" smtClean="0"/>
              <a:t>legend: say red region is the dangerous region</a:t>
            </a:r>
          </a:p>
          <a:p>
            <a:endParaRPr lang="en-US" baseline="0" dirty="0" smtClean="0"/>
          </a:p>
          <a:p>
            <a:r>
              <a:rPr lang="en-US" baseline="0" dirty="0" smtClean="0"/>
              <a:t>reachability</a:t>
            </a:r>
          </a:p>
          <a:p>
            <a:endParaRPr lang="en-US" baseline="0" dirty="0" smtClean="0"/>
          </a:p>
          <a:p>
            <a:r>
              <a:rPr lang="en-US" baseline="0" dirty="0" smtClean="0"/>
              <a:t>Cut: Conservatively. Put it in backup</a:t>
            </a:r>
          </a:p>
          <a:p>
            <a:endParaRPr lang="en-US" baseline="0" dirty="0" smtClean="0"/>
          </a:p>
          <a:p>
            <a:r>
              <a:rPr lang="en-US" baseline="0" dirty="0" smtClean="0"/>
              <a:t>There are two technical challenges here. One is how to pause and resume application threads. The other is how to pause threads at safe locations. </a:t>
            </a:r>
          </a:p>
          <a:p>
            <a:endParaRPr lang="en-US" baseline="0" dirty="0" smtClean="0"/>
          </a:p>
          <a:p>
            <a:r>
              <a:rPr lang="en-US" baseline="0" dirty="0" smtClean="0"/>
              <a:t>block and wait</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11</a:t>
            </a:fld>
            <a:endParaRPr lang="en-US"/>
          </a:p>
        </p:txBody>
      </p:sp>
    </p:spTree>
    <p:extLst>
      <p:ext uri="{BB962C8B-B14F-4D97-AF65-F5344CB8AC3E}">
        <p14:creationId xmlns:p14="http://schemas.microsoft.com/office/powerpoint/2010/main" val="2567422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12</a:t>
            </a:fld>
            <a:endParaRPr lang="en-US"/>
          </a:p>
        </p:txBody>
      </p:sp>
    </p:spTree>
    <p:extLst>
      <p:ext uri="{BB962C8B-B14F-4D97-AF65-F5344CB8AC3E}">
        <p14:creationId xmlns:p14="http://schemas.microsoft.com/office/powerpoint/2010/main" val="2337918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Source code of the function.</a:t>
            </a:r>
          </a:p>
          <a:p>
            <a:endParaRPr lang="en-US" baseline="0" dirty="0" smtClean="0"/>
          </a:p>
          <a:p>
            <a:r>
              <a:rPr lang="en-US" baseline="0" dirty="0" smtClean="0"/>
              <a:t>conceptually conditional breakpoints. not hardware breakpoints. injected by compiler plugin</a:t>
            </a:r>
          </a:p>
          <a:p>
            <a:endParaRPr lang="en-US" baseline="0" dirty="0" smtClean="0"/>
          </a:p>
          <a:p>
            <a:r>
              <a:rPr lang="en-US" baseline="0" dirty="0" smtClean="0"/>
              <a:t>highlight the part i’m talking about</a:t>
            </a:r>
          </a:p>
          <a:p>
            <a:endParaRPr lang="en-US" baseline="0" dirty="0" smtClean="0"/>
          </a:p>
          <a:p>
            <a:r>
              <a:rPr lang="en-US" baseline="0" dirty="0" smtClean="0"/>
              <a:t>define backedge? </a:t>
            </a:r>
          </a:p>
          <a:p>
            <a:endParaRPr lang="en-US" baseline="0" dirty="0" smtClean="0"/>
          </a:p>
          <a:p>
            <a:r>
              <a:rPr lang="en-US" baseline="0" dirty="0" smtClean="0"/>
              <a:t>cycle_check =&gt; cond_break</a:t>
            </a:r>
          </a:p>
          <a:p>
            <a:endParaRPr lang="en-US" baseline="0" dirty="0" smtClean="0"/>
          </a:p>
          <a:p>
            <a:r>
              <a:rPr lang="en-US" baseline="0" dirty="0" smtClean="0"/>
              <a:t>We don’t pause a thread at arbitrary locations. We only pause it at a back-edge, an external function call, or the entry of a function inside a call loop. The reason is that if a piece of code... </a:t>
            </a:r>
          </a:p>
          <a:p>
            <a:endParaRPr lang="en-US" baseline="0" dirty="0" smtClean="0"/>
          </a:p>
          <a:p>
            <a:r>
              <a:rPr lang="en-US" baseline="0" dirty="0" smtClean="0"/>
              <a:t>This is not the final version yet. </a:t>
            </a:r>
          </a:p>
          <a:p>
            <a:endParaRPr lang="en-US" baseline="0" dirty="0" smtClean="0"/>
          </a:p>
          <a:p>
            <a:r>
              <a:rPr lang="en-US" baseline="0" dirty="0" smtClean="0"/>
              <a:t>Version 1, version 2: not the final version. Inlined assembly. </a:t>
            </a:r>
            <a:endParaRPr lang="en-US" dirty="0" smtClean="0"/>
          </a:p>
          <a:p>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13</a:t>
            </a:fld>
            <a:endParaRPr lang="en-US"/>
          </a:p>
        </p:txBody>
      </p:sp>
    </p:spTree>
    <p:extLst>
      <p:ext uri="{BB962C8B-B14F-4D97-AF65-F5344CB8AC3E}">
        <p14:creationId xmlns:p14="http://schemas.microsoft.com/office/powerpoint/2010/main" val="310517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wait flag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pthread locks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backedge_id </a:t>
            </a:r>
            <a:r>
              <a:rPr lang="en-US" baseline="0" dirty="0" smtClean="0"/>
              <a:t>compile time constant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highlight the things i’m talking about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instructions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wait flag is not only used to pause threads at safe locations, but also reduce the overhead. Because during normal execution, this wait flag is always zero. Skip the read_unlock and read_lock.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array is always in the cache. backedge_id is fixed. Simply a compare and conditional jump.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questions: Bug isolation paper also used. </a:t>
            </a:r>
            <a:endParaRPr lang="en-US" dirty="0" smtClean="0"/>
          </a:p>
        </p:txBody>
      </p:sp>
      <p:sp>
        <p:nvSpPr>
          <p:cNvPr id="4" name="Slide Number Placeholder 3"/>
          <p:cNvSpPr>
            <a:spLocks noGrp="1"/>
          </p:cNvSpPr>
          <p:nvPr>
            <p:ph type="sldNum" sz="quarter" idx="10"/>
          </p:nvPr>
        </p:nvSpPr>
        <p:spPr/>
        <p:txBody>
          <a:bodyPr/>
          <a:lstStyle/>
          <a:p>
            <a:fld id="{FC2D22AC-0E3A-49B4-AB8A-6B33990DAF4B}" type="slidenum">
              <a:rPr lang="en-US" smtClean="0"/>
              <a:t>14</a:t>
            </a:fld>
            <a:endParaRPr lang="en-US"/>
          </a:p>
        </p:txBody>
      </p:sp>
    </p:spTree>
    <p:extLst>
      <p:ext uri="{BB962C8B-B14F-4D97-AF65-F5344CB8AC3E}">
        <p14:creationId xmlns:p14="http://schemas.microsoft.com/office/powerpoint/2010/main" val="77834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15</a:t>
            </a:fld>
            <a:endParaRPr lang="en-US"/>
          </a:p>
        </p:txBody>
      </p:sp>
    </p:spTree>
    <p:extLst>
      <p:ext uri="{BB962C8B-B14F-4D97-AF65-F5344CB8AC3E}">
        <p14:creationId xmlns:p14="http://schemas.microsoft.com/office/powerpoint/2010/main" val="374831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just talked about how we ensure safety. Now let’s look at how we improve performance. When people want to update a running program, the common technique they use is program instrumentation. Pin is such a tool. But we found they usually </a:t>
            </a:r>
          </a:p>
          <a:p>
            <a:endParaRPr lang="en-US" baseline="0" dirty="0" smtClean="0"/>
          </a:p>
          <a:p>
            <a:r>
              <a:rPr lang="en-US" baseline="0" dirty="0" smtClean="0"/>
              <a:t>Clone functions. Fast version and slow version. </a:t>
            </a:r>
          </a:p>
          <a:p>
            <a:endParaRPr lang="en-US" baseline="0" dirty="0" smtClean="0"/>
          </a:p>
          <a:p>
            <a:r>
              <a:rPr lang="en-US" baseline="0" dirty="0" smtClean="0"/>
              <a:t>Add slot functions in the slow version. </a:t>
            </a:r>
          </a:p>
          <a:p>
            <a:endParaRPr lang="en-US" baseline="0" dirty="0" smtClean="0"/>
          </a:p>
          <a:p>
            <a:r>
              <a:rPr lang="en-US" baseline="0" dirty="0" smtClean="0"/>
              <a:t>Slot functions iterate through a list of operations, and execute them one by one. </a:t>
            </a:r>
          </a:p>
          <a:p>
            <a:endParaRPr lang="en-US" baseline="0" dirty="0" smtClean="0"/>
          </a:p>
          <a:p>
            <a:r>
              <a:rPr lang="en-US" baseline="0" dirty="0" smtClean="0"/>
              <a:t>When updating, change the operation list. </a:t>
            </a:r>
          </a:p>
          <a:p>
            <a:endParaRPr lang="en-US" baseline="0" dirty="0" smtClean="0"/>
          </a:p>
          <a:p>
            <a:endParaRPr lang="en-US" baseline="0" dirty="0" smtClean="0"/>
          </a:p>
          <a:p>
            <a:r>
              <a:rPr lang="en-US" baseline="0" dirty="0" smtClean="0"/>
              <a:t>Normally on the fast path. </a:t>
            </a:r>
          </a:p>
          <a:p>
            <a:endParaRPr lang="en-US" baseline="0" dirty="0" smtClean="0"/>
          </a:p>
          <a:p>
            <a:r>
              <a:rPr lang="en-US" baseline="0" dirty="0" smtClean="0"/>
              <a:t>Switch flags. </a:t>
            </a:r>
          </a:p>
        </p:txBody>
      </p:sp>
      <p:sp>
        <p:nvSpPr>
          <p:cNvPr id="4" name="Slide Number Placeholder 3"/>
          <p:cNvSpPr>
            <a:spLocks noGrp="1"/>
          </p:cNvSpPr>
          <p:nvPr>
            <p:ph type="sldNum" sz="quarter" idx="10"/>
          </p:nvPr>
        </p:nvSpPr>
        <p:spPr/>
        <p:txBody>
          <a:bodyPr/>
          <a:lstStyle/>
          <a:p>
            <a:fld id="{FC2D22AC-0E3A-49B4-AB8A-6B33990DAF4B}" type="slidenum">
              <a:rPr lang="en-US" smtClean="0"/>
              <a:t>16</a:t>
            </a:fld>
            <a:endParaRPr lang="en-US"/>
          </a:p>
        </p:txBody>
      </p:sp>
    </p:spTree>
    <p:extLst>
      <p:ext uri="{BB962C8B-B14F-4D97-AF65-F5344CB8AC3E}">
        <p14:creationId xmlns:p14="http://schemas.microsoft.com/office/powerpoint/2010/main" val="34788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What’s overhead?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Conclusion at the bottom.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Applications. Metrics. Benchmarks. CPU-Bound.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are used by developers as well.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configuration. Threads.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think the reason may be... avoid contentions in the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TPUT is short for throughput, and RESP is short...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Pin</a:t>
            </a:r>
            <a:r>
              <a:rPr lang="en-US" baseline="0" dirty="0" smtClean="0"/>
              <a:t> is a widely-used binary instrumentation tool. </a:t>
            </a:r>
          </a:p>
        </p:txBody>
      </p:sp>
      <p:sp>
        <p:nvSpPr>
          <p:cNvPr id="4" name="Slide Number Placeholder 3"/>
          <p:cNvSpPr>
            <a:spLocks noGrp="1"/>
          </p:cNvSpPr>
          <p:nvPr>
            <p:ph type="sldNum" sz="quarter" idx="10"/>
          </p:nvPr>
        </p:nvSpPr>
        <p:spPr/>
        <p:txBody>
          <a:bodyPr/>
          <a:lstStyle/>
          <a:p>
            <a:fld id="{FC2D22AC-0E3A-49B4-AB8A-6B33990DAF4B}" type="slidenum">
              <a:rPr lang="en-US" smtClean="0"/>
              <a:t>17</a:t>
            </a:fld>
            <a:endParaRPr lang="en-US"/>
          </a:p>
        </p:txBody>
      </p:sp>
    </p:spTree>
    <p:extLst>
      <p:ext uri="{BB962C8B-B14F-4D97-AF65-F5344CB8AC3E}">
        <p14:creationId xmlns:p14="http://schemas.microsoft.com/office/powerpoint/2010/main" val="4262943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What’s overhead?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Conclusion at the bottom.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Applications. Metrics. Benchmarks. CPU-Bound.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are used by developers as well.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configuration. Threads.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think the reason may be... avoid contentions in the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TPUT is short for throughput, and RESP is short...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Pin</a:t>
            </a:r>
            <a:r>
              <a:rPr lang="en-US" baseline="0" dirty="0" smtClean="0"/>
              <a:t> is a widely-used binary instrumentation tool. </a:t>
            </a:r>
          </a:p>
        </p:txBody>
      </p:sp>
      <p:sp>
        <p:nvSpPr>
          <p:cNvPr id="4" name="Slide Number Placeholder 3"/>
          <p:cNvSpPr>
            <a:spLocks noGrp="1"/>
          </p:cNvSpPr>
          <p:nvPr>
            <p:ph type="sldNum" sz="quarter" idx="10"/>
          </p:nvPr>
        </p:nvSpPr>
        <p:spPr/>
        <p:txBody>
          <a:bodyPr/>
          <a:lstStyle/>
          <a:p>
            <a:fld id="{FC2D22AC-0E3A-49B4-AB8A-6B33990DAF4B}" type="slidenum">
              <a:rPr lang="en-US" smtClean="0"/>
              <a:t>18</a:t>
            </a:fld>
            <a:endParaRPr lang="en-US"/>
          </a:p>
        </p:txBody>
      </p:sp>
    </p:spTree>
    <p:extLst>
      <p:ext uri="{BB962C8B-B14F-4D97-AF65-F5344CB8AC3E}">
        <p14:creationId xmlns:p14="http://schemas.microsoft.com/office/powerpoint/2010/main" val="426294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for scalability. </a:t>
            </a:r>
          </a:p>
          <a:p>
            <a:endParaRPr lang="en-US" dirty="0" smtClean="0"/>
          </a:p>
          <a:p>
            <a:r>
              <a:rPr lang="en-US" dirty="0" smtClean="0"/>
              <a:t>Conclusion at the bottom. </a:t>
            </a:r>
          </a:p>
          <a:p>
            <a:endParaRPr lang="en-US" dirty="0" smtClean="0"/>
          </a:p>
          <a:p>
            <a:r>
              <a:rPr lang="en-US" dirty="0" smtClean="0"/>
              <a:t>Explain why</a:t>
            </a:r>
            <a:r>
              <a:rPr lang="en-US" baseline="0" dirty="0" smtClean="0"/>
              <a:t> speedup. Previous work shows the possibility of getting a speedup when changing the synchronization in the program. </a:t>
            </a:r>
          </a:p>
          <a:p>
            <a:endParaRPr lang="en-US" baseline="0" dirty="0" smtClean="0"/>
          </a:p>
          <a:p>
            <a:r>
              <a:rPr lang="en-US" baseline="0" dirty="0" smtClean="0"/>
              <a:t>Doesn’t increase.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19</a:t>
            </a:fld>
            <a:endParaRPr lang="en-US"/>
          </a:p>
        </p:txBody>
      </p:sp>
    </p:spTree>
    <p:extLst>
      <p:ext uri="{BB962C8B-B14F-4D97-AF65-F5344CB8AC3E}">
        <p14:creationId xmlns:p14="http://schemas.microsoft.com/office/powerpoint/2010/main" val="305291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how complicated and time-consuming</a:t>
            </a:r>
            <a:endParaRPr lang="en-US" dirty="0" smtClean="0"/>
          </a:p>
          <a:p>
            <a:endParaRPr lang="en-US" dirty="0" smtClean="0"/>
          </a:p>
          <a:p>
            <a:r>
              <a:rPr lang="en-US" dirty="0" smtClean="0"/>
              <a:t>highlight</a:t>
            </a:r>
          </a:p>
          <a:p>
            <a:endParaRPr lang="en-US" dirty="0" smtClean="0"/>
          </a:p>
          <a:p>
            <a:r>
              <a:rPr lang="en-US" dirty="0" smtClean="0"/>
              <a:t>can be</a:t>
            </a:r>
          </a:p>
          <a:p>
            <a:endParaRPr lang="en-US" dirty="0" smtClean="0"/>
          </a:p>
          <a:p>
            <a:r>
              <a:rPr lang="en-US" dirty="0" smtClean="0"/>
              <a:t>In firefox..</a:t>
            </a:r>
            <a:r>
              <a:rPr lang="en-US" baseline="0" dirty="0" smtClean="0"/>
              <a:t> browser to crash</a:t>
            </a:r>
          </a:p>
          <a:p>
            <a:endParaRPr lang="en-US" baseline="0" dirty="0" smtClean="0"/>
          </a:p>
          <a:p>
            <a:r>
              <a:rPr lang="en-US" baseline="0" dirty="0" smtClean="0"/>
              <a:t>label: non-last thread and last thread</a:t>
            </a:r>
          </a:p>
          <a:p>
            <a:endParaRPr lang="en-US" baseline="0" dirty="0" smtClean="0"/>
          </a:p>
          <a:p>
            <a:r>
              <a:rPr lang="en-US" dirty="0" smtClean="0"/>
              <a:t>First,</a:t>
            </a:r>
            <a:r>
              <a:rPr lang="en-US" baseline="0" dirty="0" smtClean="0"/>
              <a:t> let’s use a real bug to show how complicated fixing a race can be. </a:t>
            </a:r>
            <a:r>
              <a:rPr lang="en-US" dirty="0" smtClean="0"/>
              <a:t>This bug</a:t>
            </a:r>
            <a:r>
              <a:rPr lang="en-US" baseline="0" dirty="0" smtClean="0"/>
              <a:t> is in the core of the JavaScript engine, and makes the program crash. The problematic function is called js_DestroyContext. If the current thread is the last thread entering the function, it will call FreeAtomState to free some data structure in memory. Otherwise, it will call MarkAtomState to do garbage collection.</a:t>
            </a:r>
          </a:p>
          <a:p>
            <a:endParaRPr lang="en-US" baseline="0" dirty="0" smtClean="0"/>
          </a:p>
          <a:p>
            <a:r>
              <a:rPr lang="en-US" baseline="0" dirty="0" smtClean="0"/>
              <a:t>The problem with this function is... </a:t>
            </a:r>
          </a:p>
          <a:p>
            <a:endParaRPr lang="en-US" baseline="0" dirty="0" smtClean="0"/>
          </a:p>
          <a:p>
            <a:r>
              <a:rPr lang="en-US" dirty="0" smtClean="0"/>
              <a:t>But, the</a:t>
            </a:r>
            <a:r>
              <a:rPr lang="en-US" baseline="0" dirty="0" smtClean="0"/>
              <a:t> developers didn’t fix the error this way for performance reasons. Because they think... </a:t>
            </a:r>
          </a:p>
          <a:p>
            <a:endParaRPr lang="en-US" baseline="0" dirty="0" smtClean="0"/>
          </a:p>
        </p:txBody>
      </p:sp>
      <p:sp>
        <p:nvSpPr>
          <p:cNvPr id="4" name="Slide Number Placeholder 3"/>
          <p:cNvSpPr>
            <a:spLocks noGrp="1"/>
          </p:cNvSpPr>
          <p:nvPr>
            <p:ph type="sldNum" sz="quarter" idx="10"/>
          </p:nvPr>
        </p:nvSpPr>
        <p:spPr/>
        <p:txBody>
          <a:bodyPr/>
          <a:lstStyle/>
          <a:p>
            <a:fld id="{FC2D22AC-0E3A-49B4-AB8A-6B33990DAF4B}" type="slidenum">
              <a:rPr lang="en-US" smtClean="0"/>
              <a:t>2</a:t>
            </a:fld>
            <a:endParaRPr lang="en-US"/>
          </a:p>
        </p:txBody>
      </p:sp>
    </p:spTree>
    <p:extLst>
      <p:ext uri="{BB962C8B-B14F-4D97-AF65-F5344CB8AC3E}">
        <p14:creationId xmlns:p14="http://schemas.microsoft.com/office/powerpoint/2010/main" val="1053331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maximum</a:t>
            </a:r>
            <a:r>
              <a:rPr lang="en-US" baseline="0" dirty="0" smtClean="0"/>
              <a:t> number of threads. </a:t>
            </a:r>
          </a:p>
          <a:p>
            <a:endParaRPr lang="en-US" baseline="0" dirty="0" smtClean="0"/>
          </a:p>
          <a:p>
            <a:r>
              <a:rPr lang="en-US" baseline="0" dirty="0" smtClean="0"/>
              <a:t>no # events</a:t>
            </a:r>
          </a:p>
          <a:p>
            <a:endParaRPr lang="en-US" baseline="0" dirty="0" smtClean="0"/>
          </a:p>
          <a:p>
            <a:r>
              <a:rPr lang="en-US" baseline="0" dirty="0" smtClean="0"/>
              <a:t>multiple fixes</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20</a:t>
            </a:fld>
            <a:endParaRPr lang="en-US"/>
          </a:p>
        </p:txBody>
      </p:sp>
    </p:spTree>
    <p:extLst>
      <p:ext uri="{BB962C8B-B14F-4D97-AF65-F5344CB8AC3E}">
        <p14:creationId xmlns:p14="http://schemas.microsoft.com/office/powerpoint/2010/main" val="1794435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21</a:t>
            </a:fld>
            <a:endParaRPr lang="en-US"/>
          </a:p>
        </p:txBody>
      </p:sp>
    </p:spTree>
    <p:extLst>
      <p:ext uri="{BB962C8B-B14F-4D97-AF65-F5344CB8AC3E}">
        <p14:creationId xmlns:p14="http://schemas.microsoft.com/office/powerpoint/2010/main" val="110457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22</a:t>
            </a:fld>
            <a:endParaRPr lang="en-US"/>
          </a:p>
        </p:txBody>
      </p:sp>
    </p:spTree>
    <p:extLst>
      <p:ext uri="{BB962C8B-B14F-4D97-AF65-F5344CB8AC3E}">
        <p14:creationId xmlns:p14="http://schemas.microsoft.com/office/powerpoint/2010/main" val="4245962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Formal</a:t>
            </a:r>
            <a:r>
              <a:rPr lang="en-US" baseline="0" dirty="0" smtClean="0"/>
              <a:t> format. BN Form. $n$ is not arbitrarily (or not mention it). </a:t>
            </a:r>
          </a:p>
          <a:p>
            <a:endParaRPr lang="en-US" baseline="0" dirty="0" smtClean="0"/>
          </a:p>
          <a:p>
            <a:r>
              <a:rPr lang="en-US" baseline="0" dirty="0" smtClean="0"/>
              <a:t>Order violation. Entries statements and exit statements. Boundaries. </a:t>
            </a:r>
          </a:p>
          <a:p>
            <a:endParaRPr lang="en-US" baseline="0" dirty="0" smtClean="0"/>
          </a:p>
          <a:p>
            <a:r>
              <a:rPr lang="en-US" baseline="0" dirty="0" smtClean="0"/>
              <a:t>Think about: Loom compile it down to scalar operations. Ensure safety by adding extra checks.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23</a:t>
            </a:fld>
            <a:endParaRPr lang="en-US"/>
          </a:p>
        </p:txBody>
      </p:sp>
    </p:spTree>
    <p:extLst>
      <p:ext uri="{BB962C8B-B14F-4D97-AF65-F5344CB8AC3E}">
        <p14:creationId xmlns:p14="http://schemas.microsoft.com/office/powerpoint/2010/main" val="3252991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24</a:t>
            </a:fld>
            <a:endParaRPr lang="en-US"/>
          </a:p>
        </p:txBody>
      </p:sp>
    </p:spTree>
    <p:extLst>
      <p:ext uri="{BB962C8B-B14F-4D97-AF65-F5344CB8AC3E}">
        <p14:creationId xmlns:p14="http://schemas.microsoft.com/office/powerpoint/2010/main" val="890988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TPUT and RESP. How to calculate overhead? Overhead is suprisingly small.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25</a:t>
            </a:fld>
            <a:endParaRPr lang="en-US"/>
          </a:p>
        </p:txBody>
      </p:sp>
    </p:spTree>
    <p:extLst>
      <p:ext uri="{BB962C8B-B14F-4D97-AF65-F5344CB8AC3E}">
        <p14:creationId xmlns:p14="http://schemas.microsoft.com/office/powerpoint/2010/main" val="4143605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TPUT and RESP. How to calculate overhead? Overhead is suprisingly small.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26</a:t>
            </a:fld>
            <a:endParaRPr lang="en-US"/>
          </a:p>
        </p:txBody>
      </p:sp>
    </p:spTree>
    <p:extLst>
      <p:ext uri="{BB962C8B-B14F-4D97-AF65-F5344CB8AC3E}">
        <p14:creationId xmlns:p14="http://schemas.microsoft.com/office/powerpoint/2010/main" val="4143605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27</a:t>
            </a:fld>
            <a:endParaRPr lang="en-US"/>
          </a:p>
        </p:txBody>
      </p:sp>
    </p:spTree>
    <p:extLst>
      <p:ext uri="{BB962C8B-B14F-4D97-AF65-F5344CB8AC3E}">
        <p14:creationId xmlns:p14="http://schemas.microsoft.com/office/powerpoint/2010/main" val="741811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make it prettier</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28</a:t>
            </a:fld>
            <a:endParaRPr lang="en-US"/>
          </a:p>
        </p:txBody>
      </p:sp>
    </p:spTree>
    <p:extLst>
      <p:ext uri="{BB962C8B-B14F-4D97-AF65-F5344CB8AC3E}">
        <p14:creationId xmlns:p14="http://schemas.microsoft.com/office/powerpoint/2010/main" val="2534307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29</a:t>
            </a:fld>
            <a:endParaRPr lang="en-US"/>
          </a:p>
        </p:txBody>
      </p:sp>
    </p:spTree>
    <p:extLst>
      <p:ext uri="{BB962C8B-B14F-4D97-AF65-F5344CB8AC3E}">
        <p14:creationId xmlns:p14="http://schemas.microsoft.com/office/powerpoint/2010/main" val="3398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Involved with 4 functions. Using flags instead of a mutex. Still problematic. </a:t>
            </a:r>
          </a:p>
          <a:p>
            <a:endParaRPr lang="en-US" baseline="0" dirty="0" smtClean="0"/>
          </a:p>
          <a:p>
            <a:r>
              <a:rPr lang="en-US" baseline="0" dirty="0" smtClean="0"/>
              <a:t>*likely* for performance reasons</a:t>
            </a:r>
          </a:p>
          <a:p>
            <a:endParaRPr lang="en-US" baseline="0" dirty="0" smtClean="0"/>
          </a:p>
          <a:p>
            <a:r>
              <a:rPr lang="en-US" baseline="0" dirty="0" smtClean="0"/>
              <a:t>highlight the flags (integer flags)</a:t>
            </a:r>
          </a:p>
          <a:p>
            <a:endParaRPr lang="en-US" baseline="0" dirty="0" smtClean="0"/>
          </a:p>
          <a:p>
            <a:r>
              <a:rPr lang="en-US" baseline="0" dirty="0" smtClean="0"/>
              <a:t>don’t explain the flags</a:t>
            </a:r>
          </a:p>
          <a:p>
            <a:endParaRPr lang="en-US" baseline="0" dirty="0" smtClean="0"/>
          </a:p>
          <a:p>
            <a:r>
              <a:rPr lang="en-US" baseline="0" dirty="0" smtClean="0"/>
              <a:t>So you can see, fixing a race can be very complicated and time-consuming, and needs to involve with lots of testing. </a:t>
            </a:r>
          </a:p>
          <a:p>
            <a:endParaRPr lang="en-US" baseline="0" dirty="0" smtClean="0"/>
          </a:p>
          <a:p>
            <a:r>
              <a:rPr lang="en-US" baseline="0" dirty="0" smtClean="0"/>
              <a:t>transition: dangerous. </a:t>
            </a:r>
            <a:r>
              <a:rPr lang="en-US" baseline="0" smtClean="0"/>
              <a:t>would it be nice </a:t>
            </a:r>
            <a:r>
              <a:rPr lang="en-US" baseline="0" dirty="0" smtClean="0"/>
              <a:t>if we can... </a:t>
            </a:r>
          </a:p>
        </p:txBody>
      </p:sp>
      <p:sp>
        <p:nvSpPr>
          <p:cNvPr id="4" name="Slide Number Placeholder 3"/>
          <p:cNvSpPr>
            <a:spLocks noGrp="1"/>
          </p:cNvSpPr>
          <p:nvPr>
            <p:ph type="sldNum" sz="quarter" idx="10"/>
          </p:nvPr>
        </p:nvSpPr>
        <p:spPr/>
        <p:txBody>
          <a:bodyPr/>
          <a:lstStyle/>
          <a:p>
            <a:fld id="{FC2D22AC-0E3A-49B4-AB8A-6B33990DAF4B}" type="slidenum">
              <a:rPr lang="en-US" smtClean="0"/>
              <a:t>3</a:t>
            </a:fld>
            <a:endParaRPr lang="en-US"/>
          </a:p>
        </p:txBody>
      </p:sp>
    </p:spTree>
    <p:extLst>
      <p:ext uri="{BB962C8B-B14F-4D97-AF65-F5344CB8AC3E}">
        <p14:creationId xmlns:p14="http://schemas.microsoft.com/office/powerpoint/2010/main" val="3873534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30</a:t>
            </a:fld>
            <a:endParaRPr lang="en-US"/>
          </a:p>
        </p:txBody>
      </p:sp>
    </p:spTree>
    <p:extLst>
      <p:ext uri="{BB962C8B-B14F-4D97-AF65-F5344CB8AC3E}">
        <p14:creationId xmlns:p14="http://schemas.microsoft.com/office/powerpoint/2010/main" val="3128595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make it prettier. </a:t>
            </a:r>
          </a:p>
          <a:p>
            <a:endParaRPr lang="en-US" baseline="0" dirty="0" smtClean="0"/>
          </a:p>
          <a:p>
            <a:r>
              <a:rPr lang="en-US" baseline="0" dirty="0" smtClean="0"/>
              <a:t>Serious problem. </a:t>
            </a:r>
          </a:p>
          <a:p>
            <a:r>
              <a:rPr lang="en-US" baseline="0" dirty="0" smtClean="0"/>
              <a:t>Star</a:t>
            </a:r>
          </a:p>
          <a:p>
            <a:r>
              <a:rPr lang="en-US" baseline="0" dirty="0" smtClean="0"/>
              <a:t>Just serveral examples on mutual exclusion and unilateral exclusion. </a:t>
            </a:r>
          </a:p>
          <a:p>
            <a:r>
              <a:rPr lang="en-US" baseline="0" dirty="0" smtClean="0"/>
              <a:t>What’s an event? </a:t>
            </a:r>
          </a:p>
          <a:p>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31</a:t>
            </a:fld>
            <a:endParaRPr lang="en-US"/>
          </a:p>
        </p:txBody>
      </p:sp>
    </p:spTree>
    <p:extLst>
      <p:ext uri="{BB962C8B-B14F-4D97-AF65-F5344CB8AC3E}">
        <p14:creationId xmlns:p14="http://schemas.microsoft.com/office/powerpoint/2010/main" val="2534307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32</a:t>
            </a:fld>
            <a:endParaRPr lang="en-US"/>
          </a:p>
        </p:txBody>
      </p:sp>
    </p:spTree>
    <p:extLst>
      <p:ext uri="{BB962C8B-B14F-4D97-AF65-F5344CB8AC3E}">
        <p14:creationId xmlns:p14="http://schemas.microsoft.com/office/powerpoint/2010/main" val="2958688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33</a:t>
            </a:fld>
            <a:endParaRPr lang="en-US"/>
          </a:p>
        </p:txBody>
      </p:sp>
    </p:spTree>
    <p:extLst>
      <p:ext uri="{BB962C8B-B14F-4D97-AF65-F5344CB8AC3E}">
        <p14:creationId xmlns:p14="http://schemas.microsoft.com/office/powerpoint/2010/main" val="4156341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34</a:t>
            </a:fld>
            <a:endParaRPr lang="en-US"/>
          </a:p>
        </p:txBody>
      </p:sp>
    </p:spTree>
    <p:extLst>
      <p:ext uri="{BB962C8B-B14F-4D97-AF65-F5344CB8AC3E}">
        <p14:creationId xmlns:p14="http://schemas.microsoft.com/office/powerpoint/2010/main" val="31051729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35</a:t>
            </a:fld>
            <a:endParaRPr lang="en-US"/>
          </a:p>
        </p:txBody>
      </p:sp>
    </p:spTree>
    <p:extLst>
      <p:ext uri="{BB962C8B-B14F-4D97-AF65-F5344CB8AC3E}">
        <p14:creationId xmlns:p14="http://schemas.microsoft.com/office/powerpoint/2010/main" val="426406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36</a:t>
            </a:fld>
            <a:endParaRPr lang="en-US"/>
          </a:p>
        </p:txBody>
      </p:sp>
    </p:spTree>
    <p:extLst>
      <p:ext uri="{BB962C8B-B14F-4D97-AF65-F5344CB8AC3E}">
        <p14:creationId xmlns:p14="http://schemas.microsoft.com/office/powerpoint/2010/main" val="3935177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Redraw</a:t>
            </a:r>
            <a:r>
              <a:rPr lang="en-US" baseline="0" dirty="0" smtClean="0"/>
              <a:t> the figure with Excel.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37</a:t>
            </a:fld>
            <a:endParaRPr lang="en-US"/>
          </a:p>
        </p:txBody>
      </p:sp>
    </p:spTree>
    <p:extLst>
      <p:ext uri="{BB962C8B-B14F-4D97-AF65-F5344CB8AC3E}">
        <p14:creationId xmlns:p14="http://schemas.microsoft.com/office/powerpoint/2010/main" val="3052917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Pin</a:t>
            </a:r>
            <a:r>
              <a:rPr lang="en-US" baseline="0" dirty="0" smtClean="0"/>
              <a:t> is a widely-used binary instrumentation tool.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38</a:t>
            </a:fld>
            <a:endParaRPr lang="en-US"/>
          </a:p>
        </p:txBody>
      </p:sp>
    </p:spTree>
    <p:extLst>
      <p:ext uri="{BB962C8B-B14F-4D97-AF65-F5344CB8AC3E}">
        <p14:creationId xmlns:p14="http://schemas.microsoft.com/office/powerpoint/2010/main" val="4262943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interesting to look at the history</a:t>
            </a:r>
            <a:r>
              <a:rPr lang="en-US" baseline="0" dirty="0" smtClean="0"/>
              <a:t> of this bug. </a:t>
            </a:r>
            <a:r>
              <a:rPr lang="en-US" dirty="0" smtClean="0"/>
              <a:t>This</a:t>
            </a:r>
            <a:r>
              <a:rPr lang="en-US" baseline="0" dirty="0" smtClean="0"/>
              <a:t> is not the only example. We looked at 7 more bugs in our bug database, and find similar patterns. </a:t>
            </a:r>
            <a:r>
              <a:rPr lang="en-US" baseline="0" smtClean="0"/>
              <a:t>No need to show the table.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39</a:t>
            </a:fld>
            <a:endParaRPr lang="en-US"/>
          </a:p>
        </p:txBody>
      </p:sp>
    </p:spTree>
    <p:extLst>
      <p:ext uri="{BB962C8B-B14F-4D97-AF65-F5344CB8AC3E}">
        <p14:creationId xmlns:p14="http://schemas.microsoft.com/office/powerpoint/2010/main" val="378272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language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4</a:t>
            </a:fld>
            <a:endParaRPr lang="en-US"/>
          </a:p>
        </p:txBody>
      </p:sp>
    </p:spTree>
    <p:extLst>
      <p:ext uri="{BB962C8B-B14F-4D97-AF65-F5344CB8AC3E}">
        <p14:creationId xmlns:p14="http://schemas.microsoft.com/office/powerpoint/2010/main" val="1214659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40</a:t>
            </a:fld>
            <a:endParaRPr lang="en-US"/>
          </a:p>
        </p:txBody>
      </p:sp>
    </p:spTree>
    <p:extLst>
      <p:ext uri="{BB962C8B-B14F-4D97-AF65-F5344CB8AC3E}">
        <p14:creationId xmlns:p14="http://schemas.microsoft.com/office/powerpoint/2010/main" val="3478575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 Show complication. All related functions. How complicated the fix is. Touches how many functions. Why complicated? performance. Still problematic. Time consuming. Involves with lots of testing. </a:t>
            </a:r>
          </a:p>
          <a:p>
            <a:endParaRPr lang="en-US" baseline="0" dirty="0" smtClean="0"/>
          </a:p>
          <a:p>
            <a:r>
              <a:rPr lang="en-US" baseline="0" dirty="0" smtClean="0"/>
              <a:t>Don’t say “hidden...” </a:t>
            </a:r>
          </a:p>
        </p:txBody>
      </p:sp>
      <p:sp>
        <p:nvSpPr>
          <p:cNvPr id="4" name="Slide Number Placeholder 3"/>
          <p:cNvSpPr>
            <a:spLocks noGrp="1"/>
          </p:cNvSpPr>
          <p:nvPr>
            <p:ph type="sldNum" sz="quarter" idx="10"/>
          </p:nvPr>
        </p:nvSpPr>
        <p:spPr/>
        <p:txBody>
          <a:bodyPr/>
          <a:lstStyle/>
          <a:p>
            <a:fld id="{FC2D22AC-0E3A-49B4-AB8A-6B33990DAF4B}" type="slidenum">
              <a:rPr lang="en-US" smtClean="0"/>
              <a:t>41</a:t>
            </a:fld>
            <a:endParaRPr lang="en-US"/>
          </a:p>
        </p:txBody>
      </p:sp>
    </p:spTree>
    <p:extLst>
      <p:ext uri="{BB962C8B-B14F-4D97-AF65-F5344CB8AC3E}">
        <p14:creationId xmlns:p14="http://schemas.microsoft.com/office/powerpoint/2010/main" val="3873534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Between</a:t>
            </a:r>
            <a:r>
              <a:rPr lang="en-US" baseline="0" dirty="0" smtClean="0"/>
              <a:t> this window, the server may get attacked. Security. Exploitable. test =&gt; detect. Define safety =&gt; introduce new bugs. Real data to back it up. Looked at real bugs. Show similar patterns. </a:t>
            </a:r>
          </a:p>
          <a:p>
            <a:endParaRPr lang="en-US" baseline="0" dirty="0" smtClean="0"/>
          </a:p>
          <a:p>
            <a:r>
              <a:rPr lang="en-US" baseline="0" dirty="0" smtClean="0"/>
              <a:t>Gap. Real study and found this gap. Importance the gap. Server programs =&gt; live update, although not shown by the JavaScript bug.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safety: introduce new errors.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42</a:t>
            </a:fld>
            <a:endParaRPr lang="en-US"/>
          </a:p>
        </p:txBody>
      </p:sp>
    </p:spTree>
    <p:extLst>
      <p:ext uri="{BB962C8B-B14F-4D97-AF65-F5344CB8AC3E}">
        <p14:creationId xmlns:p14="http://schemas.microsoft.com/office/powerpoint/2010/main" val="43017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don’t pause a thread at arbitrary locations. We only pause it at a back-edge, an external function call, or the entry of a function inside a call loop. </a:t>
            </a:r>
          </a:p>
          <a:p>
            <a:endParaRPr lang="en-US" baseline="0" dirty="0" smtClean="0"/>
          </a:p>
          <a:p>
            <a:r>
              <a:rPr lang="en-US" baseline="0" dirty="0" smtClean="0"/>
              <a:t>Version 1, version 2: not the final version. Inlined assembly.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43</a:t>
            </a:fld>
            <a:endParaRPr lang="en-US"/>
          </a:p>
        </p:txBody>
      </p:sp>
    </p:spTree>
    <p:extLst>
      <p:ext uri="{BB962C8B-B14F-4D97-AF65-F5344CB8AC3E}">
        <p14:creationId xmlns:p14="http://schemas.microsoft.com/office/powerpoint/2010/main" val="3105172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flag:</a:t>
            </a:r>
            <a:r>
              <a:rPr lang="en-US" baseline="0" dirty="0" smtClean="0"/>
              <a:t> safe, and performance.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44</a:t>
            </a:fld>
            <a:endParaRPr lang="en-US"/>
          </a:p>
        </p:txBody>
      </p:sp>
    </p:spTree>
    <p:extLst>
      <p:ext uri="{BB962C8B-B14F-4D97-AF65-F5344CB8AC3E}">
        <p14:creationId xmlns:p14="http://schemas.microsoft.com/office/powerpoint/2010/main" val="3083602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45</a:t>
            </a:fld>
            <a:endParaRPr lang="en-US"/>
          </a:p>
        </p:txBody>
      </p:sp>
    </p:spTree>
    <p:extLst>
      <p:ext uri="{BB962C8B-B14F-4D97-AF65-F5344CB8AC3E}">
        <p14:creationId xmlns:p14="http://schemas.microsoft.com/office/powerpoint/2010/main" val="2088429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performance after fixing belong</a:t>
            </a:r>
            <a:r>
              <a:rPr lang="en-US" baseline="0" dirty="0" smtClean="0"/>
              <a:t> to the overhead part?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46</a:t>
            </a:fld>
            <a:endParaRPr lang="en-US"/>
          </a:p>
        </p:txBody>
      </p:sp>
    </p:spTree>
    <p:extLst>
      <p:ext uri="{BB962C8B-B14F-4D97-AF65-F5344CB8AC3E}">
        <p14:creationId xmlns:p14="http://schemas.microsoft.com/office/powerpoint/2010/main" val="27740642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a:t>
            </a:r>
            <a:r>
              <a:rPr lang="en-US" baseline="0" dirty="0" smtClean="0"/>
              <a:t> speedup. Previous work shows the possibility of getting a speedup when changing the synchronization in the program.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47</a:t>
            </a:fld>
            <a:endParaRPr lang="en-US"/>
          </a:p>
        </p:txBody>
      </p:sp>
    </p:spTree>
    <p:extLst>
      <p:ext uri="{BB962C8B-B14F-4D97-AF65-F5344CB8AC3E}">
        <p14:creationId xmlns:p14="http://schemas.microsoft.com/office/powerpoint/2010/main" val="30529170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not the only example. We looked at 9 real bugs and found similar patterns. there is a huge gap between when... and when... It ranges from... to... to... </a:t>
            </a:r>
          </a:p>
          <a:p>
            <a:endParaRPr lang="en-US" dirty="0" smtClean="0"/>
          </a:p>
          <a:p>
            <a:r>
              <a:rPr lang="en-US" dirty="0" smtClean="0"/>
              <a:t>The life cycle of a bug </a:t>
            </a:r>
            <a:r>
              <a:rPr lang="en-US" baseline="0" dirty="0" smtClean="0"/>
              <a:t>has four stages: ...</a:t>
            </a:r>
          </a:p>
          <a:p>
            <a:endParaRPr lang="en-US" baseline="0" dirty="0" smtClean="0"/>
          </a:p>
          <a:p>
            <a:r>
              <a:rPr lang="en-US" baseline="0" dirty="0" smtClean="0"/>
              <a:t>Most previous work focuses on the first two stages: detection and debug. Before the fix is deployed, the application remains buggy and vulnerable. Security...</a:t>
            </a:r>
          </a:p>
          <a:p>
            <a:endParaRPr lang="en-US" baseline="0" dirty="0" smtClean="0"/>
          </a:p>
          <a:p>
            <a:r>
              <a:rPr lang="en-US" baseline="0" dirty="0" smtClean="0"/>
              <a:t>The bugs we looked at are not only in the client programs, but also in server programs. Most bugs crash the programs or have serious side effects, which means they are important. Especially for server programs, because attackers may exploit these long vulnerability windows to attack your machines. </a:t>
            </a:r>
            <a:endParaRPr lang="en-US" dirty="0" smtClean="0"/>
          </a:p>
          <a:p>
            <a:endParaRPr lang="en-US" dirty="0" smtClean="0"/>
          </a:p>
          <a:p>
            <a:r>
              <a:rPr lang="en-US" dirty="0" smtClean="0"/>
              <a:t>Live</a:t>
            </a:r>
            <a:r>
              <a:rPr lang="en-US" baseline="0" dirty="0" smtClean="0"/>
              <a:t> update makes the deploy process easier by updating your programs without restarts. But they suffer from safety issues. specifically, programs may be running in an unsafe state when we update them. If we apply the fixes this time, it may introduce new errors or even crash your programs immediately.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C2D22AC-0E3A-49B4-AB8A-6B33990DAF4B}" type="slidenum">
              <a:rPr lang="en-US" smtClean="0"/>
              <a:t>48</a:t>
            </a:fld>
            <a:endParaRPr lang="en-US"/>
          </a:p>
        </p:txBody>
      </p:sp>
    </p:spTree>
    <p:extLst>
      <p:ext uri="{BB962C8B-B14F-4D97-AF65-F5344CB8AC3E}">
        <p14:creationId xmlns:p14="http://schemas.microsoft.com/office/powerpoint/2010/main" val="43017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talked about execution filters for</a:t>
            </a:r>
            <a:r>
              <a:rPr lang="en-US" baseline="0" dirty="0" smtClean="0"/>
              <a:t> a while. What do execution filters look like? </a:t>
            </a:r>
          </a:p>
          <a:p>
            <a:endParaRPr lang="en-US" baseline="0" dirty="0" smtClean="0"/>
          </a:p>
          <a:p>
            <a:r>
              <a:rPr lang="en-US" baseline="0" dirty="0" smtClean="0"/>
              <a:t>Region, operator, * explain the syntax. </a:t>
            </a:r>
          </a:p>
          <a:p>
            <a:endParaRPr lang="en-US" baseline="0" dirty="0" smtClean="0"/>
          </a:p>
          <a:p>
            <a:r>
              <a:rPr lang="en-US" baseline="0" dirty="0" smtClean="0"/>
              <a:t>high bits: fix it in different ways. Small language and expressive. Declarative: declare users’ intent. do not need to start from locks and unlocks. mention the trade-off. Loom automatically convert. </a:t>
            </a:r>
          </a:p>
          <a:p>
            <a:endParaRPr lang="en-US" baseline="0" dirty="0" smtClean="0"/>
          </a:p>
          <a:p>
            <a:r>
              <a:rPr lang="en-US" baseline="0" dirty="0" smtClean="0"/>
              <a:t>Average 3.79. Easy to use. </a:t>
            </a:r>
          </a:p>
          <a:p>
            <a:r>
              <a:rPr lang="en-US" baseline="0" dirty="0" smtClean="0"/>
              <a:t>add bulletin points</a:t>
            </a:r>
          </a:p>
          <a:p>
            <a:pPr marL="171450" indent="-171450">
              <a:buFont typeface="Arial" charset="0"/>
              <a:buChar char="•"/>
            </a:pPr>
            <a:r>
              <a:rPr lang="en-US" baseline="0" dirty="0" smtClean="0"/>
              <a:t>Flexible</a:t>
            </a:r>
          </a:p>
          <a:p>
            <a:pPr marL="171450" indent="-171450">
              <a:buFont typeface="Arial" charset="0"/>
              <a:buChar char="•"/>
            </a:pPr>
            <a:r>
              <a:rPr lang="en-US" baseline="0" dirty="0" smtClean="0"/>
              <a:t>Declarative</a:t>
            </a:r>
          </a:p>
          <a:p>
            <a:pPr marL="171450" indent="-171450">
              <a:buFont typeface="Arial" charset="0"/>
              <a:buChar char="•"/>
            </a:pPr>
            <a:r>
              <a:rPr lang="en-US" baseline="0" dirty="0" smtClean="0"/>
              <a:t>Easy to write</a:t>
            </a:r>
          </a:p>
          <a:p>
            <a:endParaRPr lang="en-US" baseline="0" dirty="0" smtClean="0"/>
          </a:p>
          <a:p>
            <a:r>
              <a:rPr lang="en-US" baseline="0" dirty="0" smtClean="0"/>
              <a:t>file name and line number</a:t>
            </a:r>
          </a:p>
          <a:p>
            <a:pPr marL="0" indent="0">
              <a:buFont typeface="Symbol"/>
              <a:buNone/>
            </a:pPr>
            <a:r>
              <a:rPr lang="en-US" baseline="0" dirty="0" smtClean="0"/>
              <a:t>&lt; &gt; and &gt;</a:t>
            </a:r>
          </a:p>
          <a:p>
            <a:pPr marL="0" indent="0">
              <a:buFont typeface="Symbol"/>
              <a:buNone/>
            </a:pPr>
            <a:r>
              <a:rPr lang="en-US" baseline="0" dirty="0" smtClean="0"/>
              <a:t>self</a:t>
            </a:r>
          </a:p>
          <a:p>
            <a:pPr marL="0" indent="0">
              <a:buFont typeface="Symbol"/>
              <a:buNone/>
            </a:pPr>
            <a:endParaRPr lang="en-US" baseline="0" dirty="0" smtClean="0"/>
          </a:p>
        </p:txBody>
      </p:sp>
      <p:sp>
        <p:nvSpPr>
          <p:cNvPr id="4" name="Slide Number Placeholder 3"/>
          <p:cNvSpPr>
            <a:spLocks noGrp="1"/>
          </p:cNvSpPr>
          <p:nvPr>
            <p:ph type="sldNum" sz="quarter" idx="10"/>
          </p:nvPr>
        </p:nvSpPr>
        <p:spPr/>
        <p:txBody>
          <a:bodyPr/>
          <a:lstStyle/>
          <a:p>
            <a:fld id="{FC2D22AC-0E3A-49B4-AB8A-6B33990DAF4B}" type="slidenum">
              <a:rPr lang="en-US" smtClean="0"/>
              <a:t>49</a:t>
            </a:fld>
            <a:endParaRPr lang="en-US"/>
          </a:p>
        </p:txBody>
      </p:sp>
    </p:spTree>
    <p:extLst>
      <p:ext uri="{BB962C8B-B14F-4D97-AF65-F5344CB8AC3E}">
        <p14:creationId xmlns:p14="http://schemas.microsoft.com/office/powerpoint/2010/main" val="158877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a:t>
            </a:r>
            <a:r>
              <a:rPr lang="en-US" baseline="0" dirty="0" smtClean="0"/>
              <a:t> overhead encourage user adoption. </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5</a:t>
            </a:fld>
            <a:endParaRPr lang="en-US"/>
          </a:p>
        </p:txBody>
      </p:sp>
    </p:spTree>
    <p:extLst>
      <p:ext uri="{BB962C8B-B14F-4D97-AF65-F5344CB8AC3E}">
        <p14:creationId xmlns:p14="http://schemas.microsoft.com/office/powerpoint/2010/main" val="12146598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races are fixed, applications still remain. </a:t>
            </a:r>
          </a:p>
          <a:p>
            <a:endParaRPr lang="en-US" baseline="0" dirty="0" smtClean="0"/>
          </a:p>
          <a:p>
            <a:r>
              <a:rPr lang="en-US" baseline="0" dirty="0" smtClean="0"/>
              <a:t>emphasize unsafe</a:t>
            </a:r>
          </a:p>
          <a:p>
            <a:endParaRPr lang="en-US" baseline="0" dirty="0" smtClean="0"/>
          </a:p>
          <a:p>
            <a:r>
              <a:rPr lang="en-US" baseline="0" dirty="0" smtClean="0"/>
              <a:t>did a study on 9 real races</a:t>
            </a:r>
            <a:endParaRPr lang="en-US" dirty="0"/>
          </a:p>
        </p:txBody>
      </p:sp>
      <p:sp>
        <p:nvSpPr>
          <p:cNvPr id="4" name="Slide Number Placeholder 3"/>
          <p:cNvSpPr>
            <a:spLocks noGrp="1"/>
          </p:cNvSpPr>
          <p:nvPr>
            <p:ph type="sldNum" sz="quarter" idx="10"/>
          </p:nvPr>
        </p:nvSpPr>
        <p:spPr/>
        <p:txBody>
          <a:bodyPr/>
          <a:lstStyle/>
          <a:p>
            <a:fld id="{FC2D22AC-0E3A-49B4-AB8A-6B33990DAF4B}" type="slidenum">
              <a:rPr lang="en-US" smtClean="0"/>
              <a:t>50</a:t>
            </a:fld>
            <a:endParaRPr lang="en-US"/>
          </a:p>
        </p:txBody>
      </p:sp>
    </p:spTree>
    <p:extLst>
      <p:ext uri="{BB962C8B-B14F-4D97-AF65-F5344CB8AC3E}">
        <p14:creationId xmlns:p14="http://schemas.microsoft.com/office/powerpoint/2010/main" val="3506938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talked about execution filters for</a:t>
            </a:r>
            <a:r>
              <a:rPr lang="en-US" baseline="0" dirty="0" smtClean="0"/>
              <a:t> a while. What do execution filters look like? </a:t>
            </a:r>
          </a:p>
          <a:p>
            <a:endParaRPr lang="en-US" baseline="0" dirty="0" smtClean="0"/>
          </a:p>
          <a:p>
            <a:r>
              <a:rPr lang="en-US" baseline="0" dirty="0" smtClean="0"/>
              <a:t>Region, operator, * explain the syntax. </a:t>
            </a:r>
          </a:p>
          <a:p>
            <a:endParaRPr lang="en-US" baseline="0" dirty="0" smtClean="0"/>
          </a:p>
          <a:p>
            <a:r>
              <a:rPr lang="en-US" baseline="0" dirty="0" smtClean="0"/>
              <a:t>highlight &lt;&gt; and self when explain</a:t>
            </a:r>
          </a:p>
          <a:p>
            <a:endParaRPr lang="en-US" baseline="0" dirty="0" smtClean="0"/>
          </a:p>
          <a:p>
            <a:r>
              <a:rPr lang="en-US" baseline="0" dirty="0" smtClean="0"/>
              <a:t>pointer to paper</a:t>
            </a:r>
          </a:p>
          <a:p>
            <a:endParaRPr lang="en-US" baseline="0" dirty="0" smtClean="0"/>
          </a:p>
          <a:p>
            <a:r>
              <a:rPr lang="en-US" baseline="0" dirty="0" smtClean="0"/>
              <a:t>low-level operations</a:t>
            </a:r>
          </a:p>
          <a:p>
            <a:endParaRPr lang="en-US" baseline="0" dirty="0" smtClean="0"/>
          </a:p>
          <a:p>
            <a:r>
              <a:rPr lang="en-US" baseline="0" dirty="0" smtClean="0"/>
              <a:t>high bits: fix it in different ways. Small language and expressive. Declarative: declare users’ intent. do not need to start from locks and unlocks. mention the trade-off. Loom automatically convert. </a:t>
            </a:r>
          </a:p>
          <a:p>
            <a:endParaRPr lang="en-US" baseline="0" dirty="0" smtClean="0"/>
          </a:p>
          <a:p>
            <a:r>
              <a:rPr lang="en-US" baseline="0" dirty="0" smtClean="0"/>
              <a:t>Average 3.79. Easy to use. </a:t>
            </a:r>
          </a:p>
          <a:p>
            <a:r>
              <a:rPr lang="en-US" baseline="0" dirty="0" smtClean="0"/>
              <a:t>add bulletin points</a:t>
            </a:r>
          </a:p>
          <a:p>
            <a:pPr marL="171450" indent="-171450">
              <a:buFont typeface="Arial" charset="0"/>
              <a:buChar char="•"/>
            </a:pPr>
            <a:r>
              <a:rPr lang="en-US" baseline="0" dirty="0" smtClean="0"/>
              <a:t>Flexible</a:t>
            </a:r>
          </a:p>
          <a:p>
            <a:pPr marL="171450" indent="-171450">
              <a:buFont typeface="Arial" charset="0"/>
              <a:buChar char="•"/>
            </a:pPr>
            <a:r>
              <a:rPr lang="en-US" baseline="0" dirty="0" smtClean="0"/>
              <a:t>Declarative</a:t>
            </a:r>
          </a:p>
          <a:p>
            <a:pPr marL="171450" indent="-171450">
              <a:buFont typeface="Arial" charset="0"/>
              <a:buChar char="•"/>
            </a:pPr>
            <a:r>
              <a:rPr lang="en-US" baseline="0" dirty="0" smtClean="0"/>
              <a:t>Easy to write</a:t>
            </a:r>
          </a:p>
          <a:p>
            <a:endParaRPr lang="en-US" baseline="0" dirty="0" smtClean="0"/>
          </a:p>
          <a:p>
            <a:r>
              <a:rPr lang="en-US" baseline="0" dirty="0" smtClean="0"/>
              <a:t>file name and line number</a:t>
            </a:r>
          </a:p>
          <a:p>
            <a:pPr marL="0" indent="0">
              <a:buFont typeface="Symbol"/>
              <a:buNone/>
            </a:pPr>
            <a:r>
              <a:rPr lang="en-US" baseline="0" dirty="0" smtClean="0"/>
              <a:t>&lt; &gt; and &gt;</a:t>
            </a:r>
          </a:p>
          <a:p>
            <a:pPr marL="0" indent="0">
              <a:buFont typeface="Symbol"/>
              <a:buNone/>
            </a:pPr>
            <a:r>
              <a:rPr lang="en-US" baseline="0" dirty="0" smtClean="0"/>
              <a:t>self</a:t>
            </a:r>
          </a:p>
          <a:p>
            <a:pPr marL="0" indent="0">
              <a:buFont typeface="Symbol"/>
              <a:buNone/>
            </a:pPr>
            <a:endParaRPr lang="en-US" baseline="0" dirty="0" smtClean="0"/>
          </a:p>
        </p:txBody>
      </p:sp>
      <p:sp>
        <p:nvSpPr>
          <p:cNvPr id="4" name="Slide Number Placeholder 3"/>
          <p:cNvSpPr>
            <a:spLocks noGrp="1"/>
          </p:cNvSpPr>
          <p:nvPr>
            <p:ph type="sldNum" sz="quarter" idx="10"/>
          </p:nvPr>
        </p:nvSpPr>
        <p:spPr/>
        <p:txBody>
          <a:bodyPr/>
          <a:lstStyle/>
          <a:p>
            <a:fld id="{FC2D22AC-0E3A-49B4-AB8A-6B33990DAF4B}" type="slidenum">
              <a:rPr lang="en-US" smtClean="0"/>
              <a:t>51</a:t>
            </a:fld>
            <a:endParaRPr lang="en-US"/>
          </a:p>
        </p:txBody>
      </p:sp>
    </p:spTree>
    <p:extLst>
      <p:ext uri="{BB962C8B-B14F-4D97-AF65-F5344CB8AC3E}">
        <p14:creationId xmlns:p14="http://schemas.microsoft.com/office/powerpoint/2010/main" val="1588778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6</a:t>
            </a:fld>
            <a:endParaRPr lang="en-US"/>
          </a:p>
        </p:txBody>
      </p:sp>
    </p:spTree>
    <p:extLst>
      <p:ext uri="{BB962C8B-B14F-4D97-AF65-F5344CB8AC3E}">
        <p14:creationId xmlns:p14="http://schemas.microsoft.com/office/powerpoint/2010/main" val="338192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7</a:t>
            </a:fld>
            <a:endParaRPr lang="en-US"/>
          </a:p>
        </p:txBody>
      </p:sp>
    </p:spTree>
    <p:extLst>
      <p:ext uri="{BB962C8B-B14F-4D97-AF65-F5344CB8AC3E}">
        <p14:creationId xmlns:p14="http://schemas.microsoft.com/office/powerpoint/2010/main" val="3748313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itchFamily="2" charset="2"/>
              </a:rPr>
              <a:t>Challenges need to be handled in each component: </a:t>
            </a:r>
          </a:p>
          <a:p>
            <a:endParaRPr lang="en-US" baseline="0" dirty="0" smtClean="0">
              <a:sym typeface="Wingdings" pitchFamily="2" charset="2"/>
            </a:endParaRPr>
          </a:p>
          <a:p>
            <a:r>
              <a:rPr lang="en-US" baseline="0" dirty="0" smtClean="0">
                <a:sym typeface="Wingdings" pitchFamily="2" charset="2"/>
              </a:rPr>
              <a:t>llvm-gcc + opt. explain</a:t>
            </a:r>
          </a:p>
          <a:p>
            <a:r>
              <a:rPr lang="en-US" baseline="0" dirty="0" smtClean="0">
                <a:sym typeface="Wingdings" pitchFamily="2" charset="2"/>
              </a:rPr>
              <a:t>$ loomctl add: standalone utility program</a:t>
            </a:r>
          </a:p>
          <a:p>
            <a:r>
              <a:rPr lang="en-US" baseline="0" dirty="0" smtClean="0">
                <a:sym typeface="Wingdings" pitchFamily="2" charset="2"/>
              </a:rPr>
              <a:t>show: lock unlock up and down</a:t>
            </a:r>
          </a:p>
          <a:p>
            <a:r>
              <a:rPr lang="en-US" baseline="0" dirty="0" smtClean="0">
                <a:sym typeface="Wingdings" pitchFamily="2" charset="2"/>
              </a:rPr>
              <a:t>show animations</a:t>
            </a:r>
          </a:p>
          <a:p>
            <a:endParaRPr lang="en-US" baseline="0" dirty="0" smtClean="0">
              <a:sym typeface="Wingdings" pitchFamily="2" charset="2"/>
            </a:endParaRPr>
          </a:p>
          <a:p>
            <a:r>
              <a:rPr lang="en-US" baseline="0" dirty="0" smtClean="0">
                <a:sym typeface="Wingdings" pitchFamily="2" charset="2"/>
              </a:rPr>
              <a:t>We must inject the LOOM update engine very carefully to reduce the overhead when running it along with the application binary. LOOM update engine also contains source code to help to ensure safety. </a:t>
            </a:r>
          </a:p>
          <a:p>
            <a:endParaRPr lang="en-US" baseline="0" dirty="0" smtClean="0">
              <a:sym typeface="Wingdings" pitchFamily="2" charset="2"/>
            </a:endParaRPr>
          </a:p>
          <a:p>
            <a:r>
              <a:rPr lang="en-US" baseline="0" dirty="0" smtClean="0">
                <a:sym typeface="Wingdings" pitchFamily="2" charset="2"/>
              </a:rPr>
              <a:t>During the live update process, LOOM controller translates the execution filter into scalar operations. e.g. it translates mutual exclusion filters into mutexes, and translates order constraints into semaphores. </a:t>
            </a:r>
          </a:p>
          <a:p>
            <a:endParaRPr lang="en-US" baseline="0" dirty="0" smtClean="0">
              <a:sym typeface="Wingdings" pitchFamily="2" charset="2"/>
            </a:endParaRPr>
          </a:p>
          <a:p>
            <a:r>
              <a:rPr lang="en-US" baseline="0" dirty="0" smtClean="0">
                <a:sym typeface="Wingdings" pitchFamily="2" charset="2"/>
              </a:rPr>
              <a:t>LOOM update engine is in charge of updating the program and ensuring safety. It monitors the program state, and proactively leads the running program into a safe state, and finally install the filter. LOOM update engine will be running in a separate thread from the application threads. </a:t>
            </a:r>
          </a:p>
        </p:txBody>
      </p:sp>
      <p:sp>
        <p:nvSpPr>
          <p:cNvPr id="4" name="Slide Number Placeholder 3"/>
          <p:cNvSpPr>
            <a:spLocks noGrp="1"/>
          </p:cNvSpPr>
          <p:nvPr>
            <p:ph type="sldNum" sz="quarter" idx="10"/>
          </p:nvPr>
        </p:nvSpPr>
        <p:spPr/>
        <p:txBody>
          <a:bodyPr/>
          <a:lstStyle/>
          <a:p>
            <a:fld id="{FC2D22AC-0E3A-49B4-AB8A-6B33990DAF4B}" type="slidenum">
              <a:rPr lang="en-US" smtClean="0"/>
              <a:t>8</a:t>
            </a:fld>
            <a:endParaRPr lang="en-US"/>
          </a:p>
        </p:txBody>
      </p:sp>
    </p:spTree>
    <p:extLst>
      <p:ext uri="{BB962C8B-B14F-4D97-AF65-F5344CB8AC3E}">
        <p14:creationId xmlns:p14="http://schemas.microsoft.com/office/powerpoint/2010/main" val="229806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2D22AC-0E3A-49B4-AB8A-6B33990DAF4B}" type="slidenum">
              <a:rPr lang="en-US" smtClean="0"/>
              <a:t>9</a:t>
            </a:fld>
            <a:endParaRPr lang="en-US"/>
          </a:p>
        </p:txBody>
      </p:sp>
    </p:spTree>
    <p:extLst>
      <p:ext uri="{BB962C8B-B14F-4D97-AF65-F5344CB8AC3E}">
        <p14:creationId xmlns:p14="http://schemas.microsoft.com/office/powerpoint/2010/main" val="374831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207BBD-D6D1-428C-A0B7-3A5BB954B308}" type="datetime1">
              <a:rPr lang="en-US" smtClean="0"/>
              <a:t>2/22/12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7339-A717-4068-A11F-D49A5C61F535}" type="datetime1">
              <a:rPr lang="en-US" smtClean="0"/>
              <a:t>2/22/12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9C55EC-3214-4A25-8454-4B983FE28CEF}" type="datetime1">
              <a:rPr lang="en-US" smtClean="0"/>
              <a:t>2/22/12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E9938-E94D-4D33-AF55-C13DC94537E3}" type="datetime1">
              <a:rPr lang="en-US" smtClean="0"/>
              <a:t>2/22/12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3FD0C-DBB3-40A8-A64E-669F9D1180E6}" type="datetime1">
              <a:rPr lang="en-US" smtClean="0"/>
              <a:t>2/22/12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4C9B3-22D5-4F96-8E96-84DB9FA2A3B1}" type="datetime1">
              <a:rPr lang="en-US" smtClean="0"/>
              <a:t>2/22/12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0714E6-8E2A-44BB-A6E8-2373915C7FFD}" type="datetime1">
              <a:rPr lang="en-US" smtClean="0"/>
              <a:t>2/22/12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83894-B704-4573-A68F-F87828006C75}" type="datetime1">
              <a:rPr lang="en-US" smtClean="0"/>
              <a:t>2/22/12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66813-A5A6-4DCE-97FA-8C7B59CCBFB5}" type="datetime1">
              <a:rPr lang="en-US" smtClean="0"/>
              <a:t>2/22/12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3E8C7-B699-4B61-9501-1B026EB1E26C}" type="datetime1">
              <a:rPr lang="en-US" smtClean="0"/>
              <a:t>2/22/12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036C3-3F0A-49E9-B2C7-B774B66C604C}" type="datetime1">
              <a:rPr lang="en-US" smtClean="0"/>
              <a:t>2/22/12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E3131-6243-4F33-8DBE-D2692F2152E5}" type="datetime1">
              <a:rPr lang="en-US" smtClean="0"/>
              <a:t>2/22/12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 Id="rId9"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5.bin"/><Relationship Id="rId5" Type="http://schemas.openxmlformats.org/officeDocument/2006/relationships/image" Target="../media/image4.emf"/><Relationship Id="rId6" Type="http://schemas.openxmlformats.org/officeDocument/2006/relationships/oleObject" Target="../embeddings/oleObject6.bin"/><Relationship Id="rId7"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7.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8.bin"/><Relationship Id="rId5" Type="http://schemas.openxmlformats.org/officeDocument/2006/relationships/image" Target="../media/image6.emf"/><Relationship Id="rId6" Type="http://schemas.openxmlformats.org/officeDocument/2006/relationships/oleObject" Target="../embeddings/oleObject9.bin"/><Relationship Id="rId7"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0.bin"/><Relationship Id="rId5" Type="http://schemas.openxmlformats.org/officeDocument/2006/relationships/image" Target="../media/image10.emf"/><Relationship Id="rId6" Type="http://schemas.openxmlformats.org/officeDocument/2006/relationships/oleObject" Target="../embeddings/oleObject11.bin"/><Relationship Id="rId7"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12.bin"/><Relationship Id="rId5" Type="http://schemas.openxmlformats.org/officeDocument/2006/relationships/image" Target="../media/image12.emf"/><Relationship Id="rId6" Type="http://schemas.openxmlformats.org/officeDocument/2006/relationships/oleObject" Target="../embeddings/oleObject13.bin"/><Relationship Id="rId7" Type="http://schemas.openxmlformats.org/officeDocument/2006/relationships/image" Target="../media/image13.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4.bin"/><Relationship Id="rId5" Type="http://schemas.openxmlformats.org/officeDocument/2006/relationships/image" Target="../media/image1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5.bin"/><Relationship Id="rId5" Type="http://schemas.openxmlformats.org/officeDocument/2006/relationships/image" Target="../media/image17.emf"/><Relationship Id="rId6" Type="http://schemas.openxmlformats.org/officeDocument/2006/relationships/oleObject" Target="../embeddings/oleObject16.bin"/><Relationship Id="rId7" Type="http://schemas.openxmlformats.org/officeDocument/2006/relationships/image" Target="../media/image10.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7.bin"/><Relationship Id="rId5" Type="http://schemas.openxmlformats.org/officeDocument/2006/relationships/image" Target="../media/image1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LOOM: Bypassing </a:t>
            </a:r>
            <a:r>
              <a:rPr lang="en-US" dirty="0"/>
              <a:t>Races in Live Applications with Execution Filters</a:t>
            </a:r>
          </a:p>
        </p:txBody>
      </p:sp>
      <p:sp>
        <p:nvSpPr>
          <p:cNvPr id="3" name="Subtitle 2"/>
          <p:cNvSpPr>
            <a:spLocks noGrp="1"/>
          </p:cNvSpPr>
          <p:nvPr>
            <p:ph type="subTitle" idx="1"/>
          </p:nvPr>
        </p:nvSpPr>
        <p:spPr>
          <a:xfrm>
            <a:off x="1066800" y="3886200"/>
            <a:ext cx="7010400" cy="1752600"/>
          </a:xfrm>
        </p:spPr>
        <p:txBody>
          <a:bodyPr/>
          <a:lstStyle/>
          <a:p>
            <a:r>
              <a:rPr lang="en-US" dirty="0"/>
              <a:t>Jingyue Wu, Heming Cui, Junfeng Yang</a:t>
            </a:r>
          </a:p>
          <a:p>
            <a:r>
              <a:rPr lang="en-US" dirty="0"/>
              <a:t>Columbia </a:t>
            </a:r>
            <a:r>
              <a:rPr lang="en-US" dirty="0" smtClean="0"/>
              <a:t>University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9627981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Safety: Not Introducing New Errors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Freeform 5"/>
          <p:cNvSpPr/>
          <p:nvPr/>
        </p:nvSpPr>
        <p:spPr>
          <a:xfrm>
            <a:off x="1597683" y="2286000"/>
            <a:ext cx="535917" cy="3309257"/>
          </a:xfrm>
          <a:custGeom>
            <a:avLst/>
            <a:gdLst>
              <a:gd name="connsiteX0" fmla="*/ 16747 w 771501"/>
              <a:gd name="connsiteY0" fmla="*/ 0 h 3309257"/>
              <a:gd name="connsiteX1" fmla="*/ 771490 w 771501"/>
              <a:gd name="connsiteY1" fmla="*/ 972457 h 3309257"/>
              <a:gd name="connsiteX2" fmla="*/ 2233 w 771501"/>
              <a:gd name="connsiteY2" fmla="*/ 2249714 h 3309257"/>
              <a:gd name="connsiteX3" fmla="*/ 582804 w 771501"/>
              <a:gd name="connsiteY3" fmla="*/ 3309257 h 3309257"/>
            </a:gdLst>
            <a:ahLst/>
            <a:cxnLst>
              <a:cxn ang="0">
                <a:pos x="connsiteX0" y="connsiteY0"/>
              </a:cxn>
              <a:cxn ang="0">
                <a:pos x="connsiteX1" y="connsiteY1"/>
              </a:cxn>
              <a:cxn ang="0">
                <a:pos x="connsiteX2" y="connsiteY2"/>
              </a:cxn>
              <a:cxn ang="0">
                <a:pos x="connsiteX3" y="connsiteY3"/>
              </a:cxn>
            </a:cxnLst>
            <a:rect l="l" t="t" r="r" b="b"/>
            <a:pathLst>
              <a:path w="771501" h="3309257">
                <a:moveTo>
                  <a:pt x="16747" y="0"/>
                </a:moveTo>
                <a:cubicBezTo>
                  <a:pt x="395328" y="298752"/>
                  <a:pt x="773909" y="597505"/>
                  <a:pt x="771490" y="972457"/>
                </a:cubicBezTo>
                <a:cubicBezTo>
                  <a:pt x="769071" y="1347409"/>
                  <a:pt x="33681" y="1860247"/>
                  <a:pt x="2233" y="2249714"/>
                </a:cubicBezTo>
                <a:cubicBezTo>
                  <a:pt x="-29215" y="2639181"/>
                  <a:pt x="276794" y="2974219"/>
                  <a:pt x="582804" y="33092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ight Arrow 6"/>
          <p:cNvSpPr/>
          <p:nvPr/>
        </p:nvSpPr>
        <p:spPr>
          <a:xfrm>
            <a:off x="3142344" y="4191000"/>
            <a:ext cx="667656" cy="36001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PC</a:t>
            </a:r>
            <a:endParaRPr lang="en-US" dirty="0"/>
          </a:p>
        </p:txBody>
      </p:sp>
      <p:sp>
        <p:nvSpPr>
          <p:cNvPr id="8" name="TextBox 7"/>
          <p:cNvSpPr txBox="1"/>
          <p:nvPr/>
        </p:nvSpPr>
        <p:spPr>
          <a:xfrm>
            <a:off x="839313" y="1447800"/>
            <a:ext cx="1784078" cy="369332"/>
          </a:xfrm>
          <a:prstGeom prst="rect">
            <a:avLst/>
          </a:prstGeom>
          <a:noFill/>
        </p:spPr>
        <p:txBody>
          <a:bodyPr wrap="none" rtlCol="0">
            <a:spAutoFit/>
          </a:bodyPr>
          <a:lstStyle/>
          <a:p>
            <a:r>
              <a:rPr lang="en-US" dirty="0" smtClean="0"/>
              <a:t>Mutual Exclusion</a:t>
            </a:r>
            <a:endParaRPr lang="en-US" dirty="0"/>
          </a:p>
        </p:txBody>
      </p:sp>
      <p:sp>
        <p:nvSpPr>
          <p:cNvPr id="9" name="TextBox 8"/>
          <p:cNvSpPr txBox="1"/>
          <p:nvPr/>
        </p:nvSpPr>
        <p:spPr>
          <a:xfrm>
            <a:off x="1749532" y="2706523"/>
            <a:ext cx="612668" cy="369332"/>
          </a:xfrm>
          <a:prstGeom prst="rect">
            <a:avLst/>
          </a:prstGeom>
          <a:solidFill>
            <a:schemeClr val="bg1"/>
          </a:solidFill>
        </p:spPr>
        <p:txBody>
          <a:bodyPr wrap="none" rtlCol="0">
            <a:spAutoFit/>
          </a:bodyPr>
          <a:lstStyle/>
          <a:p>
            <a:r>
              <a:rPr lang="en-US" b="1" dirty="0" smtClean="0"/>
              <a:t>Lock</a:t>
            </a:r>
            <a:endParaRPr lang="en-US" b="1" dirty="0"/>
          </a:p>
        </p:txBody>
      </p:sp>
      <p:sp>
        <p:nvSpPr>
          <p:cNvPr id="10" name="TextBox 9"/>
          <p:cNvSpPr txBox="1"/>
          <p:nvPr/>
        </p:nvSpPr>
        <p:spPr>
          <a:xfrm>
            <a:off x="1295400" y="4812268"/>
            <a:ext cx="845103" cy="369332"/>
          </a:xfrm>
          <a:prstGeom prst="rect">
            <a:avLst/>
          </a:prstGeom>
          <a:solidFill>
            <a:schemeClr val="bg1"/>
          </a:solidFill>
        </p:spPr>
        <p:txBody>
          <a:bodyPr wrap="none" rtlCol="0">
            <a:spAutoFit/>
          </a:bodyPr>
          <a:lstStyle/>
          <a:p>
            <a:r>
              <a:rPr lang="en-US" b="1" dirty="0" smtClean="0"/>
              <a:t>Unlock</a:t>
            </a:r>
            <a:endParaRPr lang="en-US" b="1" dirty="0"/>
          </a:p>
        </p:txBody>
      </p:sp>
      <p:sp>
        <p:nvSpPr>
          <p:cNvPr id="11" name="Freeform 10"/>
          <p:cNvSpPr/>
          <p:nvPr/>
        </p:nvSpPr>
        <p:spPr>
          <a:xfrm>
            <a:off x="3810000" y="2186855"/>
            <a:ext cx="535917" cy="3309257"/>
          </a:xfrm>
          <a:custGeom>
            <a:avLst/>
            <a:gdLst>
              <a:gd name="connsiteX0" fmla="*/ 16747 w 771501"/>
              <a:gd name="connsiteY0" fmla="*/ 0 h 3309257"/>
              <a:gd name="connsiteX1" fmla="*/ 771490 w 771501"/>
              <a:gd name="connsiteY1" fmla="*/ 972457 h 3309257"/>
              <a:gd name="connsiteX2" fmla="*/ 2233 w 771501"/>
              <a:gd name="connsiteY2" fmla="*/ 2249714 h 3309257"/>
              <a:gd name="connsiteX3" fmla="*/ 582804 w 771501"/>
              <a:gd name="connsiteY3" fmla="*/ 3309257 h 3309257"/>
            </a:gdLst>
            <a:ahLst/>
            <a:cxnLst>
              <a:cxn ang="0">
                <a:pos x="connsiteX0" y="connsiteY0"/>
              </a:cxn>
              <a:cxn ang="0">
                <a:pos x="connsiteX1" y="connsiteY1"/>
              </a:cxn>
              <a:cxn ang="0">
                <a:pos x="connsiteX2" y="connsiteY2"/>
              </a:cxn>
              <a:cxn ang="0">
                <a:pos x="connsiteX3" y="connsiteY3"/>
              </a:cxn>
            </a:cxnLst>
            <a:rect l="l" t="t" r="r" b="b"/>
            <a:pathLst>
              <a:path w="771501" h="3309257">
                <a:moveTo>
                  <a:pt x="16747" y="0"/>
                </a:moveTo>
                <a:cubicBezTo>
                  <a:pt x="395328" y="298752"/>
                  <a:pt x="773909" y="597505"/>
                  <a:pt x="771490" y="972457"/>
                </a:cubicBezTo>
                <a:cubicBezTo>
                  <a:pt x="769071" y="1347409"/>
                  <a:pt x="33681" y="1860247"/>
                  <a:pt x="2233" y="2249714"/>
                </a:cubicBezTo>
                <a:cubicBezTo>
                  <a:pt x="-29215" y="2639181"/>
                  <a:pt x="276794" y="2974219"/>
                  <a:pt x="582804" y="33092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5546007" y="1447800"/>
            <a:ext cx="1840825" cy="369332"/>
          </a:xfrm>
          <a:prstGeom prst="rect">
            <a:avLst/>
          </a:prstGeom>
          <a:noFill/>
        </p:spPr>
        <p:txBody>
          <a:bodyPr wrap="none" rtlCol="0">
            <a:spAutoFit/>
          </a:bodyPr>
          <a:lstStyle/>
          <a:p>
            <a:r>
              <a:rPr lang="en-US" dirty="0" smtClean="0"/>
              <a:t>Order Constraints</a:t>
            </a:r>
            <a:endParaRPr lang="en-US" dirty="0"/>
          </a:p>
        </p:txBody>
      </p:sp>
      <p:sp>
        <p:nvSpPr>
          <p:cNvPr id="16" name="Freeform 15"/>
          <p:cNvSpPr/>
          <p:nvPr/>
        </p:nvSpPr>
        <p:spPr>
          <a:xfrm>
            <a:off x="5078066" y="2186853"/>
            <a:ext cx="535917" cy="3309257"/>
          </a:xfrm>
          <a:custGeom>
            <a:avLst/>
            <a:gdLst>
              <a:gd name="connsiteX0" fmla="*/ 16747 w 771501"/>
              <a:gd name="connsiteY0" fmla="*/ 0 h 3309257"/>
              <a:gd name="connsiteX1" fmla="*/ 771490 w 771501"/>
              <a:gd name="connsiteY1" fmla="*/ 972457 h 3309257"/>
              <a:gd name="connsiteX2" fmla="*/ 2233 w 771501"/>
              <a:gd name="connsiteY2" fmla="*/ 2249714 h 3309257"/>
              <a:gd name="connsiteX3" fmla="*/ 582804 w 771501"/>
              <a:gd name="connsiteY3" fmla="*/ 3309257 h 3309257"/>
            </a:gdLst>
            <a:ahLst/>
            <a:cxnLst>
              <a:cxn ang="0">
                <a:pos x="connsiteX0" y="connsiteY0"/>
              </a:cxn>
              <a:cxn ang="0">
                <a:pos x="connsiteX1" y="connsiteY1"/>
              </a:cxn>
              <a:cxn ang="0">
                <a:pos x="connsiteX2" y="connsiteY2"/>
              </a:cxn>
              <a:cxn ang="0">
                <a:pos x="connsiteX3" y="connsiteY3"/>
              </a:cxn>
            </a:cxnLst>
            <a:rect l="l" t="t" r="r" b="b"/>
            <a:pathLst>
              <a:path w="771501" h="3309257">
                <a:moveTo>
                  <a:pt x="16747" y="0"/>
                </a:moveTo>
                <a:cubicBezTo>
                  <a:pt x="395328" y="298752"/>
                  <a:pt x="773909" y="597505"/>
                  <a:pt x="771490" y="972457"/>
                </a:cubicBezTo>
                <a:cubicBezTo>
                  <a:pt x="769071" y="1347409"/>
                  <a:pt x="33681" y="1860247"/>
                  <a:pt x="2233" y="2249714"/>
                </a:cubicBezTo>
                <a:cubicBezTo>
                  <a:pt x="-29215" y="2639181"/>
                  <a:pt x="276794" y="2974219"/>
                  <a:pt x="582804" y="33092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ight Arrow 16"/>
          <p:cNvSpPr/>
          <p:nvPr/>
        </p:nvSpPr>
        <p:spPr>
          <a:xfrm>
            <a:off x="1143000" y="3804166"/>
            <a:ext cx="667656" cy="38683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PC</a:t>
            </a:r>
            <a:endParaRPr lang="en-US" dirty="0"/>
          </a:p>
        </p:txBody>
      </p:sp>
      <p:sp>
        <p:nvSpPr>
          <p:cNvPr id="19" name="Right Arrow 18"/>
          <p:cNvSpPr/>
          <p:nvPr/>
        </p:nvSpPr>
        <p:spPr>
          <a:xfrm>
            <a:off x="4928184" y="2918546"/>
            <a:ext cx="667656" cy="41194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PC</a:t>
            </a:r>
            <a:endParaRPr lang="en-US" dirty="0"/>
          </a:p>
        </p:txBody>
      </p:sp>
      <p:sp>
        <p:nvSpPr>
          <p:cNvPr id="20" name="TextBox 19"/>
          <p:cNvSpPr txBox="1"/>
          <p:nvPr/>
        </p:nvSpPr>
        <p:spPr>
          <a:xfrm>
            <a:off x="4038600" y="2895600"/>
            <a:ext cx="458780" cy="369332"/>
          </a:xfrm>
          <a:prstGeom prst="rect">
            <a:avLst/>
          </a:prstGeom>
          <a:solidFill>
            <a:schemeClr val="bg1"/>
          </a:solidFill>
        </p:spPr>
        <p:txBody>
          <a:bodyPr wrap="none" rtlCol="0">
            <a:spAutoFit/>
          </a:bodyPr>
          <a:lstStyle/>
          <a:p>
            <a:r>
              <a:rPr lang="en-US" b="1" dirty="0" smtClean="0"/>
              <a:t>Up</a:t>
            </a:r>
            <a:endParaRPr lang="en-US" b="1" dirty="0"/>
          </a:p>
        </p:txBody>
      </p:sp>
      <p:sp>
        <p:nvSpPr>
          <p:cNvPr id="21" name="TextBox 20"/>
          <p:cNvSpPr txBox="1"/>
          <p:nvPr/>
        </p:nvSpPr>
        <p:spPr>
          <a:xfrm>
            <a:off x="4797532" y="4343400"/>
            <a:ext cx="748475" cy="369332"/>
          </a:xfrm>
          <a:prstGeom prst="rect">
            <a:avLst/>
          </a:prstGeom>
          <a:solidFill>
            <a:schemeClr val="bg1"/>
          </a:solidFill>
        </p:spPr>
        <p:txBody>
          <a:bodyPr wrap="none" rtlCol="0">
            <a:spAutoFit/>
          </a:bodyPr>
          <a:lstStyle/>
          <a:p>
            <a:r>
              <a:rPr lang="en-US" b="1" dirty="0" smtClean="0"/>
              <a:t>Down</a:t>
            </a:r>
            <a:endParaRPr lang="en-US" b="1" dirty="0"/>
          </a:p>
        </p:txBody>
      </p:sp>
      <p:cxnSp>
        <p:nvCxnSpPr>
          <p:cNvPr id="23" name="Straight Arrow Connector 22"/>
          <p:cNvCxnSpPr>
            <a:stCxn id="20" idx="2"/>
            <a:endCxn id="21" idx="0"/>
          </p:cNvCxnSpPr>
          <p:nvPr/>
        </p:nvCxnSpPr>
        <p:spPr>
          <a:xfrm>
            <a:off x="4267990" y="3264932"/>
            <a:ext cx="903780" cy="1078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Right Arrow 27"/>
          <p:cNvSpPr/>
          <p:nvPr/>
        </p:nvSpPr>
        <p:spPr>
          <a:xfrm>
            <a:off x="6440158" y="2336800"/>
            <a:ext cx="667656" cy="3697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PC</a:t>
            </a:r>
            <a:endParaRPr lang="en-US" dirty="0"/>
          </a:p>
        </p:txBody>
      </p:sp>
      <p:sp>
        <p:nvSpPr>
          <p:cNvPr id="29" name="Freeform 28"/>
          <p:cNvSpPr/>
          <p:nvPr/>
        </p:nvSpPr>
        <p:spPr>
          <a:xfrm>
            <a:off x="6839856" y="2209802"/>
            <a:ext cx="535917" cy="3309257"/>
          </a:xfrm>
          <a:custGeom>
            <a:avLst/>
            <a:gdLst>
              <a:gd name="connsiteX0" fmla="*/ 16747 w 771501"/>
              <a:gd name="connsiteY0" fmla="*/ 0 h 3309257"/>
              <a:gd name="connsiteX1" fmla="*/ 771490 w 771501"/>
              <a:gd name="connsiteY1" fmla="*/ 972457 h 3309257"/>
              <a:gd name="connsiteX2" fmla="*/ 2233 w 771501"/>
              <a:gd name="connsiteY2" fmla="*/ 2249714 h 3309257"/>
              <a:gd name="connsiteX3" fmla="*/ 582804 w 771501"/>
              <a:gd name="connsiteY3" fmla="*/ 3309257 h 3309257"/>
            </a:gdLst>
            <a:ahLst/>
            <a:cxnLst>
              <a:cxn ang="0">
                <a:pos x="connsiteX0" y="connsiteY0"/>
              </a:cxn>
              <a:cxn ang="0">
                <a:pos x="connsiteX1" y="connsiteY1"/>
              </a:cxn>
              <a:cxn ang="0">
                <a:pos x="connsiteX2" y="connsiteY2"/>
              </a:cxn>
              <a:cxn ang="0">
                <a:pos x="connsiteX3" y="connsiteY3"/>
              </a:cxn>
            </a:cxnLst>
            <a:rect l="l" t="t" r="r" b="b"/>
            <a:pathLst>
              <a:path w="771501" h="3309257">
                <a:moveTo>
                  <a:pt x="16747" y="0"/>
                </a:moveTo>
                <a:cubicBezTo>
                  <a:pt x="395328" y="298752"/>
                  <a:pt x="773909" y="597505"/>
                  <a:pt x="771490" y="972457"/>
                </a:cubicBezTo>
                <a:cubicBezTo>
                  <a:pt x="769071" y="1347409"/>
                  <a:pt x="33681" y="1860247"/>
                  <a:pt x="2233" y="2249714"/>
                </a:cubicBezTo>
                <a:cubicBezTo>
                  <a:pt x="-29215" y="2639181"/>
                  <a:pt x="276794" y="2974219"/>
                  <a:pt x="582804" y="33092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Freeform 29"/>
          <p:cNvSpPr/>
          <p:nvPr/>
        </p:nvSpPr>
        <p:spPr>
          <a:xfrm>
            <a:off x="8107922" y="2209800"/>
            <a:ext cx="535917" cy="3309257"/>
          </a:xfrm>
          <a:custGeom>
            <a:avLst/>
            <a:gdLst>
              <a:gd name="connsiteX0" fmla="*/ 16747 w 771501"/>
              <a:gd name="connsiteY0" fmla="*/ 0 h 3309257"/>
              <a:gd name="connsiteX1" fmla="*/ 771490 w 771501"/>
              <a:gd name="connsiteY1" fmla="*/ 972457 h 3309257"/>
              <a:gd name="connsiteX2" fmla="*/ 2233 w 771501"/>
              <a:gd name="connsiteY2" fmla="*/ 2249714 h 3309257"/>
              <a:gd name="connsiteX3" fmla="*/ 582804 w 771501"/>
              <a:gd name="connsiteY3" fmla="*/ 3309257 h 3309257"/>
            </a:gdLst>
            <a:ahLst/>
            <a:cxnLst>
              <a:cxn ang="0">
                <a:pos x="connsiteX0" y="connsiteY0"/>
              </a:cxn>
              <a:cxn ang="0">
                <a:pos x="connsiteX1" y="connsiteY1"/>
              </a:cxn>
              <a:cxn ang="0">
                <a:pos x="connsiteX2" y="connsiteY2"/>
              </a:cxn>
              <a:cxn ang="0">
                <a:pos x="connsiteX3" y="connsiteY3"/>
              </a:cxn>
            </a:cxnLst>
            <a:rect l="l" t="t" r="r" b="b"/>
            <a:pathLst>
              <a:path w="771501" h="3309257">
                <a:moveTo>
                  <a:pt x="16747" y="0"/>
                </a:moveTo>
                <a:cubicBezTo>
                  <a:pt x="395328" y="298752"/>
                  <a:pt x="773909" y="597505"/>
                  <a:pt x="771490" y="972457"/>
                </a:cubicBezTo>
                <a:cubicBezTo>
                  <a:pt x="769071" y="1347409"/>
                  <a:pt x="33681" y="1860247"/>
                  <a:pt x="2233" y="2249714"/>
                </a:cubicBezTo>
                <a:cubicBezTo>
                  <a:pt x="-29215" y="2639181"/>
                  <a:pt x="276794" y="2974219"/>
                  <a:pt x="582804" y="33092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Right Arrow 30"/>
          <p:cNvSpPr/>
          <p:nvPr/>
        </p:nvSpPr>
        <p:spPr>
          <a:xfrm>
            <a:off x="7620000" y="4962710"/>
            <a:ext cx="667656" cy="3712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PC</a:t>
            </a:r>
            <a:endParaRPr lang="en-US" dirty="0"/>
          </a:p>
        </p:txBody>
      </p:sp>
      <p:sp>
        <p:nvSpPr>
          <p:cNvPr id="32" name="TextBox 31"/>
          <p:cNvSpPr txBox="1"/>
          <p:nvPr/>
        </p:nvSpPr>
        <p:spPr>
          <a:xfrm>
            <a:off x="7068456" y="2918547"/>
            <a:ext cx="458780" cy="369332"/>
          </a:xfrm>
          <a:prstGeom prst="rect">
            <a:avLst/>
          </a:prstGeom>
          <a:solidFill>
            <a:schemeClr val="bg1"/>
          </a:solidFill>
        </p:spPr>
        <p:txBody>
          <a:bodyPr wrap="none" rtlCol="0">
            <a:spAutoFit/>
          </a:bodyPr>
          <a:lstStyle/>
          <a:p>
            <a:r>
              <a:rPr lang="en-US" b="1" dirty="0" smtClean="0"/>
              <a:t>Up</a:t>
            </a:r>
            <a:endParaRPr lang="en-US" b="1" dirty="0"/>
          </a:p>
        </p:txBody>
      </p:sp>
      <p:sp>
        <p:nvSpPr>
          <p:cNvPr id="33" name="TextBox 32"/>
          <p:cNvSpPr txBox="1"/>
          <p:nvPr/>
        </p:nvSpPr>
        <p:spPr>
          <a:xfrm>
            <a:off x="7827388" y="4366347"/>
            <a:ext cx="748475" cy="369332"/>
          </a:xfrm>
          <a:prstGeom prst="rect">
            <a:avLst/>
          </a:prstGeom>
          <a:solidFill>
            <a:schemeClr val="bg1"/>
          </a:solidFill>
        </p:spPr>
        <p:txBody>
          <a:bodyPr wrap="none" rtlCol="0">
            <a:spAutoFit/>
          </a:bodyPr>
          <a:lstStyle/>
          <a:p>
            <a:r>
              <a:rPr lang="en-US" b="1" dirty="0" smtClean="0"/>
              <a:t>Down</a:t>
            </a:r>
            <a:endParaRPr lang="en-US" b="1" dirty="0"/>
          </a:p>
        </p:txBody>
      </p:sp>
      <p:cxnSp>
        <p:nvCxnSpPr>
          <p:cNvPr id="34" name="Straight Arrow Connector 33"/>
          <p:cNvCxnSpPr>
            <a:stCxn id="32" idx="2"/>
            <a:endCxn id="33" idx="0"/>
          </p:cNvCxnSpPr>
          <p:nvPr/>
        </p:nvCxnSpPr>
        <p:spPr>
          <a:xfrm>
            <a:off x="7297846" y="3287879"/>
            <a:ext cx="903780" cy="1078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7928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animBg="1"/>
      <p:bldP spid="15" grpId="0"/>
      <p:bldP spid="16" grpId="0" animBg="1"/>
      <p:bldP spid="17" grpId="0" animBg="1"/>
      <p:bldP spid="19" grpId="0" animBg="1"/>
      <p:bldP spid="20" grpId="0" animBg="1"/>
      <p:bldP spid="21" grpId="0" animBg="1"/>
      <p:bldP spid="28" grpId="0" animBg="1"/>
      <p:bldP spid="29" grpId="0" animBg="1"/>
      <p:bldP spid="30" grpId="0"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Evacuation Algorithm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14219745"/>
              </p:ext>
            </p:extLst>
          </p:nvPr>
        </p:nvGraphicFramePr>
        <p:xfrm>
          <a:off x="701676" y="2895600"/>
          <a:ext cx="2159000" cy="3324225"/>
        </p:xfrm>
        <a:graphic>
          <a:graphicData uri="http://schemas.openxmlformats.org/presentationml/2006/ole">
            <mc:AlternateContent xmlns:mc="http://schemas.openxmlformats.org/markup-compatibility/2006">
              <mc:Choice xmlns:v="urn:schemas-microsoft-com:vml" Requires="v">
                <p:oleObj spid="_x0000_s24954" name="Visio" r:id="rId4" imgW="1082445" imgH="1696396" progId="Visio.Drawing.11">
                  <p:embed/>
                </p:oleObj>
              </mc:Choice>
              <mc:Fallback>
                <p:oleObj name="Visio" r:id="rId4" imgW="1082445" imgH="1696396" progId="Visio.Drawing.11">
                  <p:embed/>
                  <p:pic>
                    <p:nvPicPr>
                      <p:cNvPr id="0" name=""/>
                      <p:cNvPicPr/>
                      <p:nvPr/>
                    </p:nvPicPr>
                    <p:blipFill>
                      <a:blip r:embed="rId5"/>
                      <a:stretch>
                        <a:fillRect/>
                      </a:stretch>
                    </p:blipFill>
                    <p:spPr>
                      <a:xfrm>
                        <a:off x="701676" y="2895600"/>
                        <a:ext cx="2159000" cy="3324225"/>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1143000" y="1466671"/>
            <a:ext cx="6756593" cy="1200329"/>
          </a:xfrm>
          <a:prstGeom prst="rect">
            <a:avLst/>
          </a:prstGeom>
          <a:noFill/>
        </p:spPr>
        <p:txBody>
          <a:bodyPr wrap="none" rtlCol="0">
            <a:spAutoFit/>
          </a:bodyPr>
          <a:lstStyle/>
          <a:p>
            <a:pPr marL="342900" indent="-342900">
              <a:buFont typeface="+mj-lt"/>
              <a:buAutoNum type="arabicPeriod"/>
            </a:pPr>
            <a:r>
              <a:rPr lang="en-US" sz="2400" dirty="0" smtClean="0"/>
              <a:t>Identify the dangerous region using static analysis</a:t>
            </a:r>
          </a:p>
          <a:p>
            <a:pPr marL="342900" indent="-342900">
              <a:buFont typeface="+mj-lt"/>
              <a:buAutoNum type="arabicPeriod"/>
            </a:pPr>
            <a:r>
              <a:rPr lang="en-US" sz="2400" dirty="0" smtClean="0"/>
              <a:t>Evacuate threads that are in the dangerous region</a:t>
            </a:r>
          </a:p>
          <a:p>
            <a:pPr marL="342900" indent="-342900">
              <a:buFont typeface="+mj-lt"/>
              <a:buAutoNum type="arabicPeriod"/>
            </a:pPr>
            <a:r>
              <a:rPr lang="en-US" sz="2400" dirty="0" smtClean="0"/>
              <a:t>Install the execution filter</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887486665"/>
              </p:ext>
            </p:extLst>
          </p:nvPr>
        </p:nvGraphicFramePr>
        <p:xfrm>
          <a:off x="2674938" y="2895600"/>
          <a:ext cx="2862263" cy="3325813"/>
        </p:xfrm>
        <a:graphic>
          <a:graphicData uri="http://schemas.openxmlformats.org/presentationml/2006/ole">
            <mc:AlternateContent xmlns:mc="http://schemas.openxmlformats.org/markup-compatibility/2006">
              <mc:Choice xmlns:v="urn:schemas-microsoft-com:vml" Requires="v">
                <p:oleObj spid="_x0000_s24955" name="Visio" r:id="rId6" imgW="1429593" imgH="1696396" progId="Visio.Drawing.11">
                  <p:embed/>
                </p:oleObj>
              </mc:Choice>
              <mc:Fallback>
                <p:oleObj name="Visio" r:id="rId6" imgW="1429593" imgH="1696396" progId="Visio.Drawing.11">
                  <p:embed/>
                  <p:pic>
                    <p:nvPicPr>
                      <p:cNvPr id="0" name="Object 3"/>
                      <p:cNvPicPr>
                        <a:picLocks noChangeAspect="1" noChangeArrowheads="1"/>
                      </p:cNvPicPr>
                      <p:nvPr/>
                    </p:nvPicPr>
                    <p:blipFill>
                      <a:blip r:embed="rId7"/>
                      <a:srcRect/>
                      <a:stretch>
                        <a:fillRect/>
                      </a:stretch>
                    </p:blipFill>
                    <p:spPr bwMode="auto">
                      <a:xfrm>
                        <a:off x="2674938" y="2895600"/>
                        <a:ext cx="2862263" cy="3325813"/>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0963306"/>
              </p:ext>
            </p:extLst>
          </p:nvPr>
        </p:nvGraphicFramePr>
        <p:xfrm>
          <a:off x="5570538" y="2895600"/>
          <a:ext cx="2887662" cy="3324225"/>
        </p:xfrm>
        <a:graphic>
          <a:graphicData uri="http://schemas.openxmlformats.org/presentationml/2006/ole">
            <mc:AlternateContent xmlns:mc="http://schemas.openxmlformats.org/markup-compatibility/2006">
              <mc:Choice xmlns:v="urn:schemas-microsoft-com:vml" Requires="v">
                <p:oleObj spid="_x0000_s24956" name="Visio" r:id="rId8" imgW="1448205" imgH="1696396" progId="Visio.Drawing.11">
                  <p:embed/>
                </p:oleObj>
              </mc:Choice>
              <mc:Fallback>
                <p:oleObj name="Visio" r:id="rId8" imgW="1448205" imgH="1696396" progId="Visio.Drawing.11">
                  <p:embed/>
                  <p:pic>
                    <p:nvPicPr>
                      <p:cNvPr id="0" name="Object 3"/>
                      <p:cNvPicPr>
                        <a:picLocks noChangeAspect="1" noChangeArrowheads="1"/>
                      </p:cNvPicPr>
                      <p:nvPr/>
                    </p:nvPicPr>
                    <p:blipFill>
                      <a:blip r:embed="rId9"/>
                      <a:srcRect/>
                      <a:stretch>
                        <a:fillRect/>
                      </a:stretch>
                    </p:blipFill>
                    <p:spPr bwMode="auto">
                      <a:xfrm>
                        <a:off x="5570538" y="2895600"/>
                        <a:ext cx="2887662" cy="33242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8903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Application Threads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304800" y="1923633"/>
            <a:ext cx="4875053" cy="2800767"/>
          </a:xfrm>
          <a:prstGeom prst="rect">
            <a:avLst/>
          </a:prstGeom>
          <a:noFill/>
        </p:spPr>
        <p:txBody>
          <a:bodyPr wrap="none" rtlCol="0">
            <a:spAutoFit/>
          </a:bodyPr>
          <a:lstStyle/>
          <a:p>
            <a:r>
              <a:rPr lang="en-US" sz="1600" dirty="0" smtClean="0">
                <a:latin typeface="Courier New" pitchFamily="49" charset="0"/>
                <a:cs typeface="Courier New" pitchFamily="49" charset="0"/>
              </a:rPr>
              <a:t>1 : // </a:t>
            </a:r>
            <a:r>
              <a:rPr lang="en-US" sz="1600" dirty="0">
                <a:latin typeface="Courier New" pitchFamily="49" charset="0"/>
                <a:cs typeface="Courier New" pitchFamily="49" charset="0"/>
              </a:rPr>
              <a:t>database worker thread</a:t>
            </a:r>
          </a:p>
          <a:p>
            <a:r>
              <a:rPr lang="en-US" sz="1600" dirty="0" smtClean="0">
                <a:latin typeface="Courier New" pitchFamily="49" charset="0"/>
                <a:cs typeface="Courier New" pitchFamily="49" charset="0"/>
              </a:rPr>
              <a:t>2 : void </a:t>
            </a:r>
            <a:r>
              <a:rPr lang="en-US" sz="1600" dirty="0">
                <a:latin typeface="Courier New" pitchFamily="49" charset="0"/>
                <a:cs typeface="Courier New" pitchFamily="49" charset="0"/>
              </a:rPr>
              <a:t>handle_client(int fd) {</a:t>
            </a:r>
          </a:p>
          <a:p>
            <a:r>
              <a:rPr lang="en-US" sz="1600" dirty="0" smtClean="0">
                <a:latin typeface="Courier New" pitchFamily="49" charset="0"/>
                <a:cs typeface="Courier New" pitchFamily="49" charset="0"/>
              </a:rPr>
              <a:t>3 :   </a:t>
            </a:r>
            <a:r>
              <a:rPr lang="en-US" sz="1600" dirty="0">
                <a:latin typeface="Courier New" pitchFamily="49" charset="0"/>
                <a:cs typeface="Courier New" pitchFamily="49" charset="0"/>
              </a:rPr>
              <a:t>for(;;) {</a:t>
            </a:r>
          </a:p>
          <a:p>
            <a:r>
              <a:rPr lang="en-US" sz="1600" dirty="0" smtClean="0">
                <a:latin typeface="Courier New" pitchFamily="49" charset="0"/>
                <a:cs typeface="Courier New" pitchFamily="49" charset="0"/>
              </a:rPr>
              <a:t>4 :     </a:t>
            </a:r>
            <a:r>
              <a:rPr lang="en-US" sz="1600" dirty="0">
                <a:latin typeface="Courier New" pitchFamily="49" charset="0"/>
                <a:cs typeface="Courier New" pitchFamily="49" charset="0"/>
              </a:rPr>
              <a:t>struct client_req req;</a:t>
            </a:r>
          </a:p>
          <a:p>
            <a:r>
              <a:rPr lang="en-US" sz="1600" dirty="0" smtClean="0">
                <a:latin typeface="Courier New" pitchFamily="49" charset="0"/>
                <a:cs typeface="Courier New" pitchFamily="49" charset="0"/>
              </a:rPr>
              <a:t>5 :     </a:t>
            </a:r>
            <a:r>
              <a:rPr lang="en-US" sz="1600" dirty="0">
                <a:latin typeface="Courier New" pitchFamily="49" charset="0"/>
                <a:cs typeface="Courier New" pitchFamily="49" charset="0"/>
              </a:rPr>
              <a:t>int ret = recv(fd, &amp;req, ...);</a:t>
            </a:r>
          </a:p>
          <a:p>
            <a:r>
              <a:rPr lang="en-US" sz="1600" dirty="0" smtClean="0">
                <a:latin typeface="Courier New" pitchFamily="49" charset="0"/>
                <a:cs typeface="Courier New" pitchFamily="49" charset="0"/>
              </a:rPr>
              <a:t>6 :     </a:t>
            </a:r>
            <a:r>
              <a:rPr lang="en-US" sz="1600" dirty="0">
                <a:latin typeface="Courier New" pitchFamily="49" charset="0"/>
                <a:cs typeface="Courier New" pitchFamily="49" charset="0"/>
              </a:rPr>
              <a:t>if(ret &lt;= 0) break;</a:t>
            </a:r>
          </a:p>
          <a:p>
            <a:r>
              <a:rPr lang="en-US" sz="1600" dirty="0" smtClean="0">
                <a:latin typeface="Courier New" pitchFamily="49" charset="0"/>
                <a:cs typeface="Courier New" pitchFamily="49" charset="0"/>
              </a:rPr>
              <a:t>7 :     </a:t>
            </a:r>
            <a:r>
              <a:rPr lang="en-US" sz="1600" dirty="0">
                <a:latin typeface="Courier New" pitchFamily="49" charset="0"/>
                <a:cs typeface="Courier New" pitchFamily="49" charset="0"/>
              </a:rPr>
              <a:t>open_table(req.table_id);</a:t>
            </a:r>
          </a:p>
          <a:p>
            <a:r>
              <a:rPr lang="en-US" sz="1600" dirty="0" smtClean="0">
                <a:latin typeface="Courier New" pitchFamily="49" charset="0"/>
                <a:cs typeface="Courier New" pitchFamily="49" charset="0"/>
              </a:rPr>
              <a:t>8 :     </a:t>
            </a:r>
            <a:r>
              <a:rPr lang="en-US" sz="1600" b="1" i="1" dirty="0">
                <a:solidFill>
                  <a:srgbClr val="FF0000"/>
                </a:solidFill>
                <a:latin typeface="Courier New" pitchFamily="49" charset="0"/>
                <a:cs typeface="Courier New" pitchFamily="49" charset="0"/>
              </a:rPr>
              <a:t>... // do </a:t>
            </a:r>
            <a:r>
              <a:rPr lang="en-US" sz="1600" b="1" i="1" dirty="0" smtClean="0">
                <a:solidFill>
                  <a:srgbClr val="FF0000"/>
                </a:solidFill>
                <a:latin typeface="Courier New" pitchFamily="49" charset="0"/>
                <a:cs typeface="Courier New" pitchFamily="49" charset="0"/>
              </a:rPr>
              <a:t>real </a:t>
            </a:r>
            <a:r>
              <a:rPr lang="en-US" sz="1600" b="1" i="1" dirty="0">
                <a:solidFill>
                  <a:srgbClr val="FF0000"/>
                </a:solidFill>
                <a:latin typeface="Courier New" pitchFamily="49" charset="0"/>
                <a:cs typeface="Courier New" pitchFamily="49" charset="0"/>
              </a:rPr>
              <a:t>work</a:t>
            </a:r>
          </a:p>
          <a:p>
            <a:r>
              <a:rPr lang="en-US" sz="1600" dirty="0" smtClean="0">
                <a:latin typeface="Courier New" pitchFamily="49" charset="0"/>
                <a:cs typeface="Courier New" pitchFamily="49" charset="0"/>
              </a:rPr>
              <a:t>9 :     </a:t>
            </a:r>
            <a:r>
              <a:rPr lang="en-US" sz="1600" dirty="0">
                <a:latin typeface="Courier New" pitchFamily="49" charset="0"/>
                <a:cs typeface="Courier New" pitchFamily="49" charset="0"/>
              </a:rPr>
              <a:t>close_table(req.table_id);</a:t>
            </a:r>
          </a:p>
          <a:p>
            <a:r>
              <a:rPr lang="en-US" sz="1600" dirty="0" smtClean="0">
                <a:latin typeface="Courier New" pitchFamily="49" charset="0"/>
                <a:cs typeface="Courier New" pitchFamily="49" charset="0"/>
              </a:rPr>
              <a:t>10:   </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11: }</a:t>
            </a:r>
            <a:endParaRPr lang="en-US" sz="1600" dirty="0">
              <a:latin typeface="Courier New" pitchFamily="49" charset="0"/>
              <a:cs typeface="Courier New" pitchFamily="49"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198264072"/>
              </p:ext>
            </p:extLst>
          </p:nvPr>
        </p:nvGraphicFramePr>
        <p:xfrm>
          <a:off x="5257800" y="1219200"/>
          <a:ext cx="2941638" cy="4999038"/>
        </p:xfrm>
        <a:graphic>
          <a:graphicData uri="http://schemas.openxmlformats.org/presentationml/2006/ole">
            <mc:AlternateContent xmlns:mc="http://schemas.openxmlformats.org/markup-compatibility/2006">
              <mc:Choice xmlns:v="urn:schemas-microsoft-com:vml" Requires="v">
                <p:oleObj spid="_x0000_s21845" name="Visio" r:id="rId4" imgW="3185295" imgH="4980021" progId="Visio.Drawing.11">
                  <p:embed/>
                </p:oleObj>
              </mc:Choice>
              <mc:Fallback>
                <p:oleObj name="Visio" r:id="rId4" imgW="3185295" imgH="498002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219200"/>
                        <a:ext cx="2941638"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9044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Application Threads (cont’d)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12889934"/>
              </p:ext>
            </p:extLst>
          </p:nvPr>
        </p:nvGraphicFramePr>
        <p:xfrm>
          <a:off x="76200" y="1447800"/>
          <a:ext cx="2941638" cy="4999038"/>
        </p:xfrm>
        <a:graphic>
          <a:graphicData uri="http://schemas.openxmlformats.org/presentationml/2006/ole">
            <mc:AlternateContent xmlns:mc="http://schemas.openxmlformats.org/markup-compatibility/2006">
              <mc:Choice xmlns:v="urn:schemas-microsoft-com:vml" Requires="v">
                <p:oleObj spid="_x0000_s25750" name="Visio" r:id="rId4" imgW="3185295" imgH="4980021" progId="Visio.Drawing.11">
                  <p:embed/>
                </p:oleObj>
              </mc:Choice>
              <mc:Fallback>
                <p:oleObj name="Visio" r:id="rId4" imgW="3185295" imgH="4980021" progId="Visio.Drawing.11">
                  <p:embed/>
                  <p:pic>
                    <p:nvPicPr>
                      <p:cNvPr id="0" name=""/>
                      <p:cNvPicPr/>
                      <p:nvPr/>
                    </p:nvPicPr>
                    <p:blipFill>
                      <a:blip r:embed="rId5"/>
                      <a:stretch>
                        <a:fillRect/>
                      </a:stretch>
                    </p:blipFill>
                    <p:spPr>
                      <a:xfrm>
                        <a:off x="76200" y="1447800"/>
                        <a:ext cx="2941638" cy="4999038"/>
                      </a:xfrm>
                      <a:prstGeom prst="rect">
                        <a:avLst/>
                      </a:prstGeom>
                    </p:spPr>
                  </p:pic>
                </p:oleObj>
              </mc:Fallback>
            </mc:AlternateContent>
          </a:graphicData>
        </a:graphic>
      </p:graphicFrame>
      <p:sp>
        <p:nvSpPr>
          <p:cNvPr id="6" name="Down Arrow 5"/>
          <p:cNvSpPr/>
          <p:nvPr/>
        </p:nvSpPr>
        <p:spPr>
          <a:xfrm rot="16200000">
            <a:off x="2857500" y="3009901"/>
            <a:ext cx="381000" cy="60959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601489064"/>
              </p:ext>
            </p:extLst>
          </p:nvPr>
        </p:nvGraphicFramePr>
        <p:xfrm>
          <a:off x="3306763" y="1524000"/>
          <a:ext cx="3368675" cy="4937125"/>
        </p:xfrm>
        <a:graphic>
          <a:graphicData uri="http://schemas.openxmlformats.org/presentationml/2006/ole">
            <mc:AlternateContent xmlns:mc="http://schemas.openxmlformats.org/markup-compatibility/2006">
              <mc:Choice xmlns:v="urn:schemas-microsoft-com:vml" Requires="v">
                <p:oleObj spid="_x0000_s25751" name="Visio" r:id="rId6" imgW="3920052" imgH="5044872" progId="Visio.Drawing.11">
                  <p:embed/>
                </p:oleObj>
              </mc:Choice>
              <mc:Fallback>
                <p:oleObj name="Visio" r:id="rId6" imgW="3920052" imgH="5044872" progId="Visio.Drawing.11">
                  <p:embed/>
                  <p:pic>
                    <p:nvPicPr>
                      <p:cNvPr id="0" name=""/>
                      <p:cNvPicPr>
                        <a:picLocks noChangeAspect="1" noChangeArrowheads="1"/>
                      </p:cNvPicPr>
                      <p:nvPr/>
                    </p:nvPicPr>
                    <p:blipFill>
                      <a:blip r:embed="rId7"/>
                      <a:srcRect/>
                      <a:stretch>
                        <a:fillRect/>
                      </a:stretch>
                    </p:blipFill>
                    <p:spPr bwMode="auto">
                      <a:xfrm>
                        <a:off x="3306763" y="1524000"/>
                        <a:ext cx="3368675" cy="493712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044215" y="1524000"/>
            <a:ext cx="3147015" cy="1569660"/>
          </a:xfrm>
          <a:prstGeom prst="rect">
            <a:avLst/>
          </a:prstGeom>
          <a:noFill/>
        </p:spPr>
        <p:txBody>
          <a:bodyPr wrap="none" rtlCol="0">
            <a:spAutoFit/>
          </a:bodyPr>
          <a:lstStyle/>
          <a:p>
            <a:r>
              <a:rPr lang="en-US" sz="1600" dirty="0" smtClean="0">
                <a:latin typeface="Courier New" pitchFamily="49" charset="0"/>
                <a:cs typeface="Courier New" pitchFamily="49" charset="0"/>
              </a:rPr>
              <a:t>// not the final version</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void </a:t>
            </a:r>
            <a:r>
              <a:rPr lang="en-US" sz="1600" b="1" dirty="0" smtClean="0">
                <a:solidFill>
                  <a:srgbClr val="FF0000"/>
                </a:solidFill>
                <a:latin typeface="Courier New" pitchFamily="49" charset="0"/>
                <a:cs typeface="Courier New" pitchFamily="49" charset="0"/>
              </a:rPr>
              <a:t>cond_break</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read_unlock(&amp;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read_lock(&amp;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8" name="TextBox 7"/>
          <p:cNvSpPr txBox="1"/>
          <p:nvPr/>
        </p:nvSpPr>
        <p:spPr>
          <a:xfrm>
            <a:off x="5996985" y="4419600"/>
            <a:ext cx="3147015" cy="1815882"/>
          </a:xfrm>
          <a:prstGeom prst="rect">
            <a:avLst/>
          </a:prstGeom>
          <a:noFill/>
        </p:spPr>
        <p:txBody>
          <a:bodyPr wrap="none" rtlCol="0">
            <a:spAutoFit/>
          </a:bodyPr>
          <a:lstStyle/>
          <a:p>
            <a:r>
              <a:rPr lang="en-US" sz="1600" dirty="0" smtClean="0">
                <a:latin typeface="Courier New" pitchFamily="49" charset="0"/>
                <a:cs typeface="Courier New" pitchFamily="49" charset="0"/>
              </a:rPr>
              <a:t>// not the final version</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void loom_update()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write_lock(&amp;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install_filter();</a:t>
            </a:r>
          </a:p>
          <a:p>
            <a:r>
              <a:rPr lang="en-US" sz="1600" dirty="0" smtClean="0">
                <a:latin typeface="Courier New" pitchFamily="49" charset="0"/>
                <a:cs typeface="Courier New" pitchFamily="49" charset="0"/>
              </a:rPr>
              <a:t>  write_unlock(&amp;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5" name="Right Arrow 4"/>
          <p:cNvSpPr/>
          <p:nvPr/>
        </p:nvSpPr>
        <p:spPr>
          <a:xfrm>
            <a:off x="6148829" y="2319808"/>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ight Arrow 9"/>
          <p:cNvSpPr/>
          <p:nvPr/>
        </p:nvSpPr>
        <p:spPr>
          <a:xfrm>
            <a:off x="6148829" y="5213241"/>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826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5"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 Threads at Safe Locations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4495800" y="1994118"/>
            <a:ext cx="3887603" cy="1815882"/>
          </a:xfrm>
          <a:prstGeom prst="rect">
            <a:avLst/>
          </a:prstGeom>
          <a:noFill/>
        </p:spPr>
        <p:txBody>
          <a:bodyPr wrap="none" rtlCol="0">
            <a:spAutoFit/>
          </a:bodyPr>
          <a:lstStyle/>
          <a:p>
            <a:r>
              <a:rPr lang="en-US" sz="1600" dirty="0" smtClean="0">
                <a:latin typeface="Courier New" pitchFamily="49" charset="0"/>
                <a:cs typeface="Courier New" pitchFamily="49" charset="0"/>
              </a:rPr>
              <a:t>void </a:t>
            </a:r>
            <a:r>
              <a:rPr lang="en-US" sz="1600" b="1" dirty="0" smtClean="0">
                <a:solidFill>
                  <a:srgbClr val="FF0000"/>
                </a:solidFill>
                <a:latin typeface="Courier New" pitchFamily="49" charset="0"/>
                <a:cs typeface="Courier New" pitchFamily="49" charset="0"/>
              </a:rPr>
              <a:t>cond_break</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if </a:t>
            </a:r>
            <a:r>
              <a:rPr lang="en-US" sz="1600" dirty="0">
                <a:latin typeface="Courier New" pitchFamily="49" charset="0"/>
                <a:cs typeface="Courier New" pitchFamily="49" charset="0"/>
              </a:rPr>
              <a:t>(</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[backedge_id</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read_unlock(&amp;update);</a:t>
            </a:r>
          </a:p>
          <a:p>
            <a:r>
              <a:rPr lang="en-US" sz="1600" dirty="0">
                <a:latin typeface="Courier New" pitchFamily="49" charset="0"/>
                <a:cs typeface="Courier New" pitchFamily="49" charset="0"/>
              </a:rPr>
              <a:t>    while (</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[backedge_id</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read_lock(&amp;update);</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p:txBody>
      </p:sp>
      <p:sp>
        <p:nvSpPr>
          <p:cNvPr id="7" name="TextBox 6"/>
          <p:cNvSpPr txBox="1"/>
          <p:nvPr/>
        </p:nvSpPr>
        <p:spPr>
          <a:xfrm>
            <a:off x="4495800" y="3886200"/>
            <a:ext cx="3640740" cy="2554545"/>
          </a:xfrm>
          <a:prstGeom prst="rect">
            <a:avLst/>
          </a:prstGeom>
          <a:noFill/>
        </p:spPr>
        <p:txBody>
          <a:bodyPr wrap="none" rtlCol="0">
            <a:spAutoFit/>
          </a:bodyPr>
          <a:lstStyle/>
          <a:p>
            <a:r>
              <a:rPr lang="en-US" sz="1600" dirty="0" smtClean="0">
                <a:latin typeface="Courier New" pitchFamily="49" charset="0"/>
                <a:cs typeface="Courier New" pitchFamily="49" charset="0"/>
              </a:rPr>
              <a:t>void loom_update() {</a:t>
            </a:r>
          </a:p>
          <a:p>
            <a:r>
              <a:rPr lang="en-US" sz="1600" dirty="0" smtClean="0">
                <a:latin typeface="Courier New" pitchFamily="49" charset="0"/>
                <a:cs typeface="Courier New" pitchFamily="49" charset="0"/>
              </a:rPr>
              <a:t>  identify_safe_locations();</a:t>
            </a:r>
          </a:p>
          <a:p>
            <a:r>
              <a:rPr lang="en-US" sz="1600" dirty="0" smtClean="0">
                <a:latin typeface="Courier New" pitchFamily="49" charset="0"/>
                <a:cs typeface="Courier New" pitchFamily="49" charset="0"/>
              </a:rPr>
              <a:t>  for each safe backedge E</a:t>
            </a:r>
          </a:p>
          <a:p>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[E] = true;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write_lock(&amp;update);</a:t>
            </a:r>
          </a:p>
          <a:p>
            <a:r>
              <a:rPr lang="en-US" sz="1600" dirty="0" smtClean="0">
                <a:latin typeface="Courier New" pitchFamily="49" charset="0"/>
                <a:cs typeface="Courier New" pitchFamily="49" charset="0"/>
              </a:rPr>
              <a:t>  install_filter();</a:t>
            </a:r>
          </a:p>
          <a:p>
            <a:r>
              <a:rPr lang="en-US" sz="1600" dirty="0" smtClean="0">
                <a:latin typeface="Courier New" pitchFamily="49" charset="0"/>
                <a:cs typeface="Courier New" pitchFamily="49" charset="0"/>
              </a:rPr>
              <a:t>  for each safe backedge </a:t>
            </a:r>
            <a:r>
              <a:rPr lang="en-US" sz="1600" dirty="0">
                <a:latin typeface="Courier New" pitchFamily="49" charset="0"/>
                <a:cs typeface="Courier New" pitchFamily="49" charset="0"/>
              </a:rPr>
              <a:t>E</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[E] = false;</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write_unlock(&amp;update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54993724"/>
              </p:ext>
            </p:extLst>
          </p:nvPr>
        </p:nvGraphicFramePr>
        <p:xfrm>
          <a:off x="533400" y="1524000"/>
          <a:ext cx="3368675" cy="4937125"/>
        </p:xfrm>
        <a:graphic>
          <a:graphicData uri="http://schemas.openxmlformats.org/presentationml/2006/ole">
            <mc:AlternateContent xmlns:mc="http://schemas.openxmlformats.org/markup-compatibility/2006">
              <mc:Choice xmlns:v="urn:schemas-microsoft-com:vml" Requires="v">
                <p:oleObj spid="_x0000_s17980" name="Visio" r:id="rId4" imgW="3920052" imgH="5044872" progId="Visio.Drawing.11">
                  <p:embed/>
                </p:oleObj>
              </mc:Choice>
              <mc:Fallback>
                <p:oleObj name="Visio" r:id="rId4" imgW="3920052" imgH="5044872"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24000"/>
                        <a:ext cx="3368675"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5257799" y="2286000"/>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5867400" y="2743200"/>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5029199" y="4648200"/>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5029199" y="5638800"/>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ight Arrow 13"/>
          <p:cNvSpPr/>
          <p:nvPr/>
        </p:nvSpPr>
        <p:spPr>
          <a:xfrm>
            <a:off x="4114800" y="4648200"/>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a:off x="4114800" y="4953000"/>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ight Arrow 15"/>
          <p:cNvSpPr/>
          <p:nvPr/>
        </p:nvSpPr>
        <p:spPr>
          <a:xfrm>
            <a:off x="4495800" y="2743200"/>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ight Arrow 16"/>
          <p:cNvSpPr/>
          <p:nvPr/>
        </p:nvSpPr>
        <p:spPr>
          <a:xfrm>
            <a:off x="4114800" y="5628468"/>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ight Arrow 17"/>
          <p:cNvSpPr/>
          <p:nvPr/>
        </p:nvSpPr>
        <p:spPr>
          <a:xfrm>
            <a:off x="4114800" y="5924873"/>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5181600" y="1371600"/>
            <a:ext cx="2529860" cy="584775"/>
          </a:xfrm>
          <a:prstGeom prst="rect">
            <a:avLst/>
          </a:prstGeom>
          <a:noFill/>
        </p:spPr>
        <p:txBody>
          <a:bodyPr wrap="none" rtlCol="0">
            <a:spAutoFit/>
          </a:bodyPr>
          <a:lstStyle/>
          <a:p>
            <a:r>
              <a:rPr lang="en-US" sz="1600" dirty="0" smtClean="0">
                <a:latin typeface="Courier New" pitchFamily="49" charset="0"/>
                <a:cs typeface="Courier New" pitchFamily="49" charset="0"/>
              </a:rPr>
              <a:t>cmpl 0x0, 0x845208c</a:t>
            </a:r>
          </a:p>
          <a:p>
            <a:r>
              <a:rPr lang="en-US" sz="1600" dirty="0" smtClean="0">
                <a:latin typeface="Courier New" pitchFamily="49" charset="0"/>
                <a:cs typeface="Courier New" pitchFamily="49" charset="0"/>
              </a:rPr>
              <a:t>je 0x804b56d</a:t>
            </a:r>
            <a:endParaRPr lang="en-US" sz="1600" dirty="0">
              <a:latin typeface="Courier New" pitchFamily="49" charset="0"/>
              <a:cs typeface="Courier New" pitchFamily="49" charset="0"/>
            </a:endParaRPr>
          </a:p>
        </p:txBody>
      </p:sp>
      <p:sp>
        <p:nvSpPr>
          <p:cNvPr id="12" name="Right Arrow 11"/>
          <p:cNvSpPr/>
          <p:nvPr/>
        </p:nvSpPr>
        <p:spPr>
          <a:xfrm rot="8100000">
            <a:off x="5589797" y="1955520"/>
            <a:ext cx="533400" cy="29238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ight Arrow 18"/>
          <p:cNvSpPr/>
          <p:nvPr/>
        </p:nvSpPr>
        <p:spPr>
          <a:xfrm>
            <a:off x="4114800" y="4191000"/>
            <a:ext cx="4572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338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strVal val="4/3*#ppt_w"/>
                                          </p:val>
                                        </p:tav>
                                        <p:tav tm="100000">
                                          <p:val>
                                            <p:strVal val="#ppt_w"/>
                                          </p:val>
                                        </p:tav>
                                      </p:tavLst>
                                    </p:anim>
                                    <p:anim calcmode="lin" valueType="num">
                                      <p:cBhvr>
                                        <p:cTn id="14" dur="500" fill="hold"/>
                                        <p:tgtEl>
                                          <p:spTgt spid="8"/>
                                        </p:tgtEl>
                                        <p:attrNameLst>
                                          <p:attrName>ppt_h</p:attrName>
                                        </p:attrNameLst>
                                      </p:cBhvr>
                                      <p:tavLst>
                                        <p:tav tm="0">
                                          <p:val>
                                            <p:strVal val="4/3*#ppt_h"/>
                                          </p:val>
                                        </p:tav>
                                        <p:tav tm="100000">
                                          <p:val>
                                            <p:strVal val="#ppt_h"/>
                                          </p:val>
                                        </p:tav>
                                      </p:tavLst>
                                    </p:anim>
                                  </p:childTnLst>
                                </p:cTn>
                              </p:par>
                              <p:par>
                                <p:cTn id="15" presetID="23" presetClass="entr" presetSubtype="28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strVal val="4/3*#ppt_w"/>
                                          </p:val>
                                        </p:tav>
                                        <p:tav tm="100000">
                                          <p:val>
                                            <p:strVal val="#ppt_w"/>
                                          </p:val>
                                        </p:tav>
                                      </p:tavLst>
                                    </p:anim>
                                    <p:anim calcmode="lin" valueType="num">
                                      <p:cBhvr>
                                        <p:cTn id="18" dur="500" fill="hold"/>
                                        <p:tgtEl>
                                          <p:spTgt spid="9"/>
                                        </p:tgtEl>
                                        <p:attrNameLst>
                                          <p:attrName>ppt_h</p:attrName>
                                        </p:attrNameLst>
                                      </p:cBhvr>
                                      <p:tavLst>
                                        <p:tav tm="0">
                                          <p:val>
                                            <p:strVal val="4/3*#ppt_h"/>
                                          </p:val>
                                        </p:tav>
                                        <p:tav tm="100000">
                                          <p:val>
                                            <p:strVal val="#ppt_h"/>
                                          </p:val>
                                        </p:tav>
                                      </p:tavLst>
                                    </p:anim>
                                  </p:childTnLst>
                                </p:cTn>
                              </p:par>
                              <p:par>
                                <p:cTn id="19" presetID="23" presetClass="entr" presetSubtype="28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strVal val="4/3*#ppt_w"/>
                                          </p:val>
                                        </p:tav>
                                        <p:tav tm="100000">
                                          <p:val>
                                            <p:strVal val="#ppt_w"/>
                                          </p:val>
                                        </p:tav>
                                      </p:tavLst>
                                    </p:anim>
                                    <p:anim calcmode="lin" valueType="num">
                                      <p:cBhvr>
                                        <p:cTn id="22" dur="500" fill="hold"/>
                                        <p:tgtEl>
                                          <p:spTgt spid="10"/>
                                        </p:tgtEl>
                                        <p:attrNameLst>
                                          <p:attrName>ppt_h</p:attrName>
                                        </p:attrNameLst>
                                      </p:cBhvr>
                                      <p:tavLst>
                                        <p:tav tm="0">
                                          <p:val>
                                            <p:strVal val="4/3*#ppt_h"/>
                                          </p:val>
                                        </p:tav>
                                        <p:tav tm="100000">
                                          <p:val>
                                            <p:strVal val="#ppt_h"/>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strVal val="4/3*#ppt_w"/>
                                          </p:val>
                                        </p:tav>
                                        <p:tav tm="100000">
                                          <p:val>
                                            <p:strVal val="#ppt_w"/>
                                          </p:val>
                                        </p:tav>
                                      </p:tavLst>
                                    </p:anim>
                                    <p:anim calcmode="lin" valueType="num">
                                      <p:cBhvr>
                                        <p:cTn id="26" dur="500" fill="hold"/>
                                        <p:tgtEl>
                                          <p:spTgt spid="11"/>
                                        </p:tgtEl>
                                        <p:attrNameLst>
                                          <p:attrName>ppt_h</p:attrName>
                                        </p:attrNameLst>
                                      </p:cBhvr>
                                      <p:tavLst>
                                        <p:tav tm="0">
                                          <p:val>
                                            <p:strVal val="4/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8" grpId="1" animBg="1"/>
      <p:bldP spid="9" grpId="0" animBg="1"/>
      <p:bldP spid="9" grpId="1" animBg="1"/>
      <p:bldP spid="10" grpId="0" animBg="1"/>
      <p:bldP spid="10" grpId="1" animBg="1"/>
      <p:bldP spid="11" grpId="0" animBg="1"/>
      <p:bldP spid="11" grpId="1" animBg="1"/>
      <p:bldP spid="14" grpId="0" animBg="1"/>
      <p:bldP spid="14" grpId="1" animBg="1"/>
      <p:bldP spid="15" grpId="0" animBg="1"/>
      <p:bldP spid="15" grpId="1" animBg="1"/>
      <p:bldP spid="16" grpId="0" animBg="1"/>
      <p:bldP spid="17" grpId="0" animBg="1"/>
      <p:bldP spid="17" grpId="1" animBg="1"/>
      <p:bldP spid="18" grpId="0" animBg="1"/>
      <p:bldP spid="5" grpId="0"/>
      <p:bldP spid="12" grpId="0" animBg="1"/>
      <p:bldP spid="19" grpId="0"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50000"/>
                  </a:schemeClr>
                </a:solidFill>
              </a:rPr>
              <a:t>Architecture</a:t>
            </a:r>
          </a:p>
          <a:p>
            <a:pPr lvl="1"/>
            <a:r>
              <a:rPr lang="en-US" dirty="0" smtClean="0">
                <a:solidFill>
                  <a:schemeClr val="bg1">
                    <a:lumMod val="50000"/>
                  </a:schemeClr>
                </a:solidFill>
              </a:rPr>
              <a:t>Combines static preparation and live update</a:t>
            </a:r>
          </a:p>
          <a:p>
            <a:r>
              <a:rPr lang="en-US" dirty="0" smtClean="0">
                <a:solidFill>
                  <a:schemeClr val="bg1">
                    <a:lumMod val="50000"/>
                  </a:schemeClr>
                </a:solidFill>
              </a:rPr>
              <a:t>Safely updating live applications</a:t>
            </a:r>
          </a:p>
          <a:p>
            <a:r>
              <a:rPr lang="en-US" dirty="0" smtClean="0"/>
              <a:t>Reducing performance overhead</a:t>
            </a:r>
          </a:p>
          <a:p>
            <a:r>
              <a:rPr lang="en-US" dirty="0" smtClean="0">
                <a:solidFill>
                  <a:schemeClr val="bg1">
                    <a:lumMod val="50000"/>
                  </a:schemeClr>
                </a:solidFill>
              </a:rPr>
              <a:t>Evaluation</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5219289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Hybrid Instrumentation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17944556"/>
              </p:ext>
            </p:extLst>
          </p:nvPr>
        </p:nvGraphicFramePr>
        <p:xfrm>
          <a:off x="4229100" y="1439863"/>
          <a:ext cx="4762500" cy="4876800"/>
        </p:xfrm>
        <a:graphic>
          <a:graphicData uri="http://schemas.openxmlformats.org/presentationml/2006/ole">
            <mc:AlternateContent xmlns:mc="http://schemas.openxmlformats.org/markup-compatibility/2006">
              <mc:Choice xmlns:v="urn:schemas-microsoft-com:vml" Requires="v">
                <p:oleObj spid="_x0000_s27749" name="Visio" r:id="rId4" imgW="6250828" imgH="6410528" progId="Visio.Drawing.11">
                  <p:embed/>
                </p:oleObj>
              </mc:Choice>
              <mc:Fallback>
                <p:oleObj name="Visio" r:id="rId4" imgW="6250828" imgH="6410528" progId="Visio.Drawing.11">
                  <p:embed/>
                  <p:pic>
                    <p:nvPicPr>
                      <p:cNvPr id="0" name="Object 4"/>
                      <p:cNvPicPr>
                        <a:picLocks noChangeAspect="1" noChangeArrowheads="1"/>
                      </p:cNvPicPr>
                      <p:nvPr/>
                    </p:nvPicPr>
                    <p:blipFill>
                      <a:blip r:embed="rId5"/>
                      <a:srcRect/>
                      <a:stretch>
                        <a:fillRect/>
                      </a:stretch>
                    </p:blipFill>
                    <p:spPr bwMode="auto">
                      <a:xfrm>
                        <a:off x="4229100" y="1439863"/>
                        <a:ext cx="47625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33672015"/>
              </p:ext>
            </p:extLst>
          </p:nvPr>
        </p:nvGraphicFramePr>
        <p:xfrm>
          <a:off x="228600" y="1828800"/>
          <a:ext cx="3445661" cy="4403725"/>
        </p:xfrm>
        <a:graphic>
          <a:graphicData uri="http://schemas.openxmlformats.org/presentationml/2006/ole">
            <mc:AlternateContent xmlns:mc="http://schemas.openxmlformats.org/markup-compatibility/2006">
              <mc:Choice xmlns:v="urn:schemas-microsoft-com:vml" Requires="v">
                <p:oleObj spid="_x0000_s27750" name="Visio" r:id="rId6" imgW="4333824" imgH="5044872" progId="Visio.Drawing.11">
                  <p:embed/>
                </p:oleObj>
              </mc:Choice>
              <mc:Fallback>
                <p:oleObj name="Visio" r:id="rId6" imgW="4333824" imgH="5044872" progId="Visio.Drawing.11">
                  <p:embed/>
                  <p:pic>
                    <p:nvPicPr>
                      <p:cNvPr id="0" name="Object 4"/>
                      <p:cNvPicPr>
                        <a:picLocks noChangeAspect="1" noChangeArrowheads="1"/>
                      </p:cNvPicPr>
                      <p:nvPr/>
                    </p:nvPicPr>
                    <p:blipFill>
                      <a:blip r:embed="rId7"/>
                      <a:srcRect/>
                      <a:stretch>
                        <a:fillRect/>
                      </a:stretch>
                    </p:blipFill>
                    <p:spPr bwMode="auto">
                      <a:xfrm>
                        <a:off x="228600" y="1828800"/>
                        <a:ext cx="3445661" cy="4403725"/>
                      </a:xfrm>
                      <a:prstGeom prst="rect">
                        <a:avLst/>
                      </a:prstGeom>
                      <a:noFill/>
                      <a:ln>
                        <a:noFill/>
                      </a:ln>
                    </p:spPr>
                  </p:pic>
                </p:oleObj>
              </mc:Fallback>
            </mc:AlternateContent>
          </a:graphicData>
        </a:graphic>
      </p:graphicFrame>
      <p:sp>
        <p:nvSpPr>
          <p:cNvPr id="7" name="Down Arrow 6"/>
          <p:cNvSpPr/>
          <p:nvPr/>
        </p:nvSpPr>
        <p:spPr>
          <a:xfrm rot="16200000">
            <a:off x="3390900" y="3619501"/>
            <a:ext cx="381000" cy="60959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7559843" y="3579395"/>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7559842" y="4094748"/>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7543801" y="4648200"/>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7543800" y="5105400"/>
            <a:ext cx="609601" cy="304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6005763" y="2973805"/>
            <a:ext cx="1004637" cy="455195"/>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p:cNvSpPr/>
          <p:nvPr/>
        </p:nvSpPr>
        <p:spPr>
          <a:xfrm>
            <a:off x="6019800" y="2209800"/>
            <a:ext cx="1080837" cy="455195"/>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2438400" y="1421249"/>
            <a:ext cx="3621504" cy="1169551"/>
          </a:xfrm>
          <a:prstGeom prst="rect">
            <a:avLst/>
          </a:prstGeom>
          <a:noFill/>
        </p:spPr>
        <p:txBody>
          <a:bodyPr wrap="none" rtlCol="0">
            <a:spAutoFit/>
          </a:bodyPr>
          <a:lstStyle/>
          <a:p>
            <a:r>
              <a:rPr lang="en-US" sz="1400" dirty="0" smtClean="0">
                <a:latin typeface="Courier New" pitchFamily="49" charset="0"/>
                <a:cs typeface="Courier New" pitchFamily="49" charset="0"/>
              </a:rPr>
              <a:t>void slot(int stmt_id) {</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op_list = operations[stmt_id];</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foreach op in op_list</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do op;</a:t>
            </a:r>
          </a:p>
          <a:p>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13919722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28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strVal val="4/3*#ppt_w"/>
                                          </p:val>
                                        </p:tav>
                                        <p:tav tm="100000">
                                          <p:val>
                                            <p:strVal val="#ppt_w"/>
                                          </p:val>
                                        </p:tav>
                                      </p:tavLst>
                                    </p:anim>
                                    <p:anim calcmode="lin" valueType="num">
                                      <p:cBhvr>
                                        <p:cTn id="16" dur="500" fill="hold"/>
                                        <p:tgtEl>
                                          <p:spTgt spid="8"/>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strVal val="4/3*#ppt_w"/>
                                          </p:val>
                                        </p:tav>
                                        <p:tav tm="100000">
                                          <p:val>
                                            <p:strVal val="#ppt_w"/>
                                          </p:val>
                                        </p:tav>
                                      </p:tavLst>
                                    </p:anim>
                                    <p:anim calcmode="lin" valueType="num">
                                      <p:cBhvr>
                                        <p:cTn id="20" dur="500" fill="hold"/>
                                        <p:tgtEl>
                                          <p:spTgt spid="1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strVal val="4/3*#ppt_w"/>
                                          </p:val>
                                        </p:tav>
                                        <p:tav tm="100000">
                                          <p:val>
                                            <p:strVal val="#ppt_w"/>
                                          </p:val>
                                        </p:tav>
                                      </p:tavLst>
                                    </p:anim>
                                    <p:anim calcmode="lin" valueType="num">
                                      <p:cBhvr>
                                        <p:cTn id="24" dur="500" fill="hold"/>
                                        <p:tgtEl>
                                          <p:spTgt spid="11"/>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strVal val="4/3*#ppt_w"/>
                                          </p:val>
                                        </p:tav>
                                        <p:tav tm="100000">
                                          <p:val>
                                            <p:strVal val="#ppt_w"/>
                                          </p:val>
                                        </p:tav>
                                      </p:tavLst>
                                    </p:anim>
                                    <p:anim calcmode="lin" valueType="num">
                                      <p:cBhvr>
                                        <p:cTn id="28"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strVal val="4/3*#ppt_w"/>
                                          </p:val>
                                        </p:tav>
                                        <p:tav tm="100000">
                                          <p:val>
                                            <p:strVal val="#ppt_w"/>
                                          </p:val>
                                        </p:tav>
                                      </p:tavLst>
                                    </p:anim>
                                    <p:anim calcmode="lin" valueType="num">
                                      <p:cBhvr>
                                        <p:cTn id="48" dur="500" fill="hold"/>
                                        <p:tgtEl>
                                          <p:spTgt spid="13"/>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strVal val="4/3*#ppt_w"/>
                                          </p:val>
                                        </p:tav>
                                        <p:tav tm="100000">
                                          <p:val>
                                            <p:strVal val="#ppt_w"/>
                                          </p:val>
                                        </p:tav>
                                      </p:tavLst>
                                    </p:anim>
                                    <p:anim calcmode="lin" valueType="num">
                                      <p:cBhvr>
                                        <p:cTn id="52"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10" grpId="0" animBg="1"/>
      <p:bldP spid="10" grpId="1" animBg="1"/>
      <p:bldP spid="11" grpId="0" animBg="1"/>
      <p:bldP spid="11" grpId="1" animBg="1"/>
      <p:bldP spid="12" grpId="0" animBg="1"/>
      <p:bldP spid="12" grpId="1" animBg="1"/>
      <p:bldP spid="13" grpId="0" animBg="1"/>
      <p:bldP spid="14"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Bare Instrumentation Overhead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0600" y="1129090"/>
            <a:ext cx="7391400" cy="488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81264" y="6029980"/>
            <a:ext cx="4300536" cy="523220"/>
          </a:xfrm>
          <a:prstGeom prst="rect">
            <a:avLst/>
          </a:prstGeom>
          <a:noFill/>
        </p:spPr>
        <p:txBody>
          <a:bodyPr wrap="none" rtlCol="0">
            <a:spAutoFit/>
          </a:bodyPr>
          <a:lstStyle/>
          <a:p>
            <a:r>
              <a:rPr lang="en-US" sz="2800" dirty="0" smtClean="0">
                <a:solidFill>
                  <a:srgbClr val="FF0000"/>
                </a:solidFill>
              </a:rPr>
              <a:t>Performance overhead &lt; 5%</a:t>
            </a:r>
            <a:endParaRPr lang="en-US" sz="2800" dirty="0">
              <a:solidFill>
                <a:srgbClr val="FF0000"/>
              </a:solidFill>
            </a:endParaRPr>
          </a:p>
        </p:txBody>
      </p:sp>
    </p:spTree>
    <p:extLst>
      <p:ext uri="{BB962C8B-B14F-4D97-AF65-F5344CB8AC3E}">
        <p14:creationId xmlns:p14="http://schemas.microsoft.com/office/powerpoint/2010/main" val="2766303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Bare Instrumentation Overhead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7391400" cy="484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81264" y="6029980"/>
            <a:ext cx="4300536" cy="523220"/>
          </a:xfrm>
          <a:prstGeom prst="rect">
            <a:avLst/>
          </a:prstGeom>
          <a:noFill/>
        </p:spPr>
        <p:txBody>
          <a:bodyPr wrap="none" rtlCol="0">
            <a:spAutoFit/>
          </a:bodyPr>
          <a:lstStyle/>
          <a:p>
            <a:r>
              <a:rPr lang="en-US" sz="2800" dirty="0" smtClean="0">
                <a:solidFill>
                  <a:srgbClr val="FF0000"/>
                </a:solidFill>
              </a:rPr>
              <a:t>Performance overhead &lt; 5%</a:t>
            </a:r>
            <a:endParaRPr lang="en-US" sz="2800" dirty="0">
              <a:solidFill>
                <a:srgbClr val="FF0000"/>
              </a:solidFill>
            </a:endParaRPr>
          </a:p>
        </p:txBody>
      </p:sp>
    </p:spTree>
    <p:extLst>
      <p:ext uri="{BB962C8B-B14F-4D97-AF65-F5344CB8AC3E}">
        <p14:creationId xmlns:p14="http://schemas.microsoft.com/office/powerpoint/2010/main" val="37397342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838200" y="1554540"/>
            <a:ext cx="7848599" cy="830997"/>
          </a:xfrm>
          <a:prstGeom prst="rect">
            <a:avLst/>
          </a:prstGeom>
          <a:noFill/>
        </p:spPr>
        <p:txBody>
          <a:bodyPr wrap="square" rtlCol="0">
            <a:spAutoFit/>
          </a:bodyPr>
          <a:lstStyle/>
          <a:p>
            <a:pPr marL="285750" indent="-285750">
              <a:buFont typeface="Arial" pitchFamily="34" charset="0"/>
              <a:buChar char="•"/>
            </a:pPr>
            <a:r>
              <a:rPr lang="en-US" sz="2400" dirty="0" smtClean="0"/>
              <a:t>48-core machine with 4 CPUs; Each CPU has 12 cores. </a:t>
            </a:r>
          </a:p>
          <a:p>
            <a:pPr marL="285750" indent="-285750">
              <a:buFont typeface="Arial" pitchFamily="34" charset="0"/>
              <a:buChar char="•"/>
            </a:pPr>
            <a:r>
              <a:rPr lang="en-US" sz="2400" dirty="0" smtClean="0"/>
              <a:t>Pin the server to CPU 0, 1, 2, and the client to CPU 3. </a:t>
            </a:r>
          </a:p>
        </p:txBody>
      </p:sp>
      <p:graphicFrame>
        <p:nvGraphicFramePr>
          <p:cNvPr id="9" name="Chart 8"/>
          <p:cNvGraphicFramePr>
            <a:graphicFrameLocks/>
          </p:cNvGraphicFramePr>
          <p:nvPr>
            <p:extLst>
              <p:ext uri="{D42A27DB-BD31-4B8C-83A1-F6EECF244321}">
                <p14:modId xmlns:p14="http://schemas.microsoft.com/office/powerpoint/2010/main" val="515357987"/>
              </p:ext>
            </p:extLst>
          </p:nvPr>
        </p:nvGraphicFramePr>
        <p:xfrm>
          <a:off x="838201" y="2514600"/>
          <a:ext cx="7162799"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447800" y="5867400"/>
            <a:ext cx="6171305" cy="523220"/>
          </a:xfrm>
          <a:prstGeom prst="rect">
            <a:avLst/>
          </a:prstGeom>
          <a:noFill/>
        </p:spPr>
        <p:txBody>
          <a:bodyPr wrap="none" rtlCol="0">
            <a:spAutoFit/>
          </a:bodyPr>
          <a:lstStyle/>
          <a:p>
            <a:r>
              <a:rPr lang="en-US" sz="2800" dirty="0" smtClean="0">
                <a:solidFill>
                  <a:srgbClr val="FF0000"/>
                </a:solidFill>
              </a:rPr>
              <a:t>Performance overhead does not increase</a:t>
            </a:r>
            <a:endParaRPr lang="en-US" sz="2800" dirty="0">
              <a:solidFill>
                <a:srgbClr val="FF0000"/>
              </a:solidFill>
            </a:endParaRPr>
          </a:p>
        </p:txBody>
      </p:sp>
    </p:spTree>
    <p:extLst>
      <p:ext uri="{BB962C8B-B14F-4D97-AF65-F5344CB8AC3E}">
        <p14:creationId xmlns:p14="http://schemas.microsoft.com/office/powerpoint/2010/main" val="29661997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Mozilla Bug #133773</a:t>
            </a:r>
            <a:endParaRPr lang="en-US" dirty="0"/>
          </a:p>
        </p:txBody>
      </p:sp>
      <p:sp>
        <p:nvSpPr>
          <p:cNvPr id="5" name="TextBox 4"/>
          <p:cNvSpPr txBox="1"/>
          <p:nvPr/>
        </p:nvSpPr>
        <p:spPr>
          <a:xfrm>
            <a:off x="914400" y="1946970"/>
            <a:ext cx="3764172" cy="2800767"/>
          </a:xfrm>
          <a:prstGeom prst="rect">
            <a:avLst/>
          </a:prstGeom>
          <a:noFill/>
        </p:spPr>
        <p:txBody>
          <a:bodyPr wrap="none" rtlCol="0">
            <a:spAutoFit/>
          </a:bodyPr>
          <a:lstStyle/>
          <a:p>
            <a:r>
              <a:rPr lang="en-US" sz="1600" dirty="0" smtClean="0">
                <a:latin typeface="Courier New" pitchFamily="49" charset="0"/>
                <a:cs typeface="Courier New" pitchFamily="49" charset="0"/>
              </a:rPr>
              <a:t>void js_DestroyContext(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JSContext *cx) {</a:t>
            </a:r>
          </a:p>
          <a:p>
            <a:r>
              <a:rPr lang="en-US" sz="1600" b="1" dirty="0" smtClean="0">
                <a:latin typeface="Courier New" pitchFamily="49" charset="0"/>
                <a:cs typeface="Courier New" pitchFamily="49" charset="0"/>
              </a:rPr>
              <a:t>  JS_LOCK_GC(cx-&gt;runtime);</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MarkAtomState(cx</a:t>
            </a:r>
            <a:r>
              <a:rPr lang="en-US" sz="1600" b="1" dirty="0" smtClean="0">
                <a:solidFill>
                  <a:srgbClr val="00B050"/>
                </a:solidFill>
                <a:latin typeface="Courier New" pitchFamily="49" charset="0"/>
                <a:cs typeface="Courier New" pitchFamily="49" charset="0"/>
              </a:rPr>
              <a:t>);</a:t>
            </a:r>
            <a:endParaRPr lang="en-US" sz="1600" b="1" dirty="0" smtClean="0">
              <a:latin typeface="Courier New" pitchFamily="49" charset="0"/>
              <a:cs typeface="Courier New" pitchFamily="49" charset="0"/>
            </a:endParaRPr>
          </a:p>
          <a:p>
            <a:r>
              <a:rPr lang="en-US" sz="1600" dirty="0" smtClean="0">
                <a:latin typeface="Courier New" pitchFamily="49" charset="0"/>
                <a:cs typeface="Courier New" pitchFamily="49" charset="0"/>
              </a:rPr>
              <a:t>  if (last) { // last thread?</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r>
              <a:rPr lang="en-US" sz="1600" dirty="0">
                <a:solidFill>
                  <a:srgbClr val="FF0000"/>
                </a:solidFill>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FreeAtomState(cx);</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JS_UNLOCK_GC(cx-&gt;runtime);</a:t>
            </a:r>
          </a:p>
          <a:p>
            <a:r>
              <a:rPr lang="en-US" sz="1600" dirty="0" smtClean="0">
                <a:latin typeface="Courier New" pitchFamily="49" charset="0"/>
                <a:cs typeface="Courier New" pitchFamily="49" charset="0"/>
              </a:rPr>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grpSp>
        <p:nvGrpSpPr>
          <p:cNvPr id="13" name="Group 12"/>
          <p:cNvGrpSpPr/>
          <p:nvPr/>
        </p:nvGrpSpPr>
        <p:grpSpPr>
          <a:xfrm>
            <a:off x="4724400" y="1981200"/>
            <a:ext cx="3810000" cy="3329464"/>
            <a:chOff x="4724400" y="2602468"/>
            <a:chExt cx="3810000" cy="3329464"/>
          </a:xfrm>
        </p:grpSpPr>
        <p:grpSp>
          <p:nvGrpSpPr>
            <p:cNvPr id="11" name="Group 10"/>
            <p:cNvGrpSpPr/>
            <p:nvPr/>
          </p:nvGrpSpPr>
          <p:grpSpPr>
            <a:xfrm>
              <a:off x="4724400" y="2602468"/>
              <a:ext cx="3810000" cy="3329464"/>
              <a:chOff x="4724400" y="2690336"/>
              <a:chExt cx="3810000" cy="3329464"/>
            </a:xfrm>
          </p:grpSpPr>
          <p:grpSp>
            <p:nvGrpSpPr>
              <p:cNvPr id="10" name="Group 9"/>
              <p:cNvGrpSpPr/>
              <p:nvPr/>
            </p:nvGrpSpPr>
            <p:grpSpPr>
              <a:xfrm>
                <a:off x="4724400" y="2690336"/>
                <a:ext cx="3810000" cy="3329464"/>
                <a:chOff x="4648201" y="1852136"/>
                <a:chExt cx="3810000" cy="3329464"/>
              </a:xfrm>
            </p:grpSpPr>
            <p:grpSp>
              <p:nvGrpSpPr>
                <p:cNvPr id="16" name="Group 15"/>
                <p:cNvGrpSpPr/>
                <p:nvPr/>
              </p:nvGrpSpPr>
              <p:grpSpPr>
                <a:xfrm>
                  <a:off x="4649941" y="2831068"/>
                  <a:ext cx="3808260" cy="2350532"/>
                  <a:chOff x="4662996" y="2635616"/>
                  <a:chExt cx="3808260" cy="2350532"/>
                </a:xfrm>
              </p:grpSpPr>
              <p:sp>
                <p:nvSpPr>
                  <p:cNvPr id="14" name="Rectangle 13"/>
                  <p:cNvSpPr/>
                  <p:nvPr/>
                </p:nvSpPr>
                <p:spPr>
                  <a:xfrm>
                    <a:off x="4662996" y="2635616"/>
                    <a:ext cx="3808260" cy="2350532"/>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lang="en-US" dirty="0"/>
                  </a:p>
                </p:txBody>
              </p:sp>
              <p:sp>
                <p:nvSpPr>
                  <p:cNvPr id="7" name="TextBox 6"/>
                  <p:cNvSpPr txBox="1"/>
                  <p:nvPr/>
                </p:nvSpPr>
                <p:spPr>
                  <a:xfrm>
                    <a:off x="6307505" y="2801748"/>
                    <a:ext cx="215437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if (last) // return true</a:t>
                    </a:r>
                    <a:endParaRPr lang="en-US" dirty="0"/>
                  </a:p>
                </p:txBody>
              </p:sp>
              <p:sp>
                <p:nvSpPr>
                  <p:cNvPr id="8" name="TextBox 7"/>
                  <p:cNvSpPr txBox="1"/>
                  <p:nvPr/>
                </p:nvSpPr>
                <p:spPr>
                  <a:xfrm>
                    <a:off x="6490055" y="3733194"/>
                    <a:ext cx="1789272"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smtClean="0">
                        <a:solidFill>
                          <a:srgbClr val="FF0000"/>
                        </a:solidFill>
                        <a:latin typeface="Courier New" pitchFamily="49" charset="0"/>
                        <a:cs typeface="Courier New" pitchFamily="49" charset="0"/>
                      </a:rPr>
                      <a:t>FreeAtomState</a:t>
                    </a:r>
                    <a:endParaRPr lang="en-US" sz="1600" b="1" dirty="0">
                      <a:solidFill>
                        <a:srgbClr val="FF0000"/>
                      </a:solidFill>
                      <a:latin typeface="Courier New" pitchFamily="49" charset="0"/>
                      <a:cs typeface="Courier New" pitchFamily="49" charset="0"/>
                    </a:endParaRPr>
                  </a:p>
                </p:txBody>
              </p:sp>
              <p:sp>
                <p:nvSpPr>
                  <p:cNvPr id="9" name="TextBox 8"/>
                  <p:cNvSpPr txBox="1"/>
                  <p:nvPr/>
                </p:nvSpPr>
                <p:spPr>
                  <a:xfrm>
                    <a:off x="5028048" y="4571394"/>
                    <a:ext cx="1789272"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smtClean="0">
                        <a:solidFill>
                          <a:srgbClr val="00B050"/>
                        </a:solidFill>
                        <a:latin typeface="Courier New" pitchFamily="49" charset="0"/>
                        <a:cs typeface="Courier New" pitchFamily="49" charset="0"/>
                      </a:rPr>
                      <a:t>MarkAtomState</a:t>
                    </a:r>
                    <a:endParaRPr lang="en-US" sz="1600" b="1" dirty="0">
                      <a:solidFill>
                        <a:srgbClr val="00B050"/>
                      </a:solidFill>
                      <a:latin typeface="Courier New" pitchFamily="49" charset="0"/>
                      <a:cs typeface="Courier New" pitchFamily="49" charset="0"/>
                    </a:endParaRPr>
                  </a:p>
                </p:txBody>
              </p:sp>
            </p:grpSp>
            <p:sp>
              <p:nvSpPr>
                <p:cNvPr id="4" name="TextBox 3"/>
                <p:cNvSpPr txBox="1"/>
                <p:nvPr/>
              </p:nvSpPr>
              <p:spPr>
                <a:xfrm>
                  <a:off x="4648201" y="1852136"/>
                  <a:ext cx="2097113" cy="369332"/>
                </a:xfrm>
                <a:prstGeom prst="rect">
                  <a:avLst/>
                </a:prstGeom>
                <a:noFill/>
              </p:spPr>
              <p:txBody>
                <a:bodyPr wrap="none" rtlCol="0">
                  <a:spAutoFit/>
                </a:bodyPr>
                <a:lstStyle/>
                <a:p>
                  <a:r>
                    <a:rPr lang="en-US" dirty="0" smtClean="0"/>
                    <a:t>A buggy interleaving</a:t>
                  </a:r>
                  <a:endParaRPr lang="en-US" dirty="0"/>
                </a:p>
              </p:txBody>
            </p:sp>
          </p:grpSp>
          <p:sp>
            <p:nvSpPr>
              <p:cNvPr id="18" name="TextBox 17"/>
              <p:cNvSpPr txBox="1"/>
              <p:nvPr/>
            </p:nvSpPr>
            <p:spPr>
              <a:xfrm>
                <a:off x="4840482" y="3147536"/>
                <a:ext cx="1687513" cy="369332"/>
              </a:xfrm>
              <a:prstGeom prst="rect">
                <a:avLst/>
              </a:prstGeom>
              <a:noFill/>
            </p:spPr>
            <p:txBody>
              <a:bodyPr wrap="none" rtlCol="0">
                <a:spAutoFit/>
              </a:bodyPr>
              <a:lstStyle/>
              <a:p>
                <a:r>
                  <a:rPr lang="en-US" dirty="0" smtClean="0"/>
                  <a:t>Non-last Thread</a:t>
                </a:r>
                <a:endParaRPr lang="en-US" dirty="0"/>
              </a:p>
            </p:txBody>
          </p:sp>
          <p:sp>
            <p:nvSpPr>
              <p:cNvPr id="19" name="TextBox 18"/>
              <p:cNvSpPr txBox="1"/>
              <p:nvPr/>
            </p:nvSpPr>
            <p:spPr>
              <a:xfrm>
                <a:off x="6837508" y="3135868"/>
                <a:ext cx="1269130" cy="369332"/>
              </a:xfrm>
              <a:prstGeom prst="rect">
                <a:avLst/>
              </a:prstGeom>
              <a:noFill/>
            </p:spPr>
            <p:txBody>
              <a:bodyPr wrap="none" rtlCol="0">
                <a:spAutoFit/>
              </a:bodyPr>
              <a:lstStyle/>
              <a:p>
                <a:r>
                  <a:rPr lang="en-US" dirty="0" smtClean="0"/>
                  <a:t>Last Thread</a:t>
                </a:r>
                <a:endParaRPr lang="en-US" dirty="0"/>
              </a:p>
            </p:txBody>
          </p:sp>
        </p:grpSp>
        <p:cxnSp>
          <p:nvCxnSpPr>
            <p:cNvPr id="17" name="Straight Arrow Connector 16"/>
            <p:cNvCxnSpPr>
              <a:stCxn id="8" idx="2"/>
              <a:endCxn id="9" idx="0"/>
            </p:cNvCxnSpPr>
            <p:nvPr/>
          </p:nvCxnSpPr>
          <p:spPr>
            <a:xfrm flipH="1">
              <a:off x="5985828" y="5017532"/>
              <a:ext cx="1462007" cy="4996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5" name="Explosion 1 14"/>
          <p:cNvSpPr/>
          <p:nvPr/>
        </p:nvSpPr>
        <p:spPr>
          <a:xfrm>
            <a:off x="6053321" y="4155991"/>
            <a:ext cx="1394514" cy="1078473"/>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bug</a:t>
            </a:r>
            <a:endParaRPr lang="en-US" sz="2800" b="1" dirty="0"/>
          </a:p>
        </p:txBody>
      </p:sp>
    </p:spTree>
    <p:extLst>
      <p:ext uri="{BB962C8B-B14F-4D97-AF65-F5344CB8AC3E}">
        <p14:creationId xmlns:p14="http://schemas.microsoft.com/office/powerpoint/2010/main" val="3227685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28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LOOM: A live-workaround system designed to quickly and safely bypass races</a:t>
            </a:r>
          </a:p>
          <a:p>
            <a:pPr lvl="1"/>
            <a:r>
              <a:rPr lang="en-US" b="1" dirty="0" smtClean="0"/>
              <a:t>Execution filters:</a:t>
            </a:r>
            <a:r>
              <a:rPr lang="en-US" dirty="0" smtClean="0"/>
              <a:t> easy </a:t>
            </a:r>
            <a:r>
              <a:rPr lang="en-US" dirty="0"/>
              <a:t>to use and </a:t>
            </a:r>
            <a:r>
              <a:rPr lang="en-US" dirty="0" smtClean="0"/>
              <a:t>flexible (&lt; </a:t>
            </a:r>
            <a:r>
              <a:rPr lang="en-US" dirty="0" smtClean="0">
                <a:solidFill>
                  <a:srgbClr val="FF0000"/>
                </a:solidFill>
              </a:rPr>
              <a:t>5</a:t>
            </a:r>
            <a:r>
              <a:rPr lang="en-US" dirty="0" smtClean="0"/>
              <a:t> lines)</a:t>
            </a:r>
          </a:p>
          <a:p>
            <a:pPr lvl="1"/>
            <a:r>
              <a:rPr lang="en-US" b="1" dirty="0" smtClean="0"/>
              <a:t>Evacuation algorithm:</a:t>
            </a:r>
            <a:r>
              <a:rPr lang="en-US" dirty="0" smtClean="0"/>
              <a:t> safe</a:t>
            </a:r>
          </a:p>
          <a:p>
            <a:pPr lvl="1"/>
            <a:r>
              <a:rPr lang="en-US" b="1" dirty="0" smtClean="0"/>
              <a:t>Hybrid </a:t>
            </a:r>
            <a:r>
              <a:rPr lang="en-US" b="1" dirty="0"/>
              <a:t>instrumentation: </a:t>
            </a:r>
            <a:r>
              <a:rPr lang="en-US" dirty="0" smtClean="0"/>
              <a:t>fast </a:t>
            </a:r>
            <a:r>
              <a:rPr lang="en-US" dirty="0"/>
              <a:t>(overhead &lt; </a:t>
            </a:r>
            <a:r>
              <a:rPr lang="en-US" dirty="0">
                <a:solidFill>
                  <a:srgbClr val="FF0000"/>
                </a:solidFill>
              </a:rPr>
              <a:t>5</a:t>
            </a:r>
            <a:r>
              <a:rPr lang="en-US" dirty="0" smtClean="0">
                <a:solidFill>
                  <a:srgbClr val="FF0000"/>
                </a:solidFill>
              </a:rPr>
              <a:t>%</a:t>
            </a:r>
            <a:r>
              <a:rPr lang="en-US" dirty="0" smtClean="0"/>
              <a:t>) and scalable (overhead &lt; </a:t>
            </a:r>
            <a:r>
              <a:rPr lang="en-US" dirty="0" smtClean="0">
                <a:solidFill>
                  <a:srgbClr val="FF0000"/>
                </a:solidFill>
              </a:rPr>
              <a:t>10%</a:t>
            </a:r>
            <a:r>
              <a:rPr lang="en-US" dirty="0" smtClean="0"/>
              <a:t> with </a:t>
            </a:r>
            <a:r>
              <a:rPr lang="en-US" dirty="0" smtClean="0">
                <a:solidFill>
                  <a:srgbClr val="FF0000"/>
                </a:solidFill>
              </a:rPr>
              <a:t>32</a:t>
            </a:r>
            <a:r>
              <a:rPr lang="en-US" dirty="0" smtClean="0"/>
              <a:t> threads)</a:t>
            </a:r>
          </a:p>
          <a:p>
            <a:r>
              <a:rPr lang="en-US" dirty="0" smtClean="0"/>
              <a:t>Future work</a:t>
            </a:r>
          </a:p>
          <a:p>
            <a:pPr lvl="1"/>
            <a:r>
              <a:rPr lang="en-US" dirty="0" smtClean="0"/>
              <a:t>Generic hybrid instrumentation framework</a:t>
            </a:r>
          </a:p>
          <a:p>
            <a:pPr lvl="1"/>
            <a:r>
              <a:rPr lang="en-US" dirty="0"/>
              <a:t>Extend the idea to other classes of </a:t>
            </a:r>
            <a:r>
              <a:rPr lang="en-US" dirty="0" smtClean="0"/>
              <a:t>errors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400472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9659718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Live update</a:t>
            </a:r>
          </a:p>
          <a:p>
            <a:pPr lvl="1"/>
            <a:r>
              <a:rPr lang="en-US" dirty="0" smtClean="0"/>
              <a:t>most of them target general fixes</a:t>
            </a:r>
          </a:p>
          <a:p>
            <a:pPr lvl="2"/>
            <a:r>
              <a:rPr lang="en-US" dirty="0" smtClean="0"/>
              <a:t>either do not ensure safety or need annotation</a:t>
            </a:r>
          </a:p>
          <a:p>
            <a:r>
              <a:rPr lang="en-US" dirty="0" smtClean="0"/>
              <a:t>Error recovery</a:t>
            </a:r>
          </a:p>
          <a:p>
            <a:pPr lvl="1"/>
            <a:r>
              <a:rPr lang="en-US" dirty="0" smtClean="0"/>
              <a:t>Not on races</a:t>
            </a:r>
          </a:p>
          <a:p>
            <a:r>
              <a:rPr lang="en-US" dirty="0" smtClean="0"/>
              <a:t>Instrumentation</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55615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75822561"/>
              </p:ext>
            </p:extLst>
          </p:nvPr>
        </p:nvGraphicFramePr>
        <p:xfrm>
          <a:off x="457200" y="1600200"/>
          <a:ext cx="8229600" cy="4389119"/>
        </p:xfrm>
        <a:graphic>
          <a:graphicData uri="http://schemas.openxmlformats.org/drawingml/2006/table">
            <a:tbl>
              <a:tblPr firstRow="1" bandRow="1">
                <a:tableStyleId>{3B4B98B0-60AC-42C2-AFA5-B58CD77FA1E5}</a:tableStyleId>
              </a:tblPr>
              <a:tblGrid>
                <a:gridCol w="4114800"/>
                <a:gridCol w="4114800"/>
              </a:tblGrid>
              <a:tr h="370840">
                <a:tc>
                  <a:txBody>
                    <a:bodyPr/>
                    <a:lstStyle/>
                    <a:p>
                      <a:r>
                        <a:rPr lang="en-US" sz="2800" dirty="0" smtClean="0"/>
                        <a:t>Constructs</a:t>
                      </a:r>
                      <a:endParaRPr lang="en-US" sz="2800" dirty="0"/>
                    </a:p>
                  </a:txBody>
                  <a:tcPr/>
                </a:tc>
                <a:tc>
                  <a:txBody>
                    <a:bodyPr/>
                    <a:lstStyle/>
                    <a:p>
                      <a:r>
                        <a:rPr lang="en-US" sz="2800" dirty="0" smtClean="0"/>
                        <a:t>Syntax</a:t>
                      </a:r>
                      <a:endParaRPr lang="en-US" sz="2800" dirty="0"/>
                    </a:p>
                  </a:txBody>
                  <a:tcPr/>
                </a:tc>
              </a:tr>
              <a:tr h="370840">
                <a:tc>
                  <a:txBody>
                    <a:bodyPr/>
                    <a:lstStyle/>
                    <a:p>
                      <a:r>
                        <a:rPr lang="en-US" sz="2800" dirty="0" smtClean="0"/>
                        <a:t>Event (short as </a:t>
                      </a:r>
                      <a:r>
                        <a:rPr lang="en-US" sz="2800" i="1" dirty="0" smtClean="0"/>
                        <a:t>e</a:t>
                      </a:r>
                      <a:r>
                        <a:rPr lang="en-US" sz="2800" dirty="0" smtClean="0"/>
                        <a:t>)</a:t>
                      </a:r>
                      <a:endParaRPr lang="en-US" sz="2800" dirty="0"/>
                    </a:p>
                  </a:txBody>
                  <a:tcPr/>
                </a:tc>
                <a:tc>
                  <a:txBody>
                    <a:bodyPr/>
                    <a:lstStyle/>
                    <a:p>
                      <a:r>
                        <a:rPr lang="en-US" sz="2800" i="1" dirty="0" smtClean="0"/>
                        <a:t>file:line</a:t>
                      </a:r>
                    </a:p>
                    <a:p>
                      <a:r>
                        <a:rPr lang="en-US" sz="2800" i="1" dirty="0" smtClean="0"/>
                        <a:t>file:line (expr)</a:t>
                      </a:r>
                    </a:p>
                    <a:p>
                      <a:r>
                        <a:rPr lang="en-US" sz="2800" i="1" dirty="0" smtClean="0"/>
                        <a:t>e{n}</a:t>
                      </a:r>
                      <a:r>
                        <a:rPr lang="en-US" sz="2800" dirty="0" smtClean="0"/>
                        <a:t>: </a:t>
                      </a:r>
                      <a:r>
                        <a:rPr lang="en-US" sz="2800" i="1" dirty="0" smtClean="0"/>
                        <a:t>n</a:t>
                      </a:r>
                      <a:r>
                        <a:rPr lang="en-US" sz="2800" dirty="0" smtClean="0"/>
                        <a:t> is # of occurences</a:t>
                      </a:r>
                      <a:endParaRPr lang="en-US" sz="2800" dirty="0"/>
                    </a:p>
                  </a:txBody>
                  <a:tcPr/>
                </a:tc>
              </a:tr>
              <a:tr h="370840">
                <a:tc>
                  <a:txBody>
                    <a:bodyPr/>
                    <a:lstStyle/>
                    <a:p>
                      <a:r>
                        <a:rPr lang="en-US" sz="2800" dirty="0" smtClean="0"/>
                        <a:t>Region (short as </a:t>
                      </a:r>
                      <a:r>
                        <a:rPr lang="en-US" sz="2800" i="1" dirty="0" smtClean="0"/>
                        <a:t>r</a:t>
                      </a:r>
                      <a:r>
                        <a:rPr lang="en-US" sz="2800" dirty="0" smtClean="0"/>
                        <a:t>)</a:t>
                      </a:r>
                      <a:endParaRPr lang="en-US" sz="2800" dirty="0"/>
                    </a:p>
                  </a:txBody>
                  <a:tcPr/>
                </a:tc>
                <a:tc>
                  <a:txBody>
                    <a:bodyPr/>
                    <a:lstStyle/>
                    <a:p>
                      <a:r>
                        <a:rPr lang="en-US" sz="2800" i="1" dirty="0" smtClean="0"/>
                        <a:t>{e</a:t>
                      </a:r>
                      <a:r>
                        <a:rPr lang="en-US" sz="2800" i="1" baseline="-25000" dirty="0" smtClean="0"/>
                        <a:t>1</a:t>
                      </a:r>
                      <a:r>
                        <a:rPr lang="en-US" sz="2800" i="1" dirty="0" smtClean="0"/>
                        <a:t>, ..., e</a:t>
                      </a:r>
                      <a:r>
                        <a:rPr lang="en-US" sz="2800" i="1" baseline="-25000" dirty="0" smtClean="0"/>
                        <a:t>i</a:t>
                      </a:r>
                      <a:r>
                        <a:rPr lang="en-US" sz="2800" i="1" dirty="0" smtClean="0"/>
                        <a:t>;</a:t>
                      </a:r>
                      <a:r>
                        <a:rPr lang="en-US" sz="2800" i="1" baseline="0" dirty="0" smtClean="0"/>
                        <a:t> e</a:t>
                      </a:r>
                      <a:r>
                        <a:rPr lang="en-US" sz="2800" i="1" baseline="-25000" dirty="0" smtClean="0"/>
                        <a:t>i + 1</a:t>
                      </a:r>
                      <a:r>
                        <a:rPr lang="en-US" sz="2800" i="1" baseline="0" dirty="0" smtClean="0"/>
                        <a:t>, ..., e</a:t>
                      </a:r>
                      <a:r>
                        <a:rPr lang="en-US" sz="2800" i="1" baseline="-25000" dirty="0" smtClean="0"/>
                        <a:t>n</a:t>
                      </a:r>
                      <a:r>
                        <a:rPr lang="en-US" sz="2800" i="1" baseline="0" dirty="0" smtClean="0"/>
                        <a:t>}</a:t>
                      </a:r>
                    </a:p>
                    <a:p>
                      <a:r>
                        <a:rPr lang="en-US" sz="2800" i="1" baseline="0" dirty="0" smtClean="0"/>
                        <a:t>func(args)</a:t>
                      </a:r>
                      <a:endParaRPr lang="en-US" sz="2800" i="1" dirty="0"/>
                    </a:p>
                  </a:txBody>
                  <a:tcPr/>
                </a:tc>
              </a:tr>
              <a:tr h="370840">
                <a:tc>
                  <a:txBody>
                    <a:bodyPr/>
                    <a:lstStyle/>
                    <a:p>
                      <a:r>
                        <a:rPr lang="en-US" sz="2800" dirty="0" smtClean="0"/>
                        <a:t>Mutual Exclusion</a:t>
                      </a:r>
                      <a:endParaRPr lang="en-US" sz="2800" dirty="0"/>
                    </a:p>
                  </a:txBody>
                  <a:tcPr/>
                </a:tc>
                <a:tc>
                  <a:txBody>
                    <a:bodyPr/>
                    <a:lstStyle/>
                    <a:p>
                      <a:r>
                        <a:rPr lang="en-US" sz="2800" i="1" dirty="0" smtClean="0"/>
                        <a:t>r</a:t>
                      </a:r>
                      <a:r>
                        <a:rPr lang="en-US" sz="2800" i="1" baseline="-25000" dirty="0" smtClean="0"/>
                        <a:t>1</a:t>
                      </a:r>
                      <a:r>
                        <a:rPr lang="en-US" sz="2800" i="1" dirty="0" smtClean="0"/>
                        <a:t> &lt;&gt; r</a:t>
                      </a:r>
                      <a:r>
                        <a:rPr lang="en-US" sz="2800" i="1" baseline="-25000" dirty="0" smtClean="0"/>
                        <a:t>2</a:t>
                      </a:r>
                      <a:r>
                        <a:rPr lang="en-US" sz="2800" i="1" dirty="0" smtClean="0"/>
                        <a:t> &lt;&gt; ... &lt;&gt; r</a:t>
                      </a:r>
                      <a:r>
                        <a:rPr lang="en-US" sz="2800" i="1" baseline="-25000" dirty="0" smtClean="0"/>
                        <a:t>n</a:t>
                      </a:r>
                      <a:endParaRPr lang="en-US" sz="2800" i="1" baseline="-25000" dirty="0"/>
                    </a:p>
                  </a:txBody>
                  <a:tcPr/>
                </a:tc>
              </a:tr>
              <a:tr h="370840">
                <a:tc>
                  <a:txBody>
                    <a:bodyPr/>
                    <a:lstStyle/>
                    <a:p>
                      <a:r>
                        <a:rPr lang="en-US" sz="2800" dirty="0" smtClean="0"/>
                        <a:t>Unilateral Exclusion</a:t>
                      </a:r>
                      <a:endParaRPr lang="en-US" sz="2800" dirty="0"/>
                    </a:p>
                  </a:txBody>
                  <a:tcPr/>
                </a:tc>
                <a:tc>
                  <a:txBody>
                    <a:bodyPr/>
                    <a:lstStyle/>
                    <a:p>
                      <a:r>
                        <a:rPr lang="en-US" sz="2800" i="1" dirty="0" smtClean="0"/>
                        <a:t>r &lt;&gt; *</a:t>
                      </a:r>
                      <a:endParaRPr lang="en-US" sz="2800" i="1" dirty="0"/>
                    </a:p>
                  </a:txBody>
                  <a:tcPr/>
                </a:tc>
              </a:tr>
              <a:tr h="370840">
                <a:tc>
                  <a:txBody>
                    <a:bodyPr/>
                    <a:lstStyle/>
                    <a:p>
                      <a:r>
                        <a:rPr lang="en-US" sz="2800" dirty="0" smtClean="0"/>
                        <a:t>Execution Order</a:t>
                      </a:r>
                      <a:endParaRPr lang="en-US" sz="2800" dirty="0"/>
                    </a:p>
                  </a:txBody>
                  <a:tcPr/>
                </a:tc>
                <a:tc>
                  <a:txBody>
                    <a:bodyPr/>
                    <a:lstStyle/>
                    <a:p>
                      <a:r>
                        <a:rPr lang="en-US" sz="2800" i="1" dirty="0" smtClean="0"/>
                        <a:t>e</a:t>
                      </a:r>
                      <a:r>
                        <a:rPr lang="en-US" sz="2800" i="1" baseline="-25000" dirty="0" smtClean="0"/>
                        <a:t>1</a:t>
                      </a:r>
                      <a:r>
                        <a:rPr lang="en-US" sz="2800" i="1" dirty="0" smtClean="0"/>
                        <a:t> &gt; e</a:t>
                      </a:r>
                      <a:r>
                        <a:rPr lang="en-US" sz="2800" i="1" baseline="-25000" dirty="0" smtClean="0"/>
                        <a:t>2</a:t>
                      </a:r>
                      <a:r>
                        <a:rPr lang="en-US" sz="2800" i="1" dirty="0" smtClean="0"/>
                        <a:t> &gt; ... &gt; e</a:t>
                      </a:r>
                      <a:r>
                        <a:rPr lang="en-US" sz="2800" i="1" baseline="-25000" dirty="0" smtClean="0"/>
                        <a:t>n</a:t>
                      </a:r>
                      <a:endParaRPr lang="en-US" sz="2800" i="1" baseline="-25000"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796703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Current practice</a:t>
            </a:r>
          </a:p>
          <a:p>
            <a:pPr lvl="1"/>
            <a:r>
              <a:rPr lang="en-US" dirty="0" smtClean="0"/>
              <a:t>Performance</a:t>
            </a:r>
          </a:p>
          <a:p>
            <a:pPr lvl="1"/>
            <a:r>
              <a:rPr lang="en-US" dirty="0" smtClean="0"/>
              <a:t>Backward compatability</a:t>
            </a:r>
          </a:p>
          <a:p>
            <a:r>
              <a:rPr lang="en-US" dirty="0" smtClean="0"/>
              <a:t>Safely live update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653726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08643258"/>
              </p:ext>
            </p:extLst>
          </p:nvPr>
        </p:nvGraphicFramePr>
        <p:xfrm>
          <a:off x="990601" y="1752600"/>
          <a:ext cx="4975680" cy="2595880"/>
        </p:xfrm>
        <a:graphic>
          <a:graphicData uri="http://schemas.openxmlformats.org/drawingml/2006/table">
            <a:tbl>
              <a:tblPr firstRow="1" bandRow="1">
                <a:tableStyleId>{3B4B98B0-60AC-42C2-AFA5-B58CD77FA1E5}</a:tableStyleId>
              </a:tblPr>
              <a:tblGrid>
                <a:gridCol w="2255162"/>
                <a:gridCol w="1360259"/>
                <a:gridCol w="1360259"/>
              </a:tblGrid>
              <a:tr h="370840">
                <a:tc rowSpan="2">
                  <a:txBody>
                    <a:bodyPr/>
                    <a:lstStyle/>
                    <a:p>
                      <a:r>
                        <a:rPr lang="en-US" dirty="0" smtClean="0"/>
                        <a:t>Race ID</a:t>
                      </a:r>
                      <a:endParaRPr lang="en-US" dirty="0"/>
                    </a:p>
                  </a:txBody>
                  <a:tcPr/>
                </a:tc>
                <a:tc gridSpan="2">
                  <a:txBody>
                    <a:bodyPr/>
                    <a:lstStyle/>
                    <a:p>
                      <a:pPr algn="ctr"/>
                      <a:r>
                        <a:rPr lang="en-US" dirty="0" smtClean="0"/>
                        <a:t>Mutual Exclusion</a:t>
                      </a:r>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r>
                        <a:rPr lang="en-US" b="1" dirty="0" smtClean="0"/>
                        <a:t>TPUT</a:t>
                      </a:r>
                      <a:endParaRPr lang="en-US" b="1" dirty="0"/>
                    </a:p>
                  </a:txBody>
                  <a:tcPr/>
                </a:tc>
                <a:tc>
                  <a:txBody>
                    <a:bodyPr/>
                    <a:lstStyle/>
                    <a:p>
                      <a:r>
                        <a:rPr lang="en-US" b="1" dirty="0" smtClean="0"/>
                        <a:t>RESP</a:t>
                      </a:r>
                      <a:endParaRPr lang="en-US" b="1" dirty="0"/>
                    </a:p>
                  </a:txBody>
                  <a:tcPr/>
                </a:tc>
              </a:tr>
              <a:tr h="370840">
                <a:tc>
                  <a:txBody>
                    <a:bodyPr/>
                    <a:lstStyle/>
                    <a:p>
                      <a:r>
                        <a:rPr lang="en-US" dirty="0" smtClean="0"/>
                        <a:t>MySQL-169</a:t>
                      </a:r>
                      <a:endParaRPr lang="en-US" dirty="0"/>
                    </a:p>
                  </a:txBody>
                  <a:tcPr/>
                </a:tc>
                <a:tc>
                  <a:txBody>
                    <a:bodyPr/>
                    <a:lstStyle/>
                    <a:p>
                      <a:r>
                        <a:rPr lang="en-US" dirty="0" smtClean="0"/>
                        <a:t>0.14%</a:t>
                      </a:r>
                      <a:endParaRPr lang="en-US" dirty="0"/>
                    </a:p>
                  </a:txBody>
                  <a:tcPr/>
                </a:tc>
                <a:tc>
                  <a:txBody>
                    <a:bodyPr/>
                    <a:lstStyle/>
                    <a:p>
                      <a:r>
                        <a:rPr lang="en-US" dirty="0" smtClean="0"/>
                        <a:t>0.15%</a:t>
                      </a:r>
                      <a:endParaRPr lang="en-US" dirty="0"/>
                    </a:p>
                  </a:txBody>
                  <a:tcPr/>
                </a:tc>
              </a:tr>
              <a:tr h="370840">
                <a:tc>
                  <a:txBody>
                    <a:bodyPr/>
                    <a:lstStyle/>
                    <a:p>
                      <a:r>
                        <a:rPr lang="en-US" dirty="0" smtClean="0"/>
                        <a:t>MySQL-644</a:t>
                      </a:r>
                      <a:endParaRPr lang="en-US" dirty="0"/>
                    </a:p>
                  </a:txBody>
                  <a:tcPr/>
                </a:tc>
                <a:tc>
                  <a:txBody>
                    <a:bodyPr/>
                    <a:lstStyle/>
                    <a:p>
                      <a:r>
                        <a:rPr lang="en-US" dirty="0" smtClean="0"/>
                        <a:t>0.22%</a:t>
                      </a:r>
                      <a:endParaRPr lang="en-US" dirty="0"/>
                    </a:p>
                  </a:txBody>
                  <a:tcPr/>
                </a:tc>
                <a:tc>
                  <a:txBody>
                    <a:bodyPr/>
                    <a:lstStyle/>
                    <a:p>
                      <a:r>
                        <a:rPr lang="en-US" dirty="0" smtClean="0"/>
                        <a:t>0.20%</a:t>
                      </a:r>
                      <a:endParaRPr lang="en-US" dirty="0"/>
                    </a:p>
                  </a:txBody>
                  <a:tcPr/>
                </a:tc>
              </a:tr>
              <a:tr h="370840">
                <a:tc>
                  <a:txBody>
                    <a:bodyPr/>
                    <a:lstStyle/>
                    <a:p>
                      <a:r>
                        <a:rPr lang="en-US" dirty="0" smtClean="0"/>
                        <a:t>MySQL-791</a:t>
                      </a:r>
                      <a:endParaRPr lang="en-US" dirty="0"/>
                    </a:p>
                  </a:txBody>
                  <a:tcPr/>
                </a:tc>
                <a:tc>
                  <a:txBody>
                    <a:bodyPr/>
                    <a:lstStyle/>
                    <a:p>
                      <a:r>
                        <a:rPr lang="en-US" dirty="0" smtClean="0"/>
                        <a:t>0.23%</a:t>
                      </a:r>
                      <a:endParaRPr lang="en-US" dirty="0"/>
                    </a:p>
                  </a:txBody>
                  <a:tcPr/>
                </a:tc>
                <a:tc>
                  <a:txBody>
                    <a:bodyPr/>
                    <a:lstStyle/>
                    <a:p>
                      <a:r>
                        <a:rPr lang="en-US" dirty="0" smtClean="0"/>
                        <a:t>0.32%</a:t>
                      </a:r>
                      <a:endParaRPr lang="en-US" dirty="0"/>
                    </a:p>
                  </a:txBody>
                  <a:tcPr/>
                </a:tc>
              </a:tr>
              <a:tr h="370840">
                <a:tc>
                  <a:txBody>
                    <a:bodyPr/>
                    <a:lstStyle/>
                    <a:p>
                      <a:r>
                        <a:rPr lang="en-US" dirty="0" smtClean="0"/>
                        <a:t>Apache-21287</a:t>
                      </a:r>
                      <a:endParaRPr lang="en-US" dirty="0"/>
                    </a:p>
                  </a:txBody>
                  <a:tcPr/>
                </a:tc>
                <a:tc>
                  <a:txBody>
                    <a:bodyPr/>
                    <a:lstStyle/>
                    <a:p>
                      <a:r>
                        <a:rPr lang="en-US" dirty="0" smtClean="0"/>
                        <a:t>-0.02%</a:t>
                      </a:r>
                      <a:endParaRPr lang="en-US" dirty="0"/>
                    </a:p>
                  </a:txBody>
                  <a:tcPr/>
                </a:tc>
                <a:tc>
                  <a:txBody>
                    <a:bodyPr/>
                    <a:lstStyle/>
                    <a:p>
                      <a:r>
                        <a:rPr lang="en-US" dirty="0" smtClean="0"/>
                        <a:t>-0.03%</a:t>
                      </a:r>
                      <a:endParaRPr lang="en-US" dirty="0"/>
                    </a:p>
                  </a:txBody>
                  <a:tcPr/>
                </a:tc>
              </a:tr>
              <a:tr h="370840">
                <a:tc>
                  <a:txBody>
                    <a:bodyPr/>
                    <a:lstStyle/>
                    <a:p>
                      <a:r>
                        <a:rPr lang="en-US" dirty="0" smtClean="0"/>
                        <a:t>Apache-25520</a:t>
                      </a:r>
                      <a:endParaRPr lang="en-US" dirty="0"/>
                    </a:p>
                  </a:txBody>
                  <a:tcPr/>
                </a:tc>
                <a:tc>
                  <a:txBody>
                    <a:bodyPr/>
                    <a:lstStyle/>
                    <a:p>
                      <a:r>
                        <a:rPr lang="en-US" dirty="0" smtClean="0"/>
                        <a:t>0.52%</a:t>
                      </a:r>
                      <a:endParaRPr lang="en-US" dirty="0"/>
                    </a:p>
                  </a:txBody>
                  <a:tcPr/>
                </a:tc>
                <a:tc>
                  <a:txBody>
                    <a:bodyPr/>
                    <a:lstStyle/>
                    <a:p>
                      <a:r>
                        <a:rPr lang="en-US" dirty="0" smtClean="0"/>
                        <a:t>0.55%</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5441026"/>
              </p:ext>
            </p:extLst>
          </p:nvPr>
        </p:nvGraphicFramePr>
        <p:xfrm>
          <a:off x="1066801" y="4876800"/>
          <a:ext cx="2917768" cy="1854200"/>
        </p:xfrm>
        <a:graphic>
          <a:graphicData uri="http://schemas.openxmlformats.org/drawingml/2006/table">
            <a:tbl>
              <a:tblPr firstRow="1" bandRow="1">
                <a:tableStyleId>{3B4B98B0-60AC-42C2-AFA5-B58CD77FA1E5}</a:tableStyleId>
              </a:tblPr>
              <a:tblGrid>
                <a:gridCol w="1720735"/>
                <a:gridCol w="1197033"/>
              </a:tblGrid>
              <a:tr h="370840">
                <a:tc>
                  <a:txBody>
                    <a:bodyPr/>
                    <a:lstStyle/>
                    <a:p>
                      <a:r>
                        <a:rPr lang="en-US" dirty="0" smtClean="0"/>
                        <a:t>Race ID</a:t>
                      </a:r>
                      <a:endParaRPr lang="en-US" dirty="0"/>
                    </a:p>
                  </a:txBody>
                  <a:tcPr/>
                </a:tc>
                <a:tc>
                  <a:txBody>
                    <a:bodyPr/>
                    <a:lstStyle/>
                    <a:p>
                      <a:r>
                        <a:rPr lang="en-US" dirty="0" smtClean="0"/>
                        <a:t>Overhead</a:t>
                      </a:r>
                      <a:endParaRPr lang="en-US" dirty="0"/>
                    </a:p>
                  </a:txBody>
                  <a:tcPr/>
                </a:tc>
              </a:tr>
              <a:tr h="370840">
                <a:tc>
                  <a:txBody>
                    <a:bodyPr/>
                    <a:lstStyle/>
                    <a:p>
                      <a:r>
                        <a:rPr lang="en-US" dirty="0" smtClean="0"/>
                        <a:t>PBZip2</a:t>
                      </a:r>
                      <a:endParaRPr lang="en-US" dirty="0"/>
                    </a:p>
                  </a:txBody>
                  <a:tcPr/>
                </a:tc>
                <a:tc>
                  <a:txBody>
                    <a:bodyPr/>
                    <a:lstStyle/>
                    <a:p>
                      <a:r>
                        <a:rPr lang="en-US" dirty="0" smtClean="0"/>
                        <a:t>1.26%</a:t>
                      </a:r>
                      <a:endParaRPr lang="en-US" dirty="0"/>
                    </a:p>
                  </a:txBody>
                  <a:tcPr/>
                </a:tc>
              </a:tr>
              <a:tr h="370840">
                <a:tc>
                  <a:txBody>
                    <a:bodyPr/>
                    <a:lstStyle/>
                    <a:p>
                      <a:r>
                        <a:rPr lang="en-US" dirty="0" smtClean="0"/>
                        <a:t>SPLASH2-fft</a:t>
                      </a:r>
                      <a:endParaRPr lang="en-US" dirty="0"/>
                    </a:p>
                  </a:txBody>
                  <a:tcPr/>
                </a:tc>
                <a:tc>
                  <a:txBody>
                    <a:bodyPr/>
                    <a:lstStyle/>
                    <a:p>
                      <a:r>
                        <a:rPr lang="en-US" dirty="0" smtClean="0"/>
                        <a:t>0.08%</a:t>
                      </a:r>
                      <a:endParaRPr lang="en-US" dirty="0"/>
                    </a:p>
                  </a:txBody>
                  <a:tcPr/>
                </a:tc>
              </a:tr>
              <a:tr h="370840">
                <a:tc>
                  <a:txBody>
                    <a:bodyPr/>
                    <a:lstStyle/>
                    <a:p>
                      <a:r>
                        <a:rPr lang="en-US" dirty="0" smtClean="0"/>
                        <a:t>SPLASH2-lu</a:t>
                      </a:r>
                      <a:endParaRPr lang="en-US" dirty="0"/>
                    </a:p>
                  </a:txBody>
                  <a:tcPr/>
                </a:tc>
                <a:tc>
                  <a:txBody>
                    <a:bodyPr/>
                    <a:lstStyle/>
                    <a:p>
                      <a:r>
                        <a:rPr lang="en-US" dirty="0" smtClean="0"/>
                        <a:t>1.68%</a:t>
                      </a:r>
                      <a:endParaRPr lang="en-US" dirty="0"/>
                    </a:p>
                  </a:txBody>
                  <a:tcPr/>
                </a:tc>
              </a:tr>
              <a:tr h="370840">
                <a:tc>
                  <a:txBody>
                    <a:bodyPr/>
                    <a:lstStyle/>
                    <a:p>
                      <a:r>
                        <a:rPr lang="en-US" dirty="0" smtClean="0"/>
                        <a:t>SPLASH2-barnes</a:t>
                      </a:r>
                      <a:endParaRPr lang="en-US" dirty="0"/>
                    </a:p>
                  </a:txBody>
                  <a:tcPr/>
                </a:tc>
                <a:tc>
                  <a:txBody>
                    <a:bodyPr/>
                    <a:lstStyle/>
                    <a:p>
                      <a:r>
                        <a:rPr lang="en-US" dirty="0" smtClean="0"/>
                        <a:t>1.99%</a:t>
                      </a:r>
                      <a:endParaRPr lang="en-US" dirty="0"/>
                    </a:p>
                  </a:txBody>
                  <a:tcPr/>
                </a:tc>
              </a:tr>
            </a:tbl>
          </a:graphicData>
        </a:graphic>
      </p:graphicFrame>
      <p:sp>
        <p:nvSpPr>
          <p:cNvPr id="8" name="TextBox 7"/>
          <p:cNvSpPr txBox="1"/>
          <p:nvPr/>
        </p:nvSpPr>
        <p:spPr>
          <a:xfrm>
            <a:off x="609600" y="1339426"/>
            <a:ext cx="4166140" cy="400110"/>
          </a:xfrm>
          <a:prstGeom prst="rect">
            <a:avLst/>
          </a:prstGeom>
          <a:noFill/>
        </p:spPr>
        <p:txBody>
          <a:bodyPr wrap="none" rtlCol="0">
            <a:spAutoFit/>
          </a:bodyPr>
          <a:lstStyle/>
          <a:p>
            <a:pPr marL="342900" indent="-342900">
              <a:buFont typeface="Arial" pitchFamily="34" charset="0"/>
              <a:buChar char="•"/>
            </a:pPr>
            <a:r>
              <a:rPr lang="en-US" sz="2000" dirty="0" smtClean="0"/>
              <a:t>Data races and atomicity violations</a:t>
            </a:r>
            <a:endParaRPr lang="en-US" sz="2000" dirty="0"/>
          </a:p>
        </p:txBody>
      </p:sp>
      <p:sp>
        <p:nvSpPr>
          <p:cNvPr id="9" name="TextBox 8"/>
          <p:cNvSpPr txBox="1"/>
          <p:nvPr/>
        </p:nvSpPr>
        <p:spPr>
          <a:xfrm>
            <a:off x="609600" y="4419600"/>
            <a:ext cx="2203360" cy="400110"/>
          </a:xfrm>
          <a:prstGeom prst="rect">
            <a:avLst/>
          </a:prstGeom>
          <a:noFill/>
        </p:spPr>
        <p:txBody>
          <a:bodyPr wrap="none" rtlCol="0">
            <a:spAutoFit/>
          </a:bodyPr>
          <a:lstStyle/>
          <a:p>
            <a:pPr marL="342900" indent="-342900">
              <a:buFont typeface="Arial" pitchFamily="34" charset="0"/>
              <a:buChar char="•"/>
            </a:pPr>
            <a:r>
              <a:rPr lang="en-US" sz="2000" dirty="0" smtClean="0"/>
              <a:t>Order violations</a:t>
            </a:r>
            <a:endParaRPr lang="en-US" sz="2000" dirty="0"/>
          </a:p>
        </p:txBody>
      </p:sp>
    </p:spTree>
    <p:extLst>
      <p:ext uri="{BB962C8B-B14F-4D97-AF65-F5344CB8AC3E}">
        <p14:creationId xmlns:p14="http://schemas.microsoft.com/office/powerpoint/2010/main" val="3126389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00461278"/>
              </p:ext>
            </p:extLst>
          </p:nvPr>
        </p:nvGraphicFramePr>
        <p:xfrm>
          <a:off x="990601" y="1752600"/>
          <a:ext cx="7696198" cy="2595880"/>
        </p:xfrm>
        <a:graphic>
          <a:graphicData uri="http://schemas.openxmlformats.org/drawingml/2006/table">
            <a:tbl>
              <a:tblPr firstRow="1" bandRow="1">
                <a:tableStyleId>{3B4B98B0-60AC-42C2-AFA5-B58CD77FA1E5}</a:tableStyleId>
              </a:tblPr>
              <a:tblGrid>
                <a:gridCol w="2255162"/>
                <a:gridCol w="1360259"/>
                <a:gridCol w="1360259"/>
                <a:gridCol w="1360259"/>
                <a:gridCol w="1360259"/>
              </a:tblGrid>
              <a:tr h="370840">
                <a:tc rowSpan="2">
                  <a:txBody>
                    <a:bodyPr/>
                    <a:lstStyle/>
                    <a:p>
                      <a:r>
                        <a:rPr lang="en-US" dirty="0" smtClean="0"/>
                        <a:t>Race ID</a:t>
                      </a:r>
                      <a:endParaRPr lang="en-US" dirty="0"/>
                    </a:p>
                  </a:txBody>
                  <a:tcPr/>
                </a:tc>
                <a:tc gridSpan="2">
                  <a:txBody>
                    <a:bodyPr/>
                    <a:lstStyle/>
                    <a:p>
                      <a:pPr algn="ctr"/>
                      <a:r>
                        <a:rPr lang="en-US" dirty="0" smtClean="0"/>
                        <a:t>Mutual Exclusion</a:t>
                      </a:r>
                      <a:endParaRPr lang="en-US" dirty="0"/>
                    </a:p>
                  </a:txBody>
                  <a:tcPr/>
                </a:tc>
                <a:tc hMerge="1">
                  <a:txBody>
                    <a:bodyPr/>
                    <a:lstStyle/>
                    <a:p>
                      <a:endParaRPr lang="en-US" dirty="0"/>
                    </a:p>
                  </a:txBody>
                  <a:tcPr/>
                </a:tc>
                <a:tc gridSpan="2">
                  <a:txBody>
                    <a:bodyPr/>
                    <a:lstStyle/>
                    <a:p>
                      <a:pPr algn="ctr"/>
                      <a:r>
                        <a:rPr lang="en-US" dirty="0" smtClean="0"/>
                        <a:t>Unilateral</a:t>
                      </a:r>
                      <a:r>
                        <a:rPr lang="en-US" baseline="0" dirty="0" smtClean="0"/>
                        <a:t> Exclusion</a:t>
                      </a:r>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r>
                        <a:rPr lang="en-US" b="1" dirty="0" smtClean="0"/>
                        <a:t>TPUT</a:t>
                      </a:r>
                      <a:endParaRPr lang="en-US" b="1" dirty="0"/>
                    </a:p>
                  </a:txBody>
                  <a:tcPr/>
                </a:tc>
                <a:tc>
                  <a:txBody>
                    <a:bodyPr/>
                    <a:lstStyle/>
                    <a:p>
                      <a:r>
                        <a:rPr lang="en-US" b="1" dirty="0" smtClean="0"/>
                        <a:t>RESP</a:t>
                      </a:r>
                      <a:endParaRPr lang="en-US" b="1" dirty="0"/>
                    </a:p>
                  </a:txBody>
                  <a:tcPr/>
                </a:tc>
                <a:tc>
                  <a:txBody>
                    <a:bodyPr/>
                    <a:lstStyle/>
                    <a:p>
                      <a:r>
                        <a:rPr lang="en-US" b="1" dirty="0" smtClean="0"/>
                        <a:t>TPUT</a:t>
                      </a:r>
                      <a:endParaRPr lang="en-US" b="1" dirty="0"/>
                    </a:p>
                  </a:txBody>
                  <a:tcPr/>
                </a:tc>
                <a:tc>
                  <a:txBody>
                    <a:bodyPr/>
                    <a:lstStyle/>
                    <a:p>
                      <a:r>
                        <a:rPr lang="en-US" b="1" dirty="0" smtClean="0"/>
                        <a:t>RESP</a:t>
                      </a:r>
                      <a:endParaRPr lang="en-US" b="1" dirty="0"/>
                    </a:p>
                  </a:txBody>
                  <a:tcPr/>
                </a:tc>
              </a:tr>
              <a:tr h="370840">
                <a:tc>
                  <a:txBody>
                    <a:bodyPr/>
                    <a:lstStyle/>
                    <a:p>
                      <a:r>
                        <a:rPr lang="en-US" dirty="0" smtClean="0"/>
                        <a:t>MySQL-169</a:t>
                      </a:r>
                      <a:endParaRPr lang="en-US" dirty="0"/>
                    </a:p>
                  </a:txBody>
                  <a:tcPr/>
                </a:tc>
                <a:tc>
                  <a:txBody>
                    <a:bodyPr/>
                    <a:lstStyle/>
                    <a:p>
                      <a:r>
                        <a:rPr lang="en-US" dirty="0" smtClean="0"/>
                        <a:t>0.14%</a:t>
                      </a:r>
                      <a:endParaRPr lang="en-US" dirty="0"/>
                    </a:p>
                  </a:txBody>
                  <a:tcPr/>
                </a:tc>
                <a:tc>
                  <a:txBody>
                    <a:bodyPr/>
                    <a:lstStyle/>
                    <a:p>
                      <a:r>
                        <a:rPr lang="en-US" dirty="0" smtClean="0"/>
                        <a:t>0.15%</a:t>
                      </a:r>
                      <a:endParaRPr lang="en-US" dirty="0"/>
                    </a:p>
                  </a:txBody>
                  <a:tcPr/>
                </a:tc>
                <a:tc>
                  <a:txBody>
                    <a:bodyPr/>
                    <a:lstStyle/>
                    <a:p>
                      <a:r>
                        <a:rPr lang="en-US" dirty="0" smtClean="0"/>
                        <a:t>3.28%</a:t>
                      </a:r>
                      <a:endParaRPr lang="en-US" dirty="0"/>
                    </a:p>
                  </a:txBody>
                  <a:tcPr/>
                </a:tc>
                <a:tc>
                  <a:txBody>
                    <a:bodyPr/>
                    <a:lstStyle/>
                    <a:p>
                      <a:r>
                        <a:rPr lang="en-US" dirty="0" smtClean="0"/>
                        <a:t>3.37%</a:t>
                      </a:r>
                      <a:endParaRPr lang="en-US" dirty="0"/>
                    </a:p>
                  </a:txBody>
                  <a:tcPr/>
                </a:tc>
              </a:tr>
              <a:tr h="370840">
                <a:tc>
                  <a:txBody>
                    <a:bodyPr/>
                    <a:lstStyle/>
                    <a:p>
                      <a:r>
                        <a:rPr lang="en-US" dirty="0" smtClean="0"/>
                        <a:t>MySQL-644</a:t>
                      </a:r>
                      <a:endParaRPr lang="en-US" dirty="0"/>
                    </a:p>
                  </a:txBody>
                  <a:tcPr/>
                </a:tc>
                <a:tc>
                  <a:txBody>
                    <a:bodyPr/>
                    <a:lstStyle/>
                    <a:p>
                      <a:r>
                        <a:rPr lang="en-US" dirty="0" smtClean="0"/>
                        <a:t>0.22%</a:t>
                      </a:r>
                      <a:endParaRPr lang="en-US" dirty="0"/>
                    </a:p>
                  </a:txBody>
                  <a:tcPr/>
                </a:tc>
                <a:tc>
                  <a:txBody>
                    <a:bodyPr/>
                    <a:lstStyle/>
                    <a:p>
                      <a:r>
                        <a:rPr lang="en-US" dirty="0" smtClean="0"/>
                        <a:t>0.20%</a:t>
                      </a:r>
                      <a:endParaRPr lang="en-US" dirty="0"/>
                    </a:p>
                  </a:txBody>
                  <a:tcPr/>
                </a:tc>
                <a:tc>
                  <a:txBody>
                    <a:bodyPr/>
                    <a:lstStyle/>
                    <a:p>
                      <a:r>
                        <a:rPr lang="en-US" dirty="0" smtClean="0"/>
                        <a:t>32.58%</a:t>
                      </a:r>
                      <a:endParaRPr lang="en-US" dirty="0"/>
                    </a:p>
                  </a:txBody>
                  <a:tcPr/>
                </a:tc>
                <a:tc>
                  <a:txBody>
                    <a:bodyPr/>
                    <a:lstStyle/>
                    <a:p>
                      <a:r>
                        <a:rPr lang="en-US" dirty="0" smtClean="0"/>
                        <a:t>48.34%</a:t>
                      </a:r>
                      <a:endParaRPr lang="en-US" dirty="0"/>
                    </a:p>
                  </a:txBody>
                  <a:tcPr/>
                </a:tc>
              </a:tr>
              <a:tr h="370840">
                <a:tc>
                  <a:txBody>
                    <a:bodyPr/>
                    <a:lstStyle/>
                    <a:p>
                      <a:r>
                        <a:rPr lang="en-US" dirty="0" smtClean="0"/>
                        <a:t>MySQL-791</a:t>
                      </a:r>
                      <a:endParaRPr lang="en-US" dirty="0"/>
                    </a:p>
                  </a:txBody>
                  <a:tcPr/>
                </a:tc>
                <a:tc>
                  <a:txBody>
                    <a:bodyPr/>
                    <a:lstStyle/>
                    <a:p>
                      <a:r>
                        <a:rPr lang="en-US" dirty="0" smtClean="0"/>
                        <a:t>0.23%</a:t>
                      </a:r>
                      <a:endParaRPr lang="en-US" dirty="0"/>
                    </a:p>
                  </a:txBody>
                  <a:tcPr/>
                </a:tc>
                <a:tc>
                  <a:txBody>
                    <a:bodyPr/>
                    <a:lstStyle/>
                    <a:p>
                      <a:r>
                        <a:rPr lang="en-US" dirty="0" smtClean="0"/>
                        <a:t>0.32%</a:t>
                      </a:r>
                      <a:endParaRPr lang="en-US" dirty="0"/>
                    </a:p>
                  </a:txBody>
                  <a:tcPr/>
                </a:tc>
                <a:tc>
                  <a:txBody>
                    <a:bodyPr/>
                    <a:lstStyle/>
                    <a:p>
                      <a:r>
                        <a:rPr lang="en-US" dirty="0" smtClean="0"/>
                        <a:t>0.33%</a:t>
                      </a:r>
                      <a:endParaRPr lang="en-US" dirty="0"/>
                    </a:p>
                  </a:txBody>
                  <a:tcPr/>
                </a:tc>
                <a:tc>
                  <a:txBody>
                    <a:bodyPr/>
                    <a:lstStyle/>
                    <a:p>
                      <a:r>
                        <a:rPr lang="en-US" dirty="0" smtClean="0"/>
                        <a:t>0.48%</a:t>
                      </a:r>
                      <a:endParaRPr lang="en-US" dirty="0"/>
                    </a:p>
                  </a:txBody>
                  <a:tcPr/>
                </a:tc>
              </a:tr>
              <a:tr h="370840">
                <a:tc>
                  <a:txBody>
                    <a:bodyPr/>
                    <a:lstStyle/>
                    <a:p>
                      <a:r>
                        <a:rPr lang="en-US" dirty="0" smtClean="0"/>
                        <a:t>Apache-21287</a:t>
                      </a:r>
                      <a:endParaRPr lang="en-US" dirty="0"/>
                    </a:p>
                  </a:txBody>
                  <a:tcPr/>
                </a:tc>
                <a:tc>
                  <a:txBody>
                    <a:bodyPr/>
                    <a:lstStyle/>
                    <a:p>
                      <a:r>
                        <a:rPr lang="en-US" dirty="0" smtClean="0"/>
                        <a:t>-0.02%</a:t>
                      </a:r>
                      <a:endParaRPr lang="en-US" dirty="0"/>
                    </a:p>
                  </a:txBody>
                  <a:tcPr/>
                </a:tc>
                <a:tc>
                  <a:txBody>
                    <a:bodyPr/>
                    <a:lstStyle/>
                    <a:p>
                      <a:r>
                        <a:rPr lang="en-US" dirty="0" smtClean="0"/>
                        <a:t>-0.03%</a:t>
                      </a:r>
                      <a:endParaRPr lang="en-US" dirty="0"/>
                    </a:p>
                  </a:txBody>
                  <a:tcPr/>
                </a:tc>
                <a:tc>
                  <a:txBody>
                    <a:bodyPr/>
                    <a:lstStyle/>
                    <a:p>
                      <a:r>
                        <a:rPr lang="en-US" dirty="0" smtClean="0"/>
                        <a:t>54.03%</a:t>
                      </a:r>
                      <a:endParaRPr lang="en-US" dirty="0"/>
                    </a:p>
                  </a:txBody>
                  <a:tcPr/>
                </a:tc>
                <a:tc>
                  <a:txBody>
                    <a:bodyPr/>
                    <a:lstStyle/>
                    <a:p>
                      <a:r>
                        <a:rPr lang="en-US" dirty="0" smtClean="0"/>
                        <a:t>118.16%</a:t>
                      </a:r>
                      <a:endParaRPr lang="en-US" dirty="0"/>
                    </a:p>
                  </a:txBody>
                  <a:tcPr/>
                </a:tc>
              </a:tr>
              <a:tr h="370840">
                <a:tc>
                  <a:txBody>
                    <a:bodyPr/>
                    <a:lstStyle/>
                    <a:p>
                      <a:r>
                        <a:rPr lang="en-US" dirty="0" smtClean="0"/>
                        <a:t>Apache-25520</a:t>
                      </a:r>
                      <a:endParaRPr lang="en-US" dirty="0"/>
                    </a:p>
                  </a:txBody>
                  <a:tcPr/>
                </a:tc>
                <a:tc>
                  <a:txBody>
                    <a:bodyPr/>
                    <a:lstStyle/>
                    <a:p>
                      <a:r>
                        <a:rPr lang="en-US" dirty="0" smtClean="0"/>
                        <a:t>0.52%</a:t>
                      </a:r>
                      <a:endParaRPr lang="en-US" dirty="0"/>
                    </a:p>
                  </a:txBody>
                  <a:tcPr/>
                </a:tc>
                <a:tc>
                  <a:txBody>
                    <a:bodyPr/>
                    <a:lstStyle/>
                    <a:p>
                      <a:r>
                        <a:rPr lang="en-US" dirty="0" smtClean="0"/>
                        <a:t>0.55%</a:t>
                      </a:r>
                      <a:endParaRPr lang="en-US" dirty="0"/>
                    </a:p>
                  </a:txBody>
                  <a:tcPr/>
                </a:tc>
                <a:tc>
                  <a:txBody>
                    <a:bodyPr/>
                    <a:lstStyle/>
                    <a:p>
                      <a:r>
                        <a:rPr lang="en-US" dirty="0" smtClean="0"/>
                        <a:t>86.04%</a:t>
                      </a:r>
                      <a:endParaRPr lang="en-US" dirty="0"/>
                    </a:p>
                  </a:txBody>
                  <a:tcPr/>
                </a:tc>
                <a:tc>
                  <a:txBody>
                    <a:bodyPr/>
                    <a:lstStyle/>
                    <a:p>
                      <a:r>
                        <a:rPr lang="en-US" dirty="0" smtClean="0"/>
                        <a:t>637.03%</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0827466"/>
              </p:ext>
            </p:extLst>
          </p:nvPr>
        </p:nvGraphicFramePr>
        <p:xfrm>
          <a:off x="1066801" y="4876800"/>
          <a:ext cx="2917768" cy="1854200"/>
        </p:xfrm>
        <a:graphic>
          <a:graphicData uri="http://schemas.openxmlformats.org/drawingml/2006/table">
            <a:tbl>
              <a:tblPr firstRow="1" bandRow="1">
                <a:tableStyleId>{3B4B98B0-60AC-42C2-AFA5-B58CD77FA1E5}</a:tableStyleId>
              </a:tblPr>
              <a:tblGrid>
                <a:gridCol w="1720735"/>
                <a:gridCol w="1197033"/>
              </a:tblGrid>
              <a:tr h="370840">
                <a:tc>
                  <a:txBody>
                    <a:bodyPr/>
                    <a:lstStyle/>
                    <a:p>
                      <a:r>
                        <a:rPr lang="en-US" dirty="0" smtClean="0"/>
                        <a:t>Race ID</a:t>
                      </a:r>
                      <a:endParaRPr lang="en-US" dirty="0"/>
                    </a:p>
                  </a:txBody>
                  <a:tcPr/>
                </a:tc>
                <a:tc>
                  <a:txBody>
                    <a:bodyPr/>
                    <a:lstStyle/>
                    <a:p>
                      <a:r>
                        <a:rPr lang="en-US" dirty="0" smtClean="0"/>
                        <a:t>Overhead</a:t>
                      </a:r>
                      <a:endParaRPr lang="en-US" dirty="0"/>
                    </a:p>
                  </a:txBody>
                  <a:tcPr/>
                </a:tc>
              </a:tr>
              <a:tr h="370840">
                <a:tc>
                  <a:txBody>
                    <a:bodyPr/>
                    <a:lstStyle/>
                    <a:p>
                      <a:r>
                        <a:rPr lang="en-US" dirty="0" smtClean="0"/>
                        <a:t>PBZip2</a:t>
                      </a:r>
                      <a:endParaRPr lang="en-US" dirty="0"/>
                    </a:p>
                  </a:txBody>
                  <a:tcPr/>
                </a:tc>
                <a:tc>
                  <a:txBody>
                    <a:bodyPr/>
                    <a:lstStyle/>
                    <a:p>
                      <a:r>
                        <a:rPr lang="en-US" dirty="0" smtClean="0"/>
                        <a:t>1.26%</a:t>
                      </a:r>
                      <a:endParaRPr lang="en-US" dirty="0"/>
                    </a:p>
                  </a:txBody>
                  <a:tcPr/>
                </a:tc>
              </a:tr>
              <a:tr h="370840">
                <a:tc>
                  <a:txBody>
                    <a:bodyPr/>
                    <a:lstStyle/>
                    <a:p>
                      <a:r>
                        <a:rPr lang="en-US" dirty="0" smtClean="0"/>
                        <a:t>SPLASH2-fft</a:t>
                      </a:r>
                      <a:endParaRPr lang="en-US" dirty="0"/>
                    </a:p>
                  </a:txBody>
                  <a:tcPr/>
                </a:tc>
                <a:tc>
                  <a:txBody>
                    <a:bodyPr/>
                    <a:lstStyle/>
                    <a:p>
                      <a:r>
                        <a:rPr lang="en-US" dirty="0" smtClean="0"/>
                        <a:t>0.08%</a:t>
                      </a:r>
                      <a:endParaRPr lang="en-US" dirty="0"/>
                    </a:p>
                  </a:txBody>
                  <a:tcPr/>
                </a:tc>
              </a:tr>
              <a:tr h="370840">
                <a:tc>
                  <a:txBody>
                    <a:bodyPr/>
                    <a:lstStyle/>
                    <a:p>
                      <a:r>
                        <a:rPr lang="en-US" dirty="0" smtClean="0"/>
                        <a:t>SPLASH2-lu</a:t>
                      </a:r>
                      <a:endParaRPr lang="en-US" dirty="0"/>
                    </a:p>
                  </a:txBody>
                  <a:tcPr/>
                </a:tc>
                <a:tc>
                  <a:txBody>
                    <a:bodyPr/>
                    <a:lstStyle/>
                    <a:p>
                      <a:r>
                        <a:rPr lang="en-US" dirty="0" smtClean="0"/>
                        <a:t>1.68%</a:t>
                      </a:r>
                      <a:endParaRPr lang="en-US" dirty="0"/>
                    </a:p>
                  </a:txBody>
                  <a:tcPr/>
                </a:tc>
              </a:tr>
              <a:tr h="370840">
                <a:tc>
                  <a:txBody>
                    <a:bodyPr/>
                    <a:lstStyle/>
                    <a:p>
                      <a:r>
                        <a:rPr lang="en-US" dirty="0" smtClean="0"/>
                        <a:t>SPLASH2-barnes</a:t>
                      </a:r>
                      <a:endParaRPr lang="en-US" dirty="0"/>
                    </a:p>
                  </a:txBody>
                  <a:tcPr/>
                </a:tc>
                <a:tc>
                  <a:txBody>
                    <a:bodyPr/>
                    <a:lstStyle/>
                    <a:p>
                      <a:r>
                        <a:rPr lang="en-US" dirty="0" smtClean="0"/>
                        <a:t>1.99%</a:t>
                      </a:r>
                      <a:endParaRPr lang="en-US" dirty="0"/>
                    </a:p>
                  </a:txBody>
                  <a:tcPr/>
                </a:tc>
              </a:tr>
            </a:tbl>
          </a:graphicData>
        </a:graphic>
      </p:graphicFrame>
      <p:sp>
        <p:nvSpPr>
          <p:cNvPr id="8" name="TextBox 7"/>
          <p:cNvSpPr txBox="1"/>
          <p:nvPr/>
        </p:nvSpPr>
        <p:spPr>
          <a:xfrm>
            <a:off x="609600" y="1339426"/>
            <a:ext cx="4166140" cy="400110"/>
          </a:xfrm>
          <a:prstGeom prst="rect">
            <a:avLst/>
          </a:prstGeom>
          <a:noFill/>
        </p:spPr>
        <p:txBody>
          <a:bodyPr wrap="none" rtlCol="0">
            <a:spAutoFit/>
          </a:bodyPr>
          <a:lstStyle/>
          <a:p>
            <a:pPr marL="342900" indent="-342900">
              <a:buFont typeface="Arial" pitchFamily="34" charset="0"/>
              <a:buChar char="•"/>
            </a:pPr>
            <a:r>
              <a:rPr lang="en-US" sz="2000" dirty="0" smtClean="0"/>
              <a:t>Data races and atomicity violations</a:t>
            </a:r>
            <a:endParaRPr lang="en-US" sz="2000" dirty="0"/>
          </a:p>
        </p:txBody>
      </p:sp>
      <p:sp>
        <p:nvSpPr>
          <p:cNvPr id="9" name="TextBox 8"/>
          <p:cNvSpPr txBox="1"/>
          <p:nvPr/>
        </p:nvSpPr>
        <p:spPr>
          <a:xfrm>
            <a:off x="609600" y="4419600"/>
            <a:ext cx="2203360" cy="400110"/>
          </a:xfrm>
          <a:prstGeom prst="rect">
            <a:avLst/>
          </a:prstGeom>
          <a:noFill/>
        </p:spPr>
        <p:txBody>
          <a:bodyPr wrap="none" rtlCol="0">
            <a:spAutoFit/>
          </a:bodyPr>
          <a:lstStyle/>
          <a:p>
            <a:pPr marL="342900" indent="-342900">
              <a:buFont typeface="Arial" pitchFamily="34" charset="0"/>
              <a:buChar char="•"/>
            </a:pPr>
            <a:r>
              <a:rPr lang="en-US" sz="2000" dirty="0" smtClean="0"/>
              <a:t>Order violations</a:t>
            </a:r>
            <a:endParaRPr lang="en-US" sz="2000" dirty="0"/>
          </a:p>
        </p:txBody>
      </p:sp>
      <p:sp>
        <p:nvSpPr>
          <p:cNvPr id="7" name="Rectangle 6"/>
          <p:cNvSpPr/>
          <p:nvPr/>
        </p:nvSpPr>
        <p:spPr>
          <a:xfrm>
            <a:off x="838200" y="3581400"/>
            <a:ext cx="7848600" cy="762000"/>
          </a:xfrm>
          <a:prstGeom prst="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851440" y="2819400"/>
            <a:ext cx="7848600" cy="419100"/>
          </a:xfrm>
          <a:prstGeom prst="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52682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strVal val="4/3*#ppt_w"/>
                                          </p:val>
                                        </p:tav>
                                        <p:tav tm="100000">
                                          <p:val>
                                            <p:strVal val="#ppt_w"/>
                                          </p:val>
                                        </p:tav>
                                      </p:tavLst>
                                    </p:anim>
                                    <p:anim calcmode="lin" valueType="num">
                                      <p:cBhvr>
                                        <p:cTn id="12"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75984117"/>
              </p:ext>
            </p:extLst>
          </p:nvPr>
        </p:nvGraphicFramePr>
        <p:xfrm>
          <a:off x="4800600" y="1333500"/>
          <a:ext cx="4476750" cy="5295900"/>
        </p:xfrm>
        <a:graphic>
          <a:graphicData uri="http://schemas.openxmlformats.org/presentationml/2006/ole">
            <mc:AlternateContent xmlns:mc="http://schemas.openxmlformats.org/markup-compatibility/2006">
              <mc:Choice xmlns:v="urn:schemas-microsoft-com:vml" Requires="v">
                <p:oleObj spid="_x0000_s22956" name="Visio" r:id="rId4" imgW="5405480" imgH="5797145" progId="Visio.Drawing.11">
                  <p:embed/>
                </p:oleObj>
              </mc:Choice>
              <mc:Fallback>
                <p:oleObj name="Visio" r:id="rId4" imgW="5405480" imgH="579714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333500"/>
                        <a:ext cx="44767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982177091"/>
              </p:ext>
            </p:extLst>
          </p:nvPr>
        </p:nvGraphicFramePr>
        <p:xfrm>
          <a:off x="-685800" y="1295400"/>
          <a:ext cx="6294438" cy="5292725"/>
        </p:xfrm>
        <a:graphic>
          <a:graphicData uri="http://schemas.openxmlformats.org/presentationml/2006/ole">
            <mc:AlternateContent xmlns:mc="http://schemas.openxmlformats.org/markup-compatibility/2006">
              <mc:Choice xmlns:v="urn:schemas-microsoft-com:vml" Requires="v">
                <p:oleObj spid="_x0000_s22957" name="Visio" r:id="rId6" imgW="7624585" imgH="5797145" progId="Visio.Drawing.11">
                  <p:embed/>
                </p:oleObj>
              </mc:Choice>
              <mc:Fallback>
                <p:oleObj name="Visio" r:id="rId6" imgW="7624585" imgH="5797145"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295400"/>
                        <a:ext cx="6294438"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362088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Filter Examples</a:t>
            </a:r>
            <a:endParaRPr lang="en-US" dirty="0"/>
          </a:p>
        </p:txBody>
      </p:sp>
      <p:sp>
        <p:nvSpPr>
          <p:cNvPr id="4" name="TextBox 3"/>
          <p:cNvSpPr txBox="1"/>
          <p:nvPr/>
        </p:nvSpPr>
        <p:spPr>
          <a:xfrm>
            <a:off x="457200" y="1371600"/>
            <a:ext cx="3887603" cy="2308324"/>
          </a:xfrm>
          <a:prstGeom prst="rect">
            <a:avLst/>
          </a:prstGeom>
          <a:noFill/>
        </p:spPr>
        <p:txBody>
          <a:bodyPr wrap="none" rtlCol="0">
            <a:spAutoFit/>
          </a:bodyPr>
          <a:lstStyle/>
          <a:p>
            <a:r>
              <a:rPr lang="en-US" sz="1600" dirty="0">
                <a:latin typeface="Courier New" pitchFamily="49" charset="0"/>
                <a:cs typeface="Courier New" pitchFamily="49" charset="0"/>
              </a:rPr>
              <a:t>1: // log.cc. thread T1</a:t>
            </a:r>
          </a:p>
          <a:p>
            <a:r>
              <a:rPr lang="en-US" sz="1600" dirty="0">
                <a:latin typeface="Courier New" pitchFamily="49" charset="0"/>
                <a:cs typeface="Courier New" pitchFamily="49" charset="0"/>
              </a:rPr>
              <a:t>2: void MYSQL_LOG::new_file(){</a:t>
            </a:r>
          </a:p>
          <a:p>
            <a:r>
              <a:rPr lang="en-US" sz="1600" dirty="0">
                <a:latin typeface="Courier New" pitchFamily="49" charset="0"/>
                <a:cs typeface="Courier New" pitchFamily="49" charset="0"/>
              </a:rPr>
              <a:t>3:   </a:t>
            </a:r>
            <a:r>
              <a:rPr lang="en-US" sz="1600" dirty="0" smtClean="0">
                <a:latin typeface="Courier New" pitchFamily="49" charset="0"/>
                <a:cs typeface="Courier New" pitchFamily="49" charset="0"/>
              </a:rPr>
              <a:t>lock(&amp;LOCK_log);</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4:   ...</a:t>
            </a:r>
          </a:p>
          <a:p>
            <a:r>
              <a:rPr lang="en-US" sz="1600" dirty="0">
                <a:latin typeface="Courier New" pitchFamily="49" charset="0"/>
                <a:cs typeface="Courier New" pitchFamily="49" charset="0"/>
              </a:rPr>
              <a:t>5:   close(); // log is closed</a:t>
            </a:r>
          </a:p>
          <a:p>
            <a:r>
              <a:rPr lang="en-US" sz="1600" dirty="0">
                <a:latin typeface="Courier New" pitchFamily="49" charset="0"/>
                <a:cs typeface="Courier New" pitchFamily="49" charset="0"/>
              </a:rPr>
              <a:t>6:   open(...);</a:t>
            </a:r>
          </a:p>
          <a:p>
            <a:r>
              <a:rPr lang="en-US" sz="1600" dirty="0">
                <a:latin typeface="Courier New" pitchFamily="49" charset="0"/>
                <a:cs typeface="Courier New" pitchFamily="49" charset="0"/>
              </a:rPr>
              <a:t>7:   ...</a:t>
            </a:r>
          </a:p>
          <a:p>
            <a:r>
              <a:rPr lang="en-US" sz="1600" dirty="0">
                <a:latin typeface="Courier New" pitchFamily="49" charset="0"/>
                <a:cs typeface="Courier New" pitchFamily="49" charset="0"/>
              </a:rPr>
              <a:t>8:   unlock(&amp;LOCK_log);</a:t>
            </a:r>
          </a:p>
          <a:p>
            <a:r>
              <a:rPr lang="en-US" sz="1600" dirty="0">
                <a:latin typeface="Courier New" pitchFamily="49" charset="0"/>
                <a:cs typeface="Courier New" pitchFamily="49" charset="0"/>
              </a:rPr>
              <a:t>9: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5" name="TextBox 4"/>
          <p:cNvSpPr txBox="1"/>
          <p:nvPr/>
        </p:nvSpPr>
        <p:spPr>
          <a:xfrm>
            <a:off x="4648200" y="1371600"/>
            <a:ext cx="4381328" cy="2308324"/>
          </a:xfrm>
          <a:prstGeom prst="rect">
            <a:avLst/>
          </a:prstGeom>
          <a:noFill/>
        </p:spPr>
        <p:txBody>
          <a:bodyPr wrap="none" rtlCol="0">
            <a:spAutoFit/>
          </a:bodyPr>
          <a:lstStyle/>
          <a:p>
            <a:r>
              <a:rPr lang="en-US" sz="1600" dirty="0">
                <a:latin typeface="Courier New" pitchFamily="49" charset="0"/>
                <a:cs typeface="Courier New" pitchFamily="49" charset="0"/>
              </a:rPr>
              <a:t>1: // sql_insert.cc. thread T2</a:t>
            </a:r>
          </a:p>
          <a:p>
            <a:r>
              <a:rPr lang="en-US" sz="1600" dirty="0">
                <a:latin typeface="Courier New" pitchFamily="49" charset="0"/>
                <a:cs typeface="Courier New" pitchFamily="49" charset="0"/>
              </a:rPr>
              <a:t>2: // [race] may return false</a:t>
            </a:r>
          </a:p>
          <a:p>
            <a:r>
              <a:rPr lang="en-US" sz="1600" dirty="0">
                <a:latin typeface="Courier New" pitchFamily="49" charset="0"/>
                <a:cs typeface="Courier New" pitchFamily="49" charset="0"/>
              </a:rPr>
              <a:t>3: if (mysql_bin_log.is_open()){</a:t>
            </a:r>
          </a:p>
          <a:p>
            <a:r>
              <a:rPr lang="en-US" sz="1600" dirty="0">
                <a:latin typeface="Courier New" pitchFamily="49" charset="0"/>
                <a:cs typeface="Courier New" pitchFamily="49" charset="0"/>
              </a:rPr>
              <a:t>4:   lock(&amp;LOCK_log);</a:t>
            </a:r>
          </a:p>
          <a:p>
            <a:r>
              <a:rPr lang="en-US" sz="1600" dirty="0">
                <a:latin typeface="Courier New" pitchFamily="49" charset="0"/>
                <a:cs typeface="Courier New" pitchFamily="49" charset="0"/>
              </a:rPr>
              <a:t>5:   if (mysql_bin_log.is_open()){</a:t>
            </a:r>
          </a:p>
          <a:p>
            <a:r>
              <a:rPr lang="en-US" sz="1600" dirty="0">
                <a:latin typeface="Courier New" pitchFamily="49" charset="0"/>
                <a:cs typeface="Courier New" pitchFamily="49" charset="0"/>
              </a:rPr>
              <a:t>6:     ... // write to log</a:t>
            </a:r>
          </a:p>
          <a:p>
            <a:r>
              <a:rPr lang="en-US" sz="1600" dirty="0">
                <a:latin typeface="Courier New" pitchFamily="49" charset="0"/>
                <a:cs typeface="Courier New" pitchFamily="49" charset="0"/>
              </a:rPr>
              <a:t>7:   }</a:t>
            </a:r>
          </a:p>
          <a:p>
            <a:r>
              <a:rPr lang="en-US" sz="1600" dirty="0">
                <a:latin typeface="Courier New" pitchFamily="49" charset="0"/>
                <a:cs typeface="Courier New" pitchFamily="49" charset="0"/>
              </a:rPr>
              <a:t>8:   unlock(&amp;LOCK_log);</a:t>
            </a:r>
          </a:p>
          <a:p>
            <a:r>
              <a:rPr lang="en-US" sz="1600" dirty="0">
                <a:latin typeface="Courier New" pitchFamily="49" charset="0"/>
                <a:cs typeface="Courier New" pitchFamily="49" charset="0"/>
              </a:rPr>
              <a:t>9: }</a:t>
            </a:r>
          </a:p>
        </p:txBody>
      </p:sp>
      <p:sp>
        <p:nvSpPr>
          <p:cNvPr id="7" name="TextBox 6"/>
          <p:cNvSpPr txBox="1"/>
          <p:nvPr/>
        </p:nvSpPr>
        <p:spPr>
          <a:xfrm>
            <a:off x="990600" y="4186297"/>
            <a:ext cx="7837402" cy="2062103"/>
          </a:xfrm>
          <a:prstGeom prst="rect">
            <a:avLst/>
          </a:prstGeom>
          <a:noFill/>
        </p:spPr>
        <p:txBody>
          <a:bodyPr wrap="none" rtlCol="0">
            <a:spAutoFit/>
          </a:bodyPr>
          <a:lstStyle/>
          <a:p>
            <a:r>
              <a:rPr lang="en-US" sz="1600" dirty="0">
                <a:latin typeface="Courier New" pitchFamily="49" charset="0"/>
                <a:cs typeface="Courier New" pitchFamily="49" charset="0"/>
              </a:rPr>
              <a:t>// Execution filter 1: unilateral exclusion</a:t>
            </a:r>
          </a:p>
          <a:p>
            <a:r>
              <a:rPr lang="en-US" sz="1600" dirty="0">
                <a:latin typeface="Courier New" pitchFamily="49" charset="0"/>
                <a:cs typeface="Courier New" pitchFamily="49" charset="0"/>
              </a:rPr>
              <a:t>{log.cc:5, log.cc:6} &lt;&gt;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Execution filter 2: mutual exclusion of code</a:t>
            </a:r>
          </a:p>
          <a:p>
            <a:r>
              <a:rPr lang="en-US" sz="1600" dirty="0">
                <a:latin typeface="Courier New" pitchFamily="49" charset="0"/>
                <a:cs typeface="Courier New" pitchFamily="49" charset="0"/>
              </a:rPr>
              <a:t>{log.cc:5, log.cc:6} &lt;&gt; MYSQL_LOG::is_open</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Execution filter 3: mutual exclusion of code and data</a:t>
            </a:r>
          </a:p>
          <a:p>
            <a:r>
              <a:rPr lang="en-US" sz="1600" dirty="0">
                <a:latin typeface="Courier New" pitchFamily="49" charset="0"/>
                <a:cs typeface="Courier New" pitchFamily="49" charset="0"/>
              </a:rPr>
              <a:t>{log.cc:5 (this), log.cc:6 (this)} &lt;&gt; MYSQL_LOG::is_open(this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3" name="TextBox 2"/>
          <p:cNvSpPr txBox="1"/>
          <p:nvPr/>
        </p:nvSpPr>
        <p:spPr>
          <a:xfrm>
            <a:off x="3276600" y="3679924"/>
            <a:ext cx="1835759" cy="369332"/>
          </a:xfrm>
          <a:prstGeom prst="rect">
            <a:avLst/>
          </a:prstGeom>
          <a:noFill/>
        </p:spPr>
        <p:txBody>
          <a:bodyPr wrap="none" rtlCol="0">
            <a:spAutoFit/>
          </a:bodyPr>
          <a:lstStyle/>
          <a:p>
            <a:r>
              <a:rPr lang="en-US" dirty="0" smtClean="0"/>
              <a:t>Bug: MySQL #791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889238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Instrumentation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61379130"/>
              </p:ext>
            </p:extLst>
          </p:nvPr>
        </p:nvGraphicFramePr>
        <p:xfrm>
          <a:off x="457200" y="1219200"/>
          <a:ext cx="3200400" cy="5218113"/>
        </p:xfrm>
        <a:graphic>
          <a:graphicData uri="http://schemas.openxmlformats.org/presentationml/2006/ole">
            <mc:AlternateContent xmlns:mc="http://schemas.openxmlformats.org/markup-compatibility/2006">
              <mc:Choice xmlns:v="urn:schemas-microsoft-com:vml" Requires="v">
                <p:oleObj spid="_x0000_s23826" name="Visio" r:id="rId4" imgW="3575870" imgH="5831462" progId="Visio.Drawing.11">
                  <p:embed/>
                </p:oleObj>
              </mc:Choice>
              <mc:Fallback>
                <p:oleObj name="Visio" r:id="rId4" imgW="3575870" imgH="583146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32004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00830324"/>
              </p:ext>
            </p:extLst>
          </p:nvPr>
        </p:nvGraphicFramePr>
        <p:xfrm>
          <a:off x="4267200" y="1143000"/>
          <a:ext cx="4572000" cy="5474425"/>
        </p:xfrm>
        <a:graphic>
          <a:graphicData uri="http://schemas.openxmlformats.org/presentationml/2006/ole">
            <mc:AlternateContent xmlns:mc="http://schemas.openxmlformats.org/markup-compatibility/2006">
              <mc:Choice xmlns:v="urn:schemas-microsoft-com:vml" Requires="v">
                <p:oleObj spid="_x0000_s23827" name="Visio" r:id="rId6" imgW="5999435" imgH="7181445" progId="Visio.Drawing.11">
                  <p:embed/>
                </p:oleObj>
              </mc:Choice>
              <mc:Fallback>
                <p:oleObj name="Visio" r:id="rId6" imgW="5999435" imgH="7181445" progId="Visio.Drawing.11">
                  <p:embed/>
                  <p:pic>
                    <p:nvPicPr>
                      <p:cNvPr id="0" name=""/>
                      <p:cNvPicPr/>
                      <p:nvPr/>
                    </p:nvPicPr>
                    <p:blipFill>
                      <a:blip r:embed="rId7"/>
                      <a:stretch>
                        <a:fillRect/>
                      </a:stretch>
                    </p:blipFill>
                    <p:spPr>
                      <a:xfrm>
                        <a:off x="4267200" y="1143000"/>
                        <a:ext cx="4572000" cy="5474425"/>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034019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 Fix</a:t>
            </a:r>
            <a:endParaRPr lang="en-US" dirty="0"/>
          </a:p>
        </p:txBody>
      </p:sp>
      <p:sp>
        <p:nvSpPr>
          <p:cNvPr id="4" name="TextBox 3"/>
          <p:cNvSpPr txBox="1"/>
          <p:nvPr/>
        </p:nvSpPr>
        <p:spPr>
          <a:xfrm>
            <a:off x="1447800" y="1447800"/>
            <a:ext cx="6858000" cy="3474720"/>
          </a:xfrm>
          <a:prstGeom prst="rect">
            <a:avLst/>
          </a:prstGeom>
          <a:noFill/>
        </p:spPr>
        <p:txBody>
          <a:bodyPr wrap="square" numCol="3" rtlCol="0">
            <a:spAutoFit/>
          </a:bodyPr>
          <a:lstStyle/>
          <a:p>
            <a:r>
              <a:rPr lang="en-US" sz="1100" dirty="0">
                <a:latin typeface="Courier New" pitchFamily="49" charset="0"/>
                <a:cs typeface="Courier New" pitchFamily="49" charset="0"/>
              </a:rPr>
              <a:t>void js_DestroyContext() {</a:t>
            </a:r>
          </a:p>
          <a:p>
            <a:r>
              <a:rPr lang="en-US" sz="1100" dirty="0">
                <a:latin typeface="Courier New" pitchFamily="49" charset="0"/>
                <a:cs typeface="Courier New" pitchFamily="49" charset="0"/>
              </a:rPr>
              <a:t>  if (last) {</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state </a:t>
            </a:r>
            <a:r>
              <a:rPr lang="en-US" sz="1100" dirty="0">
                <a:latin typeface="Courier New" pitchFamily="49" charset="0"/>
                <a:cs typeface="Courier New" pitchFamily="49" charset="0"/>
              </a:rPr>
              <a:t>= LANDING</a:t>
            </a:r>
            <a:r>
              <a:rPr lang="en-US" sz="1100" dirty="0" smtClean="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if (requestDepth == 0)</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js_BeginRequest();</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while (</a:t>
            </a:r>
            <a:r>
              <a:rPr lang="en-US" sz="1100" dirty="0" smtClean="0">
                <a:solidFill>
                  <a:srgbClr val="00B0F0"/>
                </a:solidFill>
                <a:latin typeface="Courier New" pitchFamily="49" charset="0"/>
                <a:cs typeface="Courier New" pitchFamily="49" charset="0"/>
              </a:rPr>
              <a:t>gcLevel</a:t>
            </a:r>
            <a:r>
              <a:rPr lang="en-US" sz="1100" dirty="0" smtClean="0">
                <a:latin typeface="Courier New" pitchFamily="49" charset="0"/>
                <a:cs typeface="Courier New" pitchFamily="49" charset="0"/>
              </a:rPr>
              <a:t> &gt; 0)</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JS_AWAIT_GC_DONE();</a:t>
            </a:r>
            <a:endParaRPr lang="en-US" sz="1100" dirty="0">
              <a:latin typeface="Courier New" pitchFamily="49" charset="0"/>
              <a:cs typeface="Courier New" pitchFamily="49" charset="0"/>
            </a:endParaRPr>
          </a:p>
          <a:p>
            <a:r>
              <a:rPr lang="en-US" sz="1100" dirty="0" smtClean="0">
                <a:latin typeface="Courier New" pitchFamily="49" charset="0"/>
                <a:cs typeface="Courier New" pitchFamily="49" charset="0"/>
              </a:rPr>
              <a:t>    js_ForceGC(true);</a:t>
            </a:r>
            <a:endParaRPr lang="en-US" sz="1100" dirty="0">
              <a:latin typeface="Courier New" pitchFamily="49" charset="0"/>
              <a:cs typeface="Courier New" pitchFamily="49" charset="0"/>
            </a:endParaRPr>
          </a:p>
          <a:p>
            <a:r>
              <a:rPr lang="en-US" sz="1100" dirty="0" smtClean="0">
                <a:latin typeface="Courier New" pitchFamily="49" charset="0"/>
                <a:cs typeface="Courier New" pitchFamily="49" charset="0"/>
              </a:rPr>
              <a:t>    while </a:t>
            </a:r>
            <a:r>
              <a:rPr lang="en-US" sz="1100" dirty="0">
                <a:latin typeface="Courier New" pitchFamily="49" charset="0"/>
                <a:cs typeface="Courier New" pitchFamily="49" charset="0"/>
              </a:rPr>
              <a:t>(</a:t>
            </a:r>
            <a:r>
              <a:rPr lang="en-US" sz="1100" dirty="0">
                <a:solidFill>
                  <a:srgbClr val="00B0F0"/>
                </a:solidFill>
                <a:latin typeface="Courier New" pitchFamily="49" charset="0"/>
                <a:cs typeface="Courier New" pitchFamily="49" charset="0"/>
              </a:rPr>
              <a:t>gcPoke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js_GC(true);</a:t>
            </a:r>
          </a:p>
          <a:p>
            <a:r>
              <a:rPr lang="en-US" sz="1100" b="1" dirty="0">
                <a:latin typeface="Courier New" pitchFamily="49" charset="0"/>
                <a:cs typeface="Courier New" pitchFamily="49" charset="0"/>
              </a:rPr>
              <a:t>    </a:t>
            </a:r>
            <a:r>
              <a:rPr lang="en-US" sz="1100" b="1" dirty="0">
                <a:solidFill>
                  <a:srgbClr val="FF0000"/>
                </a:solidFill>
                <a:latin typeface="Courier New" pitchFamily="49" charset="0"/>
                <a:cs typeface="Courier New" pitchFamily="49" charset="0"/>
              </a:rPr>
              <a:t>FreeAtomState();</a:t>
            </a:r>
          </a:p>
          <a:p>
            <a:r>
              <a:rPr lang="en-US" sz="1100" dirty="0">
                <a:latin typeface="Courier New" pitchFamily="49" charset="0"/>
                <a:cs typeface="Courier New" pitchFamily="49" charset="0"/>
              </a:rPr>
              <a:t>  } else {</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gcPoke</a:t>
            </a:r>
            <a:r>
              <a:rPr lang="en-US" sz="1100" dirty="0">
                <a:latin typeface="Courier New" pitchFamily="49" charset="0"/>
                <a:cs typeface="Courier New" pitchFamily="49" charset="0"/>
              </a:rPr>
              <a:t> = true;</a:t>
            </a:r>
          </a:p>
          <a:p>
            <a:r>
              <a:rPr lang="en-US" sz="1100" dirty="0">
                <a:latin typeface="Courier New" pitchFamily="49" charset="0"/>
                <a:cs typeface="Courier New" pitchFamily="49" charset="0"/>
              </a:rPr>
              <a:t>    js_GC(false);</a:t>
            </a:r>
          </a:p>
          <a:p>
            <a:r>
              <a:rPr lang="en-US" sz="1100" dirty="0">
                <a:latin typeface="Courier New" pitchFamily="49" charset="0"/>
                <a:cs typeface="Courier New" pitchFamily="49" charset="0"/>
              </a:rPr>
              <a:t>  }</a:t>
            </a:r>
          </a:p>
          <a:p>
            <a:r>
              <a:rPr lang="en-US" sz="1100" dirty="0" smtClean="0">
                <a:latin typeface="Courier New" pitchFamily="49" charset="0"/>
                <a:cs typeface="Courier New" pitchFamily="49" charset="0"/>
              </a:rPr>
              <a:t>}</a:t>
            </a:r>
          </a:p>
          <a:p>
            <a:r>
              <a:rPr lang="en-US" sz="1100" dirty="0" smtClean="0">
                <a:latin typeface="Courier New" pitchFamily="49" charset="0"/>
                <a:cs typeface="Courier New" pitchFamily="49" charset="0"/>
              </a:rPr>
              <a:t>void js_BeginRequest() {</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while (</a:t>
            </a:r>
            <a:r>
              <a:rPr lang="en-US" sz="1100" dirty="0" smtClean="0">
                <a:solidFill>
                  <a:srgbClr val="00B0F0"/>
                </a:solidFill>
                <a:latin typeface="Courier New" pitchFamily="49" charset="0"/>
                <a:cs typeface="Courier New" pitchFamily="49" charset="0"/>
              </a:rPr>
              <a:t>gcLevel</a:t>
            </a:r>
            <a:r>
              <a:rPr lang="en-US" sz="1100" dirty="0" smtClean="0">
                <a:latin typeface="Courier New" pitchFamily="49" charset="0"/>
                <a:cs typeface="Courier New" pitchFamily="49" charset="0"/>
              </a:rPr>
              <a:t> &gt; 0)</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JS_AWAIT_GC_DONE();</a:t>
            </a:r>
          </a:p>
          <a:p>
            <a:r>
              <a:rPr lang="en-US" sz="1100" dirty="0">
                <a:latin typeface="Courier New" pitchFamily="49" charset="0"/>
                <a:cs typeface="Courier New" pitchFamily="49" charset="0"/>
              </a:rPr>
              <a:t>}</a:t>
            </a:r>
            <a:endParaRPr lang="en-US" sz="1100" dirty="0" smtClean="0">
              <a:latin typeface="Courier New" pitchFamily="49" charset="0"/>
              <a:cs typeface="Courier New" pitchFamily="49" charset="0"/>
            </a:endParaRPr>
          </a:p>
          <a:p>
            <a:r>
              <a:rPr lang="en-US" sz="1100" dirty="0" smtClean="0">
                <a:latin typeface="Courier New" pitchFamily="49" charset="0"/>
                <a:cs typeface="Courier New" pitchFamily="49" charset="0"/>
              </a:rPr>
              <a:t>void js_ForceGC(bool last) {</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smtClean="0">
                <a:solidFill>
                  <a:srgbClr val="00B0F0"/>
                </a:solidFill>
                <a:latin typeface="Courier New" pitchFamily="49" charset="0"/>
                <a:cs typeface="Courier New" pitchFamily="49" charset="0"/>
              </a:rPr>
              <a:t>gcPoke</a:t>
            </a:r>
            <a:r>
              <a:rPr lang="en-US" sz="1100" dirty="0" smtClean="0">
                <a:latin typeface="Courier New" pitchFamily="49" charset="0"/>
                <a:cs typeface="Courier New" pitchFamily="49" charset="0"/>
              </a:rPr>
              <a:t> = true;</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js_GC(last);</a:t>
            </a:r>
          </a:p>
          <a:p>
            <a:r>
              <a:rPr lang="en-US" sz="1100" dirty="0">
                <a:latin typeface="Courier New" pitchFamily="49" charset="0"/>
                <a:cs typeface="Courier New" pitchFamily="49" charset="0"/>
              </a:rPr>
              <a:t>}</a:t>
            </a:r>
            <a:endParaRPr lang="en-US" sz="1100" dirty="0" smtClean="0">
              <a:latin typeface="Courier New" pitchFamily="49" charset="0"/>
              <a:cs typeface="Courier New" pitchFamily="49" charset="0"/>
            </a:endParaRPr>
          </a:p>
          <a:p>
            <a:r>
              <a:rPr lang="en-US" sz="1100" dirty="0">
                <a:latin typeface="Courier New" pitchFamily="49" charset="0"/>
                <a:cs typeface="Courier New" pitchFamily="49" charset="0"/>
              </a:rPr>
              <a:t>void js_GC(bool last) {</a:t>
            </a:r>
          </a:p>
          <a:p>
            <a:r>
              <a:rPr lang="en-US" sz="1100" dirty="0">
                <a:latin typeface="Courier New" pitchFamily="49" charset="0"/>
                <a:cs typeface="Courier New" pitchFamily="49" charset="0"/>
              </a:rPr>
              <a:t>  if (</a:t>
            </a:r>
            <a:r>
              <a:rPr lang="en-US" sz="1100" dirty="0">
                <a:solidFill>
                  <a:srgbClr val="00B0F0"/>
                </a:solidFill>
                <a:latin typeface="Courier New" pitchFamily="49" charset="0"/>
                <a:cs typeface="Courier New" pitchFamily="49" charset="0"/>
              </a:rPr>
              <a:t>state</a:t>
            </a:r>
            <a:r>
              <a:rPr lang="en-US" sz="1100" dirty="0">
                <a:latin typeface="Courier New" pitchFamily="49" charset="0"/>
                <a:cs typeface="Courier New" pitchFamily="49" charset="0"/>
              </a:rPr>
              <a:t> == LANDING &amp;&amp; !last)</a:t>
            </a:r>
          </a:p>
          <a:p>
            <a:r>
              <a:rPr lang="en-US" sz="1100" dirty="0">
                <a:latin typeface="Courier New" pitchFamily="49" charset="0"/>
                <a:cs typeface="Courier New" pitchFamily="49" charset="0"/>
              </a:rPr>
              <a:t>    return;</a:t>
            </a:r>
          </a:p>
          <a:p>
            <a:r>
              <a:rPr lang="en-US" sz="1100" dirty="0">
                <a:latin typeface="Courier New" pitchFamily="49" charset="0"/>
                <a:cs typeface="Courier New" pitchFamily="49" charset="0"/>
              </a:rPr>
              <a:t>  gcLock.acquire();</a:t>
            </a:r>
          </a:p>
          <a:p>
            <a:r>
              <a:rPr lang="en-US" sz="1100" dirty="0">
                <a:latin typeface="Courier New" pitchFamily="49" charset="0"/>
                <a:cs typeface="Courier New" pitchFamily="49" charset="0"/>
              </a:rPr>
              <a:t>  if (!</a:t>
            </a:r>
            <a:r>
              <a:rPr lang="en-US" sz="1100" dirty="0">
                <a:solidFill>
                  <a:srgbClr val="00B0F0"/>
                </a:solidFill>
                <a:latin typeface="Courier New" pitchFamily="49" charset="0"/>
                <a:cs typeface="Courier New" pitchFamily="49" charset="0"/>
              </a:rPr>
              <a:t>gcPoke</a:t>
            </a:r>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    gcLock.release();</a:t>
            </a:r>
          </a:p>
          <a:p>
            <a:r>
              <a:rPr lang="en-US" sz="1100" dirty="0">
                <a:latin typeface="Courier New" pitchFamily="49" charset="0"/>
                <a:cs typeface="Courier New" pitchFamily="49" charset="0"/>
              </a:rPr>
              <a:t>    return</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  if (</a:t>
            </a:r>
            <a:r>
              <a:rPr lang="en-US" sz="1100" dirty="0">
                <a:solidFill>
                  <a:srgbClr val="00B0F0"/>
                </a:solidFill>
                <a:latin typeface="Courier New" pitchFamily="49" charset="0"/>
                <a:cs typeface="Courier New" pitchFamily="49" charset="0"/>
              </a:rPr>
              <a:t>gcLevel</a:t>
            </a:r>
            <a:r>
              <a:rPr lang="en-US" sz="1100" dirty="0">
                <a:latin typeface="Courier New" pitchFamily="49" charset="0"/>
                <a:cs typeface="Courier New" pitchFamily="49" charset="0"/>
              </a:rPr>
              <a:t> &gt; 0) {</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gcLevel</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while (</a:t>
            </a:r>
            <a:r>
              <a:rPr lang="en-US" sz="1100" dirty="0" smtClean="0">
                <a:solidFill>
                  <a:srgbClr val="00B0F0"/>
                </a:solidFill>
                <a:latin typeface="Courier New" pitchFamily="49" charset="0"/>
                <a:cs typeface="Courier New" pitchFamily="49" charset="0"/>
              </a:rPr>
              <a:t>gcLevel</a:t>
            </a:r>
            <a:r>
              <a:rPr lang="en-US" sz="1100" dirty="0" smtClean="0">
                <a:latin typeface="Courier New" pitchFamily="49" charset="0"/>
                <a:cs typeface="Courier New" pitchFamily="49" charset="0"/>
              </a:rPr>
              <a:t> &gt; 0)</a:t>
            </a:r>
          </a:p>
          <a:p>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JS_AWAIT_GC_DONE();</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gcLock.release();</a:t>
            </a:r>
          </a:p>
          <a:p>
            <a:r>
              <a:rPr lang="en-US" sz="1100" dirty="0">
                <a:latin typeface="Courier New" pitchFamily="49" charset="0"/>
                <a:cs typeface="Courier New" pitchFamily="49" charset="0"/>
              </a:rPr>
              <a:t>    return;</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gcLevel</a:t>
            </a:r>
            <a:r>
              <a:rPr lang="en-US" sz="1100" dirty="0">
                <a:latin typeface="Courier New" pitchFamily="49" charset="0"/>
                <a:cs typeface="Courier New" pitchFamily="49" charset="0"/>
              </a:rPr>
              <a:t> = 1;</a:t>
            </a:r>
          </a:p>
          <a:p>
            <a:r>
              <a:rPr lang="en-US" sz="1100" dirty="0">
                <a:latin typeface="Courier New" pitchFamily="49" charset="0"/>
                <a:cs typeface="Courier New" pitchFamily="49" charset="0"/>
              </a:rPr>
              <a:t>  gcLock.release();</a:t>
            </a:r>
          </a:p>
          <a:p>
            <a:r>
              <a:rPr lang="en-US" sz="1100" dirty="0">
                <a:latin typeface="Courier New" pitchFamily="49" charset="0"/>
                <a:cs typeface="Courier New" pitchFamily="49" charset="0"/>
              </a:rPr>
              <a:t>restart:</a:t>
            </a:r>
          </a:p>
          <a:p>
            <a:r>
              <a:rPr lang="en-US" sz="1100" dirty="0">
                <a:latin typeface="Courier New" pitchFamily="49" charset="0"/>
                <a:cs typeface="Courier New" pitchFamily="49" charset="0"/>
              </a:rPr>
              <a:t>  </a:t>
            </a:r>
            <a:r>
              <a:rPr lang="en-US" sz="1100" dirty="0">
                <a:solidFill>
                  <a:srgbClr val="00B050"/>
                </a:solidFill>
                <a:latin typeface="Courier New" pitchFamily="49" charset="0"/>
                <a:cs typeface="Courier New" pitchFamily="49" charset="0"/>
              </a:rPr>
              <a:t>MarkAtomState();</a:t>
            </a:r>
          </a:p>
          <a:p>
            <a:r>
              <a:rPr lang="en-US" sz="1100" dirty="0">
                <a:latin typeface="Courier New" pitchFamily="49" charset="0"/>
                <a:cs typeface="Courier New" pitchFamily="49" charset="0"/>
              </a:rPr>
              <a:t>  gcLock.acquire();</a:t>
            </a:r>
          </a:p>
          <a:p>
            <a:r>
              <a:rPr lang="en-US" sz="1100" dirty="0">
                <a:latin typeface="Courier New" pitchFamily="49" charset="0"/>
                <a:cs typeface="Courier New" pitchFamily="49" charset="0"/>
              </a:rPr>
              <a:t>  if (</a:t>
            </a:r>
            <a:r>
              <a:rPr lang="en-US" sz="1100" dirty="0">
                <a:solidFill>
                  <a:srgbClr val="00B0F0"/>
                </a:solidFill>
                <a:latin typeface="Courier New" pitchFamily="49" charset="0"/>
                <a:cs typeface="Courier New" pitchFamily="49" charset="0"/>
              </a:rPr>
              <a:t>gcLevel</a:t>
            </a:r>
            <a:r>
              <a:rPr lang="en-US" sz="1100" dirty="0">
                <a:latin typeface="Courier New" pitchFamily="49" charset="0"/>
                <a:cs typeface="Courier New" pitchFamily="49" charset="0"/>
              </a:rPr>
              <a:t> &gt; 1) {</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gcLevel</a:t>
            </a:r>
            <a:r>
              <a:rPr lang="en-US" sz="1100" dirty="0">
                <a:latin typeface="Courier New" pitchFamily="49" charset="0"/>
                <a:cs typeface="Courier New" pitchFamily="49" charset="0"/>
              </a:rPr>
              <a:t> = 1;</a:t>
            </a:r>
          </a:p>
          <a:p>
            <a:r>
              <a:rPr lang="en-US" sz="1100" dirty="0">
                <a:latin typeface="Courier New" pitchFamily="49" charset="0"/>
                <a:cs typeface="Courier New" pitchFamily="49" charset="0"/>
              </a:rPr>
              <a:t>    gcLock.release();</a:t>
            </a:r>
          </a:p>
          <a:p>
            <a:r>
              <a:rPr lang="en-US" sz="1100" dirty="0">
                <a:latin typeface="Courier New" pitchFamily="49" charset="0"/>
                <a:cs typeface="Courier New" pitchFamily="49" charset="0"/>
              </a:rPr>
              <a:t>    goto restart;</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gcLevel</a:t>
            </a:r>
            <a:r>
              <a:rPr lang="en-US" sz="1100" dirty="0">
                <a:latin typeface="Courier New" pitchFamily="49" charset="0"/>
                <a:cs typeface="Courier New" pitchFamily="49" charset="0"/>
              </a:rPr>
              <a:t> = 0;</a:t>
            </a:r>
          </a:p>
          <a:p>
            <a:r>
              <a:rPr lang="en-US" sz="1100" dirty="0">
                <a:latin typeface="Courier New" pitchFamily="49" charset="0"/>
                <a:cs typeface="Courier New" pitchFamily="49" charset="0"/>
              </a:rPr>
              <a:t>  </a:t>
            </a:r>
            <a:r>
              <a:rPr lang="en-US" sz="1100" dirty="0">
                <a:solidFill>
                  <a:srgbClr val="00B0F0"/>
                </a:solidFill>
                <a:latin typeface="Courier New" pitchFamily="49" charset="0"/>
                <a:cs typeface="Courier New" pitchFamily="49" charset="0"/>
              </a:rPr>
              <a:t>gcPoke</a:t>
            </a:r>
            <a:r>
              <a:rPr lang="en-US" sz="1100" dirty="0">
                <a:latin typeface="Courier New" pitchFamily="49" charset="0"/>
                <a:cs typeface="Courier New" pitchFamily="49" charset="0"/>
              </a:rPr>
              <a:t> = false;</a:t>
            </a:r>
          </a:p>
          <a:p>
            <a:r>
              <a:rPr lang="en-US" sz="1100" dirty="0">
                <a:latin typeface="Courier New" pitchFamily="49" charset="0"/>
                <a:cs typeface="Courier New" pitchFamily="49" charset="0"/>
              </a:rPr>
              <a:t>  gcLock.release();</a:t>
            </a:r>
          </a:p>
          <a:p>
            <a:r>
              <a:rPr lang="en-US" sz="1100" dirty="0">
                <a:latin typeface="Courier New" pitchFamily="49" charset="0"/>
                <a:cs typeface="Courier New" pitchFamily="49" charset="0"/>
              </a:rPr>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2969355" y="5105400"/>
            <a:ext cx="3769815" cy="1200329"/>
          </a:xfrm>
          <a:prstGeom prst="rect">
            <a:avLst/>
          </a:prstGeom>
          <a:noFill/>
        </p:spPr>
        <p:txBody>
          <a:bodyPr wrap="none" rtlCol="0">
            <a:spAutoFit/>
          </a:bodyPr>
          <a:lstStyle/>
          <a:p>
            <a:pPr marL="285750" indent="-285750">
              <a:buFont typeface="Arial" pitchFamily="34" charset="0"/>
              <a:buChar char="•"/>
            </a:pPr>
            <a:r>
              <a:rPr lang="en-US" sz="2400" dirty="0" smtClean="0"/>
              <a:t>4 functions; 3 integer flags</a:t>
            </a:r>
          </a:p>
          <a:p>
            <a:pPr marL="285750" indent="-285750">
              <a:buFont typeface="Arial" pitchFamily="34" charset="0"/>
              <a:buChar char="•"/>
            </a:pPr>
            <a:r>
              <a:rPr lang="en-US" sz="2400" dirty="0" smtClean="0"/>
              <a:t>Nearly a month</a:t>
            </a:r>
          </a:p>
          <a:p>
            <a:pPr marL="285750" indent="-285750">
              <a:buFont typeface="Arial" pitchFamily="34" charset="0"/>
              <a:buChar char="•"/>
            </a:pPr>
            <a:r>
              <a:rPr lang="en-US" sz="2400" dirty="0" smtClean="0"/>
              <a:t>Not the only example</a:t>
            </a:r>
          </a:p>
        </p:txBody>
      </p:sp>
    </p:spTree>
    <p:extLst>
      <p:ext uri="{BB962C8B-B14F-4D97-AF65-F5344CB8AC3E}">
        <p14:creationId xmlns:p14="http://schemas.microsoft.com/office/powerpoint/2010/main" val="133727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87476947"/>
              </p:ext>
            </p:extLst>
          </p:nvPr>
        </p:nvGraphicFramePr>
        <p:xfrm>
          <a:off x="685800" y="1600200"/>
          <a:ext cx="8061568" cy="4495800"/>
        </p:xfrm>
        <a:graphic>
          <a:graphicData uri="http://schemas.openxmlformats.org/presentationml/2006/ole">
            <mc:AlternateContent xmlns:mc="http://schemas.openxmlformats.org/markup-compatibility/2006">
              <mc:Choice xmlns:v="urn:schemas-microsoft-com:vml" Requires="v">
                <p:oleObj spid="_x0000_s26683" name="Visio" r:id="rId4" imgW="3315846" imgH="1849606" progId="Visio.Drawing.11">
                  <p:embed/>
                </p:oleObj>
              </mc:Choice>
              <mc:Fallback>
                <p:oleObj name="Visio" r:id="rId4" imgW="3315846" imgH="1849606" progId="Visio.Drawing.11">
                  <p:embed/>
                  <p:pic>
                    <p:nvPicPr>
                      <p:cNvPr id="0" name=""/>
                      <p:cNvPicPr/>
                      <p:nvPr/>
                    </p:nvPicPr>
                    <p:blipFill>
                      <a:blip r:embed="rId5"/>
                      <a:stretch>
                        <a:fillRect/>
                      </a:stretch>
                    </p:blipFill>
                    <p:spPr>
                      <a:xfrm>
                        <a:off x="685800" y="1600200"/>
                        <a:ext cx="8061568" cy="449580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689561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Filter Examples</a:t>
            </a:r>
            <a:endParaRPr lang="en-US" dirty="0"/>
          </a:p>
        </p:txBody>
      </p:sp>
      <p:sp>
        <p:nvSpPr>
          <p:cNvPr id="4" name="TextBox 3"/>
          <p:cNvSpPr txBox="1"/>
          <p:nvPr/>
        </p:nvSpPr>
        <p:spPr>
          <a:xfrm>
            <a:off x="457200" y="1371600"/>
            <a:ext cx="3887603" cy="1815882"/>
          </a:xfrm>
          <a:prstGeom prst="rect">
            <a:avLst/>
          </a:prstGeom>
          <a:noFill/>
        </p:spPr>
        <p:txBody>
          <a:bodyPr wrap="none" rtlCol="0">
            <a:spAutoFit/>
          </a:bodyPr>
          <a:lstStyle/>
          <a:p>
            <a:r>
              <a:rPr lang="en-US" sz="1600" dirty="0">
                <a:latin typeface="Courier New" pitchFamily="49" charset="0"/>
                <a:cs typeface="Courier New" pitchFamily="49" charset="0"/>
              </a:rPr>
              <a:t>1: // log.cc. thread T1</a:t>
            </a:r>
          </a:p>
          <a:p>
            <a:r>
              <a:rPr lang="en-US" sz="1600" dirty="0">
                <a:latin typeface="Courier New" pitchFamily="49" charset="0"/>
                <a:cs typeface="Courier New" pitchFamily="49" charset="0"/>
              </a:rPr>
              <a:t>2: void MYSQL_LOG::new_file</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3</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4</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close(); // log is closed</a:t>
            </a:r>
          </a:p>
          <a:p>
            <a:r>
              <a:rPr lang="en-US" sz="1600" dirty="0">
                <a:latin typeface="Courier New" pitchFamily="49" charset="0"/>
                <a:cs typeface="Courier New" pitchFamily="49" charset="0"/>
              </a:rPr>
              <a:t>5</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open(...);</a:t>
            </a:r>
          </a:p>
          <a:p>
            <a:r>
              <a:rPr lang="en-US" sz="1600" dirty="0">
                <a:latin typeface="Courier New" pitchFamily="49" charset="0"/>
                <a:cs typeface="Courier New" pitchFamily="49" charset="0"/>
              </a:rPr>
              <a:t>6</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7</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p:txBody>
      </p:sp>
      <p:sp>
        <p:nvSpPr>
          <p:cNvPr id="5" name="TextBox 4"/>
          <p:cNvSpPr txBox="1"/>
          <p:nvPr/>
        </p:nvSpPr>
        <p:spPr>
          <a:xfrm>
            <a:off x="4648200" y="1371600"/>
            <a:ext cx="4134465" cy="1323439"/>
          </a:xfrm>
          <a:prstGeom prst="rect">
            <a:avLst/>
          </a:prstGeom>
          <a:noFill/>
        </p:spPr>
        <p:txBody>
          <a:bodyPr wrap="none" rtlCol="0">
            <a:spAutoFit/>
          </a:bodyPr>
          <a:lstStyle/>
          <a:p>
            <a:r>
              <a:rPr lang="en-US" sz="1600" dirty="0">
                <a:latin typeface="Courier New" pitchFamily="49" charset="0"/>
                <a:cs typeface="Courier New" pitchFamily="49" charset="0"/>
              </a:rPr>
              <a:t>1: // sql_insert.cc. thread T2</a:t>
            </a:r>
          </a:p>
          <a:p>
            <a:r>
              <a:rPr lang="en-US" sz="1600" dirty="0">
                <a:latin typeface="Courier New" pitchFamily="49" charset="0"/>
                <a:cs typeface="Courier New" pitchFamily="49" charset="0"/>
              </a:rPr>
              <a:t>2</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3: if (mysql_bin_log.is_open()){</a:t>
            </a:r>
          </a:p>
          <a:p>
            <a:r>
              <a:rPr lang="en-US" sz="1600" dirty="0">
                <a:latin typeface="Courier New" pitchFamily="49" charset="0"/>
                <a:cs typeface="Courier New" pitchFamily="49" charset="0"/>
              </a:rPr>
              <a:t>4: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write to log</a:t>
            </a:r>
          </a:p>
          <a:p>
            <a:r>
              <a:rPr lang="en-US" sz="1600" dirty="0">
                <a:latin typeface="Courier New" pitchFamily="49" charset="0"/>
                <a:cs typeface="Courier New" pitchFamily="49" charset="0"/>
              </a:rPr>
              <a:t>5</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p:txBody>
      </p:sp>
      <p:sp>
        <p:nvSpPr>
          <p:cNvPr id="7" name="TextBox 6"/>
          <p:cNvSpPr txBox="1"/>
          <p:nvPr/>
        </p:nvSpPr>
        <p:spPr>
          <a:xfrm>
            <a:off x="990600" y="4186297"/>
            <a:ext cx="7837402" cy="2062103"/>
          </a:xfrm>
          <a:prstGeom prst="rect">
            <a:avLst/>
          </a:prstGeom>
          <a:noFill/>
        </p:spPr>
        <p:txBody>
          <a:bodyPr wrap="none" rtlCol="0">
            <a:spAutoFit/>
          </a:bodyPr>
          <a:lstStyle/>
          <a:p>
            <a:r>
              <a:rPr lang="en-US" sz="1600" dirty="0">
                <a:latin typeface="Courier New" pitchFamily="49" charset="0"/>
                <a:cs typeface="Courier New" pitchFamily="49" charset="0"/>
              </a:rPr>
              <a:t>// Execution filter 1: unilateral exclusion</a:t>
            </a:r>
          </a:p>
          <a:p>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log.cc:4, log.cc:5} </a:t>
            </a:r>
            <a:r>
              <a:rPr lang="en-US" sz="1600" dirty="0">
                <a:latin typeface="Courier New" pitchFamily="49" charset="0"/>
                <a:cs typeface="Courier New" pitchFamily="49" charset="0"/>
              </a:rPr>
              <a:t>&lt;&gt;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Execution filter 2: mutual exclusion of code</a:t>
            </a:r>
          </a:p>
          <a:p>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log.cc:4, log.cc:5} </a:t>
            </a:r>
            <a:r>
              <a:rPr lang="en-US" sz="1600" dirty="0">
                <a:latin typeface="Courier New" pitchFamily="49" charset="0"/>
                <a:cs typeface="Courier New" pitchFamily="49" charset="0"/>
              </a:rPr>
              <a:t>&lt;&gt; MYSQL_LOG::is_open</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Execution filter 3: mutual exclusion of code and data</a:t>
            </a:r>
          </a:p>
          <a:p>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log.cc:4 </a:t>
            </a:r>
            <a:r>
              <a:rPr lang="en-US" sz="1600" dirty="0">
                <a:latin typeface="Courier New" pitchFamily="49" charset="0"/>
                <a:cs typeface="Courier New" pitchFamily="49" charset="0"/>
              </a:rPr>
              <a:t>(this), </a:t>
            </a:r>
            <a:r>
              <a:rPr lang="en-US" sz="1600" dirty="0" smtClean="0">
                <a:latin typeface="Courier New" pitchFamily="49" charset="0"/>
                <a:cs typeface="Courier New" pitchFamily="49" charset="0"/>
              </a:rPr>
              <a:t>log.cc:5 </a:t>
            </a:r>
            <a:r>
              <a:rPr lang="en-US" sz="1600" dirty="0">
                <a:latin typeface="Courier New" pitchFamily="49" charset="0"/>
                <a:cs typeface="Courier New" pitchFamily="49" charset="0"/>
              </a:rPr>
              <a:t>(this)} &lt;&gt; MYSQL_LOG::is_open(this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3" name="TextBox 2"/>
          <p:cNvSpPr txBox="1"/>
          <p:nvPr/>
        </p:nvSpPr>
        <p:spPr>
          <a:xfrm>
            <a:off x="3276600" y="3200400"/>
            <a:ext cx="1835759" cy="369332"/>
          </a:xfrm>
          <a:prstGeom prst="rect">
            <a:avLst/>
          </a:prstGeom>
          <a:noFill/>
        </p:spPr>
        <p:txBody>
          <a:bodyPr wrap="none" rtlCol="0">
            <a:spAutoFit/>
          </a:bodyPr>
          <a:lstStyle/>
          <a:p>
            <a:r>
              <a:rPr lang="en-US" dirty="0" smtClean="0"/>
              <a:t>Bug: MySQL #791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520837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Timeliness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110626"/>
            <a:ext cx="4876800" cy="267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317" y="1109075"/>
            <a:ext cx="5357083" cy="292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6381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Challenge</a:t>
            </a:r>
            <a:endParaRPr lang="en-US" dirty="0"/>
          </a:p>
        </p:txBody>
      </p:sp>
      <p:sp>
        <p:nvSpPr>
          <p:cNvPr id="5" name="TextBox 4"/>
          <p:cNvSpPr txBox="1"/>
          <p:nvPr/>
        </p:nvSpPr>
        <p:spPr>
          <a:xfrm>
            <a:off x="2209800" y="1447799"/>
            <a:ext cx="5245347" cy="4770537"/>
          </a:xfrm>
          <a:prstGeom prst="rect">
            <a:avLst/>
          </a:prstGeom>
          <a:noFill/>
        </p:spPr>
        <p:txBody>
          <a:bodyPr wrap="none" rtlCol="0">
            <a:spAutoFit/>
          </a:bodyPr>
          <a:lstStyle/>
          <a:p>
            <a:r>
              <a:rPr lang="en-US" sz="1600" dirty="0" smtClean="0">
                <a:latin typeface="Courier New" pitchFamily="49" charset="0"/>
                <a:cs typeface="Courier New" pitchFamily="49" charset="0"/>
              </a:rPr>
              <a:t>1 : // </a:t>
            </a:r>
            <a:r>
              <a:rPr lang="en-US" sz="1600" dirty="0">
                <a:latin typeface="Courier New" pitchFamily="49" charset="0"/>
                <a:cs typeface="Courier New" pitchFamily="49" charset="0"/>
              </a:rPr>
              <a:t>database worker thread</a:t>
            </a:r>
          </a:p>
          <a:p>
            <a:r>
              <a:rPr lang="en-US" sz="1600" dirty="0" smtClean="0">
                <a:latin typeface="Courier New" pitchFamily="49" charset="0"/>
                <a:cs typeface="Courier New" pitchFamily="49" charset="0"/>
              </a:rPr>
              <a:t>2 : void </a:t>
            </a:r>
            <a:r>
              <a:rPr lang="en-US" sz="1600" dirty="0">
                <a:latin typeface="Courier New" pitchFamily="49" charset="0"/>
                <a:cs typeface="Courier New" pitchFamily="49" charset="0"/>
              </a:rPr>
              <a:t>handle_client(int fd) {</a:t>
            </a:r>
          </a:p>
          <a:p>
            <a:r>
              <a:rPr lang="en-US" sz="1600" dirty="0">
                <a:latin typeface="Courier New" pitchFamily="49" charset="0"/>
                <a:cs typeface="Courier New" pitchFamily="49" charset="0"/>
              </a:rPr>
              <a:t>3</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for(;;) {</a:t>
            </a:r>
          </a:p>
          <a:p>
            <a:r>
              <a:rPr lang="en-US" sz="1600" dirty="0">
                <a:latin typeface="Courier New" pitchFamily="49" charset="0"/>
                <a:cs typeface="Courier New" pitchFamily="49" charset="0"/>
              </a:rPr>
              <a:t>4</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struct client_req req;</a:t>
            </a:r>
          </a:p>
          <a:p>
            <a:r>
              <a:rPr lang="en-US" sz="1600" dirty="0">
                <a:latin typeface="Courier New" pitchFamily="49" charset="0"/>
                <a:cs typeface="Courier New" pitchFamily="49" charset="0"/>
              </a:rPr>
              <a:t>5</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int ret = recv(fd, &amp;req, ...);</a:t>
            </a:r>
          </a:p>
          <a:p>
            <a:r>
              <a:rPr lang="en-US" sz="1600" dirty="0">
                <a:latin typeface="Courier New" pitchFamily="49" charset="0"/>
                <a:cs typeface="Courier New" pitchFamily="49" charset="0"/>
              </a:rPr>
              <a:t>6</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if(ret &lt;= 0) break;</a:t>
            </a:r>
          </a:p>
          <a:p>
            <a:r>
              <a:rPr lang="en-US" sz="1600" dirty="0">
                <a:latin typeface="Courier New" pitchFamily="49" charset="0"/>
                <a:cs typeface="Courier New" pitchFamily="49" charset="0"/>
              </a:rPr>
              <a:t>7</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open_table(req.table_id);</a:t>
            </a:r>
          </a:p>
          <a:p>
            <a:r>
              <a:rPr lang="en-US" sz="1600" dirty="0">
                <a:latin typeface="Courier New" pitchFamily="49" charset="0"/>
                <a:cs typeface="Courier New" pitchFamily="49" charset="0"/>
              </a:rPr>
              <a:t>8</a:t>
            </a:r>
            <a:r>
              <a:rPr lang="en-US" sz="1600" dirty="0" smtClean="0">
                <a:latin typeface="Courier New" pitchFamily="49" charset="0"/>
                <a:cs typeface="Courier New" pitchFamily="49" charset="0"/>
              </a:rPr>
              <a:t> :</a:t>
            </a:r>
            <a:r>
              <a:rPr lang="en-US" sz="1600" b="1" i="1"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 // do real work</a:t>
            </a:r>
          </a:p>
          <a:p>
            <a:r>
              <a:rPr lang="en-US" sz="1600" dirty="0">
                <a:latin typeface="Courier New" pitchFamily="49" charset="0"/>
                <a:cs typeface="Courier New" pitchFamily="49" charset="0"/>
              </a:rPr>
              <a:t>9</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close_table(req.table_id);</a:t>
            </a:r>
          </a:p>
          <a:p>
            <a:r>
              <a:rPr lang="en-US" sz="1600" dirty="0" smtClean="0">
                <a:latin typeface="Courier New" pitchFamily="49" charset="0"/>
                <a:cs typeface="Courier New" pitchFamily="49" charset="0"/>
              </a:rPr>
              <a:t>10:   </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11: }</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12: void </a:t>
            </a:r>
            <a:r>
              <a:rPr lang="en-US" sz="1600" dirty="0">
                <a:latin typeface="Courier New" pitchFamily="49" charset="0"/>
                <a:cs typeface="Courier New" pitchFamily="49" charset="0"/>
              </a:rPr>
              <a:t>open_table(int table_id) {</a:t>
            </a:r>
          </a:p>
          <a:p>
            <a:r>
              <a:rPr lang="en-US" sz="1600" dirty="0" smtClean="0">
                <a:latin typeface="Courier New" pitchFamily="49" charset="0"/>
                <a:cs typeface="Courier New" pitchFamily="49" charset="0"/>
              </a:rPr>
              <a:t>13:     </a:t>
            </a:r>
            <a:r>
              <a:rPr lang="en-US" sz="1600" b="1" i="1" dirty="0">
                <a:solidFill>
                  <a:srgbClr val="00B050"/>
                </a:solidFill>
                <a:latin typeface="Courier New" pitchFamily="49" charset="0"/>
                <a:cs typeface="Courier New" pitchFamily="49" charset="0"/>
              </a:rPr>
              <a:t>// fix: acquire table lock</a:t>
            </a:r>
          </a:p>
          <a:p>
            <a:r>
              <a:rPr lang="en-US" sz="1600" dirty="0" smtClean="0">
                <a:latin typeface="Courier New" pitchFamily="49" charset="0"/>
                <a:cs typeface="Courier New" pitchFamily="49" charset="0"/>
              </a:rPr>
              <a:t>14:</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 // actual code to open table</a:t>
            </a:r>
          </a:p>
          <a:p>
            <a:r>
              <a:rPr lang="en-US" sz="1600" dirty="0" smtClean="0">
                <a:latin typeface="Courier New" pitchFamily="49" charset="0"/>
                <a:cs typeface="Courier New" pitchFamily="49" charset="0"/>
              </a:rPr>
              <a:t>15: }</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16: void </a:t>
            </a:r>
            <a:r>
              <a:rPr lang="en-US" sz="1600" dirty="0">
                <a:latin typeface="Courier New" pitchFamily="49" charset="0"/>
                <a:cs typeface="Courier New" pitchFamily="49" charset="0"/>
              </a:rPr>
              <a:t>close_table(int table_id) {</a:t>
            </a:r>
          </a:p>
          <a:p>
            <a:r>
              <a:rPr lang="en-US" sz="1600" dirty="0" smtClean="0">
                <a:latin typeface="Courier New" pitchFamily="49" charset="0"/>
                <a:cs typeface="Courier New" pitchFamily="49" charset="0"/>
              </a:rPr>
              <a:t>17:</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 // actual code to close table</a:t>
            </a:r>
          </a:p>
          <a:p>
            <a:r>
              <a:rPr lang="en-US" sz="1600" dirty="0" smtClean="0">
                <a:latin typeface="Courier New" pitchFamily="49" charset="0"/>
                <a:cs typeface="Courier New" pitchFamily="49" charset="0"/>
              </a:rPr>
              <a:t>18:</a:t>
            </a:r>
            <a:r>
              <a:rPr lang="en-US" sz="1600" b="1" i="1" dirty="0" smtClean="0">
                <a:solidFill>
                  <a:srgbClr val="00B050"/>
                </a:solidFill>
                <a:latin typeface="Courier New" pitchFamily="49" charset="0"/>
                <a:cs typeface="Courier New" pitchFamily="49" charset="0"/>
              </a:rPr>
              <a:t>     </a:t>
            </a:r>
            <a:r>
              <a:rPr lang="en-US" sz="1600" b="1" i="1" dirty="0">
                <a:solidFill>
                  <a:srgbClr val="00B050"/>
                </a:solidFill>
                <a:latin typeface="Courier New" pitchFamily="49" charset="0"/>
                <a:cs typeface="Courier New" pitchFamily="49" charset="0"/>
              </a:rPr>
              <a:t>// fix: release table lock</a:t>
            </a:r>
          </a:p>
          <a:p>
            <a:r>
              <a:rPr lang="en-US" sz="1600" dirty="0" smtClean="0">
                <a:latin typeface="Courier New" pitchFamily="49" charset="0"/>
                <a:cs typeface="Courier New" pitchFamily="49" charset="0"/>
              </a:rPr>
              <a:t>19: }</a:t>
            </a:r>
            <a:endParaRPr lang="en-US" sz="1600"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171338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Application Threads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5931660"/>
              </p:ext>
            </p:extLst>
          </p:nvPr>
        </p:nvGraphicFramePr>
        <p:xfrm>
          <a:off x="792162" y="1338262"/>
          <a:ext cx="2941638" cy="5287963"/>
        </p:xfrm>
        <a:graphic>
          <a:graphicData uri="http://schemas.openxmlformats.org/presentationml/2006/ole">
            <mc:AlternateContent xmlns:mc="http://schemas.openxmlformats.org/markup-compatibility/2006">
              <mc:Choice xmlns:v="urn:schemas-microsoft-com:vml" Requires="v">
                <p:oleObj spid="_x0000_s20457" name="Visio" r:id="rId4" imgW="3185295" imgH="5257260" progId="Visio.Drawing.11">
                  <p:embed/>
                </p:oleObj>
              </mc:Choice>
              <mc:Fallback>
                <p:oleObj name="Visio" r:id="rId4" imgW="3185295" imgH="5257260" progId="Visio.Drawing.11">
                  <p:embed/>
                  <p:pic>
                    <p:nvPicPr>
                      <p:cNvPr id="0" name=""/>
                      <p:cNvPicPr/>
                      <p:nvPr/>
                    </p:nvPicPr>
                    <p:blipFill>
                      <a:blip r:embed="rId5"/>
                      <a:stretch>
                        <a:fillRect/>
                      </a:stretch>
                    </p:blipFill>
                    <p:spPr>
                      <a:xfrm>
                        <a:off x="792162" y="1338262"/>
                        <a:ext cx="2941638" cy="5287963"/>
                      </a:xfrm>
                      <a:prstGeom prst="rect">
                        <a:avLst/>
                      </a:prstGeom>
                    </p:spPr>
                  </p:pic>
                </p:oleObj>
              </mc:Fallback>
            </mc:AlternateContent>
          </a:graphicData>
        </a:graphic>
      </p:graphicFrame>
      <p:sp>
        <p:nvSpPr>
          <p:cNvPr id="6" name="Down Arrow 5"/>
          <p:cNvSpPr/>
          <p:nvPr/>
        </p:nvSpPr>
        <p:spPr>
          <a:xfrm rot="16200000">
            <a:off x="3924300" y="3275012"/>
            <a:ext cx="381000" cy="60959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971857237"/>
              </p:ext>
            </p:extLst>
          </p:nvPr>
        </p:nvGraphicFramePr>
        <p:xfrm>
          <a:off x="4495800" y="1333500"/>
          <a:ext cx="4476750" cy="5295900"/>
        </p:xfrm>
        <a:graphic>
          <a:graphicData uri="http://schemas.openxmlformats.org/presentationml/2006/ole">
            <mc:AlternateContent xmlns:mc="http://schemas.openxmlformats.org/markup-compatibility/2006">
              <mc:Choice xmlns:v="urn:schemas-microsoft-com:vml" Requires="v">
                <p:oleObj spid="_x0000_s20458" name="Visio" r:id="rId6" imgW="5405480" imgH="5797145" progId="Visio.Drawing.11">
                  <p:embed/>
                </p:oleObj>
              </mc:Choice>
              <mc:Fallback>
                <p:oleObj name="Visio" r:id="rId6" imgW="5405480" imgH="579714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333500"/>
                        <a:ext cx="44767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916199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 a Thread at Safe Locations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68832246"/>
              </p:ext>
            </p:extLst>
          </p:nvPr>
        </p:nvGraphicFramePr>
        <p:xfrm>
          <a:off x="685800" y="1219200"/>
          <a:ext cx="3200400" cy="5217519"/>
        </p:xfrm>
        <a:graphic>
          <a:graphicData uri="http://schemas.openxmlformats.org/presentationml/2006/ole">
            <mc:AlternateContent xmlns:mc="http://schemas.openxmlformats.org/markup-compatibility/2006">
              <mc:Choice xmlns:v="urn:schemas-microsoft-com:vml" Requires="v">
                <p:oleObj spid="_x0000_s12278" name="Visio" r:id="rId4" imgW="3575870" imgH="5831462" progId="Visio.Drawing.11">
                  <p:embed/>
                </p:oleObj>
              </mc:Choice>
              <mc:Fallback>
                <p:oleObj name="Visio" r:id="rId4" imgW="3575870" imgH="5831462" progId="Visio.Drawing.11">
                  <p:embed/>
                  <p:pic>
                    <p:nvPicPr>
                      <p:cNvPr id="0" name=""/>
                      <p:cNvPicPr/>
                      <p:nvPr/>
                    </p:nvPicPr>
                    <p:blipFill>
                      <a:blip r:embed="rId5"/>
                      <a:stretch>
                        <a:fillRect/>
                      </a:stretch>
                    </p:blipFill>
                    <p:spPr>
                      <a:xfrm>
                        <a:off x="685800" y="1219200"/>
                        <a:ext cx="3200400" cy="5217519"/>
                      </a:xfrm>
                      <a:prstGeom prst="rect">
                        <a:avLst/>
                      </a:prstGeom>
                    </p:spPr>
                  </p:pic>
                </p:oleObj>
              </mc:Fallback>
            </mc:AlternateContent>
          </a:graphicData>
        </a:graphic>
      </p:graphicFrame>
      <p:sp>
        <p:nvSpPr>
          <p:cNvPr id="4" name="TextBox 3"/>
          <p:cNvSpPr txBox="1"/>
          <p:nvPr/>
        </p:nvSpPr>
        <p:spPr>
          <a:xfrm>
            <a:off x="4343400" y="1524000"/>
            <a:ext cx="4628190" cy="4278094"/>
          </a:xfrm>
          <a:prstGeom prst="rect">
            <a:avLst/>
          </a:prstGeom>
          <a:noFill/>
        </p:spPr>
        <p:txBody>
          <a:bodyPr wrap="none" rtlCol="0">
            <a:spAutoFit/>
          </a:bodyPr>
          <a:lstStyle/>
          <a:p>
            <a:r>
              <a:rPr lang="en-US" sz="1600" dirty="0" smtClean="0">
                <a:latin typeface="Courier New" pitchFamily="49" charset="0"/>
                <a:cs typeface="Courier New" pitchFamily="49" charset="0"/>
              </a:rPr>
              <a:t>void before_blocking() {</a:t>
            </a:r>
          </a:p>
          <a:p>
            <a:r>
              <a:rPr lang="en-US" sz="1600" dirty="0" smtClean="0">
                <a:latin typeface="Courier New" pitchFamily="49" charset="0"/>
                <a:cs typeface="Courier New" pitchFamily="49" charset="0"/>
              </a:rPr>
              <a:t>  atomic_inc(&amp;counter[callsite_id]);</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read_unlock(&amp;update);</a:t>
            </a:r>
          </a:p>
          <a:p>
            <a:r>
              <a:rPr lang="en-US" sz="1600"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void after_blocking()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read_lock(&amp;update);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atomic_dec(&amp;counter[callsite_id]);</a:t>
            </a:r>
          </a:p>
          <a:p>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void cycle_check()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if (wait[stmt_id])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read_unlock(&amp;update);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while (wait[stmt_id]);</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read_lock(&amp;update);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r>
              <a:rPr lang="en-US" sz="1600" dirty="0">
                <a:latin typeface="Courier New" pitchFamily="49" charset="0"/>
                <a:cs typeface="Courier New" pitchFamily="49"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147803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6426936"/>
              </p:ext>
            </p:extLst>
          </p:nvPr>
        </p:nvGraphicFramePr>
        <p:xfrm>
          <a:off x="2667000" y="1676400"/>
          <a:ext cx="3657600" cy="3708400"/>
        </p:xfrm>
        <a:graphic>
          <a:graphicData uri="http://schemas.openxmlformats.org/drawingml/2006/table">
            <a:tbl>
              <a:tblPr firstRow="1" bandRow="1">
                <a:tableStyleId>{9D7B26C5-4107-4FEC-AEDC-1716B250A1EF}</a:tableStyleId>
              </a:tblPr>
              <a:tblGrid>
                <a:gridCol w="1905000"/>
                <a:gridCol w="1752600"/>
              </a:tblGrid>
              <a:tr h="370840">
                <a:tc>
                  <a:txBody>
                    <a:bodyPr/>
                    <a:lstStyle/>
                    <a:p>
                      <a:r>
                        <a:rPr lang="en-US" dirty="0" smtClean="0"/>
                        <a:t>Race ID</a:t>
                      </a:r>
                      <a:endParaRPr lang="en-US" dirty="0"/>
                    </a:p>
                  </a:txBody>
                  <a:tcPr/>
                </a:tc>
                <a:tc>
                  <a:txBody>
                    <a:bodyPr/>
                    <a:lstStyle/>
                    <a:p>
                      <a:r>
                        <a:rPr lang="en-US" dirty="0" smtClean="0"/>
                        <a:t>Type</a:t>
                      </a:r>
                      <a:endParaRPr lang="en-US" dirty="0"/>
                    </a:p>
                  </a:txBody>
                  <a:tcPr/>
                </a:tc>
              </a:tr>
              <a:tr h="370840">
                <a:tc>
                  <a:txBody>
                    <a:bodyPr/>
                    <a:lstStyle/>
                    <a:p>
                      <a:r>
                        <a:rPr lang="en-US" dirty="0" smtClean="0"/>
                        <a:t>MySQL-791</a:t>
                      </a:r>
                      <a:endParaRPr lang="en-US" dirty="0"/>
                    </a:p>
                  </a:txBody>
                  <a:tcPr/>
                </a:tc>
                <a:tc>
                  <a:txBody>
                    <a:bodyPr/>
                    <a:lstStyle/>
                    <a:p>
                      <a:r>
                        <a:rPr lang="en-US" dirty="0" smtClean="0"/>
                        <a:t>Atomicity</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MySQL-169</a:t>
                      </a:r>
                    </a:p>
                  </a:txBody>
                  <a:tcPr/>
                </a:tc>
                <a:tc>
                  <a:txBody>
                    <a:bodyPr/>
                    <a:lstStyle/>
                    <a:p>
                      <a:r>
                        <a:rPr lang="en-US" dirty="0" smtClean="0"/>
                        <a:t>Atomicity</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MySQL-644</a:t>
                      </a:r>
                    </a:p>
                  </a:txBody>
                  <a:tcPr/>
                </a:tc>
                <a:tc>
                  <a:txBody>
                    <a:bodyPr/>
                    <a:lstStyle/>
                    <a:p>
                      <a:r>
                        <a:rPr lang="en-US" dirty="0" smtClean="0"/>
                        <a:t>Atomicity</a:t>
                      </a:r>
                      <a:endParaRPr lang="en-US" dirty="0"/>
                    </a:p>
                  </a:txBody>
                  <a:tcPr/>
                </a:tc>
              </a:tr>
              <a:tr h="370840">
                <a:tc>
                  <a:txBody>
                    <a:bodyPr/>
                    <a:lstStyle/>
                    <a:p>
                      <a:r>
                        <a:rPr lang="en-US" dirty="0" smtClean="0"/>
                        <a:t>Apache-21287</a:t>
                      </a:r>
                      <a:endParaRPr lang="en-US" dirty="0"/>
                    </a:p>
                  </a:txBody>
                  <a:tcPr/>
                </a:tc>
                <a:tc>
                  <a:txBody>
                    <a:bodyPr/>
                    <a:lstStyle/>
                    <a:p>
                      <a:r>
                        <a:rPr lang="en-US" dirty="0" smtClean="0"/>
                        <a:t>Atomicity</a:t>
                      </a:r>
                      <a:endParaRPr lang="en-US" dirty="0"/>
                    </a:p>
                  </a:txBody>
                  <a:tcPr/>
                </a:tc>
              </a:tr>
              <a:tr h="370840">
                <a:tc>
                  <a:txBody>
                    <a:bodyPr/>
                    <a:lstStyle/>
                    <a:p>
                      <a:r>
                        <a:rPr lang="en-US" dirty="0" smtClean="0"/>
                        <a:t>Apache-25520</a:t>
                      </a:r>
                      <a:endParaRPr lang="en-US" dirty="0"/>
                    </a:p>
                  </a:txBody>
                  <a:tcPr/>
                </a:tc>
                <a:tc>
                  <a:txBody>
                    <a:bodyPr/>
                    <a:lstStyle/>
                    <a:p>
                      <a:r>
                        <a:rPr lang="en-US" dirty="0" smtClean="0"/>
                        <a:t>Atomicity</a:t>
                      </a:r>
                      <a:endParaRPr lang="en-US" dirty="0"/>
                    </a:p>
                  </a:txBody>
                  <a:tcPr/>
                </a:tc>
              </a:tr>
              <a:tr h="370840">
                <a:tc>
                  <a:txBody>
                    <a:bodyPr/>
                    <a:lstStyle/>
                    <a:p>
                      <a:r>
                        <a:rPr lang="en-US" dirty="0" smtClean="0"/>
                        <a:t>PBZip2</a:t>
                      </a:r>
                      <a:endParaRPr lang="en-US" dirty="0"/>
                    </a:p>
                  </a:txBody>
                  <a:tcPr/>
                </a:tc>
                <a:tc>
                  <a:txBody>
                    <a:bodyPr/>
                    <a:lstStyle/>
                    <a:p>
                      <a:r>
                        <a:rPr lang="en-US" dirty="0" smtClean="0"/>
                        <a:t>Order</a:t>
                      </a:r>
                      <a:endParaRPr lang="en-US" dirty="0"/>
                    </a:p>
                  </a:txBody>
                  <a:tcPr/>
                </a:tc>
              </a:tr>
              <a:tr h="370840">
                <a:tc>
                  <a:txBody>
                    <a:bodyPr/>
                    <a:lstStyle/>
                    <a:p>
                      <a:r>
                        <a:rPr lang="en-US" dirty="0" smtClean="0"/>
                        <a:t>SPLASH2-fft</a:t>
                      </a:r>
                      <a:endParaRPr lang="en-US" dirty="0"/>
                    </a:p>
                  </a:txBody>
                  <a:tcPr/>
                </a:tc>
                <a:tc>
                  <a:txBody>
                    <a:bodyPr/>
                    <a:lstStyle/>
                    <a:p>
                      <a:r>
                        <a:rPr lang="en-US" dirty="0" smtClean="0"/>
                        <a:t>Order</a:t>
                      </a:r>
                      <a:endParaRPr lang="en-US" dirty="0"/>
                    </a:p>
                  </a:txBody>
                  <a:tcPr/>
                </a:tc>
              </a:tr>
              <a:tr h="370840">
                <a:tc>
                  <a:txBody>
                    <a:bodyPr/>
                    <a:lstStyle/>
                    <a:p>
                      <a:r>
                        <a:rPr lang="en-US" dirty="0" smtClean="0"/>
                        <a:t>SPLASH2-lu</a:t>
                      </a:r>
                      <a:endParaRPr lang="en-US" dirty="0"/>
                    </a:p>
                  </a:txBody>
                  <a:tcPr/>
                </a:tc>
                <a:tc>
                  <a:txBody>
                    <a:bodyPr/>
                    <a:lstStyle/>
                    <a:p>
                      <a:r>
                        <a:rPr lang="en-US" dirty="0" smtClean="0"/>
                        <a:t>Order</a:t>
                      </a:r>
                      <a:endParaRPr lang="en-US" dirty="0"/>
                    </a:p>
                  </a:txBody>
                  <a:tcPr/>
                </a:tc>
              </a:tr>
              <a:tr h="370840">
                <a:tc>
                  <a:txBody>
                    <a:bodyPr/>
                    <a:lstStyle/>
                    <a:p>
                      <a:r>
                        <a:rPr lang="en-US" dirty="0" smtClean="0"/>
                        <a:t>SPLASH2-barnes</a:t>
                      </a:r>
                      <a:endParaRPr lang="en-US" dirty="0"/>
                    </a:p>
                  </a:txBody>
                  <a:tcPr/>
                </a:tc>
                <a:tc>
                  <a:txBody>
                    <a:bodyPr/>
                    <a:lstStyle/>
                    <a:p>
                      <a:r>
                        <a:rPr lang="en-US" dirty="0" smtClean="0"/>
                        <a:t>Order</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669096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2067"/>
            <a:ext cx="4572000" cy="278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818" y="2852067"/>
            <a:ext cx="4883182" cy="273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TextBox 3"/>
          <p:cNvSpPr txBox="1"/>
          <p:nvPr/>
        </p:nvSpPr>
        <p:spPr>
          <a:xfrm>
            <a:off x="838200" y="1554540"/>
            <a:ext cx="7848599" cy="830997"/>
          </a:xfrm>
          <a:prstGeom prst="rect">
            <a:avLst/>
          </a:prstGeom>
          <a:noFill/>
        </p:spPr>
        <p:txBody>
          <a:bodyPr wrap="square" rtlCol="0">
            <a:spAutoFit/>
          </a:bodyPr>
          <a:lstStyle/>
          <a:p>
            <a:pPr marL="285750" indent="-285750">
              <a:buFont typeface="Arial" pitchFamily="34" charset="0"/>
              <a:buChar char="•"/>
            </a:pPr>
            <a:r>
              <a:rPr lang="en-US" sz="2400" dirty="0" smtClean="0"/>
              <a:t>48-core machine with 4 CPUs; Each CPU has 12 cores. </a:t>
            </a:r>
          </a:p>
          <a:p>
            <a:pPr marL="285750" indent="-285750">
              <a:buFont typeface="Arial" pitchFamily="34" charset="0"/>
              <a:buChar char="•"/>
            </a:pPr>
            <a:r>
              <a:rPr lang="en-US" sz="2400" dirty="0" smtClean="0"/>
              <a:t>Pin the server to CPU 0, 1, 2, and the client to CPU 3. </a:t>
            </a:r>
          </a:p>
        </p:txBody>
      </p:sp>
    </p:spTree>
    <p:extLst>
      <p:ext uri="{BB962C8B-B14F-4D97-AF65-F5344CB8AC3E}">
        <p14:creationId xmlns:p14="http://schemas.microsoft.com/office/powerpoint/2010/main" val="1701133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Overhead During Normal Executions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14448"/>
            <a:ext cx="7019925" cy="473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868749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Delay in Race Fixing</a:t>
            </a:r>
            <a:endParaRPr lang="en-US" dirty="0"/>
          </a:p>
        </p:txBody>
      </p:sp>
      <p:sp>
        <p:nvSpPr>
          <p:cNvPr id="3" name="Content Placeholder 2"/>
          <p:cNvSpPr>
            <a:spLocks noGrp="1"/>
          </p:cNvSpPr>
          <p:nvPr>
            <p:ph idx="1"/>
          </p:nvPr>
        </p:nvSpPr>
        <p:spPr>
          <a:xfrm>
            <a:off x="304800" y="1409700"/>
            <a:ext cx="4953000" cy="1676399"/>
          </a:xfrm>
        </p:spPr>
        <p:txBody>
          <a:bodyPr>
            <a:noAutofit/>
          </a:bodyPr>
          <a:lstStyle/>
          <a:p>
            <a:r>
              <a:rPr lang="en-US" sz="2000" dirty="0" smtClean="0"/>
              <a:t>History</a:t>
            </a:r>
          </a:p>
          <a:p>
            <a:pPr lvl="1"/>
            <a:r>
              <a:rPr lang="en-US" sz="2000" dirty="0" smtClean="0"/>
              <a:t>Reported on </a:t>
            </a:r>
            <a:r>
              <a:rPr lang="en-US" sz="2000" dirty="0" smtClean="0">
                <a:solidFill>
                  <a:srgbClr val="FF0000"/>
                </a:solidFill>
              </a:rPr>
              <a:t>2002-03-27</a:t>
            </a:r>
          </a:p>
          <a:p>
            <a:pPr lvl="1"/>
            <a:r>
              <a:rPr lang="en-US" sz="2000" dirty="0" smtClean="0"/>
              <a:t>Considered to be fixed on 2002-04-11</a:t>
            </a:r>
          </a:p>
          <a:p>
            <a:pPr lvl="1"/>
            <a:r>
              <a:rPr lang="en-US" sz="2000" dirty="0" smtClean="0"/>
              <a:t>Finally resolved on </a:t>
            </a:r>
            <a:r>
              <a:rPr lang="en-US" sz="2000" dirty="0" smtClean="0">
                <a:solidFill>
                  <a:srgbClr val="FF0000"/>
                </a:solidFill>
              </a:rPr>
              <a:t>2009-12-01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681079"/>
              </p:ext>
            </p:extLst>
          </p:nvPr>
        </p:nvGraphicFramePr>
        <p:xfrm>
          <a:off x="1447800" y="3215640"/>
          <a:ext cx="6248400" cy="3337560"/>
        </p:xfrm>
        <a:graphic>
          <a:graphicData uri="http://schemas.openxmlformats.org/drawingml/2006/table">
            <a:tbl>
              <a:tblPr firstRow="1" bandRow="1">
                <a:tableStyleId>{3B4B98B0-60AC-42C2-AFA5-B58CD77FA1E5}</a:tableStyleId>
              </a:tblPr>
              <a:tblGrid>
                <a:gridCol w="1752599"/>
                <a:gridCol w="1143000"/>
                <a:gridCol w="1143000"/>
                <a:gridCol w="1066800"/>
                <a:gridCol w="1143001"/>
              </a:tblGrid>
              <a:tr h="370840">
                <a:tc>
                  <a:txBody>
                    <a:bodyPr/>
                    <a:lstStyle/>
                    <a:p>
                      <a:r>
                        <a:rPr lang="en-US" dirty="0" smtClean="0"/>
                        <a:t>Race ID</a:t>
                      </a:r>
                      <a:endParaRPr lang="en-US" dirty="0"/>
                    </a:p>
                  </a:txBody>
                  <a:tcPr/>
                </a:tc>
                <a:tc>
                  <a:txBody>
                    <a:bodyPr/>
                    <a:lstStyle/>
                    <a:p>
                      <a:r>
                        <a:rPr lang="en-US" dirty="0" smtClean="0"/>
                        <a:t>Report</a:t>
                      </a:r>
                      <a:endParaRPr lang="en-US" dirty="0"/>
                    </a:p>
                  </a:txBody>
                  <a:tcPr/>
                </a:tc>
                <a:tc>
                  <a:txBody>
                    <a:bodyPr/>
                    <a:lstStyle/>
                    <a:p>
                      <a:r>
                        <a:rPr lang="en-US" dirty="0" smtClean="0"/>
                        <a:t>Diagnosis</a:t>
                      </a:r>
                      <a:endParaRPr lang="en-US" dirty="0"/>
                    </a:p>
                  </a:txBody>
                  <a:tcPr/>
                </a:tc>
                <a:tc>
                  <a:txBody>
                    <a:bodyPr/>
                    <a:lstStyle/>
                    <a:p>
                      <a:r>
                        <a:rPr lang="en-US" dirty="0" smtClean="0"/>
                        <a:t>Fix</a:t>
                      </a:r>
                      <a:endParaRPr lang="en-US" dirty="0"/>
                    </a:p>
                  </a:txBody>
                  <a:tcPr/>
                </a:tc>
                <a:tc>
                  <a:txBody>
                    <a:bodyPr/>
                    <a:lstStyle/>
                    <a:p>
                      <a:r>
                        <a:rPr lang="en-US" dirty="0" smtClean="0"/>
                        <a:t>Release</a:t>
                      </a:r>
                      <a:endParaRPr lang="en-US" dirty="0"/>
                    </a:p>
                  </a:txBody>
                  <a:tcPr/>
                </a:tc>
              </a:tr>
              <a:tr h="370840">
                <a:tc>
                  <a:txBody>
                    <a:bodyPr/>
                    <a:lstStyle/>
                    <a:p>
                      <a:r>
                        <a:rPr lang="en-US" smtClean="0"/>
                        <a:t>Apache-25520</a:t>
                      </a:r>
                      <a:endParaRPr lang="en-US" dirty="0"/>
                    </a:p>
                  </a:txBody>
                  <a:tcPr/>
                </a:tc>
                <a:tc>
                  <a:txBody>
                    <a:bodyPr/>
                    <a:lstStyle/>
                    <a:p>
                      <a:r>
                        <a:rPr lang="en-US" dirty="0" smtClean="0"/>
                        <a:t>12/15/03</a:t>
                      </a:r>
                      <a:endParaRPr lang="en-US" dirty="0"/>
                    </a:p>
                  </a:txBody>
                  <a:tcPr/>
                </a:tc>
                <a:tc>
                  <a:txBody>
                    <a:bodyPr/>
                    <a:lstStyle/>
                    <a:p>
                      <a:r>
                        <a:rPr lang="en-US" dirty="0" smtClean="0"/>
                        <a:t>12/18/03</a:t>
                      </a:r>
                      <a:endParaRPr lang="en-US" dirty="0"/>
                    </a:p>
                  </a:txBody>
                  <a:tcPr/>
                </a:tc>
                <a:tc>
                  <a:txBody>
                    <a:bodyPr/>
                    <a:lstStyle/>
                    <a:p>
                      <a:r>
                        <a:rPr lang="en-US" dirty="0" smtClean="0"/>
                        <a:t>01/17/04</a:t>
                      </a:r>
                      <a:endParaRPr lang="en-US" dirty="0"/>
                    </a:p>
                  </a:txBody>
                  <a:tcPr/>
                </a:tc>
                <a:tc>
                  <a:txBody>
                    <a:bodyPr/>
                    <a:lstStyle/>
                    <a:p>
                      <a:r>
                        <a:rPr lang="en-US" dirty="0" smtClean="0"/>
                        <a:t>03/19/04</a:t>
                      </a:r>
                      <a:endParaRPr lang="en-US" dirty="0"/>
                    </a:p>
                  </a:txBody>
                  <a:tcPr/>
                </a:tc>
              </a:tr>
              <a:tr h="370840">
                <a:tc>
                  <a:txBody>
                    <a:bodyPr/>
                    <a:lstStyle/>
                    <a:p>
                      <a:r>
                        <a:rPr lang="en-US" smtClean="0"/>
                        <a:t>Apache-21287</a:t>
                      </a:r>
                      <a:endParaRPr lang="en-US" dirty="0"/>
                    </a:p>
                  </a:txBody>
                  <a:tcPr/>
                </a:tc>
                <a:tc>
                  <a:txBody>
                    <a:bodyPr/>
                    <a:lstStyle/>
                    <a:p>
                      <a:r>
                        <a:rPr lang="en-US" dirty="0" smtClean="0"/>
                        <a:t>07/02/03</a:t>
                      </a:r>
                      <a:endParaRPr lang="en-US" dirty="0"/>
                    </a:p>
                  </a:txBody>
                  <a:tcPr/>
                </a:tc>
                <a:tc>
                  <a:txBody>
                    <a:bodyPr/>
                    <a:lstStyle/>
                    <a:p>
                      <a:r>
                        <a:rPr lang="en-US" dirty="0" smtClean="0"/>
                        <a:t>N/A</a:t>
                      </a:r>
                      <a:endParaRPr lang="en-US" dirty="0"/>
                    </a:p>
                  </a:txBody>
                  <a:tcPr/>
                </a:tc>
                <a:tc>
                  <a:txBody>
                    <a:bodyPr/>
                    <a:lstStyle/>
                    <a:p>
                      <a:r>
                        <a:rPr lang="en-US" dirty="0" smtClean="0"/>
                        <a:t>12/18/03</a:t>
                      </a:r>
                      <a:endParaRPr lang="en-US" dirty="0"/>
                    </a:p>
                  </a:txBody>
                  <a:tcPr/>
                </a:tc>
                <a:tc>
                  <a:txBody>
                    <a:bodyPr/>
                    <a:lstStyle/>
                    <a:p>
                      <a:r>
                        <a:rPr lang="en-US" dirty="0" smtClean="0"/>
                        <a:t>03/19/04</a:t>
                      </a:r>
                      <a:endParaRPr lang="en-US" dirty="0"/>
                    </a:p>
                  </a:txBody>
                  <a:tcPr/>
                </a:tc>
              </a:tr>
              <a:tr h="370840">
                <a:tc>
                  <a:txBody>
                    <a:bodyPr/>
                    <a:lstStyle/>
                    <a:p>
                      <a:r>
                        <a:rPr lang="en-US" smtClean="0"/>
                        <a:t>MySQL-169</a:t>
                      </a:r>
                      <a:endParaRPr lang="en-US" dirty="0"/>
                    </a:p>
                  </a:txBody>
                  <a:tcPr/>
                </a:tc>
                <a:tc>
                  <a:txBody>
                    <a:bodyPr/>
                    <a:lstStyle/>
                    <a:p>
                      <a:r>
                        <a:rPr lang="en-US" dirty="0" smtClean="0"/>
                        <a:t>03/19/03</a:t>
                      </a:r>
                      <a:endParaRPr lang="en-US" dirty="0"/>
                    </a:p>
                  </a:txBody>
                  <a:tcPr/>
                </a:tc>
                <a:tc>
                  <a:txBody>
                    <a:bodyPr/>
                    <a:lstStyle/>
                    <a:p>
                      <a:r>
                        <a:rPr lang="en-US" dirty="0" smtClean="0"/>
                        <a:t>N/A</a:t>
                      </a:r>
                      <a:endParaRPr lang="en-US" dirty="0"/>
                    </a:p>
                  </a:txBody>
                  <a:tcPr/>
                </a:tc>
                <a:tc>
                  <a:txBody>
                    <a:bodyPr/>
                    <a:lstStyle/>
                    <a:p>
                      <a:r>
                        <a:rPr lang="en-US" dirty="0" smtClean="0"/>
                        <a:t>03/24/03</a:t>
                      </a:r>
                      <a:endParaRPr lang="en-US" dirty="0"/>
                    </a:p>
                  </a:txBody>
                  <a:tcPr/>
                </a:tc>
                <a:tc>
                  <a:txBody>
                    <a:bodyPr/>
                    <a:lstStyle/>
                    <a:p>
                      <a:r>
                        <a:rPr lang="en-US" dirty="0" smtClean="0"/>
                        <a:t>06/20/03</a:t>
                      </a:r>
                      <a:endParaRPr lang="en-US" dirty="0"/>
                    </a:p>
                  </a:txBody>
                  <a:tcPr/>
                </a:tc>
              </a:tr>
              <a:tr h="370840">
                <a:tc>
                  <a:txBody>
                    <a:bodyPr/>
                    <a:lstStyle/>
                    <a:p>
                      <a:r>
                        <a:rPr lang="en-US" smtClean="0"/>
                        <a:t>MySQL-644</a:t>
                      </a:r>
                      <a:endParaRPr lang="en-US" dirty="0"/>
                    </a:p>
                  </a:txBody>
                  <a:tcPr/>
                </a:tc>
                <a:tc>
                  <a:txBody>
                    <a:bodyPr/>
                    <a:lstStyle/>
                    <a:p>
                      <a:r>
                        <a:rPr lang="en-US" dirty="0" smtClean="0"/>
                        <a:t>06/12/03</a:t>
                      </a:r>
                      <a:endParaRPr lang="en-US" dirty="0"/>
                    </a:p>
                  </a:txBody>
                  <a:tcPr/>
                </a:tc>
                <a:tc>
                  <a:txBody>
                    <a:bodyPr/>
                    <a:lstStyle/>
                    <a:p>
                      <a:r>
                        <a:rPr lang="en-US" dirty="0" smtClean="0"/>
                        <a:t>N/A</a:t>
                      </a:r>
                      <a:endParaRPr lang="en-US" dirty="0"/>
                    </a:p>
                  </a:txBody>
                  <a:tcPr/>
                </a:tc>
                <a:tc>
                  <a:txBody>
                    <a:bodyPr/>
                    <a:lstStyle/>
                    <a:p>
                      <a:r>
                        <a:rPr lang="en-US" dirty="0" smtClean="0"/>
                        <a:t>N/A</a:t>
                      </a:r>
                      <a:endParaRPr lang="en-US" dirty="0"/>
                    </a:p>
                  </a:txBody>
                  <a:tcPr/>
                </a:tc>
                <a:tc>
                  <a:txBody>
                    <a:bodyPr/>
                    <a:lstStyle/>
                    <a:p>
                      <a:r>
                        <a:rPr lang="en-US" dirty="0" smtClean="0"/>
                        <a:t>05/30/04</a:t>
                      </a:r>
                      <a:endParaRPr lang="en-US" dirty="0"/>
                    </a:p>
                  </a:txBody>
                  <a:tcPr/>
                </a:tc>
              </a:tr>
              <a:tr h="370840">
                <a:tc>
                  <a:txBody>
                    <a:bodyPr/>
                    <a:lstStyle/>
                    <a:p>
                      <a:r>
                        <a:rPr lang="en-US" smtClean="0"/>
                        <a:t>MySQL-791</a:t>
                      </a:r>
                      <a:endParaRPr lang="en-US" dirty="0"/>
                    </a:p>
                  </a:txBody>
                  <a:tcPr/>
                </a:tc>
                <a:tc>
                  <a:txBody>
                    <a:bodyPr/>
                    <a:lstStyle/>
                    <a:p>
                      <a:r>
                        <a:rPr lang="en-US" dirty="0" smtClean="0"/>
                        <a:t>07/04/03</a:t>
                      </a:r>
                      <a:endParaRPr lang="en-US" dirty="0"/>
                    </a:p>
                  </a:txBody>
                  <a:tcPr/>
                </a:tc>
                <a:tc>
                  <a:txBody>
                    <a:bodyPr/>
                    <a:lstStyle/>
                    <a:p>
                      <a:r>
                        <a:rPr lang="en-US" dirty="0" smtClean="0"/>
                        <a:t>07/04/03</a:t>
                      </a:r>
                      <a:endParaRPr lang="en-US" dirty="0"/>
                    </a:p>
                  </a:txBody>
                  <a:tcPr/>
                </a:tc>
                <a:tc>
                  <a:txBody>
                    <a:bodyPr/>
                    <a:lstStyle/>
                    <a:p>
                      <a:r>
                        <a:rPr lang="en-US" dirty="0" smtClean="0"/>
                        <a:t>07/14/03</a:t>
                      </a:r>
                      <a:endParaRPr lang="en-US" dirty="0"/>
                    </a:p>
                  </a:txBody>
                  <a:tcPr/>
                </a:tc>
                <a:tc>
                  <a:txBody>
                    <a:bodyPr/>
                    <a:lstStyle/>
                    <a:p>
                      <a:r>
                        <a:rPr lang="en-US" dirty="0" smtClean="0"/>
                        <a:t>07/22/03</a:t>
                      </a:r>
                      <a:endParaRPr lang="en-US" dirty="0"/>
                    </a:p>
                  </a:txBody>
                  <a:tcPr/>
                </a:tc>
              </a:tr>
              <a:tr h="370840">
                <a:tc>
                  <a:txBody>
                    <a:bodyPr/>
                    <a:lstStyle/>
                    <a:p>
                      <a:r>
                        <a:rPr lang="en-US" smtClean="0"/>
                        <a:t>Mozilla</a:t>
                      </a:r>
                      <a:r>
                        <a:rPr lang="en-US" baseline="0" smtClean="0"/>
                        <a:t>-73761</a:t>
                      </a:r>
                      <a:endParaRPr lang="en-US" dirty="0"/>
                    </a:p>
                  </a:txBody>
                  <a:tcPr/>
                </a:tc>
                <a:tc>
                  <a:txBody>
                    <a:bodyPr/>
                    <a:lstStyle/>
                    <a:p>
                      <a:r>
                        <a:rPr lang="en-US" dirty="0" smtClean="0"/>
                        <a:t>03/28/01</a:t>
                      </a:r>
                      <a:endParaRPr lang="en-US" dirty="0"/>
                    </a:p>
                  </a:txBody>
                  <a:tcPr/>
                </a:tc>
                <a:tc>
                  <a:txBody>
                    <a:bodyPr/>
                    <a:lstStyle/>
                    <a:p>
                      <a:r>
                        <a:rPr lang="en-US" dirty="0" smtClean="0"/>
                        <a:t>03/28/01</a:t>
                      </a:r>
                      <a:endParaRPr lang="en-US" dirty="0"/>
                    </a:p>
                  </a:txBody>
                  <a:tcPr/>
                </a:tc>
                <a:tc>
                  <a:txBody>
                    <a:bodyPr/>
                    <a:lstStyle/>
                    <a:p>
                      <a:r>
                        <a:rPr lang="en-US" dirty="0" smtClean="0"/>
                        <a:t>04/09/01</a:t>
                      </a:r>
                      <a:endParaRPr lang="en-US" dirty="0"/>
                    </a:p>
                  </a:txBody>
                  <a:tcPr/>
                </a:tc>
                <a:tc>
                  <a:txBody>
                    <a:bodyPr/>
                    <a:lstStyle/>
                    <a:p>
                      <a:r>
                        <a:rPr lang="en-US" dirty="0" smtClean="0"/>
                        <a:t>05/07/01</a:t>
                      </a:r>
                      <a:endParaRPr lang="en-US" dirty="0"/>
                    </a:p>
                  </a:txBody>
                  <a:tcPr/>
                </a:tc>
              </a:tr>
              <a:tr h="370840">
                <a:tc>
                  <a:txBody>
                    <a:bodyPr/>
                    <a:lstStyle/>
                    <a:p>
                      <a:r>
                        <a:rPr lang="en-US" smtClean="0"/>
                        <a:t>Mozilla-201134</a:t>
                      </a:r>
                      <a:endParaRPr lang="en-US" dirty="0"/>
                    </a:p>
                  </a:txBody>
                  <a:tcPr/>
                </a:tc>
                <a:tc>
                  <a:txBody>
                    <a:bodyPr/>
                    <a:lstStyle/>
                    <a:p>
                      <a:r>
                        <a:rPr lang="en-US" dirty="0" smtClean="0"/>
                        <a:t>04/07/03</a:t>
                      </a:r>
                      <a:endParaRPr lang="en-US" dirty="0"/>
                    </a:p>
                  </a:txBody>
                  <a:tcPr/>
                </a:tc>
                <a:tc>
                  <a:txBody>
                    <a:bodyPr/>
                    <a:lstStyle/>
                    <a:p>
                      <a:r>
                        <a:rPr lang="en-US" dirty="0" smtClean="0"/>
                        <a:t>04/07/03</a:t>
                      </a:r>
                      <a:endParaRPr lang="en-US" dirty="0"/>
                    </a:p>
                  </a:txBody>
                  <a:tcPr/>
                </a:tc>
                <a:tc>
                  <a:txBody>
                    <a:bodyPr/>
                    <a:lstStyle/>
                    <a:p>
                      <a:r>
                        <a:rPr lang="en-US" dirty="0" smtClean="0"/>
                        <a:t>04/16/03</a:t>
                      </a:r>
                      <a:endParaRPr lang="en-US" dirty="0"/>
                    </a:p>
                  </a:txBody>
                  <a:tcPr/>
                </a:tc>
                <a:tc>
                  <a:txBody>
                    <a:bodyPr/>
                    <a:lstStyle/>
                    <a:p>
                      <a:r>
                        <a:rPr lang="en-US" dirty="0" smtClean="0"/>
                        <a:t>01/08/04</a:t>
                      </a:r>
                      <a:endParaRPr lang="en-US" dirty="0"/>
                    </a:p>
                  </a:txBody>
                  <a:tcPr/>
                </a:tc>
              </a:tr>
              <a:tr h="370840">
                <a:tc>
                  <a:txBody>
                    <a:bodyPr/>
                    <a:lstStyle/>
                    <a:p>
                      <a:r>
                        <a:rPr lang="en-US" smtClean="0"/>
                        <a:t>Mozilla-133773</a:t>
                      </a:r>
                      <a:endParaRPr lang="en-US" dirty="0"/>
                    </a:p>
                  </a:txBody>
                  <a:tcPr/>
                </a:tc>
                <a:tc>
                  <a:txBody>
                    <a:bodyPr/>
                    <a:lstStyle/>
                    <a:p>
                      <a:r>
                        <a:rPr lang="en-US" dirty="0" smtClean="0"/>
                        <a:t>03/27/02</a:t>
                      </a:r>
                      <a:endParaRPr lang="en-US" dirty="0"/>
                    </a:p>
                  </a:txBody>
                  <a:tcPr/>
                </a:tc>
                <a:tc>
                  <a:txBody>
                    <a:bodyPr/>
                    <a:lstStyle/>
                    <a:p>
                      <a:r>
                        <a:rPr lang="en-US" dirty="0" smtClean="0"/>
                        <a:t>03/27/02</a:t>
                      </a:r>
                      <a:endParaRPr lang="en-US" dirty="0"/>
                    </a:p>
                  </a:txBody>
                  <a:tcPr/>
                </a:tc>
                <a:tc>
                  <a:txBody>
                    <a:bodyPr/>
                    <a:lstStyle/>
                    <a:p>
                      <a:r>
                        <a:rPr lang="en-US" dirty="0" smtClean="0"/>
                        <a:t>12/01/09</a:t>
                      </a:r>
                      <a:endParaRPr lang="en-US" dirty="0"/>
                    </a:p>
                  </a:txBody>
                  <a:tcPr/>
                </a:tc>
                <a:tc>
                  <a:txBody>
                    <a:bodyPr/>
                    <a:lstStyle/>
                    <a:p>
                      <a:r>
                        <a:rPr lang="en-US" dirty="0" smtClean="0"/>
                        <a:t>01/21/10</a:t>
                      </a:r>
                      <a:endParaRPr lang="en-US" dirty="0"/>
                    </a:p>
                  </a:txBody>
                  <a:tcPr/>
                </a:tc>
              </a:tr>
            </a:tbl>
          </a:graphicData>
        </a:graphic>
      </p:graphicFrame>
      <p:sp>
        <p:nvSpPr>
          <p:cNvPr id="6" name="Content Placeholder 2"/>
          <p:cNvSpPr txBox="1">
            <a:spLocks/>
          </p:cNvSpPr>
          <p:nvPr/>
        </p:nvSpPr>
        <p:spPr>
          <a:xfrm>
            <a:off x="5207000" y="1447800"/>
            <a:ext cx="3403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Hidden in the system for more than </a:t>
            </a:r>
            <a:r>
              <a:rPr lang="en-US" sz="2000" dirty="0" smtClean="0">
                <a:solidFill>
                  <a:srgbClr val="FF0000"/>
                </a:solidFill>
              </a:rPr>
              <a:t>7 years</a:t>
            </a:r>
            <a:r>
              <a:rPr lang="en-US" sz="2000" dirty="0" smtClean="0"/>
              <a:t>! </a:t>
            </a:r>
          </a:p>
          <a:p>
            <a:r>
              <a:rPr lang="en-US" sz="2000" dirty="0" smtClean="0"/>
              <a:t>Totally </a:t>
            </a:r>
            <a:r>
              <a:rPr lang="en-US" sz="2000" dirty="0" smtClean="0">
                <a:solidFill>
                  <a:srgbClr val="FF0000"/>
                </a:solidFill>
              </a:rPr>
              <a:t>39 messages </a:t>
            </a:r>
            <a:r>
              <a:rPr lang="en-US" sz="2000" dirty="0" smtClean="0"/>
              <a:t>back and forth</a:t>
            </a:r>
          </a:p>
          <a:p>
            <a:endParaRPr lang="en-US" sz="2000" dirty="0"/>
          </a:p>
        </p:txBody>
      </p:sp>
    </p:spTree>
    <p:extLst>
      <p:ext uri="{BB962C8B-B14F-4D97-AF65-F5344CB8AC3E}">
        <p14:creationId xmlns:p14="http://schemas.microsoft.com/office/powerpoint/2010/main" val="4106174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LOOM: Live-workaround Races</a:t>
            </a:r>
          </a:p>
        </p:txBody>
      </p:sp>
      <p:sp>
        <p:nvSpPr>
          <p:cNvPr id="3" name="Content Placeholder 2"/>
          <p:cNvSpPr>
            <a:spLocks noGrp="1"/>
          </p:cNvSpPr>
          <p:nvPr>
            <p:ph idx="1"/>
          </p:nvPr>
        </p:nvSpPr>
        <p:spPr>
          <a:xfrm>
            <a:off x="457200" y="1600201"/>
            <a:ext cx="8229600" cy="1219199"/>
          </a:xfrm>
        </p:spPr>
        <p:txBody>
          <a:bodyPr>
            <a:normAutofit/>
          </a:bodyPr>
          <a:lstStyle/>
          <a:p>
            <a:r>
              <a:rPr lang="en-US" dirty="0" smtClean="0"/>
              <a:t>Execution filters: temporarily filter </a:t>
            </a:r>
            <a:r>
              <a:rPr lang="en-US" dirty="0"/>
              <a:t>out </a:t>
            </a:r>
            <a:r>
              <a:rPr lang="en-US" dirty="0" smtClean="0"/>
              <a:t>buggy thread interleavings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740679" y="2819400"/>
            <a:ext cx="4998484" cy="2062103"/>
          </a:xfrm>
          <a:prstGeom prst="rect">
            <a:avLst/>
          </a:prstGeom>
          <a:noFill/>
        </p:spPr>
        <p:txBody>
          <a:bodyPr wrap="none" rtlCol="0">
            <a:spAutoFit/>
          </a:bodyPr>
          <a:lstStyle/>
          <a:p>
            <a:r>
              <a:rPr lang="en-US" sz="1600" dirty="0" smtClean="0">
                <a:latin typeface="Courier New" pitchFamily="49" charset="0"/>
                <a:cs typeface="Courier New" pitchFamily="49" charset="0"/>
              </a:rPr>
              <a:t>void js_DestroyContext(JSContext *cx) {</a:t>
            </a:r>
          </a:p>
          <a:p>
            <a:r>
              <a:rPr lang="en-US" sz="1600" dirty="0" smtClean="0">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MarkAtomState(cx);</a:t>
            </a:r>
          </a:p>
          <a:p>
            <a:r>
              <a:rPr lang="en-US" sz="1600" dirty="0" smtClean="0">
                <a:latin typeface="Courier New" pitchFamily="49" charset="0"/>
                <a:cs typeface="Courier New" pitchFamily="49" charset="0"/>
              </a:rPr>
              <a:t>  if (last </a:t>
            </a:r>
            <a:r>
              <a:rPr lang="en-US" sz="1600" dirty="0">
                <a:latin typeface="Courier New" pitchFamily="49" charset="0"/>
                <a:cs typeface="Courier New" pitchFamily="49" charset="0"/>
              </a:rPr>
              <a:t>thread) </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FreeAtomState(cx);</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a:t>
            </a:r>
          </a:p>
        </p:txBody>
      </p:sp>
      <p:sp>
        <p:nvSpPr>
          <p:cNvPr id="6" name="TextBox 5"/>
          <p:cNvSpPr txBox="1"/>
          <p:nvPr/>
        </p:nvSpPr>
        <p:spPr>
          <a:xfrm>
            <a:off x="4495800" y="4353580"/>
            <a:ext cx="4369911"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latin typeface="Courier New" pitchFamily="49" charset="0"/>
                <a:cs typeface="Courier New" pitchFamily="49" charset="0"/>
              </a:rPr>
              <a:t>js_DestroyContext </a:t>
            </a:r>
            <a:r>
              <a:rPr lang="en-US" sz="1400" dirty="0">
                <a:latin typeface="Courier New" pitchFamily="49" charset="0"/>
                <a:cs typeface="Courier New" pitchFamily="49" charset="0"/>
              </a:rPr>
              <a:t>&lt;&gt; </a:t>
            </a:r>
            <a:r>
              <a:rPr lang="en-US" sz="1400" dirty="0" smtClean="0">
                <a:latin typeface="Courier New" pitchFamily="49" charset="0"/>
                <a:cs typeface="Courier New" pitchFamily="49" charset="0"/>
              </a:rPr>
              <a:t>self</a:t>
            </a:r>
            <a:endParaRPr lang="en-US" sz="1400" dirty="0">
              <a:latin typeface="Courier New" pitchFamily="49" charset="0"/>
              <a:cs typeface="Courier New" pitchFamily="49" charset="0"/>
            </a:endParaRPr>
          </a:p>
        </p:txBody>
      </p:sp>
      <p:sp>
        <p:nvSpPr>
          <p:cNvPr id="7" name="TextBox 6"/>
          <p:cNvSpPr txBox="1"/>
          <p:nvPr/>
        </p:nvSpPr>
        <p:spPr>
          <a:xfrm>
            <a:off x="4815280" y="5177135"/>
            <a:ext cx="3624647" cy="461665"/>
          </a:xfrm>
          <a:prstGeom prst="rect">
            <a:avLst/>
          </a:prstGeom>
          <a:noFill/>
        </p:spPr>
        <p:txBody>
          <a:bodyPr wrap="none" rtlCol="0">
            <a:spAutoFit/>
          </a:bodyPr>
          <a:lstStyle/>
          <a:p>
            <a:pPr marL="285750" indent="-285750">
              <a:buFont typeface="Arial" pitchFamily="34" charset="0"/>
              <a:buChar char="•"/>
            </a:pPr>
            <a:r>
              <a:rPr lang="en-US" sz="2400" dirty="0" smtClean="0"/>
              <a:t>Declarative, easy to write</a:t>
            </a:r>
          </a:p>
        </p:txBody>
      </p:sp>
      <p:sp>
        <p:nvSpPr>
          <p:cNvPr id="9" name="TextBox 8"/>
          <p:cNvSpPr txBox="1"/>
          <p:nvPr/>
        </p:nvSpPr>
        <p:spPr>
          <a:xfrm>
            <a:off x="4477527" y="3392269"/>
            <a:ext cx="3962400" cy="923330"/>
          </a:xfrm>
          <a:prstGeom prst="rect">
            <a:avLst/>
          </a:prstGeom>
          <a:noFill/>
        </p:spPr>
        <p:txBody>
          <a:bodyPr wrap="square" rtlCol="0">
            <a:spAutoFit/>
          </a:bodyPr>
          <a:lstStyle/>
          <a:p>
            <a:r>
              <a:rPr lang="en-US" b="1" dirty="0" smtClean="0">
                <a:latin typeface="Courier New" pitchFamily="49" charset="0"/>
                <a:cs typeface="Courier New" pitchFamily="49" charset="0"/>
              </a:rPr>
              <a:t>A mutual-exclusion execution </a:t>
            </a:r>
            <a:r>
              <a:rPr lang="en-US" b="1" dirty="0">
                <a:latin typeface="Courier New" pitchFamily="49" charset="0"/>
                <a:cs typeface="Courier New" pitchFamily="49" charset="0"/>
              </a:rPr>
              <a:t>filter to bypass the race on the </a:t>
            </a:r>
            <a:r>
              <a:rPr lang="en-US" b="1" dirty="0" smtClean="0">
                <a:latin typeface="Courier New" pitchFamily="49" charset="0"/>
                <a:cs typeface="Courier New" pitchFamily="49" charset="0"/>
              </a:rPr>
              <a:t>left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848255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p:bldP spid="7" grpId="1"/>
      <p:bldP spid="9" grpId="0"/>
      <p:bldP spid="9" grpId="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Instrumentation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pSp>
        <p:nvGrpSpPr>
          <p:cNvPr id="5" name="Group 4"/>
          <p:cNvGrpSpPr/>
          <p:nvPr/>
        </p:nvGrpSpPr>
        <p:grpSpPr>
          <a:xfrm>
            <a:off x="685800" y="1884248"/>
            <a:ext cx="2590800" cy="4030323"/>
            <a:chOff x="4495800" y="1917700"/>
            <a:chExt cx="2590800" cy="4030323"/>
          </a:xfrm>
        </p:grpSpPr>
        <p:grpSp>
          <p:nvGrpSpPr>
            <p:cNvPr id="6" name="Group 5"/>
            <p:cNvGrpSpPr/>
            <p:nvPr/>
          </p:nvGrpSpPr>
          <p:grpSpPr>
            <a:xfrm>
              <a:off x="4495800" y="1917700"/>
              <a:ext cx="1820637" cy="4030323"/>
              <a:chOff x="6242959" y="2183605"/>
              <a:chExt cx="1820637" cy="4030323"/>
            </a:xfrm>
          </p:grpSpPr>
          <p:sp>
            <p:nvSpPr>
              <p:cNvPr id="9" name="Flowchart: Terminator 8"/>
              <p:cNvSpPr/>
              <p:nvPr/>
            </p:nvSpPr>
            <p:spPr>
              <a:xfrm>
                <a:off x="6259287" y="2183605"/>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Entry</a:t>
                </a:r>
                <a:endParaRPr lang="en-US" dirty="0"/>
              </a:p>
            </p:txBody>
          </p:sp>
          <p:sp>
            <p:nvSpPr>
              <p:cNvPr id="10" name="Flowchart: Decision 9"/>
              <p:cNvSpPr/>
              <p:nvPr/>
            </p:nvSpPr>
            <p:spPr>
              <a:xfrm>
                <a:off x="6400800" y="3350416"/>
                <a:ext cx="843642" cy="458790"/>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Flowchart: Process 10"/>
              <p:cNvSpPr/>
              <p:nvPr/>
            </p:nvSpPr>
            <p:spPr>
              <a:xfrm>
                <a:off x="6242959" y="4191000"/>
                <a:ext cx="1153882" cy="838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Loop</a:t>
                </a:r>
              </a:p>
              <a:p>
                <a:pPr algn="ctr"/>
                <a:r>
                  <a:rPr lang="en-US" dirty="0" smtClean="0"/>
                  <a:t>Body</a:t>
                </a:r>
                <a:endParaRPr lang="en-US" dirty="0"/>
              </a:p>
            </p:txBody>
          </p:sp>
          <p:sp>
            <p:nvSpPr>
              <p:cNvPr id="12" name="Flowchart: Terminator 11"/>
              <p:cNvSpPr/>
              <p:nvPr/>
            </p:nvSpPr>
            <p:spPr>
              <a:xfrm>
                <a:off x="6260648" y="5528128"/>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Exit</a:t>
                </a:r>
                <a:endParaRPr lang="en-US" dirty="0"/>
              </a:p>
            </p:txBody>
          </p:sp>
          <p:cxnSp>
            <p:nvCxnSpPr>
              <p:cNvPr id="13" name="Straight Arrow Connector 12"/>
              <p:cNvCxnSpPr>
                <a:stCxn id="9" idx="2"/>
                <a:endCxn id="10" idx="0"/>
              </p:cNvCxnSpPr>
              <p:nvPr/>
            </p:nvCxnSpPr>
            <p:spPr>
              <a:xfrm>
                <a:off x="6819899" y="2869405"/>
                <a:ext cx="2722" cy="4810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2"/>
                <a:endCxn id="11" idx="0"/>
              </p:cNvCxnSpPr>
              <p:nvPr/>
            </p:nvCxnSpPr>
            <p:spPr>
              <a:xfrm flipH="1">
                <a:off x="6819900" y="3809206"/>
                <a:ext cx="2721" cy="381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Curved Connector 14"/>
              <p:cNvCxnSpPr>
                <a:stCxn id="10" idx="1"/>
                <a:endCxn id="12" idx="0"/>
              </p:cNvCxnSpPr>
              <p:nvPr/>
            </p:nvCxnSpPr>
            <p:spPr>
              <a:xfrm rot="10800000" flipH="1" flipV="1">
                <a:off x="6400800" y="3579810"/>
                <a:ext cx="420460" cy="1948317"/>
              </a:xfrm>
              <a:prstGeom prst="curvedConnector4">
                <a:avLst>
                  <a:gd name="adj1" fmla="val -81985"/>
                  <a:gd name="adj2" fmla="val 94625"/>
                </a:avLst>
              </a:prstGeom>
              <a:ln>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stCxn id="7" idx="0"/>
                <a:endCxn id="10" idx="0"/>
              </p:cNvCxnSpPr>
              <p:nvPr/>
            </p:nvCxnSpPr>
            <p:spPr>
              <a:xfrm rot="16200000" flipV="1">
                <a:off x="7301054" y="2871984"/>
                <a:ext cx="284109" cy="1240974"/>
              </a:xfrm>
              <a:prstGeom prst="curvedConnector3">
                <a:avLst>
                  <a:gd name="adj1" fmla="val 180462"/>
                </a:avLst>
              </a:prstGeom>
              <a:ln>
                <a:tailEnd type="arrow"/>
              </a:ln>
            </p:spPr>
            <p:style>
              <a:lnRef idx="1">
                <a:schemeClr val="dk1"/>
              </a:lnRef>
              <a:fillRef idx="0">
                <a:schemeClr val="dk1"/>
              </a:fillRef>
              <a:effectRef idx="0">
                <a:schemeClr val="dk1"/>
              </a:effectRef>
              <a:fontRef idx="minor">
                <a:schemeClr val="tx1"/>
              </a:fontRef>
            </p:style>
          </p:cxnSp>
        </p:grpSp>
        <p:sp>
          <p:nvSpPr>
            <p:cNvPr id="7" name="Flowchart: Process 6"/>
            <p:cNvSpPr/>
            <p:nvPr/>
          </p:nvSpPr>
          <p:spPr>
            <a:xfrm>
              <a:off x="5546271" y="3368620"/>
              <a:ext cx="1540329" cy="462754"/>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solidFill>
                    <a:schemeClr val="tx1"/>
                  </a:solidFill>
                </a:rPr>
                <a:t>cycle_check()</a:t>
              </a:r>
              <a:endParaRPr lang="en-US" dirty="0">
                <a:solidFill>
                  <a:schemeClr val="tx1"/>
                </a:solidFill>
              </a:endParaRPr>
            </a:p>
          </p:txBody>
        </p:sp>
        <p:cxnSp>
          <p:nvCxnSpPr>
            <p:cNvPr id="8" name="Curved Connector 7"/>
            <p:cNvCxnSpPr>
              <a:stCxn id="11" idx="2"/>
              <a:endCxn id="7" idx="2"/>
            </p:cNvCxnSpPr>
            <p:nvPr/>
          </p:nvCxnSpPr>
          <p:spPr>
            <a:xfrm rot="5400000" flipH="1" flipV="1">
              <a:off x="5228627" y="3675487"/>
              <a:ext cx="931921" cy="1243695"/>
            </a:xfrm>
            <a:prstGeom prst="curvedConnector3">
              <a:avLst>
                <a:gd name="adj1" fmla="val -24530"/>
              </a:avLst>
            </a:prstGeom>
            <a:ln>
              <a:tailEnd type="arrow"/>
            </a:ln>
          </p:spPr>
          <p:style>
            <a:lnRef idx="1">
              <a:schemeClr val="dk1"/>
            </a:lnRef>
            <a:fillRef idx="0">
              <a:schemeClr val="dk1"/>
            </a:fillRef>
            <a:effectRef idx="0">
              <a:schemeClr val="dk1"/>
            </a:effectRef>
            <a:fontRef idx="minor">
              <a:schemeClr val="tx1"/>
            </a:fontRef>
          </p:style>
        </p:cxnSp>
      </p:grpSp>
      <p:sp>
        <p:nvSpPr>
          <p:cNvPr id="91" name="Down Arrow 90"/>
          <p:cNvSpPr/>
          <p:nvPr/>
        </p:nvSpPr>
        <p:spPr>
          <a:xfrm rot="16200000">
            <a:off x="3619500" y="3465510"/>
            <a:ext cx="381000" cy="60959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94" name="Group 93"/>
          <p:cNvGrpSpPr/>
          <p:nvPr/>
        </p:nvGrpSpPr>
        <p:grpSpPr>
          <a:xfrm>
            <a:off x="4267200" y="1358105"/>
            <a:ext cx="4645904" cy="5042695"/>
            <a:chOff x="4267200" y="1358105"/>
            <a:chExt cx="4645904" cy="5042695"/>
          </a:xfrm>
        </p:grpSpPr>
        <p:grpSp>
          <p:nvGrpSpPr>
            <p:cNvPr id="90" name="Group 89"/>
            <p:cNvGrpSpPr/>
            <p:nvPr/>
          </p:nvGrpSpPr>
          <p:grpSpPr>
            <a:xfrm>
              <a:off x="4408718" y="1358105"/>
              <a:ext cx="4278082" cy="5042695"/>
              <a:chOff x="3962400" y="1358105"/>
              <a:chExt cx="4278082" cy="5042695"/>
            </a:xfrm>
          </p:grpSpPr>
          <p:sp>
            <p:nvSpPr>
              <p:cNvPr id="21" name="Flowchart: Terminator 20"/>
              <p:cNvSpPr/>
              <p:nvPr/>
            </p:nvSpPr>
            <p:spPr>
              <a:xfrm>
                <a:off x="5544458" y="1358105"/>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Entry</a:t>
                </a:r>
                <a:endParaRPr lang="en-US" dirty="0"/>
              </a:p>
            </p:txBody>
          </p:sp>
          <p:sp>
            <p:nvSpPr>
              <p:cNvPr id="22" name="Flowchart: Decision 21"/>
              <p:cNvSpPr/>
              <p:nvPr/>
            </p:nvSpPr>
            <p:spPr>
              <a:xfrm>
                <a:off x="4120241" y="3360057"/>
                <a:ext cx="843642" cy="458790"/>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3" name="Flowchart: Process 22"/>
              <p:cNvSpPr/>
              <p:nvPr/>
            </p:nvSpPr>
            <p:spPr>
              <a:xfrm>
                <a:off x="3962400" y="4200641"/>
                <a:ext cx="1153882" cy="838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Loop</a:t>
                </a:r>
              </a:p>
              <a:p>
                <a:pPr algn="ctr"/>
                <a:r>
                  <a:rPr lang="en-US" dirty="0" smtClean="0"/>
                  <a:t>Body</a:t>
                </a:r>
                <a:endParaRPr lang="en-US" dirty="0"/>
              </a:p>
            </p:txBody>
          </p:sp>
          <p:sp>
            <p:nvSpPr>
              <p:cNvPr id="24" name="Flowchart: Terminator 23"/>
              <p:cNvSpPr/>
              <p:nvPr/>
            </p:nvSpPr>
            <p:spPr>
              <a:xfrm>
                <a:off x="5482773" y="5715000"/>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Exit</a:t>
                </a:r>
                <a:endParaRPr lang="en-US" dirty="0"/>
              </a:p>
            </p:txBody>
          </p:sp>
          <p:cxnSp>
            <p:nvCxnSpPr>
              <p:cNvPr id="25" name="Straight Arrow Connector 24"/>
              <p:cNvCxnSpPr>
                <a:stCxn id="21" idx="2"/>
                <a:endCxn id="29" idx="0"/>
              </p:cNvCxnSpPr>
              <p:nvPr/>
            </p:nvCxnSpPr>
            <p:spPr>
              <a:xfrm flipH="1">
                <a:off x="6096000" y="2043905"/>
                <a:ext cx="9070" cy="2078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2" idx="2"/>
                <a:endCxn id="23" idx="0"/>
              </p:cNvCxnSpPr>
              <p:nvPr/>
            </p:nvCxnSpPr>
            <p:spPr>
              <a:xfrm flipH="1">
                <a:off x="4539341" y="3818847"/>
                <a:ext cx="2721" cy="381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Curved Connector 26"/>
              <p:cNvCxnSpPr>
                <a:stCxn id="22" idx="1"/>
                <a:endCxn id="24" idx="0"/>
              </p:cNvCxnSpPr>
              <p:nvPr/>
            </p:nvCxnSpPr>
            <p:spPr>
              <a:xfrm rot="10800000" flipH="1" flipV="1">
                <a:off x="4120241" y="3589452"/>
                <a:ext cx="1923144" cy="2125548"/>
              </a:xfrm>
              <a:prstGeom prst="curvedConnector4">
                <a:avLst>
                  <a:gd name="adj1" fmla="val -26981"/>
                  <a:gd name="adj2" fmla="val 89538"/>
                </a:avLst>
              </a:prstGeom>
              <a:ln>
                <a:tailEnd type="arrow"/>
              </a:ln>
            </p:spPr>
            <p:style>
              <a:lnRef idx="1">
                <a:schemeClr val="dk1"/>
              </a:lnRef>
              <a:fillRef idx="0">
                <a:schemeClr val="dk1"/>
              </a:fillRef>
              <a:effectRef idx="0">
                <a:schemeClr val="dk1"/>
              </a:effectRef>
              <a:fontRef idx="minor">
                <a:schemeClr val="tx1"/>
              </a:fontRef>
            </p:style>
          </p:cxnSp>
          <p:cxnSp>
            <p:nvCxnSpPr>
              <p:cNvPr id="28" name="Curved Connector 27"/>
              <p:cNvCxnSpPr>
                <a:stCxn id="19" idx="0"/>
                <a:endCxn id="22" idx="0"/>
              </p:cNvCxnSpPr>
              <p:nvPr/>
            </p:nvCxnSpPr>
            <p:spPr>
              <a:xfrm rot="16200000" flipV="1">
                <a:off x="5164277" y="2737843"/>
                <a:ext cx="284109" cy="1528538"/>
              </a:xfrm>
              <a:prstGeom prst="curvedConnector3">
                <a:avLst>
                  <a:gd name="adj1" fmla="val 180462"/>
                </a:avLst>
              </a:prstGeom>
              <a:ln>
                <a:tailEnd type="arrow"/>
              </a:ln>
            </p:spPr>
            <p:style>
              <a:lnRef idx="1">
                <a:schemeClr val="dk1"/>
              </a:lnRef>
              <a:fillRef idx="0">
                <a:schemeClr val="dk1"/>
              </a:fillRef>
              <a:effectRef idx="0">
                <a:schemeClr val="dk1"/>
              </a:effectRef>
              <a:fontRef idx="minor">
                <a:schemeClr val="tx1"/>
              </a:fontRef>
            </p:style>
          </p:cxnSp>
          <p:sp>
            <p:nvSpPr>
              <p:cNvPr id="19" name="Flowchart: Process 18"/>
              <p:cNvSpPr/>
              <p:nvPr/>
            </p:nvSpPr>
            <p:spPr>
              <a:xfrm>
                <a:off x="5300435" y="3644166"/>
                <a:ext cx="1540329" cy="462754"/>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solidFill>
                      <a:schemeClr val="tx1"/>
                    </a:solidFill>
                  </a:rPr>
                  <a:t>cycle_check()</a:t>
                </a:r>
                <a:endParaRPr lang="en-US" dirty="0">
                  <a:solidFill>
                    <a:schemeClr val="tx1"/>
                  </a:solidFill>
                </a:endParaRPr>
              </a:p>
            </p:txBody>
          </p:sp>
          <p:cxnSp>
            <p:nvCxnSpPr>
              <p:cNvPr id="20" name="Curved Connector 19"/>
              <p:cNvCxnSpPr>
                <a:stCxn id="23" idx="2"/>
                <a:endCxn id="40" idx="2"/>
              </p:cNvCxnSpPr>
              <p:nvPr/>
            </p:nvCxnSpPr>
            <p:spPr>
              <a:xfrm rot="5400000" flipH="1" flipV="1">
                <a:off x="5185482" y="4153723"/>
                <a:ext cx="238976" cy="1531259"/>
              </a:xfrm>
              <a:prstGeom prst="curvedConnector3">
                <a:avLst>
                  <a:gd name="adj1" fmla="val -95658"/>
                </a:avLst>
              </a:prstGeom>
              <a:ln>
                <a:tailEnd type="arrow"/>
              </a:ln>
            </p:spPr>
            <p:style>
              <a:lnRef idx="1">
                <a:schemeClr val="dk1"/>
              </a:lnRef>
              <a:fillRef idx="0">
                <a:schemeClr val="dk1"/>
              </a:fillRef>
              <a:effectRef idx="0">
                <a:schemeClr val="dk1"/>
              </a:effectRef>
              <a:fontRef idx="minor">
                <a:schemeClr val="tx1"/>
              </a:fontRef>
            </p:style>
          </p:cxnSp>
          <p:sp>
            <p:nvSpPr>
              <p:cNvPr id="29" name="Flowchart: Decision 28"/>
              <p:cNvSpPr/>
              <p:nvPr/>
            </p:nvSpPr>
            <p:spPr>
              <a:xfrm>
                <a:off x="5257800" y="2251753"/>
                <a:ext cx="1676400" cy="477952"/>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FF0000"/>
                    </a:solidFill>
                  </a:rPr>
                  <a:t>switch</a:t>
                </a:r>
                <a:endParaRPr lang="en-US" b="1" dirty="0">
                  <a:solidFill>
                    <a:srgbClr val="FF0000"/>
                  </a:solidFill>
                </a:endParaRPr>
              </a:p>
            </p:txBody>
          </p:sp>
          <p:sp>
            <p:nvSpPr>
              <p:cNvPr id="40" name="Flowchart: Decision 39"/>
              <p:cNvSpPr/>
              <p:nvPr/>
            </p:nvSpPr>
            <p:spPr>
              <a:xfrm>
                <a:off x="5232400" y="4321913"/>
                <a:ext cx="1676400" cy="477952"/>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rgbClr val="FF0000"/>
                    </a:solidFill>
                  </a:rPr>
                  <a:t>switch</a:t>
                </a:r>
                <a:endParaRPr lang="en-US" b="1" dirty="0">
                  <a:solidFill>
                    <a:srgbClr val="FF0000"/>
                  </a:solidFill>
                </a:endParaRPr>
              </a:p>
            </p:txBody>
          </p:sp>
          <p:cxnSp>
            <p:nvCxnSpPr>
              <p:cNvPr id="51" name="Straight Arrow Connector 50"/>
              <p:cNvCxnSpPr>
                <a:stCxn id="40" idx="0"/>
                <a:endCxn id="19" idx="2"/>
              </p:cNvCxnSpPr>
              <p:nvPr/>
            </p:nvCxnSpPr>
            <p:spPr>
              <a:xfrm flipV="1">
                <a:off x="6070600" y="4106920"/>
                <a:ext cx="0" cy="2149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Flowchart: Decision 66"/>
              <p:cNvSpPr/>
              <p:nvPr/>
            </p:nvSpPr>
            <p:spPr>
              <a:xfrm>
                <a:off x="7244441" y="3360057"/>
                <a:ext cx="843642" cy="45879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8" name="Flowchart: Process 67"/>
              <p:cNvSpPr/>
              <p:nvPr/>
            </p:nvSpPr>
            <p:spPr>
              <a:xfrm>
                <a:off x="7086600" y="4200641"/>
                <a:ext cx="1153882" cy="8382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Loop</a:t>
                </a:r>
              </a:p>
              <a:p>
                <a:pPr algn="ctr"/>
                <a:r>
                  <a:rPr lang="en-US" dirty="0" smtClean="0"/>
                  <a:t>Body</a:t>
                </a:r>
                <a:endParaRPr lang="en-US" dirty="0"/>
              </a:p>
            </p:txBody>
          </p:sp>
          <p:cxnSp>
            <p:nvCxnSpPr>
              <p:cNvPr id="69" name="Straight Arrow Connector 68"/>
              <p:cNvCxnSpPr>
                <a:stCxn id="67" idx="2"/>
                <a:endCxn id="68" idx="0"/>
              </p:cNvCxnSpPr>
              <p:nvPr/>
            </p:nvCxnSpPr>
            <p:spPr>
              <a:xfrm flipH="1">
                <a:off x="7663541" y="3818847"/>
                <a:ext cx="2721" cy="381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Curved Connector 69"/>
              <p:cNvCxnSpPr>
                <a:stCxn id="68" idx="2"/>
                <a:endCxn id="40" idx="2"/>
              </p:cNvCxnSpPr>
              <p:nvPr/>
            </p:nvCxnSpPr>
            <p:spPr>
              <a:xfrm rot="5400000" flipH="1">
                <a:off x="6747583" y="4122883"/>
                <a:ext cx="238976" cy="1592941"/>
              </a:xfrm>
              <a:prstGeom prst="curvedConnector3">
                <a:avLst>
                  <a:gd name="adj1" fmla="val -95658"/>
                </a:avLst>
              </a:prstGeom>
              <a:ln>
                <a:tailEnd type="arrow"/>
              </a:ln>
            </p:spPr>
            <p:style>
              <a:lnRef idx="1">
                <a:schemeClr val="dk1"/>
              </a:lnRef>
              <a:fillRef idx="0">
                <a:schemeClr val="dk1"/>
              </a:fillRef>
              <a:effectRef idx="0">
                <a:schemeClr val="dk1"/>
              </a:effectRef>
              <a:fontRef idx="minor">
                <a:schemeClr val="tx1"/>
              </a:fontRef>
            </p:style>
          </p:cxnSp>
          <p:cxnSp>
            <p:nvCxnSpPr>
              <p:cNvPr id="73" name="Curved Connector 72"/>
              <p:cNvCxnSpPr>
                <a:stCxn id="19" idx="0"/>
                <a:endCxn id="67" idx="0"/>
              </p:cNvCxnSpPr>
              <p:nvPr/>
            </p:nvCxnSpPr>
            <p:spPr>
              <a:xfrm rot="5400000" flipH="1" flipV="1">
                <a:off x="6726377" y="2704281"/>
                <a:ext cx="284109" cy="1595662"/>
              </a:xfrm>
              <a:prstGeom prst="curvedConnector3">
                <a:avLst>
                  <a:gd name="adj1" fmla="val 180462"/>
                </a:avLst>
              </a:prstGeom>
              <a:ln>
                <a:tailEnd type="arrow"/>
              </a:ln>
            </p:spPr>
            <p:style>
              <a:lnRef idx="1">
                <a:schemeClr val="dk1"/>
              </a:lnRef>
              <a:fillRef idx="0">
                <a:schemeClr val="dk1"/>
              </a:fillRef>
              <a:effectRef idx="0">
                <a:schemeClr val="dk1"/>
              </a:effectRef>
              <a:fontRef idx="minor">
                <a:schemeClr val="tx1"/>
              </a:fontRef>
            </p:style>
          </p:cxnSp>
          <p:cxnSp>
            <p:nvCxnSpPr>
              <p:cNvPr id="76" name="Curved Connector 75"/>
              <p:cNvCxnSpPr>
                <a:stCxn id="67" idx="3"/>
                <a:endCxn id="24" idx="0"/>
              </p:cNvCxnSpPr>
              <p:nvPr/>
            </p:nvCxnSpPr>
            <p:spPr>
              <a:xfrm flipH="1">
                <a:off x="6043385" y="3589452"/>
                <a:ext cx="2044698" cy="2125548"/>
              </a:xfrm>
              <a:prstGeom prst="curvedConnector4">
                <a:avLst>
                  <a:gd name="adj1" fmla="val -22538"/>
                  <a:gd name="adj2" fmla="val 90904"/>
                </a:avLst>
              </a:prstGeom>
              <a:ln>
                <a:tailEnd type="arrow"/>
              </a:ln>
            </p:spPr>
            <p:style>
              <a:lnRef idx="1">
                <a:schemeClr val="dk1"/>
              </a:lnRef>
              <a:fillRef idx="0">
                <a:schemeClr val="dk1"/>
              </a:fillRef>
              <a:effectRef idx="0">
                <a:schemeClr val="dk1"/>
              </a:effectRef>
              <a:fontRef idx="minor">
                <a:schemeClr val="tx1"/>
              </a:fontRef>
            </p:style>
          </p:cxnSp>
          <p:cxnSp>
            <p:nvCxnSpPr>
              <p:cNvPr id="83" name="Curved Connector 82"/>
              <p:cNvCxnSpPr>
                <a:stCxn id="29" idx="2"/>
                <a:endCxn id="22" idx="0"/>
              </p:cNvCxnSpPr>
              <p:nvPr/>
            </p:nvCxnSpPr>
            <p:spPr>
              <a:xfrm rot="5400000">
                <a:off x="5003855" y="2267912"/>
                <a:ext cx="630352" cy="1553938"/>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85" name="Curved Connector 84"/>
              <p:cNvCxnSpPr>
                <a:stCxn id="29" idx="2"/>
                <a:endCxn id="67" idx="0"/>
              </p:cNvCxnSpPr>
              <p:nvPr/>
            </p:nvCxnSpPr>
            <p:spPr>
              <a:xfrm rot="16200000" flipH="1">
                <a:off x="6565955" y="2259750"/>
                <a:ext cx="630352" cy="1570262"/>
              </a:xfrm>
              <a:prstGeom prst="curvedConnector3">
                <a:avLst/>
              </a:prstGeom>
              <a:ln>
                <a:tailEnd type="arrow"/>
              </a:ln>
            </p:spPr>
            <p:style>
              <a:lnRef idx="1">
                <a:schemeClr val="dk1"/>
              </a:lnRef>
              <a:fillRef idx="0">
                <a:schemeClr val="dk1"/>
              </a:fillRef>
              <a:effectRef idx="0">
                <a:schemeClr val="dk1"/>
              </a:effectRef>
              <a:fontRef idx="minor">
                <a:schemeClr val="tx1"/>
              </a:fontRef>
            </p:style>
          </p:cxnSp>
        </p:grpSp>
        <p:sp>
          <p:nvSpPr>
            <p:cNvPr id="92" name="TextBox 91"/>
            <p:cNvSpPr txBox="1"/>
            <p:nvPr/>
          </p:nvSpPr>
          <p:spPr>
            <a:xfrm>
              <a:off x="4267200" y="2362200"/>
              <a:ext cx="1309782" cy="369332"/>
            </a:xfrm>
            <a:prstGeom prst="rect">
              <a:avLst/>
            </a:prstGeom>
            <a:noFill/>
          </p:spPr>
          <p:txBody>
            <a:bodyPr wrap="none" rtlCol="0">
              <a:spAutoFit/>
            </a:bodyPr>
            <a:lstStyle/>
            <a:p>
              <a:r>
                <a:rPr lang="en-US" dirty="0" smtClean="0"/>
                <a:t>Fast Version</a:t>
              </a:r>
              <a:endParaRPr lang="en-US" dirty="0"/>
            </a:p>
          </p:txBody>
        </p:sp>
        <p:sp>
          <p:nvSpPr>
            <p:cNvPr id="93" name="TextBox 92"/>
            <p:cNvSpPr txBox="1"/>
            <p:nvPr/>
          </p:nvSpPr>
          <p:spPr>
            <a:xfrm>
              <a:off x="7532918" y="2286000"/>
              <a:ext cx="1380186" cy="369332"/>
            </a:xfrm>
            <a:prstGeom prst="rect">
              <a:avLst/>
            </a:prstGeom>
            <a:noFill/>
          </p:spPr>
          <p:txBody>
            <a:bodyPr wrap="none" rtlCol="0">
              <a:spAutoFit/>
            </a:bodyPr>
            <a:lstStyle/>
            <a:p>
              <a:r>
                <a:rPr lang="en-US" dirty="0" smtClean="0"/>
                <a:t>Slow Version</a:t>
              </a:r>
              <a:endParaRPr lang="en-US" dirty="0"/>
            </a:p>
          </p:txBody>
        </p:sp>
      </p:grpSp>
    </p:spTree>
    <p:extLst>
      <p:ext uri="{BB962C8B-B14F-4D97-AF65-F5344CB8AC3E}">
        <p14:creationId xmlns:p14="http://schemas.microsoft.com/office/powerpoint/2010/main" val="3825286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Mozilla #133773</a:t>
            </a:r>
            <a:endParaRPr lang="en-US" dirty="0"/>
          </a:p>
        </p:txBody>
      </p:sp>
      <p:sp>
        <p:nvSpPr>
          <p:cNvPr id="4" name="TextBox 3"/>
          <p:cNvSpPr txBox="1"/>
          <p:nvPr/>
        </p:nvSpPr>
        <p:spPr>
          <a:xfrm>
            <a:off x="152400" y="1752600"/>
            <a:ext cx="3393878" cy="4770537"/>
          </a:xfrm>
          <a:prstGeom prst="rect">
            <a:avLst/>
          </a:prstGeom>
          <a:noFill/>
        </p:spPr>
        <p:txBody>
          <a:bodyPr wrap="none" rtlCol="0">
            <a:spAutoFit/>
          </a:bodyPr>
          <a:lstStyle/>
          <a:p>
            <a:r>
              <a:rPr lang="en-US" sz="1600" dirty="0">
                <a:latin typeface="Courier New" pitchFamily="49" charset="0"/>
                <a:cs typeface="Courier New" pitchFamily="49" charset="0"/>
              </a:rPr>
              <a:t>void js_DestroyContext() {</a:t>
            </a:r>
          </a:p>
          <a:p>
            <a:r>
              <a:rPr lang="en-US" sz="1600" dirty="0">
                <a:latin typeface="Courier New" pitchFamily="49" charset="0"/>
                <a:cs typeface="Courier New" pitchFamily="49" charset="0"/>
              </a:rPr>
              <a:t>  if (last) {</a:t>
            </a:r>
          </a:p>
          <a:p>
            <a:r>
              <a:rPr lang="en-US" sz="1600" dirty="0">
                <a:latin typeface="Courier New" pitchFamily="49" charset="0"/>
                <a:cs typeface="Courier New" pitchFamily="49" charset="0"/>
              </a:rPr>
              <a:t>    </a:t>
            </a:r>
            <a:r>
              <a:rPr lang="en-US" sz="1600" b="1" dirty="0">
                <a:solidFill>
                  <a:srgbClr val="00B0F0"/>
                </a:solidFill>
                <a:latin typeface="Courier New" pitchFamily="49" charset="0"/>
                <a:cs typeface="Courier New" pitchFamily="49" charset="0"/>
              </a:rPr>
              <a:t>state</a:t>
            </a:r>
            <a:r>
              <a:rPr lang="en-US" sz="1600" dirty="0">
                <a:solidFill>
                  <a:srgbClr val="00B0F0"/>
                </a:solidFill>
                <a:latin typeface="Courier New" pitchFamily="49" charset="0"/>
                <a:cs typeface="Courier New" pitchFamily="49" charset="0"/>
              </a:rPr>
              <a:t> </a:t>
            </a:r>
            <a:r>
              <a:rPr lang="en-US" sz="1600" dirty="0">
                <a:latin typeface="Courier New" pitchFamily="49" charset="0"/>
                <a:cs typeface="Courier New" pitchFamily="49" charset="0"/>
              </a:rPr>
              <a:t>= LANDING;</a:t>
            </a:r>
          </a:p>
          <a:p>
            <a:r>
              <a:rPr lang="en-US" sz="1600" dirty="0">
                <a:latin typeface="Courier New" pitchFamily="49" charset="0"/>
                <a:cs typeface="Courier New" pitchFamily="49" charset="0"/>
              </a:rPr>
              <a:t>    wait for </a:t>
            </a:r>
            <a:r>
              <a:rPr lang="en-US" sz="1600" b="1" dirty="0">
                <a:solidFill>
                  <a:srgbClr val="00B0F0"/>
                </a:solidFill>
                <a:latin typeface="Courier New" pitchFamily="49" charset="0"/>
                <a:cs typeface="Courier New" pitchFamily="49" charset="0"/>
              </a:rPr>
              <a:t>gcLevel</a:t>
            </a:r>
            <a:r>
              <a:rPr lang="en-US" sz="1600" dirty="0">
                <a:solidFill>
                  <a:srgbClr val="00B0F0"/>
                </a:solidFill>
                <a:latin typeface="Courier New" pitchFamily="49" charset="0"/>
                <a:cs typeface="Courier New" pitchFamily="49" charset="0"/>
              </a:rPr>
              <a:t> </a:t>
            </a:r>
            <a:r>
              <a:rPr lang="en-US" sz="1600" dirty="0">
                <a:latin typeface="Courier New" pitchFamily="49" charset="0"/>
                <a:cs typeface="Courier New" pitchFamily="49" charset="0"/>
              </a:rPr>
              <a:t>= 0;</a:t>
            </a:r>
          </a:p>
          <a:p>
            <a:r>
              <a:rPr lang="en-US" sz="1600" dirty="0">
                <a:latin typeface="Courier New" pitchFamily="49" charset="0"/>
                <a:cs typeface="Courier New" pitchFamily="49" charset="0"/>
              </a:rPr>
              <a:t>    </a:t>
            </a:r>
            <a:r>
              <a:rPr lang="en-US" sz="1600" b="1" dirty="0">
                <a:solidFill>
                  <a:srgbClr val="00B0F0"/>
                </a:solidFill>
                <a:latin typeface="Courier New" pitchFamily="49" charset="0"/>
                <a:cs typeface="Courier New" pitchFamily="49" charset="0"/>
              </a:rPr>
              <a:t>gcPoke</a:t>
            </a:r>
            <a:r>
              <a:rPr lang="en-US" sz="1600" dirty="0">
                <a:solidFill>
                  <a:srgbClr val="00B0F0"/>
                </a:solidFill>
                <a:latin typeface="Courier New" pitchFamily="49" charset="0"/>
                <a:cs typeface="Courier New" pitchFamily="49" charset="0"/>
              </a:rPr>
              <a:t> </a:t>
            </a:r>
            <a:r>
              <a:rPr lang="en-US" sz="1600" dirty="0">
                <a:latin typeface="Courier New" pitchFamily="49" charset="0"/>
                <a:cs typeface="Courier New" pitchFamily="49" charset="0"/>
              </a:rPr>
              <a:t>= true;</a:t>
            </a:r>
          </a:p>
          <a:p>
            <a:r>
              <a:rPr lang="en-US" sz="1600" dirty="0">
                <a:latin typeface="Courier New" pitchFamily="49" charset="0"/>
                <a:cs typeface="Courier New" pitchFamily="49" charset="0"/>
              </a:rPr>
              <a:t>    js_GC(true);</a:t>
            </a:r>
          </a:p>
          <a:p>
            <a:r>
              <a:rPr lang="en-US" sz="1600" dirty="0">
                <a:latin typeface="Courier New" pitchFamily="49" charset="0"/>
                <a:cs typeface="Courier New" pitchFamily="49" charset="0"/>
              </a:rPr>
              <a:t>    while (gcPoke)</a:t>
            </a:r>
          </a:p>
          <a:p>
            <a:r>
              <a:rPr lang="en-US" sz="1600" dirty="0">
                <a:latin typeface="Courier New" pitchFamily="49" charset="0"/>
                <a:cs typeface="Courier New" pitchFamily="49" charset="0"/>
              </a:rPr>
              <a:t>      js_GC(true);</a:t>
            </a:r>
          </a:p>
          <a:p>
            <a:r>
              <a:rPr lang="en-US" sz="1600" b="1"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FreeAtomState();</a:t>
            </a:r>
          </a:p>
          <a:p>
            <a:r>
              <a:rPr lang="en-US" sz="1600" dirty="0">
                <a:latin typeface="Courier New" pitchFamily="49" charset="0"/>
                <a:cs typeface="Courier New" pitchFamily="49" charset="0"/>
              </a:rPr>
              <a:t>  } else {</a:t>
            </a:r>
          </a:p>
          <a:p>
            <a:r>
              <a:rPr lang="en-US" sz="1600" dirty="0">
                <a:latin typeface="Courier New" pitchFamily="49" charset="0"/>
                <a:cs typeface="Courier New" pitchFamily="49" charset="0"/>
              </a:rPr>
              <a:t>    gcPoke = true;</a:t>
            </a:r>
          </a:p>
          <a:p>
            <a:r>
              <a:rPr lang="en-US" sz="1600" dirty="0">
                <a:latin typeface="Courier New" pitchFamily="49" charset="0"/>
                <a:cs typeface="Courier New" pitchFamily="49" charset="0"/>
              </a:rPr>
              <a:t>    js_GC(false);</a:t>
            </a:r>
          </a:p>
          <a:p>
            <a:r>
              <a:rPr lang="en-US" sz="1600" dirty="0">
                <a:latin typeface="Courier New" pitchFamily="49" charset="0"/>
                <a:cs typeface="Courier New" pitchFamily="49" charset="0"/>
              </a:rPr>
              <a:t>  }</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void js_GC(bool last)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MarkAtomState();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a:t>
            </a:r>
          </a:p>
        </p:txBody>
      </p:sp>
      <p:sp>
        <p:nvSpPr>
          <p:cNvPr id="6" name="TextBox 5"/>
          <p:cNvSpPr txBox="1"/>
          <p:nvPr/>
        </p:nvSpPr>
        <p:spPr>
          <a:xfrm>
            <a:off x="3733800" y="1447800"/>
            <a:ext cx="1043812" cy="307777"/>
          </a:xfrm>
          <a:prstGeom prst="rect">
            <a:avLst/>
          </a:prstGeom>
          <a:noFill/>
        </p:spPr>
        <p:txBody>
          <a:bodyPr wrap="none" rtlCol="0">
            <a:spAutoFit/>
          </a:bodyPr>
          <a:lstStyle/>
          <a:p>
            <a:r>
              <a:rPr lang="en-US" sz="1400" dirty="0" smtClean="0"/>
              <a:t>New thread</a:t>
            </a:r>
            <a:endParaRPr lang="en-US" sz="1400" dirty="0"/>
          </a:p>
        </p:txBody>
      </p:sp>
      <p:sp>
        <p:nvSpPr>
          <p:cNvPr id="7" name="TextBox 6"/>
          <p:cNvSpPr txBox="1"/>
          <p:nvPr/>
        </p:nvSpPr>
        <p:spPr>
          <a:xfrm>
            <a:off x="5334000" y="1447800"/>
            <a:ext cx="1328056" cy="307777"/>
          </a:xfrm>
          <a:prstGeom prst="rect">
            <a:avLst/>
          </a:prstGeom>
          <a:noFill/>
        </p:spPr>
        <p:txBody>
          <a:bodyPr wrap="none" rtlCol="0">
            <a:spAutoFit/>
          </a:bodyPr>
          <a:lstStyle/>
          <a:p>
            <a:r>
              <a:rPr lang="en-US" sz="1400" dirty="0" smtClean="0"/>
              <a:t>Non-last thread</a:t>
            </a:r>
            <a:endParaRPr lang="en-US" sz="1400" dirty="0"/>
          </a:p>
        </p:txBody>
      </p:sp>
      <p:sp>
        <p:nvSpPr>
          <p:cNvPr id="8" name="TextBox 7"/>
          <p:cNvSpPr txBox="1"/>
          <p:nvPr/>
        </p:nvSpPr>
        <p:spPr>
          <a:xfrm>
            <a:off x="7368389" y="1447800"/>
            <a:ext cx="1002647" cy="307777"/>
          </a:xfrm>
          <a:prstGeom prst="rect">
            <a:avLst/>
          </a:prstGeom>
          <a:noFill/>
        </p:spPr>
        <p:txBody>
          <a:bodyPr wrap="none" rtlCol="0">
            <a:spAutoFit/>
          </a:bodyPr>
          <a:lstStyle/>
          <a:p>
            <a:r>
              <a:rPr lang="en-US" sz="1400" dirty="0" smtClean="0"/>
              <a:t>Last thread</a:t>
            </a:r>
            <a:endParaRPr lang="en-US" sz="1400" dirty="0"/>
          </a:p>
        </p:txBody>
      </p:sp>
      <p:cxnSp>
        <p:nvCxnSpPr>
          <p:cNvPr id="15" name="Straight Arrow Connector 14"/>
          <p:cNvCxnSpPr>
            <a:stCxn id="9" idx="2"/>
            <a:endCxn id="10" idx="0"/>
          </p:cNvCxnSpPr>
          <p:nvPr/>
        </p:nvCxnSpPr>
        <p:spPr>
          <a:xfrm>
            <a:off x="6293383" y="2801778"/>
            <a:ext cx="1585142" cy="1171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2"/>
            <a:endCxn id="11" idx="0"/>
          </p:cNvCxnSpPr>
          <p:nvPr/>
        </p:nvCxnSpPr>
        <p:spPr>
          <a:xfrm flipH="1">
            <a:off x="4299956" y="3657600"/>
            <a:ext cx="3578569" cy="308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a:endCxn id="12" idx="0"/>
          </p:cNvCxnSpPr>
          <p:nvPr/>
        </p:nvCxnSpPr>
        <p:spPr>
          <a:xfrm>
            <a:off x="4299956" y="4273991"/>
            <a:ext cx="3441675" cy="3453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2"/>
            <a:endCxn id="13" idx="0"/>
          </p:cNvCxnSpPr>
          <p:nvPr/>
        </p:nvCxnSpPr>
        <p:spPr>
          <a:xfrm flipH="1">
            <a:off x="6282474" y="4927134"/>
            <a:ext cx="1459157" cy="2241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grpSp>
        <p:nvGrpSpPr>
          <p:cNvPr id="25" name="Group 24"/>
          <p:cNvGrpSpPr/>
          <p:nvPr/>
        </p:nvGrpSpPr>
        <p:grpSpPr>
          <a:xfrm>
            <a:off x="4876800" y="1847671"/>
            <a:ext cx="2325774" cy="954107"/>
            <a:chOff x="4520388" y="1828800"/>
            <a:chExt cx="2325774" cy="954107"/>
          </a:xfrm>
        </p:grpSpPr>
        <p:sp>
          <p:nvSpPr>
            <p:cNvPr id="9" name="TextBox 8"/>
            <p:cNvSpPr txBox="1"/>
            <p:nvPr/>
          </p:nvSpPr>
          <p:spPr>
            <a:xfrm>
              <a:off x="5027779" y="1828800"/>
              <a:ext cx="1818383" cy="954107"/>
            </a:xfrm>
            <a:prstGeom prst="rect">
              <a:avLst/>
            </a:prstGeom>
            <a:noFill/>
          </p:spPr>
          <p:txBody>
            <a:bodyPr wrap="none" rtlCol="0">
              <a:spAutoFit/>
            </a:bodyPr>
            <a:lstStyle/>
            <a:p>
              <a:r>
                <a:rPr lang="en-US" sz="1400" dirty="0" smtClean="0"/>
                <a:t>gcPoke = TRUE</a:t>
              </a:r>
            </a:p>
            <a:p>
              <a:r>
                <a:rPr lang="en-US" sz="1400" dirty="0" smtClean="0"/>
                <a:t>state == LANDING? No</a:t>
              </a:r>
            </a:p>
            <a:p>
              <a:r>
                <a:rPr lang="en-US" sz="1400" dirty="0" smtClean="0"/>
                <a:t>gcPoke? Yes</a:t>
              </a:r>
            </a:p>
            <a:p>
              <a:r>
                <a:rPr lang="en-US" sz="1400" dirty="0" smtClean="0"/>
                <a:t>gcLevel &gt; 0? No</a:t>
              </a:r>
            </a:p>
          </p:txBody>
        </p:sp>
        <p:sp>
          <p:nvSpPr>
            <p:cNvPr id="14" name="Oval 13"/>
            <p:cNvSpPr/>
            <p:nvPr/>
          </p:nvSpPr>
          <p:spPr>
            <a:xfrm>
              <a:off x="4520388" y="2114729"/>
              <a:ext cx="461014" cy="461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1</a:t>
              </a:r>
              <a:endParaRPr lang="en-US" b="1" dirty="0"/>
            </a:p>
          </p:txBody>
        </p:sp>
      </p:grpSp>
      <p:grpSp>
        <p:nvGrpSpPr>
          <p:cNvPr id="18" name="Group 17"/>
          <p:cNvGrpSpPr/>
          <p:nvPr/>
        </p:nvGrpSpPr>
        <p:grpSpPr>
          <a:xfrm>
            <a:off x="6525233" y="2918936"/>
            <a:ext cx="2190316" cy="738664"/>
            <a:chOff x="6525233" y="3352800"/>
            <a:chExt cx="2190316" cy="738664"/>
          </a:xfrm>
        </p:grpSpPr>
        <p:sp>
          <p:nvSpPr>
            <p:cNvPr id="10" name="TextBox 9"/>
            <p:cNvSpPr txBox="1"/>
            <p:nvPr/>
          </p:nvSpPr>
          <p:spPr>
            <a:xfrm>
              <a:off x="7041501" y="3352800"/>
              <a:ext cx="1674048" cy="738664"/>
            </a:xfrm>
            <a:prstGeom prst="rect">
              <a:avLst/>
            </a:prstGeom>
            <a:noFill/>
          </p:spPr>
          <p:txBody>
            <a:bodyPr wrap="none" rtlCol="0">
              <a:spAutoFit/>
            </a:bodyPr>
            <a:lstStyle/>
            <a:p>
              <a:r>
                <a:rPr lang="en-US" sz="1400" dirty="0" smtClean="0"/>
                <a:t>state = LANDING</a:t>
              </a:r>
            </a:p>
            <a:p>
              <a:r>
                <a:rPr lang="en-US" sz="1400" dirty="0" smtClean="0"/>
                <a:t>wait for gcLevel == 0</a:t>
              </a:r>
            </a:p>
            <a:p>
              <a:r>
                <a:rPr lang="en-US" sz="1400" dirty="0" smtClean="0"/>
                <a:t>gcPoke = TRUE</a:t>
              </a:r>
            </a:p>
          </p:txBody>
        </p:sp>
        <p:sp>
          <p:nvSpPr>
            <p:cNvPr id="20" name="Oval 19"/>
            <p:cNvSpPr/>
            <p:nvPr/>
          </p:nvSpPr>
          <p:spPr>
            <a:xfrm>
              <a:off x="6525233" y="3583958"/>
              <a:ext cx="461014" cy="461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2</a:t>
              </a:r>
            </a:p>
          </p:txBody>
        </p:sp>
      </p:grpSp>
      <p:grpSp>
        <p:nvGrpSpPr>
          <p:cNvPr id="16" name="Group 15"/>
          <p:cNvGrpSpPr/>
          <p:nvPr/>
        </p:nvGrpSpPr>
        <p:grpSpPr>
          <a:xfrm>
            <a:off x="3657600" y="3505200"/>
            <a:ext cx="1284711" cy="768791"/>
            <a:chOff x="3657600" y="4198854"/>
            <a:chExt cx="1284711" cy="768791"/>
          </a:xfrm>
        </p:grpSpPr>
        <p:sp>
          <p:nvSpPr>
            <p:cNvPr id="11" name="TextBox 10"/>
            <p:cNvSpPr txBox="1"/>
            <p:nvPr/>
          </p:nvSpPr>
          <p:spPr>
            <a:xfrm>
              <a:off x="3657600" y="4659868"/>
              <a:ext cx="1284711" cy="307777"/>
            </a:xfrm>
            <a:prstGeom prst="rect">
              <a:avLst/>
            </a:prstGeom>
            <a:noFill/>
          </p:spPr>
          <p:txBody>
            <a:bodyPr wrap="none" rtlCol="0">
              <a:spAutoFit/>
            </a:bodyPr>
            <a:lstStyle/>
            <a:p>
              <a:r>
                <a:rPr lang="en-US" sz="1400" dirty="0" smtClean="0"/>
                <a:t>gcPoke = FALSE</a:t>
              </a:r>
              <a:endParaRPr lang="en-US" sz="1400" dirty="0"/>
            </a:p>
          </p:txBody>
        </p:sp>
        <p:sp>
          <p:nvSpPr>
            <p:cNvPr id="22" name="Oval 21"/>
            <p:cNvSpPr/>
            <p:nvPr/>
          </p:nvSpPr>
          <p:spPr>
            <a:xfrm>
              <a:off x="3883481" y="4198854"/>
              <a:ext cx="461014" cy="461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a:t>
              </a:r>
            </a:p>
          </p:txBody>
        </p:sp>
      </p:grpSp>
      <p:grpSp>
        <p:nvGrpSpPr>
          <p:cNvPr id="26" name="Group 25"/>
          <p:cNvGrpSpPr/>
          <p:nvPr/>
        </p:nvGrpSpPr>
        <p:grpSpPr>
          <a:xfrm>
            <a:off x="7037143" y="4187186"/>
            <a:ext cx="1408975" cy="739948"/>
            <a:chOff x="7037143" y="4989697"/>
            <a:chExt cx="1408975" cy="739948"/>
          </a:xfrm>
        </p:grpSpPr>
        <p:sp>
          <p:nvSpPr>
            <p:cNvPr id="12" name="TextBox 11"/>
            <p:cNvSpPr txBox="1"/>
            <p:nvPr/>
          </p:nvSpPr>
          <p:spPr>
            <a:xfrm>
              <a:off x="7037143" y="5421868"/>
              <a:ext cx="1408975" cy="307777"/>
            </a:xfrm>
            <a:prstGeom prst="rect">
              <a:avLst/>
            </a:prstGeom>
            <a:noFill/>
          </p:spPr>
          <p:txBody>
            <a:bodyPr wrap="none" rtlCol="0">
              <a:spAutoFit/>
            </a:bodyPr>
            <a:lstStyle/>
            <a:p>
              <a:r>
                <a:rPr lang="en-US" sz="1400" b="1" dirty="0" smtClean="0">
                  <a:solidFill>
                    <a:srgbClr val="FF0000"/>
                  </a:solidFill>
                </a:rPr>
                <a:t>FreeAtomState()</a:t>
              </a:r>
              <a:endParaRPr lang="en-US" sz="1400" b="1" dirty="0">
                <a:solidFill>
                  <a:srgbClr val="FF0000"/>
                </a:solidFill>
              </a:endParaRPr>
            </a:p>
          </p:txBody>
        </p:sp>
        <p:sp>
          <p:nvSpPr>
            <p:cNvPr id="23" name="Oval 22"/>
            <p:cNvSpPr/>
            <p:nvPr/>
          </p:nvSpPr>
          <p:spPr>
            <a:xfrm>
              <a:off x="7772400" y="4989697"/>
              <a:ext cx="461014" cy="461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4</a:t>
              </a:r>
            </a:p>
          </p:txBody>
        </p:sp>
      </p:grpSp>
      <p:grpSp>
        <p:nvGrpSpPr>
          <p:cNvPr id="27" name="Group 26"/>
          <p:cNvGrpSpPr/>
          <p:nvPr/>
        </p:nvGrpSpPr>
        <p:grpSpPr>
          <a:xfrm>
            <a:off x="5080271" y="5029200"/>
            <a:ext cx="1942951" cy="461014"/>
            <a:chOff x="4668533" y="6204764"/>
            <a:chExt cx="1942951" cy="461014"/>
          </a:xfrm>
        </p:grpSpPr>
        <p:sp>
          <p:nvSpPr>
            <p:cNvPr id="13" name="TextBox 12"/>
            <p:cNvSpPr txBox="1"/>
            <p:nvPr/>
          </p:nvSpPr>
          <p:spPr>
            <a:xfrm>
              <a:off x="5129988" y="6326805"/>
              <a:ext cx="1481496" cy="307777"/>
            </a:xfrm>
            <a:prstGeom prst="rect">
              <a:avLst/>
            </a:prstGeom>
            <a:noFill/>
          </p:spPr>
          <p:txBody>
            <a:bodyPr wrap="none" rtlCol="0">
              <a:spAutoFit/>
            </a:bodyPr>
            <a:lstStyle/>
            <a:p>
              <a:r>
                <a:rPr lang="en-US" sz="1400" b="1" dirty="0" smtClean="0">
                  <a:solidFill>
                    <a:srgbClr val="00B050"/>
                  </a:solidFill>
                </a:rPr>
                <a:t>MarkAtomState()</a:t>
              </a:r>
              <a:endParaRPr lang="en-US" sz="1400" b="1" dirty="0">
                <a:solidFill>
                  <a:srgbClr val="00B050"/>
                </a:solidFill>
              </a:endParaRPr>
            </a:p>
          </p:txBody>
        </p:sp>
        <p:sp>
          <p:nvSpPr>
            <p:cNvPr id="24" name="Oval 23"/>
            <p:cNvSpPr/>
            <p:nvPr/>
          </p:nvSpPr>
          <p:spPr>
            <a:xfrm>
              <a:off x="4668533" y="6204764"/>
              <a:ext cx="461014" cy="461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5</a:t>
              </a:r>
              <a:endParaRPr lang="en-US" b="1" dirty="0"/>
            </a:p>
          </p:txBody>
        </p:sp>
      </p:grpSp>
      <p:sp>
        <p:nvSpPr>
          <p:cNvPr id="5" name="TextBox 4"/>
          <p:cNvSpPr txBox="1"/>
          <p:nvPr/>
        </p:nvSpPr>
        <p:spPr>
          <a:xfrm>
            <a:off x="3657600" y="5715000"/>
            <a:ext cx="3737242" cy="646331"/>
          </a:xfrm>
          <a:prstGeom prst="rect">
            <a:avLst/>
          </a:prstGeom>
          <a:noFill/>
        </p:spPr>
        <p:txBody>
          <a:bodyPr wrap="none" rtlCol="0">
            <a:spAutoFit/>
          </a:bodyPr>
          <a:lstStyle/>
          <a:p>
            <a:pPr marL="285750" indent="-285750">
              <a:buFont typeface="Arial" pitchFamily="34" charset="0"/>
              <a:buChar char="•"/>
            </a:pPr>
            <a:r>
              <a:rPr lang="en-US" dirty="0" smtClean="0"/>
              <a:t>Hidden in the system for years!</a:t>
            </a:r>
          </a:p>
          <a:p>
            <a:pPr marL="285750" indent="-285750">
              <a:buFont typeface="Arial" pitchFamily="34" charset="0"/>
              <a:buChar char="•"/>
            </a:pPr>
            <a:r>
              <a:rPr lang="en-US" dirty="0"/>
              <a:t>Totally </a:t>
            </a:r>
            <a:r>
              <a:rPr lang="en-US" dirty="0">
                <a:solidFill>
                  <a:srgbClr val="FF0000"/>
                </a:solidFill>
              </a:rPr>
              <a:t>39 messages </a:t>
            </a:r>
            <a:r>
              <a:rPr lang="en-US" dirty="0"/>
              <a:t>back and </a:t>
            </a:r>
            <a:r>
              <a:rPr lang="en-US" dirty="0" smtClean="0"/>
              <a:t>forth</a:t>
            </a:r>
            <a:endParaRPr lang="en-US" dirty="0"/>
          </a:p>
        </p:txBody>
      </p:sp>
    </p:spTree>
    <p:extLst>
      <p:ext uri="{BB962C8B-B14F-4D97-AF65-F5344CB8AC3E}">
        <p14:creationId xmlns:p14="http://schemas.microsoft.com/office/powerpoint/2010/main" val="1912342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2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50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nodeType="withEffect">
                                  <p:stCondLst>
                                    <p:cond delay="500"/>
                                  </p:stCondLst>
                                  <p:childTnLst>
                                    <p:set>
                                      <p:cBhvr>
                                        <p:cTn id="23" dur="1" fill="hold">
                                          <p:stCondLst>
                                            <p:cond delay="0"/>
                                          </p:stCondLst>
                                        </p:cTn>
                                        <p:tgtEl>
                                          <p:spTgt spid="16"/>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500"/>
                                  </p:stCondLst>
                                  <p:childTnLst>
                                    <p:set>
                                      <p:cBhvr>
                                        <p:cTn id="28" dur="1" fill="hold">
                                          <p:stCondLst>
                                            <p:cond delay="0"/>
                                          </p:stCondLst>
                                        </p:cTn>
                                        <p:tgtEl>
                                          <p:spTgt spid="26"/>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50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nodeType="withEffect">
                                  <p:stCondLst>
                                    <p:cond delay="50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5983741" y="3686628"/>
            <a:ext cx="2971800" cy="1875972"/>
          </a:xfrm>
        </p:spPr>
        <p:txBody>
          <a:bodyPr>
            <a:normAutofit/>
          </a:bodyPr>
          <a:lstStyle/>
          <a:p>
            <a:r>
              <a:rPr lang="en-US" sz="2400" dirty="0" smtClean="0"/>
              <a:t>Software </a:t>
            </a:r>
            <a:r>
              <a:rPr lang="en-US" sz="2400" dirty="0"/>
              <a:t>update requires </a:t>
            </a:r>
            <a:r>
              <a:rPr lang="en-US" sz="2400" dirty="0" smtClean="0"/>
              <a:t>restarts.  </a:t>
            </a:r>
            <a:endParaRPr lang="en-US" sz="2400" dirty="0"/>
          </a:p>
          <a:p>
            <a:r>
              <a:rPr lang="en-US" sz="2400" dirty="0"/>
              <a:t>C</a:t>
            </a:r>
            <a:r>
              <a:rPr lang="en-US" sz="2400" dirty="0" smtClean="0"/>
              <a:t>onventional </a:t>
            </a:r>
            <a:r>
              <a:rPr lang="en-US" sz="2400" dirty="0"/>
              <a:t>live update is unsafe.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Rectangle 4"/>
          <p:cNvSpPr/>
          <p:nvPr/>
        </p:nvSpPr>
        <p:spPr>
          <a:xfrm>
            <a:off x="1570286" y="2300514"/>
            <a:ext cx="1020514" cy="228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590800" y="2300514"/>
            <a:ext cx="3505200" cy="228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6096000" y="2300514"/>
            <a:ext cx="2438400" cy="228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extBox 8"/>
          <p:cNvSpPr txBox="1"/>
          <p:nvPr/>
        </p:nvSpPr>
        <p:spPr>
          <a:xfrm>
            <a:off x="1159372" y="2681514"/>
            <a:ext cx="821828" cy="369332"/>
          </a:xfrm>
          <a:prstGeom prst="rect">
            <a:avLst/>
          </a:prstGeom>
          <a:noFill/>
        </p:spPr>
        <p:txBody>
          <a:bodyPr wrap="none" rtlCol="0">
            <a:spAutoFit/>
          </a:bodyPr>
          <a:lstStyle/>
          <a:p>
            <a:r>
              <a:rPr lang="en-US" dirty="0" smtClean="0"/>
              <a:t>Report</a:t>
            </a:r>
            <a:endParaRPr lang="en-US" dirty="0"/>
          </a:p>
        </p:txBody>
      </p:sp>
      <p:sp>
        <p:nvSpPr>
          <p:cNvPr id="10" name="TextBox 9"/>
          <p:cNvSpPr txBox="1"/>
          <p:nvPr/>
        </p:nvSpPr>
        <p:spPr>
          <a:xfrm>
            <a:off x="2133600" y="2681514"/>
            <a:ext cx="1075936" cy="369332"/>
          </a:xfrm>
          <a:prstGeom prst="rect">
            <a:avLst/>
          </a:prstGeom>
          <a:noFill/>
        </p:spPr>
        <p:txBody>
          <a:bodyPr wrap="none" rtlCol="0">
            <a:spAutoFit/>
          </a:bodyPr>
          <a:lstStyle/>
          <a:p>
            <a:r>
              <a:rPr lang="en-US" dirty="0" smtClean="0"/>
              <a:t>Diagnosis</a:t>
            </a:r>
            <a:endParaRPr lang="en-US" dirty="0"/>
          </a:p>
        </p:txBody>
      </p:sp>
      <p:sp>
        <p:nvSpPr>
          <p:cNvPr id="11" name="TextBox 10"/>
          <p:cNvSpPr txBox="1"/>
          <p:nvPr/>
        </p:nvSpPr>
        <p:spPr>
          <a:xfrm>
            <a:off x="5648016" y="2681514"/>
            <a:ext cx="905184" cy="369332"/>
          </a:xfrm>
          <a:prstGeom prst="rect">
            <a:avLst/>
          </a:prstGeom>
          <a:noFill/>
        </p:spPr>
        <p:txBody>
          <a:bodyPr wrap="none" rtlCol="0">
            <a:spAutoFit/>
          </a:bodyPr>
          <a:lstStyle/>
          <a:p>
            <a:r>
              <a:rPr lang="en-US" dirty="0" smtClean="0"/>
              <a:t>Release</a:t>
            </a:r>
            <a:endParaRPr lang="en-US" dirty="0"/>
          </a:p>
        </p:txBody>
      </p:sp>
      <p:sp>
        <p:nvSpPr>
          <p:cNvPr id="12" name="TextBox 11"/>
          <p:cNvSpPr txBox="1"/>
          <p:nvPr/>
        </p:nvSpPr>
        <p:spPr>
          <a:xfrm>
            <a:off x="8113259" y="2681514"/>
            <a:ext cx="850105" cy="369332"/>
          </a:xfrm>
          <a:prstGeom prst="rect">
            <a:avLst/>
          </a:prstGeom>
          <a:noFill/>
        </p:spPr>
        <p:txBody>
          <a:bodyPr wrap="none" rtlCol="0">
            <a:spAutoFit/>
          </a:bodyPr>
          <a:lstStyle/>
          <a:p>
            <a:r>
              <a:rPr lang="en-US" dirty="0" smtClean="0"/>
              <a:t>Restart</a:t>
            </a:r>
            <a:endParaRPr lang="en-US" dirty="0"/>
          </a:p>
        </p:txBody>
      </p:sp>
      <p:sp>
        <p:nvSpPr>
          <p:cNvPr id="13" name="Rectangle 12"/>
          <p:cNvSpPr/>
          <p:nvPr/>
        </p:nvSpPr>
        <p:spPr>
          <a:xfrm>
            <a:off x="533400" y="2300514"/>
            <a:ext cx="1036886" cy="228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28600" y="2681514"/>
            <a:ext cx="806118" cy="369332"/>
          </a:xfrm>
          <a:prstGeom prst="rect">
            <a:avLst/>
          </a:prstGeom>
          <a:noFill/>
        </p:spPr>
        <p:txBody>
          <a:bodyPr wrap="none" rtlCol="0">
            <a:spAutoFit/>
          </a:bodyPr>
          <a:lstStyle/>
          <a:p>
            <a:r>
              <a:rPr lang="en-US" dirty="0" smtClean="0"/>
              <a:t>Detect</a:t>
            </a:r>
            <a:endParaRPr lang="en-US" dirty="0"/>
          </a:p>
        </p:txBody>
      </p:sp>
      <p:sp>
        <p:nvSpPr>
          <p:cNvPr id="15" name="Content Placeholder 2"/>
          <p:cNvSpPr txBox="1">
            <a:spLocks/>
          </p:cNvSpPr>
          <p:nvPr/>
        </p:nvSpPr>
        <p:spPr>
          <a:xfrm>
            <a:off x="2438400" y="3672114"/>
            <a:ext cx="3962400" cy="20428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Want their code very efficient</a:t>
            </a:r>
          </a:p>
          <a:p>
            <a:r>
              <a:rPr lang="en-US" sz="2400" dirty="0" smtClean="0"/>
              <a:t>Test the fixes thoroughly before release </a:t>
            </a:r>
          </a:p>
          <a:p>
            <a:r>
              <a:rPr lang="en-US" sz="2400" dirty="0" smtClean="0"/>
              <a:t>...</a:t>
            </a:r>
          </a:p>
        </p:txBody>
      </p:sp>
      <p:sp>
        <p:nvSpPr>
          <p:cNvPr id="16" name="Left Brace 15"/>
          <p:cNvSpPr/>
          <p:nvPr/>
        </p:nvSpPr>
        <p:spPr>
          <a:xfrm rot="5400000">
            <a:off x="4080438" y="1489638"/>
            <a:ext cx="221124" cy="35052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Left Brace 16"/>
          <p:cNvSpPr/>
          <p:nvPr/>
        </p:nvSpPr>
        <p:spPr>
          <a:xfrm rot="5400000">
            <a:off x="7204638" y="2023038"/>
            <a:ext cx="221124" cy="24384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8" name="Rectangle 17"/>
          <p:cNvSpPr/>
          <p:nvPr/>
        </p:nvSpPr>
        <p:spPr>
          <a:xfrm>
            <a:off x="516275" y="2286000"/>
            <a:ext cx="1036886" cy="2286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Rectangle 18"/>
          <p:cNvSpPr/>
          <p:nvPr/>
        </p:nvSpPr>
        <p:spPr>
          <a:xfrm>
            <a:off x="1570286" y="2286000"/>
            <a:ext cx="1020514" cy="2286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578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Pause/Resume Application Threads</a:t>
            </a:r>
            <a:endParaRPr lang="en-US" dirty="0"/>
          </a:p>
        </p:txBody>
      </p:sp>
      <p:sp>
        <p:nvSpPr>
          <p:cNvPr id="6" name="Down Arrow 5"/>
          <p:cNvSpPr/>
          <p:nvPr/>
        </p:nvSpPr>
        <p:spPr>
          <a:xfrm rot="16200000">
            <a:off x="3009900" y="3465510"/>
            <a:ext cx="381000" cy="60959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grpSp>
        <p:nvGrpSpPr>
          <p:cNvPr id="52" name="Group 51"/>
          <p:cNvGrpSpPr/>
          <p:nvPr/>
        </p:nvGrpSpPr>
        <p:grpSpPr>
          <a:xfrm>
            <a:off x="1295400" y="1905000"/>
            <a:ext cx="1153882" cy="4030323"/>
            <a:chOff x="6242959" y="2183605"/>
            <a:chExt cx="1153882" cy="4030323"/>
          </a:xfrm>
        </p:grpSpPr>
        <p:sp>
          <p:nvSpPr>
            <p:cNvPr id="10" name="Flowchart: Terminator 9"/>
            <p:cNvSpPr/>
            <p:nvPr/>
          </p:nvSpPr>
          <p:spPr>
            <a:xfrm>
              <a:off x="6259287" y="2183605"/>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Entry</a:t>
              </a:r>
              <a:endParaRPr lang="en-US" dirty="0"/>
            </a:p>
          </p:txBody>
        </p:sp>
        <p:sp>
          <p:nvSpPr>
            <p:cNvPr id="12" name="Flowchart: Decision 11"/>
            <p:cNvSpPr/>
            <p:nvPr/>
          </p:nvSpPr>
          <p:spPr>
            <a:xfrm>
              <a:off x="6400800" y="3350416"/>
              <a:ext cx="843642" cy="458790"/>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 name="Flowchart: Process 12"/>
            <p:cNvSpPr/>
            <p:nvPr/>
          </p:nvSpPr>
          <p:spPr>
            <a:xfrm>
              <a:off x="6242959" y="4191000"/>
              <a:ext cx="1153882" cy="838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Loop</a:t>
              </a:r>
            </a:p>
            <a:p>
              <a:pPr algn="ctr"/>
              <a:r>
                <a:rPr lang="en-US" dirty="0" smtClean="0"/>
                <a:t>Body</a:t>
              </a:r>
              <a:endParaRPr lang="en-US" dirty="0"/>
            </a:p>
          </p:txBody>
        </p:sp>
        <p:sp>
          <p:nvSpPr>
            <p:cNvPr id="14" name="Flowchart: Terminator 13"/>
            <p:cNvSpPr/>
            <p:nvPr/>
          </p:nvSpPr>
          <p:spPr>
            <a:xfrm>
              <a:off x="6260648" y="5528128"/>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Exit</a:t>
              </a:r>
              <a:endParaRPr lang="en-US" dirty="0"/>
            </a:p>
          </p:txBody>
        </p:sp>
        <p:cxnSp>
          <p:nvCxnSpPr>
            <p:cNvPr id="18" name="Straight Arrow Connector 17"/>
            <p:cNvCxnSpPr>
              <a:stCxn id="10" idx="2"/>
              <a:endCxn id="12" idx="0"/>
            </p:cNvCxnSpPr>
            <p:nvPr/>
          </p:nvCxnSpPr>
          <p:spPr>
            <a:xfrm>
              <a:off x="6819899" y="2869405"/>
              <a:ext cx="2722" cy="4810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2" idx="2"/>
              <a:endCxn id="13" idx="0"/>
            </p:cNvCxnSpPr>
            <p:nvPr/>
          </p:nvCxnSpPr>
          <p:spPr>
            <a:xfrm flipH="1">
              <a:off x="6819900" y="3809206"/>
              <a:ext cx="2721" cy="381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Curved Connector 21"/>
            <p:cNvCxnSpPr>
              <a:stCxn id="12" idx="1"/>
              <a:endCxn id="14" idx="0"/>
            </p:cNvCxnSpPr>
            <p:nvPr/>
          </p:nvCxnSpPr>
          <p:spPr>
            <a:xfrm rot="10800000" flipH="1" flipV="1">
              <a:off x="6400800" y="3579810"/>
              <a:ext cx="420460" cy="1948317"/>
            </a:xfrm>
            <a:prstGeom prst="curvedConnector4">
              <a:avLst>
                <a:gd name="adj1" fmla="val -81985"/>
                <a:gd name="adj2" fmla="val 94625"/>
              </a:avLst>
            </a:prstGeom>
            <a:ln>
              <a:tailEnd type="arrow"/>
            </a:ln>
          </p:spPr>
          <p:style>
            <a:lnRef idx="1">
              <a:schemeClr val="dk1"/>
            </a:lnRef>
            <a:fillRef idx="0">
              <a:schemeClr val="dk1"/>
            </a:fillRef>
            <a:effectRef idx="0">
              <a:schemeClr val="dk1"/>
            </a:effectRef>
            <a:fontRef idx="minor">
              <a:schemeClr val="tx1"/>
            </a:fontRef>
          </p:style>
        </p:cxnSp>
        <p:cxnSp>
          <p:nvCxnSpPr>
            <p:cNvPr id="27" name="Curved Connector 26"/>
            <p:cNvCxnSpPr>
              <a:stCxn id="13" idx="2"/>
              <a:endCxn id="12" idx="0"/>
            </p:cNvCxnSpPr>
            <p:nvPr/>
          </p:nvCxnSpPr>
          <p:spPr>
            <a:xfrm rot="5400000" flipH="1" flipV="1">
              <a:off x="5981868" y="4188447"/>
              <a:ext cx="1678784" cy="2721"/>
            </a:xfrm>
            <a:prstGeom prst="curvedConnector5">
              <a:avLst>
                <a:gd name="adj1" fmla="val -13617"/>
                <a:gd name="adj2" fmla="val 29604594"/>
                <a:gd name="adj3" fmla="val 113617"/>
              </a:avLst>
            </a:prstGeom>
            <a:ln>
              <a:tailEnd type="arrow"/>
            </a:ln>
          </p:spPr>
          <p:style>
            <a:lnRef idx="1">
              <a:schemeClr val="dk1"/>
            </a:lnRef>
            <a:fillRef idx="0">
              <a:schemeClr val="dk1"/>
            </a:fillRef>
            <a:effectRef idx="0">
              <a:schemeClr val="dk1"/>
            </a:effectRef>
            <a:fontRef idx="minor">
              <a:schemeClr val="tx1"/>
            </a:fontRef>
          </p:style>
        </p:cxnSp>
      </p:grpSp>
      <p:grpSp>
        <p:nvGrpSpPr>
          <p:cNvPr id="119" name="Group 118"/>
          <p:cNvGrpSpPr/>
          <p:nvPr/>
        </p:nvGrpSpPr>
        <p:grpSpPr>
          <a:xfrm>
            <a:off x="3810000" y="1913277"/>
            <a:ext cx="2607129" cy="4030323"/>
            <a:chOff x="4495800" y="1917700"/>
            <a:chExt cx="2607129" cy="4030323"/>
          </a:xfrm>
        </p:grpSpPr>
        <p:grpSp>
          <p:nvGrpSpPr>
            <p:cNvPr id="106" name="Group 105"/>
            <p:cNvGrpSpPr/>
            <p:nvPr/>
          </p:nvGrpSpPr>
          <p:grpSpPr>
            <a:xfrm>
              <a:off x="4495800" y="1917700"/>
              <a:ext cx="1836966" cy="4030323"/>
              <a:chOff x="6242959" y="2183605"/>
              <a:chExt cx="1836966" cy="4030323"/>
            </a:xfrm>
          </p:grpSpPr>
          <p:sp>
            <p:nvSpPr>
              <p:cNvPr id="107" name="Flowchart: Terminator 106"/>
              <p:cNvSpPr/>
              <p:nvPr/>
            </p:nvSpPr>
            <p:spPr>
              <a:xfrm>
                <a:off x="6259287" y="2183605"/>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Entry</a:t>
                </a:r>
                <a:endParaRPr lang="en-US" dirty="0"/>
              </a:p>
            </p:txBody>
          </p:sp>
          <p:sp>
            <p:nvSpPr>
              <p:cNvPr id="108" name="Flowchart: Decision 107"/>
              <p:cNvSpPr/>
              <p:nvPr/>
            </p:nvSpPr>
            <p:spPr>
              <a:xfrm>
                <a:off x="6400800" y="3350416"/>
                <a:ext cx="843642" cy="458790"/>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9" name="Flowchart: Process 108"/>
              <p:cNvSpPr/>
              <p:nvPr/>
            </p:nvSpPr>
            <p:spPr>
              <a:xfrm>
                <a:off x="6242959" y="4191000"/>
                <a:ext cx="1153882" cy="838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Loop</a:t>
                </a:r>
              </a:p>
              <a:p>
                <a:pPr algn="ctr"/>
                <a:r>
                  <a:rPr lang="en-US" dirty="0" smtClean="0"/>
                  <a:t>Body</a:t>
                </a:r>
                <a:endParaRPr lang="en-US" dirty="0"/>
              </a:p>
            </p:txBody>
          </p:sp>
          <p:sp>
            <p:nvSpPr>
              <p:cNvPr id="110" name="Flowchart: Terminator 109"/>
              <p:cNvSpPr/>
              <p:nvPr/>
            </p:nvSpPr>
            <p:spPr>
              <a:xfrm>
                <a:off x="6260648" y="5528128"/>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Exit</a:t>
                </a:r>
                <a:endParaRPr lang="en-US" dirty="0"/>
              </a:p>
            </p:txBody>
          </p:sp>
          <p:cxnSp>
            <p:nvCxnSpPr>
              <p:cNvPr id="111" name="Straight Arrow Connector 110"/>
              <p:cNvCxnSpPr>
                <a:stCxn id="107" idx="2"/>
                <a:endCxn id="108" idx="0"/>
              </p:cNvCxnSpPr>
              <p:nvPr/>
            </p:nvCxnSpPr>
            <p:spPr>
              <a:xfrm>
                <a:off x="6819899" y="2869405"/>
                <a:ext cx="2722" cy="4810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108" idx="2"/>
                <a:endCxn id="109" idx="0"/>
              </p:cNvCxnSpPr>
              <p:nvPr/>
            </p:nvCxnSpPr>
            <p:spPr>
              <a:xfrm flipH="1">
                <a:off x="6819900" y="3809206"/>
                <a:ext cx="2721" cy="381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3" name="Curved Connector 112"/>
              <p:cNvCxnSpPr>
                <a:stCxn id="108" idx="1"/>
                <a:endCxn id="110" idx="0"/>
              </p:cNvCxnSpPr>
              <p:nvPr/>
            </p:nvCxnSpPr>
            <p:spPr>
              <a:xfrm rot="10800000" flipH="1" flipV="1">
                <a:off x="6400800" y="3579810"/>
                <a:ext cx="420460" cy="1948317"/>
              </a:xfrm>
              <a:prstGeom prst="curvedConnector4">
                <a:avLst>
                  <a:gd name="adj1" fmla="val -81985"/>
                  <a:gd name="adj2" fmla="val 94625"/>
                </a:avLst>
              </a:prstGeom>
              <a:ln>
                <a:tailEnd type="arrow"/>
              </a:ln>
            </p:spPr>
            <p:style>
              <a:lnRef idx="1">
                <a:schemeClr val="dk1"/>
              </a:lnRef>
              <a:fillRef idx="0">
                <a:schemeClr val="dk1"/>
              </a:fillRef>
              <a:effectRef idx="0">
                <a:schemeClr val="dk1"/>
              </a:effectRef>
              <a:fontRef idx="minor">
                <a:schemeClr val="tx1"/>
              </a:fontRef>
            </p:style>
          </p:cxnSp>
          <p:cxnSp>
            <p:nvCxnSpPr>
              <p:cNvPr id="114" name="Curved Connector 113"/>
              <p:cNvCxnSpPr>
                <a:stCxn id="115" idx="0"/>
                <a:endCxn id="108" idx="0"/>
              </p:cNvCxnSpPr>
              <p:nvPr/>
            </p:nvCxnSpPr>
            <p:spPr>
              <a:xfrm rot="16200000" flipV="1">
                <a:off x="7309219" y="2863819"/>
                <a:ext cx="284109" cy="1257303"/>
              </a:xfrm>
              <a:prstGeom prst="curvedConnector3">
                <a:avLst>
                  <a:gd name="adj1" fmla="val 180462"/>
                </a:avLst>
              </a:prstGeom>
              <a:ln>
                <a:tailEnd type="arrow"/>
              </a:ln>
            </p:spPr>
            <p:style>
              <a:lnRef idx="1">
                <a:schemeClr val="dk1"/>
              </a:lnRef>
              <a:fillRef idx="0">
                <a:schemeClr val="dk1"/>
              </a:fillRef>
              <a:effectRef idx="0">
                <a:schemeClr val="dk1"/>
              </a:effectRef>
              <a:fontRef idx="minor">
                <a:schemeClr val="tx1"/>
              </a:fontRef>
            </p:style>
          </p:cxnSp>
        </p:grpSp>
        <p:sp>
          <p:nvSpPr>
            <p:cNvPr id="115" name="Flowchart: Process 114"/>
            <p:cNvSpPr/>
            <p:nvPr/>
          </p:nvSpPr>
          <p:spPr>
            <a:xfrm>
              <a:off x="5562600" y="3368620"/>
              <a:ext cx="1540329" cy="462754"/>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rgbClr val="FF0000"/>
                  </a:solidFill>
                </a:rPr>
                <a:t>cycle_check()</a:t>
              </a:r>
              <a:endParaRPr lang="en-US" b="1" dirty="0">
                <a:solidFill>
                  <a:srgbClr val="FF0000"/>
                </a:solidFill>
              </a:endParaRPr>
            </a:p>
          </p:txBody>
        </p:sp>
        <p:cxnSp>
          <p:nvCxnSpPr>
            <p:cNvPr id="118" name="Curved Connector 117"/>
            <p:cNvCxnSpPr>
              <a:stCxn id="109" idx="2"/>
              <a:endCxn id="115" idx="2"/>
            </p:cNvCxnSpPr>
            <p:nvPr/>
          </p:nvCxnSpPr>
          <p:spPr>
            <a:xfrm rot="5400000" flipH="1" flipV="1">
              <a:off x="5236792" y="3667323"/>
              <a:ext cx="931921" cy="1260024"/>
            </a:xfrm>
            <a:prstGeom prst="curvedConnector3">
              <a:avLst>
                <a:gd name="adj1" fmla="val -24530"/>
              </a:avLst>
            </a:prstGeom>
            <a:ln>
              <a:tailEnd type="arrow"/>
            </a:ln>
          </p:spPr>
          <p:style>
            <a:lnRef idx="1">
              <a:schemeClr val="dk1"/>
            </a:lnRef>
            <a:fillRef idx="0">
              <a:schemeClr val="dk1"/>
            </a:fillRef>
            <a:effectRef idx="0">
              <a:schemeClr val="dk1"/>
            </a:effectRef>
            <a:fontRef idx="minor">
              <a:schemeClr val="tx1"/>
            </a:fontRef>
          </p:style>
        </p:cxnSp>
      </p:grpSp>
      <p:sp>
        <p:nvSpPr>
          <p:cNvPr id="122" name="TextBox 121"/>
          <p:cNvSpPr txBox="1"/>
          <p:nvPr/>
        </p:nvSpPr>
        <p:spPr>
          <a:xfrm>
            <a:off x="5867400" y="1756649"/>
            <a:ext cx="3023585" cy="1077218"/>
          </a:xfrm>
          <a:prstGeom prst="rect">
            <a:avLst/>
          </a:prstGeom>
          <a:noFill/>
        </p:spPr>
        <p:txBody>
          <a:bodyPr wrap="none" rtlCol="0">
            <a:spAutoFit/>
          </a:bodyPr>
          <a:lstStyle/>
          <a:p>
            <a:r>
              <a:rPr lang="en-US" sz="1600" dirty="0" smtClean="0">
                <a:latin typeface="Courier New" pitchFamily="49" charset="0"/>
                <a:cs typeface="Courier New" pitchFamily="49" charset="0"/>
              </a:rPr>
              <a:t>void </a:t>
            </a:r>
            <a:r>
              <a:rPr lang="en-US" sz="1600" b="1" dirty="0" smtClean="0">
                <a:solidFill>
                  <a:srgbClr val="FF0000"/>
                </a:solidFill>
                <a:latin typeface="Courier New" pitchFamily="49" charset="0"/>
                <a:cs typeface="Courier New" pitchFamily="49" charset="0"/>
              </a:rPr>
              <a:t>cycle_check</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read_unlock(&amp;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read_lock(&amp;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23" name="TextBox 122"/>
          <p:cNvSpPr txBox="1"/>
          <p:nvPr/>
        </p:nvSpPr>
        <p:spPr>
          <a:xfrm>
            <a:off x="5867400" y="4495800"/>
            <a:ext cx="3147015" cy="1323439"/>
          </a:xfrm>
          <a:prstGeom prst="rect">
            <a:avLst/>
          </a:prstGeom>
          <a:noFill/>
        </p:spPr>
        <p:txBody>
          <a:bodyPr wrap="none" rtlCol="0">
            <a:spAutoFit/>
          </a:bodyPr>
          <a:lstStyle/>
          <a:p>
            <a:r>
              <a:rPr lang="en-US" sz="1600" dirty="0" smtClean="0">
                <a:latin typeface="Courier New" pitchFamily="49" charset="0"/>
                <a:cs typeface="Courier New" pitchFamily="49" charset="0"/>
              </a:rPr>
              <a:t>void loom_update()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write_lock(&amp;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install_filter();</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write_unlock(&amp;</a:t>
            </a:r>
            <a:r>
              <a:rPr lang="en-US" sz="1600" b="1" dirty="0" smtClean="0">
                <a:latin typeface="Courier New" pitchFamily="49" charset="0"/>
                <a:cs typeface="Courier New" pitchFamily="49" charset="0"/>
              </a:rPr>
              <a:t>update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361969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2" grpId="0"/>
      <p:bldP spid="123"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 Threads at Safe Locations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grpSp>
        <p:nvGrpSpPr>
          <p:cNvPr id="5" name="Group 4"/>
          <p:cNvGrpSpPr/>
          <p:nvPr/>
        </p:nvGrpSpPr>
        <p:grpSpPr>
          <a:xfrm>
            <a:off x="1344389" y="1828800"/>
            <a:ext cx="2634340" cy="4030323"/>
            <a:chOff x="4495800" y="1917700"/>
            <a:chExt cx="2634340" cy="4030323"/>
          </a:xfrm>
        </p:grpSpPr>
        <p:grpSp>
          <p:nvGrpSpPr>
            <p:cNvPr id="6" name="Group 5"/>
            <p:cNvGrpSpPr/>
            <p:nvPr/>
          </p:nvGrpSpPr>
          <p:grpSpPr>
            <a:xfrm>
              <a:off x="4495800" y="1917700"/>
              <a:ext cx="1864177" cy="4030323"/>
              <a:chOff x="6242959" y="2183605"/>
              <a:chExt cx="1864177" cy="4030323"/>
            </a:xfrm>
          </p:grpSpPr>
          <p:sp>
            <p:nvSpPr>
              <p:cNvPr id="9" name="Flowchart: Terminator 8"/>
              <p:cNvSpPr/>
              <p:nvPr/>
            </p:nvSpPr>
            <p:spPr>
              <a:xfrm>
                <a:off x="6259287" y="2183605"/>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Entry</a:t>
                </a:r>
                <a:endParaRPr lang="en-US" dirty="0"/>
              </a:p>
            </p:txBody>
          </p:sp>
          <p:sp>
            <p:nvSpPr>
              <p:cNvPr id="10" name="Flowchart: Decision 9"/>
              <p:cNvSpPr/>
              <p:nvPr/>
            </p:nvSpPr>
            <p:spPr>
              <a:xfrm>
                <a:off x="6400800" y="3350416"/>
                <a:ext cx="843642" cy="458790"/>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Flowchart: Process 10"/>
              <p:cNvSpPr/>
              <p:nvPr/>
            </p:nvSpPr>
            <p:spPr>
              <a:xfrm>
                <a:off x="6242959" y="4191000"/>
                <a:ext cx="1153882" cy="838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Loop</a:t>
                </a:r>
              </a:p>
              <a:p>
                <a:pPr algn="ctr"/>
                <a:r>
                  <a:rPr lang="en-US" dirty="0" smtClean="0"/>
                  <a:t>Body</a:t>
                </a:r>
                <a:endParaRPr lang="en-US" dirty="0"/>
              </a:p>
            </p:txBody>
          </p:sp>
          <p:sp>
            <p:nvSpPr>
              <p:cNvPr id="12" name="Flowchart: Terminator 11"/>
              <p:cNvSpPr/>
              <p:nvPr/>
            </p:nvSpPr>
            <p:spPr>
              <a:xfrm>
                <a:off x="6260648" y="5528128"/>
                <a:ext cx="1121224" cy="6858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Function Exit</a:t>
                </a:r>
                <a:endParaRPr lang="en-US" dirty="0"/>
              </a:p>
            </p:txBody>
          </p:sp>
          <p:cxnSp>
            <p:nvCxnSpPr>
              <p:cNvPr id="13" name="Straight Arrow Connector 12"/>
              <p:cNvCxnSpPr>
                <a:stCxn id="9" idx="2"/>
                <a:endCxn id="10" idx="0"/>
              </p:cNvCxnSpPr>
              <p:nvPr/>
            </p:nvCxnSpPr>
            <p:spPr>
              <a:xfrm>
                <a:off x="6819899" y="2869405"/>
                <a:ext cx="2722" cy="4810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2"/>
                <a:endCxn id="11" idx="0"/>
              </p:cNvCxnSpPr>
              <p:nvPr/>
            </p:nvCxnSpPr>
            <p:spPr>
              <a:xfrm flipH="1">
                <a:off x="6819900" y="3809206"/>
                <a:ext cx="2721" cy="381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Curved Connector 14"/>
              <p:cNvCxnSpPr>
                <a:stCxn id="10" idx="1"/>
                <a:endCxn id="12" idx="0"/>
              </p:cNvCxnSpPr>
              <p:nvPr/>
            </p:nvCxnSpPr>
            <p:spPr>
              <a:xfrm rot="10800000" flipH="1" flipV="1">
                <a:off x="6400800" y="3579810"/>
                <a:ext cx="420460" cy="1948317"/>
              </a:xfrm>
              <a:prstGeom prst="curvedConnector4">
                <a:avLst>
                  <a:gd name="adj1" fmla="val -81985"/>
                  <a:gd name="adj2" fmla="val 94625"/>
                </a:avLst>
              </a:prstGeom>
              <a:ln>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stCxn id="7" idx="0"/>
                <a:endCxn id="10" idx="0"/>
              </p:cNvCxnSpPr>
              <p:nvPr/>
            </p:nvCxnSpPr>
            <p:spPr>
              <a:xfrm rot="16200000" flipV="1">
                <a:off x="7322824" y="2850214"/>
                <a:ext cx="284109" cy="1284514"/>
              </a:xfrm>
              <a:prstGeom prst="curvedConnector3">
                <a:avLst>
                  <a:gd name="adj1" fmla="val 180462"/>
                </a:avLst>
              </a:prstGeom>
              <a:ln>
                <a:tailEnd type="arrow"/>
              </a:ln>
            </p:spPr>
            <p:style>
              <a:lnRef idx="1">
                <a:schemeClr val="dk1"/>
              </a:lnRef>
              <a:fillRef idx="0">
                <a:schemeClr val="dk1"/>
              </a:fillRef>
              <a:effectRef idx="0">
                <a:schemeClr val="dk1"/>
              </a:effectRef>
              <a:fontRef idx="minor">
                <a:schemeClr val="tx1"/>
              </a:fontRef>
            </p:style>
          </p:cxnSp>
        </p:grpSp>
        <p:sp>
          <p:nvSpPr>
            <p:cNvPr id="7" name="Flowchart: Process 6"/>
            <p:cNvSpPr/>
            <p:nvPr/>
          </p:nvSpPr>
          <p:spPr>
            <a:xfrm>
              <a:off x="5589811" y="3368620"/>
              <a:ext cx="1540329" cy="462754"/>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rgbClr val="FF0000"/>
                  </a:solidFill>
                </a:rPr>
                <a:t>cycle_check()</a:t>
              </a:r>
              <a:endParaRPr lang="en-US" b="1" dirty="0">
                <a:solidFill>
                  <a:srgbClr val="FF0000"/>
                </a:solidFill>
              </a:endParaRPr>
            </a:p>
          </p:txBody>
        </p:sp>
        <p:cxnSp>
          <p:nvCxnSpPr>
            <p:cNvPr id="8" name="Curved Connector 7"/>
            <p:cNvCxnSpPr>
              <a:stCxn id="11" idx="2"/>
              <a:endCxn id="7" idx="2"/>
            </p:cNvCxnSpPr>
            <p:nvPr/>
          </p:nvCxnSpPr>
          <p:spPr>
            <a:xfrm rot="5400000" flipH="1" flipV="1">
              <a:off x="5250397" y="3653717"/>
              <a:ext cx="931921" cy="1287235"/>
            </a:xfrm>
            <a:prstGeom prst="curvedConnector3">
              <a:avLst>
                <a:gd name="adj1" fmla="val -24530"/>
              </a:avLst>
            </a:prstGeom>
            <a:ln>
              <a:tailEnd type="arrow"/>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4495800" y="1695215"/>
            <a:ext cx="3887603" cy="1815882"/>
          </a:xfrm>
          <a:prstGeom prst="rect">
            <a:avLst/>
          </a:prstGeom>
          <a:noFill/>
        </p:spPr>
        <p:txBody>
          <a:bodyPr wrap="none" rtlCol="0">
            <a:spAutoFit/>
          </a:bodyPr>
          <a:lstStyle/>
          <a:p>
            <a:r>
              <a:rPr lang="en-US" sz="1600" dirty="0" smtClean="0">
                <a:latin typeface="Courier New" pitchFamily="49" charset="0"/>
                <a:cs typeface="Courier New" pitchFamily="49" charset="0"/>
              </a:rPr>
              <a:t>void </a:t>
            </a:r>
            <a:r>
              <a:rPr lang="en-US" sz="1600" b="1" dirty="0" smtClean="0">
                <a:solidFill>
                  <a:srgbClr val="FF0000"/>
                </a:solidFill>
                <a:latin typeface="Courier New" pitchFamily="49" charset="0"/>
                <a:cs typeface="Courier New" pitchFamily="49" charset="0"/>
              </a:rPr>
              <a:t>cycle_check</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if </a:t>
            </a:r>
            <a:r>
              <a:rPr lang="en-US" sz="1600" dirty="0">
                <a:latin typeface="Courier New" pitchFamily="49" charset="0"/>
                <a:cs typeface="Courier New" pitchFamily="49" charset="0"/>
              </a:rPr>
              <a:t>(</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[backedge_id</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read_unlock(&amp;update);</a:t>
            </a:r>
          </a:p>
          <a:p>
            <a:r>
              <a:rPr lang="en-US" sz="1600" dirty="0">
                <a:latin typeface="Courier New" pitchFamily="49" charset="0"/>
                <a:cs typeface="Courier New" pitchFamily="49" charset="0"/>
              </a:rPr>
              <a:t>    while (</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[backedge_id</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read_lock(&amp;update);</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p:txBody>
      </p:sp>
      <p:sp>
        <p:nvSpPr>
          <p:cNvPr id="18" name="TextBox 17"/>
          <p:cNvSpPr txBox="1"/>
          <p:nvPr/>
        </p:nvSpPr>
        <p:spPr>
          <a:xfrm>
            <a:off x="4495800" y="3886200"/>
            <a:ext cx="3640740" cy="2554545"/>
          </a:xfrm>
          <a:prstGeom prst="rect">
            <a:avLst/>
          </a:prstGeom>
          <a:noFill/>
        </p:spPr>
        <p:txBody>
          <a:bodyPr wrap="none" rtlCol="0">
            <a:spAutoFit/>
          </a:bodyPr>
          <a:lstStyle/>
          <a:p>
            <a:r>
              <a:rPr lang="en-US" sz="1600" dirty="0" smtClean="0">
                <a:latin typeface="Courier New" pitchFamily="49" charset="0"/>
                <a:cs typeface="Courier New" pitchFamily="49" charset="0"/>
              </a:rPr>
              <a:t>void loom_update() {</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identify_safe_locations();</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for each safe backedge 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[E] = true;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write_lock(&amp;update);</a:t>
            </a:r>
          </a:p>
          <a:p>
            <a:r>
              <a:rPr lang="en-US" sz="1600" dirty="0" smtClean="0">
                <a:latin typeface="Courier New" pitchFamily="49" charset="0"/>
                <a:cs typeface="Courier New" pitchFamily="49" charset="0"/>
              </a:rPr>
              <a:t>  install_filter();</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write_unlock(&amp;update);</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for each safe backedge </a:t>
            </a:r>
            <a:r>
              <a:rPr lang="en-US" sz="1600" dirty="0">
                <a:latin typeface="Courier New" pitchFamily="49" charset="0"/>
                <a:cs typeface="Courier New" pitchFamily="49" charset="0"/>
              </a:rPr>
              <a:t>E</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wait</a:t>
            </a:r>
            <a:r>
              <a:rPr lang="en-US" sz="1600" dirty="0" smtClean="0">
                <a:latin typeface="Courier New" pitchFamily="49" charset="0"/>
                <a:cs typeface="Courier New" pitchFamily="49" charset="0"/>
              </a:rPr>
              <a:t>[E] = false;</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886988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(Benchmarks)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01948226"/>
              </p:ext>
            </p:extLst>
          </p:nvPr>
        </p:nvGraphicFramePr>
        <p:xfrm>
          <a:off x="1524000" y="1600200"/>
          <a:ext cx="6553200" cy="3708400"/>
        </p:xfrm>
        <a:graphic>
          <a:graphicData uri="http://schemas.openxmlformats.org/drawingml/2006/table">
            <a:tbl>
              <a:tblPr firstRow="1" bandRow="1">
                <a:tableStyleId>{7E9639D4-E3E2-4D34-9284-5A2195B3D0D7}</a:tableStyleId>
              </a:tblPr>
              <a:tblGrid>
                <a:gridCol w="2184400"/>
                <a:gridCol w="2184400"/>
                <a:gridCol w="2184400"/>
              </a:tblGrid>
              <a:tr h="370840">
                <a:tc>
                  <a:txBody>
                    <a:bodyPr/>
                    <a:lstStyle/>
                    <a:p>
                      <a:r>
                        <a:rPr lang="en-US" dirty="0" smtClean="0"/>
                        <a:t>Race ID</a:t>
                      </a:r>
                      <a:endParaRPr lang="en-US" dirty="0"/>
                    </a:p>
                  </a:txBody>
                  <a:tcPr/>
                </a:tc>
                <a:tc>
                  <a:txBody>
                    <a:bodyPr/>
                    <a:lstStyle/>
                    <a:p>
                      <a:r>
                        <a:rPr lang="en-US" dirty="0" smtClean="0"/>
                        <a:t>Bug</a:t>
                      </a:r>
                      <a:r>
                        <a:rPr lang="en-US" baseline="0" dirty="0" smtClean="0"/>
                        <a:t> Type</a:t>
                      </a:r>
                      <a:endParaRPr lang="en-US" dirty="0"/>
                    </a:p>
                  </a:txBody>
                  <a:tcPr/>
                </a:tc>
                <a:tc>
                  <a:txBody>
                    <a:bodyPr/>
                    <a:lstStyle/>
                    <a:p>
                      <a:r>
                        <a:rPr lang="en-US" dirty="0" smtClean="0"/>
                        <a:t>Application</a:t>
                      </a:r>
                      <a:endParaRPr lang="en-US" dirty="0"/>
                    </a:p>
                  </a:txBody>
                  <a:tcPr/>
                </a:tc>
              </a:tr>
              <a:tr h="370840">
                <a:tc>
                  <a:txBody>
                    <a:bodyPr/>
                    <a:lstStyle/>
                    <a:p>
                      <a:r>
                        <a:rPr lang="en-US" dirty="0" smtClean="0"/>
                        <a:t>MySQL-169</a:t>
                      </a:r>
                      <a:endParaRPr lang="en-US" dirty="0"/>
                    </a:p>
                  </a:txBody>
                  <a:tcPr/>
                </a:tc>
                <a:tc>
                  <a:txBody>
                    <a:bodyPr/>
                    <a:lstStyle/>
                    <a:p>
                      <a:r>
                        <a:rPr lang="en-US" dirty="0" smtClean="0"/>
                        <a:t>Atomicity</a:t>
                      </a:r>
                      <a:endParaRPr lang="en-US" dirty="0"/>
                    </a:p>
                  </a:txBody>
                  <a:tcPr/>
                </a:tc>
                <a:tc rowSpan="3">
                  <a:txBody>
                    <a:bodyPr/>
                    <a:lstStyle/>
                    <a:p>
                      <a:r>
                        <a:rPr lang="en-US" dirty="0" smtClean="0"/>
                        <a:t>SQL Server</a:t>
                      </a:r>
                      <a:endParaRPr lang="en-US" dirty="0"/>
                    </a:p>
                  </a:txBody>
                  <a:tcPr/>
                </a:tc>
              </a:tr>
              <a:tr h="370840">
                <a:tc>
                  <a:txBody>
                    <a:bodyPr/>
                    <a:lstStyle/>
                    <a:p>
                      <a:r>
                        <a:rPr lang="en-US" dirty="0" smtClean="0"/>
                        <a:t>MySQL-644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Atomicity</a:t>
                      </a:r>
                    </a:p>
                  </a:txBody>
                  <a:tcPr/>
                </a:tc>
                <a:tc vMerge="1">
                  <a:txBody>
                    <a:bodyPr/>
                    <a:lstStyle/>
                    <a:p>
                      <a:endParaRPr lang="en-US" dirty="0"/>
                    </a:p>
                  </a:txBody>
                  <a:tcPr/>
                </a:tc>
              </a:tr>
              <a:tr h="370840">
                <a:tc>
                  <a:txBody>
                    <a:bodyPr/>
                    <a:lstStyle/>
                    <a:p>
                      <a:r>
                        <a:rPr lang="en-US" dirty="0" smtClean="0"/>
                        <a:t>MySQL-791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Atomicity</a:t>
                      </a:r>
                    </a:p>
                  </a:txBody>
                  <a:tcPr/>
                </a:tc>
                <a:tc vMerge="1">
                  <a:txBody>
                    <a:bodyPr/>
                    <a:lstStyle/>
                    <a:p>
                      <a:endParaRPr lang="en-US" dirty="0"/>
                    </a:p>
                  </a:txBody>
                  <a:tcPr/>
                </a:tc>
              </a:tr>
              <a:tr h="370840">
                <a:tc>
                  <a:txBody>
                    <a:bodyPr/>
                    <a:lstStyle/>
                    <a:p>
                      <a:r>
                        <a:rPr lang="en-US" dirty="0" smtClean="0"/>
                        <a:t>Apache-21287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Atomicity</a:t>
                      </a:r>
                    </a:p>
                  </a:txBody>
                  <a:tcPr/>
                </a:tc>
                <a:tc rowSpan="2">
                  <a:txBody>
                    <a:bodyPr/>
                    <a:lstStyle/>
                    <a:p>
                      <a:r>
                        <a:rPr lang="en-US" dirty="0" smtClean="0"/>
                        <a:t>HTTP Server</a:t>
                      </a:r>
                      <a:endParaRPr lang="en-US" dirty="0"/>
                    </a:p>
                  </a:txBody>
                  <a:tcPr>
                    <a:lnB w="12700" cap="flat" cmpd="sng" algn="ctr">
                      <a:solidFill>
                        <a:schemeClr val="tx1"/>
                      </a:solidFill>
                      <a:prstDash val="solid"/>
                      <a:round/>
                      <a:headEnd type="none" w="med" len="med"/>
                      <a:tailEnd type="none" w="med" len="med"/>
                    </a:lnB>
                  </a:tcPr>
                </a:tc>
              </a:tr>
              <a:tr h="370840">
                <a:tc>
                  <a:txBody>
                    <a:bodyPr/>
                    <a:lstStyle/>
                    <a:p>
                      <a:r>
                        <a:rPr lang="en-US" dirty="0" smtClean="0"/>
                        <a:t>Apache-25520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Atomicity</a:t>
                      </a:r>
                    </a:p>
                  </a:txBody>
                  <a:tcPr/>
                </a:tc>
                <a:tc vMerge="1">
                  <a:txBody>
                    <a:bodyPr/>
                    <a:lstStyle/>
                    <a:p>
                      <a:endParaRPr lang="en-US" dirty="0"/>
                    </a:p>
                  </a:txBody>
                  <a:tcPr/>
                </a:tc>
              </a:tr>
              <a:tr h="370840">
                <a:tc>
                  <a:txBody>
                    <a:bodyPr/>
                    <a:lstStyle/>
                    <a:p>
                      <a:r>
                        <a:rPr lang="en-US" dirty="0" smtClean="0"/>
                        <a:t>PBZip2</a:t>
                      </a:r>
                      <a:endParaRPr lang="en-US" dirty="0"/>
                    </a:p>
                  </a:txBody>
                  <a:tcPr/>
                </a:tc>
                <a:tc>
                  <a:txBody>
                    <a:bodyPr/>
                    <a:lstStyle/>
                    <a:p>
                      <a:r>
                        <a:rPr lang="en-US" dirty="0" smtClean="0"/>
                        <a:t>Order</a:t>
                      </a:r>
                      <a:endParaRPr lang="en-US" dirty="0"/>
                    </a:p>
                  </a:txBody>
                  <a:tcPr/>
                </a:tc>
                <a:tc>
                  <a:txBody>
                    <a:bodyPr/>
                    <a:lstStyle/>
                    <a:p>
                      <a:r>
                        <a:rPr lang="en-US" dirty="0" smtClean="0"/>
                        <a:t>Parallel</a:t>
                      </a:r>
                      <a:r>
                        <a:rPr lang="en-US" baseline="0" dirty="0" smtClean="0"/>
                        <a:t> BZip2</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SPLASH2-fft</a:t>
                      </a:r>
                      <a:endParaRPr lang="en-US" dirty="0"/>
                    </a:p>
                  </a:txBody>
                  <a:tcPr/>
                </a:tc>
                <a:tc>
                  <a:txBody>
                    <a:bodyPr/>
                    <a:lstStyle/>
                    <a:p>
                      <a:r>
                        <a:rPr lang="en-US" dirty="0" smtClean="0"/>
                        <a:t>Order</a:t>
                      </a:r>
                      <a:endParaRPr lang="en-US" dirty="0"/>
                    </a:p>
                  </a:txBody>
                  <a:tcPr/>
                </a:tc>
                <a:tc rowSpan="3">
                  <a:txBody>
                    <a:bodyPr/>
                    <a:lstStyle/>
                    <a:p>
                      <a:r>
                        <a:rPr lang="en-US" dirty="0" smtClean="0"/>
                        <a:t>Scientific computation programs</a:t>
                      </a:r>
                      <a:endParaRPr lang="en-US" dirty="0"/>
                    </a:p>
                  </a:txBody>
                  <a:tcPr/>
                </a:tc>
              </a:tr>
              <a:tr h="370840">
                <a:tc>
                  <a:txBody>
                    <a:bodyPr/>
                    <a:lstStyle/>
                    <a:p>
                      <a:r>
                        <a:rPr lang="en-US" dirty="0" smtClean="0"/>
                        <a:t>SPLASH2-lu</a:t>
                      </a:r>
                      <a:endParaRPr lang="en-US" dirty="0"/>
                    </a:p>
                  </a:txBody>
                  <a:tcPr/>
                </a:tc>
                <a:tc>
                  <a:txBody>
                    <a:bodyPr/>
                    <a:lstStyle/>
                    <a:p>
                      <a:r>
                        <a:rPr lang="en-US" dirty="0" smtClean="0"/>
                        <a:t>Order</a:t>
                      </a:r>
                      <a:endParaRPr lang="en-US" dirty="0"/>
                    </a:p>
                  </a:txBody>
                  <a:tcPr/>
                </a:tc>
                <a:tc vMerge="1">
                  <a:txBody>
                    <a:bodyPr/>
                    <a:lstStyle/>
                    <a:p>
                      <a:endParaRPr lang="en-US" dirty="0"/>
                    </a:p>
                  </a:txBody>
                  <a:tcPr/>
                </a:tc>
              </a:tr>
              <a:tr h="370840">
                <a:tc>
                  <a:txBody>
                    <a:bodyPr/>
                    <a:lstStyle/>
                    <a:p>
                      <a:r>
                        <a:rPr lang="en-US" dirty="0" smtClean="0"/>
                        <a:t>SPLASH2-barnes</a:t>
                      </a:r>
                      <a:endParaRPr lang="en-US" dirty="0"/>
                    </a:p>
                  </a:txBody>
                  <a:tcPr/>
                </a:tc>
                <a:tc>
                  <a:txBody>
                    <a:bodyPr/>
                    <a:lstStyle/>
                    <a:p>
                      <a:r>
                        <a:rPr lang="en-US" dirty="0" smtClean="0"/>
                        <a:t>Order</a:t>
                      </a:r>
                      <a:endParaRPr lang="en-US" dirty="0"/>
                    </a:p>
                  </a:txBody>
                  <a:tcPr/>
                </a:tc>
                <a:tc vMerge="1">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887905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Overhead</a:t>
            </a:r>
          </a:p>
          <a:p>
            <a:pPr lvl="1"/>
            <a:r>
              <a:rPr lang="en-US" dirty="0" smtClean="0"/>
              <a:t>Does LOOM incur low overhead? </a:t>
            </a:r>
          </a:p>
          <a:p>
            <a:r>
              <a:rPr lang="en-US" dirty="0" smtClean="0"/>
              <a:t>Scalability</a:t>
            </a:r>
          </a:p>
          <a:p>
            <a:pPr lvl="1"/>
            <a:r>
              <a:rPr lang="en-US" dirty="0" smtClean="0"/>
              <a:t>Does LOOM scale well with the number of threads? </a:t>
            </a:r>
          </a:p>
          <a:p>
            <a:r>
              <a:rPr lang="en-US" dirty="0" smtClean="0"/>
              <a:t>Reliability</a:t>
            </a:r>
          </a:p>
          <a:p>
            <a:pPr lvl="1"/>
            <a:r>
              <a:rPr lang="en-US" dirty="0" smtClean="0"/>
              <a:t>Can LOOM fix all the races evaluated? </a:t>
            </a:r>
            <a:endParaRPr lang="en-US" dirty="0"/>
          </a:p>
          <a:p>
            <a:pPr lvl="1"/>
            <a:r>
              <a:rPr lang="en-US" dirty="0" smtClean="0"/>
              <a:t>What are the trade-offs between reliability and performance?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1282305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4" name="TextBox 3"/>
          <p:cNvSpPr txBox="1"/>
          <p:nvPr/>
        </p:nvSpPr>
        <p:spPr>
          <a:xfrm>
            <a:off x="838200" y="1554540"/>
            <a:ext cx="7848599" cy="830997"/>
          </a:xfrm>
          <a:prstGeom prst="rect">
            <a:avLst/>
          </a:prstGeom>
          <a:noFill/>
        </p:spPr>
        <p:txBody>
          <a:bodyPr wrap="square" rtlCol="0">
            <a:spAutoFit/>
          </a:bodyPr>
          <a:lstStyle/>
          <a:p>
            <a:pPr marL="285750" indent="-285750">
              <a:buFont typeface="Arial" pitchFamily="34" charset="0"/>
              <a:buChar char="•"/>
            </a:pPr>
            <a:r>
              <a:rPr lang="en-US" sz="2400" dirty="0" smtClean="0"/>
              <a:t>48-core machine with 4 CPUs; Each CPU has 12 cores. </a:t>
            </a:r>
          </a:p>
          <a:p>
            <a:pPr marL="285750" indent="-285750">
              <a:buFont typeface="Arial" pitchFamily="34" charset="0"/>
              <a:buChar char="•"/>
            </a:pPr>
            <a:r>
              <a:rPr lang="en-US" sz="2400" dirty="0" smtClean="0"/>
              <a:t>Pin the server to CPU 0, 1, 2, and the client to CPU 3. </a:t>
            </a:r>
          </a:p>
        </p:txBody>
      </p:sp>
      <p:graphicFrame>
        <p:nvGraphicFramePr>
          <p:cNvPr id="8" name="Chart 7"/>
          <p:cNvGraphicFramePr>
            <a:graphicFrameLocks/>
          </p:cNvGraphicFramePr>
          <p:nvPr>
            <p:extLst>
              <p:ext uri="{D42A27DB-BD31-4B8C-83A1-F6EECF244321}">
                <p14:modId xmlns:p14="http://schemas.microsoft.com/office/powerpoint/2010/main" val="560848858"/>
              </p:ext>
            </p:extLst>
          </p:nvPr>
        </p:nvGraphicFramePr>
        <p:xfrm>
          <a:off x="228600" y="2514600"/>
          <a:ext cx="4533899" cy="3733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935183485"/>
              </p:ext>
            </p:extLst>
          </p:nvPr>
        </p:nvGraphicFramePr>
        <p:xfrm>
          <a:off x="4762499" y="2514600"/>
          <a:ext cx="4076701" cy="3657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7994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Rectangle 4"/>
          <p:cNvSpPr/>
          <p:nvPr/>
        </p:nvSpPr>
        <p:spPr>
          <a:xfrm>
            <a:off x="1828800" y="3062514"/>
            <a:ext cx="1142998" cy="15856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971800" y="3062514"/>
            <a:ext cx="3124200" cy="15856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6096000" y="3062514"/>
            <a:ext cx="2438400" cy="15856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533400" y="3062514"/>
            <a:ext cx="1295400" cy="15856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16275" y="3048000"/>
            <a:ext cx="1312525" cy="1585686"/>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Rectangle 18"/>
          <p:cNvSpPr/>
          <p:nvPr/>
        </p:nvSpPr>
        <p:spPr>
          <a:xfrm>
            <a:off x="1828801" y="3048000"/>
            <a:ext cx="1142999" cy="1585686"/>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20"/>
          <p:cNvSpPr/>
          <p:nvPr/>
        </p:nvSpPr>
        <p:spPr>
          <a:xfrm>
            <a:off x="2971800" y="3048000"/>
            <a:ext cx="3124200" cy="1585686"/>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Rectangle 21"/>
          <p:cNvSpPr/>
          <p:nvPr/>
        </p:nvSpPr>
        <p:spPr>
          <a:xfrm>
            <a:off x="6100608" y="3048000"/>
            <a:ext cx="2438400" cy="158568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pSp>
        <p:nvGrpSpPr>
          <p:cNvPr id="30" name="Group 29"/>
          <p:cNvGrpSpPr/>
          <p:nvPr/>
        </p:nvGrpSpPr>
        <p:grpSpPr>
          <a:xfrm>
            <a:off x="2971798" y="2133600"/>
            <a:ext cx="3128810" cy="1721757"/>
            <a:chOff x="2971798" y="2133600"/>
            <a:chExt cx="5562602" cy="1721757"/>
          </a:xfrm>
        </p:grpSpPr>
        <p:cxnSp>
          <p:nvCxnSpPr>
            <p:cNvPr id="24" name="Straight Connector 23"/>
            <p:cNvCxnSpPr/>
            <p:nvPr/>
          </p:nvCxnSpPr>
          <p:spPr>
            <a:xfrm>
              <a:off x="2971798" y="2667000"/>
              <a:ext cx="5562602"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19" idx="3"/>
            </p:cNvCxnSpPr>
            <p:nvPr/>
          </p:nvCxnSpPr>
          <p:spPr>
            <a:xfrm flipV="1">
              <a:off x="2971800" y="2286000"/>
              <a:ext cx="0" cy="1554843"/>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a:stCxn id="7" idx="3"/>
            </p:cNvCxnSpPr>
            <p:nvPr/>
          </p:nvCxnSpPr>
          <p:spPr>
            <a:xfrm flipV="1">
              <a:off x="8534400" y="2286000"/>
              <a:ext cx="0" cy="1569357"/>
            </a:xfrm>
            <a:prstGeom prst="line">
              <a:avLst/>
            </a:prstGeom>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5281112" y="2133600"/>
              <a:ext cx="688009" cy="461665"/>
            </a:xfrm>
            <a:prstGeom prst="rect">
              <a:avLst/>
            </a:prstGeom>
            <a:noFill/>
          </p:spPr>
          <p:txBody>
            <a:bodyPr wrap="none" rtlCol="0">
              <a:spAutoFit/>
            </a:bodyPr>
            <a:lstStyle/>
            <a:p>
              <a:r>
                <a:rPr lang="en-US" sz="2400" dirty="0" smtClean="0"/>
                <a:t>Gap</a:t>
              </a:r>
              <a:endParaRPr lang="en-US" sz="2400" dirty="0"/>
            </a:p>
          </p:txBody>
        </p:sp>
      </p:grpSp>
      <p:sp>
        <p:nvSpPr>
          <p:cNvPr id="14" name="TextBox 13"/>
          <p:cNvSpPr txBox="1"/>
          <p:nvPr/>
        </p:nvSpPr>
        <p:spPr>
          <a:xfrm>
            <a:off x="608035" y="3670691"/>
            <a:ext cx="1223348" cy="400110"/>
          </a:xfrm>
          <a:prstGeom prst="rect">
            <a:avLst/>
          </a:prstGeom>
          <a:noFill/>
        </p:spPr>
        <p:txBody>
          <a:bodyPr wrap="none" rtlCol="0">
            <a:spAutoFit/>
          </a:bodyPr>
          <a:lstStyle/>
          <a:p>
            <a:r>
              <a:rPr lang="en-US" sz="2000" b="1" dirty="0" smtClean="0"/>
              <a:t>Detection</a:t>
            </a:r>
            <a:endParaRPr lang="en-US" sz="2000" b="1" dirty="0"/>
          </a:p>
        </p:txBody>
      </p:sp>
      <p:sp>
        <p:nvSpPr>
          <p:cNvPr id="35" name="TextBox 34"/>
          <p:cNvSpPr txBox="1"/>
          <p:nvPr/>
        </p:nvSpPr>
        <p:spPr>
          <a:xfrm>
            <a:off x="1828800" y="3677471"/>
            <a:ext cx="1200970" cy="400110"/>
          </a:xfrm>
          <a:prstGeom prst="rect">
            <a:avLst/>
          </a:prstGeom>
          <a:noFill/>
        </p:spPr>
        <p:txBody>
          <a:bodyPr wrap="none" rtlCol="0">
            <a:spAutoFit/>
          </a:bodyPr>
          <a:lstStyle/>
          <a:p>
            <a:r>
              <a:rPr lang="en-US" sz="2000" b="1" dirty="0" smtClean="0"/>
              <a:t>Diagnosis</a:t>
            </a:r>
            <a:endParaRPr lang="en-US" sz="2000" b="1" dirty="0"/>
          </a:p>
        </p:txBody>
      </p:sp>
      <p:sp>
        <p:nvSpPr>
          <p:cNvPr id="36" name="TextBox 35"/>
          <p:cNvSpPr txBox="1"/>
          <p:nvPr/>
        </p:nvSpPr>
        <p:spPr>
          <a:xfrm>
            <a:off x="4312525" y="3682541"/>
            <a:ext cx="482824" cy="400110"/>
          </a:xfrm>
          <a:prstGeom prst="rect">
            <a:avLst/>
          </a:prstGeom>
          <a:noFill/>
        </p:spPr>
        <p:txBody>
          <a:bodyPr wrap="none" rtlCol="0">
            <a:spAutoFit/>
          </a:bodyPr>
          <a:lstStyle/>
          <a:p>
            <a:r>
              <a:rPr lang="en-US" sz="2000" b="1" dirty="0" smtClean="0"/>
              <a:t>Fix</a:t>
            </a:r>
            <a:endParaRPr lang="en-US" sz="2000" b="1" dirty="0"/>
          </a:p>
        </p:txBody>
      </p:sp>
      <p:sp>
        <p:nvSpPr>
          <p:cNvPr id="37" name="TextBox 36"/>
          <p:cNvSpPr txBox="1"/>
          <p:nvPr/>
        </p:nvSpPr>
        <p:spPr>
          <a:xfrm>
            <a:off x="6788524" y="3682541"/>
            <a:ext cx="946541" cy="400110"/>
          </a:xfrm>
          <a:prstGeom prst="rect">
            <a:avLst/>
          </a:prstGeom>
          <a:noFill/>
        </p:spPr>
        <p:txBody>
          <a:bodyPr wrap="none" rtlCol="0">
            <a:spAutoFit/>
          </a:bodyPr>
          <a:lstStyle/>
          <a:p>
            <a:r>
              <a:rPr lang="en-US" sz="2000" b="1" dirty="0" smtClean="0"/>
              <a:t>Restart</a:t>
            </a:r>
            <a:endParaRPr lang="en-US" sz="2000" b="1" dirty="0"/>
          </a:p>
        </p:txBody>
      </p:sp>
      <p:grpSp>
        <p:nvGrpSpPr>
          <p:cNvPr id="38" name="Group 37"/>
          <p:cNvGrpSpPr/>
          <p:nvPr/>
        </p:nvGrpSpPr>
        <p:grpSpPr>
          <a:xfrm>
            <a:off x="6096000" y="2127920"/>
            <a:ext cx="2443008" cy="1721757"/>
            <a:chOff x="2971798" y="2133600"/>
            <a:chExt cx="5562602" cy="1721757"/>
          </a:xfrm>
        </p:grpSpPr>
        <p:cxnSp>
          <p:nvCxnSpPr>
            <p:cNvPr id="39" name="Straight Connector 38"/>
            <p:cNvCxnSpPr/>
            <p:nvPr/>
          </p:nvCxnSpPr>
          <p:spPr>
            <a:xfrm>
              <a:off x="2971798" y="2667000"/>
              <a:ext cx="556260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V="1">
              <a:off x="2971800" y="2286000"/>
              <a:ext cx="0" cy="1554843"/>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V="1">
              <a:off x="8534400" y="2286000"/>
              <a:ext cx="0" cy="1569357"/>
            </a:xfrm>
            <a:prstGeom prst="line">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5281112" y="2133600"/>
              <a:ext cx="688009" cy="461665"/>
            </a:xfrm>
            <a:prstGeom prst="rect">
              <a:avLst/>
            </a:prstGeom>
            <a:noFill/>
          </p:spPr>
          <p:txBody>
            <a:bodyPr wrap="none" rtlCol="0">
              <a:spAutoFit/>
            </a:bodyPr>
            <a:lstStyle/>
            <a:p>
              <a:r>
                <a:rPr lang="en-US" sz="2400" dirty="0" smtClean="0"/>
                <a:t>Gap</a:t>
              </a:r>
              <a:endParaRPr lang="en-US" sz="2400" dirty="0"/>
            </a:p>
          </p:txBody>
        </p:sp>
      </p:grpSp>
    </p:spTree>
    <p:extLst>
      <p:ext uri="{BB962C8B-B14F-4D97-AF65-F5344CB8AC3E}">
        <p14:creationId xmlns:p14="http://schemas.microsoft.com/office/powerpoint/2010/main" val="1060144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Filters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TextBox 4"/>
          <p:cNvSpPr txBox="1"/>
          <p:nvPr/>
        </p:nvSpPr>
        <p:spPr>
          <a:xfrm>
            <a:off x="740679" y="1371600"/>
            <a:ext cx="5492209" cy="3293209"/>
          </a:xfrm>
          <a:prstGeom prst="rect">
            <a:avLst/>
          </a:prstGeom>
          <a:noFill/>
        </p:spPr>
        <p:txBody>
          <a:bodyPr wrap="none" rtlCol="0">
            <a:spAutoFit/>
          </a:bodyPr>
          <a:lstStyle/>
          <a:p>
            <a:r>
              <a:rPr lang="en-US" sz="1600" dirty="0" smtClean="0">
                <a:latin typeface="Courier New" pitchFamily="49" charset="0"/>
                <a:cs typeface="Courier New" pitchFamily="49" charset="0"/>
              </a:rPr>
              <a:t>jscntxt.c</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1 : void js_DestroyContext(JSContext *cx) {</a:t>
            </a:r>
          </a:p>
          <a:p>
            <a:r>
              <a:rPr lang="en-US" sz="1600" dirty="0">
                <a:latin typeface="Courier New" pitchFamily="49" charset="0"/>
                <a:cs typeface="Courier New" pitchFamily="49" charset="0"/>
              </a:rPr>
              <a:t>2</a:t>
            </a:r>
            <a:r>
              <a:rPr lang="en-US" sz="1600" dirty="0" smtClean="0">
                <a:latin typeface="Courier New" pitchFamily="49" charset="0"/>
                <a:cs typeface="Courier New" pitchFamily="49" charset="0"/>
              </a:rPr>
              <a:t> :   if (last </a:t>
            </a:r>
            <a:r>
              <a:rPr lang="en-US" sz="1600" dirty="0">
                <a:latin typeface="Courier New" pitchFamily="49" charset="0"/>
                <a:cs typeface="Courier New" pitchFamily="49" charset="0"/>
              </a:rPr>
              <a:t>thread) </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3</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4</a:t>
            </a:r>
            <a:r>
              <a:rPr lang="en-US" sz="1600" dirty="0" smtClean="0">
                <a:latin typeface="Courier New" pitchFamily="49" charset="0"/>
                <a:cs typeface="Courier New" pitchFamily="49" charset="0"/>
              </a:rPr>
              <a:t> :     </a:t>
            </a:r>
            <a:r>
              <a:rPr lang="en-US" sz="1600" b="1" dirty="0" smtClean="0">
                <a:solidFill>
                  <a:srgbClr val="FF0000"/>
                </a:solidFill>
                <a:latin typeface="Courier New" pitchFamily="49" charset="0"/>
                <a:cs typeface="Courier New" pitchFamily="49" charset="0"/>
              </a:rPr>
              <a:t>FreeAtomState();</a:t>
            </a:r>
          </a:p>
          <a:p>
            <a:r>
              <a:rPr lang="en-US" sz="1600" dirty="0">
                <a:latin typeface="Courier New" pitchFamily="49" charset="0"/>
                <a:cs typeface="Courier New" pitchFamily="49" charset="0"/>
              </a:rPr>
              <a:t>5</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6</a:t>
            </a:r>
            <a:r>
              <a:rPr lang="en-US" sz="1600" dirty="0" smtClean="0">
                <a:latin typeface="Courier New" pitchFamily="49" charset="0"/>
                <a:cs typeface="Courier New" pitchFamily="49" charset="0"/>
              </a:rPr>
              <a:t> :   } else {</a:t>
            </a:r>
          </a:p>
          <a:p>
            <a:r>
              <a:rPr lang="en-US" sz="1600" dirty="0">
                <a:latin typeface="Courier New" pitchFamily="49" charset="0"/>
                <a:cs typeface="Courier New" pitchFamily="49" charset="0"/>
              </a:rPr>
              <a:t>7</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8</a:t>
            </a:r>
            <a:r>
              <a:rPr lang="en-US" sz="1600" dirty="0" smtClean="0">
                <a:latin typeface="Courier New" pitchFamily="49" charset="0"/>
                <a:cs typeface="Courier New" pitchFamily="49" charset="0"/>
              </a:rPr>
              <a:t> :     </a:t>
            </a:r>
            <a:r>
              <a:rPr lang="en-US" sz="1600" b="1" dirty="0" smtClean="0">
                <a:solidFill>
                  <a:srgbClr val="00B050"/>
                </a:solidFill>
                <a:latin typeface="Courier New" pitchFamily="49" charset="0"/>
                <a:cs typeface="Courier New" pitchFamily="49" charset="0"/>
              </a:rPr>
              <a:t>MarkAtomState();</a:t>
            </a:r>
          </a:p>
          <a:p>
            <a:r>
              <a:rPr lang="en-US" sz="1600" dirty="0" smtClean="0">
                <a:latin typeface="Courier New" pitchFamily="49" charset="0"/>
                <a:cs typeface="Courier New" pitchFamily="49" charset="0"/>
              </a:rPr>
              <a:t>9 :     ...</a:t>
            </a:r>
          </a:p>
          <a:p>
            <a:r>
              <a:rPr lang="en-US" sz="1600" dirty="0" smtClean="0">
                <a:latin typeface="Courier New" pitchFamily="49" charset="0"/>
                <a:cs typeface="Courier New" pitchFamily="49" charset="0"/>
              </a:rPr>
              <a:t>10:   }</a:t>
            </a:r>
          </a:p>
          <a:p>
            <a:r>
              <a:rPr lang="en-US" sz="1600" dirty="0" smtClean="0">
                <a:latin typeface="Courier New" pitchFamily="49" charset="0"/>
                <a:cs typeface="Courier New" pitchFamily="49" charset="0"/>
              </a:rPr>
              <a:t>11: }</a:t>
            </a:r>
          </a:p>
        </p:txBody>
      </p:sp>
      <p:sp>
        <p:nvSpPr>
          <p:cNvPr id="6" name="TextBox 5"/>
          <p:cNvSpPr txBox="1"/>
          <p:nvPr/>
        </p:nvSpPr>
        <p:spPr>
          <a:xfrm>
            <a:off x="4815281" y="4267200"/>
            <a:ext cx="409610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smtClean="0">
                <a:latin typeface="Courier New" pitchFamily="49" charset="0"/>
                <a:cs typeface="Courier New" pitchFamily="49" charset="0"/>
              </a:rPr>
              <a:t>// unilateral </a:t>
            </a:r>
            <a:r>
              <a:rPr lang="en-US" sz="1400" b="1" dirty="0">
                <a:latin typeface="Courier New" pitchFamily="49" charset="0"/>
                <a:cs typeface="Courier New" pitchFamily="49" charset="0"/>
              </a:rPr>
              <a:t>exclusion</a:t>
            </a:r>
          </a:p>
          <a:p>
            <a:r>
              <a:rPr lang="en-US" sz="1400" dirty="0" smtClean="0">
                <a:latin typeface="Courier New" pitchFamily="49" charset="0"/>
                <a:cs typeface="Courier New" pitchFamily="49" charset="0"/>
              </a:rPr>
              <a:t>{jscntxt.c:2; jscntxt.c:10} </a:t>
            </a:r>
            <a:r>
              <a:rPr lang="en-US" sz="1400" dirty="0">
                <a:latin typeface="Courier New" pitchFamily="49" charset="0"/>
                <a:cs typeface="Courier New" pitchFamily="49" charset="0"/>
              </a:rPr>
              <a:t>&lt;&gt;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7" name="TextBox 6"/>
          <p:cNvSpPr txBox="1"/>
          <p:nvPr/>
        </p:nvSpPr>
        <p:spPr>
          <a:xfrm>
            <a:off x="4815281" y="3147827"/>
            <a:ext cx="4100119" cy="73866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smtClean="0">
                <a:latin typeface="Courier New" pitchFamily="49" charset="0"/>
                <a:cs typeface="Courier New" pitchFamily="49" charset="0"/>
              </a:rPr>
              <a:t>// mutual </a:t>
            </a:r>
            <a:r>
              <a:rPr lang="en-US" sz="1400" b="1" dirty="0">
                <a:latin typeface="Courier New" pitchFamily="49" charset="0"/>
                <a:cs typeface="Courier New" pitchFamily="49" charset="0"/>
              </a:rPr>
              <a:t>exclusion of code and data</a:t>
            </a:r>
          </a:p>
          <a:p>
            <a:r>
              <a:rPr lang="en-US" sz="1400" dirty="0" smtClean="0">
                <a:latin typeface="Courier New" pitchFamily="49" charset="0"/>
                <a:cs typeface="Courier New" pitchFamily="49" charset="0"/>
              </a:rPr>
              <a:t>{jscntxt.c:2 (cx-&gt;runtime); jscntxt.c:10 (cx-&gt;runtime)} </a:t>
            </a:r>
            <a:r>
              <a:rPr lang="en-US" sz="1400" dirty="0">
                <a:latin typeface="Courier New" pitchFamily="49" charset="0"/>
                <a:cs typeface="Courier New" pitchFamily="49" charset="0"/>
              </a:rPr>
              <a:t>&lt;&gt; </a:t>
            </a:r>
            <a:r>
              <a:rPr lang="en-US" sz="1400" dirty="0" smtClean="0">
                <a:latin typeface="Courier New" pitchFamily="49" charset="0"/>
                <a:cs typeface="Courier New" pitchFamily="49" charset="0"/>
              </a:rPr>
              <a:t>self</a:t>
            </a:r>
            <a:endParaRPr lang="en-US" sz="1400" dirty="0">
              <a:latin typeface="Courier New" pitchFamily="49" charset="0"/>
              <a:cs typeface="Courier New" pitchFamily="49" charset="0"/>
            </a:endParaRPr>
          </a:p>
        </p:txBody>
      </p:sp>
      <p:sp>
        <p:nvSpPr>
          <p:cNvPr id="8" name="TextBox 7"/>
          <p:cNvSpPr txBox="1"/>
          <p:nvPr/>
        </p:nvSpPr>
        <p:spPr>
          <a:xfrm>
            <a:off x="4815281" y="2286000"/>
            <a:ext cx="409610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smtClean="0">
                <a:latin typeface="Courier New" pitchFamily="49" charset="0"/>
                <a:cs typeface="Courier New" pitchFamily="49" charset="0"/>
              </a:rPr>
              <a:t>// mutual </a:t>
            </a:r>
            <a:r>
              <a:rPr lang="en-US" sz="1400" b="1" dirty="0">
                <a:latin typeface="Courier New" pitchFamily="49" charset="0"/>
                <a:cs typeface="Courier New" pitchFamily="49" charset="0"/>
              </a:rPr>
              <a:t>exclusion of code</a:t>
            </a:r>
          </a:p>
          <a:p>
            <a:r>
              <a:rPr lang="en-US" sz="1400" dirty="0" smtClean="0">
                <a:latin typeface="Courier New" pitchFamily="49" charset="0"/>
                <a:cs typeface="Courier New" pitchFamily="49" charset="0"/>
              </a:rPr>
              <a:t>{jscntxt.c:2; jscntxt.c:10} </a:t>
            </a:r>
            <a:r>
              <a:rPr lang="en-US" sz="1400" dirty="0">
                <a:latin typeface="Courier New" pitchFamily="49" charset="0"/>
                <a:cs typeface="Courier New" pitchFamily="49" charset="0"/>
              </a:rPr>
              <a:t>&lt;&gt; </a:t>
            </a:r>
            <a:r>
              <a:rPr lang="en-US" sz="1400" dirty="0" smtClean="0">
                <a:latin typeface="Courier New" pitchFamily="49" charset="0"/>
                <a:cs typeface="Courier New" pitchFamily="49" charset="0"/>
              </a:rPr>
              <a:t>self</a:t>
            </a:r>
            <a:endParaRPr lang="en-US" sz="1400" dirty="0">
              <a:latin typeface="Courier New" pitchFamily="49" charset="0"/>
              <a:cs typeface="Courier New" pitchFamily="49" charset="0"/>
            </a:endParaRPr>
          </a:p>
        </p:txBody>
      </p:sp>
      <p:sp>
        <p:nvSpPr>
          <p:cNvPr id="9" name="TextBox 8"/>
          <p:cNvSpPr txBox="1"/>
          <p:nvPr/>
        </p:nvSpPr>
        <p:spPr>
          <a:xfrm>
            <a:off x="2931069" y="5105400"/>
            <a:ext cx="5984331"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b="1" dirty="0" smtClean="0">
                <a:latin typeface="Courier New" pitchFamily="49" charset="0"/>
                <a:cs typeface="Courier New" pitchFamily="49" charset="0"/>
              </a:rPr>
              <a:t>// order constraint</a:t>
            </a:r>
          </a:p>
          <a:p>
            <a:r>
              <a:rPr lang="en-US" sz="1400" dirty="0" smtClean="0">
                <a:latin typeface="Courier New" pitchFamily="49" charset="0"/>
                <a:cs typeface="Courier New" pitchFamily="49" charset="0"/>
              </a:rPr>
              <a:t>jscntxt.c:8 (cx-&gt;runtime) &gt; jscntxt.c:4 (cx-&gt;runtime)</a:t>
            </a:r>
            <a:endParaRPr lang="en-US" sz="1400" dirty="0">
              <a:latin typeface="Courier New" pitchFamily="49" charset="0"/>
              <a:cs typeface="Courier New" pitchFamily="49" charset="0"/>
            </a:endParaRPr>
          </a:p>
        </p:txBody>
      </p:sp>
      <p:sp>
        <p:nvSpPr>
          <p:cNvPr id="11" name="TextBox 10"/>
          <p:cNvSpPr txBox="1"/>
          <p:nvPr/>
        </p:nvSpPr>
        <p:spPr>
          <a:xfrm>
            <a:off x="716616" y="5141495"/>
            <a:ext cx="3349571" cy="1200329"/>
          </a:xfrm>
          <a:prstGeom prst="rect">
            <a:avLst/>
          </a:prstGeom>
          <a:noFill/>
        </p:spPr>
        <p:txBody>
          <a:bodyPr wrap="none" rtlCol="0">
            <a:spAutoFit/>
          </a:bodyPr>
          <a:lstStyle/>
          <a:p>
            <a:pPr marL="285750" indent="-285750">
              <a:buFont typeface="Arial" pitchFamily="34" charset="0"/>
              <a:buChar char="•"/>
            </a:pPr>
            <a:r>
              <a:rPr lang="en-US" sz="2400" dirty="0" smtClean="0"/>
              <a:t>Flexible</a:t>
            </a:r>
          </a:p>
          <a:p>
            <a:pPr marL="285750" indent="-285750">
              <a:buFont typeface="Arial" pitchFamily="34" charset="0"/>
              <a:buChar char="•"/>
            </a:pPr>
            <a:r>
              <a:rPr lang="en-US" sz="2400" dirty="0" smtClean="0"/>
              <a:t>Declarative</a:t>
            </a:r>
          </a:p>
          <a:p>
            <a:pPr marL="285750" indent="-285750">
              <a:buFont typeface="Arial" pitchFamily="34" charset="0"/>
              <a:buChar char="•"/>
            </a:pPr>
            <a:r>
              <a:rPr lang="en-US" sz="2400" dirty="0" smtClean="0"/>
              <a:t>Easy to write (&lt; 5 lines)</a:t>
            </a:r>
            <a:endParaRPr lang="en-US" sz="2400" dirty="0"/>
          </a:p>
        </p:txBody>
      </p:sp>
    </p:spTree>
    <p:extLst>
      <p:ext uri="{BB962C8B-B14F-4D97-AF65-F5344CB8AC3E}">
        <p14:creationId xmlns:p14="http://schemas.microsoft.com/office/powerpoint/2010/main" val="1597559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LOOM: Live-workaround Races</a:t>
            </a:r>
            <a:endParaRPr lang="en-US" dirty="0"/>
          </a:p>
        </p:txBody>
      </p:sp>
      <p:sp>
        <p:nvSpPr>
          <p:cNvPr id="3" name="Content Placeholder 2"/>
          <p:cNvSpPr>
            <a:spLocks noGrp="1"/>
          </p:cNvSpPr>
          <p:nvPr>
            <p:ph idx="1"/>
          </p:nvPr>
        </p:nvSpPr>
        <p:spPr/>
        <p:txBody>
          <a:bodyPr>
            <a:normAutofit lnSpcReduction="10000"/>
          </a:bodyPr>
          <a:lstStyle/>
          <a:p>
            <a:r>
              <a:rPr lang="en-US" dirty="0" smtClean="0"/>
              <a:t>Execution </a:t>
            </a:r>
            <a:r>
              <a:rPr lang="en-US" dirty="0"/>
              <a:t>filters: temporarily filter out </a:t>
            </a:r>
            <a:r>
              <a:rPr lang="en-US" dirty="0" smtClean="0"/>
              <a:t>buggy thread interleavings</a:t>
            </a:r>
          </a:p>
          <a:p>
            <a:r>
              <a:rPr lang="en-US" dirty="0"/>
              <a:t>I</a:t>
            </a:r>
            <a:r>
              <a:rPr lang="en-US" dirty="0" smtClean="0"/>
              <a:t>nstalls execution filters to live applications</a:t>
            </a:r>
          </a:p>
          <a:p>
            <a:pPr lvl="1"/>
            <a:r>
              <a:rPr lang="en-US" dirty="0" smtClean="0"/>
              <a:t>Improve server availability</a:t>
            </a:r>
          </a:p>
          <a:p>
            <a:pPr lvl="1"/>
            <a:r>
              <a:rPr lang="en-US" dirty="0" smtClean="0"/>
              <a:t>STUMP [PLDI ‘09], Ginseng [PLDI ‘06], KSplice [EUROSYS ‘09]</a:t>
            </a:r>
          </a:p>
          <a:p>
            <a:r>
              <a:rPr lang="en-US" dirty="0" smtClean="0"/>
              <a:t>Installs execution filters safely</a:t>
            </a:r>
          </a:p>
          <a:p>
            <a:pPr lvl="1"/>
            <a:r>
              <a:rPr lang="en-US" dirty="0" smtClean="0"/>
              <a:t>Avoid introducing errors</a:t>
            </a:r>
          </a:p>
          <a:p>
            <a:r>
              <a:rPr lang="en-US" dirty="0" smtClean="0"/>
              <a:t>Incurs little overhead during normal execution</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66757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Fixing races: complex</a:t>
            </a:r>
          </a:p>
          <a:p>
            <a:pPr lvl="1"/>
            <a:r>
              <a:rPr lang="en-US" dirty="0" smtClean="0"/>
              <a:t>Performance pressure</a:t>
            </a:r>
          </a:p>
          <a:p>
            <a:pPr lvl="1"/>
            <a:r>
              <a:rPr lang="en-US" dirty="0" smtClean="0"/>
              <a:t>Time-consuming testing</a:t>
            </a:r>
          </a:p>
          <a:p>
            <a:pPr marL="457200" lvl="1" indent="0">
              <a:buNone/>
            </a:pPr>
            <a:r>
              <a:rPr lang="en-US" dirty="0" smtClean="0">
                <a:sym typeface="Wingdings" pitchFamily="2" charset="2"/>
              </a:rPr>
              <a:t> Applications remain vulnerable</a:t>
            </a:r>
            <a:endParaRPr lang="en-US" dirty="0" smtClean="0"/>
          </a:p>
          <a:p>
            <a:r>
              <a:rPr lang="en-US" dirty="0" smtClean="0"/>
              <a:t>Deploying race fixes: needs restarts</a:t>
            </a:r>
          </a:p>
          <a:p>
            <a:r>
              <a:rPr lang="en-US" dirty="0" smtClean="0"/>
              <a:t>Live update: unsafe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007671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Filters: Temporarily Filter out Unwanted Interleavings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TextBox 4"/>
          <p:cNvSpPr txBox="1"/>
          <p:nvPr/>
        </p:nvSpPr>
        <p:spPr>
          <a:xfrm>
            <a:off x="740679" y="1848286"/>
            <a:ext cx="5492209" cy="3293209"/>
          </a:xfrm>
          <a:prstGeom prst="rect">
            <a:avLst/>
          </a:prstGeom>
          <a:noFill/>
        </p:spPr>
        <p:txBody>
          <a:bodyPr wrap="none" rtlCol="0">
            <a:spAutoFit/>
          </a:bodyPr>
          <a:lstStyle/>
          <a:p>
            <a:r>
              <a:rPr lang="en-US" sz="1600" dirty="0" smtClean="0">
                <a:latin typeface="Courier New" pitchFamily="49" charset="0"/>
                <a:cs typeface="Courier New" pitchFamily="49" charset="0"/>
              </a:rPr>
              <a:t>jscntxt.c</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1 : void js_DestroyContext(JSContext *cx) {</a:t>
            </a:r>
          </a:p>
          <a:p>
            <a:r>
              <a:rPr lang="en-US" sz="1600" dirty="0">
                <a:latin typeface="Courier New" pitchFamily="49" charset="0"/>
                <a:cs typeface="Courier New" pitchFamily="49" charset="0"/>
              </a:rPr>
              <a:t>2</a:t>
            </a:r>
            <a:r>
              <a:rPr lang="en-US" sz="1600" dirty="0" smtClean="0">
                <a:latin typeface="Courier New" pitchFamily="49" charset="0"/>
                <a:cs typeface="Courier New" pitchFamily="49" charset="0"/>
              </a:rPr>
              <a:t> :   if (last </a:t>
            </a:r>
            <a:r>
              <a:rPr lang="en-US" sz="1600" dirty="0">
                <a:latin typeface="Courier New" pitchFamily="49" charset="0"/>
                <a:cs typeface="Courier New" pitchFamily="49" charset="0"/>
              </a:rPr>
              <a:t>thread) </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3</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4</a:t>
            </a:r>
            <a:r>
              <a:rPr lang="en-US" sz="1600" dirty="0" smtClean="0">
                <a:latin typeface="Courier New" pitchFamily="49" charset="0"/>
                <a:cs typeface="Courier New" pitchFamily="49" charset="0"/>
              </a:rPr>
              <a:t> :     </a:t>
            </a:r>
            <a:r>
              <a:rPr lang="en-US" sz="1600" b="1" dirty="0" smtClean="0">
                <a:solidFill>
                  <a:srgbClr val="FF0000"/>
                </a:solidFill>
                <a:latin typeface="Courier New" pitchFamily="49" charset="0"/>
                <a:cs typeface="Courier New" pitchFamily="49" charset="0"/>
              </a:rPr>
              <a:t>FreeAtomState(cx);</a:t>
            </a:r>
          </a:p>
          <a:p>
            <a:r>
              <a:rPr lang="en-US" sz="1600" dirty="0">
                <a:latin typeface="Courier New" pitchFamily="49" charset="0"/>
                <a:cs typeface="Courier New" pitchFamily="49" charset="0"/>
              </a:rPr>
              <a:t>5</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6</a:t>
            </a:r>
            <a:r>
              <a:rPr lang="en-US" sz="1600" dirty="0" smtClean="0">
                <a:latin typeface="Courier New" pitchFamily="49" charset="0"/>
                <a:cs typeface="Courier New" pitchFamily="49" charset="0"/>
              </a:rPr>
              <a:t> :   } else {</a:t>
            </a:r>
          </a:p>
          <a:p>
            <a:r>
              <a:rPr lang="en-US" sz="1600" dirty="0">
                <a:latin typeface="Courier New" pitchFamily="49" charset="0"/>
                <a:cs typeface="Courier New" pitchFamily="49" charset="0"/>
              </a:rPr>
              <a:t>7</a:t>
            </a:r>
            <a:r>
              <a:rPr lang="en-US" sz="1600" dirty="0" smtClean="0">
                <a:latin typeface="Courier New" pitchFamily="49" charset="0"/>
                <a:cs typeface="Courier New" pitchFamily="49" charset="0"/>
              </a:rPr>
              <a:t> :     ...</a:t>
            </a:r>
          </a:p>
          <a:p>
            <a:r>
              <a:rPr lang="en-US" sz="1600" dirty="0">
                <a:latin typeface="Courier New" pitchFamily="49" charset="0"/>
                <a:cs typeface="Courier New" pitchFamily="49" charset="0"/>
              </a:rPr>
              <a:t>8</a:t>
            </a:r>
            <a:r>
              <a:rPr lang="en-US" sz="1600" dirty="0" smtClean="0">
                <a:latin typeface="Courier New" pitchFamily="49" charset="0"/>
                <a:cs typeface="Courier New" pitchFamily="49" charset="0"/>
              </a:rPr>
              <a:t> :     </a:t>
            </a:r>
            <a:r>
              <a:rPr lang="en-US" sz="1600" b="1" dirty="0" smtClean="0">
                <a:solidFill>
                  <a:srgbClr val="00B050"/>
                </a:solidFill>
                <a:latin typeface="Courier New" pitchFamily="49" charset="0"/>
                <a:cs typeface="Courier New" pitchFamily="49" charset="0"/>
              </a:rPr>
              <a:t>MarkAtomState(cx);</a:t>
            </a:r>
          </a:p>
          <a:p>
            <a:r>
              <a:rPr lang="en-US" sz="1600" dirty="0" smtClean="0">
                <a:latin typeface="Courier New" pitchFamily="49" charset="0"/>
                <a:cs typeface="Courier New" pitchFamily="49" charset="0"/>
              </a:rPr>
              <a:t>9 :     ...</a:t>
            </a:r>
          </a:p>
          <a:p>
            <a:r>
              <a:rPr lang="en-US" sz="1600" dirty="0" smtClean="0">
                <a:latin typeface="Courier New" pitchFamily="49" charset="0"/>
                <a:cs typeface="Courier New" pitchFamily="49" charset="0"/>
              </a:rPr>
              <a:t>10:   }</a:t>
            </a:r>
          </a:p>
          <a:p>
            <a:r>
              <a:rPr lang="en-US" sz="1600" dirty="0" smtClean="0">
                <a:latin typeface="Courier New" pitchFamily="49" charset="0"/>
                <a:cs typeface="Courier New" pitchFamily="49" charset="0"/>
              </a:rPr>
              <a:t>11: }</a:t>
            </a:r>
          </a:p>
        </p:txBody>
      </p:sp>
      <p:sp>
        <p:nvSpPr>
          <p:cNvPr id="8" name="TextBox 7"/>
          <p:cNvSpPr txBox="1"/>
          <p:nvPr/>
        </p:nvSpPr>
        <p:spPr>
          <a:xfrm>
            <a:off x="4815281" y="2971800"/>
            <a:ext cx="409610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smtClean="0">
                <a:latin typeface="Courier New" pitchFamily="49" charset="0"/>
                <a:cs typeface="Courier New" pitchFamily="49" charset="0"/>
              </a:rPr>
              <a:t>// mutual </a:t>
            </a:r>
            <a:r>
              <a:rPr lang="en-US" sz="1400" b="1" dirty="0">
                <a:latin typeface="Courier New" pitchFamily="49" charset="0"/>
                <a:cs typeface="Courier New" pitchFamily="49" charset="0"/>
              </a:rPr>
              <a:t>exclusion of code</a:t>
            </a:r>
          </a:p>
          <a:p>
            <a:r>
              <a:rPr lang="en-US" sz="1400" dirty="0" smtClean="0">
                <a:latin typeface="Courier New" pitchFamily="49" charset="0"/>
                <a:cs typeface="Courier New" pitchFamily="49" charset="0"/>
              </a:rPr>
              <a:t>js_DestroyContext </a:t>
            </a:r>
            <a:r>
              <a:rPr lang="en-US" sz="1400" dirty="0">
                <a:latin typeface="Courier New" pitchFamily="49" charset="0"/>
                <a:cs typeface="Courier New" pitchFamily="49" charset="0"/>
              </a:rPr>
              <a:t>&lt;&gt; </a:t>
            </a:r>
            <a:r>
              <a:rPr lang="en-US" sz="1400" dirty="0" smtClean="0">
                <a:latin typeface="Courier New" pitchFamily="49" charset="0"/>
                <a:cs typeface="Courier New" pitchFamily="49" charset="0"/>
              </a:rPr>
              <a:t>self</a:t>
            </a:r>
            <a:endParaRPr lang="en-US" sz="1400" dirty="0">
              <a:latin typeface="Courier New" pitchFamily="49" charset="0"/>
              <a:cs typeface="Courier New" pitchFamily="49" charset="0"/>
            </a:endParaRPr>
          </a:p>
        </p:txBody>
      </p:sp>
      <p:sp>
        <p:nvSpPr>
          <p:cNvPr id="11" name="TextBox 10"/>
          <p:cNvSpPr txBox="1"/>
          <p:nvPr/>
        </p:nvSpPr>
        <p:spPr>
          <a:xfrm>
            <a:off x="2209800" y="5176160"/>
            <a:ext cx="3624647" cy="461665"/>
          </a:xfrm>
          <a:prstGeom prst="rect">
            <a:avLst/>
          </a:prstGeom>
          <a:noFill/>
        </p:spPr>
        <p:txBody>
          <a:bodyPr wrap="none" rtlCol="0">
            <a:spAutoFit/>
          </a:bodyPr>
          <a:lstStyle/>
          <a:p>
            <a:pPr marL="285750" indent="-285750">
              <a:buFont typeface="Arial" pitchFamily="34" charset="0"/>
              <a:buChar char="•"/>
            </a:pPr>
            <a:r>
              <a:rPr lang="en-US" sz="2400" dirty="0" smtClean="0"/>
              <a:t>Declarative, easy to write</a:t>
            </a:r>
          </a:p>
        </p:txBody>
      </p:sp>
    </p:spTree>
    <p:extLst>
      <p:ext uri="{BB962C8B-B14F-4D97-AF65-F5344CB8AC3E}">
        <p14:creationId xmlns:p14="http://schemas.microsoft.com/office/powerpoint/2010/main" val="3462822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Results</a:t>
            </a:r>
            <a:endParaRPr lang="en-US" dirty="0"/>
          </a:p>
        </p:txBody>
      </p:sp>
      <p:sp>
        <p:nvSpPr>
          <p:cNvPr id="3" name="Content Placeholder 2"/>
          <p:cNvSpPr>
            <a:spLocks noGrp="1"/>
          </p:cNvSpPr>
          <p:nvPr>
            <p:ph idx="1"/>
          </p:nvPr>
        </p:nvSpPr>
        <p:spPr/>
        <p:txBody>
          <a:bodyPr/>
          <a:lstStyle/>
          <a:p>
            <a:r>
              <a:rPr lang="en-US" dirty="0"/>
              <a:t>We evaluated LOOM on nine real races. </a:t>
            </a:r>
          </a:p>
          <a:p>
            <a:pPr lvl="1"/>
            <a:r>
              <a:rPr lang="en-US" dirty="0"/>
              <a:t>Bypasses all the evaluated races safely</a:t>
            </a:r>
          </a:p>
          <a:p>
            <a:pPr lvl="1"/>
            <a:r>
              <a:rPr lang="en-US" dirty="0"/>
              <a:t>Applies execution filters immediately</a:t>
            </a:r>
          </a:p>
          <a:p>
            <a:pPr lvl="1"/>
            <a:r>
              <a:rPr lang="en-US" dirty="0"/>
              <a:t>Little performance overhead (&lt; </a:t>
            </a:r>
            <a:r>
              <a:rPr lang="en-US" dirty="0">
                <a:solidFill>
                  <a:srgbClr val="FF0000"/>
                </a:solidFill>
              </a:rPr>
              <a:t>5%</a:t>
            </a:r>
            <a:r>
              <a:rPr lang="en-US" dirty="0"/>
              <a:t>)</a:t>
            </a:r>
          </a:p>
          <a:p>
            <a:pPr lvl="1"/>
            <a:r>
              <a:rPr lang="en-US" dirty="0"/>
              <a:t>Scales well with the number of application </a:t>
            </a:r>
            <a:r>
              <a:rPr lang="en-US" dirty="0" smtClean="0"/>
              <a:t>threads (&lt; </a:t>
            </a:r>
            <a:r>
              <a:rPr lang="en-US" dirty="0" smtClean="0">
                <a:solidFill>
                  <a:srgbClr val="FF0000"/>
                </a:solidFill>
              </a:rPr>
              <a:t>10%</a:t>
            </a:r>
            <a:r>
              <a:rPr lang="en-US" dirty="0" smtClean="0"/>
              <a:t> with </a:t>
            </a:r>
            <a:r>
              <a:rPr lang="en-US" dirty="0" smtClean="0">
                <a:solidFill>
                  <a:srgbClr val="FF0000"/>
                </a:solidFill>
              </a:rPr>
              <a:t>32</a:t>
            </a:r>
            <a:r>
              <a:rPr lang="en-US" dirty="0" smtClean="0"/>
              <a:t> threads)</a:t>
            </a:r>
            <a:endParaRPr lang="en-US" dirty="0"/>
          </a:p>
          <a:p>
            <a:pPr lvl="1"/>
            <a:r>
              <a:rPr lang="en-US" dirty="0"/>
              <a:t>Easy to </a:t>
            </a:r>
            <a:r>
              <a:rPr lang="en-US" dirty="0" smtClean="0"/>
              <a:t>use (&lt; </a:t>
            </a:r>
            <a:r>
              <a:rPr lang="en-US" dirty="0" smtClean="0">
                <a:solidFill>
                  <a:srgbClr val="FF0000"/>
                </a:solidFill>
              </a:rPr>
              <a:t>5</a:t>
            </a:r>
            <a:r>
              <a:rPr lang="en-US" dirty="0" smtClean="0"/>
              <a:t> lines)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44254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Architecture</a:t>
            </a:r>
          </a:p>
          <a:p>
            <a:pPr lvl="1"/>
            <a:r>
              <a:rPr lang="en-US" dirty="0" smtClean="0"/>
              <a:t>Combines static preparation and live update</a:t>
            </a:r>
          </a:p>
          <a:p>
            <a:r>
              <a:rPr lang="en-US" dirty="0" smtClean="0">
                <a:solidFill>
                  <a:schemeClr val="bg1">
                    <a:lumMod val="50000"/>
                  </a:schemeClr>
                </a:solidFill>
              </a:rPr>
              <a:t>Safely updating live applications</a:t>
            </a:r>
          </a:p>
          <a:p>
            <a:r>
              <a:rPr lang="en-US" dirty="0" smtClean="0">
                <a:solidFill>
                  <a:schemeClr val="bg1">
                    <a:lumMod val="50000"/>
                  </a:schemeClr>
                </a:solidFill>
              </a:rPr>
              <a:t>Reducing performance overhead</a:t>
            </a:r>
          </a:p>
          <a:p>
            <a:r>
              <a:rPr lang="en-US" dirty="0" smtClean="0">
                <a:solidFill>
                  <a:schemeClr val="bg1">
                    <a:lumMod val="50000"/>
                  </a:schemeClr>
                </a:solidFill>
              </a:rPr>
              <a:t>Evaluation</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304244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pSp>
        <p:nvGrpSpPr>
          <p:cNvPr id="21" name="Group 20"/>
          <p:cNvGrpSpPr/>
          <p:nvPr/>
        </p:nvGrpSpPr>
        <p:grpSpPr>
          <a:xfrm>
            <a:off x="1792514" y="3064328"/>
            <a:ext cx="1676400" cy="1279072"/>
            <a:chOff x="304800" y="4131128"/>
            <a:chExt cx="1676400" cy="1279072"/>
          </a:xfrm>
        </p:grpSpPr>
        <p:sp>
          <p:nvSpPr>
            <p:cNvPr id="6" name="Rectangle 5"/>
            <p:cNvSpPr/>
            <p:nvPr/>
          </p:nvSpPr>
          <p:spPr>
            <a:xfrm>
              <a:off x="304800" y="4131128"/>
              <a:ext cx="1676400" cy="5932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LLVM Compiler</a:t>
              </a:r>
              <a:endParaRPr lang="en-US" dirty="0"/>
            </a:p>
          </p:txBody>
        </p:sp>
        <p:sp>
          <p:nvSpPr>
            <p:cNvPr id="7" name="Rectangle 6"/>
            <p:cNvSpPr/>
            <p:nvPr/>
          </p:nvSpPr>
          <p:spPr>
            <a:xfrm>
              <a:off x="304800" y="4724400"/>
              <a:ext cx="1676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LOOM Compiler Plugin</a:t>
              </a:r>
              <a:endParaRPr lang="en-US" dirty="0"/>
            </a:p>
          </p:txBody>
        </p:sp>
      </p:grpSp>
      <p:cxnSp>
        <p:nvCxnSpPr>
          <p:cNvPr id="11" name="Straight Connector 10"/>
          <p:cNvCxnSpPr/>
          <p:nvPr/>
        </p:nvCxnSpPr>
        <p:spPr>
          <a:xfrm>
            <a:off x="4114800" y="1295400"/>
            <a:ext cx="0" cy="533400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6" name="Flowchart: Document 15"/>
          <p:cNvSpPr/>
          <p:nvPr/>
        </p:nvSpPr>
        <p:spPr>
          <a:xfrm>
            <a:off x="1527629" y="2004786"/>
            <a:ext cx="2206171" cy="66221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Application Source</a:t>
            </a:r>
            <a:endParaRPr lang="en-US" dirty="0"/>
          </a:p>
        </p:txBody>
      </p:sp>
      <p:grpSp>
        <p:nvGrpSpPr>
          <p:cNvPr id="20" name="Group 19"/>
          <p:cNvGrpSpPr/>
          <p:nvPr/>
        </p:nvGrpSpPr>
        <p:grpSpPr>
          <a:xfrm>
            <a:off x="1830614" y="4648200"/>
            <a:ext cx="1600200" cy="1447800"/>
            <a:chOff x="2590800" y="3124200"/>
            <a:chExt cx="1600200" cy="1447800"/>
          </a:xfrm>
        </p:grpSpPr>
        <p:sp>
          <p:nvSpPr>
            <p:cNvPr id="9" name="Rectangle 8"/>
            <p:cNvSpPr/>
            <p:nvPr/>
          </p:nvSpPr>
          <p:spPr>
            <a:xfrm>
              <a:off x="2590800" y="3124200"/>
              <a:ext cx="16002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LOOM Update Engine</a:t>
              </a:r>
              <a:endParaRPr lang="en-US" dirty="0"/>
            </a:p>
          </p:txBody>
        </p:sp>
        <p:sp>
          <p:nvSpPr>
            <p:cNvPr id="17" name="Flowchart: Document 16"/>
            <p:cNvSpPr/>
            <p:nvPr/>
          </p:nvSpPr>
          <p:spPr>
            <a:xfrm>
              <a:off x="2590800" y="3810000"/>
              <a:ext cx="1600200" cy="7620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Application Binary</a:t>
              </a:r>
            </a:p>
          </p:txBody>
        </p:sp>
      </p:grpSp>
      <p:grpSp>
        <p:nvGrpSpPr>
          <p:cNvPr id="22" name="Group 21"/>
          <p:cNvGrpSpPr/>
          <p:nvPr/>
        </p:nvGrpSpPr>
        <p:grpSpPr>
          <a:xfrm>
            <a:off x="4495800" y="4648200"/>
            <a:ext cx="1524000" cy="1409700"/>
            <a:chOff x="5410200" y="2804886"/>
            <a:chExt cx="1524000" cy="1409700"/>
          </a:xfrm>
        </p:grpSpPr>
        <p:sp>
          <p:nvSpPr>
            <p:cNvPr id="13" name="Rectangle 12"/>
            <p:cNvSpPr/>
            <p:nvPr/>
          </p:nvSpPr>
          <p:spPr>
            <a:xfrm>
              <a:off x="5410200" y="2804886"/>
              <a:ext cx="15240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LOOM Update Engine</a:t>
              </a:r>
              <a:endParaRPr lang="en-US" dirty="0"/>
            </a:p>
          </p:txBody>
        </p:sp>
        <p:sp>
          <p:nvSpPr>
            <p:cNvPr id="18" name="Flowchart: Document 17"/>
            <p:cNvSpPr/>
            <p:nvPr/>
          </p:nvSpPr>
          <p:spPr>
            <a:xfrm>
              <a:off x="5410200" y="3490686"/>
              <a:ext cx="1524000" cy="7239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Buggy Application</a:t>
              </a:r>
            </a:p>
          </p:txBody>
        </p:sp>
      </p:grpSp>
      <p:grpSp>
        <p:nvGrpSpPr>
          <p:cNvPr id="23" name="Group 22"/>
          <p:cNvGrpSpPr/>
          <p:nvPr/>
        </p:nvGrpSpPr>
        <p:grpSpPr>
          <a:xfrm>
            <a:off x="6553200" y="4648200"/>
            <a:ext cx="1524000" cy="1409700"/>
            <a:chOff x="7467600" y="2514600"/>
            <a:chExt cx="1524000" cy="1409700"/>
          </a:xfrm>
        </p:grpSpPr>
        <p:sp>
          <p:nvSpPr>
            <p:cNvPr id="15" name="Rectangle 14"/>
            <p:cNvSpPr/>
            <p:nvPr/>
          </p:nvSpPr>
          <p:spPr>
            <a:xfrm>
              <a:off x="7467600" y="2514600"/>
              <a:ext cx="15240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LOOM Update Engine</a:t>
              </a:r>
              <a:endParaRPr lang="en-US" dirty="0"/>
            </a:p>
          </p:txBody>
        </p:sp>
        <p:sp>
          <p:nvSpPr>
            <p:cNvPr id="19" name="Flowchart: Document 18"/>
            <p:cNvSpPr/>
            <p:nvPr/>
          </p:nvSpPr>
          <p:spPr>
            <a:xfrm>
              <a:off x="7467600" y="3200400"/>
              <a:ext cx="1524000" cy="7239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Patched Application</a:t>
              </a:r>
            </a:p>
          </p:txBody>
        </p:sp>
      </p:grpSp>
      <p:sp>
        <p:nvSpPr>
          <p:cNvPr id="24" name="Flowchart: Document 23"/>
          <p:cNvSpPr/>
          <p:nvPr/>
        </p:nvSpPr>
        <p:spPr>
          <a:xfrm>
            <a:off x="4424136" y="2004786"/>
            <a:ext cx="1667327" cy="66221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Execution Filter</a:t>
            </a:r>
            <a:endParaRPr lang="en-US" dirty="0"/>
          </a:p>
        </p:txBody>
      </p:sp>
      <p:sp>
        <p:nvSpPr>
          <p:cNvPr id="25" name="Rectangle 24"/>
          <p:cNvSpPr/>
          <p:nvPr/>
        </p:nvSpPr>
        <p:spPr>
          <a:xfrm>
            <a:off x="4556126" y="3138713"/>
            <a:ext cx="1403348" cy="89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LOOM Controller</a:t>
            </a:r>
            <a:endParaRPr lang="en-US" dirty="0"/>
          </a:p>
        </p:txBody>
      </p:sp>
      <p:sp>
        <p:nvSpPr>
          <p:cNvPr id="26" name="TextBox 25"/>
          <p:cNvSpPr txBox="1"/>
          <p:nvPr/>
        </p:nvSpPr>
        <p:spPr>
          <a:xfrm>
            <a:off x="1905000" y="1471386"/>
            <a:ext cx="1854610" cy="369332"/>
          </a:xfrm>
          <a:prstGeom prst="rect">
            <a:avLst/>
          </a:prstGeom>
          <a:noFill/>
        </p:spPr>
        <p:txBody>
          <a:bodyPr wrap="none" rtlCol="0">
            <a:spAutoFit/>
          </a:bodyPr>
          <a:lstStyle/>
          <a:p>
            <a:r>
              <a:rPr lang="en-US" dirty="0" smtClean="0"/>
              <a:t>Static Preparation</a:t>
            </a:r>
            <a:endParaRPr lang="en-US" dirty="0"/>
          </a:p>
        </p:txBody>
      </p:sp>
      <p:sp>
        <p:nvSpPr>
          <p:cNvPr id="27" name="TextBox 26"/>
          <p:cNvSpPr txBox="1"/>
          <p:nvPr/>
        </p:nvSpPr>
        <p:spPr>
          <a:xfrm>
            <a:off x="4877102" y="1447800"/>
            <a:ext cx="1295098" cy="369332"/>
          </a:xfrm>
          <a:prstGeom prst="rect">
            <a:avLst/>
          </a:prstGeom>
          <a:noFill/>
        </p:spPr>
        <p:txBody>
          <a:bodyPr wrap="none" rtlCol="0">
            <a:spAutoFit/>
          </a:bodyPr>
          <a:lstStyle/>
          <a:p>
            <a:r>
              <a:rPr lang="en-US" dirty="0" smtClean="0"/>
              <a:t>Live Update</a:t>
            </a:r>
            <a:endParaRPr lang="en-US" dirty="0"/>
          </a:p>
        </p:txBody>
      </p:sp>
      <p:cxnSp>
        <p:nvCxnSpPr>
          <p:cNvPr id="29" name="Straight Arrow Connector 28"/>
          <p:cNvCxnSpPr>
            <a:stCxn id="16" idx="2"/>
            <a:endCxn id="6" idx="0"/>
          </p:cNvCxnSpPr>
          <p:nvPr/>
        </p:nvCxnSpPr>
        <p:spPr>
          <a:xfrm flipH="1">
            <a:off x="2630714" y="2623220"/>
            <a:ext cx="1" cy="4411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7" idx="2"/>
            <a:endCxn id="9" idx="0"/>
          </p:cNvCxnSpPr>
          <p:nvPr/>
        </p:nvCxnSpPr>
        <p:spPr>
          <a:xfrm>
            <a:off x="2630714" y="43434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7" idx="3"/>
            <a:endCxn id="18" idx="1"/>
          </p:cNvCxnSpPr>
          <p:nvPr/>
        </p:nvCxnSpPr>
        <p:spPr>
          <a:xfrm flipV="1">
            <a:off x="3430814" y="5695950"/>
            <a:ext cx="1064986" cy="190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8" idx="3"/>
            <a:endCxn id="19" idx="1"/>
          </p:cNvCxnSpPr>
          <p:nvPr/>
        </p:nvCxnSpPr>
        <p:spPr>
          <a:xfrm>
            <a:off x="6019800" y="569595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4" idx="2"/>
            <a:endCxn id="25" idx="0"/>
          </p:cNvCxnSpPr>
          <p:nvPr/>
        </p:nvCxnSpPr>
        <p:spPr>
          <a:xfrm>
            <a:off x="5257800" y="2623220"/>
            <a:ext cx="0" cy="5154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25" idx="2"/>
            <a:endCxn id="13" idx="0"/>
          </p:cNvCxnSpPr>
          <p:nvPr/>
        </p:nvCxnSpPr>
        <p:spPr>
          <a:xfrm>
            <a:off x="5257800" y="4036785"/>
            <a:ext cx="0" cy="6114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28600" y="3189982"/>
            <a:ext cx="1542410" cy="1077218"/>
          </a:xfrm>
          <a:prstGeom prst="rect">
            <a:avLst/>
          </a:prstGeom>
          <a:noFill/>
        </p:spPr>
        <p:txBody>
          <a:bodyPr wrap="none" rtlCol="0">
            <a:spAutoFit/>
          </a:bodyPr>
          <a:lstStyle/>
          <a:p>
            <a:r>
              <a:rPr lang="en-US" sz="1600" dirty="0" smtClean="0">
                <a:latin typeface="Courier New" pitchFamily="49" charset="0"/>
                <a:cs typeface="Courier New" pitchFamily="49" charset="0"/>
              </a:rPr>
              <a:t>$ llvm-gcc</a:t>
            </a:r>
          </a:p>
          <a:p>
            <a:r>
              <a:rPr lang="en-US" sz="1600" dirty="0" smtClean="0">
                <a:latin typeface="Courier New" pitchFamily="49" charset="0"/>
                <a:cs typeface="Courier New" pitchFamily="49" charset="0"/>
              </a:rPr>
              <a:t>$ opt –load</a:t>
            </a:r>
          </a:p>
          <a:p>
            <a:r>
              <a:rPr lang="en-US" sz="1600" dirty="0" smtClean="0">
                <a:latin typeface="Courier New" pitchFamily="49" charset="0"/>
                <a:cs typeface="Courier New" pitchFamily="49" charset="0"/>
              </a:rPr>
              <a:t>$ llc</a:t>
            </a:r>
          </a:p>
          <a:p>
            <a:r>
              <a:rPr lang="en-US" sz="1600" dirty="0" smtClean="0">
                <a:latin typeface="Courier New" pitchFamily="49" charset="0"/>
                <a:cs typeface="Courier New" pitchFamily="49" charset="0"/>
              </a:rPr>
              <a:t>$ gcc</a:t>
            </a:r>
            <a:endParaRPr lang="en-US" sz="1600" dirty="0">
              <a:latin typeface="Courier New" pitchFamily="49" charset="0"/>
              <a:cs typeface="Courier New" pitchFamily="49" charset="0"/>
            </a:endParaRPr>
          </a:p>
        </p:txBody>
      </p:sp>
      <p:sp>
        <p:nvSpPr>
          <p:cNvPr id="5" name="TextBox 4"/>
          <p:cNvSpPr txBox="1"/>
          <p:nvPr/>
        </p:nvSpPr>
        <p:spPr>
          <a:xfrm>
            <a:off x="6172200" y="2006025"/>
            <a:ext cx="2282997" cy="584775"/>
          </a:xfrm>
          <a:prstGeom prst="rect">
            <a:avLst/>
          </a:prstGeom>
          <a:noFill/>
        </p:spPr>
        <p:txBody>
          <a:bodyPr wrap="none" rtlCol="0">
            <a:spAutoFit/>
          </a:bodyPr>
          <a:lstStyle/>
          <a:p>
            <a:r>
              <a:rPr lang="en-US" sz="1600" dirty="0" smtClean="0">
                <a:latin typeface="Courier New" pitchFamily="49" charset="0"/>
                <a:cs typeface="Courier New" pitchFamily="49" charset="0"/>
              </a:rPr>
              <a:t>js_DestroyContext</a:t>
            </a:r>
          </a:p>
          <a:p>
            <a:r>
              <a:rPr lang="en-US" sz="1600" dirty="0" smtClean="0">
                <a:latin typeface="Courier New" pitchFamily="49" charset="0"/>
                <a:cs typeface="Courier New" pitchFamily="49" charset="0"/>
              </a:rPr>
              <a:t>&lt;&gt; </a:t>
            </a:r>
            <a:r>
              <a:rPr lang="en-US" sz="1600" dirty="0">
                <a:latin typeface="Courier New" pitchFamily="49" charset="0"/>
                <a:cs typeface="Courier New" pitchFamily="49" charset="0"/>
              </a:rPr>
              <a:t>self</a:t>
            </a:r>
          </a:p>
        </p:txBody>
      </p:sp>
      <p:sp>
        <p:nvSpPr>
          <p:cNvPr id="34" name="TextBox 33"/>
          <p:cNvSpPr txBox="1"/>
          <p:nvPr/>
        </p:nvSpPr>
        <p:spPr>
          <a:xfrm>
            <a:off x="5983537" y="3297464"/>
            <a:ext cx="2529860" cy="584775"/>
          </a:xfrm>
          <a:prstGeom prst="rect">
            <a:avLst/>
          </a:prstGeom>
          <a:noFill/>
        </p:spPr>
        <p:txBody>
          <a:bodyPr wrap="none" rtlCol="0">
            <a:spAutoFit/>
          </a:bodyPr>
          <a:lstStyle/>
          <a:p>
            <a:r>
              <a:rPr lang="en-US" sz="1600" dirty="0" smtClean="0">
                <a:latin typeface="Courier New" pitchFamily="49" charset="0"/>
                <a:cs typeface="Courier New" pitchFamily="49" charset="0"/>
              </a:rPr>
              <a:t>$ loomctl add &lt;pid&gt;</a:t>
            </a:r>
          </a:p>
          <a:p>
            <a:r>
              <a:rPr lang="en-US" sz="1600" dirty="0" smtClean="0">
                <a:latin typeface="Courier New" pitchFamily="49" charset="0"/>
                <a:cs typeface="Courier New" pitchFamily="49" charset="0"/>
              </a:rPr>
              <a:t>  &lt;filter file&gt;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80628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25" grpId="0" animBg="1"/>
      <p:bldP spid="3" grpId="0"/>
      <p:bldP spid="5"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50000"/>
                  </a:schemeClr>
                </a:solidFill>
              </a:rPr>
              <a:t>Architecture</a:t>
            </a:r>
          </a:p>
          <a:p>
            <a:pPr lvl="1"/>
            <a:r>
              <a:rPr lang="en-US" dirty="0" smtClean="0">
                <a:solidFill>
                  <a:schemeClr val="bg1">
                    <a:lumMod val="50000"/>
                  </a:schemeClr>
                </a:solidFill>
              </a:rPr>
              <a:t>Combines static preparation and live update</a:t>
            </a:r>
          </a:p>
          <a:p>
            <a:r>
              <a:rPr lang="en-US" dirty="0" smtClean="0"/>
              <a:t>Safely updating live applications</a:t>
            </a:r>
          </a:p>
          <a:p>
            <a:r>
              <a:rPr lang="en-US" dirty="0" smtClean="0">
                <a:solidFill>
                  <a:schemeClr val="bg1">
                    <a:lumMod val="50000"/>
                  </a:schemeClr>
                </a:solidFill>
              </a:rPr>
              <a:t>Reducing performance overhead</a:t>
            </a:r>
          </a:p>
          <a:p>
            <a:r>
              <a:rPr lang="en-US" dirty="0" smtClean="0">
                <a:solidFill>
                  <a:schemeClr val="bg1">
                    <a:lumMod val="50000"/>
                  </a:schemeClr>
                </a:solidFill>
              </a:rPr>
              <a:t>Evaluation</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6603977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4651</TotalTime>
  <Words>5191</Words>
  <Application>Microsoft Macintosh PowerPoint</Application>
  <PresentationFormat>On-screen Show (4:3)</PresentationFormat>
  <Paragraphs>1059</Paragraphs>
  <Slides>51</Slides>
  <Notes>51</Notes>
  <HiddenSlides>30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Visio</vt:lpstr>
      <vt:lpstr>LOOM: Bypassing Races in Live Applications with Execution Filters</vt:lpstr>
      <vt:lpstr>Mozilla Bug #133773</vt:lpstr>
      <vt:lpstr>Complex Fix</vt:lpstr>
      <vt:lpstr>LOOM: Live-workaround Races</vt:lpstr>
      <vt:lpstr>LOOM: Live-workaround Races</vt:lpstr>
      <vt:lpstr>Summary of Results</vt:lpstr>
      <vt:lpstr>Outline</vt:lpstr>
      <vt:lpstr>Architecture</vt:lpstr>
      <vt:lpstr>Outline</vt:lpstr>
      <vt:lpstr>Safety: Not Introducing New Errors</vt:lpstr>
      <vt:lpstr>Evacuation Algorithm</vt:lpstr>
      <vt:lpstr>Control Application Threads</vt:lpstr>
      <vt:lpstr>Control Application Threads (cont’d)</vt:lpstr>
      <vt:lpstr>Pausing Threads at Safe Locations</vt:lpstr>
      <vt:lpstr>Outline</vt:lpstr>
      <vt:lpstr>Hybrid Instrumentation</vt:lpstr>
      <vt:lpstr>Bare Instrumentation Overhead</vt:lpstr>
      <vt:lpstr>Bare Instrumentation Overhead</vt:lpstr>
      <vt:lpstr>Scalability</vt:lpstr>
      <vt:lpstr>Conclusion</vt:lpstr>
      <vt:lpstr>Questions? </vt:lpstr>
      <vt:lpstr>Related Work</vt:lpstr>
      <vt:lpstr>Language Summary</vt:lpstr>
      <vt:lpstr>PowerPoint Presentation</vt:lpstr>
      <vt:lpstr>Reliability</vt:lpstr>
      <vt:lpstr>Reliability</vt:lpstr>
      <vt:lpstr>Backup</vt:lpstr>
      <vt:lpstr>Execution Filter Examples</vt:lpstr>
      <vt:lpstr>Hybrid Instrumentation</vt:lpstr>
      <vt:lpstr>Overview</vt:lpstr>
      <vt:lpstr>Execution Filter Examples</vt:lpstr>
      <vt:lpstr>Timeliness</vt:lpstr>
      <vt:lpstr>Safety Challenge</vt:lpstr>
      <vt:lpstr>Control Application Threads</vt:lpstr>
      <vt:lpstr>Pause a Thread at Safe Locations</vt:lpstr>
      <vt:lpstr>Evaluation</vt:lpstr>
      <vt:lpstr>Scalability</vt:lpstr>
      <vt:lpstr>Overhead During Normal Executions</vt:lpstr>
      <vt:lpstr>Long Delay in Race Fixing</vt:lpstr>
      <vt:lpstr>Hybrid Instrumentation</vt:lpstr>
      <vt:lpstr>An Example: Mozilla #133773</vt:lpstr>
      <vt:lpstr>Problems</vt:lpstr>
      <vt:lpstr>Pause/Resume Application Threads</vt:lpstr>
      <vt:lpstr>Pause Threads at Safe Locations</vt:lpstr>
      <vt:lpstr>Evaluation (Benchmarks)</vt:lpstr>
      <vt:lpstr>Evaluation (Metrics)</vt:lpstr>
      <vt:lpstr>Scalability</vt:lpstr>
      <vt:lpstr>Problems</vt:lpstr>
      <vt:lpstr>Execution Filters</vt:lpstr>
      <vt:lpstr>Problems</vt:lpstr>
      <vt:lpstr>Execution Filters: Temporarily Filter out Unwanted Interleavings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Bypassing Races in Live Applications with Execution Filters</dc:title>
  <dc:creator>wujingyue</dc:creator>
  <cp:lastModifiedBy>Jingyue Wu</cp:lastModifiedBy>
  <cp:revision>1260</cp:revision>
  <dcterms:created xsi:type="dcterms:W3CDTF">2006-08-16T00:00:00Z</dcterms:created>
  <dcterms:modified xsi:type="dcterms:W3CDTF">2012-02-22T16:07:42Z</dcterms:modified>
</cp:coreProperties>
</file>