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7" r:id="rId3"/>
    <p:sldId id="308" r:id="rId4"/>
    <p:sldId id="309" r:id="rId5"/>
    <p:sldId id="389" r:id="rId6"/>
    <p:sldId id="258" r:id="rId7"/>
    <p:sldId id="262" r:id="rId8"/>
    <p:sldId id="266" r:id="rId9"/>
    <p:sldId id="337" r:id="rId10"/>
    <p:sldId id="344" r:id="rId11"/>
    <p:sldId id="345" r:id="rId12"/>
    <p:sldId id="346" r:id="rId13"/>
    <p:sldId id="347" r:id="rId14"/>
    <p:sldId id="360" r:id="rId15"/>
    <p:sldId id="349" r:id="rId16"/>
    <p:sldId id="379" r:id="rId17"/>
    <p:sldId id="380" r:id="rId18"/>
    <p:sldId id="348" r:id="rId19"/>
    <p:sldId id="350" r:id="rId20"/>
    <p:sldId id="362" r:id="rId21"/>
    <p:sldId id="287" r:id="rId22"/>
    <p:sldId id="395" r:id="rId23"/>
    <p:sldId id="381" r:id="rId24"/>
    <p:sldId id="393" r:id="rId25"/>
    <p:sldId id="394" r:id="rId26"/>
    <p:sldId id="335" r:id="rId27"/>
    <p:sldId id="390" r:id="rId28"/>
    <p:sldId id="391" r:id="rId29"/>
    <p:sldId id="392" r:id="rId30"/>
    <p:sldId id="290" r:id="rId31"/>
    <p:sldId id="355" r:id="rId32"/>
    <p:sldId id="397" r:id="rId33"/>
    <p:sldId id="384" r:id="rId34"/>
    <p:sldId id="385" r:id="rId35"/>
    <p:sldId id="386" r:id="rId36"/>
    <p:sldId id="39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07" autoAdjust="0"/>
  </p:normalViewPr>
  <p:slideViewPr>
    <p:cSldViewPr snapToGrid="0" snapToObjects="1">
      <p:cViewPr varScale="1">
        <p:scale>
          <a:sx n="76" d="100"/>
          <a:sy n="76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48C61-3868-DC40-9F0E-379171C61E36}" type="datetimeFigureOut">
              <a:rPr lang="en-US" smtClean="0"/>
              <a:t>6/24/12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F4806-90E4-F74C-9E06-A787D8EE2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3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4169-C3C9-8048-BD3F-444EBF5B1943}" type="datetimeFigureOut">
              <a:rPr lang="en-US" smtClean="0"/>
              <a:t>6/24/12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B238-10EE-0345-80D5-2CC8AC3B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5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7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7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5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6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4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89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9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238-10EE-0345-80D5-2CC8AC3B0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EB-DEE0-0843-83F7-362050CF29C3}" type="datetime1">
              <a:rPr lang="en-US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77EB-B89F-1744-BF0D-3813764233D3}" type="datetime1">
              <a:rPr lang="en-US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5048-6D0B-F34B-83FD-097CC00B41BC}" type="datetime1">
              <a:rPr lang="en-US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E3CA-7AC9-864E-B194-3EFCFB637F7C}" type="datetime1">
              <a:rPr lang="en-US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2674-79B5-AA42-84F0-151255A37066}" type="datetime1">
              <a:rPr lang="en-US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6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63BB-E9C5-8D4A-9CCC-972C28BC0FB5}" type="datetime1">
              <a:rPr lang="en-US" smtClean="0"/>
              <a:t>6/24/12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0CA-AA29-084A-8FFD-40BF7FC9CF10}" type="datetime1">
              <a:rPr lang="en-US" smtClean="0"/>
              <a:t>6/24/12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C8B7-D68D-F945-92EC-543BD774BD2C}" type="datetime1">
              <a:rPr lang="en-US" smtClean="0"/>
              <a:t>6/24/12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3A49-737A-FF43-86E7-D2DF0E010E02}" type="datetime1">
              <a:rPr lang="en-US" smtClean="0"/>
              <a:t>6/24/12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EEF3-6562-5D4A-973D-98DB8BE82E18}" type="datetime1">
              <a:rPr lang="en-US" smtClean="0"/>
              <a:t>6/24/12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43FA-3C45-8B44-82A7-920153BD7063}" type="datetime1">
              <a:rPr lang="en-US" smtClean="0"/>
              <a:t>6/24/12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FB09-DBCB-404E-8C71-BE27CD7D1D7A}" type="datetime1">
              <a:rPr lang="en-US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A803-F2AE-1040-A80A-2E1F5E59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524" y="1874062"/>
            <a:ext cx="6053613" cy="1472184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Sound and Precise Analysis of</a:t>
            </a:r>
            <a:br>
              <a:rPr lang="en-US" sz="3600" dirty="0" smtClean="0"/>
            </a:br>
            <a:r>
              <a:rPr lang="en-US" sz="3600" dirty="0" smtClean="0"/>
              <a:t>Parallel Programs through</a:t>
            </a:r>
            <a:br>
              <a:rPr lang="en-US" sz="3600" dirty="0" smtClean="0"/>
            </a:br>
            <a:r>
              <a:rPr lang="en-US" sz="3600" dirty="0" smtClean="0"/>
              <a:t>Schedule Specialization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451" y="3938145"/>
            <a:ext cx="7620507" cy="1752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Jingyue Wu, Yang Tang, Gang Hu, Heming Cui, </a:t>
            </a:r>
            <a:r>
              <a:rPr lang="en-US" sz="2400" dirty="0" err="1" smtClean="0"/>
              <a:t>Junfeng</a:t>
            </a:r>
            <a:r>
              <a:rPr lang="en-US" sz="2400" dirty="0" smtClean="0"/>
              <a:t> Yang</a:t>
            </a:r>
          </a:p>
          <a:p>
            <a:pPr algn="ctr"/>
            <a:r>
              <a:rPr lang="en-US" sz="2400" dirty="0" smtClean="0"/>
              <a:t>Columbia University</a:t>
            </a:r>
          </a:p>
          <a:p>
            <a:pPr algn="ctr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533A803-F2AE-1040-A80A-2E1F5E592C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1"/>
    </mc:Choice>
    <mc:Fallback xmlns="">
      <p:transition xmlns:p14="http://schemas.microsoft.com/office/powerpoint/2010/main" spd="slow" advTm="130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8409"/>
            <a:ext cx="4490698" cy="209974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main(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argc</a:t>
            </a:r>
            <a:r>
              <a:rPr lang="en-US" sz="1200" dirty="0">
                <a:latin typeface="Monaco"/>
                <a:cs typeface="Monaco"/>
              </a:rPr>
              <a:t>, char *</a:t>
            </a:r>
            <a:r>
              <a:rPr lang="en-US" sz="1200" dirty="0" err="1">
                <a:latin typeface="Monaco"/>
                <a:cs typeface="Monaco"/>
              </a:rPr>
              <a:t>argv</a:t>
            </a:r>
            <a:r>
              <a:rPr lang="en-US" sz="1200" dirty="0">
                <a:latin typeface="Monaco"/>
                <a:cs typeface="Monaco"/>
              </a:rPr>
              <a:t>[]) {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p = </a:t>
            </a:r>
            <a:r>
              <a:rPr lang="en-US" sz="1200" dirty="0" err="1" smtClean="0">
                <a:latin typeface="Monaco"/>
                <a:cs typeface="Monaco"/>
              </a:rPr>
              <a:t>atoi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argv</a:t>
            </a:r>
            <a:r>
              <a:rPr lang="en-US" sz="1200" dirty="0" smtClean="0">
                <a:latin typeface="Monaco"/>
                <a:cs typeface="Monaco"/>
              </a:rPr>
              <a:t>[1]);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  for 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pthread_create</a:t>
            </a:r>
            <a:r>
              <a:rPr lang="en-US" sz="1200" dirty="0">
                <a:latin typeface="Monaco"/>
                <a:cs typeface="Monaco"/>
              </a:rPr>
              <a:t>(&amp;child[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0, worker,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for 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pthread_join</a:t>
            </a:r>
            <a:r>
              <a:rPr lang="en-US" sz="1200" dirty="0">
                <a:latin typeface="Monaco"/>
                <a:cs typeface="Monaco"/>
              </a:rPr>
              <a:t>(child[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return 0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152101" y="3855440"/>
            <a:ext cx="738754" cy="2065052"/>
            <a:chOff x="457200" y="3860557"/>
            <a:chExt cx="738754" cy="2065052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860557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435501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548" y="5083628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9548" y="5648610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7" name="Straight Arrow Connector 26"/>
            <p:cNvCxnSpPr>
              <a:stCxn id="19" idx="2"/>
              <a:endCxn id="20" idx="0"/>
            </p:cNvCxnSpPr>
            <p:nvPr/>
          </p:nvCxnSpPr>
          <p:spPr>
            <a:xfrm>
              <a:off x="826577" y="4137556"/>
              <a:ext cx="0" cy="2979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22" idx="0"/>
            </p:cNvCxnSpPr>
            <p:nvPr/>
          </p:nvCxnSpPr>
          <p:spPr>
            <a:xfrm>
              <a:off x="826577" y="5360627"/>
              <a:ext cx="0" cy="2879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2"/>
              <a:endCxn id="21" idx="0"/>
            </p:cNvCxnSpPr>
            <p:nvPr/>
          </p:nvCxnSpPr>
          <p:spPr>
            <a:xfrm>
              <a:off x="826577" y="4712500"/>
              <a:ext cx="0" cy="371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9185" y="3229708"/>
            <a:ext cx="2425434" cy="3491767"/>
            <a:chOff x="6078409" y="1360428"/>
            <a:chExt cx="2425434" cy="3491767"/>
          </a:xfrm>
        </p:grpSpPr>
        <p:sp>
          <p:nvSpPr>
            <p:cNvPr id="4" name="Rectangle 3"/>
            <p:cNvSpPr/>
            <p:nvPr/>
          </p:nvSpPr>
          <p:spPr>
            <a:xfrm>
              <a:off x="6078409" y="1360428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atoi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54262" y="2299320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56378" y="2782643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78409" y="4575196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return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78409" y="1824153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78409" y="2299320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54262" y="3653405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56378" y="4158502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78409" y="3653405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78409" y="3191597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73" name="Straight Arrow Connector 72"/>
            <p:cNvCxnSpPr>
              <a:stCxn id="4" idx="2"/>
              <a:endCxn id="57" idx="0"/>
            </p:cNvCxnSpPr>
            <p:nvPr/>
          </p:nvCxnSpPr>
          <p:spPr>
            <a:xfrm>
              <a:off x="6553200" y="1637427"/>
              <a:ext cx="0" cy="186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Straight Arrow Connector 74"/>
            <p:cNvCxnSpPr>
              <a:stCxn id="57" idx="2"/>
              <a:endCxn id="60" idx="0"/>
            </p:cNvCxnSpPr>
            <p:nvPr/>
          </p:nvCxnSpPr>
          <p:spPr>
            <a:xfrm>
              <a:off x="6553200" y="2101152"/>
              <a:ext cx="0" cy="198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Straight Arrow Connector 76"/>
            <p:cNvCxnSpPr>
              <a:stCxn id="60" idx="2"/>
              <a:endCxn id="35" idx="0"/>
            </p:cNvCxnSpPr>
            <p:nvPr/>
          </p:nvCxnSpPr>
          <p:spPr>
            <a:xfrm>
              <a:off x="6553200" y="2576319"/>
              <a:ext cx="777969" cy="2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35" idx="0"/>
              <a:endCxn id="34" idx="2"/>
            </p:cNvCxnSpPr>
            <p:nvPr/>
          </p:nvCxnSpPr>
          <p:spPr>
            <a:xfrm flipV="1">
              <a:off x="7331169" y="2576319"/>
              <a:ext cx="697884" cy="2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5" name="Straight Arrow Connector 84"/>
            <p:cNvCxnSpPr>
              <a:stCxn id="70" idx="2"/>
              <a:endCxn id="69" idx="0"/>
            </p:cNvCxnSpPr>
            <p:nvPr/>
          </p:nvCxnSpPr>
          <p:spPr>
            <a:xfrm>
              <a:off x="6553200" y="3468596"/>
              <a:ext cx="0" cy="184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Straight Arrow Connector 86"/>
            <p:cNvCxnSpPr>
              <a:stCxn id="69" idx="2"/>
              <a:endCxn id="68" idx="0"/>
            </p:cNvCxnSpPr>
            <p:nvPr/>
          </p:nvCxnSpPr>
          <p:spPr>
            <a:xfrm>
              <a:off x="6553200" y="3930404"/>
              <a:ext cx="777969" cy="228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Arrow Connector 88"/>
            <p:cNvCxnSpPr>
              <a:stCxn id="68" idx="0"/>
              <a:endCxn id="67" idx="2"/>
            </p:cNvCxnSpPr>
            <p:nvPr/>
          </p:nvCxnSpPr>
          <p:spPr>
            <a:xfrm flipV="1">
              <a:off x="7331169" y="3930404"/>
              <a:ext cx="697884" cy="228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3" name="Straight Arrow Connector 92"/>
            <p:cNvCxnSpPr>
              <a:stCxn id="69" idx="2"/>
              <a:endCxn id="38" idx="0"/>
            </p:cNvCxnSpPr>
            <p:nvPr/>
          </p:nvCxnSpPr>
          <p:spPr>
            <a:xfrm>
              <a:off x="6553200" y="3930404"/>
              <a:ext cx="0" cy="644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5" name="Straight Arrow Connector 94"/>
            <p:cNvCxnSpPr>
              <a:stCxn id="60" idx="2"/>
              <a:endCxn id="70" idx="0"/>
            </p:cNvCxnSpPr>
            <p:nvPr/>
          </p:nvCxnSpPr>
          <p:spPr>
            <a:xfrm>
              <a:off x="6553200" y="2576319"/>
              <a:ext cx="0" cy="615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>
              <a:stCxn id="34" idx="1"/>
              <a:endCxn id="60" idx="3"/>
            </p:cNvCxnSpPr>
            <p:nvPr/>
          </p:nvCxnSpPr>
          <p:spPr>
            <a:xfrm flipH="1">
              <a:off x="7027990" y="2437820"/>
              <a:ext cx="526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stCxn id="67" idx="1"/>
              <a:endCxn id="69" idx="3"/>
            </p:cNvCxnSpPr>
            <p:nvPr/>
          </p:nvCxnSpPr>
          <p:spPr>
            <a:xfrm flipH="1">
              <a:off x="7027990" y="3791905"/>
              <a:ext cx="526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3054673" y="3506707"/>
            <a:ext cx="972461" cy="625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9185" y="3229708"/>
            <a:ext cx="1727550" cy="1757620"/>
            <a:chOff x="4521815" y="1382116"/>
            <a:chExt cx="1727550" cy="1757620"/>
          </a:xfrm>
        </p:grpSpPr>
        <p:sp>
          <p:nvSpPr>
            <p:cNvPr id="92" name="Rectangle 91"/>
            <p:cNvSpPr/>
            <p:nvPr/>
          </p:nvSpPr>
          <p:spPr>
            <a:xfrm>
              <a:off x="4521815" y="1382116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atoi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99784" y="2862737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21815" y="1819103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21815" y="2349565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98" name="Straight Arrow Connector 97"/>
            <p:cNvCxnSpPr>
              <a:stCxn id="92" idx="2"/>
              <a:endCxn id="96" idx="0"/>
            </p:cNvCxnSpPr>
            <p:nvPr/>
          </p:nvCxnSpPr>
          <p:spPr>
            <a:xfrm>
              <a:off x="4996606" y="1659115"/>
              <a:ext cx="0" cy="15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9" name="Straight Arrow Connector 98"/>
            <p:cNvCxnSpPr>
              <a:stCxn id="96" idx="2"/>
              <a:endCxn id="97" idx="0"/>
            </p:cNvCxnSpPr>
            <p:nvPr/>
          </p:nvCxnSpPr>
          <p:spPr>
            <a:xfrm>
              <a:off x="4996606" y="2096102"/>
              <a:ext cx="0" cy="25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0" name="Straight Arrow Connector 99"/>
            <p:cNvCxnSpPr>
              <a:stCxn id="97" idx="2"/>
              <a:endCxn id="94" idx="0"/>
            </p:cNvCxnSpPr>
            <p:nvPr/>
          </p:nvCxnSpPr>
          <p:spPr>
            <a:xfrm>
              <a:off x="4996606" y="2626564"/>
              <a:ext cx="777969" cy="2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90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0"/>
    </mc:Choice>
    <mc:Fallback xmlns="">
      <p:transition xmlns:p14="http://schemas.microsoft.com/office/powerpoint/2010/main" spd="slow" advTm="1145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729E-7 3.75724E-6 L 0.44182 -0.26871 " pathEditMode="relative" ptsTypes="AA">
                                      <p:cBhvr>
                                        <p:cTn id="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8409"/>
            <a:ext cx="4490698" cy="209974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main(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argc</a:t>
            </a:r>
            <a:r>
              <a:rPr lang="en-US" sz="1200" dirty="0">
                <a:latin typeface="Monaco"/>
                <a:cs typeface="Monaco"/>
              </a:rPr>
              <a:t>, char *</a:t>
            </a:r>
            <a:r>
              <a:rPr lang="en-US" sz="1200" dirty="0" err="1">
                <a:latin typeface="Monaco"/>
                <a:cs typeface="Monaco"/>
              </a:rPr>
              <a:t>argv</a:t>
            </a:r>
            <a:r>
              <a:rPr lang="en-US" sz="1200" dirty="0">
                <a:latin typeface="Monaco"/>
                <a:cs typeface="Monaco"/>
              </a:rPr>
              <a:t>[]) {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p = </a:t>
            </a:r>
            <a:r>
              <a:rPr lang="en-US" sz="1200" dirty="0" err="1" smtClean="0">
                <a:latin typeface="Monaco"/>
                <a:cs typeface="Monaco"/>
              </a:rPr>
              <a:t>atoi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argv</a:t>
            </a:r>
            <a:r>
              <a:rPr lang="en-US" sz="1200" dirty="0" smtClean="0">
                <a:latin typeface="Monaco"/>
                <a:cs typeface="Monaco"/>
              </a:rPr>
              <a:t>[1]);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  for 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pthread_create</a:t>
            </a:r>
            <a:r>
              <a:rPr lang="en-US" sz="1200" dirty="0">
                <a:latin typeface="Monaco"/>
                <a:cs typeface="Monaco"/>
              </a:rPr>
              <a:t>(&amp;child[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0, worker,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for 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pthread_join</a:t>
            </a:r>
            <a:r>
              <a:rPr lang="en-US" sz="1200" dirty="0">
                <a:latin typeface="Monaco"/>
                <a:cs typeface="Monaco"/>
              </a:rPr>
              <a:t>(child[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return 0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152101" y="3855440"/>
            <a:ext cx="738754" cy="2065052"/>
            <a:chOff x="457200" y="3860557"/>
            <a:chExt cx="738754" cy="2065052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860557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435501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548" y="5083628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9548" y="5648610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7" name="Straight Arrow Connector 26"/>
            <p:cNvCxnSpPr>
              <a:stCxn id="19" idx="2"/>
              <a:endCxn id="20" idx="0"/>
            </p:cNvCxnSpPr>
            <p:nvPr/>
          </p:nvCxnSpPr>
          <p:spPr>
            <a:xfrm>
              <a:off x="826577" y="4137556"/>
              <a:ext cx="0" cy="2979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22" idx="0"/>
            </p:cNvCxnSpPr>
            <p:nvPr/>
          </p:nvCxnSpPr>
          <p:spPr>
            <a:xfrm>
              <a:off x="826577" y="5360627"/>
              <a:ext cx="0" cy="2879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2"/>
              <a:endCxn id="21" idx="0"/>
            </p:cNvCxnSpPr>
            <p:nvPr/>
          </p:nvCxnSpPr>
          <p:spPr>
            <a:xfrm>
              <a:off x="826577" y="4712500"/>
              <a:ext cx="0" cy="371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9185" y="3229708"/>
            <a:ext cx="2425434" cy="3491767"/>
            <a:chOff x="6078409" y="1360428"/>
            <a:chExt cx="2425434" cy="3491767"/>
          </a:xfrm>
        </p:grpSpPr>
        <p:sp>
          <p:nvSpPr>
            <p:cNvPr id="4" name="Rectangle 3"/>
            <p:cNvSpPr/>
            <p:nvPr/>
          </p:nvSpPr>
          <p:spPr>
            <a:xfrm>
              <a:off x="6078409" y="1360428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atoi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54262" y="2299320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56378" y="2782643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78409" y="4575196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return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78409" y="1824153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78409" y="2299320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54262" y="3653405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56378" y="4158502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78409" y="3653405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78409" y="3191597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73" name="Straight Arrow Connector 72"/>
            <p:cNvCxnSpPr>
              <a:stCxn id="4" idx="2"/>
              <a:endCxn id="57" idx="0"/>
            </p:cNvCxnSpPr>
            <p:nvPr/>
          </p:nvCxnSpPr>
          <p:spPr>
            <a:xfrm>
              <a:off x="6553200" y="1637427"/>
              <a:ext cx="0" cy="186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Straight Arrow Connector 74"/>
            <p:cNvCxnSpPr>
              <a:stCxn id="57" idx="2"/>
              <a:endCxn id="60" idx="0"/>
            </p:cNvCxnSpPr>
            <p:nvPr/>
          </p:nvCxnSpPr>
          <p:spPr>
            <a:xfrm>
              <a:off x="6553200" y="2101152"/>
              <a:ext cx="0" cy="198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7" name="Straight Arrow Connector 76"/>
            <p:cNvCxnSpPr>
              <a:stCxn id="60" idx="2"/>
              <a:endCxn id="35" idx="0"/>
            </p:cNvCxnSpPr>
            <p:nvPr/>
          </p:nvCxnSpPr>
          <p:spPr>
            <a:xfrm>
              <a:off x="6553200" y="2576319"/>
              <a:ext cx="777969" cy="2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35" idx="0"/>
              <a:endCxn id="34" idx="2"/>
            </p:cNvCxnSpPr>
            <p:nvPr/>
          </p:nvCxnSpPr>
          <p:spPr>
            <a:xfrm flipV="1">
              <a:off x="7331169" y="2576319"/>
              <a:ext cx="697884" cy="2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5" name="Straight Arrow Connector 84"/>
            <p:cNvCxnSpPr>
              <a:stCxn id="70" idx="2"/>
              <a:endCxn id="69" idx="0"/>
            </p:cNvCxnSpPr>
            <p:nvPr/>
          </p:nvCxnSpPr>
          <p:spPr>
            <a:xfrm>
              <a:off x="6553200" y="3468596"/>
              <a:ext cx="0" cy="184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Straight Arrow Connector 86"/>
            <p:cNvCxnSpPr>
              <a:stCxn id="69" idx="2"/>
              <a:endCxn id="68" idx="0"/>
            </p:cNvCxnSpPr>
            <p:nvPr/>
          </p:nvCxnSpPr>
          <p:spPr>
            <a:xfrm>
              <a:off x="6553200" y="3930404"/>
              <a:ext cx="777969" cy="228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Arrow Connector 88"/>
            <p:cNvCxnSpPr>
              <a:stCxn id="68" idx="0"/>
              <a:endCxn id="67" idx="2"/>
            </p:cNvCxnSpPr>
            <p:nvPr/>
          </p:nvCxnSpPr>
          <p:spPr>
            <a:xfrm flipV="1">
              <a:off x="7331169" y="3930404"/>
              <a:ext cx="697884" cy="228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3" name="Straight Arrow Connector 92"/>
            <p:cNvCxnSpPr>
              <a:stCxn id="69" idx="2"/>
              <a:endCxn id="38" idx="0"/>
            </p:cNvCxnSpPr>
            <p:nvPr/>
          </p:nvCxnSpPr>
          <p:spPr>
            <a:xfrm>
              <a:off x="6553200" y="3930404"/>
              <a:ext cx="0" cy="644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5" name="Straight Arrow Connector 94"/>
            <p:cNvCxnSpPr>
              <a:stCxn id="60" idx="2"/>
              <a:endCxn id="70" idx="0"/>
            </p:cNvCxnSpPr>
            <p:nvPr/>
          </p:nvCxnSpPr>
          <p:spPr>
            <a:xfrm>
              <a:off x="6553200" y="2576319"/>
              <a:ext cx="0" cy="615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>
              <a:stCxn id="34" idx="1"/>
              <a:endCxn id="60" idx="3"/>
            </p:cNvCxnSpPr>
            <p:nvPr/>
          </p:nvCxnSpPr>
          <p:spPr>
            <a:xfrm flipH="1">
              <a:off x="7027990" y="2437820"/>
              <a:ext cx="526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stCxn id="67" idx="1"/>
              <a:endCxn id="69" idx="3"/>
            </p:cNvCxnSpPr>
            <p:nvPr/>
          </p:nvCxnSpPr>
          <p:spPr>
            <a:xfrm flipH="1">
              <a:off x="7027990" y="3791905"/>
              <a:ext cx="526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521815" y="1382116"/>
            <a:ext cx="1727550" cy="1757620"/>
            <a:chOff x="4521815" y="1382116"/>
            <a:chExt cx="1727550" cy="1757620"/>
          </a:xfrm>
        </p:grpSpPr>
        <p:sp>
          <p:nvSpPr>
            <p:cNvPr id="91" name="Rectangle 90"/>
            <p:cNvSpPr/>
            <p:nvPr/>
          </p:nvSpPr>
          <p:spPr>
            <a:xfrm>
              <a:off x="5299784" y="2862737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21815" y="138211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atoi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21815" y="1819103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21815" y="2349565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43" name="Straight Arrow Connector 42"/>
            <p:cNvCxnSpPr>
              <a:stCxn id="39" idx="2"/>
              <a:endCxn id="41" idx="0"/>
            </p:cNvCxnSpPr>
            <p:nvPr/>
          </p:nvCxnSpPr>
          <p:spPr>
            <a:xfrm>
              <a:off x="4996606" y="1659115"/>
              <a:ext cx="0" cy="15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4" name="Straight Arrow Connector 43"/>
            <p:cNvCxnSpPr>
              <a:stCxn id="41" idx="2"/>
              <a:endCxn id="42" idx="0"/>
            </p:cNvCxnSpPr>
            <p:nvPr/>
          </p:nvCxnSpPr>
          <p:spPr>
            <a:xfrm>
              <a:off x="4996606" y="2096102"/>
              <a:ext cx="0" cy="25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5" name="Straight Arrow Connector 44"/>
            <p:cNvCxnSpPr>
              <a:stCxn id="42" idx="2"/>
              <a:endCxn id="91" idx="0"/>
            </p:cNvCxnSpPr>
            <p:nvPr/>
          </p:nvCxnSpPr>
          <p:spPr>
            <a:xfrm>
              <a:off x="4996606" y="2626564"/>
              <a:ext cx="777969" cy="2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3054673" y="3855440"/>
            <a:ext cx="972461" cy="851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89185" y="3659702"/>
            <a:ext cx="1747047" cy="1659850"/>
            <a:chOff x="4502318" y="2862737"/>
            <a:chExt cx="1747047" cy="1659850"/>
          </a:xfrm>
        </p:grpSpPr>
        <p:sp>
          <p:nvSpPr>
            <p:cNvPr id="94" name="Rectangle 93"/>
            <p:cNvSpPr/>
            <p:nvPr/>
          </p:nvSpPr>
          <p:spPr>
            <a:xfrm>
              <a:off x="5299784" y="2862737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99784" y="3309478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99784" y="4245588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502318" y="3780736"/>
              <a:ext cx="949581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99" name="Straight Arrow Connector 98"/>
            <p:cNvCxnSpPr>
              <a:stCxn id="98" idx="2"/>
              <a:endCxn id="97" idx="0"/>
            </p:cNvCxnSpPr>
            <p:nvPr/>
          </p:nvCxnSpPr>
          <p:spPr>
            <a:xfrm>
              <a:off x="4977109" y="4057735"/>
              <a:ext cx="797466" cy="187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0" name="Straight Arrow Connector 99"/>
            <p:cNvCxnSpPr>
              <a:stCxn id="94" idx="2"/>
              <a:endCxn id="96" idx="0"/>
            </p:cNvCxnSpPr>
            <p:nvPr/>
          </p:nvCxnSpPr>
          <p:spPr>
            <a:xfrm>
              <a:off x="5774575" y="3139736"/>
              <a:ext cx="0" cy="169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1" name="Straight Arrow Connector 100"/>
            <p:cNvCxnSpPr>
              <a:stCxn id="96" idx="2"/>
              <a:endCxn id="98" idx="0"/>
            </p:cNvCxnSpPr>
            <p:nvPr/>
          </p:nvCxnSpPr>
          <p:spPr>
            <a:xfrm flipH="1">
              <a:off x="4977109" y="3586477"/>
              <a:ext cx="797466" cy="194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23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4"/>
    </mc:Choice>
    <mc:Fallback xmlns="">
      <p:transition xmlns:p14="http://schemas.microsoft.com/office/powerpoint/2010/main" spd="slow" advTm="797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2921E-6 -3.28932E-7 L 0.43921 -0.11512 " pathEditMode="relative" ptsTypes="AA">
                                      <p:cBhvr>
                                        <p:cTn id="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8409"/>
            <a:ext cx="4490698" cy="209974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main(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argc</a:t>
            </a:r>
            <a:r>
              <a:rPr lang="en-US" sz="1200" dirty="0">
                <a:latin typeface="Monaco"/>
                <a:cs typeface="Monaco"/>
              </a:rPr>
              <a:t>, char *</a:t>
            </a:r>
            <a:r>
              <a:rPr lang="en-US" sz="1200" dirty="0" err="1">
                <a:latin typeface="Monaco"/>
                <a:cs typeface="Monaco"/>
              </a:rPr>
              <a:t>argv</a:t>
            </a:r>
            <a:r>
              <a:rPr lang="en-US" sz="1200" dirty="0">
                <a:latin typeface="Monaco"/>
                <a:cs typeface="Monaco"/>
              </a:rPr>
              <a:t>[]) {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p = </a:t>
            </a:r>
            <a:r>
              <a:rPr lang="en-US" sz="1200" dirty="0" err="1" smtClean="0">
                <a:latin typeface="Monaco"/>
                <a:cs typeface="Monaco"/>
              </a:rPr>
              <a:t>atoi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argv</a:t>
            </a:r>
            <a:r>
              <a:rPr lang="en-US" sz="1200" dirty="0" smtClean="0">
                <a:latin typeface="Monaco"/>
                <a:cs typeface="Monaco"/>
              </a:rPr>
              <a:t>[1]);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  for 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pthread_create</a:t>
            </a:r>
            <a:r>
              <a:rPr lang="en-US" sz="1200" dirty="0">
                <a:latin typeface="Monaco"/>
                <a:cs typeface="Monaco"/>
              </a:rPr>
              <a:t>(&amp;child[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0, worker,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for 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pthread_join</a:t>
            </a:r>
            <a:r>
              <a:rPr lang="en-US" sz="1200" dirty="0">
                <a:latin typeface="Monaco"/>
                <a:cs typeface="Monaco"/>
              </a:rPr>
              <a:t>(child[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return 0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152101" y="3855440"/>
            <a:ext cx="738754" cy="2065052"/>
            <a:chOff x="457200" y="3860557"/>
            <a:chExt cx="738754" cy="2065052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860557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435501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548" y="5083628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9548" y="5648610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7" name="Straight Arrow Connector 26"/>
            <p:cNvCxnSpPr>
              <a:stCxn id="19" idx="2"/>
              <a:endCxn id="20" idx="0"/>
            </p:cNvCxnSpPr>
            <p:nvPr/>
          </p:nvCxnSpPr>
          <p:spPr>
            <a:xfrm>
              <a:off x="826577" y="4137556"/>
              <a:ext cx="0" cy="2979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22" idx="0"/>
            </p:cNvCxnSpPr>
            <p:nvPr/>
          </p:nvCxnSpPr>
          <p:spPr>
            <a:xfrm>
              <a:off x="826577" y="5360627"/>
              <a:ext cx="0" cy="2879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2"/>
              <a:endCxn id="21" idx="0"/>
            </p:cNvCxnSpPr>
            <p:nvPr/>
          </p:nvCxnSpPr>
          <p:spPr>
            <a:xfrm>
              <a:off x="826577" y="4712500"/>
              <a:ext cx="0" cy="371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9185" y="3229708"/>
            <a:ext cx="2425434" cy="3491767"/>
            <a:chOff x="6078409" y="1360428"/>
            <a:chExt cx="2425434" cy="3491767"/>
          </a:xfrm>
        </p:grpSpPr>
        <p:sp>
          <p:nvSpPr>
            <p:cNvPr id="4" name="Rectangle 3"/>
            <p:cNvSpPr/>
            <p:nvPr/>
          </p:nvSpPr>
          <p:spPr>
            <a:xfrm>
              <a:off x="6078409" y="1360428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atoi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54262" y="2299320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56378" y="2782643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78409" y="4575196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return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78409" y="1824153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78409" y="2299320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54262" y="3653405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56378" y="4158502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78409" y="3653405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78409" y="3191597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73" name="Straight Arrow Connector 72"/>
            <p:cNvCxnSpPr>
              <a:stCxn id="4" idx="2"/>
              <a:endCxn id="57" idx="0"/>
            </p:cNvCxnSpPr>
            <p:nvPr/>
          </p:nvCxnSpPr>
          <p:spPr>
            <a:xfrm>
              <a:off x="6553200" y="1637427"/>
              <a:ext cx="0" cy="186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Straight Arrow Connector 74"/>
            <p:cNvCxnSpPr>
              <a:stCxn id="57" idx="2"/>
              <a:endCxn id="60" idx="0"/>
            </p:cNvCxnSpPr>
            <p:nvPr/>
          </p:nvCxnSpPr>
          <p:spPr>
            <a:xfrm>
              <a:off x="6553200" y="2101152"/>
              <a:ext cx="0" cy="198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7" name="Straight Arrow Connector 76"/>
            <p:cNvCxnSpPr>
              <a:stCxn id="60" idx="2"/>
              <a:endCxn id="35" idx="0"/>
            </p:cNvCxnSpPr>
            <p:nvPr/>
          </p:nvCxnSpPr>
          <p:spPr>
            <a:xfrm>
              <a:off x="6553200" y="2576319"/>
              <a:ext cx="777969" cy="2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35" idx="0"/>
              <a:endCxn id="34" idx="2"/>
            </p:cNvCxnSpPr>
            <p:nvPr/>
          </p:nvCxnSpPr>
          <p:spPr>
            <a:xfrm flipV="1">
              <a:off x="7331169" y="2576319"/>
              <a:ext cx="697884" cy="2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5" name="Straight Arrow Connector 84"/>
            <p:cNvCxnSpPr>
              <a:stCxn id="70" idx="2"/>
              <a:endCxn id="69" idx="0"/>
            </p:cNvCxnSpPr>
            <p:nvPr/>
          </p:nvCxnSpPr>
          <p:spPr>
            <a:xfrm>
              <a:off x="6553200" y="3468596"/>
              <a:ext cx="0" cy="184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Straight Arrow Connector 86"/>
            <p:cNvCxnSpPr>
              <a:stCxn id="69" idx="2"/>
              <a:endCxn id="68" idx="0"/>
            </p:cNvCxnSpPr>
            <p:nvPr/>
          </p:nvCxnSpPr>
          <p:spPr>
            <a:xfrm>
              <a:off x="6553200" y="3930404"/>
              <a:ext cx="777969" cy="228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Arrow Connector 88"/>
            <p:cNvCxnSpPr>
              <a:stCxn id="68" idx="0"/>
              <a:endCxn id="67" idx="2"/>
            </p:cNvCxnSpPr>
            <p:nvPr/>
          </p:nvCxnSpPr>
          <p:spPr>
            <a:xfrm flipV="1">
              <a:off x="7331169" y="3930404"/>
              <a:ext cx="697884" cy="228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3" name="Straight Arrow Connector 92"/>
            <p:cNvCxnSpPr>
              <a:stCxn id="69" idx="2"/>
              <a:endCxn id="38" idx="0"/>
            </p:cNvCxnSpPr>
            <p:nvPr/>
          </p:nvCxnSpPr>
          <p:spPr>
            <a:xfrm>
              <a:off x="6553200" y="3930404"/>
              <a:ext cx="0" cy="644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5" name="Straight Arrow Connector 94"/>
            <p:cNvCxnSpPr>
              <a:stCxn id="60" idx="2"/>
              <a:endCxn id="70" idx="0"/>
            </p:cNvCxnSpPr>
            <p:nvPr/>
          </p:nvCxnSpPr>
          <p:spPr>
            <a:xfrm>
              <a:off x="6553200" y="2576319"/>
              <a:ext cx="0" cy="615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>
              <a:stCxn id="34" idx="1"/>
              <a:endCxn id="60" idx="3"/>
            </p:cNvCxnSpPr>
            <p:nvPr/>
          </p:nvCxnSpPr>
          <p:spPr>
            <a:xfrm flipH="1">
              <a:off x="7027990" y="2437820"/>
              <a:ext cx="526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stCxn id="67" idx="1"/>
              <a:endCxn id="69" idx="3"/>
            </p:cNvCxnSpPr>
            <p:nvPr/>
          </p:nvCxnSpPr>
          <p:spPr>
            <a:xfrm flipH="1">
              <a:off x="7027990" y="3791905"/>
              <a:ext cx="526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502318" y="1382116"/>
            <a:ext cx="4006589" cy="4706185"/>
            <a:chOff x="4502318" y="1382116"/>
            <a:chExt cx="4006589" cy="4706185"/>
          </a:xfrm>
        </p:grpSpPr>
        <p:sp>
          <p:nvSpPr>
            <p:cNvPr id="39" name="Rectangle 38"/>
            <p:cNvSpPr/>
            <p:nvPr/>
          </p:nvSpPr>
          <p:spPr>
            <a:xfrm>
              <a:off x="4521815" y="138211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atoi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99784" y="2862737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21815" y="1819103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21815" y="2349565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43" name="Straight Arrow Connector 42"/>
            <p:cNvCxnSpPr>
              <a:stCxn id="39" idx="2"/>
              <a:endCxn id="41" idx="0"/>
            </p:cNvCxnSpPr>
            <p:nvPr/>
          </p:nvCxnSpPr>
          <p:spPr>
            <a:xfrm>
              <a:off x="4996606" y="1659115"/>
              <a:ext cx="0" cy="15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4" name="Straight Arrow Connector 43"/>
            <p:cNvCxnSpPr>
              <a:stCxn id="41" idx="2"/>
              <a:endCxn id="42" idx="0"/>
            </p:cNvCxnSpPr>
            <p:nvPr/>
          </p:nvCxnSpPr>
          <p:spPr>
            <a:xfrm>
              <a:off x="4996606" y="2096102"/>
              <a:ext cx="0" cy="25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5" name="Straight Arrow Connector 44"/>
            <p:cNvCxnSpPr>
              <a:stCxn id="42" idx="2"/>
              <a:endCxn id="40" idx="0"/>
            </p:cNvCxnSpPr>
            <p:nvPr/>
          </p:nvCxnSpPr>
          <p:spPr>
            <a:xfrm>
              <a:off x="4996606" y="2626564"/>
              <a:ext cx="777969" cy="2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299784" y="3309478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99784" y="4245588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02318" y="378073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51" name="Straight Arrow Connector 50"/>
            <p:cNvCxnSpPr>
              <a:stCxn id="49" idx="2"/>
              <a:endCxn id="48" idx="0"/>
            </p:cNvCxnSpPr>
            <p:nvPr/>
          </p:nvCxnSpPr>
          <p:spPr>
            <a:xfrm>
              <a:off x="4977109" y="4057735"/>
              <a:ext cx="797466" cy="187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2" name="Straight Arrow Connector 51"/>
            <p:cNvCxnSpPr>
              <a:stCxn id="40" idx="2"/>
              <a:endCxn id="46" idx="0"/>
            </p:cNvCxnSpPr>
            <p:nvPr/>
          </p:nvCxnSpPr>
          <p:spPr>
            <a:xfrm>
              <a:off x="5774575" y="3139736"/>
              <a:ext cx="0" cy="169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3" name="Straight Arrow Connector 52"/>
            <p:cNvCxnSpPr>
              <a:stCxn id="46" idx="2"/>
              <a:endCxn id="49" idx="0"/>
            </p:cNvCxnSpPr>
            <p:nvPr/>
          </p:nvCxnSpPr>
          <p:spPr>
            <a:xfrm flipH="1">
              <a:off x="4977109" y="3586477"/>
              <a:ext cx="797466" cy="194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299784" y="4714247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81357" y="138211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59326" y="282144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81357" y="2349565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81357" y="1819103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61" name="Straight Arrow Connector 60"/>
            <p:cNvCxnSpPr>
              <a:stCxn id="55" idx="2"/>
              <a:endCxn id="59" idx="0"/>
            </p:cNvCxnSpPr>
            <p:nvPr/>
          </p:nvCxnSpPr>
          <p:spPr>
            <a:xfrm>
              <a:off x="7256148" y="1659115"/>
              <a:ext cx="0" cy="15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Straight Arrow Connector 61"/>
            <p:cNvCxnSpPr>
              <a:stCxn id="59" idx="2"/>
              <a:endCxn id="58" idx="0"/>
            </p:cNvCxnSpPr>
            <p:nvPr/>
          </p:nvCxnSpPr>
          <p:spPr>
            <a:xfrm>
              <a:off x="7256148" y="2096102"/>
              <a:ext cx="0" cy="25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Straight Arrow Connector 62"/>
            <p:cNvCxnSpPr>
              <a:stCxn id="58" idx="2"/>
              <a:endCxn id="56" idx="0"/>
            </p:cNvCxnSpPr>
            <p:nvPr/>
          </p:nvCxnSpPr>
          <p:spPr>
            <a:xfrm>
              <a:off x="7256148" y="2626564"/>
              <a:ext cx="777969" cy="194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Elbow Connector 63"/>
            <p:cNvCxnSpPr>
              <a:stCxn id="54" idx="3"/>
              <a:endCxn id="55" idx="1"/>
            </p:cNvCxnSpPr>
            <p:nvPr/>
          </p:nvCxnSpPr>
          <p:spPr>
            <a:xfrm flipV="1">
              <a:off x="6249365" y="1520616"/>
              <a:ext cx="531992" cy="333213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Straight Arrow Connector 64"/>
            <p:cNvCxnSpPr>
              <a:stCxn id="48" idx="2"/>
              <a:endCxn id="54" idx="0"/>
            </p:cNvCxnSpPr>
            <p:nvPr/>
          </p:nvCxnSpPr>
          <p:spPr>
            <a:xfrm>
              <a:off x="5774575" y="4522587"/>
              <a:ext cx="0" cy="191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559326" y="3309478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559326" y="4245588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61860" y="378073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74" name="Straight Arrow Connector 73"/>
            <p:cNvCxnSpPr>
              <a:stCxn id="72" idx="2"/>
              <a:endCxn id="71" idx="0"/>
            </p:cNvCxnSpPr>
            <p:nvPr/>
          </p:nvCxnSpPr>
          <p:spPr>
            <a:xfrm>
              <a:off x="7236651" y="4057735"/>
              <a:ext cx="797466" cy="187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6" name="Straight Arrow Connector 75"/>
            <p:cNvCxnSpPr>
              <a:stCxn id="66" idx="2"/>
              <a:endCxn id="72" idx="0"/>
            </p:cNvCxnSpPr>
            <p:nvPr/>
          </p:nvCxnSpPr>
          <p:spPr>
            <a:xfrm flipH="1">
              <a:off x="7236651" y="3586477"/>
              <a:ext cx="797466" cy="194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56" idx="2"/>
              <a:endCxn id="66" idx="0"/>
            </p:cNvCxnSpPr>
            <p:nvPr/>
          </p:nvCxnSpPr>
          <p:spPr>
            <a:xfrm>
              <a:off x="8034117" y="3098445"/>
              <a:ext cx="0" cy="211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559326" y="4713270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59326" y="5257304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9326" y="5811302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return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83" name="Straight Arrow Connector 82"/>
            <p:cNvCxnSpPr>
              <a:stCxn id="71" idx="2"/>
              <a:endCxn id="80" idx="0"/>
            </p:cNvCxnSpPr>
            <p:nvPr/>
          </p:nvCxnSpPr>
          <p:spPr>
            <a:xfrm>
              <a:off x="8034117" y="4522587"/>
              <a:ext cx="0" cy="190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80" idx="2"/>
              <a:endCxn id="81" idx="0"/>
            </p:cNvCxnSpPr>
            <p:nvPr/>
          </p:nvCxnSpPr>
          <p:spPr>
            <a:xfrm>
              <a:off x="8034117" y="4990269"/>
              <a:ext cx="0" cy="267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6" name="Straight Arrow Connector 85"/>
            <p:cNvCxnSpPr>
              <a:stCxn id="81" idx="2"/>
              <a:endCxn id="82" idx="0"/>
            </p:cNvCxnSpPr>
            <p:nvPr/>
          </p:nvCxnSpPr>
          <p:spPr>
            <a:xfrm>
              <a:off x="8034117" y="5534303"/>
              <a:ext cx="0" cy="276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4047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9"/>
    </mc:Choice>
    <mc:Fallback xmlns="">
      <p:transition xmlns:p14="http://schemas.microsoft.com/office/powerpoint/2010/main" spd="slow" advTm="54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 Specialized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991902"/>
            <a:ext cx="4770783" cy="350923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main(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[]) {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p =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atoi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[1]);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= 0; //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&lt; p == true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pthread_create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(&amp;child[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], 0, worker.clone1, 0);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++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 //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&lt; p == true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pthread_create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(&amp;child[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], 0, worker.clone2, 0);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++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 //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&lt; p == false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= 0; //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&lt; p == true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pthread_join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(child[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], 0);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++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 //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&lt; p == true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pthread_join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(child[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], 0);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++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 //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&lt; p == false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return 0;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02318" y="1382116"/>
            <a:ext cx="4006589" cy="4706185"/>
            <a:chOff x="4502318" y="1382116"/>
            <a:chExt cx="4006589" cy="4706185"/>
          </a:xfrm>
        </p:grpSpPr>
        <p:sp>
          <p:nvSpPr>
            <p:cNvPr id="7" name="Rectangle 6"/>
            <p:cNvSpPr/>
            <p:nvPr/>
          </p:nvSpPr>
          <p:spPr>
            <a:xfrm>
              <a:off x="4521815" y="138211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atoi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9784" y="2862737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815" y="1819103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21815" y="2349565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4996606" y="1659115"/>
              <a:ext cx="0" cy="15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>
              <a:off x="4996606" y="2096102"/>
              <a:ext cx="0" cy="25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>
              <a:stCxn id="10" idx="2"/>
              <a:endCxn id="8" idx="0"/>
            </p:cNvCxnSpPr>
            <p:nvPr/>
          </p:nvCxnSpPr>
          <p:spPr>
            <a:xfrm>
              <a:off x="4996606" y="2626564"/>
              <a:ext cx="777969" cy="2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299784" y="3309478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99784" y="4245588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02318" y="378073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17" name="Straight Arrow Connector 16"/>
            <p:cNvCxnSpPr>
              <a:stCxn id="16" idx="2"/>
              <a:endCxn id="15" idx="0"/>
            </p:cNvCxnSpPr>
            <p:nvPr/>
          </p:nvCxnSpPr>
          <p:spPr>
            <a:xfrm>
              <a:off x="4977109" y="4057735"/>
              <a:ext cx="797466" cy="187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stCxn id="8" idx="2"/>
              <a:endCxn id="14" idx="0"/>
            </p:cNvCxnSpPr>
            <p:nvPr/>
          </p:nvCxnSpPr>
          <p:spPr>
            <a:xfrm>
              <a:off x="5774575" y="3139736"/>
              <a:ext cx="0" cy="169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>
              <a:stCxn id="14" idx="2"/>
              <a:endCxn id="16" idx="0"/>
            </p:cNvCxnSpPr>
            <p:nvPr/>
          </p:nvCxnSpPr>
          <p:spPr>
            <a:xfrm flipH="1">
              <a:off x="4977109" y="3586477"/>
              <a:ext cx="797466" cy="194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299784" y="4714247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81357" y="138211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9326" y="282144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81357" y="2349565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81357" y="1819103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5" name="Straight Arrow Connector 24"/>
            <p:cNvCxnSpPr>
              <a:stCxn id="21" idx="2"/>
              <a:endCxn id="24" idx="0"/>
            </p:cNvCxnSpPr>
            <p:nvPr/>
          </p:nvCxnSpPr>
          <p:spPr>
            <a:xfrm>
              <a:off x="7256148" y="1659115"/>
              <a:ext cx="0" cy="15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24" idx="2"/>
              <a:endCxn id="23" idx="0"/>
            </p:cNvCxnSpPr>
            <p:nvPr/>
          </p:nvCxnSpPr>
          <p:spPr>
            <a:xfrm>
              <a:off x="7256148" y="2096102"/>
              <a:ext cx="0" cy="25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>
              <a:stCxn id="23" idx="2"/>
              <a:endCxn id="22" idx="0"/>
            </p:cNvCxnSpPr>
            <p:nvPr/>
          </p:nvCxnSpPr>
          <p:spPr>
            <a:xfrm>
              <a:off x="7256148" y="2626564"/>
              <a:ext cx="777969" cy="194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Elbow Connector 27"/>
            <p:cNvCxnSpPr>
              <a:stCxn id="20" idx="3"/>
              <a:endCxn id="21" idx="1"/>
            </p:cNvCxnSpPr>
            <p:nvPr/>
          </p:nvCxnSpPr>
          <p:spPr>
            <a:xfrm flipV="1">
              <a:off x="6249365" y="1520616"/>
              <a:ext cx="531992" cy="333213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15" idx="2"/>
              <a:endCxn id="20" idx="0"/>
            </p:cNvCxnSpPr>
            <p:nvPr/>
          </p:nvCxnSpPr>
          <p:spPr>
            <a:xfrm>
              <a:off x="5774575" y="4522587"/>
              <a:ext cx="0" cy="191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559326" y="3309478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59326" y="4245588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61860" y="3780736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33" name="Straight Arrow Connector 32"/>
            <p:cNvCxnSpPr>
              <a:stCxn id="32" idx="2"/>
              <a:endCxn id="31" idx="0"/>
            </p:cNvCxnSpPr>
            <p:nvPr/>
          </p:nvCxnSpPr>
          <p:spPr>
            <a:xfrm>
              <a:off x="7236651" y="4057735"/>
              <a:ext cx="797466" cy="187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stCxn id="30" idx="2"/>
              <a:endCxn id="32" idx="0"/>
            </p:cNvCxnSpPr>
            <p:nvPr/>
          </p:nvCxnSpPr>
          <p:spPr>
            <a:xfrm flipH="1">
              <a:off x="7236651" y="3586477"/>
              <a:ext cx="797466" cy="1942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22" idx="2"/>
              <a:endCxn id="30" idx="0"/>
            </p:cNvCxnSpPr>
            <p:nvPr/>
          </p:nvCxnSpPr>
          <p:spPr>
            <a:xfrm>
              <a:off x="8034117" y="3098445"/>
              <a:ext cx="0" cy="211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559326" y="4713270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59326" y="5257304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59326" y="5811302"/>
              <a:ext cx="949581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return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39" name="Straight Arrow Connector 38"/>
            <p:cNvCxnSpPr>
              <a:stCxn id="31" idx="2"/>
              <a:endCxn id="36" idx="0"/>
            </p:cNvCxnSpPr>
            <p:nvPr/>
          </p:nvCxnSpPr>
          <p:spPr>
            <a:xfrm>
              <a:off x="8034117" y="4522587"/>
              <a:ext cx="0" cy="190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stCxn id="36" idx="2"/>
              <a:endCxn id="37" idx="0"/>
            </p:cNvCxnSpPr>
            <p:nvPr/>
          </p:nvCxnSpPr>
          <p:spPr>
            <a:xfrm>
              <a:off x="8034117" y="4990269"/>
              <a:ext cx="0" cy="267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37" idx="2"/>
              <a:endCxn id="38" idx="0"/>
            </p:cNvCxnSpPr>
            <p:nvPr/>
          </p:nvCxnSpPr>
          <p:spPr>
            <a:xfrm>
              <a:off x="8034117" y="5534303"/>
              <a:ext cx="0" cy="276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57203" y="2859719"/>
            <a:ext cx="1424584" cy="1811216"/>
            <a:chOff x="257203" y="2859719"/>
            <a:chExt cx="1424584" cy="1811216"/>
          </a:xfrm>
        </p:grpSpPr>
        <p:sp>
          <p:nvSpPr>
            <p:cNvPr id="43" name="Rectangle 42"/>
            <p:cNvSpPr/>
            <p:nvPr/>
          </p:nvSpPr>
          <p:spPr>
            <a:xfrm>
              <a:off x="257203" y="2859719"/>
              <a:ext cx="1424584" cy="296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7203" y="3309478"/>
              <a:ext cx="1424584" cy="296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203" y="3948892"/>
              <a:ext cx="1241532" cy="296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7203" y="4374239"/>
              <a:ext cx="1241532" cy="296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49444" y="2863771"/>
            <a:ext cx="1283625" cy="706769"/>
            <a:chOff x="2949444" y="2863771"/>
            <a:chExt cx="1283625" cy="706769"/>
          </a:xfrm>
        </p:grpSpPr>
        <p:sp>
          <p:nvSpPr>
            <p:cNvPr id="48" name="Rectangle 47"/>
            <p:cNvSpPr/>
            <p:nvPr/>
          </p:nvSpPr>
          <p:spPr>
            <a:xfrm>
              <a:off x="2949444" y="2863771"/>
              <a:ext cx="1283625" cy="296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49444" y="3273844"/>
              <a:ext cx="1283625" cy="296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63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0"/>
    </mc:Choice>
    <mc:Fallback xmlns="">
      <p:transition xmlns:p14="http://schemas.microsoft.com/office/powerpoint/2010/main" spd="slow" advTm="2572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Challenges on</a:t>
            </a:r>
            <a:br>
              <a:rPr lang="en-US" dirty="0" smtClean="0"/>
            </a:br>
            <a:r>
              <a:rPr lang="en-US" dirty="0" smtClean="0"/>
              <a:t>Control-Flow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96900"/>
          </a:xfrm>
        </p:spPr>
        <p:txBody>
          <a:bodyPr/>
          <a:lstStyle/>
          <a:p>
            <a:r>
              <a:rPr lang="en-US" dirty="0" smtClean="0"/>
              <a:t>Ambiguity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84300" y="3670300"/>
            <a:ext cx="723900" cy="723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71700" y="2197100"/>
            <a:ext cx="71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75200" y="2197100"/>
            <a:ext cx="7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33700" y="367030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171700" y="2762250"/>
            <a:ext cx="723900" cy="723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71700" y="4629150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5391151"/>
            <a:ext cx="8229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schedule has too many synchronizations</a:t>
            </a:r>
          </a:p>
        </p:txBody>
      </p:sp>
      <p:sp>
        <p:nvSpPr>
          <p:cNvPr id="20" name="Oval 19"/>
          <p:cNvSpPr/>
          <p:nvPr/>
        </p:nvSpPr>
        <p:spPr>
          <a:xfrm>
            <a:off x="4805270" y="2762250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05270" y="4629150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808570" y="3670300"/>
            <a:ext cx="723900" cy="723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7" idx="3"/>
            <a:endCxn id="8" idx="7"/>
          </p:cNvCxnSpPr>
          <p:nvPr/>
        </p:nvCxnSpPr>
        <p:spPr>
          <a:xfrm flipH="1">
            <a:off x="2002187" y="3380137"/>
            <a:ext cx="275526" cy="396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18" idx="1"/>
          </p:cNvCxnSpPr>
          <p:nvPr/>
        </p:nvCxnSpPr>
        <p:spPr>
          <a:xfrm>
            <a:off x="2002187" y="4288187"/>
            <a:ext cx="275526" cy="44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6" idx="1"/>
          </p:cNvCxnSpPr>
          <p:nvPr/>
        </p:nvCxnSpPr>
        <p:spPr>
          <a:xfrm>
            <a:off x="2789587" y="3380137"/>
            <a:ext cx="250126" cy="396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8" idx="7"/>
          </p:cNvCxnSpPr>
          <p:nvPr/>
        </p:nvCxnSpPr>
        <p:spPr>
          <a:xfrm flipH="1">
            <a:off x="2789587" y="4288187"/>
            <a:ext cx="250126" cy="44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7"/>
            <a:endCxn id="20" idx="2"/>
          </p:cNvCxnSpPr>
          <p:nvPr/>
        </p:nvCxnSpPr>
        <p:spPr>
          <a:xfrm flipV="1">
            <a:off x="2002187" y="3124200"/>
            <a:ext cx="2803083" cy="65211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1"/>
            <a:endCxn id="8" idx="5"/>
          </p:cNvCxnSpPr>
          <p:nvPr/>
        </p:nvCxnSpPr>
        <p:spPr>
          <a:xfrm flipH="1" flipV="1">
            <a:off x="2002187" y="4288187"/>
            <a:ext cx="2909096" cy="44697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2" idx="1"/>
          </p:cNvCxnSpPr>
          <p:nvPr/>
        </p:nvCxnSpPr>
        <p:spPr>
          <a:xfrm>
            <a:off x="5423157" y="3380137"/>
            <a:ext cx="491426" cy="396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21" idx="7"/>
          </p:cNvCxnSpPr>
          <p:nvPr/>
        </p:nvCxnSpPr>
        <p:spPr>
          <a:xfrm flipH="1">
            <a:off x="5423157" y="4288187"/>
            <a:ext cx="491426" cy="44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5167220" y="348615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75100" y="2197100"/>
            <a:ext cx="0" cy="3314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7"/>
            <a:endCxn id="20" idx="2"/>
          </p:cNvCxnSpPr>
          <p:nvPr/>
        </p:nvCxnSpPr>
        <p:spPr>
          <a:xfrm flipV="1">
            <a:off x="3551587" y="3124200"/>
            <a:ext cx="1253683" cy="65211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1"/>
            <a:endCxn id="16" idx="5"/>
          </p:cNvCxnSpPr>
          <p:nvPr/>
        </p:nvCxnSpPr>
        <p:spPr>
          <a:xfrm flipH="1" flipV="1">
            <a:off x="3551587" y="4288187"/>
            <a:ext cx="1359696" cy="44697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68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90"/>
    </mc:Choice>
    <mc:Fallback xmlns="">
      <p:transition xmlns:p14="http://schemas.microsoft.com/office/powerpoint/2010/main" spd="slow" advTm="6569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04" y="1783782"/>
            <a:ext cx="4113154" cy="4507971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= 0;</a:t>
            </a:r>
          </a:p>
          <a:p>
            <a:pPr marL="82296" indent="0">
              <a:buNone/>
            </a:pPr>
            <a:endParaRPr lang="en-US" sz="1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worker.clone1(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void *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my_id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results[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marL="82296" indent="0">
              <a:buNone/>
            </a:pP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*worker.clone2(void *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results[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0;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45951" y="1336384"/>
            <a:ext cx="3961625" cy="5278136"/>
            <a:chOff x="4545951" y="1336384"/>
            <a:chExt cx="3961625" cy="5278136"/>
          </a:xfrm>
        </p:grpSpPr>
        <p:sp>
          <p:nvSpPr>
            <p:cNvPr id="16" name="TextBox 15"/>
            <p:cNvSpPr txBox="1"/>
            <p:nvPr/>
          </p:nvSpPr>
          <p:spPr>
            <a:xfrm>
              <a:off x="4596472" y="133754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0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7247" y="133638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1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82393" y="133754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45951" y="2279021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45951" y="2778552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45951" y="5772539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45951" y="6337521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36700" y="3153656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45605" y="3930174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unlock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9917" y="4549237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8822" y="5320605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unlock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7" name="Straight Arrow Connector 26"/>
            <p:cNvCxnSpPr>
              <a:stCxn id="19" idx="2"/>
              <a:endCxn id="20" idx="0"/>
            </p:cNvCxnSpPr>
            <p:nvPr/>
          </p:nvCxnSpPr>
          <p:spPr>
            <a:xfrm>
              <a:off x="4915328" y="2556020"/>
              <a:ext cx="0" cy="2225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3"/>
              <a:endCxn id="23" idx="1"/>
            </p:cNvCxnSpPr>
            <p:nvPr/>
          </p:nvCxnSpPr>
          <p:spPr>
            <a:xfrm>
              <a:off x="5284705" y="2917052"/>
              <a:ext cx="851995" cy="37510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5" idx="1"/>
            </p:cNvCxnSpPr>
            <p:nvPr/>
          </p:nvCxnSpPr>
          <p:spPr>
            <a:xfrm>
              <a:off x="6784359" y="4068674"/>
              <a:ext cx="1075558" cy="61906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1"/>
              <a:endCxn id="21" idx="3"/>
            </p:cNvCxnSpPr>
            <p:nvPr/>
          </p:nvCxnSpPr>
          <p:spPr>
            <a:xfrm flipH="1">
              <a:off x="5100009" y="5459105"/>
              <a:ext cx="2668813" cy="4519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22" idx="0"/>
            </p:cNvCxnSpPr>
            <p:nvPr/>
          </p:nvCxnSpPr>
          <p:spPr>
            <a:xfrm>
              <a:off x="4822980" y="6049538"/>
              <a:ext cx="0" cy="2879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22733" y="1762131"/>
            <a:ext cx="138519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onaco"/>
                <a:cs typeface="Monaco"/>
              </a:rPr>
              <a:t>global_id</a:t>
            </a:r>
            <a:r>
              <a:rPr lang="en-US" sz="1200" dirty="0" smtClean="0">
                <a:latin typeface="Monaco"/>
                <a:cs typeface="Monaco"/>
              </a:rPr>
              <a:t> = 0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8" name="Straight Arrow Connector 7"/>
          <p:cNvCxnSpPr>
            <a:stCxn id="34" idx="2"/>
            <a:endCxn id="19" idx="0"/>
          </p:cNvCxnSpPr>
          <p:nvPr/>
        </p:nvCxnSpPr>
        <p:spPr>
          <a:xfrm>
            <a:off x="4915328" y="2039130"/>
            <a:ext cx="0" cy="239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9134" y="3432464"/>
            <a:ext cx="175458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 = </a:t>
            </a:r>
            <a:r>
              <a:rPr lang="en-US" sz="1200" dirty="0" err="1" smtClean="0">
                <a:latin typeface="Monaco"/>
                <a:cs typeface="Monaco"/>
              </a:rPr>
              <a:t>global_id</a:t>
            </a:r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err="1" smtClean="0">
                <a:latin typeface="Monaco"/>
                <a:cs typeface="Monaco"/>
              </a:rPr>
              <a:t>global_id</a:t>
            </a:r>
            <a:r>
              <a:rPr lang="en-US" sz="1200" dirty="0" smtClean="0">
                <a:latin typeface="Monaco"/>
                <a:cs typeface="Monaco"/>
              </a:rPr>
              <a:t>++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64438" y="4831819"/>
            <a:ext cx="175458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 = </a:t>
            </a:r>
            <a:r>
              <a:rPr lang="en-US" sz="1200" dirty="0" err="1" smtClean="0">
                <a:latin typeface="Monaco"/>
                <a:cs typeface="Monaco"/>
              </a:rPr>
              <a:t>global_id</a:t>
            </a:r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err="1" smtClean="0">
                <a:latin typeface="Monaco"/>
                <a:cs typeface="Monaco"/>
              </a:rPr>
              <a:t>global_id</a:t>
            </a:r>
            <a:r>
              <a:rPr lang="en-US" sz="1200" dirty="0" smtClean="0">
                <a:latin typeface="Monaco"/>
                <a:cs typeface="Monaco"/>
              </a:rPr>
              <a:t>++</a:t>
            </a:r>
            <a:endParaRPr lang="en-US" sz="1200" dirty="0">
              <a:latin typeface="Monaco"/>
              <a:cs typeface="Monac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0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29"/>
    </mc:Choice>
    <mc:Fallback xmlns="">
      <p:transition xmlns:p14="http://schemas.microsoft.com/office/powerpoint/2010/main" spd="slow" advTm="7382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04" y="1783782"/>
            <a:ext cx="4113154" cy="4507971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= 0;</a:t>
            </a:r>
          </a:p>
          <a:p>
            <a:pPr marL="82296" indent="0">
              <a:buNone/>
            </a:pPr>
            <a:endParaRPr lang="en-US" sz="1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worker.clone1(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void *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my_id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results[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marL="82296" indent="0">
              <a:buNone/>
            </a:pP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*worker.clone2(void *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results[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0;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22733" y="1336384"/>
            <a:ext cx="4796287" cy="5278136"/>
            <a:chOff x="4222733" y="1336384"/>
            <a:chExt cx="4796287" cy="5278136"/>
          </a:xfrm>
        </p:grpSpPr>
        <p:grpSp>
          <p:nvGrpSpPr>
            <p:cNvPr id="4" name="Group 3"/>
            <p:cNvGrpSpPr/>
            <p:nvPr/>
          </p:nvGrpSpPr>
          <p:grpSpPr>
            <a:xfrm>
              <a:off x="4222733" y="1336384"/>
              <a:ext cx="4284843" cy="5278136"/>
              <a:chOff x="4222733" y="1336384"/>
              <a:chExt cx="4284843" cy="527813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596472" y="1337544"/>
                <a:ext cx="73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Thread 0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17247" y="1336384"/>
                <a:ext cx="73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Thread 1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682393" y="1337544"/>
                <a:ext cx="73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Thread 2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45951" y="2279021"/>
                <a:ext cx="73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create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45951" y="2778552"/>
                <a:ext cx="73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create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45951" y="5772539"/>
                <a:ext cx="554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join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45951" y="6337521"/>
                <a:ext cx="554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join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36700" y="3153656"/>
                <a:ext cx="556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lock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45605" y="3930174"/>
                <a:ext cx="73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unlock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859917" y="4549237"/>
                <a:ext cx="556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lock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68822" y="5320605"/>
                <a:ext cx="73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unlock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cxnSp>
            <p:nvCxnSpPr>
              <p:cNvPr id="27" name="Straight Arrow Connector 26"/>
              <p:cNvCxnSpPr>
                <a:stCxn id="19" idx="2"/>
                <a:endCxn id="20" idx="0"/>
              </p:cNvCxnSpPr>
              <p:nvPr/>
            </p:nvCxnSpPr>
            <p:spPr>
              <a:xfrm>
                <a:off x="4915328" y="2556020"/>
                <a:ext cx="0" cy="22253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3"/>
                <a:endCxn id="23" idx="1"/>
              </p:cNvCxnSpPr>
              <p:nvPr/>
            </p:nvCxnSpPr>
            <p:spPr>
              <a:xfrm>
                <a:off x="5284705" y="2917052"/>
                <a:ext cx="851995" cy="37510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4" idx="3"/>
                <a:endCxn id="25" idx="1"/>
              </p:cNvCxnSpPr>
              <p:nvPr/>
            </p:nvCxnSpPr>
            <p:spPr>
              <a:xfrm>
                <a:off x="6784359" y="4068674"/>
                <a:ext cx="1075558" cy="61906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6" idx="1"/>
                <a:endCxn id="21" idx="3"/>
              </p:cNvCxnSpPr>
              <p:nvPr/>
            </p:nvCxnSpPr>
            <p:spPr>
              <a:xfrm flipH="1">
                <a:off x="5100009" y="5459105"/>
                <a:ext cx="2668813" cy="45193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2" idx="0"/>
              </p:cNvCxnSpPr>
              <p:nvPr/>
            </p:nvCxnSpPr>
            <p:spPr>
              <a:xfrm>
                <a:off x="4822980" y="6049538"/>
                <a:ext cx="0" cy="28798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222733" y="1762131"/>
                <a:ext cx="1385190" cy="27699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Monaco"/>
                    <a:cs typeface="Monaco"/>
                  </a:rPr>
                  <a:t>global_id</a:t>
                </a:r>
                <a:r>
                  <a:rPr lang="en-US" sz="1200" dirty="0" smtClean="0">
                    <a:latin typeface="Monaco"/>
                    <a:cs typeface="Monaco"/>
                  </a:rPr>
                  <a:t> = 0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cxnSp>
            <p:nvCxnSpPr>
              <p:cNvPr id="8" name="Straight Arrow Connector 7"/>
              <p:cNvCxnSpPr>
                <a:stCxn id="34" idx="2"/>
                <a:endCxn id="19" idx="0"/>
              </p:cNvCxnSpPr>
              <p:nvPr/>
            </p:nvCxnSpPr>
            <p:spPr>
              <a:xfrm>
                <a:off x="4915328" y="2039130"/>
                <a:ext cx="0" cy="2398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609134" y="3432464"/>
              <a:ext cx="1754582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my_id</a:t>
              </a:r>
              <a:r>
                <a:rPr lang="en-US" sz="1200" dirty="0" smtClean="0">
                  <a:latin typeface="Monaco"/>
                  <a:cs typeface="Monaco"/>
                </a:rPr>
                <a:t> = </a:t>
              </a:r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endParaRPr lang="en-US" sz="1200" dirty="0" smtClean="0">
                <a:latin typeface="Monaco"/>
                <a:cs typeface="Monaco"/>
              </a:endParaRPr>
            </a:p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 smtClean="0">
                  <a:latin typeface="Monaco"/>
                  <a:cs typeface="Monaco"/>
                </a:rPr>
                <a:t>++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64438" y="4831819"/>
              <a:ext cx="1754582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my_id</a:t>
              </a:r>
              <a:r>
                <a:rPr lang="en-US" sz="1200" dirty="0" smtClean="0">
                  <a:latin typeface="Monaco"/>
                  <a:cs typeface="Monaco"/>
                </a:rPr>
                <a:t> = </a:t>
              </a:r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endParaRPr lang="en-US" sz="1200" dirty="0" smtClean="0">
                <a:latin typeface="Monaco"/>
                <a:cs typeface="Monaco"/>
              </a:endParaRPr>
            </a:p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 smtClean="0">
                  <a:latin typeface="Monaco"/>
                  <a:cs typeface="Monaco"/>
                </a:rPr>
                <a:t>++</a:t>
              </a:r>
              <a:endParaRPr lang="en-US" sz="1200" dirty="0"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87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1"/>
    </mc:Choice>
    <mc:Fallback xmlns="">
      <p:transition xmlns:p14="http://schemas.microsoft.com/office/powerpoint/2010/main" spd="slow" advTm="67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04" y="1783782"/>
            <a:ext cx="4113154" cy="4507971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= 0;</a:t>
            </a:r>
          </a:p>
          <a:p>
            <a:pPr marL="82296" indent="0">
              <a:buNone/>
            </a:pPr>
            <a:endParaRPr lang="en-US" sz="1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worker.clone1(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void *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my_id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results[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marL="82296" indent="0">
              <a:buNone/>
            </a:pP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*worker.clone2(void *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results[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0;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22733" y="1336384"/>
            <a:ext cx="4796287" cy="5278136"/>
            <a:chOff x="4222733" y="1336384"/>
            <a:chExt cx="4796287" cy="5278136"/>
          </a:xfrm>
        </p:grpSpPr>
        <p:grpSp>
          <p:nvGrpSpPr>
            <p:cNvPr id="4" name="Group 3"/>
            <p:cNvGrpSpPr/>
            <p:nvPr/>
          </p:nvGrpSpPr>
          <p:grpSpPr>
            <a:xfrm>
              <a:off x="4222733" y="1336384"/>
              <a:ext cx="4284843" cy="5278136"/>
              <a:chOff x="4222733" y="1336384"/>
              <a:chExt cx="4284843" cy="527813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596472" y="1337544"/>
                <a:ext cx="73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Thread 0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17247" y="1336384"/>
                <a:ext cx="73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Thread 1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682393" y="1337544"/>
                <a:ext cx="73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Thread 2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45951" y="2279021"/>
                <a:ext cx="73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create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45951" y="2778552"/>
                <a:ext cx="73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create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45951" y="5772539"/>
                <a:ext cx="554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join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45951" y="6337521"/>
                <a:ext cx="554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join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36700" y="3153656"/>
                <a:ext cx="556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lock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45605" y="3930174"/>
                <a:ext cx="73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unlock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859917" y="4549237"/>
                <a:ext cx="556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lock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68822" y="5320605"/>
                <a:ext cx="73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Monaco"/>
                    <a:cs typeface="Monaco"/>
                  </a:rPr>
                  <a:t>unlock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cxnSp>
            <p:nvCxnSpPr>
              <p:cNvPr id="27" name="Straight Arrow Connector 26"/>
              <p:cNvCxnSpPr>
                <a:stCxn id="19" idx="2"/>
                <a:endCxn id="20" idx="0"/>
              </p:cNvCxnSpPr>
              <p:nvPr/>
            </p:nvCxnSpPr>
            <p:spPr>
              <a:xfrm>
                <a:off x="4915328" y="2556020"/>
                <a:ext cx="0" cy="22253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3"/>
                <a:endCxn id="23" idx="1"/>
              </p:cNvCxnSpPr>
              <p:nvPr/>
            </p:nvCxnSpPr>
            <p:spPr>
              <a:xfrm>
                <a:off x="5284705" y="2917052"/>
                <a:ext cx="851995" cy="37510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4" idx="3"/>
                <a:endCxn id="25" idx="1"/>
              </p:cNvCxnSpPr>
              <p:nvPr/>
            </p:nvCxnSpPr>
            <p:spPr>
              <a:xfrm>
                <a:off x="6784359" y="4068674"/>
                <a:ext cx="1075558" cy="61906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6" idx="1"/>
                <a:endCxn id="21" idx="3"/>
              </p:cNvCxnSpPr>
              <p:nvPr/>
            </p:nvCxnSpPr>
            <p:spPr>
              <a:xfrm flipH="1">
                <a:off x="5100009" y="5459105"/>
                <a:ext cx="2668813" cy="45193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2" idx="0"/>
              </p:cNvCxnSpPr>
              <p:nvPr/>
            </p:nvCxnSpPr>
            <p:spPr>
              <a:xfrm>
                <a:off x="4822980" y="6049538"/>
                <a:ext cx="0" cy="28798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222733" y="1762131"/>
                <a:ext cx="1385190" cy="27699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Monaco"/>
                    <a:cs typeface="Monaco"/>
                  </a:rPr>
                  <a:t>global_id</a:t>
                </a:r>
                <a:r>
                  <a:rPr lang="en-US" sz="1200" dirty="0" smtClean="0">
                    <a:latin typeface="Monaco"/>
                    <a:cs typeface="Monaco"/>
                  </a:rPr>
                  <a:t> = 0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  <p:cxnSp>
            <p:nvCxnSpPr>
              <p:cNvPr id="8" name="Straight Arrow Connector 7"/>
              <p:cNvCxnSpPr>
                <a:stCxn id="34" idx="2"/>
                <a:endCxn id="19" idx="0"/>
              </p:cNvCxnSpPr>
              <p:nvPr/>
            </p:nvCxnSpPr>
            <p:spPr>
              <a:xfrm>
                <a:off x="4915328" y="2039130"/>
                <a:ext cx="0" cy="2398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689221" y="3432464"/>
                <a:ext cx="138519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Monaco"/>
                    <a:cs typeface="Monaco"/>
                  </a:rPr>
                  <a:t>my_id</a:t>
                </a:r>
                <a:r>
                  <a:rPr lang="en-US" sz="1200" dirty="0" smtClean="0">
                    <a:latin typeface="Monaco"/>
                    <a:cs typeface="Monaco"/>
                  </a:rPr>
                  <a:t> = 0</a:t>
                </a:r>
              </a:p>
              <a:p>
                <a:r>
                  <a:rPr lang="en-US" sz="1200" dirty="0" err="1" smtClean="0">
                    <a:latin typeface="Monaco"/>
                    <a:cs typeface="Monaco"/>
                  </a:rPr>
                  <a:t>global_id</a:t>
                </a:r>
                <a:r>
                  <a:rPr lang="en-US" sz="1200" dirty="0">
                    <a:latin typeface="Monaco"/>
                    <a:cs typeface="Monaco"/>
                  </a:rPr>
                  <a:t> </a:t>
                </a:r>
                <a:r>
                  <a:rPr lang="en-US" sz="1200" dirty="0" smtClean="0">
                    <a:latin typeface="Monaco"/>
                    <a:cs typeface="Monaco"/>
                  </a:rPr>
                  <a:t>= 1</a:t>
                </a:r>
                <a:endParaRPr lang="en-US" sz="1200" dirty="0">
                  <a:latin typeface="Monaco"/>
                  <a:cs typeface="Monaco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64438" y="4831819"/>
              <a:ext cx="1754582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my_id</a:t>
              </a:r>
              <a:r>
                <a:rPr lang="en-US" sz="1200" dirty="0" smtClean="0">
                  <a:latin typeface="Monaco"/>
                  <a:cs typeface="Monaco"/>
                </a:rPr>
                <a:t> = </a:t>
              </a:r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endParaRPr lang="en-US" sz="1200" dirty="0" smtClean="0">
                <a:latin typeface="Monaco"/>
                <a:cs typeface="Monaco"/>
              </a:endParaRPr>
            </a:p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 smtClean="0">
                  <a:latin typeface="Monaco"/>
                  <a:cs typeface="Monaco"/>
                </a:rPr>
                <a:t>++</a:t>
              </a:r>
              <a:endParaRPr lang="en-US" sz="1200" dirty="0"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6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9"/>
    </mc:Choice>
    <mc:Fallback xmlns="">
      <p:transition xmlns:p14="http://schemas.microsoft.com/office/powerpoint/2010/main" spd="slow" advTm="103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04" y="1783782"/>
            <a:ext cx="4113154" cy="4507971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= 0;</a:t>
            </a:r>
          </a:p>
          <a:p>
            <a:pPr marL="82296" indent="0">
              <a:buNone/>
            </a:pPr>
            <a:endParaRPr lang="en-US" sz="1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worker.clone1(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void *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my_id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results[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marL="82296" indent="0">
              <a:buNone/>
            </a:pP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*worker.clone2(void *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FF0000"/>
                </a:solidFill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results[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my_id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0;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22733" y="1336384"/>
            <a:ext cx="4609946" cy="5278136"/>
            <a:chOff x="4222733" y="1336384"/>
            <a:chExt cx="4609946" cy="5278136"/>
          </a:xfrm>
        </p:grpSpPr>
        <p:sp>
          <p:nvSpPr>
            <p:cNvPr id="16" name="TextBox 15"/>
            <p:cNvSpPr txBox="1"/>
            <p:nvPr/>
          </p:nvSpPr>
          <p:spPr>
            <a:xfrm>
              <a:off x="4596472" y="133754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0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7247" y="133638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1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82393" y="133754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45951" y="2279021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45951" y="2778552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45951" y="5772539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45951" y="6337521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36700" y="3153656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45605" y="3930174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unlock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9917" y="4549237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8822" y="5320605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unlock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7" name="Straight Arrow Connector 26"/>
            <p:cNvCxnSpPr>
              <a:stCxn id="19" idx="2"/>
              <a:endCxn id="20" idx="0"/>
            </p:cNvCxnSpPr>
            <p:nvPr/>
          </p:nvCxnSpPr>
          <p:spPr>
            <a:xfrm>
              <a:off x="4915328" y="2556020"/>
              <a:ext cx="0" cy="2225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3"/>
              <a:endCxn id="23" idx="1"/>
            </p:cNvCxnSpPr>
            <p:nvPr/>
          </p:nvCxnSpPr>
          <p:spPr>
            <a:xfrm>
              <a:off x="5284705" y="2917052"/>
              <a:ext cx="851995" cy="37510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5" idx="1"/>
            </p:cNvCxnSpPr>
            <p:nvPr/>
          </p:nvCxnSpPr>
          <p:spPr>
            <a:xfrm>
              <a:off x="6784359" y="4068674"/>
              <a:ext cx="1075558" cy="61906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1"/>
              <a:endCxn id="21" idx="3"/>
            </p:cNvCxnSpPr>
            <p:nvPr/>
          </p:nvCxnSpPr>
          <p:spPr>
            <a:xfrm flipH="1">
              <a:off x="5100009" y="5459105"/>
              <a:ext cx="2668813" cy="4519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22" idx="0"/>
            </p:cNvCxnSpPr>
            <p:nvPr/>
          </p:nvCxnSpPr>
          <p:spPr>
            <a:xfrm>
              <a:off x="4822980" y="6049538"/>
              <a:ext cx="0" cy="2879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22733" y="1762131"/>
              <a:ext cx="1385190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8" name="Straight Arrow Connector 7"/>
            <p:cNvCxnSpPr>
              <a:stCxn id="34" idx="2"/>
              <a:endCxn id="19" idx="0"/>
            </p:cNvCxnSpPr>
            <p:nvPr/>
          </p:nvCxnSpPr>
          <p:spPr>
            <a:xfrm>
              <a:off x="4915328" y="2039130"/>
              <a:ext cx="0" cy="2398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689221" y="3432464"/>
              <a:ext cx="138519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my_id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</a:p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>
                  <a:latin typeface="Monaco"/>
                  <a:cs typeface="Monaco"/>
                </a:rPr>
                <a:t> </a:t>
              </a:r>
              <a:r>
                <a:rPr lang="en-US" sz="1200" dirty="0" smtClean="0">
                  <a:latin typeface="Monaco"/>
                  <a:cs typeface="Monaco"/>
                </a:rPr>
                <a:t>= 1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47489" y="4841007"/>
              <a:ext cx="138519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my_id</a:t>
              </a:r>
              <a:r>
                <a:rPr lang="en-US" sz="1200" dirty="0" smtClean="0">
                  <a:latin typeface="Monaco"/>
                  <a:cs typeface="Monaco"/>
                </a:rPr>
                <a:t> = 1</a:t>
              </a:r>
            </a:p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 smtClean="0">
                  <a:latin typeface="Monaco"/>
                  <a:cs typeface="Monaco"/>
                </a:rPr>
                <a:t> = 2</a:t>
              </a:r>
              <a:endParaRPr lang="en-US" sz="1200" dirty="0"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3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9"/>
    </mc:Choice>
    <mc:Fallback xmlns="">
      <p:transition xmlns:p14="http://schemas.microsoft.com/office/powerpoint/2010/main" spd="slow" advTm="130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04" y="1783782"/>
            <a:ext cx="4113154" cy="4507971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= 0;</a:t>
            </a:r>
          </a:p>
          <a:p>
            <a:pPr marL="82296" indent="0">
              <a:buNone/>
            </a:pPr>
            <a:endParaRPr lang="en-US" sz="1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worker.clone1(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void *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8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 = 1;</a:t>
            </a:r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 results[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] = compute(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marL="82296" indent="0">
              <a:buNone/>
            </a:pP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void *worker.clone2(void *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8000"/>
                </a:solidFill>
                <a:latin typeface="Monaco"/>
                <a:cs typeface="Monaco"/>
              </a:rPr>
              <a:t>global_id</a:t>
            </a: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 = 2;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pthread_mutex_unlock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(&amp;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global_id_lock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  results[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] = compute(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sz="1200" dirty="0" smtClean="0">
                <a:solidFill>
                  <a:srgbClr val="008000"/>
                </a:solidFill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return 0;</a:t>
            </a:r>
          </a:p>
          <a:p>
            <a:pPr marL="82296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22733" y="1336384"/>
            <a:ext cx="4609946" cy="5278136"/>
            <a:chOff x="4222733" y="1336384"/>
            <a:chExt cx="4609946" cy="5278136"/>
          </a:xfrm>
        </p:grpSpPr>
        <p:sp>
          <p:nvSpPr>
            <p:cNvPr id="16" name="TextBox 15"/>
            <p:cNvSpPr txBox="1"/>
            <p:nvPr/>
          </p:nvSpPr>
          <p:spPr>
            <a:xfrm>
              <a:off x="4596472" y="133754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0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7247" y="133638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1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82393" y="1337544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45951" y="2279021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45951" y="2778552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45951" y="5772539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45951" y="6337521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36700" y="3153656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45605" y="3930174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unlock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9917" y="4549237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8822" y="5320605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unlock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7" name="Straight Arrow Connector 26"/>
            <p:cNvCxnSpPr>
              <a:stCxn id="19" idx="2"/>
              <a:endCxn id="20" idx="0"/>
            </p:cNvCxnSpPr>
            <p:nvPr/>
          </p:nvCxnSpPr>
          <p:spPr>
            <a:xfrm>
              <a:off x="4915328" y="2556020"/>
              <a:ext cx="0" cy="2225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3"/>
              <a:endCxn id="23" idx="1"/>
            </p:cNvCxnSpPr>
            <p:nvPr/>
          </p:nvCxnSpPr>
          <p:spPr>
            <a:xfrm>
              <a:off x="5284705" y="2917052"/>
              <a:ext cx="851995" cy="37510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5" idx="1"/>
            </p:cNvCxnSpPr>
            <p:nvPr/>
          </p:nvCxnSpPr>
          <p:spPr>
            <a:xfrm>
              <a:off x="6784359" y="4068674"/>
              <a:ext cx="1075558" cy="61906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1"/>
              <a:endCxn id="21" idx="3"/>
            </p:cNvCxnSpPr>
            <p:nvPr/>
          </p:nvCxnSpPr>
          <p:spPr>
            <a:xfrm flipH="1">
              <a:off x="5100009" y="5459105"/>
              <a:ext cx="2668813" cy="4519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22" idx="0"/>
            </p:cNvCxnSpPr>
            <p:nvPr/>
          </p:nvCxnSpPr>
          <p:spPr>
            <a:xfrm>
              <a:off x="4822980" y="6049538"/>
              <a:ext cx="0" cy="2879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22733" y="1762131"/>
              <a:ext cx="1385190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8" name="Straight Arrow Connector 7"/>
            <p:cNvCxnSpPr>
              <a:stCxn id="34" idx="2"/>
              <a:endCxn id="19" idx="0"/>
            </p:cNvCxnSpPr>
            <p:nvPr/>
          </p:nvCxnSpPr>
          <p:spPr>
            <a:xfrm>
              <a:off x="4915328" y="2039130"/>
              <a:ext cx="0" cy="2398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689221" y="3432464"/>
              <a:ext cx="138519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my_id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</a:p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>
                  <a:latin typeface="Monaco"/>
                  <a:cs typeface="Monaco"/>
                </a:rPr>
                <a:t> </a:t>
              </a:r>
              <a:r>
                <a:rPr lang="en-US" sz="1200" dirty="0" smtClean="0">
                  <a:latin typeface="Monaco"/>
                  <a:cs typeface="Monaco"/>
                </a:rPr>
                <a:t>= 1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47489" y="4841007"/>
              <a:ext cx="138519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Monaco"/>
                  <a:cs typeface="Monaco"/>
                </a:rPr>
                <a:t>my_id</a:t>
              </a:r>
              <a:r>
                <a:rPr lang="en-US" sz="1200" dirty="0" smtClean="0">
                  <a:latin typeface="Monaco"/>
                  <a:cs typeface="Monaco"/>
                </a:rPr>
                <a:t> = 1</a:t>
              </a:r>
            </a:p>
            <a:p>
              <a:r>
                <a:rPr lang="en-US" sz="1200" dirty="0" err="1" smtClean="0">
                  <a:latin typeface="Monaco"/>
                  <a:cs typeface="Monaco"/>
                </a:rPr>
                <a:t>global_id</a:t>
              </a:r>
              <a:r>
                <a:rPr lang="en-US" sz="1200" dirty="0" smtClean="0">
                  <a:latin typeface="Monaco"/>
                  <a:cs typeface="Monaco"/>
                </a:rPr>
                <a:t> = 2</a:t>
              </a:r>
              <a:endParaRPr lang="en-US" sz="1200" dirty="0">
                <a:latin typeface="Monaco"/>
                <a:cs typeface="Monaco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57200" y="3115555"/>
            <a:ext cx="2514600" cy="251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200" y="4866407"/>
            <a:ext cx="2514600" cy="251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4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06"/>
    </mc:Choice>
    <mc:Fallback xmlns="">
      <p:transition xmlns:p14="http://schemas.microsoft.com/office/powerpoint/2010/main" spd="slow" advTm="2060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6060" y="6312381"/>
            <a:ext cx="455261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6060" y="2329088"/>
            <a:ext cx="0" cy="39832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94951" y="2826365"/>
            <a:ext cx="2665689" cy="25589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060" y="6430368"/>
            <a:ext cx="560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soundness (# of analyzed schedules / # of total schedules)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3901" y="2317137"/>
            <a:ext cx="103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6902" y="2388381"/>
            <a:ext cx="165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Schedules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982251" y="2826365"/>
            <a:ext cx="2665689" cy="25589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862785" y="5340819"/>
            <a:ext cx="1697408" cy="94500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931935" y="2739667"/>
            <a:ext cx="1697408" cy="94500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150462" y="3941291"/>
            <a:ext cx="357620" cy="3576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76728" y="5385271"/>
            <a:ext cx="112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Analyzed</a:t>
            </a:r>
          </a:p>
          <a:p>
            <a:r>
              <a:rPr lang="en-US" dirty="0" smtClean="0"/>
              <a:t>Schedules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  <a:endCxn id="25" idx="4"/>
          </p:cNvCxnSpPr>
          <p:nvPr/>
        </p:nvCxnSpPr>
        <p:spPr>
          <a:xfrm flipH="1" flipV="1">
            <a:off x="7329272" y="4298911"/>
            <a:ext cx="810020" cy="10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3694013" y="3079470"/>
            <a:ext cx="1697408" cy="94500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2977"/>
          </a:xfrm>
        </p:spPr>
        <p:txBody>
          <a:bodyPr>
            <a:normAutofit/>
          </a:bodyPr>
          <a:lstStyle/>
          <a:p>
            <a:r>
              <a:rPr lang="en-US" dirty="0" smtClean="0"/>
              <a:t>Analyzing parallel programs is difficult.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9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51"/>
    </mc:Choice>
    <mc:Fallback xmlns="">
      <p:transition xmlns:p14="http://schemas.microsoft.com/office/powerpoint/2010/main" spd="slow" advTm="1315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4" grpId="0"/>
      <p:bldP spid="15" grpId="0" animBg="1"/>
      <p:bldP spid="16" grpId="0" animBg="1"/>
      <p:bldP spid="24" grpId="0" animBg="1"/>
      <p:bldP spid="25" grpId="0" animBg="1"/>
      <p:bldP spid="25" grpId="1" animBg="1"/>
      <p:bldP spid="26" grpId="0"/>
      <p:bldP spid="26" grpId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Challenges on</a:t>
            </a:r>
            <a:br>
              <a:rPr lang="en-US" dirty="0" smtClean="0"/>
            </a:br>
            <a:r>
              <a:rPr lang="en-US" dirty="0" smtClean="0"/>
              <a:t>Data-Flow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Must/May alias analysis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global_id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Reasoning about integers</a:t>
            </a:r>
          </a:p>
          <a:p>
            <a:pPr lvl="1"/>
            <a:r>
              <a:rPr lang="en-US" sz="2000" dirty="0" smtClean="0">
                <a:latin typeface="Monaco"/>
                <a:cs typeface="Monaco"/>
              </a:rPr>
              <a:t>results[0] = compute(0)</a:t>
            </a:r>
          </a:p>
          <a:p>
            <a:pPr lvl="1"/>
            <a:r>
              <a:rPr lang="en-US" sz="2000" dirty="0" smtClean="0">
                <a:latin typeface="Monaco"/>
                <a:cs typeface="Monaco"/>
              </a:rPr>
              <a:t>results[1] = compute(1)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def</a:t>
            </a:r>
            <a:r>
              <a:rPr lang="en-US" dirty="0" smtClean="0"/>
              <a:t>-use chains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5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84"/>
    </mc:Choice>
    <mc:Fallback xmlns="">
      <p:transition xmlns:p14="http://schemas.microsoft.com/office/powerpoint/2010/main" spd="slow" advTm="407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Static race detector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Alias analyzer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Path slicer</a:t>
            </a:r>
          </a:p>
          <a:p>
            <a:r>
              <a:rPr lang="en-US" dirty="0"/>
              <a:t>Programs</a:t>
            </a:r>
          </a:p>
          <a:p>
            <a:pPr lvl="1"/>
            <a:r>
              <a:rPr lang="en-US" dirty="0"/>
              <a:t>PBZip2 1.1.5</a:t>
            </a:r>
          </a:p>
          <a:p>
            <a:pPr lvl="1"/>
            <a:r>
              <a:rPr lang="en-US" dirty="0" err="1"/>
              <a:t>aget</a:t>
            </a:r>
            <a:r>
              <a:rPr lang="en-US" dirty="0"/>
              <a:t> 0.4.1</a:t>
            </a:r>
          </a:p>
          <a:p>
            <a:pPr lvl="1"/>
            <a:r>
              <a:rPr lang="en-US" dirty="0"/>
              <a:t>8 programs in SPLASH2</a:t>
            </a:r>
          </a:p>
          <a:p>
            <a:pPr lvl="1"/>
            <a:r>
              <a:rPr lang="en-US" dirty="0"/>
              <a:t>7 programs in </a:t>
            </a:r>
            <a:r>
              <a:rPr lang="en-US" dirty="0" smtClean="0"/>
              <a:t>PARSEC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1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5"/>
    </mc:Choice>
    <mc:Fallback xmlns="">
      <p:transition xmlns:p14="http://schemas.microsoft.com/office/powerpoint/2010/main" spd="slow" advTm="521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8243"/>
              </p:ext>
            </p:extLst>
          </p:nvPr>
        </p:nvGraphicFramePr>
        <p:xfrm>
          <a:off x="2175523" y="196339"/>
          <a:ext cx="5968479" cy="63344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9493"/>
                <a:gridCol w="1989493"/>
                <a:gridCol w="1989493"/>
              </a:tblGrid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Original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Specialized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aget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72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PBZip2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fft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blackscholes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swaptions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streamcluster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canneal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bodytrack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ferret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raytrace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cholesky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radix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water-spatial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2447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1799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lu-contig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barnes</a:t>
                      </a:r>
                      <a:endParaRPr lang="en-US" sz="1600" dirty="0" smtClean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370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369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water-</a:t>
                      </a:r>
                      <a:r>
                        <a:rPr lang="en-US" sz="1600" dirty="0" err="1" smtClean="0"/>
                        <a:t>nsquared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354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ocean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331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292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933" y="1819998"/>
            <a:ext cx="18068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Static</a:t>
            </a:r>
          </a:p>
          <a:p>
            <a:r>
              <a:rPr lang="en-US" sz="3200" dirty="0" smtClean="0"/>
              <a:t>Race</a:t>
            </a:r>
          </a:p>
          <a:p>
            <a:r>
              <a:rPr lang="en-US" sz="3200" dirty="0" smtClean="0"/>
              <a:t>Detector</a:t>
            </a:r>
          </a:p>
          <a:p>
            <a:endParaRPr lang="en-US" sz="3200" dirty="0"/>
          </a:p>
          <a:p>
            <a:r>
              <a:rPr lang="en-US" sz="3200" dirty="0" smtClean="0"/>
              <a:t># of False</a:t>
            </a:r>
          </a:p>
          <a:p>
            <a:r>
              <a:rPr lang="en-US" sz="3200" dirty="0" smtClean="0"/>
              <a:t>Positives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29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2"/>
    </mc:Choice>
    <mc:Fallback xmlns="">
      <p:transition xmlns:p14="http://schemas.microsoft.com/office/powerpoint/2010/main" spd="slow" advTm="141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32132"/>
              </p:ext>
            </p:extLst>
          </p:nvPr>
        </p:nvGraphicFramePr>
        <p:xfrm>
          <a:off x="2175523" y="196339"/>
          <a:ext cx="5968479" cy="63344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9493"/>
                <a:gridCol w="1989493"/>
                <a:gridCol w="1989493"/>
              </a:tblGrid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Original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Specialized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aget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72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PBZip2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fft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blackscholes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swaptions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streamcluster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canneal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bodytrack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ferret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raytrace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CCFFCC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cholesky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radix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water-spatial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2447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1799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lu-contig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barnes</a:t>
                      </a:r>
                      <a:endParaRPr lang="en-US" sz="1600" dirty="0" smtClean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370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369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water-</a:t>
                      </a:r>
                      <a:r>
                        <a:rPr lang="en-US" sz="1600" dirty="0" err="1" smtClean="0"/>
                        <a:t>nsquared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354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ocean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331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292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933" y="1819998"/>
            <a:ext cx="18068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Static</a:t>
            </a:r>
          </a:p>
          <a:p>
            <a:r>
              <a:rPr lang="en-US" sz="3200" dirty="0" smtClean="0"/>
              <a:t>Race</a:t>
            </a:r>
          </a:p>
          <a:p>
            <a:r>
              <a:rPr lang="en-US" sz="3200" dirty="0" smtClean="0"/>
              <a:t>Detector</a:t>
            </a:r>
          </a:p>
          <a:p>
            <a:endParaRPr lang="en-US" sz="3200" dirty="0"/>
          </a:p>
          <a:p>
            <a:r>
              <a:rPr lang="en-US" sz="3200" dirty="0" smtClean="0"/>
              <a:t># of False</a:t>
            </a:r>
          </a:p>
          <a:p>
            <a:r>
              <a:rPr lang="en-US" sz="3200" dirty="0" smtClean="0"/>
              <a:t>Positives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86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2"/>
    </mc:Choice>
    <mc:Fallback xmlns="">
      <p:transition xmlns:p14="http://schemas.microsoft.com/office/powerpoint/2010/main" spd="slow" advTm="141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271"/>
              </p:ext>
            </p:extLst>
          </p:nvPr>
        </p:nvGraphicFramePr>
        <p:xfrm>
          <a:off x="2175523" y="196339"/>
          <a:ext cx="5968479" cy="63344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9493"/>
                <a:gridCol w="1989493"/>
                <a:gridCol w="1989493"/>
              </a:tblGrid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Original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Specialized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aget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72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PBZip2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125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fft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blackscholes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swaptions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165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streamcluster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canneal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bodytrack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ferret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raytrace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215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noFill/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cholesky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radix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water-spatial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2447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1799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00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lu-contig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barnes</a:t>
                      </a:r>
                      <a:endParaRPr lang="en-US" sz="1600" dirty="0" smtClean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370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369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water-</a:t>
                      </a:r>
                      <a:r>
                        <a:rPr lang="en-US" sz="1600" dirty="0" err="1" smtClean="0"/>
                        <a:t>nsquared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354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ocean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331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292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933" y="1819998"/>
            <a:ext cx="18068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Static</a:t>
            </a:r>
          </a:p>
          <a:p>
            <a:r>
              <a:rPr lang="en-US" sz="3200" dirty="0" smtClean="0"/>
              <a:t>Race</a:t>
            </a:r>
          </a:p>
          <a:p>
            <a:r>
              <a:rPr lang="en-US" sz="3200" dirty="0" smtClean="0"/>
              <a:t>Detector</a:t>
            </a:r>
          </a:p>
          <a:p>
            <a:endParaRPr lang="en-US" sz="3200" dirty="0"/>
          </a:p>
          <a:p>
            <a:r>
              <a:rPr lang="en-US" sz="3200" dirty="0" smtClean="0"/>
              <a:t># of False</a:t>
            </a:r>
          </a:p>
          <a:p>
            <a:r>
              <a:rPr lang="en-US" sz="3200" dirty="0" smtClean="0"/>
              <a:t>Positives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9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2"/>
    </mc:Choice>
    <mc:Fallback xmlns="">
      <p:transition xmlns:p14="http://schemas.microsoft.com/office/powerpoint/2010/main" spd="slow" advTm="141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1915"/>
              </p:ext>
            </p:extLst>
          </p:nvPr>
        </p:nvGraphicFramePr>
        <p:xfrm>
          <a:off x="2175523" y="196339"/>
          <a:ext cx="5968479" cy="63344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9493"/>
                <a:gridCol w="1989493"/>
                <a:gridCol w="1989493"/>
              </a:tblGrid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Original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Specialized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aget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72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PBZip2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fft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blackscholes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swaptions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streamcluster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canneal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bodytrack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ferret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raytrace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215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rgbClr val="FFFFFF"/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cholesky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radix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water-spatial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2447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1799</a:t>
                      </a:r>
                      <a:endParaRPr lang="en-US" sz="1600" dirty="0"/>
                    </a:p>
                  </a:txBody>
                  <a:tcPr marL="105575" marR="105575" marT="52787" marB="52787"/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lu-contig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barnes</a:t>
                      </a:r>
                      <a:endParaRPr lang="en-US" sz="1600" dirty="0" smtClean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370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369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water-</a:t>
                      </a:r>
                      <a:r>
                        <a:rPr lang="en-US" sz="1600" dirty="0" err="1" smtClean="0"/>
                        <a:t>nsquared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354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19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ocean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331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292</a:t>
                      </a:r>
                      <a:endParaRPr lang="en-US" sz="1600" dirty="0"/>
                    </a:p>
                  </a:txBody>
                  <a:tcPr marL="105575" marR="105575" marT="52787" marB="5278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933" y="1819998"/>
            <a:ext cx="18068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Static</a:t>
            </a:r>
          </a:p>
          <a:p>
            <a:r>
              <a:rPr lang="en-US" sz="3200" dirty="0" smtClean="0"/>
              <a:t>Race</a:t>
            </a:r>
          </a:p>
          <a:p>
            <a:r>
              <a:rPr lang="en-US" sz="3200" dirty="0" smtClean="0"/>
              <a:t>Detector</a:t>
            </a:r>
          </a:p>
          <a:p>
            <a:endParaRPr lang="en-US" sz="3200" dirty="0"/>
          </a:p>
          <a:p>
            <a:r>
              <a:rPr lang="en-US" sz="3200" dirty="0" smtClean="0"/>
              <a:t># of False</a:t>
            </a:r>
          </a:p>
          <a:p>
            <a:r>
              <a:rPr lang="en-US" sz="3200" dirty="0" smtClean="0"/>
              <a:t>Positives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9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2"/>
    </mc:Choice>
    <mc:Fallback xmlns="">
      <p:transition xmlns:p14="http://schemas.microsoft.com/office/powerpoint/2010/main" spd="slow" advTm="141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Static Race Detector: Harmful Races Detected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63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in </a:t>
            </a:r>
            <a:r>
              <a:rPr lang="en-US" dirty="0" err="1" smtClean="0"/>
              <a:t>aget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in radix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fft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8"/>
    </mc:Choice>
    <mc:Fallback xmlns="">
      <p:transition xmlns:p14="http://schemas.microsoft.com/office/powerpoint/2010/main" spd="slow" advTm="159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of Schedule-Aware</a:t>
            </a:r>
            <a:br>
              <a:rPr lang="en-US" dirty="0" smtClean="0"/>
            </a:br>
            <a:r>
              <a:rPr lang="en-US" dirty="0" smtClean="0"/>
              <a:t>Alias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 descr="alias-or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5760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95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63"/>
    </mc:Choice>
    <mc:Fallback xmlns="">
      <p:transition xmlns:p14="http://schemas.microsoft.com/office/powerpoint/2010/main" spd="slow" advTm="661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ias-c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5760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of Schedule-Aware</a:t>
            </a:r>
            <a:br>
              <a:rPr lang="en-US" dirty="0" smtClean="0"/>
            </a:br>
            <a:r>
              <a:rPr lang="en-US" dirty="0" smtClean="0"/>
              <a:t>Alias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3530" y="5346700"/>
            <a:ext cx="274320" cy="100965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55598" y="5346700"/>
            <a:ext cx="274320" cy="8255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86732" y="5346700"/>
            <a:ext cx="274320" cy="137477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86171" y="5346700"/>
            <a:ext cx="284529" cy="8255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70711" y="5346700"/>
            <a:ext cx="274320" cy="100965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58556" y="5346700"/>
            <a:ext cx="274320" cy="8255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97"/>
    </mc:Choice>
    <mc:Fallback xmlns="">
      <p:transition xmlns:p14="http://schemas.microsoft.com/office/powerpoint/2010/main" spd="slow" advTm="243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ia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5760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 of Schedule-Aware</a:t>
            </a:r>
            <a:br>
              <a:rPr lang="en-US" dirty="0"/>
            </a:br>
            <a:r>
              <a:rPr lang="en-US" dirty="0"/>
              <a:t>Alias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5792" y="5346700"/>
            <a:ext cx="274320" cy="546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7792" y="5346700"/>
            <a:ext cx="274320" cy="3175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1214" y="5346700"/>
            <a:ext cx="274320" cy="9017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6096" y="5346700"/>
            <a:ext cx="274320" cy="546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17887" y="5346700"/>
            <a:ext cx="274320" cy="100965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072" y="5346700"/>
            <a:ext cx="274320" cy="12573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97464" y="5346700"/>
            <a:ext cx="274320" cy="9017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73990" y="5346700"/>
            <a:ext cx="274320" cy="546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65980" y="5346700"/>
            <a:ext cx="274320" cy="9017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70321" y="5346700"/>
            <a:ext cx="274320" cy="100965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86920" y="5346700"/>
            <a:ext cx="274320" cy="137477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9"/>
    </mc:Choice>
    <mc:Fallback xmlns="">
      <p:transition xmlns:p14="http://schemas.microsoft.com/office/powerpoint/2010/main" spd="slow" advTm="97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5" cy="9170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Precision: Analyze the program over a small set of schedules. </a:t>
            </a:r>
          </a:p>
          <a:p>
            <a:r>
              <a:rPr lang="en-US" sz="2400" dirty="0" smtClean="0"/>
              <a:t>Soundness: Enforce these schedules at runtime.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Specialization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6060" y="6312381"/>
            <a:ext cx="455261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6060" y="2737812"/>
            <a:ext cx="0" cy="3574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94516" y="3141470"/>
            <a:ext cx="2665689" cy="25589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060" y="6418926"/>
            <a:ext cx="560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soundness (# of analyzed schedules / # of total schedules)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3901" y="2737812"/>
            <a:ext cx="103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75026" y="2657718"/>
            <a:ext cx="165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Schedules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3862785" y="5328119"/>
            <a:ext cx="1697408" cy="94500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983901" y="3210126"/>
            <a:ext cx="1697408" cy="94500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4852" y="5666050"/>
            <a:ext cx="112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Analyzed</a:t>
            </a:r>
          </a:p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84554" y="4017825"/>
            <a:ext cx="871831" cy="871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7" idx="5"/>
          </p:cNvCxnSpPr>
          <p:nvPr/>
        </p:nvCxnSpPr>
        <p:spPr>
          <a:xfrm flipH="1" flipV="1">
            <a:off x="7228708" y="4761979"/>
            <a:ext cx="430062" cy="904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16544" y="3455463"/>
            <a:ext cx="112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Enforced</a:t>
            </a:r>
          </a:p>
          <a:p>
            <a:r>
              <a:rPr lang="en-US" dirty="0" smtClean="0"/>
              <a:t>Schedules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  <a:endCxn id="17" idx="7"/>
          </p:cNvCxnSpPr>
          <p:nvPr/>
        </p:nvCxnSpPr>
        <p:spPr>
          <a:xfrm flipH="1">
            <a:off x="7228708" y="3778629"/>
            <a:ext cx="287836" cy="36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1273602" y="3380050"/>
            <a:ext cx="1792460" cy="94500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</a:t>
            </a:r>
          </a:p>
          <a:p>
            <a:pPr algn="ctr"/>
            <a:r>
              <a:rPr lang="en-US" sz="1400" dirty="0" smtClean="0"/>
              <a:t>Specialization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7199" y="2042669"/>
            <a:ext cx="8184473" cy="474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0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1"/>
    </mc:Choice>
    <mc:Fallback xmlns="">
      <p:transition xmlns:p14="http://schemas.microsoft.com/office/powerpoint/2010/main" spd="slow" advTm="429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902 0 " pathEditMode="relative" ptsTypes="AA">
                                      <p:cBhvr>
                                        <p:cTn id="3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26" grpId="0"/>
      <p:bldP spid="17" grpId="0" animBg="1"/>
      <p:bldP spid="19" grpId="0"/>
      <p:bldP spid="28" grpId="0" animBg="1"/>
      <p:bldP spid="28" grpId="1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Designed and implemented </a:t>
            </a:r>
            <a:r>
              <a:rPr lang="en-US" dirty="0"/>
              <a:t>s</a:t>
            </a:r>
            <a:r>
              <a:rPr lang="en-US" dirty="0" smtClean="0"/>
              <a:t>chedule specialization framework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nalyzes the program over a small set of schedules</a:t>
            </a:r>
          </a:p>
          <a:p>
            <a:pPr lvl="1"/>
            <a:r>
              <a:rPr lang="en-US" smtClean="0"/>
              <a:t>Enforces </a:t>
            </a:r>
            <a:r>
              <a:rPr lang="en-US" dirty="0" smtClean="0"/>
              <a:t>these schedules at runtime</a:t>
            </a:r>
          </a:p>
          <a:p>
            <a:r>
              <a:rPr lang="en-US" dirty="0" smtClean="0"/>
              <a:t>Built and evaluated </a:t>
            </a:r>
            <a:r>
              <a:rPr lang="en-US" dirty="0"/>
              <a:t>t</a:t>
            </a:r>
            <a:r>
              <a:rPr lang="en-US" dirty="0" smtClean="0"/>
              <a:t>hree applications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Precise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More applications</a:t>
            </a:r>
          </a:p>
          <a:p>
            <a:pPr lvl="1"/>
            <a:r>
              <a:rPr lang="en-US" dirty="0" smtClean="0"/>
              <a:t>Similar specialization ideas on </a:t>
            </a:r>
            <a:r>
              <a:rPr lang="en-US" dirty="0"/>
              <a:t>s</a:t>
            </a:r>
            <a:r>
              <a:rPr lang="en-US" dirty="0" smtClean="0"/>
              <a:t>equential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7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24"/>
    </mc:Choice>
    <mc:Fallback xmlns="">
      <p:transition xmlns:p14="http://schemas.microsoft.com/office/powerpoint/2010/main" spd="slow" advTm="404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Program analysis for parallel programs</a:t>
            </a:r>
          </a:p>
          <a:p>
            <a:pPr lvl="1"/>
            <a:r>
              <a:rPr lang="en-US" dirty="0" smtClean="0"/>
              <a:t>Chord (PLDI ’06), RADAR (PLDI ’08), </a:t>
            </a:r>
            <a:r>
              <a:rPr lang="en-US" dirty="0" err="1" smtClean="0"/>
              <a:t>FastTrack</a:t>
            </a:r>
            <a:r>
              <a:rPr lang="en-US" dirty="0" smtClean="0"/>
              <a:t> (PLDI ’09)</a:t>
            </a:r>
          </a:p>
          <a:p>
            <a:r>
              <a:rPr lang="en-US" dirty="0" smtClean="0"/>
              <a:t>Slicing</a:t>
            </a:r>
          </a:p>
          <a:p>
            <a:pPr lvl="1"/>
            <a:r>
              <a:rPr lang="en-US" dirty="0" err="1" smtClean="0"/>
              <a:t>Horgon</a:t>
            </a:r>
            <a:r>
              <a:rPr lang="en-US" dirty="0" smtClean="0"/>
              <a:t> (PLDI ’90)</a:t>
            </a:r>
            <a:r>
              <a:rPr lang="en-US" dirty="0"/>
              <a:t>, Bouncer (SOSP ’07), </a:t>
            </a:r>
            <a:r>
              <a:rPr lang="en-US" dirty="0" err="1" smtClean="0"/>
              <a:t>Jhala</a:t>
            </a:r>
            <a:r>
              <a:rPr lang="en-US" dirty="0" smtClean="0"/>
              <a:t> (PLDI ’05)</a:t>
            </a:r>
            <a:r>
              <a:rPr lang="en-US" dirty="0"/>
              <a:t>, </a:t>
            </a:r>
            <a:r>
              <a:rPr lang="en-US" dirty="0" smtClean="0"/>
              <a:t>Weiser (</a:t>
            </a:r>
            <a:r>
              <a:rPr lang="en-US" dirty="0"/>
              <a:t>PhD thesis), </a:t>
            </a:r>
            <a:r>
              <a:rPr lang="en-US" dirty="0" smtClean="0"/>
              <a:t>Zhang (PLDI ’04)</a:t>
            </a:r>
          </a:p>
          <a:p>
            <a:r>
              <a:rPr lang="en-US" dirty="0" smtClean="0"/>
              <a:t>Deterministic multithreading</a:t>
            </a:r>
          </a:p>
          <a:p>
            <a:pPr lvl="1"/>
            <a:r>
              <a:rPr lang="en-US" dirty="0"/>
              <a:t>DMP (ASPLOS ’09), Kendo (ASPLOS ’09), </a:t>
            </a:r>
            <a:r>
              <a:rPr lang="en-US" dirty="0" err="1"/>
              <a:t>CoreDet</a:t>
            </a:r>
            <a:r>
              <a:rPr lang="en-US" dirty="0"/>
              <a:t> (ASPLOS ’10), Tern (OSDI ’10), Peregrine (SOSP ’11), DTHREADS (SOSP ’11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 specialization</a:t>
            </a:r>
          </a:p>
          <a:p>
            <a:pPr lvl="1"/>
            <a:r>
              <a:rPr lang="en-US" dirty="0" err="1" smtClean="0"/>
              <a:t>Consel</a:t>
            </a:r>
            <a:r>
              <a:rPr lang="en-US" dirty="0"/>
              <a:t> (POPL ’93), Gluck (ISPL ’95), </a:t>
            </a:r>
            <a:r>
              <a:rPr lang="en-US" dirty="0" err="1" smtClean="0"/>
              <a:t>Jørgensen</a:t>
            </a:r>
            <a:r>
              <a:rPr lang="en-US" dirty="0"/>
              <a:t> (POPL ’92), </a:t>
            </a:r>
            <a:r>
              <a:rPr lang="en-US" dirty="0" err="1" smtClean="0"/>
              <a:t>Nirkhe</a:t>
            </a:r>
            <a:r>
              <a:rPr lang="en-US" dirty="0"/>
              <a:t> (POPL ’92), </a:t>
            </a:r>
            <a:r>
              <a:rPr lang="en-US" dirty="0" smtClean="0"/>
              <a:t>Reps (PDSPE ’96)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0"/>
    </mc:Choice>
    <mc:Fallback xmlns="">
      <p:transition xmlns:p14="http://schemas.microsoft.com/office/powerpoint/2010/main" spd="slow" advTm="144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1524000"/>
            <a:ext cx="6716967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6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assume data-race freedom. </a:t>
            </a:r>
          </a:p>
          <a:p>
            <a:r>
              <a:rPr lang="en-US" dirty="0" smtClean="0"/>
              <a:t>We could if our only goal is optimization.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9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runtime verification </a:t>
            </a:r>
            <a:r>
              <a:rPr lang="en-US" dirty="0"/>
              <a:t>for the inputs not </a:t>
            </a:r>
            <a:r>
              <a:rPr lang="en-US" dirty="0" smtClean="0"/>
              <a:t>covered</a:t>
            </a:r>
            <a:endParaRPr lang="en-US" dirty="0"/>
          </a:p>
          <a:p>
            <a:r>
              <a:rPr lang="en-US" dirty="0" smtClean="0"/>
              <a:t>A small set of schedules can cover a wide range of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"/>
            <a:ext cx="9144000" cy="64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5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Enforcing Schedules Using Peregrine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Deterministic multithreading</a:t>
            </a:r>
          </a:p>
          <a:p>
            <a:pPr lvl="1"/>
            <a:r>
              <a:rPr lang="en-US" dirty="0" smtClean="0"/>
              <a:t>e.g. DMP (ASPLOS ’09), Kendo (ASPLOS ’09), </a:t>
            </a:r>
            <a:r>
              <a:rPr lang="en-US" dirty="0" err="1" smtClean="0"/>
              <a:t>CoreDet</a:t>
            </a:r>
            <a:r>
              <a:rPr lang="en-US" dirty="0" smtClean="0"/>
              <a:t> (ASPLOS ’10), Tern (OSDI ’10), Peregrine (SOSP ’11), DTHREADS (SOSP ’11)</a:t>
            </a:r>
          </a:p>
          <a:p>
            <a:pPr lvl="1"/>
            <a:r>
              <a:rPr lang="en-US" dirty="0"/>
              <a:t>Performance overhead</a:t>
            </a:r>
          </a:p>
          <a:p>
            <a:pPr lvl="2"/>
            <a:r>
              <a:rPr lang="en-US" dirty="0"/>
              <a:t>e.g. Kendo: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/>
              <a:t>,</a:t>
            </a:r>
            <a:r>
              <a:rPr lang="en-US" dirty="0" smtClean="0"/>
              <a:t> Tern &amp; Peregrine: </a:t>
            </a:r>
            <a:r>
              <a:rPr lang="en-US" dirty="0">
                <a:solidFill>
                  <a:srgbClr val="FF0000"/>
                </a:solidFill>
              </a:rPr>
              <a:t>39.1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 smtClean="0"/>
          </a:p>
          <a:p>
            <a:r>
              <a:rPr lang="en-US" dirty="0" smtClean="0"/>
              <a:t>Peregrine</a:t>
            </a:r>
          </a:p>
          <a:p>
            <a:pPr lvl="1"/>
            <a:r>
              <a:rPr lang="en-US" dirty="0" smtClean="0"/>
              <a:t>Record schedules, and reuse them on a wide range of inputs.</a:t>
            </a:r>
          </a:p>
          <a:p>
            <a:pPr lvl="1"/>
            <a:r>
              <a:rPr lang="en-US" dirty="0" smtClean="0"/>
              <a:t>Represent schedules explicitly.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9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39"/>
    </mc:Choice>
    <mc:Fallback xmlns="">
      <p:transition xmlns:p14="http://schemas.microsoft.com/office/powerpoint/2010/main" spd="slow" advTm="7323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5" cy="9170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Precision: Analyze the program over a small set of schedules.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Soundness: Enforce these schedules at runtime.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Specialization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6060" y="6312381"/>
            <a:ext cx="455261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6060" y="2737812"/>
            <a:ext cx="0" cy="3574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6060" y="6418926"/>
            <a:ext cx="560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soundness (# of analyzed schedules / # of total schedules)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3901" y="2737812"/>
            <a:ext cx="103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3862785" y="5328119"/>
            <a:ext cx="1697408" cy="94500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983901" y="3210126"/>
            <a:ext cx="1697408" cy="94500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4852" y="5666050"/>
            <a:ext cx="112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Analyzed</a:t>
            </a:r>
          </a:p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84554" y="4017825"/>
            <a:ext cx="871831" cy="871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7" idx="5"/>
          </p:cNvCxnSpPr>
          <p:nvPr/>
        </p:nvCxnSpPr>
        <p:spPr>
          <a:xfrm flipH="1" flipV="1">
            <a:off x="7228708" y="4761979"/>
            <a:ext cx="430062" cy="904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16544" y="3455463"/>
            <a:ext cx="112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Enforced</a:t>
            </a:r>
          </a:p>
          <a:p>
            <a:r>
              <a:rPr lang="en-US" dirty="0" smtClean="0"/>
              <a:t>Schedules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  <a:endCxn id="17" idx="7"/>
          </p:cNvCxnSpPr>
          <p:nvPr/>
        </p:nvCxnSpPr>
        <p:spPr>
          <a:xfrm flipH="1">
            <a:off x="7228708" y="3778629"/>
            <a:ext cx="287836" cy="36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3676215" y="3455463"/>
            <a:ext cx="1792460" cy="94500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</a:t>
            </a:r>
          </a:p>
          <a:p>
            <a:pPr algn="ctr"/>
            <a:r>
              <a:rPr lang="en-US" sz="1400" dirty="0" smtClean="0"/>
              <a:t>Specialization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57199" y="1626389"/>
            <a:ext cx="8184473" cy="474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84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1"/>
    </mc:Choice>
    <mc:Fallback xmlns="">
      <p:transition xmlns:p14="http://schemas.microsoft.com/office/powerpoint/2010/main" spd="slow" advTm="429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2977"/>
          </a:xfrm>
        </p:spPr>
        <p:txBody>
          <a:bodyPr>
            <a:normAutofit/>
          </a:bodyPr>
          <a:lstStyle/>
          <a:p>
            <a:r>
              <a:rPr lang="en-US" dirty="0" smtClean="0"/>
              <a:t>Extract </a:t>
            </a:r>
            <a:r>
              <a:rPr lang="en-US" dirty="0"/>
              <a:t>control </a:t>
            </a:r>
            <a:r>
              <a:rPr lang="en-US" dirty="0" smtClean="0"/>
              <a:t>flow and </a:t>
            </a:r>
            <a:r>
              <a:rPr lang="en-US" dirty="0"/>
              <a:t>data flow enforced by </a:t>
            </a:r>
            <a:r>
              <a:rPr lang="en-US" dirty="0" smtClean="0"/>
              <a:t>a set of schedules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6817" y="4723110"/>
            <a:ext cx="1292802" cy="4540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0860" y="3317919"/>
            <a:ext cx="2059959" cy="908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</a:p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86817" y="3523972"/>
            <a:ext cx="1292802" cy="4961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817" y="4020105"/>
            <a:ext cx="1293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C/C++ program</a:t>
            </a:r>
          </a:p>
          <a:p>
            <a:r>
              <a:rPr lang="en-US" sz="1400" dirty="0" smtClean="0"/>
              <a:t>with </a:t>
            </a:r>
            <a:r>
              <a:rPr lang="en-US" sz="1400" dirty="0" err="1" smtClean="0"/>
              <a:t>Pthread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86817" y="5179834"/>
            <a:ext cx="140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 order of</a:t>
            </a:r>
          </a:p>
          <a:p>
            <a:r>
              <a:rPr lang="en-US" sz="1400" dirty="0" smtClean="0"/>
              <a:t>synchronizations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>
            <a:off x="2679619" y="3772039"/>
            <a:ext cx="851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46053" y="3423060"/>
            <a:ext cx="1578819" cy="697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Specialized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46053" y="4601142"/>
            <a:ext cx="1578819" cy="697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</a:t>
            </a:r>
            <a:r>
              <a:rPr lang="en-US" dirty="0" err="1" smtClean="0"/>
              <a:t>def</a:t>
            </a:r>
            <a:r>
              <a:rPr lang="en-US" dirty="0" smtClean="0"/>
              <a:t>-use</a:t>
            </a:r>
          </a:p>
          <a:p>
            <a:pPr algn="ctr"/>
            <a:r>
              <a:rPr lang="en-US" dirty="0" smtClean="0"/>
              <a:t>chains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15" idx="1"/>
          </p:cNvCxnSpPr>
          <p:nvPr/>
        </p:nvCxnSpPr>
        <p:spPr>
          <a:xfrm>
            <a:off x="5590819" y="3772039"/>
            <a:ext cx="8552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3"/>
            <a:endCxn id="7" idx="1"/>
          </p:cNvCxnSpPr>
          <p:nvPr/>
        </p:nvCxnSpPr>
        <p:spPr>
          <a:xfrm flipV="1">
            <a:off x="2679619" y="3772039"/>
            <a:ext cx="851241" cy="11780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3"/>
            <a:endCxn id="16" idx="1"/>
          </p:cNvCxnSpPr>
          <p:nvPr/>
        </p:nvCxnSpPr>
        <p:spPr>
          <a:xfrm>
            <a:off x="5590819" y="3772039"/>
            <a:ext cx="855234" cy="11780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357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817"/>
    </mc:Choice>
    <mc:Fallback xmlns="">
      <p:transition xmlns:p14="http://schemas.microsoft.com/office/powerpoint/2010/main" spd="slow" advTm="958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Control-Flow Specialization</a:t>
            </a:r>
          </a:p>
          <a:p>
            <a:r>
              <a:rPr lang="en-US" dirty="0" smtClean="0"/>
              <a:t>Data-Flow Specialization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A803-F2AE-1040-A80A-2E1F5E592C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7"/>
    </mc:Choice>
    <mc:Fallback xmlns="">
      <p:transition xmlns:p14="http://schemas.microsoft.com/office/powerpoint/2010/main" spd="slow" advTm="171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03" y="1783782"/>
            <a:ext cx="5200013" cy="4507971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results[</a:t>
            </a:r>
            <a:r>
              <a:rPr lang="en-US" sz="1200" dirty="0" err="1" smtClean="0">
                <a:latin typeface="Monaco"/>
                <a:cs typeface="Monaco"/>
              </a:rPr>
              <a:t>p_max</a:t>
            </a:r>
            <a:r>
              <a:rPr lang="en-US" sz="1200" dirty="0" smtClean="0">
                <a:latin typeface="Monaco"/>
                <a:cs typeface="Monaco"/>
              </a:rPr>
              <a:t>];</a:t>
            </a:r>
          </a:p>
          <a:p>
            <a:pPr marL="82296" indent="0">
              <a:buNone/>
            </a:pP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global_id</a:t>
            </a:r>
            <a:r>
              <a:rPr lang="en-US" sz="1200" dirty="0" smtClean="0">
                <a:latin typeface="Monaco"/>
                <a:cs typeface="Monaco"/>
              </a:rPr>
              <a:t> = 0;</a:t>
            </a:r>
          </a:p>
          <a:p>
            <a:pPr marL="82296" indent="0">
              <a:buNone/>
            </a:pPr>
            <a:endParaRPr lang="en-US" sz="1200" dirty="0" smtClean="0"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main(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argc</a:t>
            </a:r>
            <a:r>
              <a:rPr lang="en-US" sz="1200" dirty="0">
                <a:latin typeface="Monaco"/>
                <a:cs typeface="Monaco"/>
              </a:rPr>
              <a:t>, char *</a:t>
            </a:r>
            <a:r>
              <a:rPr lang="en-US" sz="1200" dirty="0" err="1">
                <a:latin typeface="Monaco"/>
                <a:cs typeface="Monaco"/>
              </a:rPr>
              <a:t>argv</a:t>
            </a:r>
            <a:r>
              <a:rPr lang="en-US" sz="1200" dirty="0">
                <a:latin typeface="Monaco"/>
                <a:cs typeface="Monaco"/>
              </a:rPr>
              <a:t>[]) {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p = </a:t>
            </a:r>
            <a:r>
              <a:rPr lang="en-US" sz="1200" dirty="0" err="1" smtClean="0">
                <a:latin typeface="Monaco"/>
                <a:cs typeface="Monaco"/>
              </a:rPr>
              <a:t>atoi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argv</a:t>
            </a:r>
            <a:r>
              <a:rPr lang="en-US" sz="1200" dirty="0" smtClean="0">
                <a:latin typeface="Monaco"/>
                <a:cs typeface="Monaco"/>
              </a:rPr>
              <a:t>[1]);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  for 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pthread_create</a:t>
            </a:r>
            <a:r>
              <a:rPr lang="en-US" sz="1200" dirty="0">
                <a:latin typeface="Monaco"/>
                <a:cs typeface="Monaco"/>
              </a:rPr>
              <a:t>(&amp;child[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0, worker,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for 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pthread_join</a:t>
            </a:r>
            <a:r>
              <a:rPr lang="en-US" sz="1200" dirty="0">
                <a:latin typeface="Monaco"/>
                <a:cs typeface="Monaco"/>
              </a:rPr>
              <a:t>(child[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return 0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  <a:p>
            <a:pPr marL="82296" indent="0">
              <a:buNone/>
            </a:pPr>
            <a:endParaRPr lang="en-US" sz="1200" dirty="0" smtClean="0">
              <a:latin typeface="Monaco"/>
              <a:cs typeface="Monaco"/>
            </a:endParaRP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void </a:t>
            </a:r>
            <a:r>
              <a:rPr lang="en-US" sz="1200" dirty="0">
                <a:latin typeface="Monaco"/>
                <a:cs typeface="Monaco"/>
              </a:rPr>
              <a:t>*worker(void *</a:t>
            </a:r>
            <a:r>
              <a:rPr lang="en-US" sz="1200" dirty="0" err="1">
                <a:latin typeface="Monaco"/>
                <a:cs typeface="Monaco"/>
              </a:rPr>
              <a:t>arg</a:t>
            </a:r>
            <a:r>
              <a:rPr lang="en-US" sz="1200" dirty="0">
                <a:latin typeface="Monaco"/>
                <a:cs typeface="Monaco"/>
              </a:rPr>
              <a:t>) {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</a:t>
            </a:r>
            <a:r>
              <a:rPr lang="en-US" sz="1200" dirty="0" err="1">
                <a:latin typeface="Monaco"/>
                <a:cs typeface="Monaco"/>
              </a:rPr>
              <a:t>pthread_mutex_lock</a:t>
            </a:r>
            <a:r>
              <a:rPr lang="en-US" sz="1200" dirty="0">
                <a:latin typeface="Monaco"/>
                <a:cs typeface="Monaco"/>
              </a:rPr>
              <a:t>(&amp;</a:t>
            </a:r>
            <a:r>
              <a:rPr lang="en-US" sz="1200" dirty="0" err="1">
                <a:latin typeface="Monaco"/>
                <a:cs typeface="Monaco"/>
              </a:rPr>
              <a:t>global_id_lock</a:t>
            </a:r>
            <a:r>
              <a:rPr lang="en-US" sz="1200" dirty="0"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my_id</a:t>
            </a:r>
            <a:r>
              <a:rPr lang="en-US" sz="1200" dirty="0">
                <a:latin typeface="Monaco"/>
                <a:cs typeface="Monaco"/>
              </a:rPr>
              <a:t> = </a:t>
            </a:r>
            <a:r>
              <a:rPr lang="en-US" sz="1200" dirty="0" err="1">
                <a:latin typeface="Monaco"/>
                <a:cs typeface="Monaco"/>
              </a:rPr>
              <a:t>global_id</a:t>
            </a:r>
            <a:r>
              <a:rPr lang="en-US" sz="1200" dirty="0">
                <a:latin typeface="Monaco"/>
                <a:cs typeface="Monaco"/>
              </a:rPr>
              <a:t>++;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</a:t>
            </a:r>
            <a:r>
              <a:rPr lang="en-US" sz="1200" dirty="0" err="1">
                <a:latin typeface="Monaco"/>
                <a:cs typeface="Monaco"/>
              </a:rPr>
              <a:t>pthread_mutex_unlock</a:t>
            </a:r>
            <a:r>
              <a:rPr lang="en-US" sz="1200" dirty="0">
                <a:latin typeface="Monaco"/>
                <a:cs typeface="Monaco"/>
              </a:rPr>
              <a:t>(&amp;</a:t>
            </a:r>
            <a:r>
              <a:rPr lang="en-US" sz="1200" dirty="0" err="1">
                <a:latin typeface="Monaco"/>
                <a:cs typeface="Monaco"/>
              </a:rPr>
              <a:t>global_id_lock</a:t>
            </a:r>
            <a:r>
              <a:rPr lang="en-US" sz="1200" dirty="0">
                <a:latin typeface="Monaco"/>
                <a:cs typeface="Monaco"/>
              </a:rPr>
              <a:t>)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results[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] = compute(</a:t>
            </a:r>
            <a:r>
              <a:rPr lang="en-US" sz="1200" dirty="0" err="1" smtClean="0">
                <a:latin typeface="Monaco"/>
                <a:cs typeface="Monaco"/>
              </a:rPr>
              <a:t>my_id</a:t>
            </a:r>
            <a:r>
              <a:rPr lang="en-US" sz="1200" dirty="0" smtClean="0">
                <a:latin typeface="Monaco"/>
                <a:cs typeface="Monaco"/>
              </a:rPr>
              <a:t>);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  return </a:t>
            </a:r>
            <a:r>
              <a:rPr lang="en-US" sz="1200" dirty="0">
                <a:latin typeface="Monaco"/>
                <a:cs typeface="Monaco"/>
              </a:rPr>
              <a:t>0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203" y="2859719"/>
            <a:ext cx="5028402" cy="29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203" y="4876758"/>
            <a:ext cx="5028402" cy="629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7203" y="5506056"/>
            <a:ext cx="5028402" cy="29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72672" y="1725412"/>
            <a:ext cx="3034904" cy="4477196"/>
            <a:chOff x="5472672" y="1725412"/>
            <a:chExt cx="3034904" cy="4477196"/>
          </a:xfrm>
        </p:grpSpPr>
        <p:sp>
          <p:nvSpPr>
            <p:cNvPr id="16" name="TextBox 15"/>
            <p:cNvSpPr txBox="1"/>
            <p:nvPr/>
          </p:nvSpPr>
          <p:spPr>
            <a:xfrm>
              <a:off x="5523193" y="1726572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0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9384" y="1725412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1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82393" y="1726572"/>
              <a:ext cx="7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 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2672" y="2352354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72672" y="2927298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2672" y="5360627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2672" y="5925609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8837" y="3359612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7742" y="3884406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unlock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9917" y="4022905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lock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8822" y="4599759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unlock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7" name="Straight Arrow Connector 26"/>
            <p:cNvCxnSpPr>
              <a:stCxn id="19" idx="2"/>
              <a:endCxn id="20" idx="0"/>
            </p:cNvCxnSpPr>
            <p:nvPr/>
          </p:nvCxnSpPr>
          <p:spPr>
            <a:xfrm>
              <a:off x="5842049" y="2629353"/>
              <a:ext cx="0" cy="2979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3"/>
              <a:endCxn id="23" idx="1"/>
            </p:cNvCxnSpPr>
            <p:nvPr/>
          </p:nvCxnSpPr>
          <p:spPr>
            <a:xfrm>
              <a:off x="6211426" y="3065798"/>
              <a:ext cx="577411" cy="432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2"/>
              <a:endCxn id="24" idx="0"/>
            </p:cNvCxnSpPr>
            <p:nvPr/>
          </p:nvCxnSpPr>
          <p:spPr>
            <a:xfrm>
              <a:off x="7067119" y="3636611"/>
              <a:ext cx="0" cy="24779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5" idx="1"/>
            </p:cNvCxnSpPr>
            <p:nvPr/>
          </p:nvCxnSpPr>
          <p:spPr>
            <a:xfrm>
              <a:off x="7436496" y="4022906"/>
              <a:ext cx="423421" cy="13849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2"/>
              <a:endCxn id="26" idx="0"/>
            </p:cNvCxnSpPr>
            <p:nvPr/>
          </p:nvCxnSpPr>
          <p:spPr>
            <a:xfrm>
              <a:off x="8138199" y="4299904"/>
              <a:ext cx="0" cy="29985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1"/>
              <a:endCxn id="21" idx="3"/>
            </p:cNvCxnSpPr>
            <p:nvPr/>
          </p:nvCxnSpPr>
          <p:spPr>
            <a:xfrm flipH="1">
              <a:off x="6026730" y="4738259"/>
              <a:ext cx="1742092" cy="76086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22" idx="0"/>
            </p:cNvCxnSpPr>
            <p:nvPr/>
          </p:nvCxnSpPr>
          <p:spPr>
            <a:xfrm>
              <a:off x="5749701" y="5637626"/>
              <a:ext cx="0" cy="2879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loud Callout 5"/>
          <p:cNvSpPr/>
          <p:nvPr/>
        </p:nvSpPr>
        <p:spPr>
          <a:xfrm>
            <a:off x="3783950" y="3665043"/>
            <a:ext cx="2058099" cy="1211715"/>
          </a:xfrm>
          <a:prstGeom prst="cloudCallout">
            <a:avLst>
              <a:gd name="adj1" fmla="val -69485"/>
              <a:gd name="adj2" fmla="val 1125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Race-free?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4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64"/>
    </mc:Choice>
    <mc:Fallback xmlns="">
      <p:transition xmlns:p14="http://schemas.microsoft.com/office/powerpoint/2010/main" spd="slow" advTm="1356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8409"/>
            <a:ext cx="4490698" cy="209974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main(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argc</a:t>
            </a:r>
            <a:r>
              <a:rPr lang="en-US" sz="1200" dirty="0">
                <a:latin typeface="Monaco"/>
                <a:cs typeface="Monaco"/>
              </a:rPr>
              <a:t>, char *</a:t>
            </a:r>
            <a:r>
              <a:rPr lang="en-US" sz="1200" dirty="0" err="1">
                <a:latin typeface="Monaco"/>
                <a:cs typeface="Monaco"/>
              </a:rPr>
              <a:t>argv</a:t>
            </a:r>
            <a:r>
              <a:rPr lang="en-US" sz="1200" dirty="0">
                <a:latin typeface="Monaco"/>
                <a:cs typeface="Monaco"/>
              </a:rPr>
              <a:t>[]) {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p = </a:t>
            </a:r>
            <a:r>
              <a:rPr lang="en-US" sz="1200" dirty="0" err="1" smtClean="0">
                <a:latin typeface="Monaco"/>
                <a:cs typeface="Monaco"/>
              </a:rPr>
              <a:t>atoi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argv</a:t>
            </a:r>
            <a:r>
              <a:rPr lang="en-US" sz="1200" dirty="0" smtClean="0">
                <a:latin typeface="Monaco"/>
                <a:cs typeface="Monaco"/>
              </a:rPr>
              <a:t>[1]);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  for 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pthread_create</a:t>
            </a:r>
            <a:r>
              <a:rPr lang="en-US" sz="1200" dirty="0">
                <a:latin typeface="Monaco"/>
                <a:cs typeface="Monaco"/>
              </a:rPr>
              <a:t>(&amp;child[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0, worker,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for 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&lt; p; ++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  </a:t>
            </a:r>
            <a:r>
              <a:rPr lang="en-US" sz="1200" dirty="0" err="1">
                <a:latin typeface="Monaco"/>
                <a:cs typeface="Monaco"/>
              </a:rPr>
              <a:t>pthread_join</a:t>
            </a:r>
            <a:r>
              <a:rPr lang="en-US" sz="1200" dirty="0">
                <a:latin typeface="Monaco"/>
                <a:cs typeface="Monaco"/>
              </a:rPr>
              <a:t>(child[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], 0); </a:t>
            </a:r>
          </a:p>
          <a:p>
            <a:pPr marL="82296" indent="0">
              <a:buNone/>
            </a:pPr>
            <a:r>
              <a:rPr lang="en-US" sz="1200" dirty="0">
                <a:latin typeface="Monaco"/>
                <a:cs typeface="Monaco"/>
              </a:rPr>
              <a:t>  return 0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82296" indent="0">
              <a:buNone/>
            </a:pPr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15" name="Slide Number Placeholder 7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3A803-F2AE-1040-A80A-2E1F5E592CB0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152101" y="3855440"/>
            <a:ext cx="738754" cy="2065052"/>
            <a:chOff x="457200" y="3860557"/>
            <a:chExt cx="738754" cy="2065052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860557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435501"/>
              <a:ext cx="738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548" y="5083628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9548" y="5648610"/>
              <a:ext cx="554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27" name="Straight Arrow Connector 26"/>
            <p:cNvCxnSpPr>
              <a:stCxn id="19" idx="2"/>
              <a:endCxn id="20" idx="0"/>
            </p:cNvCxnSpPr>
            <p:nvPr/>
          </p:nvCxnSpPr>
          <p:spPr>
            <a:xfrm>
              <a:off x="826577" y="4137556"/>
              <a:ext cx="0" cy="2979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22" idx="0"/>
            </p:cNvCxnSpPr>
            <p:nvPr/>
          </p:nvCxnSpPr>
          <p:spPr>
            <a:xfrm>
              <a:off x="826577" y="5360627"/>
              <a:ext cx="0" cy="28798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2"/>
              <a:endCxn id="21" idx="0"/>
            </p:cNvCxnSpPr>
            <p:nvPr/>
          </p:nvCxnSpPr>
          <p:spPr>
            <a:xfrm>
              <a:off x="826577" y="4712500"/>
              <a:ext cx="0" cy="371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9185" y="3229708"/>
            <a:ext cx="2425434" cy="3491767"/>
            <a:chOff x="6078409" y="1360428"/>
            <a:chExt cx="2425434" cy="3491767"/>
          </a:xfrm>
        </p:grpSpPr>
        <p:sp>
          <p:nvSpPr>
            <p:cNvPr id="4" name="Rectangle 3"/>
            <p:cNvSpPr/>
            <p:nvPr/>
          </p:nvSpPr>
          <p:spPr>
            <a:xfrm>
              <a:off x="6078409" y="1360428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atoi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54262" y="2299320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56378" y="2782643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create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78409" y="4575196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return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78409" y="1824153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78409" y="2299320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54262" y="3653405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++</a:t>
              </a:r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56378" y="4158502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Monaco"/>
                  <a:cs typeface="Monaco"/>
                </a:rPr>
                <a:t>join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78409" y="3653405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&lt; p</a:t>
              </a:r>
              <a:endParaRPr lang="en-US" sz="1200" dirty="0">
                <a:latin typeface="Monaco"/>
                <a:cs typeface="Monaco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78409" y="3191597"/>
              <a:ext cx="94958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Monaco"/>
                  <a:cs typeface="Monaco"/>
                </a:rPr>
                <a:t>i</a:t>
              </a:r>
              <a:r>
                <a:rPr lang="en-US" sz="1200" dirty="0" smtClean="0">
                  <a:latin typeface="Monaco"/>
                  <a:cs typeface="Monaco"/>
                </a:rPr>
                <a:t> = 0</a:t>
              </a:r>
              <a:endParaRPr lang="en-US" sz="1200" dirty="0">
                <a:latin typeface="Monaco"/>
                <a:cs typeface="Monaco"/>
              </a:endParaRPr>
            </a:p>
          </p:txBody>
        </p:sp>
        <p:cxnSp>
          <p:nvCxnSpPr>
            <p:cNvPr id="73" name="Straight Arrow Connector 72"/>
            <p:cNvCxnSpPr>
              <a:stCxn id="4" idx="2"/>
              <a:endCxn id="57" idx="0"/>
            </p:cNvCxnSpPr>
            <p:nvPr/>
          </p:nvCxnSpPr>
          <p:spPr>
            <a:xfrm>
              <a:off x="6553200" y="1637427"/>
              <a:ext cx="0" cy="186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Straight Arrow Connector 74"/>
            <p:cNvCxnSpPr>
              <a:stCxn id="57" idx="2"/>
              <a:endCxn id="60" idx="0"/>
            </p:cNvCxnSpPr>
            <p:nvPr/>
          </p:nvCxnSpPr>
          <p:spPr>
            <a:xfrm>
              <a:off x="6553200" y="2101152"/>
              <a:ext cx="0" cy="198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7" name="Straight Arrow Connector 76"/>
            <p:cNvCxnSpPr>
              <a:stCxn id="60" idx="2"/>
              <a:endCxn id="35" idx="0"/>
            </p:cNvCxnSpPr>
            <p:nvPr/>
          </p:nvCxnSpPr>
          <p:spPr>
            <a:xfrm>
              <a:off x="6553200" y="2576319"/>
              <a:ext cx="777969" cy="2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35" idx="0"/>
              <a:endCxn id="34" idx="2"/>
            </p:cNvCxnSpPr>
            <p:nvPr/>
          </p:nvCxnSpPr>
          <p:spPr>
            <a:xfrm flipV="1">
              <a:off x="7331169" y="2576319"/>
              <a:ext cx="697884" cy="2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5" name="Straight Arrow Connector 84"/>
            <p:cNvCxnSpPr>
              <a:stCxn id="70" idx="2"/>
              <a:endCxn id="69" idx="0"/>
            </p:cNvCxnSpPr>
            <p:nvPr/>
          </p:nvCxnSpPr>
          <p:spPr>
            <a:xfrm>
              <a:off x="6553200" y="3468596"/>
              <a:ext cx="0" cy="184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Straight Arrow Connector 86"/>
            <p:cNvCxnSpPr>
              <a:stCxn id="69" idx="2"/>
              <a:endCxn id="68" idx="0"/>
            </p:cNvCxnSpPr>
            <p:nvPr/>
          </p:nvCxnSpPr>
          <p:spPr>
            <a:xfrm>
              <a:off x="6553200" y="3930404"/>
              <a:ext cx="777969" cy="228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Arrow Connector 88"/>
            <p:cNvCxnSpPr>
              <a:stCxn id="68" idx="0"/>
              <a:endCxn id="67" idx="2"/>
            </p:cNvCxnSpPr>
            <p:nvPr/>
          </p:nvCxnSpPr>
          <p:spPr>
            <a:xfrm flipV="1">
              <a:off x="7331169" y="3930404"/>
              <a:ext cx="697884" cy="228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3" name="Straight Arrow Connector 92"/>
            <p:cNvCxnSpPr>
              <a:stCxn id="69" idx="2"/>
              <a:endCxn id="38" idx="0"/>
            </p:cNvCxnSpPr>
            <p:nvPr/>
          </p:nvCxnSpPr>
          <p:spPr>
            <a:xfrm>
              <a:off x="6553200" y="3930404"/>
              <a:ext cx="0" cy="644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5" name="Straight Arrow Connector 94"/>
            <p:cNvCxnSpPr>
              <a:stCxn id="60" idx="2"/>
              <a:endCxn id="70" idx="0"/>
            </p:cNvCxnSpPr>
            <p:nvPr/>
          </p:nvCxnSpPr>
          <p:spPr>
            <a:xfrm>
              <a:off x="6553200" y="2576319"/>
              <a:ext cx="0" cy="615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>
              <a:stCxn id="34" idx="1"/>
              <a:endCxn id="60" idx="3"/>
            </p:cNvCxnSpPr>
            <p:nvPr/>
          </p:nvCxnSpPr>
          <p:spPr>
            <a:xfrm flipH="1">
              <a:off x="7027990" y="2437820"/>
              <a:ext cx="526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stCxn id="67" idx="1"/>
              <a:endCxn id="69" idx="3"/>
            </p:cNvCxnSpPr>
            <p:nvPr/>
          </p:nvCxnSpPr>
          <p:spPr>
            <a:xfrm flipH="1">
              <a:off x="7027990" y="3791905"/>
              <a:ext cx="526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7417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35"/>
    </mc:Choice>
    <mc:Fallback xmlns="">
      <p:transition xmlns:p14="http://schemas.microsoft.com/office/powerpoint/2010/main" spd="slow" advTm="511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35.3|14.6|4.8|30.5|0.9|13.9|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18.8|3.7|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4.1|1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0.8|5.8|14.1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2.2|15.7|6.4|1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0.8|5.8|14.1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30.2|0.8|2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4|0.4|0.3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11987</TotalTime>
  <Words>2527</Words>
  <Application>Microsoft Macintosh PowerPoint</Application>
  <PresentationFormat>On-screen Show (4:3)</PresentationFormat>
  <Paragraphs>805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Sound and Precise Analysis of Parallel Programs through Schedule Specialization</vt:lpstr>
      <vt:lpstr>Motivation</vt:lpstr>
      <vt:lpstr>Schedule Specialization</vt:lpstr>
      <vt:lpstr>Enforcing Schedules Using Peregrine</vt:lpstr>
      <vt:lpstr>Schedule Specialization</vt:lpstr>
      <vt:lpstr>Framework</vt:lpstr>
      <vt:lpstr>Outline</vt:lpstr>
      <vt:lpstr>Running Example</vt:lpstr>
      <vt:lpstr>Control-Flow Specialization</vt:lpstr>
      <vt:lpstr>Control-Flow Specialization</vt:lpstr>
      <vt:lpstr>Control-Flow Specialization</vt:lpstr>
      <vt:lpstr>Control-Flow Specialization</vt:lpstr>
      <vt:lpstr>Control-Flow Specialized Program</vt:lpstr>
      <vt:lpstr>More Challenges on Control-Flow Specialization</vt:lpstr>
      <vt:lpstr>Data-Flow Specialization</vt:lpstr>
      <vt:lpstr>Data-Flow Specialization</vt:lpstr>
      <vt:lpstr>Data-Flow Specialization</vt:lpstr>
      <vt:lpstr>Data-Flow Specialization</vt:lpstr>
      <vt:lpstr>Data-Flow Specialization</vt:lpstr>
      <vt:lpstr>More Challenges on Data-Flow Specialization</vt:lpstr>
      <vt:lpstr>Evaluation</vt:lpstr>
      <vt:lpstr>PowerPoint Presentation</vt:lpstr>
      <vt:lpstr>PowerPoint Presentation</vt:lpstr>
      <vt:lpstr>PowerPoint Presentation</vt:lpstr>
      <vt:lpstr>PowerPoint Presentation</vt:lpstr>
      <vt:lpstr>Static Race Detector: Harmful Races Detected</vt:lpstr>
      <vt:lpstr>Precision of Schedule-Aware Alias Analysis</vt:lpstr>
      <vt:lpstr>Precision of Schedule-Aware Alias Analysis</vt:lpstr>
      <vt:lpstr>Precision of Schedule-Aware Alias Analysis</vt:lpstr>
      <vt:lpstr>Conclusion and Future Work</vt:lpstr>
      <vt:lpstr>Related Work</vt:lpstr>
      <vt:lpstr>Backup Slides</vt:lpstr>
      <vt:lpstr>Specialization Time</vt:lpstr>
      <vt:lpstr>Handling Races</vt:lpstr>
      <vt:lpstr>Input Coverage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and Precise Analysis of Parallel Programs through Schedule Specialization</dc:title>
  <dc:creator>Jingyue Wu</dc:creator>
  <cp:lastModifiedBy>Jingyue Wu</cp:lastModifiedBy>
  <cp:revision>1602</cp:revision>
  <dcterms:created xsi:type="dcterms:W3CDTF">2012-05-24T16:01:42Z</dcterms:created>
  <dcterms:modified xsi:type="dcterms:W3CDTF">2012-06-25T05:22:14Z</dcterms:modified>
</cp:coreProperties>
</file>