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5" r:id="rId2"/>
  </p:sldMasterIdLst>
  <p:notesMasterIdLst>
    <p:notesMasterId r:id="rId35"/>
  </p:notesMasterIdLst>
  <p:sldIdLst>
    <p:sldId id="867" r:id="rId3"/>
    <p:sldId id="922" r:id="rId4"/>
    <p:sldId id="923" r:id="rId5"/>
    <p:sldId id="924" r:id="rId6"/>
    <p:sldId id="897" r:id="rId7"/>
    <p:sldId id="859" r:id="rId8"/>
    <p:sldId id="850" r:id="rId9"/>
    <p:sldId id="860" r:id="rId10"/>
    <p:sldId id="852" r:id="rId11"/>
    <p:sldId id="344" r:id="rId12"/>
    <p:sldId id="345" r:id="rId13"/>
    <p:sldId id="841" r:id="rId14"/>
    <p:sldId id="347" r:id="rId15"/>
    <p:sldId id="348" r:id="rId16"/>
    <p:sldId id="842" r:id="rId17"/>
    <p:sldId id="349" r:id="rId18"/>
    <p:sldId id="350" r:id="rId19"/>
    <p:sldId id="843" r:id="rId20"/>
    <p:sldId id="845" r:id="rId21"/>
    <p:sldId id="956" r:id="rId22"/>
    <p:sldId id="957" r:id="rId23"/>
    <p:sldId id="958" r:id="rId24"/>
    <p:sldId id="903" r:id="rId25"/>
    <p:sldId id="959" r:id="rId26"/>
    <p:sldId id="960" r:id="rId27"/>
    <p:sldId id="365" r:id="rId28"/>
    <p:sldId id="961" r:id="rId29"/>
    <p:sldId id="962" r:id="rId30"/>
    <p:sldId id="911" r:id="rId31"/>
    <p:sldId id="913" r:id="rId32"/>
    <p:sldId id="912" r:id="rId33"/>
    <p:sldId id="258" r:id="rId3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fcteam-cy" initials="k" lastIdx="36" clrIdx="0">
    <p:extLst>
      <p:ext uri="{19B8F6BF-5375-455C-9EA6-DF929625EA0E}">
        <p15:presenceInfo xmlns:p15="http://schemas.microsoft.com/office/powerpoint/2012/main" userId="eaacbfb69a2864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2394" autoAdjust="0"/>
  </p:normalViewPr>
  <p:slideViewPr>
    <p:cSldViewPr>
      <p:cViewPr varScale="1">
        <p:scale>
          <a:sx n="161" d="100"/>
          <a:sy n="161" d="100"/>
        </p:scale>
        <p:origin x="372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-Chieh Wu" userId="9fb794f64e2fb5b0" providerId="LiveId" clId="{273F512A-CE57-4FC4-BB6A-5E16AD2DD1DA}"/>
    <pc:docChg chg="custSel addSld modSld sldOrd">
      <pc:chgData name="Chin-Chieh Wu" userId="9fb794f64e2fb5b0" providerId="LiveId" clId="{273F512A-CE57-4FC4-BB6A-5E16AD2DD1DA}" dt="2022-05-02T08:01:31.347" v="74" actId="478"/>
      <pc:docMkLst>
        <pc:docMk/>
      </pc:docMkLst>
      <pc:sldChg chg="delSp modSp mod">
        <pc:chgData name="Chin-Chieh Wu" userId="9fb794f64e2fb5b0" providerId="LiveId" clId="{273F512A-CE57-4FC4-BB6A-5E16AD2DD1DA}" dt="2022-05-02T07:56:58.272" v="43" actId="1076"/>
        <pc:sldMkLst>
          <pc:docMk/>
          <pc:sldMk cId="303447833" sldId="256"/>
        </pc:sldMkLst>
        <pc:spChg chg="del">
          <ac:chgData name="Chin-Chieh Wu" userId="9fb794f64e2fb5b0" providerId="LiveId" clId="{273F512A-CE57-4FC4-BB6A-5E16AD2DD1DA}" dt="2022-05-02T07:56:41.481" v="37" actId="478"/>
          <ac:spMkLst>
            <pc:docMk/>
            <pc:sldMk cId="303447833" sldId="256"/>
            <ac:spMk id="4" creationId="{00000000-0000-0000-0000-000000000000}"/>
          </ac:spMkLst>
        </pc:spChg>
        <pc:spChg chg="mod">
          <ac:chgData name="Chin-Chieh Wu" userId="9fb794f64e2fb5b0" providerId="LiveId" clId="{273F512A-CE57-4FC4-BB6A-5E16AD2DD1DA}" dt="2022-05-02T07:56:58.272" v="43" actId="1076"/>
          <ac:spMkLst>
            <pc:docMk/>
            <pc:sldMk cId="303447833" sldId="256"/>
            <ac:spMk id="5" creationId="{00000000-0000-0000-0000-000000000000}"/>
          </ac:spMkLst>
        </pc:spChg>
        <pc:spChg chg="del">
          <ac:chgData name="Chin-Chieh Wu" userId="9fb794f64e2fb5b0" providerId="LiveId" clId="{273F512A-CE57-4FC4-BB6A-5E16AD2DD1DA}" dt="2022-05-02T07:56:43.633" v="38" actId="478"/>
          <ac:spMkLst>
            <pc:docMk/>
            <pc:sldMk cId="303447833" sldId="256"/>
            <ac:spMk id="7" creationId="{00000000-0000-0000-0000-000000000000}"/>
          </ac:spMkLst>
        </pc:spChg>
        <pc:picChg chg="del">
          <ac:chgData name="Chin-Chieh Wu" userId="9fb794f64e2fb5b0" providerId="LiveId" clId="{273F512A-CE57-4FC4-BB6A-5E16AD2DD1DA}" dt="2022-05-02T07:56:45.543" v="39" actId="478"/>
          <ac:picMkLst>
            <pc:docMk/>
            <pc:sldMk cId="303447833" sldId="256"/>
            <ac:picMk id="2" creationId="{00000000-0000-0000-0000-000000000000}"/>
          </ac:picMkLst>
        </pc:picChg>
      </pc:sldChg>
      <pc:sldChg chg="ord">
        <pc:chgData name="Chin-Chieh Wu" userId="9fb794f64e2fb5b0" providerId="LiveId" clId="{273F512A-CE57-4FC4-BB6A-5E16AD2DD1DA}" dt="2022-05-02T07:59:32.343" v="63"/>
        <pc:sldMkLst>
          <pc:docMk/>
          <pc:sldMk cId="979107610" sldId="259"/>
        </pc:sldMkLst>
      </pc:sldChg>
      <pc:sldChg chg="modSp mod">
        <pc:chgData name="Chin-Chieh Wu" userId="9fb794f64e2fb5b0" providerId="LiveId" clId="{273F512A-CE57-4FC4-BB6A-5E16AD2DD1DA}" dt="2022-05-02T07:52:11.348" v="17" actId="20577"/>
        <pc:sldMkLst>
          <pc:docMk/>
          <pc:sldMk cId="300728210" sldId="260"/>
        </pc:sldMkLst>
        <pc:spChg chg="mod">
          <ac:chgData name="Chin-Chieh Wu" userId="9fb794f64e2fb5b0" providerId="LiveId" clId="{273F512A-CE57-4FC4-BB6A-5E16AD2DD1DA}" dt="2022-05-02T07:52:11.348" v="17" actId="20577"/>
          <ac:spMkLst>
            <pc:docMk/>
            <pc:sldMk cId="300728210" sldId="260"/>
            <ac:spMk id="4" creationId="{AAAAAD01-9F91-4973-BE0D-123A9592116C}"/>
          </ac:spMkLst>
        </pc:spChg>
      </pc:sldChg>
      <pc:sldChg chg="modSp add">
        <pc:chgData name="Chin-Chieh Wu" userId="9fb794f64e2fb5b0" providerId="LiveId" clId="{273F512A-CE57-4FC4-BB6A-5E16AD2DD1DA}" dt="2022-05-02T07:55:33.496" v="18"/>
        <pc:sldMkLst>
          <pc:docMk/>
          <pc:sldMk cId="0" sldId="344"/>
        </pc:sldMkLst>
        <pc:spChg chg="mod">
          <ac:chgData name="Chin-Chieh Wu" userId="9fb794f64e2fb5b0" providerId="LiveId" clId="{273F512A-CE57-4FC4-BB6A-5E16AD2DD1DA}" dt="2022-05-02T07:55:33.496" v="18"/>
          <ac:spMkLst>
            <pc:docMk/>
            <pc:sldMk cId="0" sldId="344"/>
            <ac:spMk id="49154" creationId="{85135534-C511-424E-AE8F-8AAC6B84DDA2}"/>
          </ac:spMkLst>
        </pc:spChg>
      </pc:sldChg>
      <pc:sldChg chg="modSp add">
        <pc:chgData name="Chin-Chieh Wu" userId="9fb794f64e2fb5b0" providerId="LiveId" clId="{273F512A-CE57-4FC4-BB6A-5E16AD2DD1DA}" dt="2022-05-02T07:55:33.496" v="18"/>
        <pc:sldMkLst>
          <pc:docMk/>
          <pc:sldMk cId="0" sldId="345"/>
        </pc:sldMkLst>
        <pc:spChg chg="mod">
          <ac:chgData name="Chin-Chieh Wu" userId="9fb794f64e2fb5b0" providerId="LiveId" clId="{273F512A-CE57-4FC4-BB6A-5E16AD2DD1DA}" dt="2022-05-02T07:55:33.496" v="18"/>
          <ac:spMkLst>
            <pc:docMk/>
            <pc:sldMk cId="0" sldId="345"/>
            <ac:spMk id="51202" creationId="{760BA1A6-0601-4742-B58B-949EE69DEF7F}"/>
          </ac:spMkLst>
        </pc:spChg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0" sldId="347"/>
        </pc:sldMkLst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0" sldId="348"/>
        </pc:sldMkLst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0" sldId="349"/>
        </pc:sldMkLst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0" sldId="350"/>
        </pc:sldMkLst>
      </pc:sldChg>
      <pc:sldChg chg="modSp add">
        <pc:chgData name="Chin-Chieh Wu" userId="9fb794f64e2fb5b0" providerId="LiveId" clId="{273F512A-CE57-4FC4-BB6A-5E16AD2DD1DA}" dt="2022-05-02T07:55:33.496" v="18"/>
        <pc:sldMkLst>
          <pc:docMk/>
          <pc:sldMk cId="0" sldId="359"/>
        </pc:sldMkLst>
        <pc:spChg chg="mod">
          <ac:chgData name="Chin-Chieh Wu" userId="9fb794f64e2fb5b0" providerId="LiveId" clId="{273F512A-CE57-4FC4-BB6A-5E16AD2DD1DA}" dt="2022-05-02T07:55:33.496" v="18"/>
          <ac:spMkLst>
            <pc:docMk/>
            <pc:sldMk cId="0" sldId="359"/>
            <ac:spMk id="58419" creationId="{21ACAD64-4E1D-4BF7-82C0-CF127DA7CFFE}"/>
          </ac:spMkLst>
        </pc:spChg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0" sldId="360"/>
        </pc:sldMkLst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0" sldId="361"/>
        </pc:sldMkLst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0" sldId="362"/>
        </pc:sldMkLst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0" sldId="363"/>
        </pc:sldMkLst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0" sldId="364"/>
        </pc:sldMkLst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0" sldId="365"/>
        </pc:sldMkLst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0" sldId="366"/>
        </pc:sldMkLst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0" sldId="367"/>
        </pc:sldMkLst>
      </pc:sldChg>
      <pc:sldChg chg="modSp add">
        <pc:chgData name="Chin-Chieh Wu" userId="9fb794f64e2fb5b0" providerId="LiveId" clId="{273F512A-CE57-4FC4-BB6A-5E16AD2DD1DA}" dt="2022-05-02T07:55:33.496" v="18"/>
        <pc:sldMkLst>
          <pc:docMk/>
          <pc:sldMk cId="0" sldId="488"/>
        </pc:sldMkLst>
        <pc:spChg chg="mod">
          <ac:chgData name="Chin-Chieh Wu" userId="9fb794f64e2fb5b0" providerId="LiveId" clId="{273F512A-CE57-4FC4-BB6A-5E16AD2DD1DA}" dt="2022-05-02T07:55:33.496" v="18"/>
          <ac:spMkLst>
            <pc:docMk/>
            <pc:sldMk cId="0" sldId="488"/>
            <ac:spMk id="45058" creationId="{A3B333D4-41DB-45EE-8140-B3A82B59386D}"/>
          </ac:spMkLst>
        </pc:spChg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2143670319" sldId="840"/>
        </pc:sldMkLst>
      </pc:sldChg>
      <pc:sldChg chg="modSp add">
        <pc:chgData name="Chin-Chieh Wu" userId="9fb794f64e2fb5b0" providerId="LiveId" clId="{273F512A-CE57-4FC4-BB6A-5E16AD2DD1DA}" dt="2022-05-02T07:55:33.496" v="18"/>
        <pc:sldMkLst>
          <pc:docMk/>
          <pc:sldMk cId="3263338873" sldId="841"/>
        </pc:sldMkLst>
        <pc:spChg chg="mod">
          <ac:chgData name="Chin-Chieh Wu" userId="9fb794f64e2fb5b0" providerId="LiveId" clId="{273F512A-CE57-4FC4-BB6A-5E16AD2DD1DA}" dt="2022-05-02T07:55:33.496" v="18"/>
          <ac:spMkLst>
            <pc:docMk/>
            <pc:sldMk cId="3263338873" sldId="841"/>
            <ac:spMk id="51202" creationId="{760BA1A6-0601-4742-B58B-949EE69DEF7F}"/>
          </ac:spMkLst>
        </pc:spChg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3227777328" sldId="842"/>
        </pc:sldMkLst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2509721229" sldId="843"/>
        </pc:sldMkLst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754902408" sldId="844"/>
        </pc:sldMkLst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1011947206" sldId="845"/>
        </pc:sldMkLst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521796068" sldId="846"/>
        </pc:sldMkLst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165543782" sldId="850"/>
        </pc:sldMkLst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3259863142" sldId="852"/>
        </pc:sldMkLst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2459651726" sldId="854"/>
        </pc:sldMkLst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1684816998" sldId="856"/>
        </pc:sldMkLst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3607969626" sldId="858"/>
        </pc:sldMkLst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0" sldId="859"/>
        </pc:sldMkLst>
      </pc:sldChg>
      <pc:sldChg chg="add">
        <pc:chgData name="Chin-Chieh Wu" userId="9fb794f64e2fb5b0" providerId="LiveId" clId="{273F512A-CE57-4FC4-BB6A-5E16AD2DD1DA}" dt="2022-05-02T07:55:33.496" v="18"/>
        <pc:sldMkLst>
          <pc:docMk/>
          <pc:sldMk cId="1986137511" sldId="860"/>
        </pc:sldMkLst>
      </pc:sldChg>
      <pc:sldChg chg="delSp modSp add mod ord">
        <pc:chgData name="Chin-Chieh Wu" userId="9fb794f64e2fb5b0" providerId="LiveId" clId="{273F512A-CE57-4FC4-BB6A-5E16AD2DD1DA}" dt="2022-05-02T07:56:20.966" v="36" actId="14100"/>
        <pc:sldMkLst>
          <pc:docMk/>
          <pc:sldMk cId="1930628075" sldId="861"/>
        </pc:sldMkLst>
        <pc:spChg chg="del">
          <ac:chgData name="Chin-Chieh Wu" userId="9fb794f64e2fb5b0" providerId="LiveId" clId="{273F512A-CE57-4FC4-BB6A-5E16AD2DD1DA}" dt="2022-05-02T07:55:51.843" v="23" actId="478"/>
          <ac:spMkLst>
            <pc:docMk/>
            <pc:sldMk cId="1930628075" sldId="861"/>
            <ac:spMk id="4" creationId="{00000000-0000-0000-0000-000000000000}"/>
          </ac:spMkLst>
        </pc:spChg>
        <pc:spChg chg="mod">
          <ac:chgData name="Chin-Chieh Wu" userId="9fb794f64e2fb5b0" providerId="LiveId" clId="{273F512A-CE57-4FC4-BB6A-5E16AD2DD1DA}" dt="2022-05-02T07:56:20.966" v="36" actId="14100"/>
          <ac:spMkLst>
            <pc:docMk/>
            <pc:sldMk cId="1930628075" sldId="861"/>
            <ac:spMk id="5" creationId="{00000000-0000-0000-0000-000000000000}"/>
          </ac:spMkLst>
        </pc:spChg>
        <pc:spChg chg="del">
          <ac:chgData name="Chin-Chieh Wu" userId="9fb794f64e2fb5b0" providerId="LiveId" clId="{273F512A-CE57-4FC4-BB6A-5E16AD2DD1DA}" dt="2022-05-02T07:55:54.129" v="24" actId="478"/>
          <ac:spMkLst>
            <pc:docMk/>
            <pc:sldMk cId="1930628075" sldId="861"/>
            <ac:spMk id="7" creationId="{00000000-0000-0000-0000-000000000000}"/>
          </ac:spMkLst>
        </pc:spChg>
        <pc:picChg chg="del">
          <ac:chgData name="Chin-Chieh Wu" userId="9fb794f64e2fb5b0" providerId="LiveId" clId="{273F512A-CE57-4FC4-BB6A-5E16AD2DD1DA}" dt="2022-05-02T07:55:48.109" v="22" actId="478"/>
          <ac:picMkLst>
            <pc:docMk/>
            <pc:sldMk cId="1930628075" sldId="861"/>
            <ac:picMk id="2" creationId="{00000000-0000-0000-0000-000000000000}"/>
          </ac:picMkLst>
        </pc:picChg>
      </pc:sldChg>
      <pc:sldChg chg="modSp add mod ord">
        <pc:chgData name="Chin-Chieh Wu" userId="9fb794f64e2fb5b0" providerId="LiveId" clId="{273F512A-CE57-4FC4-BB6A-5E16AD2DD1DA}" dt="2022-05-02T07:58:36.972" v="47"/>
        <pc:sldMkLst>
          <pc:docMk/>
          <pc:sldMk cId="2309185655" sldId="862"/>
        </pc:sldMkLst>
        <pc:spChg chg="mod">
          <ac:chgData name="Chin-Chieh Wu" userId="9fb794f64e2fb5b0" providerId="LiveId" clId="{273F512A-CE57-4FC4-BB6A-5E16AD2DD1DA}" dt="2022-05-02T07:58:36.972" v="47"/>
          <ac:spMkLst>
            <pc:docMk/>
            <pc:sldMk cId="2309185655" sldId="862"/>
            <ac:spMk id="5" creationId="{00000000-0000-0000-0000-000000000000}"/>
          </ac:spMkLst>
        </pc:spChg>
      </pc:sldChg>
      <pc:sldChg chg="addSp delSp modSp add mod ord">
        <pc:chgData name="Chin-Chieh Wu" userId="9fb794f64e2fb5b0" providerId="LiveId" clId="{273F512A-CE57-4FC4-BB6A-5E16AD2DD1DA}" dt="2022-05-02T08:00:47.242" v="69"/>
        <pc:sldMkLst>
          <pc:docMk/>
          <pc:sldMk cId="3950371081" sldId="863"/>
        </pc:sldMkLst>
        <pc:spChg chg="add mod">
          <ac:chgData name="Chin-Chieh Wu" userId="9fb794f64e2fb5b0" providerId="LiveId" clId="{273F512A-CE57-4FC4-BB6A-5E16AD2DD1DA}" dt="2022-05-02T08:00:25.597" v="64" actId="478"/>
          <ac:spMkLst>
            <pc:docMk/>
            <pc:sldMk cId="3950371081" sldId="863"/>
            <ac:spMk id="4" creationId="{240E3858-52A7-4166-8DBB-BBAB74625FD8}"/>
          </ac:spMkLst>
        </pc:spChg>
        <pc:graphicFrameChg chg="add mod">
          <ac:chgData name="Chin-Chieh Wu" userId="9fb794f64e2fb5b0" providerId="LiveId" clId="{273F512A-CE57-4FC4-BB6A-5E16AD2DD1DA}" dt="2022-05-02T08:00:47.242" v="69"/>
          <ac:graphicFrameMkLst>
            <pc:docMk/>
            <pc:sldMk cId="3950371081" sldId="863"/>
            <ac:graphicFrameMk id="5" creationId="{1947B33E-4A0C-48C6-99C8-EAF48FDF7B04}"/>
          </ac:graphicFrameMkLst>
        </pc:graphicFrameChg>
        <pc:picChg chg="del">
          <ac:chgData name="Chin-Chieh Wu" userId="9fb794f64e2fb5b0" providerId="LiveId" clId="{273F512A-CE57-4FC4-BB6A-5E16AD2DD1DA}" dt="2022-05-02T08:00:25.597" v="64" actId="478"/>
          <ac:picMkLst>
            <pc:docMk/>
            <pc:sldMk cId="3950371081" sldId="863"/>
            <ac:picMk id="10" creationId="{25C7C30F-2E66-4DA8-8046-A444E0586BE3}"/>
          </ac:picMkLst>
        </pc:picChg>
      </pc:sldChg>
      <pc:sldChg chg="addSp delSp modSp add mod">
        <pc:chgData name="Chin-Chieh Wu" userId="9fb794f64e2fb5b0" providerId="LiveId" clId="{273F512A-CE57-4FC4-BB6A-5E16AD2DD1DA}" dt="2022-05-02T08:01:31.347" v="74" actId="478"/>
        <pc:sldMkLst>
          <pc:docMk/>
          <pc:sldMk cId="3013302543" sldId="864"/>
        </pc:sldMkLst>
        <pc:spChg chg="add del mod">
          <ac:chgData name="Chin-Chieh Wu" userId="9fb794f64e2fb5b0" providerId="LiveId" clId="{273F512A-CE57-4FC4-BB6A-5E16AD2DD1DA}" dt="2022-05-02T08:01:31.347" v="74" actId="478"/>
          <ac:spMkLst>
            <pc:docMk/>
            <pc:sldMk cId="3013302543" sldId="864"/>
            <ac:spMk id="4" creationId="{87DC8787-66E7-4416-ACF5-AB96CA8DCE9F}"/>
          </ac:spMkLst>
        </pc:spChg>
        <pc:graphicFrameChg chg="add mod">
          <ac:chgData name="Chin-Chieh Wu" userId="9fb794f64e2fb5b0" providerId="LiveId" clId="{273F512A-CE57-4FC4-BB6A-5E16AD2DD1DA}" dt="2022-05-02T08:01:27.404" v="73" actId="14100"/>
          <ac:graphicFrameMkLst>
            <pc:docMk/>
            <pc:sldMk cId="3013302543" sldId="864"/>
            <ac:graphicFrameMk id="5" creationId="{0223BA32-EFE2-4F48-906C-0C5B4CCAA701}"/>
          </ac:graphicFrameMkLst>
        </pc:graphicFrameChg>
        <pc:picChg chg="del">
          <ac:chgData name="Chin-Chieh Wu" userId="9fb794f64e2fb5b0" providerId="LiveId" clId="{273F512A-CE57-4FC4-BB6A-5E16AD2DD1DA}" dt="2022-05-02T08:01:18.662" v="70" actId="478"/>
          <ac:picMkLst>
            <pc:docMk/>
            <pc:sldMk cId="3013302543" sldId="864"/>
            <ac:picMk id="10" creationId="{25C7C30F-2E66-4DA8-8046-A444E0586BE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269B8-B7B6-4BC3-ADD1-956F31237A08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6AAC4-3A20-42FE-BC47-5AFFA529B0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630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E85DCCB-9CCB-4909-9F35-EDA97245F92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06C118D-A9B0-44D5-9063-1793A4B92B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/>
              <a:t>subcohort 剩餘檢體的分析</a:t>
            </a:r>
          </a:p>
          <a:p>
            <a:r>
              <a:rPr lang="zh-TW" altLang="en-US"/>
              <a:t>首先bland plot 誤差為~~在~~</a:t>
            </a:r>
          </a:p>
          <a:p>
            <a:r>
              <a:rPr lang="zh-TW" altLang="en-US"/>
              <a:t>再來calibration plot 兩者之R平方接近於1</a:t>
            </a:r>
          </a:p>
          <a:p>
            <a:r>
              <a:rPr lang="zh-TW" altLang="en-US"/>
              <a:t>證明檢體的品質在可接受範圍</a:t>
            </a:r>
          </a:p>
          <a:p>
            <a:r>
              <a:rPr lang="zh-TW" altLang="en-US"/>
              <a:t>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T=0&lt;URL</a:t>
            </a:r>
            <a:r>
              <a:rPr lang="zh-TW" altLang="en-US" sz="120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 </a:t>
            </a:r>
            <a:r>
              <a:rPr lang="en-US" altLang="zh-TW" sz="120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and delta&gt;50%</a:t>
            </a:r>
            <a:endParaRPr lang="zh-TW" altLang="en-US"/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8A62A1-A351-4770-BDAA-BB9B197ED35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044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T=0&gt;URL</a:t>
            </a:r>
            <a:r>
              <a:rPr lang="zh-TW" altLang="en-US" sz="120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 </a:t>
            </a:r>
            <a:r>
              <a:rPr lang="en-US" altLang="zh-TW" sz="120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and delta&gt;20%</a:t>
            </a:r>
            <a:endParaRPr lang="zh-TW" altLang="en-US"/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8A62A1-A351-4770-BDAA-BB9B197ED35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7290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T=0&lt;URL</a:t>
            </a:r>
            <a:r>
              <a:rPr lang="zh-TW" altLang="en-US" sz="120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 </a:t>
            </a:r>
            <a:r>
              <a:rPr lang="en-US" altLang="zh-TW" sz="120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and delta&gt;50%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8A62A1-A351-4770-BDAA-BB9B197ED35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581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做成</a:t>
            </a:r>
            <a:r>
              <a:rPr lang="en-US" altLang="zh-TW" dirty="0"/>
              <a:t>SMOOTH, </a:t>
            </a:r>
            <a:r>
              <a:rPr lang="zh-TW" altLang="en-US" dirty="0"/>
              <a:t>確認定義是</a:t>
            </a:r>
            <a:r>
              <a:rPr lang="en-US" altLang="zh-TW" dirty="0"/>
              <a:t>T=0</a:t>
            </a:r>
            <a:r>
              <a:rPr lang="zh-TW" altLang="en-US" dirty="0"/>
              <a:t>正常</a:t>
            </a:r>
            <a:r>
              <a:rPr lang="en-US" altLang="zh-TW" dirty="0"/>
              <a:t>, T=3</a:t>
            </a:r>
            <a:r>
              <a:rPr lang="zh-TW" altLang="en-US" dirty="0"/>
              <a:t>的</a:t>
            </a:r>
            <a:r>
              <a:rPr lang="en-US" altLang="zh-TW" dirty="0"/>
              <a:t>delta</a:t>
            </a:r>
            <a:r>
              <a:rPr lang="zh-TW" altLang="en-US" dirty="0"/>
              <a:t>的比較</a:t>
            </a:r>
            <a:endParaRPr lang="en-US" altLang="zh-TW" dirty="0"/>
          </a:p>
          <a:p>
            <a:r>
              <a:rPr lang="en-US" altLang="zh-TW" dirty="0"/>
              <a:t>CGRD</a:t>
            </a:r>
            <a:r>
              <a:rPr lang="zh-TW" altLang="en-US" dirty="0"/>
              <a:t> 的曲線資料來源</a:t>
            </a:r>
            <a:r>
              <a:rPr lang="en-US" altLang="zh-TW" dirty="0"/>
              <a:t>??</a:t>
            </a:r>
          </a:p>
          <a:p>
            <a:endParaRPr lang="en-US" altLang="zh-TW" dirty="0"/>
          </a:p>
          <a:p>
            <a:endParaRPr lang="en-US" altLang="zh-TW" dirty="0">
              <a:solidFill>
                <a:srgbClr val="C0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為何</a:t>
            </a:r>
            <a:r>
              <a:rPr lang="en-US" altLang="zh-TW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AUROC R=0 Abbott/Beckman</a:t>
            </a:r>
            <a:r>
              <a:rPr lang="zh-TW" altLang="en-US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都比</a:t>
            </a:r>
            <a:r>
              <a:rPr lang="en-US" altLang="zh-TW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Roche</a:t>
            </a:r>
            <a:r>
              <a:rPr lang="zh-TW" altLang="en-US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好但是</a:t>
            </a:r>
            <a:r>
              <a:rPr lang="en-US" altLang="zh-TW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Abbott/Beckman</a:t>
            </a:r>
            <a:r>
              <a:rPr lang="zh-TW" altLang="en-US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單看</a:t>
            </a:r>
            <a:r>
              <a:rPr lang="en-US" altLang="zh-TW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cutoff</a:t>
            </a:r>
            <a:r>
              <a:rPr lang="zh-TW" altLang="en-US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表現卻大輸給</a:t>
            </a:r>
            <a:r>
              <a:rPr lang="en-US" altLang="zh-TW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Roche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8A62A1-A351-4770-BDAA-BB9B197ED35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133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D5DBB473-83D7-4090-A402-799F8558630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9709FC7-351B-4D5D-96C1-48342730D2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/>
              <a:t>將cut-off調到54</a:t>
            </a:r>
          </a:p>
          <a:p>
            <a:r>
              <a:rPr lang="zh-TW" altLang="en-US" dirty="0"/>
              <a:t>可以看到不影響NPV卻可以提升7%的PPV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prevalence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的定義是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? 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怎麼會老人的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preva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反而比較低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? 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另外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subgroup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PPV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沒有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KEY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</a:p>
          <a:p>
            <a:endParaRPr lang="zh-TW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D5DBB473-83D7-4090-A402-799F8558630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9709FC7-351B-4D5D-96C1-48342730D2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5935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D5DBB473-83D7-4090-A402-799F8558630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9709FC7-351B-4D5D-96C1-48342730D2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1455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B22715BC-6CD8-4BFE-8D70-36BEDE254B2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B2A3580-172A-44C2-B9CA-4E02F89C47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/>
              <a:t>cutoff的出處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B22715BC-6CD8-4BFE-8D70-36BEDE254B2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B2A3580-172A-44C2-B9CA-4E02F89C47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728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B22715BC-6CD8-4BFE-8D70-36BEDE254B2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B2A3580-172A-44C2-B9CA-4E02F89C47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6778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D87B2024-4226-4844-88BA-3230FE04CB9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BD52163-5C0F-4318-831E-4F1E04750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/>
              <a:t>ER</a:t>
            </a:r>
            <a:r>
              <a:rPr lang="zh-TW" altLang="en-US"/>
              <a:t>要的是</a:t>
            </a:r>
            <a:r>
              <a:rPr lang="en-US" altLang="zh-TW"/>
              <a:t>NPV CV</a:t>
            </a:r>
            <a:r>
              <a:rPr lang="zh-TW" altLang="en-US"/>
              <a:t>要的是</a:t>
            </a:r>
            <a:r>
              <a:rPr lang="en-US" altLang="zh-TW"/>
              <a:t>PPV, </a:t>
            </a:r>
            <a:r>
              <a:rPr lang="zh-TW" altLang="en-US"/>
              <a:t>藉由調整</a:t>
            </a:r>
            <a:r>
              <a:rPr lang="en-US" altLang="zh-TW"/>
              <a:t>cutoff</a:t>
            </a:r>
            <a:r>
              <a:rPr lang="zh-TW" altLang="en-US"/>
              <a:t>讓</a:t>
            </a:r>
            <a:r>
              <a:rPr lang="en-US" altLang="zh-TW"/>
              <a:t>CV</a:t>
            </a:r>
            <a:r>
              <a:rPr lang="zh-TW" altLang="en-US"/>
              <a:t>信服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3H 20%</a:t>
            </a:r>
            <a:r>
              <a:rPr lang="zh-TW" altLang="en-US"/>
              <a:t>是否為</a:t>
            </a:r>
            <a:r>
              <a:rPr lang="en-US" altLang="zh-TW"/>
              <a:t>T=0&gt; ULR</a:t>
            </a:r>
            <a:r>
              <a:rPr lang="zh-TW" altLang="en-US"/>
              <a:t>下</a:t>
            </a:r>
            <a:r>
              <a:rPr lang="en-US" altLang="zh-TW"/>
              <a:t>3H</a:t>
            </a:r>
            <a:r>
              <a:rPr lang="zh-TW" altLang="en-US"/>
              <a:t>的</a:t>
            </a:r>
            <a:r>
              <a:rPr lang="en-US" altLang="zh-TW"/>
              <a:t>delta</a:t>
            </a:r>
            <a:r>
              <a:rPr lang="zh-TW" altLang="en-US"/>
              <a:t>變化</a:t>
            </a:r>
            <a:endParaRPr lang="en-US" altLang="zh-TW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3H 50%</a:t>
            </a:r>
            <a:r>
              <a:rPr lang="zh-TW" altLang="en-US"/>
              <a:t>是否為</a:t>
            </a:r>
            <a:r>
              <a:rPr lang="en-US" altLang="zh-TW"/>
              <a:t>T=0&lt; ULR</a:t>
            </a:r>
            <a:r>
              <a:rPr lang="zh-TW" altLang="en-US"/>
              <a:t>下</a:t>
            </a:r>
            <a:r>
              <a:rPr lang="en-US" altLang="zh-TW"/>
              <a:t>3H</a:t>
            </a:r>
            <a:r>
              <a:rPr lang="zh-TW" altLang="en-US"/>
              <a:t>的</a:t>
            </a:r>
            <a:r>
              <a:rPr lang="en-US" altLang="zh-TW"/>
              <a:t>delta</a:t>
            </a:r>
            <a:r>
              <a:rPr lang="zh-TW" altLang="en-US"/>
              <a:t>變化</a:t>
            </a:r>
            <a:endParaRPr lang="en-US" altLang="zh-TW"/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8A62A1-A351-4770-BDAA-BB9B197ED35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3514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Cutoff ROC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8A62A1-A351-4770-BDAA-BB9B197ED35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065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D87B2024-4226-4844-88BA-3230FE04CB9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BD52163-5C0F-4318-831E-4F1E04750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/>
              <a:t>ER</a:t>
            </a:r>
            <a:r>
              <a:rPr lang="zh-TW" altLang="en-US"/>
              <a:t>要的是</a:t>
            </a:r>
            <a:r>
              <a:rPr lang="en-US" altLang="zh-TW"/>
              <a:t>NPV CV</a:t>
            </a:r>
            <a:r>
              <a:rPr lang="zh-TW" altLang="en-US"/>
              <a:t>要的是</a:t>
            </a:r>
            <a:r>
              <a:rPr lang="en-US" altLang="zh-TW"/>
              <a:t>PPV, </a:t>
            </a:r>
            <a:r>
              <a:rPr lang="zh-TW" altLang="en-US"/>
              <a:t>藉由調整</a:t>
            </a:r>
            <a:r>
              <a:rPr lang="en-US" altLang="zh-TW"/>
              <a:t>cutoff</a:t>
            </a:r>
            <a:r>
              <a:rPr lang="zh-TW" altLang="en-US"/>
              <a:t>讓</a:t>
            </a:r>
            <a:r>
              <a:rPr lang="en-US" altLang="zh-TW"/>
              <a:t>CV</a:t>
            </a:r>
            <a:r>
              <a:rPr lang="zh-TW" altLang="en-US"/>
              <a:t>信服</a:t>
            </a:r>
          </a:p>
        </p:txBody>
      </p:sp>
    </p:spTree>
    <p:extLst>
      <p:ext uri="{BB962C8B-B14F-4D97-AF65-F5344CB8AC3E}">
        <p14:creationId xmlns:p14="http://schemas.microsoft.com/office/powerpoint/2010/main" val="647472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D87B2024-4226-4844-88BA-3230FE04CB9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BD52163-5C0F-4318-831E-4F1E04750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/>
              <a:t>ER</a:t>
            </a:r>
            <a:r>
              <a:rPr lang="zh-TW" altLang="en-US"/>
              <a:t>要的是</a:t>
            </a:r>
            <a:r>
              <a:rPr lang="en-US" altLang="zh-TW"/>
              <a:t>NPV CV</a:t>
            </a:r>
            <a:r>
              <a:rPr lang="zh-TW" altLang="en-US"/>
              <a:t>要的是</a:t>
            </a:r>
            <a:r>
              <a:rPr lang="en-US" altLang="zh-TW"/>
              <a:t>PPV, </a:t>
            </a:r>
            <a:r>
              <a:rPr lang="zh-TW" altLang="en-US"/>
              <a:t>藉由調整</a:t>
            </a:r>
            <a:r>
              <a:rPr lang="en-US" altLang="zh-TW"/>
              <a:t>cutoff</a:t>
            </a:r>
            <a:r>
              <a:rPr lang="zh-TW" altLang="en-US"/>
              <a:t>讓</a:t>
            </a:r>
            <a:r>
              <a:rPr lang="en-US" altLang="zh-TW"/>
              <a:t>CV</a:t>
            </a:r>
            <a:r>
              <a:rPr lang="zh-TW" altLang="en-US"/>
              <a:t>信服</a:t>
            </a:r>
          </a:p>
        </p:txBody>
      </p:sp>
    </p:spTree>
    <p:extLst>
      <p:ext uri="{BB962C8B-B14F-4D97-AF65-F5344CB8AC3E}">
        <p14:creationId xmlns:p14="http://schemas.microsoft.com/office/powerpoint/2010/main" val="2540655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D87B2024-4226-4844-88BA-3230FE04CB9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BD52163-5C0F-4318-831E-4F1E04750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/>
              <a:t>ER</a:t>
            </a:r>
            <a:r>
              <a:rPr lang="zh-TW" altLang="en-US"/>
              <a:t>要的是</a:t>
            </a:r>
            <a:r>
              <a:rPr lang="en-US" altLang="zh-TW"/>
              <a:t>NPV CV</a:t>
            </a:r>
            <a:r>
              <a:rPr lang="zh-TW" altLang="en-US"/>
              <a:t>要的是</a:t>
            </a:r>
            <a:r>
              <a:rPr lang="en-US" altLang="zh-TW"/>
              <a:t>PPV, </a:t>
            </a:r>
            <a:r>
              <a:rPr lang="zh-TW" altLang="en-US"/>
              <a:t>藉由調整</a:t>
            </a:r>
            <a:r>
              <a:rPr lang="en-US" altLang="zh-TW"/>
              <a:t>cutoff</a:t>
            </a:r>
            <a:r>
              <a:rPr lang="zh-TW" altLang="en-US"/>
              <a:t>讓</a:t>
            </a:r>
            <a:r>
              <a:rPr lang="en-US" altLang="zh-TW"/>
              <a:t>CV</a:t>
            </a:r>
            <a:r>
              <a:rPr lang="zh-TW" altLang="en-US"/>
              <a:t>信服</a:t>
            </a:r>
          </a:p>
        </p:txBody>
      </p:sp>
    </p:spTree>
    <p:extLst>
      <p:ext uri="{BB962C8B-B14F-4D97-AF65-F5344CB8AC3E}">
        <p14:creationId xmlns:p14="http://schemas.microsoft.com/office/powerpoint/2010/main" val="429629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A94B0497-4BA8-478E-ADDE-340A5A1C830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1331B569-37EF-4AC5-84C6-B2B0D7033A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/>
              <a:t>黃色是廠商建議的範圍</a:t>
            </a:r>
          </a:p>
          <a:p>
            <a:r>
              <a:rPr lang="zh-TW" altLang="en-US" dirty="0"/>
              <a:t>提升cutoff可增加+但-改變不大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報告中</a:t>
            </a:r>
            <a:r>
              <a:rPr lang="en-US" altLang="zh-TW" dirty="0"/>
              <a:t>LR+</a:t>
            </a:r>
            <a:r>
              <a:rPr lang="zh-TW" altLang="en-US" dirty="0"/>
              <a:t>可提</a:t>
            </a:r>
            <a:r>
              <a:rPr lang="en-US" altLang="zh-TW" dirty="0"/>
              <a:t>Cutoff</a:t>
            </a:r>
            <a:r>
              <a:rPr lang="zh-TW" altLang="en-US" dirty="0"/>
              <a:t>調到</a:t>
            </a:r>
            <a:r>
              <a:rPr lang="en-US" altLang="zh-TW" dirty="0"/>
              <a:t>100</a:t>
            </a:r>
            <a:r>
              <a:rPr lang="zh-TW" altLang="en-US" dirty="0"/>
              <a:t>仍然不夠</a:t>
            </a:r>
            <a:r>
              <a:rPr lang="en-US" altLang="zh-TW" dirty="0"/>
              <a:t>, LR-</a:t>
            </a:r>
            <a:r>
              <a:rPr lang="zh-TW" altLang="en-US" dirty="0"/>
              <a:t>有點怪</a:t>
            </a:r>
            <a:r>
              <a:rPr lang="en-US" altLang="zh-TW" dirty="0"/>
              <a:t>, </a:t>
            </a:r>
            <a:r>
              <a:rPr lang="zh-TW" altLang="en-US" dirty="0"/>
              <a:t>怎麼會</a:t>
            </a:r>
            <a:r>
              <a:rPr lang="en-US" altLang="zh-TW" dirty="0" err="1"/>
              <a:t>cufoff</a:t>
            </a:r>
            <a:r>
              <a:rPr lang="zh-TW" altLang="en-US" dirty="0"/>
              <a:t>愈高反而表現愈好</a:t>
            </a:r>
            <a:r>
              <a:rPr lang="en-US" altLang="zh-TW" dirty="0"/>
              <a:t>??, </a:t>
            </a:r>
            <a:r>
              <a:rPr lang="zh-TW" altLang="en-US" dirty="0"/>
              <a:t>可增加</a:t>
            </a:r>
            <a:r>
              <a:rPr lang="en-US" altLang="zh-TW" dirty="0"/>
              <a:t>PPV</a:t>
            </a:r>
            <a:r>
              <a:rPr lang="zh-TW" altLang="en-US" dirty="0"/>
              <a:t> </a:t>
            </a:r>
            <a:r>
              <a:rPr lang="en-US" altLang="zh-TW" dirty="0"/>
              <a:t>NPV</a:t>
            </a:r>
            <a:r>
              <a:rPr lang="zh-TW" altLang="en-US" dirty="0"/>
              <a:t>可以更直覺</a:t>
            </a:r>
            <a:endParaRPr lang="en-US" altLang="zh-TW" dirty="0"/>
          </a:p>
          <a:p>
            <a:endParaRPr lang="en-US" altLang="zh-TW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077F8BE9-8346-48A4-AB28-41F76A676FC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CB20055-DE1F-4AE7-9A2B-D404D02A7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/>
              <a:t>作R/I</a:t>
            </a:r>
            <a:endParaRPr lang="en-US" altLang="zh-TW" dirty="0"/>
          </a:p>
          <a:p>
            <a:r>
              <a:rPr lang="en-US" altLang="zh-TW" sz="1200" dirty="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T=0&gt;URL</a:t>
            </a:r>
            <a:r>
              <a:rPr lang="zh-TW" altLang="en-US" sz="1200" dirty="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 </a:t>
            </a:r>
            <a:r>
              <a:rPr lang="en-US" altLang="zh-TW" sz="1200" dirty="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and delta&gt;20%</a:t>
            </a:r>
          </a:p>
          <a:p>
            <a:endParaRPr lang="en-US" altLang="zh-TW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077F8BE9-8346-48A4-AB28-41F76A676FC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CB20055-DE1F-4AE7-9A2B-D404D02A7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/>
              <a:t>作R/I</a:t>
            </a:r>
          </a:p>
          <a:p>
            <a:r>
              <a:rPr lang="en-US" altLang="zh-TW" sz="1200" dirty="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T=0&lt;URL</a:t>
            </a:r>
            <a:r>
              <a:rPr lang="zh-TW" altLang="en-US" sz="1200" dirty="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 </a:t>
            </a:r>
            <a:r>
              <a:rPr lang="en-US" altLang="zh-TW" sz="1200" dirty="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(delta&gt;50%)</a:t>
            </a:r>
          </a:p>
          <a:p>
            <a:endParaRPr lang="en-US" altLang="zh-TW" sz="1200" dirty="0">
              <a:ea typeface="標楷體" panose="03000509000000000000" pitchFamily="65" charset="-120"/>
              <a:sym typeface="Arial" panose="020B0604020202020204" pitchFamily="34" charset="0"/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73283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T=0&gt;URL</a:t>
            </a:r>
            <a:r>
              <a:rPr lang="zh-TW" altLang="en-US" sz="1200" dirty="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 </a:t>
            </a:r>
            <a:r>
              <a:rPr lang="en-US" altLang="zh-TW" sz="1200" dirty="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and delta&gt;20%</a:t>
            </a:r>
          </a:p>
          <a:p>
            <a:endParaRPr lang="en-US" altLang="zh-TW" sz="1200" dirty="0">
              <a:ea typeface="標楷體" panose="03000509000000000000" pitchFamily="65" charset="-120"/>
              <a:sym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8A62A1-A351-4770-BDAA-BB9B197ED35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88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233BE-DA4C-4B85-BCCF-F4ADABD7E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2897B0-6835-49E2-B0FF-7ADFB1738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3AEA23-FFD1-47F0-AADD-DFE9A9E6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AE47-8B70-46AE-A3E0-4646AD8B4A8F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A37642-6F0B-4541-9969-AD6252AC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424CE3-89F5-459A-AE5C-8B6C8C46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598D-AEE9-457A-9A44-75ED8A5007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26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69D92D-071B-4B3A-8A67-36050380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776AA2-8463-433B-83FF-2CAD3CFFA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9CF3FB-2076-41F9-AA96-8D13FC60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AE47-8B70-46AE-A3E0-4646AD8B4A8F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78410C-A7E5-49B1-B243-43BC6F4EC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FDF7F6-C423-43AD-8F8F-92C391A4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598D-AEE9-457A-9A44-75ED8A5007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145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1625BF-CA53-48FB-8B16-1497DA893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DAA9979-3C6C-4D1A-85B2-79D8CC111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E4F48A-576F-41D0-8924-5A31261C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AE47-8B70-46AE-A3E0-4646AD8B4A8F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413507-E591-4705-BCA9-A5F1594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94E197-257B-49D9-BAED-69D6EB29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598D-AEE9-457A-9A44-75ED8A5007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450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51581-B576-41FF-BF64-7C7E165A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747894-17FE-459E-A3A2-A00648AFC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50E014-9F5B-451A-B224-2EA316939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A8B3D3-E084-4C4D-BD8C-EC0A1E72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AE47-8B70-46AE-A3E0-4646AD8B4A8F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506446-B38A-43D2-9D16-DB282BC0E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53C7A6-CCA9-46BA-A381-09BFFF01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598D-AEE9-457A-9A44-75ED8A5007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617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BD6FE-F394-4CB5-887C-4E002B23D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4DCB6E-5DC3-439E-A141-1AAAC699F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272826-11ED-4156-8569-DFD4A14ED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A41AC1B-42D2-46EA-A9E7-502C8E131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DE4D675-80BE-49BF-8CF4-4BF8FF0B5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2C3099C-4B50-42BB-93A6-A07B5ACC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AE47-8B70-46AE-A3E0-4646AD8B4A8F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C801EB0-AAE0-4A43-953B-FD10C7BC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4CF1451-BF6B-49B8-A6E8-50A19B1B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598D-AEE9-457A-9A44-75ED8A5007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53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821DF0-CED3-4ED2-A2B5-9BB663FF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6C9A75D-01A5-43DC-A3BF-112735D19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AE47-8B70-46AE-A3E0-4646AD8B4A8F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A874ABC-999E-4569-B58E-A1813504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66BDD42-92C1-4A6E-B0F4-56491369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598D-AEE9-457A-9A44-75ED8A5007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612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1C0E285-21A8-477B-BAA1-97D5D10C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AE47-8B70-46AE-A3E0-4646AD8B4A8F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13DC758-32AA-4957-B815-D1BF3D672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E46163-E109-4317-8AE8-4CF9A72E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598D-AEE9-457A-9A44-75ED8A5007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547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E8F31-6DD2-4281-969E-841D06F45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2E4A22-0FF7-4275-BB0B-95C04A41D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0A8909A-FD7B-40BF-A794-9ACD28856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BE9415-4215-452B-9C28-7CC1210A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AE47-8B70-46AE-A3E0-4646AD8B4A8F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3FC317-7E2F-454C-9C0D-630D7FBA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DA4AAD-8B29-48DF-93E3-3ADE5E27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598D-AEE9-457A-9A44-75ED8A5007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20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3299BE-FBF0-4E22-A3A3-97CB32A27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7558ACC-D0FA-4018-A611-7B9A2ED48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53CB9A-303B-4543-83D3-1D062533C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A6C4FB-7E97-4EB3-8923-861DFA3E8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AE47-8B70-46AE-A3E0-4646AD8B4A8F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50A30F-B214-4172-8E04-FF789B70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7F6916-A54E-4194-9EBF-CF7312FD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598D-AEE9-457A-9A44-75ED8A5007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282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87EE17-AD7A-44A8-9960-73E3C3E8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B55E9CB-CACE-4C78-938C-798603032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004314-FD12-414B-8C6A-3562C573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AE47-8B70-46AE-A3E0-4646AD8B4A8F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0DE92E-8EAC-439D-A386-B4139AB9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E6DCF7-0F71-4B40-B0D8-F72F12FB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598D-AEE9-457A-9A44-75ED8A5007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9616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7A1E5FB-51B6-4891-8640-41721FD8C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EB0AC5-21B0-4BF1-BF44-DD683D52C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A97A94-DFDE-4121-B248-7994725B2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AE47-8B70-46AE-A3E0-4646AD8B4A8F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A1C1BE-9919-4A00-8B36-C67789B6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724370-FAD8-4F46-8CB1-6CEC77DD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598D-AEE9-457A-9A44-75ED8A5007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0235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716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993D061-D175-4EC2-86FE-1B6A32EA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BCE09D-3405-42D4-9FB3-7205B4069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6B35A6-00EC-49BE-9A83-0806B8496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EAE47-8B70-46AE-A3E0-4646AD8B4A8F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422772-7D73-40FA-B972-0FAD40956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8E2F64-EE44-497B-81AF-AD1EA5FD1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E598D-AEE9-457A-9A44-75ED8A5007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73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1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7" Type="http://schemas.openxmlformats.org/officeDocument/2006/relationships/image" Target="../media/image10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jpeg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339752" y="3579862"/>
            <a:ext cx="68042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Troponin results updated</a:t>
            </a:r>
          </a:p>
        </p:txBody>
      </p:sp>
    </p:spTree>
    <p:extLst>
      <p:ext uri="{BB962C8B-B14F-4D97-AF65-F5344CB8AC3E}">
        <p14:creationId xmlns:p14="http://schemas.microsoft.com/office/powerpoint/2010/main" val="2288806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投影片編號版面配置區 5">
            <a:extLst>
              <a:ext uri="{FF2B5EF4-FFF2-40B4-BE49-F238E27FC236}">
                <a16:creationId xmlns:a16="http://schemas.microsoft.com/office/drawing/2014/main" id="{B0352239-2393-4562-A2D5-03A2AA6C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EA9004-79C9-4B0A-919A-69951F31F669}" type="slidenum">
              <a:rPr kumimoji="0" lang="zh-TW" altLang="zh-TW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zh-TW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9154" name="Title 1">
            <a:extLst>
              <a:ext uri="{FF2B5EF4-FFF2-40B4-BE49-F238E27FC236}">
                <a16:creationId xmlns:a16="http://schemas.microsoft.com/office/drawing/2014/main" id="{85135534-C511-424E-AE8F-8AAC6B84DD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43028" y="276223"/>
            <a:ext cx="3073187" cy="994172"/>
          </a:xfrm>
          <a:noFill/>
          <a:ln/>
        </p:spPr>
        <p:txBody>
          <a:bodyPr/>
          <a:lstStyle/>
          <a:p>
            <a:r>
              <a:rPr lang="zh-TW" altLang="en-US" sz="3750" dirty="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0</a:t>
            </a:r>
            <a:r>
              <a:rPr lang="zh-TW" altLang="en-US" sz="3000" dirty="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h: cut-off</a:t>
            </a:r>
            <a:r>
              <a:rPr lang="zh-TW" altLang="en-US" sz="2700" dirty="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的調整</a:t>
            </a:r>
          </a:p>
        </p:txBody>
      </p:sp>
      <p:graphicFrame>
        <p:nvGraphicFramePr>
          <p:cNvPr id="49155" name="Group 3">
            <a:extLst>
              <a:ext uri="{FF2B5EF4-FFF2-40B4-BE49-F238E27FC236}">
                <a16:creationId xmlns:a16="http://schemas.microsoft.com/office/drawing/2014/main" id="{42077412-EA7B-4BA3-ADD9-156FC08D3DFF}"/>
              </a:ext>
            </a:extLst>
          </p:cNvPr>
          <p:cNvGraphicFramePr>
            <a:graphicFrameLocks noGrp="1"/>
          </p:cNvGraphicFramePr>
          <p:nvPr/>
        </p:nvGraphicFramePr>
        <p:xfrm>
          <a:off x="1397834" y="1270395"/>
          <a:ext cx="6339932" cy="3480201"/>
        </p:xfrm>
        <a:graphic>
          <a:graphicData uri="http://schemas.openxmlformats.org/drawingml/2006/table">
            <a:tbl>
              <a:tblPr/>
              <a:tblGrid>
                <a:gridCol w="905545">
                  <a:extLst>
                    <a:ext uri="{9D8B030D-6E8A-4147-A177-3AD203B41FA5}">
                      <a16:colId xmlns:a16="http://schemas.microsoft.com/office/drawing/2014/main" val="3107454182"/>
                    </a:ext>
                  </a:extLst>
                </a:gridCol>
                <a:gridCol w="906662">
                  <a:extLst>
                    <a:ext uri="{9D8B030D-6E8A-4147-A177-3AD203B41FA5}">
                      <a16:colId xmlns:a16="http://schemas.microsoft.com/office/drawing/2014/main" val="2045801873"/>
                    </a:ext>
                  </a:extLst>
                </a:gridCol>
                <a:gridCol w="905545">
                  <a:extLst>
                    <a:ext uri="{9D8B030D-6E8A-4147-A177-3AD203B41FA5}">
                      <a16:colId xmlns:a16="http://schemas.microsoft.com/office/drawing/2014/main" val="259950582"/>
                    </a:ext>
                  </a:extLst>
                </a:gridCol>
                <a:gridCol w="905545">
                  <a:extLst>
                    <a:ext uri="{9D8B030D-6E8A-4147-A177-3AD203B41FA5}">
                      <a16:colId xmlns:a16="http://schemas.microsoft.com/office/drawing/2014/main" val="2941646930"/>
                    </a:ext>
                  </a:extLst>
                </a:gridCol>
                <a:gridCol w="905545">
                  <a:extLst>
                    <a:ext uri="{9D8B030D-6E8A-4147-A177-3AD203B41FA5}">
                      <a16:colId xmlns:a16="http://schemas.microsoft.com/office/drawing/2014/main" val="1205989380"/>
                    </a:ext>
                  </a:extLst>
                </a:gridCol>
                <a:gridCol w="905545">
                  <a:extLst>
                    <a:ext uri="{9D8B030D-6E8A-4147-A177-3AD203B41FA5}">
                      <a16:colId xmlns:a16="http://schemas.microsoft.com/office/drawing/2014/main" val="1141580771"/>
                    </a:ext>
                  </a:extLst>
                </a:gridCol>
                <a:gridCol w="905545">
                  <a:extLst>
                    <a:ext uri="{9D8B030D-6E8A-4147-A177-3AD203B41FA5}">
                      <a16:colId xmlns:a16="http://schemas.microsoft.com/office/drawing/2014/main" val="3749330485"/>
                    </a:ext>
                  </a:extLst>
                </a:gridCol>
              </a:tblGrid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Cut-off</a:t>
                      </a:r>
                      <a:r>
                        <a:rPr kumimoji="0" lang="zh-TW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新細明體" panose="02020500000000000000" pitchFamily="18" charset="-120"/>
                        </a:rPr>
                        <a:t> </a:t>
                      </a:r>
                      <a:endParaRPr kumimoji="0" lang="en-US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Sensitivity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Specificity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LR(+)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LR(-)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PPV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NPV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229944"/>
                  </a:ext>
                </a:extLst>
              </a:tr>
              <a:tr h="289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&gt;=10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0.9091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0.1638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1.0872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0.5550</a:t>
                      </a:r>
                      <a:endParaRPr kumimoji="0" lang="zh-TW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0.093444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0.950015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962376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&gt;=20.3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0" lang="en-US" altLang="zh-TW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0.8182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0" lang="en-US" altLang="zh-TW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0.3276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1.2168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0.5550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0.103436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0.950015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265036"/>
                  </a:ext>
                </a:extLst>
              </a:tr>
              <a:tr h="289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&gt;=41.4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0.8182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0.4828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1.5818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0.3766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0.130426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0.965529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533496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&gt;=68.6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0.7273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0.5776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1.7217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0.4722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0.140338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0.957155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554169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&gt;=80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0.7273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0.6466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2.0576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0.4218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0.163265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0.961552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176267"/>
                  </a:ext>
                </a:extLst>
              </a:tr>
              <a:tr h="289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&gt;=101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0.7273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0.6983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2.4104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0.3906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0.186037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0.964297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110806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&gt;=121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0.6364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0.7328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2.3812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0.4963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0.184215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0.955071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47091"/>
                  </a:ext>
                </a:extLst>
              </a:tr>
              <a:tr h="289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&gt;=140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0.6364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0.7931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3.0758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0.4585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0.225782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0.958344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732083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&gt;=160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0.6364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0.8362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3.8852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0.4349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0.269198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0.960406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392545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&gt;=188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0.6364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0.8707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4.9212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0.4176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0.318173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0.961915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455481"/>
                  </a:ext>
                </a:extLst>
              </a:tr>
              <a:tr h="289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&gt;=209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0.5455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0.8707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4.2182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0.5221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0.285711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0.952843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263819"/>
                  </a:ext>
                </a:extLst>
              </a:tr>
            </a:tbl>
          </a:graphicData>
        </a:graphic>
      </p:graphicFrame>
      <p:grpSp>
        <p:nvGrpSpPr>
          <p:cNvPr id="49241" name="Group 89">
            <a:extLst>
              <a:ext uri="{FF2B5EF4-FFF2-40B4-BE49-F238E27FC236}">
                <a16:creationId xmlns:a16="http://schemas.microsoft.com/office/drawing/2014/main" id="{9A97DE23-53A4-44EE-80A1-986DD53FD0F2}"/>
              </a:ext>
            </a:extLst>
          </p:cNvPr>
          <p:cNvGrpSpPr>
            <a:grpSpLocks/>
          </p:cNvGrpSpPr>
          <p:nvPr/>
        </p:nvGrpSpPr>
        <p:grpSpPr bwMode="auto">
          <a:xfrm>
            <a:off x="1406234" y="1602578"/>
            <a:ext cx="861510" cy="3148016"/>
            <a:chOff x="0" y="0"/>
            <a:chExt cx="1999" cy="7220"/>
          </a:xfrm>
        </p:grpSpPr>
        <p:sp>
          <p:nvSpPr>
            <p:cNvPr id="49242" name="Line 90">
              <a:extLst>
                <a:ext uri="{FF2B5EF4-FFF2-40B4-BE49-F238E27FC236}">
                  <a16:creationId xmlns:a16="http://schemas.microsoft.com/office/drawing/2014/main" id="{2C4E8A54-638C-437C-9D6B-30B5F9D2F2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832" cy="7220"/>
            </a:xfrm>
            <a:prstGeom prst="line">
              <a:avLst/>
            </a:prstGeom>
            <a:noFill/>
            <a:ln w="381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9243" name="Line 91">
              <a:extLst>
                <a:ext uri="{FF2B5EF4-FFF2-40B4-BE49-F238E27FC236}">
                  <a16:creationId xmlns:a16="http://schemas.microsoft.com/office/drawing/2014/main" id="{5D91CBA9-697F-48ED-ABE2-D0E8B04F5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1" y="0"/>
              <a:ext cx="778" cy="7220"/>
            </a:xfrm>
            <a:prstGeom prst="line">
              <a:avLst/>
            </a:prstGeom>
            <a:noFill/>
            <a:ln w="381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49244" name="Group 92">
            <a:extLst>
              <a:ext uri="{FF2B5EF4-FFF2-40B4-BE49-F238E27FC236}">
                <a16:creationId xmlns:a16="http://schemas.microsoft.com/office/drawing/2014/main" id="{C8854E86-C4A4-444E-B4DF-1CF0837CEF7D}"/>
              </a:ext>
            </a:extLst>
          </p:cNvPr>
          <p:cNvGrpSpPr>
            <a:grpSpLocks/>
          </p:cNvGrpSpPr>
          <p:nvPr/>
        </p:nvGrpSpPr>
        <p:grpSpPr bwMode="auto">
          <a:xfrm>
            <a:off x="4091549" y="1602578"/>
            <a:ext cx="952500" cy="3148016"/>
            <a:chOff x="0" y="0"/>
            <a:chExt cx="1999" cy="7220"/>
          </a:xfrm>
        </p:grpSpPr>
        <p:sp>
          <p:nvSpPr>
            <p:cNvPr id="49245" name="Line 93">
              <a:extLst>
                <a:ext uri="{FF2B5EF4-FFF2-40B4-BE49-F238E27FC236}">
                  <a16:creationId xmlns:a16="http://schemas.microsoft.com/office/drawing/2014/main" id="{0223282B-BF34-4F75-AB79-4DC31E8518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832" cy="7220"/>
            </a:xfrm>
            <a:prstGeom prst="line">
              <a:avLst/>
            </a:prstGeom>
            <a:noFill/>
            <a:ln w="381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9246" name="Line 94">
              <a:extLst>
                <a:ext uri="{FF2B5EF4-FFF2-40B4-BE49-F238E27FC236}">
                  <a16:creationId xmlns:a16="http://schemas.microsoft.com/office/drawing/2014/main" id="{4CDE1AF3-7294-4D62-B2D1-812B0FE0E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1" y="0"/>
              <a:ext cx="778" cy="7220"/>
            </a:xfrm>
            <a:prstGeom prst="line">
              <a:avLst/>
            </a:prstGeom>
            <a:noFill/>
            <a:ln w="381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49247" name="箭頭 478">
            <a:extLst>
              <a:ext uri="{FF2B5EF4-FFF2-40B4-BE49-F238E27FC236}">
                <a16:creationId xmlns:a16="http://schemas.microsoft.com/office/drawing/2014/main" id="{E2A951C4-AC57-4A3D-AC61-2BF6D0A6A1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1149" y="1602578"/>
            <a:ext cx="25288" cy="3148016"/>
          </a:xfrm>
          <a:prstGeom prst="line">
            <a:avLst/>
          </a:prstGeom>
          <a:noFill/>
          <a:ln w="38100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49248" name="Picture 96">
            <a:extLst>
              <a:ext uri="{FF2B5EF4-FFF2-40B4-BE49-F238E27FC236}">
                <a16:creationId xmlns:a16="http://schemas.microsoft.com/office/drawing/2014/main" id="{7DF77C0C-52E2-43E7-9C0B-BF3897743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603" y="475060"/>
            <a:ext cx="1576388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EFF34521-CA56-4B63-BB17-1FC0E6187ED1}"/>
              </a:ext>
            </a:extLst>
          </p:cNvPr>
          <p:cNvSpPr txBox="1"/>
          <p:nvPr/>
        </p:nvSpPr>
        <p:spPr>
          <a:xfrm>
            <a:off x="193355" y="621892"/>
            <a:ext cx="1502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AUROC=0.73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760BA1A6-0601-4742-B58B-949EE69DEF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43238" y="298846"/>
            <a:ext cx="4213960" cy="994172"/>
          </a:xfrm>
          <a:noFill/>
          <a:ln/>
        </p:spPr>
        <p:txBody>
          <a:bodyPr/>
          <a:lstStyle/>
          <a:p>
            <a:r>
              <a:rPr lang="zh-TW" altLang="en-US" sz="3000" dirty="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    ▲</a:t>
            </a:r>
            <a:r>
              <a:rPr lang="zh-TW" altLang="en-US" sz="3750" dirty="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3</a:t>
            </a:r>
            <a:r>
              <a:rPr lang="zh-TW" altLang="en-US" sz="2700" dirty="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h: ▲cut-off的調整</a:t>
            </a:r>
            <a:br>
              <a:rPr lang="en-US" altLang="zh-TW" sz="2700" dirty="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</a:br>
            <a:r>
              <a:rPr lang="en-US" altLang="zh-TW" sz="2700" dirty="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 	(T=0&gt;URL)</a:t>
            </a:r>
            <a:endParaRPr lang="zh-TW" altLang="en-US" sz="2700" dirty="0">
              <a:latin typeface="Aharoni" panose="02010803020104030203" pitchFamily="2" charset="-79"/>
              <a:ea typeface="標楷體" panose="03000509000000000000" pitchFamily="65" charset="-120"/>
              <a:sym typeface="Arial" panose="020B0604020202020204" pitchFamily="34" charset="0"/>
            </a:endParaRPr>
          </a:p>
        </p:txBody>
      </p:sp>
      <p:graphicFrame>
        <p:nvGraphicFramePr>
          <p:cNvPr id="51203" name="Group 3">
            <a:extLst>
              <a:ext uri="{FF2B5EF4-FFF2-40B4-BE49-F238E27FC236}">
                <a16:creationId xmlns:a16="http://schemas.microsoft.com/office/drawing/2014/main" id="{2275E135-771B-4A91-9B9E-ACFC3698007D}"/>
              </a:ext>
            </a:extLst>
          </p:cNvPr>
          <p:cNvGraphicFramePr>
            <a:graphicFrameLocks noGrp="1"/>
          </p:cNvGraphicFramePr>
          <p:nvPr/>
        </p:nvGraphicFramePr>
        <p:xfrm>
          <a:off x="1115616" y="1598662"/>
          <a:ext cx="6947702" cy="2361128"/>
        </p:xfrm>
        <a:graphic>
          <a:graphicData uri="http://schemas.openxmlformats.org/drawingml/2006/table">
            <a:tbl>
              <a:tblPr/>
              <a:tblGrid>
                <a:gridCol w="992354">
                  <a:extLst>
                    <a:ext uri="{9D8B030D-6E8A-4147-A177-3AD203B41FA5}">
                      <a16:colId xmlns:a16="http://schemas.microsoft.com/office/drawing/2014/main" val="2777818356"/>
                    </a:ext>
                  </a:extLst>
                </a:gridCol>
                <a:gridCol w="993578">
                  <a:extLst>
                    <a:ext uri="{9D8B030D-6E8A-4147-A177-3AD203B41FA5}">
                      <a16:colId xmlns:a16="http://schemas.microsoft.com/office/drawing/2014/main" val="3720686894"/>
                    </a:ext>
                  </a:extLst>
                </a:gridCol>
                <a:gridCol w="992354">
                  <a:extLst>
                    <a:ext uri="{9D8B030D-6E8A-4147-A177-3AD203B41FA5}">
                      <a16:colId xmlns:a16="http://schemas.microsoft.com/office/drawing/2014/main" val="38274346"/>
                    </a:ext>
                  </a:extLst>
                </a:gridCol>
                <a:gridCol w="992354">
                  <a:extLst>
                    <a:ext uri="{9D8B030D-6E8A-4147-A177-3AD203B41FA5}">
                      <a16:colId xmlns:a16="http://schemas.microsoft.com/office/drawing/2014/main" val="568833725"/>
                    </a:ext>
                  </a:extLst>
                </a:gridCol>
                <a:gridCol w="992354">
                  <a:extLst>
                    <a:ext uri="{9D8B030D-6E8A-4147-A177-3AD203B41FA5}">
                      <a16:colId xmlns:a16="http://schemas.microsoft.com/office/drawing/2014/main" val="2060821320"/>
                    </a:ext>
                  </a:extLst>
                </a:gridCol>
                <a:gridCol w="992354">
                  <a:extLst>
                    <a:ext uri="{9D8B030D-6E8A-4147-A177-3AD203B41FA5}">
                      <a16:colId xmlns:a16="http://schemas.microsoft.com/office/drawing/2014/main" val="3170250119"/>
                    </a:ext>
                  </a:extLst>
                </a:gridCol>
                <a:gridCol w="992354">
                  <a:extLst>
                    <a:ext uri="{9D8B030D-6E8A-4147-A177-3AD203B41FA5}">
                      <a16:colId xmlns:a16="http://schemas.microsoft.com/office/drawing/2014/main" val="736404796"/>
                    </a:ext>
                  </a:extLst>
                </a:gridCol>
              </a:tblGrid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▲</a:t>
                      </a: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(%)</a:t>
                      </a: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Sensitivity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Specificity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LR(+)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LR(-)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PPV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NPV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501367"/>
                  </a:ext>
                </a:extLst>
              </a:tr>
              <a:tr h="3275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&gt;=10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0.6404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1.9469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0.4684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0.155804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0.957474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70332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&gt;=23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0.8090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3.1412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0.4944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0.229486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0.955221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803681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&gt;=42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0.9101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6.6750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0.4395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0.387545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0.959997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9321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&gt;=60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0.9438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8.9000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0.5298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0.457557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0.952174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647313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&gt;=89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0.9775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17.8000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0.6138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0.627633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0.945005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522622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&gt;=109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0.9888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35.6000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0.6068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0.772007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0.945599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619944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&gt;=136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0.9888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26.7000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0.7080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0.71748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0.937102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340457"/>
                  </a:ext>
                </a:extLst>
              </a:tr>
            </a:tbl>
          </a:graphicData>
        </a:graphic>
      </p:graphicFrame>
      <p:grpSp>
        <p:nvGrpSpPr>
          <p:cNvPr id="51289" name="Group 89">
            <a:extLst>
              <a:ext uri="{FF2B5EF4-FFF2-40B4-BE49-F238E27FC236}">
                <a16:creationId xmlns:a16="http://schemas.microsoft.com/office/drawing/2014/main" id="{6B844B05-8F3B-4F44-B4D8-0F2145B2D2DB}"/>
              </a:ext>
            </a:extLst>
          </p:cNvPr>
          <p:cNvGrpSpPr>
            <a:grpSpLocks/>
          </p:cNvGrpSpPr>
          <p:nvPr/>
        </p:nvGrpSpPr>
        <p:grpSpPr bwMode="auto">
          <a:xfrm>
            <a:off x="1115616" y="1931364"/>
            <a:ext cx="951310" cy="2018897"/>
            <a:chOff x="0" y="0"/>
            <a:chExt cx="1999" cy="7220"/>
          </a:xfrm>
        </p:grpSpPr>
        <p:sp>
          <p:nvSpPr>
            <p:cNvPr id="51290" name="Line 90">
              <a:extLst>
                <a:ext uri="{FF2B5EF4-FFF2-40B4-BE49-F238E27FC236}">
                  <a16:creationId xmlns:a16="http://schemas.microsoft.com/office/drawing/2014/main" id="{BB8A4FF9-83F2-463F-AB27-AA1CD083B7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832" cy="7220"/>
            </a:xfrm>
            <a:prstGeom prst="line">
              <a:avLst/>
            </a:prstGeom>
            <a:noFill/>
            <a:ln w="381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1291" name="Line 91">
              <a:extLst>
                <a:ext uri="{FF2B5EF4-FFF2-40B4-BE49-F238E27FC236}">
                  <a16:creationId xmlns:a16="http://schemas.microsoft.com/office/drawing/2014/main" id="{E77299CD-EB32-4EB0-A9B5-82154F008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1" y="0"/>
              <a:ext cx="778" cy="7220"/>
            </a:xfrm>
            <a:prstGeom prst="line">
              <a:avLst/>
            </a:prstGeom>
            <a:noFill/>
            <a:ln w="381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51292" name="Group 92">
            <a:extLst>
              <a:ext uri="{FF2B5EF4-FFF2-40B4-BE49-F238E27FC236}">
                <a16:creationId xmlns:a16="http://schemas.microsoft.com/office/drawing/2014/main" id="{C8678FFF-5F73-45F3-BCDE-B1E10AF9E5DD}"/>
              </a:ext>
            </a:extLst>
          </p:cNvPr>
          <p:cNvGrpSpPr>
            <a:grpSpLocks/>
          </p:cNvGrpSpPr>
          <p:nvPr/>
        </p:nvGrpSpPr>
        <p:grpSpPr bwMode="auto">
          <a:xfrm>
            <a:off x="4102098" y="1921838"/>
            <a:ext cx="963023" cy="2037947"/>
            <a:chOff x="0" y="0"/>
            <a:chExt cx="1999" cy="7220"/>
          </a:xfrm>
        </p:grpSpPr>
        <p:sp>
          <p:nvSpPr>
            <p:cNvPr id="51293" name="Line 93">
              <a:extLst>
                <a:ext uri="{FF2B5EF4-FFF2-40B4-BE49-F238E27FC236}">
                  <a16:creationId xmlns:a16="http://schemas.microsoft.com/office/drawing/2014/main" id="{7B4D0F9A-3F39-4873-8739-F3DB658EB0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832" cy="7220"/>
            </a:xfrm>
            <a:prstGeom prst="line">
              <a:avLst/>
            </a:prstGeom>
            <a:noFill/>
            <a:ln w="381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1294" name="Line 94">
              <a:extLst>
                <a:ext uri="{FF2B5EF4-FFF2-40B4-BE49-F238E27FC236}">
                  <a16:creationId xmlns:a16="http://schemas.microsoft.com/office/drawing/2014/main" id="{F36EDE6C-8C94-45AA-B14D-8C2F14908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1" y="0"/>
              <a:ext cx="778" cy="7220"/>
            </a:xfrm>
            <a:prstGeom prst="line">
              <a:avLst/>
            </a:prstGeom>
            <a:noFill/>
            <a:ln w="381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pic>
        <p:nvPicPr>
          <p:cNvPr id="51296" name="Picture 96">
            <a:extLst>
              <a:ext uri="{FF2B5EF4-FFF2-40B4-BE49-F238E27FC236}">
                <a16:creationId xmlns:a16="http://schemas.microsoft.com/office/drawing/2014/main" id="{103E971A-B290-4276-A1C9-3A700D3BF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603" y="475060"/>
            <a:ext cx="1576388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BE8B377-A3BA-421C-8BB2-018E3A2C8011}"/>
              </a:ext>
            </a:extLst>
          </p:cNvPr>
          <p:cNvSpPr txBox="1"/>
          <p:nvPr/>
        </p:nvSpPr>
        <p:spPr>
          <a:xfrm>
            <a:off x="193355" y="621892"/>
            <a:ext cx="1502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AUROC=0.76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760BA1A6-0601-4742-B58B-949EE69DEF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43238" y="298846"/>
            <a:ext cx="4087417" cy="994172"/>
          </a:xfrm>
          <a:noFill/>
          <a:ln/>
        </p:spPr>
        <p:txBody>
          <a:bodyPr/>
          <a:lstStyle/>
          <a:p>
            <a:r>
              <a:rPr lang="zh-TW" altLang="en-US" sz="3000" dirty="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    ▲</a:t>
            </a:r>
            <a:r>
              <a:rPr lang="zh-TW" altLang="en-US" sz="3750" dirty="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3</a:t>
            </a:r>
            <a:r>
              <a:rPr lang="zh-TW" altLang="en-US" sz="2700" dirty="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h: ▲cut-off的調整</a:t>
            </a:r>
            <a:br>
              <a:rPr lang="en-US" altLang="zh-TW" sz="2700" dirty="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</a:br>
            <a:r>
              <a:rPr lang="en-US" altLang="zh-TW" sz="2700" dirty="0">
                <a:latin typeface="Aharoni" panose="02010803020104030203" pitchFamily="2" charset="-79"/>
                <a:ea typeface="標楷體" panose="03000509000000000000" pitchFamily="65" charset="-120"/>
                <a:sym typeface="Arial" panose="020B0604020202020204" pitchFamily="34" charset="0"/>
              </a:rPr>
              <a:t> 	(T=0&lt;URL)</a:t>
            </a:r>
            <a:endParaRPr lang="zh-TW" altLang="en-US" sz="2700" dirty="0">
              <a:latin typeface="Aharoni" panose="02010803020104030203" pitchFamily="2" charset="-79"/>
              <a:ea typeface="標楷體" panose="03000509000000000000" pitchFamily="65" charset="-120"/>
              <a:sym typeface="Arial" panose="020B0604020202020204" pitchFamily="34" charset="0"/>
            </a:endParaRPr>
          </a:p>
        </p:txBody>
      </p:sp>
      <p:graphicFrame>
        <p:nvGraphicFramePr>
          <p:cNvPr id="51203" name="Group 3">
            <a:extLst>
              <a:ext uri="{FF2B5EF4-FFF2-40B4-BE49-F238E27FC236}">
                <a16:creationId xmlns:a16="http://schemas.microsoft.com/office/drawing/2014/main" id="{2275E135-771B-4A91-9B9E-ACFC3698007D}"/>
              </a:ext>
            </a:extLst>
          </p:cNvPr>
          <p:cNvGraphicFramePr>
            <a:graphicFrameLocks noGrp="1"/>
          </p:cNvGraphicFramePr>
          <p:nvPr/>
        </p:nvGraphicFramePr>
        <p:xfrm>
          <a:off x="1187624" y="1869870"/>
          <a:ext cx="6869465" cy="1448992"/>
        </p:xfrm>
        <a:graphic>
          <a:graphicData uri="http://schemas.openxmlformats.org/drawingml/2006/table">
            <a:tbl>
              <a:tblPr/>
              <a:tblGrid>
                <a:gridCol w="981179">
                  <a:extLst>
                    <a:ext uri="{9D8B030D-6E8A-4147-A177-3AD203B41FA5}">
                      <a16:colId xmlns:a16="http://schemas.microsoft.com/office/drawing/2014/main" val="2777818356"/>
                    </a:ext>
                  </a:extLst>
                </a:gridCol>
                <a:gridCol w="982391">
                  <a:extLst>
                    <a:ext uri="{9D8B030D-6E8A-4147-A177-3AD203B41FA5}">
                      <a16:colId xmlns:a16="http://schemas.microsoft.com/office/drawing/2014/main" val="3720686894"/>
                    </a:ext>
                  </a:extLst>
                </a:gridCol>
                <a:gridCol w="981179">
                  <a:extLst>
                    <a:ext uri="{9D8B030D-6E8A-4147-A177-3AD203B41FA5}">
                      <a16:colId xmlns:a16="http://schemas.microsoft.com/office/drawing/2014/main" val="38274346"/>
                    </a:ext>
                  </a:extLst>
                </a:gridCol>
                <a:gridCol w="981179">
                  <a:extLst>
                    <a:ext uri="{9D8B030D-6E8A-4147-A177-3AD203B41FA5}">
                      <a16:colId xmlns:a16="http://schemas.microsoft.com/office/drawing/2014/main" val="568833725"/>
                    </a:ext>
                  </a:extLst>
                </a:gridCol>
                <a:gridCol w="981179">
                  <a:extLst>
                    <a:ext uri="{9D8B030D-6E8A-4147-A177-3AD203B41FA5}">
                      <a16:colId xmlns:a16="http://schemas.microsoft.com/office/drawing/2014/main" val="2060821320"/>
                    </a:ext>
                  </a:extLst>
                </a:gridCol>
                <a:gridCol w="981179">
                  <a:extLst>
                    <a:ext uri="{9D8B030D-6E8A-4147-A177-3AD203B41FA5}">
                      <a16:colId xmlns:a16="http://schemas.microsoft.com/office/drawing/2014/main" val="1183233089"/>
                    </a:ext>
                  </a:extLst>
                </a:gridCol>
                <a:gridCol w="981179">
                  <a:extLst>
                    <a:ext uri="{9D8B030D-6E8A-4147-A177-3AD203B41FA5}">
                      <a16:colId xmlns:a16="http://schemas.microsoft.com/office/drawing/2014/main" val="3072854561"/>
                    </a:ext>
                  </a:extLst>
                </a:gridCol>
              </a:tblGrid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▲</a:t>
                      </a: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(%)</a:t>
                      </a: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Sensitivity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Specificity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LR(+)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LR(-)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PPV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NPV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501367"/>
                  </a:ext>
                </a:extLst>
              </a:tr>
              <a:tr h="289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0.5556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2.2500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0.175832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411011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&gt;=21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0.7778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4.5000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0.299077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34717"/>
                  </a:ext>
                </a:extLst>
              </a:tr>
              <a:tr h="289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&gt;=30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0.9259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13.5000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0.561306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70332"/>
                  </a:ext>
                </a:extLst>
              </a:tr>
              <a:tr h="28932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&gt;=37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0.9630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27.0000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0.719294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516682"/>
                  </a:ext>
                </a:extLst>
              </a:tr>
            </a:tbl>
          </a:graphicData>
        </a:graphic>
      </p:graphicFrame>
      <p:grpSp>
        <p:nvGrpSpPr>
          <p:cNvPr id="51289" name="Group 89">
            <a:extLst>
              <a:ext uri="{FF2B5EF4-FFF2-40B4-BE49-F238E27FC236}">
                <a16:creationId xmlns:a16="http://schemas.microsoft.com/office/drawing/2014/main" id="{6B844B05-8F3B-4F44-B4D8-0F2145B2D2DB}"/>
              </a:ext>
            </a:extLst>
          </p:cNvPr>
          <p:cNvGrpSpPr>
            <a:grpSpLocks/>
          </p:cNvGrpSpPr>
          <p:nvPr/>
        </p:nvGrpSpPr>
        <p:grpSpPr bwMode="auto">
          <a:xfrm>
            <a:off x="1180377" y="2188957"/>
            <a:ext cx="951310" cy="1103710"/>
            <a:chOff x="0" y="0"/>
            <a:chExt cx="1999" cy="7220"/>
          </a:xfrm>
        </p:grpSpPr>
        <p:sp>
          <p:nvSpPr>
            <p:cNvPr id="51290" name="Line 90">
              <a:extLst>
                <a:ext uri="{FF2B5EF4-FFF2-40B4-BE49-F238E27FC236}">
                  <a16:creationId xmlns:a16="http://schemas.microsoft.com/office/drawing/2014/main" id="{BB8A4FF9-83F2-463F-AB27-AA1CD083B7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832" cy="7220"/>
            </a:xfrm>
            <a:prstGeom prst="line">
              <a:avLst/>
            </a:prstGeom>
            <a:noFill/>
            <a:ln w="381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1291" name="Line 91">
              <a:extLst>
                <a:ext uri="{FF2B5EF4-FFF2-40B4-BE49-F238E27FC236}">
                  <a16:creationId xmlns:a16="http://schemas.microsoft.com/office/drawing/2014/main" id="{E77299CD-EB32-4EB0-A9B5-82154F008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1" y="0"/>
              <a:ext cx="778" cy="7220"/>
            </a:xfrm>
            <a:prstGeom prst="line">
              <a:avLst/>
            </a:prstGeom>
            <a:noFill/>
            <a:ln w="381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51292" name="Group 92">
            <a:extLst>
              <a:ext uri="{FF2B5EF4-FFF2-40B4-BE49-F238E27FC236}">
                <a16:creationId xmlns:a16="http://schemas.microsoft.com/office/drawing/2014/main" id="{C8678FFF-5F73-45F3-BCDE-B1E10AF9E5DD}"/>
              </a:ext>
            </a:extLst>
          </p:cNvPr>
          <p:cNvGrpSpPr>
            <a:grpSpLocks/>
          </p:cNvGrpSpPr>
          <p:nvPr/>
        </p:nvGrpSpPr>
        <p:grpSpPr bwMode="auto">
          <a:xfrm>
            <a:off x="4246612" y="2191339"/>
            <a:ext cx="940901" cy="1103710"/>
            <a:chOff x="0" y="0"/>
            <a:chExt cx="1999" cy="7220"/>
          </a:xfrm>
        </p:grpSpPr>
        <p:sp>
          <p:nvSpPr>
            <p:cNvPr id="51293" name="Line 93">
              <a:extLst>
                <a:ext uri="{FF2B5EF4-FFF2-40B4-BE49-F238E27FC236}">
                  <a16:creationId xmlns:a16="http://schemas.microsoft.com/office/drawing/2014/main" id="{7B4D0F9A-3F39-4873-8739-F3DB658EB0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832" cy="7220"/>
            </a:xfrm>
            <a:prstGeom prst="line">
              <a:avLst/>
            </a:prstGeom>
            <a:noFill/>
            <a:ln w="381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1294" name="Line 94">
              <a:extLst>
                <a:ext uri="{FF2B5EF4-FFF2-40B4-BE49-F238E27FC236}">
                  <a16:creationId xmlns:a16="http://schemas.microsoft.com/office/drawing/2014/main" id="{F36EDE6C-8C94-45AA-B14D-8C2F14908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1" y="0"/>
              <a:ext cx="778" cy="7220"/>
            </a:xfrm>
            <a:prstGeom prst="line">
              <a:avLst/>
            </a:prstGeom>
            <a:noFill/>
            <a:ln w="381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51295" name="箭頭 478">
            <a:extLst>
              <a:ext uri="{FF2B5EF4-FFF2-40B4-BE49-F238E27FC236}">
                <a16:creationId xmlns:a16="http://schemas.microsoft.com/office/drawing/2014/main" id="{1815EC21-4C86-4AB1-9139-80A444FBAF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1982" y="2188957"/>
            <a:ext cx="830" cy="1129904"/>
          </a:xfrm>
          <a:prstGeom prst="line">
            <a:avLst/>
          </a:prstGeom>
          <a:noFill/>
          <a:ln w="38100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51296" name="Picture 96">
            <a:extLst>
              <a:ext uri="{FF2B5EF4-FFF2-40B4-BE49-F238E27FC236}">
                <a16:creationId xmlns:a16="http://schemas.microsoft.com/office/drawing/2014/main" id="{103E971A-B290-4276-A1C9-3A700D3BF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603" y="475060"/>
            <a:ext cx="1576388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3BFAC946-4327-471C-BF97-FE7A13799565}"/>
              </a:ext>
            </a:extLst>
          </p:cNvPr>
          <p:cNvSpPr txBox="1"/>
          <p:nvPr/>
        </p:nvSpPr>
        <p:spPr>
          <a:xfrm>
            <a:off x="193355" y="621892"/>
            <a:ext cx="1502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AUROC=1.00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33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Group 2">
            <a:extLst>
              <a:ext uri="{FF2B5EF4-FFF2-40B4-BE49-F238E27FC236}">
                <a16:creationId xmlns:a16="http://schemas.microsoft.com/office/drawing/2014/main" id="{7BD9F4D8-DAC6-4D82-AE0D-C33245687139}"/>
              </a:ext>
            </a:extLst>
          </p:cNvPr>
          <p:cNvGraphicFramePr>
            <a:graphicFrameLocks noGrp="1"/>
          </p:cNvGraphicFramePr>
          <p:nvPr/>
        </p:nvGraphicFramePr>
        <p:xfrm>
          <a:off x="1043608" y="1258492"/>
          <a:ext cx="6920488" cy="3181853"/>
        </p:xfrm>
        <a:graphic>
          <a:graphicData uri="http://schemas.openxmlformats.org/drawingml/2006/table">
            <a:tbl>
              <a:tblPr/>
              <a:tblGrid>
                <a:gridCol w="988467">
                  <a:extLst>
                    <a:ext uri="{9D8B030D-6E8A-4147-A177-3AD203B41FA5}">
                      <a16:colId xmlns:a16="http://schemas.microsoft.com/office/drawing/2014/main" val="1838715942"/>
                    </a:ext>
                  </a:extLst>
                </a:gridCol>
                <a:gridCol w="989686">
                  <a:extLst>
                    <a:ext uri="{9D8B030D-6E8A-4147-A177-3AD203B41FA5}">
                      <a16:colId xmlns:a16="http://schemas.microsoft.com/office/drawing/2014/main" val="1823682532"/>
                    </a:ext>
                  </a:extLst>
                </a:gridCol>
                <a:gridCol w="988467">
                  <a:extLst>
                    <a:ext uri="{9D8B030D-6E8A-4147-A177-3AD203B41FA5}">
                      <a16:colId xmlns:a16="http://schemas.microsoft.com/office/drawing/2014/main" val="2062418070"/>
                    </a:ext>
                  </a:extLst>
                </a:gridCol>
                <a:gridCol w="988467">
                  <a:extLst>
                    <a:ext uri="{9D8B030D-6E8A-4147-A177-3AD203B41FA5}">
                      <a16:colId xmlns:a16="http://schemas.microsoft.com/office/drawing/2014/main" val="2214202382"/>
                    </a:ext>
                  </a:extLst>
                </a:gridCol>
                <a:gridCol w="988467">
                  <a:extLst>
                    <a:ext uri="{9D8B030D-6E8A-4147-A177-3AD203B41FA5}">
                      <a16:colId xmlns:a16="http://schemas.microsoft.com/office/drawing/2014/main" val="2325329331"/>
                    </a:ext>
                  </a:extLst>
                </a:gridCol>
                <a:gridCol w="988467">
                  <a:extLst>
                    <a:ext uri="{9D8B030D-6E8A-4147-A177-3AD203B41FA5}">
                      <a16:colId xmlns:a16="http://schemas.microsoft.com/office/drawing/2014/main" val="2389328729"/>
                    </a:ext>
                  </a:extLst>
                </a:gridCol>
                <a:gridCol w="988467">
                  <a:extLst>
                    <a:ext uri="{9D8B030D-6E8A-4147-A177-3AD203B41FA5}">
                      <a16:colId xmlns:a16="http://schemas.microsoft.com/office/drawing/2014/main" val="773640000"/>
                    </a:ext>
                  </a:extLst>
                </a:gridCol>
              </a:tblGrid>
              <a:tr h="2814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Cut-off</a:t>
                      </a:r>
                      <a:r>
                        <a:rPr kumimoji="0" lang="zh-TW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新細明體" panose="02020500000000000000" pitchFamily="18" charset="-120"/>
                        </a:rPr>
                        <a:t> </a:t>
                      </a:r>
                      <a:endParaRPr kumimoji="0" lang="en-US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Sensitivity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Specificity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LR(+)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LR(-)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PPV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NPV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14033"/>
                  </a:ext>
                </a:extLst>
              </a:tr>
              <a:tr h="289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&gt;=20.2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0.4224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1.7313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0.141001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318204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&gt;=30.8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0.8182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0.5172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1.6948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0.3515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0.138433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0.967748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694097"/>
                  </a:ext>
                </a:extLst>
              </a:tr>
              <a:tr h="289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&gt;=40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0.8182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0.5948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2.0193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0.3057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0.160684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0.971837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157220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&gt;=63.4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0.8182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0.6466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2.3149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0.2812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0.179997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0.974035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611313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&gt;=83.5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0.7273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0.6897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2.3434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0.3955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0.181819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0.963867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42345"/>
                  </a:ext>
                </a:extLst>
              </a:tr>
              <a:tr h="289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&gt;=103.6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0.5455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0.7328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2.0411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0.6203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0.16217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0.944462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248996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&gt;=123.5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0.5455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0.7672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2.3434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0.5924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0.181777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0.94682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781710"/>
                  </a:ext>
                </a:extLst>
              </a:tr>
              <a:tr h="289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&gt;=149.4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0.5455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0.7759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2.4336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0.5859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0.187511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0.947385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299483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&gt;=175.7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0.5455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0.8103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2.8760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0.5609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0.21423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0.949506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16167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&gt;=209.8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0.4545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0.8103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2.3967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0.6731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0.185107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0.940002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112644"/>
                  </a:ext>
                </a:extLst>
              </a:tr>
            </a:tbl>
          </a:graphicData>
        </a:graphic>
      </p:graphicFrame>
      <p:sp>
        <p:nvSpPr>
          <p:cNvPr id="53336" name="箭頭 478">
            <a:extLst>
              <a:ext uri="{FF2B5EF4-FFF2-40B4-BE49-F238E27FC236}">
                <a16:creationId xmlns:a16="http://schemas.microsoft.com/office/drawing/2014/main" id="{BABF3404-F6A1-424F-B806-E5E71C0C68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712" y="1565512"/>
            <a:ext cx="4783" cy="2849667"/>
          </a:xfrm>
          <a:prstGeom prst="line">
            <a:avLst/>
          </a:prstGeom>
          <a:noFill/>
          <a:ln w="38100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3337" name="箭頭 478">
            <a:extLst>
              <a:ext uri="{FF2B5EF4-FFF2-40B4-BE49-F238E27FC236}">
                <a16:creationId xmlns:a16="http://schemas.microsoft.com/office/drawing/2014/main" id="{661D3EC9-4BA5-43DE-8224-7EF5F95408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040" y="1601391"/>
            <a:ext cx="1190" cy="2849667"/>
          </a:xfrm>
          <a:prstGeom prst="line">
            <a:avLst/>
          </a:prstGeom>
          <a:noFill/>
          <a:ln w="38100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3338" name="箭頭 478">
            <a:extLst>
              <a:ext uri="{FF2B5EF4-FFF2-40B4-BE49-F238E27FC236}">
                <a16:creationId xmlns:a16="http://schemas.microsoft.com/office/drawing/2014/main" id="{22A5CF85-A55E-433A-BF6C-10F41E801F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6815" y="1601391"/>
            <a:ext cx="4783" cy="2849667"/>
          </a:xfrm>
          <a:prstGeom prst="line">
            <a:avLst/>
          </a:prstGeom>
          <a:noFill/>
          <a:ln w="38100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53339" name="Picture 91">
            <a:extLst>
              <a:ext uri="{FF2B5EF4-FFF2-40B4-BE49-F238E27FC236}">
                <a16:creationId xmlns:a16="http://schemas.microsoft.com/office/drawing/2014/main" id="{64E1EDAC-878D-4A3C-A75B-BAE23E4DC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607" y="461962"/>
            <a:ext cx="1654969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3340" name="Title 1">
            <a:extLst>
              <a:ext uri="{FF2B5EF4-FFF2-40B4-BE49-F238E27FC236}">
                <a16:creationId xmlns:a16="http://schemas.microsoft.com/office/drawing/2014/main" id="{75BEC88D-1049-4AFD-9E4A-0AE5DF224E6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049066" y="264320"/>
            <a:ext cx="5915025" cy="99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75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0</a:t>
            </a:r>
            <a:r>
              <a:rPr kumimoji="0" lang="zh-TW" altLang="en-US" sz="30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h: cut-off</a:t>
            </a:r>
            <a:r>
              <a:rPr kumimoji="0" lang="zh-TW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的調整</a:t>
            </a:r>
            <a:endParaRPr kumimoji="0" lang="zh-TW" altLang="en-US" sz="33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9F60049-260A-4C6C-A252-391249479F07}"/>
              </a:ext>
            </a:extLst>
          </p:cNvPr>
          <p:cNvSpPr txBox="1"/>
          <p:nvPr/>
        </p:nvSpPr>
        <p:spPr>
          <a:xfrm>
            <a:off x="193355" y="621892"/>
            <a:ext cx="1502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AUROC=0.79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投影片編號版面配置區 5">
            <a:extLst>
              <a:ext uri="{FF2B5EF4-FFF2-40B4-BE49-F238E27FC236}">
                <a16:creationId xmlns:a16="http://schemas.microsoft.com/office/drawing/2014/main" id="{69A32993-C2A0-4396-AF3D-D625E235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9F22D-48D8-4FFD-A144-2AA9BB263B22}" type="slidenum">
              <a:rPr kumimoji="0" lang="zh-TW" altLang="zh-TW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zh-TW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54274" name="Group 2">
            <a:extLst>
              <a:ext uri="{FF2B5EF4-FFF2-40B4-BE49-F238E27FC236}">
                <a16:creationId xmlns:a16="http://schemas.microsoft.com/office/drawing/2014/main" id="{4F9F6C95-6591-45C3-9878-B399CD25D371}"/>
              </a:ext>
            </a:extLst>
          </p:cNvPr>
          <p:cNvGraphicFramePr>
            <a:graphicFrameLocks noGrp="1"/>
          </p:cNvGraphicFramePr>
          <p:nvPr/>
        </p:nvGraphicFramePr>
        <p:xfrm>
          <a:off x="1115616" y="1456135"/>
          <a:ext cx="6957574" cy="2899175"/>
        </p:xfrm>
        <a:graphic>
          <a:graphicData uri="http://schemas.openxmlformats.org/drawingml/2006/table">
            <a:tbl>
              <a:tblPr/>
              <a:tblGrid>
                <a:gridCol w="993764">
                  <a:extLst>
                    <a:ext uri="{9D8B030D-6E8A-4147-A177-3AD203B41FA5}">
                      <a16:colId xmlns:a16="http://schemas.microsoft.com/office/drawing/2014/main" val="1394187177"/>
                    </a:ext>
                  </a:extLst>
                </a:gridCol>
                <a:gridCol w="994990">
                  <a:extLst>
                    <a:ext uri="{9D8B030D-6E8A-4147-A177-3AD203B41FA5}">
                      <a16:colId xmlns:a16="http://schemas.microsoft.com/office/drawing/2014/main" val="4203040084"/>
                    </a:ext>
                  </a:extLst>
                </a:gridCol>
                <a:gridCol w="993764">
                  <a:extLst>
                    <a:ext uri="{9D8B030D-6E8A-4147-A177-3AD203B41FA5}">
                      <a16:colId xmlns:a16="http://schemas.microsoft.com/office/drawing/2014/main" val="188272615"/>
                    </a:ext>
                  </a:extLst>
                </a:gridCol>
                <a:gridCol w="993764">
                  <a:extLst>
                    <a:ext uri="{9D8B030D-6E8A-4147-A177-3AD203B41FA5}">
                      <a16:colId xmlns:a16="http://schemas.microsoft.com/office/drawing/2014/main" val="3950234992"/>
                    </a:ext>
                  </a:extLst>
                </a:gridCol>
                <a:gridCol w="993764">
                  <a:extLst>
                    <a:ext uri="{9D8B030D-6E8A-4147-A177-3AD203B41FA5}">
                      <a16:colId xmlns:a16="http://schemas.microsoft.com/office/drawing/2014/main" val="406640718"/>
                    </a:ext>
                  </a:extLst>
                </a:gridCol>
                <a:gridCol w="993764">
                  <a:extLst>
                    <a:ext uri="{9D8B030D-6E8A-4147-A177-3AD203B41FA5}">
                      <a16:colId xmlns:a16="http://schemas.microsoft.com/office/drawing/2014/main" val="966609116"/>
                    </a:ext>
                  </a:extLst>
                </a:gridCol>
                <a:gridCol w="993764">
                  <a:extLst>
                    <a:ext uri="{9D8B030D-6E8A-4147-A177-3AD203B41FA5}">
                      <a16:colId xmlns:a16="http://schemas.microsoft.com/office/drawing/2014/main" val="1409856472"/>
                    </a:ext>
                  </a:extLst>
                </a:gridCol>
              </a:tblGrid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▲</a:t>
                      </a: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(</a:t>
                      </a: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新細明體" panose="02020500000000000000" pitchFamily="18" charset="-120"/>
                        </a:rPr>
                        <a:t>%)</a:t>
                      </a:r>
                      <a:endParaRPr kumimoji="0" lang="en-US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Sensitivity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Specificity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LR(+)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LR(-)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PPV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NPV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359853"/>
                  </a:ext>
                </a:extLst>
              </a:tr>
              <a:tr h="28932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&gt;=11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0.2813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0.8348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1.4222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0.073346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0.881199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540932"/>
                  </a:ext>
                </a:extLst>
              </a:tr>
              <a:tr h="289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&gt;=21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0.5156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1.2387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0.7758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0.105095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0.931486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198772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&gt;=38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0.6563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1.7455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0.6095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0.142008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0.945372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556155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&gt;=63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0.7656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2.5600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0.5224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0.195294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0.952803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008340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&gt;=85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0.8125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2.6667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0.6154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0.201806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0.944871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579430"/>
                  </a:ext>
                </a:extLst>
              </a:tr>
              <a:tr h="289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&gt;=104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0.8750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0.5714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0.274964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0.948607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250610"/>
                  </a:ext>
                </a:extLst>
              </a:tr>
              <a:tr h="28932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&gt;=154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0.9063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5.3333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0.5517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0.335957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0.950294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195332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&gt;=181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0.9219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5.1200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0.6508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0.326865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0.941881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832184"/>
                  </a:ext>
                </a:extLst>
              </a:tr>
              <a:tr h="289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&gt;=269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0.9375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4.8000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0.7467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0.312758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0.933888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36680"/>
                  </a:ext>
                </a:extLst>
              </a:tr>
            </a:tbl>
          </a:graphicData>
        </a:graphic>
      </p:graphicFrame>
      <p:sp>
        <p:nvSpPr>
          <p:cNvPr id="54342" name="箭頭 478">
            <a:extLst>
              <a:ext uri="{FF2B5EF4-FFF2-40B4-BE49-F238E27FC236}">
                <a16:creationId xmlns:a16="http://schemas.microsoft.com/office/drawing/2014/main" id="{14FE43D0-2930-4DD5-BE3B-451D6CAEB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6108" y="1651397"/>
            <a:ext cx="0" cy="2746775"/>
          </a:xfrm>
          <a:prstGeom prst="line">
            <a:avLst/>
          </a:prstGeom>
          <a:noFill/>
          <a:ln w="38100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343" name="箭頭 478">
            <a:extLst>
              <a:ext uri="{FF2B5EF4-FFF2-40B4-BE49-F238E27FC236}">
                <a16:creationId xmlns:a16="http://schemas.microsoft.com/office/drawing/2014/main" id="{0344FE62-4F05-403B-A42C-FBF6B52B02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8264" y="1608535"/>
            <a:ext cx="10926" cy="2789637"/>
          </a:xfrm>
          <a:prstGeom prst="line">
            <a:avLst/>
          </a:prstGeom>
          <a:noFill/>
          <a:ln w="38100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344" name="箭頭 478">
            <a:extLst>
              <a:ext uri="{FF2B5EF4-FFF2-40B4-BE49-F238E27FC236}">
                <a16:creationId xmlns:a16="http://schemas.microsoft.com/office/drawing/2014/main" id="{75192421-1345-4021-AA06-9359158D5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4860" y="1728786"/>
            <a:ext cx="10926" cy="2626523"/>
          </a:xfrm>
          <a:prstGeom prst="line">
            <a:avLst/>
          </a:prstGeom>
          <a:noFill/>
          <a:ln w="38100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54345" name="Picture 73">
            <a:extLst>
              <a:ext uri="{FF2B5EF4-FFF2-40B4-BE49-F238E27FC236}">
                <a16:creationId xmlns:a16="http://schemas.microsoft.com/office/drawing/2014/main" id="{8192F2B2-DB6D-4BD8-93A1-740ECDADC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011" y="461962"/>
            <a:ext cx="1654969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4346" name="Title 1">
            <a:extLst>
              <a:ext uri="{FF2B5EF4-FFF2-40B4-BE49-F238E27FC236}">
                <a16:creationId xmlns:a16="http://schemas.microsoft.com/office/drawing/2014/main" id="{1DE885D2-7BE6-4EE9-A8C5-40C42E2F284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766887" y="226220"/>
            <a:ext cx="6215063" cy="99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    ▲</a:t>
            </a:r>
            <a:r>
              <a:rPr kumimoji="0" lang="zh-TW" altLang="en-US" sz="375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3</a:t>
            </a:r>
            <a:r>
              <a:rPr kumimoji="0" lang="zh-TW" alt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h: ▲cut-off的調整</a:t>
            </a:r>
            <a:endParaRPr kumimoji="0" lang="en-US" altLang="zh-TW" sz="27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haroni" panose="02010803020104030203" pitchFamily="2" charset="-79"/>
              <a:ea typeface="標楷體" panose="03000509000000000000" pitchFamily="65" charset="-120"/>
              <a:cs typeface="+mn-cs"/>
              <a:sym typeface="Arial" panose="020B0604020202020204" pitchFamily="34" charset="0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(T=0&gt;URL)</a:t>
            </a:r>
            <a:endParaRPr kumimoji="0" lang="zh-TW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haroni" panose="02010803020104030203" pitchFamily="2" charset="-79"/>
              <a:ea typeface="標楷體" panose="03000509000000000000" pitchFamily="65" charset="-120"/>
              <a:cs typeface="+mn-cs"/>
              <a:sym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CFD14D8-F8C1-402A-869D-72038812B4D3}"/>
              </a:ext>
            </a:extLst>
          </p:cNvPr>
          <p:cNvSpPr txBox="1"/>
          <p:nvPr/>
        </p:nvSpPr>
        <p:spPr>
          <a:xfrm>
            <a:off x="110507" y="618913"/>
            <a:ext cx="1502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AUROC=0.60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投影片編號版面配置區 5">
            <a:extLst>
              <a:ext uri="{FF2B5EF4-FFF2-40B4-BE49-F238E27FC236}">
                <a16:creationId xmlns:a16="http://schemas.microsoft.com/office/drawing/2014/main" id="{69A32993-C2A0-4396-AF3D-D625E235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9F22D-48D8-4FFD-A144-2AA9BB263B22}" type="slidenum">
              <a:rPr kumimoji="0" lang="zh-TW" altLang="zh-TW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zh-TW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54274" name="Group 2">
            <a:extLst>
              <a:ext uri="{FF2B5EF4-FFF2-40B4-BE49-F238E27FC236}">
                <a16:creationId xmlns:a16="http://schemas.microsoft.com/office/drawing/2014/main" id="{4F9F6C95-6591-45C3-9878-B399CD25D371}"/>
              </a:ext>
            </a:extLst>
          </p:cNvPr>
          <p:cNvGraphicFramePr>
            <a:graphicFrameLocks noGrp="1"/>
          </p:cNvGraphicFramePr>
          <p:nvPr/>
        </p:nvGraphicFramePr>
        <p:xfrm>
          <a:off x="1139147" y="1576450"/>
          <a:ext cx="7042325" cy="2321722"/>
        </p:xfrm>
        <a:graphic>
          <a:graphicData uri="http://schemas.openxmlformats.org/drawingml/2006/table">
            <a:tbl>
              <a:tblPr/>
              <a:tblGrid>
                <a:gridCol w="1005869">
                  <a:extLst>
                    <a:ext uri="{9D8B030D-6E8A-4147-A177-3AD203B41FA5}">
                      <a16:colId xmlns:a16="http://schemas.microsoft.com/office/drawing/2014/main" val="1394187177"/>
                    </a:ext>
                  </a:extLst>
                </a:gridCol>
                <a:gridCol w="1007111">
                  <a:extLst>
                    <a:ext uri="{9D8B030D-6E8A-4147-A177-3AD203B41FA5}">
                      <a16:colId xmlns:a16="http://schemas.microsoft.com/office/drawing/2014/main" val="4203040084"/>
                    </a:ext>
                  </a:extLst>
                </a:gridCol>
                <a:gridCol w="1005869">
                  <a:extLst>
                    <a:ext uri="{9D8B030D-6E8A-4147-A177-3AD203B41FA5}">
                      <a16:colId xmlns:a16="http://schemas.microsoft.com/office/drawing/2014/main" val="188272615"/>
                    </a:ext>
                  </a:extLst>
                </a:gridCol>
                <a:gridCol w="1005869">
                  <a:extLst>
                    <a:ext uri="{9D8B030D-6E8A-4147-A177-3AD203B41FA5}">
                      <a16:colId xmlns:a16="http://schemas.microsoft.com/office/drawing/2014/main" val="3950234992"/>
                    </a:ext>
                  </a:extLst>
                </a:gridCol>
                <a:gridCol w="1005869">
                  <a:extLst>
                    <a:ext uri="{9D8B030D-6E8A-4147-A177-3AD203B41FA5}">
                      <a16:colId xmlns:a16="http://schemas.microsoft.com/office/drawing/2014/main" val="406640718"/>
                    </a:ext>
                  </a:extLst>
                </a:gridCol>
                <a:gridCol w="1005869">
                  <a:extLst>
                    <a:ext uri="{9D8B030D-6E8A-4147-A177-3AD203B41FA5}">
                      <a16:colId xmlns:a16="http://schemas.microsoft.com/office/drawing/2014/main" val="4004849144"/>
                    </a:ext>
                  </a:extLst>
                </a:gridCol>
                <a:gridCol w="1005869">
                  <a:extLst>
                    <a:ext uri="{9D8B030D-6E8A-4147-A177-3AD203B41FA5}">
                      <a16:colId xmlns:a16="http://schemas.microsoft.com/office/drawing/2014/main" val="2936547261"/>
                    </a:ext>
                  </a:extLst>
                </a:gridCol>
              </a:tblGrid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▲</a:t>
                      </a: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新細明體" panose="02020500000000000000" pitchFamily="18" charset="-120"/>
                        </a:rPr>
                        <a:t>(%)</a:t>
                      </a:r>
                      <a:endParaRPr kumimoji="0" lang="en-US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Sensitivity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Specificity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LR(+)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LR(-)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PPV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NPV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359853"/>
                  </a:ext>
                </a:extLst>
              </a:tr>
              <a:tr h="289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&gt;=10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0.3269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1.4857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0.123466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198772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&gt;=21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0.5962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2.4762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0.19015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378038"/>
                  </a:ext>
                </a:extLst>
              </a:tr>
              <a:tr h="289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&gt;=34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0.7308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3.7143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0.260461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200024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&gt;=50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0.7500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0.274964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556155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&gt;=64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0.8269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5.7778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0.353889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008340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&gt;=93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0.9038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10.4000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0.496363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579430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&gt;=117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0.9231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0.552153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938275"/>
                  </a:ext>
                </a:extLst>
              </a:tr>
            </a:tbl>
          </a:graphicData>
        </a:graphic>
      </p:graphicFrame>
      <p:sp>
        <p:nvSpPr>
          <p:cNvPr id="54342" name="箭頭 478">
            <a:extLst>
              <a:ext uri="{FF2B5EF4-FFF2-40B4-BE49-F238E27FC236}">
                <a16:creationId xmlns:a16="http://schemas.microsoft.com/office/drawing/2014/main" id="{14FE43D0-2930-4DD5-BE3B-451D6CAEBD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42253" y="1728850"/>
            <a:ext cx="6364" cy="2169320"/>
          </a:xfrm>
          <a:prstGeom prst="line">
            <a:avLst/>
          </a:prstGeom>
          <a:noFill/>
          <a:ln w="38100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343" name="箭頭 478">
            <a:extLst>
              <a:ext uri="{FF2B5EF4-FFF2-40B4-BE49-F238E27FC236}">
                <a16:creationId xmlns:a16="http://schemas.microsoft.com/office/drawing/2014/main" id="{0344FE62-4F05-403B-A42C-FBF6B52B02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4394" y="1777668"/>
            <a:ext cx="6362" cy="2120503"/>
          </a:xfrm>
          <a:prstGeom prst="line">
            <a:avLst/>
          </a:prstGeom>
          <a:noFill/>
          <a:ln w="38100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344" name="箭頭 478">
            <a:extLst>
              <a:ext uri="{FF2B5EF4-FFF2-40B4-BE49-F238E27FC236}">
                <a16:creationId xmlns:a16="http://schemas.microsoft.com/office/drawing/2014/main" id="{75192421-1345-4021-AA06-9359158D51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21458" y="1777668"/>
            <a:ext cx="0" cy="2120503"/>
          </a:xfrm>
          <a:prstGeom prst="line">
            <a:avLst/>
          </a:prstGeom>
          <a:noFill/>
          <a:ln w="38100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54345" name="Picture 73">
            <a:extLst>
              <a:ext uri="{FF2B5EF4-FFF2-40B4-BE49-F238E27FC236}">
                <a16:creationId xmlns:a16="http://schemas.microsoft.com/office/drawing/2014/main" id="{8192F2B2-DB6D-4BD8-93A1-740ECDADC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011" y="461962"/>
            <a:ext cx="1654969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4346" name="Title 1">
            <a:extLst>
              <a:ext uri="{FF2B5EF4-FFF2-40B4-BE49-F238E27FC236}">
                <a16:creationId xmlns:a16="http://schemas.microsoft.com/office/drawing/2014/main" id="{1DE885D2-7BE6-4EE9-A8C5-40C42E2F284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766887" y="226220"/>
            <a:ext cx="6215063" cy="99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    ▲</a:t>
            </a:r>
            <a:r>
              <a:rPr kumimoji="0" lang="zh-TW" altLang="en-US" sz="375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3</a:t>
            </a:r>
            <a:r>
              <a:rPr kumimoji="0" lang="zh-TW" alt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h: ▲cut-off的調整</a:t>
            </a:r>
            <a:endParaRPr kumimoji="0" lang="en-US" altLang="zh-TW" sz="27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haroni" panose="02010803020104030203" pitchFamily="2" charset="-79"/>
              <a:ea typeface="標楷體" panose="03000509000000000000" pitchFamily="65" charset="-120"/>
              <a:cs typeface="+mn-cs"/>
              <a:sym typeface="Arial" panose="020B0604020202020204" pitchFamily="34" charset="0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(T=0&lt;URL)</a:t>
            </a:r>
            <a:endParaRPr kumimoji="0" lang="zh-TW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haroni" panose="02010803020104030203" pitchFamily="2" charset="-79"/>
              <a:ea typeface="標楷體" panose="03000509000000000000" pitchFamily="65" charset="-120"/>
              <a:cs typeface="+mn-cs"/>
              <a:sym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D474C0F-9883-4FF9-9CB0-9354074445D1}"/>
              </a:ext>
            </a:extLst>
          </p:cNvPr>
          <p:cNvSpPr txBox="1"/>
          <p:nvPr/>
        </p:nvSpPr>
        <p:spPr>
          <a:xfrm>
            <a:off x="96383" y="610095"/>
            <a:ext cx="1502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AUROC=1.00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77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投影片編號版面配置區 5">
            <a:extLst>
              <a:ext uri="{FF2B5EF4-FFF2-40B4-BE49-F238E27FC236}">
                <a16:creationId xmlns:a16="http://schemas.microsoft.com/office/drawing/2014/main" id="{88532B96-2BF9-407F-B06B-3204E95EF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C5DABF-FC5C-4D41-A0EE-A350EBF60491}" type="slidenum">
              <a:rPr kumimoji="0" lang="zh-TW" altLang="zh-TW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zh-TW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55298" name="Group 2">
            <a:extLst>
              <a:ext uri="{FF2B5EF4-FFF2-40B4-BE49-F238E27FC236}">
                <a16:creationId xmlns:a16="http://schemas.microsoft.com/office/drawing/2014/main" id="{1F481117-99F4-4E39-95A3-5E9140D05C94}"/>
              </a:ext>
            </a:extLst>
          </p:cNvPr>
          <p:cNvGraphicFramePr>
            <a:graphicFrameLocks noGrp="1"/>
          </p:cNvGraphicFramePr>
          <p:nvPr/>
        </p:nvGraphicFramePr>
        <p:xfrm>
          <a:off x="1115616" y="1287064"/>
          <a:ext cx="6848475" cy="3480201"/>
        </p:xfrm>
        <a:graphic>
          <a:graphicData uri="http://schemas.openxmlformats.org/drawingml/2006/table">
            <a:tbl>
              <a:tblPr/>
              <a:tblGrid>
                <a:gridCol w="978181">
                  <a:extLst>
                    <a:ext uri="{9D8B030D-6E8A-4147-A177-3AD203B41FA5}">
                      <a16:colId xmlns:a16="http://schemas.microsoft.com/office/drawing/2014/main" val="3815932629"/>
                    </a:ext>
                  </a:extLst>
                </a:gridCol>
                <a:gridCol w="979389">
                  <a:extLst>
                    <a:ext uri="{9D8B030D-6E8A-4147-A177-3AD203B41FA5}">
                      <a16:colId xmlns:a16="http://schemas.microsoft.com/office/drawing/2014/main" val="1876371982"/>
                    </a:ext>
                  </a:extLst>
                </a:gridCol>
                <a:gridCol w="978181">
                  <a:extLst>
                    <a:ext uri="{9D8B030D-6E8A-4147-A177-3AD203B41FA5}">
                      <a16:colId xmlns:a16="http://schemas.microsoft.com/office/drawing/2014/main" val="4029688905"/>
                    </a:ext>
                  </a:extLst>
                </a:gridCol>
                <a:gridCol w="978181">
                  <a:extLst>
                    <a:ext uri="{9D8B030D-6E8A-4147-A177-3AD203B41FA5}">
                      <a16:colId xmlns:a16="http://schemas.microsoft.com/office/drawing/2014/main" val="3112004026"/>
                    </a:ext>
                  </a:extLst>
                </a:gridCol>
                <a:gridCol w="978181">
                  <a:extLst>
                    <a:ext uri="{9D8B030D-6E8A-4147-A177-3AD203B41FA5}">
                      <a16:colId xmlns:a16="http://schemas.microsoft.com/office/drawing/2014/main" val="581334210"/>
                    </a:ext>
                  </a:extLst>
                </a:gridCol>
                <a:gridCol w="978181">
                  <a:extLst>
                    <a:ext uri="{9D8B030D-6E8A-4147-A177-3AD203B41FA5}">
                      <a16:colId xmlns:a16="http://schemas.microsoft.com/office/drawing/2014/main" val="3135150486"/>
                    </a:ext>
                  </a:extLst>
                </a:gridCol>
                <a:gridCol w="978181">
                  <a:extLst>
                    <a:ext uri="{9D8B030D-6E8A-4147-A177-3AD203B41FA5}">
                      <a16:colId xmlns:a16="http://schemas.microsoft.com/office/drawing/2014/main" val="4095057367"/>
                    </a:ext>
                  </a:extLst>
                </a:gridCol>
              </a:tblGrid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Cut-off</a:t>
                      </a:r>
                      <a:r>
                        <a:rPr kumimoji="0" lang="zh-TW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新細明體" panose="02020500000000000000" pitchFamily="18" charset="-120"/>
                        </a:rPr>
                        <a:t> </a:t>
                      </a:r>
                      <a:endParaRPr kumimoji="0" lang="en-US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Sensitivity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Specificity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LR(+)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LR(-)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PPV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NPV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620218"/>
                  </a:ext>
                </a:extLst>
              </a:tr>
              <a:tr h="289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&gt;=10.18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0.9091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0.3707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1.4446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0.2452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0.120466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0.97728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139330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&gt;=20.92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0.9091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0.4914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1.7874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0.1850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0.144912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0.982764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422536"/>
                  </a:ext>
                </a:extLst>
              </a:tr>
              <a:tr h="289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&gt;=30.54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0.8182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0.6207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2.1570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0.2929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0.169793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0.972981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414057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&gt;=44.21</a:t>
                      </a: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0.8182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0.6810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2.5651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0.2670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0.19561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0.975314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874076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&gt;=50.69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0.7273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0.6983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2.4104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0.3906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0.186037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0.964297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04968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&gt;=58.07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0.7273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0.7414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2.8121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0.3679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0.210516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0.966302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31356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&gt;=70.79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0.6364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0.7500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2.5455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0.4848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0.194425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0.956056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40725"/>
                  </a:ext>
                </a:extLst>
              </a:tr>
              <a:tr h="289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&gt;=81.21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0.5455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0.7586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2.2597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0.5992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0.176444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0.946249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018323"/>
                  </a:ext>
                </a:extLst>
              </a:tr>
              <a:tr h="28932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&gt;=92.92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0.4545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0.7845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2.1091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0.6953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0.166639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0.938151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544776"/>
                  </a:ext>
                </a:extLst>
              </a:tr>
              <a:tr h="28932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&gt;=100.7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0.4545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0.7931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2.1970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0.6877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0.172372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0.938781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59761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&gt;=118.6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0.3636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0.8103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1.9174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0.7853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0.153779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0.930697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091006"/>
                  </a:ext>
                </a:extLst>
              </a:tr>
            </a:tbl>
          </a:graphicData>
        </a:graphic>
      </p:graphicFrame>
      <p:sp>
        <p:nvSpPr>
          <p:cNvPr id="55384" name="箭頭 478">
            <a:extLst>
              <a:ext uri="{FF2B5EF4-FFF2-40B4-BE49-F238E27FC236}">
                <a16:creationId xmlns:a16="http://schemas.microsoft.com/office/drawing/2014/main" id="{59B46FA2-BED7-4179-86F1-D17682301B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64343" y="1581148"/>
            <a:ext cx="7797" cy="3165872"/>
          </a:xfrm>
          <a:prstGeom prst="line">
            <a:avLst/>
          </a:prstGeom>
          <a:noFill/>
          <a:ln w="38100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385" name="箭頭 478">
            <a:extLst>
              <a:ext uri="{FF2B5EF4-FFF2-40B4-BE49-F238E27FC236}">
                <a16:creationId xmlns:a16="http://schemas.microsoft.com/office/drawing/2014/main" id="{7E467F85-82E9-492D-A3AB-47B48AEC28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4339" y="1550192"/>
            <a:ext cx="23223" cy="3217071"/>
          </a:xfrm>
          <a:prstGeom prst="line">
            <a:avLst/>
          </a:prstGeom>
          <a:noFill/>
          <a:ln w="38100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386" name="箭頭 478">
            <a:extLst>
              <a:ext uri="{FF2B5EF4-FFF2-40B4-BE49-F238E27FC236}">
                <a16:creationId xmlns:a16="http://schemas.microsoft.com/office/drawing/2014/main" id="{364F4B5E-E8B9-417B-9ECD-7C3E4A1350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75748" y="1560907"/>
            <a:ext cx="8603" cy="3206356"/>
          </a:xfrm>
          <a:prstGeom prst="line">
            <a:avLst/>
          </a:prstGeom>
          <a:noFill/>
          <a:ln w="38100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55387" name="Picture 91">
            <a:extLst>
              <a:ext uri="{FF2B5EF4-FFF2-40B4-BE49-F238E27FC236}">
                <a16:creationId xmlns:a16="http://schemas.microsoft.com/office/drawing/2014/main" id="{0213E15C-1C0E-4F7D-BCB0-BC1E0200B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79" y="454819"/>
            <a:ext cx="1751409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5388" name="Title 1">
            <a:extLst>
              <a:ext uri="{FF2B5EF4-FFF2-40B4-BE49-F238E27FC236}">
                <a16:creationId xmlns:a16="http://schemas.microsoft.com/office/drawing/2014/main" id="{4FCED994-070E-4806-9EAD-4A6C581C0AE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049066" y="264320"/>
            <a:ext cx="5915025" cy="99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75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0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h: cut-off</a:t>
            </a:r>
            <a:r>
              <a:rPr kumimoji="0" lang="zh-TW" alt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的調整</a:t>
            </a:r>
            <a:endParaRPr kumimoji="0" lang="zh-TW" altLang="en-US" sz="33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8A3538D-F672-4BB0-A023-680378526807}"/>
              </a:ext>
            </a:extLst>
          </p:cNvPr>
          <p:cNvSpPr txBox="1"/>
          <p:nvPr/>
        </p:nvSpPr>
        <p:spPr>
          <a:xfrm>
            <a:off x="96383" y="610095"/>
            <a:ext cx="1502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AUROC=0.76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投影片編號版面配置區 5">
            <a:extLst>
              <a:ext uri="{FF2B5EF4-FFF2-40B4-BE49-F238E27FC236}">
                <a16:creationId xmlns:a16="http://schemas.microsoft.com/office/drawing/2014/main" id="{B74C0D86-EF85-4E54-9F03-07BE0E33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97BB4A-3AB4-4DB0-BE50-94802D4AD1DF}" type="slidenum">
              <a:rPr kumimoji="0" lang="zh-TW" altLang="zh-TW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zh-TW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56322" name="Group 2">
            <a:extLst>
              <a:ext uri="{FF2B5EF4-FFF2-40B4-BE49-F238E27FC236}">
                <a16:creationId xmlns:a16="http://schemas.microsoft.com/office/drawing/2014/main" id="{83462DA8-D198-459A-BDAC-5D7F7B9EC931}"/>
              </a:ext>
            </a:extLst>
          </p:cNvPr>
          <p:cNvGraphicFramePr>
            <a:graphicFrameLocks noGrp="1"/>
          </p:cNvGraphicFramePr>
          <p:nvPr/>
        </p:nvGraphicFramePr>
        <p:xfrm>
          <a:off x="1259633" y="1448991"/>
          <a:ext cx="6945904" cy="2902748"/>
        </p:xfrm>
        <a:graphic>
          <a:graphicData uri="http://schemas.openxmlformats.org/drawingml/2006/table">
            <a:tbl>
              <a:tblPr/>
              <a:tblGrid>
                <a:gridCol w="992097">
                  <a:extLst>
                    <a:ext uri="{9D8B030D-6E8A-4147-A177-3AD203B41FA5}">
                      <a16:colId xmlns:a16="http://schemas.microsoft.com/office/drawing/2014/main" val="944643316"/>
                    </a:ext>
                  </a:extLst>
                </a:gridCol>
                <a:gridCol w="993322">
                  <a:extLst>
                    <a:ext uri="{9D8B030D-6E8A-4147-A177-3AD203B41FA5}">
                      <a16:colId xmlns:a16="http://schemas.microsoft.com/office/drawing/2014/main" val="1827194172"/>
                    </a:ext>
                  </a:extLst>
                </a:gridCol>
                <a:gridCol w="992097">
                  <a:extLst>
                    <a:ext uri="{9D8B030D-6E8A-4147-A177-3AD203B41FA5}">
                      <a16:colId xmlns:a16="http://schemas.microsoft.com/office/drawing/2014/main" val="981565719"/>
                    </a:ext>
                  </a:extLst>
                </a:gridCol>
                <a:gridCol w="992097">
                  <a:extLst>
                    <a:ext uri="{9D8B030D-6E8A-4147-A177-3AD203B41FA5}">
                      <a16:colId xmlns:a16="http://schemas.microsoft.com/office/drawing/2014/main" val="298086123"/>
                    </a:ext>
                  </a:extLst>
                </a:gridCol>
                <a:gridCol w="992097">
                  <a:extLst>
                    <a:ext uri="{9D8B030D-6E8A-4147-A177-3AD203B41FA5}">
                      <a16:colId xmlns:a16="http://schemas.microsoft.com/office/drawing/2014/main" val="1087693832"/>
                    </a:ext>
                  </a:extLst>
                </a:gridCol>
                <a:gridCol w="992097">
                  <a:extLst>
                    <a:ext uri="{9D8B030D-6E8A-4147-A177-3AD203B41FA5}">
                      <a16:colId xmlns:a16="http://schemas.microsoft.com/office/drawing/2014/main" val="2774055754"/>
                    </a:ext>
                  </a:extLst>
                </a:gridCol>
                <a:gridCol w="992097">
                  <a:extLst>
                    <a:ext uri="{9D8B030D-6E8A-4147-A177-3AD203B41FA5}">
                      <a16:colId xmlns:a16="http://schemas.microsoft.com/office/drawing/2014/main" val="3180712258"/>
                    </a:ext>
                  </a:extLst>
                </a:gridCol>
              </a:tblGrid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▲</a:t>
                      </a: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新細明體" panose="02020500000000000000" pitchFamily="18" charset="-120"/>
                        </a:rPr>
                        <a:t>(%)</a:t>
                      </a:r>
                      <a:endParaRPr kumimoji="0" lang="en-US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Sensitivity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Specificity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LR(+)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LR(-)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PPV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NPV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740538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&gt;=11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0.3750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0.9600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1.0667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0.083425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0.908157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95758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&gt;=21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0.6094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1.5360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0.6564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0.127124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0.941414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012203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&gt;=37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0.7188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2.1333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0.5565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0.16826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0.949884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685896"/>
                  </a:ext>
                </a:extLst>
              </a:tr>
              <a:tr h="289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&gt;=46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0.7344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2.2588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0.5447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0.176399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0.950896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111159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&gt;=55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0.7813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2.7429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0.5120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0.206419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0.953707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36088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&gt;=67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0.8125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3.2000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0.4923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0.232772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0.955406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245771"/>
                  </a:ext>
                </a:extLst>
              </a:tr>
              <a:tr h="289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&gt;=74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0.8438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3.8400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0.4741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0.266964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0.956989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74974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&gt;=90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0.8594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4.2667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0.4655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0.288052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0.957736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318724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&gt;=101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0.8750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4.8000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0.4571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0.312758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0.958459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774203"/>
                  </a:ext>
                </a:extLst>
              </a:tr>
            </a:tbl>
          </a:graphicData>
        </a:graphic>
      </p:graphicFrame>
      <p:pic>
        <p:nvPicPr>
          <p:cNvPr id="56390" name="Picture 70">
            <a:extLst>
              <a:ext uri="{FF2B5EF4-FFF2-40B4-BE49-F238E27FC236}">
                <a16:creationId xmlns:a16="http://schemas.microsoft.com/office/drawing/2014/main" id="{63E0C89B-3AE2-4EF1-A4F9-5040D4E43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79" y="454819"/>
            <a:ext cx="1751409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6391" name="Title 1">
            <a:extLst>
              <a:ext uri="{FF2B5EF4-FFF2-40B4-BE49-F238E27FC236}">
                <a16:creationId xmlns:a16="http://schemas.microsoft.com/office/drawing/2014/main" id="{FD4B761B-74E3-42BB-BCCB-F0A5A9A080A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766887" y="226220"/>
            <a:ext cx="6215063" cy="99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    ▲</a:t>
            </a:r>
            <a:r>
              <a:rPr kumimoji="0" lang="zh-TW" altLang="en-US" sz="375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3</a:t>
            </a:r>
            <a:r>
              <a:rPr kumimoji="0" lang="zh-TW" alt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h: ▲cut-off的調整</a:t>
            </a:r>
            <a:endParaRPr kumimoji="0" lang="en-US" altLang="zh-TW" sz="27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haroni" panose="02010803020104030203" pitchFamily="2" charset="-79"/>
              <a:ea typeface="標楷體" panose="03000509000000000000" pitchFamily="65" charset="-120"/>
              <a:cs typeface="+mn-cs"/>
              <a:sym typeface="Arial" panose="020B0604020202020204" pitchFamily="34" charset="0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(T=0&gt;URL)</a:t>
            </a:r>
            <a:endParaRPr kumimoji="0" lang="zh-TW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haroni" panose="02010803020104030203" pitchFamily="2" charset="-79"/>
              <a:ea typeface="標楷體" panose="03000509000000000000" pitchFamily="65" charset="-120"/>
              <a:cs typeface="+mn-cs"/>
              <a:sym typeface="Arial" panose="020B0604020202020204" pitchFamily="34" charset="0"/>
            </a:endParaRPr>
          </a:p>
        </p:txBody>
      </p:sp>
      <p:sp>
        <p:nvSpPr>
          <p:cNvPr id="56392" name="箭頭 478">
            <a:extLst>
              <a:ext uri="{FF2B5EF4-FFF2-40B4-BE49-F238E27FC236}">
                <a16:creationId xmlns:a16="http://schemas.microsoft.com/office/drawing/2014/main" id="{A9CE5F99-AD4D-4E44-A2AB-C195599F72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9486" y="1786346"/>
            <a:ext cx="25358" cy="2546340"/>
          </a:xfrm>
          <a:prstGeom prst="line">
            <a:avLst/>
          </a:prstGeom>
          <a:noFill/>
          <a:ln w="38100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56393" name="Group 73">
            <a:extLst>
              <a:ext uri="{FF2B5EF4-FFF2-40B4-BE49-F238E27FC236}">
                <a16:creationId xmlns:a16="http://schemas.microsoft.com/office/drawing/2014/main" id="{799C44E7-E52A-428E-8C92-9072C1E65DB3}"/>
              </a:ext>
            </a:extLst>
          </p:cNvPr>
          <p:cNvGrpSpPr>
            <a:grpSpLocks/>
          </p:cNvGrpSpPr>
          <p:nvPr/>
        </p:nvGrpSpPr>
        <p:grpSpPr bwMode="auto">
          <a:xfrm>
            <a:off x="4279847" y="1767297"/>
            <a:ext cx="961440" cy="2565389"/>
            <a:chOff x="0" y="0"/>
            <a:chExt cx="1999" cy="7220"/>
          </a:xfrm>
        </p:grpSpPr>
        <p:sp>
          <p:nvSpPr>
            <p:cNvPr id="56394" name="Line 74">
              <a:extLst>
                <a:ext uri="{FF2B5EF4-FFF2-40B4-BE49-F238E27FC236}">
                  <a16:creationId xmlns:a16="http://schemas.microsoft.com/office/drawing/2014/main" id="{84371882-BB7D-4FB5-A409-0D59367D94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832" cy="7220"/>
            </a:xfrm>
            <a:prstGeom prst="line">
              <a:avLst/>
            </a:prstGeom>
            <a:noFill/>
            <a:ln w="381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6395" name="Line 75">
              <a:extLst>
                <a:ext uri="{FF2B5EF4-FFF2-40B4-BE49-F238E27FC236}">
                  <a16:creationId xmlns:a16="http://schemas.microsoft.com/office/drawing/2014/main" id="{C03639A7-0AC6-40E7-A8F7-48CF9C5E3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1" y="0"/>
              <a:ext cx="778" cy="7220"/>
            </a:xfrm>
            <a:prstGeom prst="line">
              <a:avLst/>
            </a:prstGeom>
            <a:noFill/>
            <a:ln w="381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56396" name="Group 76">
            <a:extLst>
              <a:ext uri="{FF2B5EF4-FFF2-40B4-BE49-F238E27FC236}">
                <a16:creationId xmlns:a16="http://schemas.microsoft.com/office/drawing/2014/main" id="{398A14F4-1240-4974-B870-47133B4843E1}"/>
              </a:ext>
            </a:extLst>
          </p:cNvPr>
          <p:cNvGrpSpPr>
            <a:grpSpLocks/>
          </p:cNvGrpSpPr>
          <p:nvPr/>
        </p:nvGrpSpPr>
        <p:grpSpPr bwMode="auto">
          <a:xfrm>
            <a:off x="1292148" y="1776821"/>
            <a:ext cx="949478" cy="2565389"/>
            <a:chOff x="0" y="0"/>
            <a:chExt cx="1999" cy="7220"/>
          </a:xfrm>
        </p:grpSpPr>
        <p:sp>
          <p:nvSpPr>
            <p:cNvPr id="56397" name="Line 77">
              <a:extLst>
                <a:ext uri="{FF2B5EF4-FFF2-40B4-BE49-F238E27FC236}">
                  <a16:creationId xmlns:a16="http://schemas.microsoft.com/office/drawing/2014/main" id="{832D4EDB-87AC-49D5-9483-08A08056EE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832" cy="7220"/>
            </a:xfrm>
            <a:prstGeom prst="line">
              <a:avLst/>
            </a:prstGeom>
            <a:noFill/>
            <a:ln w="381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6398" name="Line 78">
              <a:extLst>
                <a:ext uri="{FF2B5EF4-FFF2-40B4-BE49-F238E27FC236}">
                  <a16:creationId xmlns:a16="http://schemas.microsoft.com/office/drawing/2014/main" id="{87192E24-25CA-4ABC-8517-66AD1E85F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1" y="0"/>
              <a:ext cx="778" cy="7220"/>
            </a:xfrm>
            <a:prstGeom prst="line">
              <a:avLst/>
            </a:prstGeom>
            <a:noFill/>
            <a:ln w="381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789B11D-41E1-4621-9972-4B2B748E523C}"/>
              </a:ext>
            </a:extLst>
          </p:cNvPr>
          <p:cNvSpPr txBox="1"/>
          <p:nvPr/>
        </p:nvSpPr>
        <p:spPr>
          <a:xfrm>
            <a:off x="96383" y="610095"/>
            <a:ext cx="1502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AUROC=0.63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投影片編號版面配置區 5">
            <a:extLst>
              <a:ext uri="{FF2B5EF4-FFF2-40B4-BE49-F238E27FC236}">
                <a16:creationId xmlns:a16="http://schemas.microsoft.com/office/drawing/2014/main" id="{B74C0D86-EF85-4E54-9F03-07BE0E33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97BB4A-3AB4-4DB0-BE50-94802D4AD1DF}" type="slidenum">
              <a:rPr kumimoji="0" lang="zh-TW" altLang="zh-TW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zh-TW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56322" name="Group 2">
            <a:extLst>
              <a:ext uri="{FF2B5EF4-FFF2-40B4-BE49-F238E27FC236}">
                <a16:creationId xmlns:a16="http://schemas.microsoft.com/office/drawing/2014/main" id="{83462DA8-D198-459A-BDAC-5D7F7B9EC931}"/>
              </a:ext>
            </a:extLst>
          </p:cNvPr>
          <p:cNvGraphicFramePr>
            <a:graphicFrameLocks noGrp="1"/>
          </p:cNvGraphicFramePr>
          <p:nvPr/>
        </p:nvGraphicFramePr>
        <p:xfrm>
          <a:off x="1009444" y="1549312"/>
          <a:ext cx="6972509" cy="2032400"/>
        </p:xfrm>
        <a:graphic>
          <a:graphicData uri="http://schemas.openxmlformats.org/drawingml/2006/table">
            <a:tbl>
              <a:tblPr/>
              <a:tblGrid>
                <a:gridCol w="995897">
                  <a:extLst>
                    <a:ext uri="{9D8B030D-6E8A-4147-A177-3AD203B41FA5}">
                      <a16:colId xmlns:a16="http://schemas.microsoft.com/office/drawing/2014/main" val="944643316"/>
                    </a:ext>
                  </a:extLst>
                </a:gridCol>
                <a:gridCol w="997127">
                  <a:extLst>
                    <a:ext uri="{9D8B030D-6E8A-4147-A177-3AD203B41FA5}">
                      <a16:colId xmlns:a16="http://schemas.microsoft.com/office/drawing/2014/main" val="1827194172"/>
                    </a:ext>
                  </a:extLst>
                </a:gridCol>
                <a:gridCol w="995897">
                  <a:extLst>
                    <a:ext uri="{9D8B030D-6E8A-4147-A177-3AD203B41FA5}">
                      <a16:colId xmlns:a16="http://schemas.microsoft.com/office/drawing/2014/main" val="981565719"/>
                    </a:ext>
                  </a:extLst>
                </a:gridCol>
                <a:gridCol w="995897">
                  <a:extLst>
                    <a:ext uri="{9D8B030D-6E8A-4147-A177-3AD203B41FA5}">
                      <a16:colId xmlns:a16="http://schemas.microsoft.com/office/drawing/2014/main" val="298086123"/>
                    </a:ext>
                  </a:extLst>
                </a:gridCol>
                <a:gridCol w="995897">
                  <a:extLst>
                    <a:ext uri="{9D8B030D-6E8A-4147-A177-3AD203B41FA5}">
                      <a16:colId xmlns:a16="http://schemas.microsoft.com/office/drawing/2014/main" val="1087693832"/>
                    </a:ext>
                  </a:extLst>
                </a:gridCol>
                <a:gridCol w="995897">
                  <a:extLst>
                    <a:ext uri="{9D8B030D-6E8A-4147-A177-3AD203B41FA5}">
                      <a16:colId xmlns:a16="http://schemas.microsoft.com/office/drawing/2014/main" val="1719026402"/>
                    </a:ext>
                  </a:extLst>
                </a:gridCol>
                <a:gridCol w="995897">
                  <a:extLst>
                    <a:ext uri="{9D8B030D-6E8A-4147-A177-3AD203B41FA5}">
                      <a16:colId xmlns:a16="http://schemas.microsoft.com/office/drawing/2014/main" val="2475590817"/>
                    </a:ext>
                  </a:extLst>
                </a:gridCol>
              </a:tblGrid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▲</a:t>
                      </a: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新細明體" panose="02020500000000000000" pitchFamily="18" charset="-120"/>
                        </a:rPr>
                        <a:t>(%)</a:t>
                      </a:r>
                      <a:endParaRPr kumimoji="0" lang="en-US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Sensitivity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Specificity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LR(+)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LR(-)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PPV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NPV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740538"/>
                  </a:ext>
                </a:extLst>
              </a:tr>
              <a:tr h="289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&gt;=10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0.4231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1.7333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0.141148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673106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&gt;=21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0.6731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3.0588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0.224824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185810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&gt;=29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0.8077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5.2000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0.330223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95758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&gt;=43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0.8846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8.6667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0.451027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012203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&gt;=62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0.9231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0.552153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548796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&gt;=96</a:t>
                      </a:r>
                    </a:p>
                  </a:txBody>
                  <a:tcPr marL="7144" marR="7144" marT="7144" marB="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0.9808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51.9999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0.0000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0.831595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521614"/>
                  </a:ext>
                </a:extLst>
              </a:tr>
            </a:tbl>
          </a:graphicData>
        </a:graphic>
      </p:graphicFrame>
      <p:pic>
        <p:nvPicPr>
          <p:cNvPr id="56390" name="Picture 70">
            <a:extLst>
              <a:ext uri="{FF2B5EF4-FFF2-40B4-BE49-F238E27FC236}">
                <a16:creationId xmlns:a16="http://schemas.microsoft.com/office/drawing/2014/main" id="{63E0C89B-3AE2-4EF1-A4F9-5040D4E43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79" y="454819"/>
            <a:ext cx="1751409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6391" name="Title 1">
            <a:extLst>
              <a:ext uri="{FF2B5EF4-FFF2-40B4-BE49-F238E27FC236}">
                <a16:creationId xmlns:a16="http://schemas.microsoft.com/office/drawing/2014/main" id="{FD4B761B-74E3-42BB-BCCB-F0A5A9A080A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766887" y="226220"/>
            <a:ext cx="6215063" cy="99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    ▲</a:t>
            </a:r>
            <a:r>
              <a:rPr kumimoji="0" lang="zh-TW" altLang="en-US" sz="375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3</a:t>
            </a:r>
            <a:r>
              <a:rPr kumimoji="0" lang="zh-TW" alt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h: ▲cut-off的調整</a:t>
            </a:r>
            <a:endParaRPr kumimoji="0" lang="en-US" altLang="zh-TW" sz="27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haroni" panose="02010803020104030203" pitchFamily="2" charset="-79"/>
              <a:ea typeface="標楷體" panose="03000509000000000000" pitchFamily="65" charset="-120"/>
              <a:cs typeface="+mn-cs"/>
              <a:sym typeface="Arial" panose="020B0604020202020204" pitchFamily="34" charset="0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(T=0&lt;URL)</a:t>
            </a:r>
            <a:endParaRPr kumimoji="0" lang="zh-TW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haroni" panose="02010803020104030203" pitchFamily="2" charset="-79"/>
              <a:ea typeface="標楷體" panose="03000509000000000000" pitchFamily="65" charset="-120"/>
              <a:cs typeface="+mn-cs"/>
              <a:sym typeface="Arial" panose="020B0604020202020204" pitchFamily="34" charset="0"/>
            </a:endParaRPr>
          </a:p>
        </p:txBody>
      </p:sp>
      <p:sp>
        <p:nvSpPr>
          <p:cNvPr id="56392" name="箭頭 478">
            <a:extLst>
              <a:ext uri="{FF2B5EF4-FFF2-40B4-BE49-F238E27FC236}">
                <a16:creationId xmlns:a16="http://schemas.microsoft.com/office/drawing/2014/main" id="{A9CE5F99-AD4D-4E44-A2AB-C195599F72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4887" y="1848159"/>
            <a:ext cx="21153" cy="1733549"/>
          </a:xfrm>
          <a:prstGeom prst="line">
            <a:avLst/>
          </a:prstGeom>
          <a:noFill/>
          <a:ln w="38100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56393" name="Group 73">
            <a:extLst>
              <a:ext uri="{FF2B5EF4-FFF2-40B4-BE49-F238E27FC236}">
                <a16:creationId xmlns:a16="http://schemas.microsoft.com/office/drawing/2014/main" id="{799C44E7-E52A-428E-8C92-9072C1E65DB3}"/>
              </a:ext>
            </a:extLst>
          </p:cNvPr>
          <p:cNvGrpSpPr>
            <a:grpSpLocks/>
          </p:cNvGrpSpPr>
          <p:nvPr/>
        </p:nvGrpSpPr>
        <p:grpSpPr bwMode="auto">
          <a:xfrm>
            <a:off x="4027478" y="1848159"/>
            <a:ext cx="936437" cy="1733549"/>
            <a:chOff x="0" y="0"/>
            <a:chExt cx="1999" cy="7220"/>
          </a:xfrm>
        </p:grpSpPr>
        <p:sp>
          <p:nvSpPr>
            <p:cNvPr id="56394" name="Line 74">
              <a:extLst>
                <a:ext uri="{FF2B5EF4-FFF2-40B4-BE49-F238E27FC236}">
                  <a16:creationId xmlns:a16="http://schemas.microsoft.com/office/drawing/2014/main" id="{84371882-BB7D-4FB5-A409-0D59367D94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832" cy="7220"/>
            </a:xfrm>
            <a:prstGeom prst="line">
              <a:avLst/>
            </a:prstGeom>
            <a:noFill/>
            <a:ln w="381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6395" name="Line 75">
              <a:extLst>
                <a:ext uri="{FF2B5EF4-FFF2-40B4-BE49-F238E27FC236}">
                  <a16:creationId xmlns:a16="http://schemas.microsoft.com/office/drawing/2014/main" id="{C03639A7-0AC6-40E7-A8F7-48CF9C5E3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1" y="0"/>
              <a:ext cx="778" cy="7220"/>
            </a:xfrm>
            <a:prstGeom prst="line">
              <a:avLst/>
            </a:prstGeom>
            <a:noFill/>
            <a:ln w="381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56396" name="Group 76">
            <a:extLst>
              <a:ext uri="{FF2B5EF4-FFF2-40B4-BE49-F238E27FC236}">
                <a16:creationId xmlns:a16="http://schemas.microsoft.com/office/drawing/2014/main" id="{398A14F4-1240-4974-B870-47133B4843E1}"/>
              </a:ext>
            </a:extLst>
          </p:cNvPr>
          <p:cNvGrpSpPr>
            <a:grpSpLocks/>
          </p:cNvGrpSpPr>
          <p:nvPr/>
        </p:nvGrpSpPr>
        <p:grpSpPr bwMode="auto">
          <a:xfrm>
            <a:off x="992776" y="1848160"/>
            <a:ext cx="962063" cy="1733549"/>
            <a:chOff x="0" y="0"/>
            <a:chExt cx="1999" cy="7220"/>
          </a:xfrm>
        </p:grpSpPr>
        <p:sp>
          <p:nvSpPr>
            <p:cNvPr id="56397" name="Line 77">
              <a:extLst>
                <a:ext uri="{FF2B5EF4-FFF2-40B4-BE49-F238E27FC236}">
                  <a16:creationId xmlns:a16="http://schemas.microsoft.com/office/drawing/2014/main" id="{832D4EDB-87AC-49D5-9483-08A08056EE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832" cy="7220"/>
            </a:xfrm>
            <a:prstGeom prst="line">
              <a:avLst/>
            </a:prstGeom>
            <a:noFill/>
            <a:ln w="381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6398" name="Line 78">
              <a:extLst>
                <a:ext uri="{FF2B5EF4-FFF2-40B4-BE49-F238E27FC236}">
                  <a16:creationId xmlns:a16="http://schemas.microsoft.com/office/drawing/2014/main" id="{87192E24-25CA-4ABC-8517-66AD1E85F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1" y="0"/>
              <a:ext cx="778" cy="7220"/>
            </a:xfrm>
            <a:prstGeom prst="line">
              <a:avLst/>
            </a:prstGeom>
            <a:noFill/>
            <a:ln w="381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1F9624E-B156-4CAA-BA69-7CCFC4FAA0EA}"/>
              </a:ext>
            </a:extLst>
          </p:cNvPr>
          <p:cNvSpPr txBox="1"/>
          <p:nvPr/>
        </p:nvSpPr>
        <p:spPr>
          <a:xfrm>
            <a:off x="96383" y="610095"/>
            <a:ext cx="1502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AUROC=1.00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72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投影片編號版面配置區 5">
            <a:extLst>
              <a:ext uri="{FF2B5EF4-FFF2-40B4-BE49-F238E27FC236}">
                <a16:creationId xmlns:a16="http://schemas.microsoft.com/office/drawing/2014/main" id="{3E146D97-08E1-4295-84CC-057A26A0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855275-D891-4A7F-A153-E2F6A3D9BE1B}" type="slidenum">
              <a:rPr kumimoji="0" lang="zh-TW" altLang="zh-TW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TW" altLang="zh-TW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7348" name="文字方塊 6">
            <a:extLst>
              <a:ext uri="{FF2B5EF4-FFF2-40B4-BE49-F238E27FC236}">
                <a16:creationId xmlns:a16="http://schemas.microsoft.com/office/drawing/2014/main" id="{77BA0DB3-5821-4532-B0D1-3B7B95D9B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166" y="4517231"/>
            <a:ext cx="35779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  <a:sym typeface="Calibri" panose="020F0502020204030204" pitchFamily="34" charset="0"/>
              </a:rPr>
              <a:t>T0</a:t>
            </a: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  <a:sym typeface="新細明體" panose="02020500000000000000" pitchFamily="18" charset="-120"/>
            </a:endParaRPr>
          </a:p>
        </p:txBody>
      </p:sp>
      <p:sp>
        <p:nvSpPr>
          <p:cNvPr id="57349" name="文字方塊 7">
            <a:extLst>
              <a:ext uri="{FF2B5EF4-FFF2-40B4-BE49-F238E27FC236}">
                <a16:creationId xmlns:a16="http://schemas.microsoft.com/office/drawing/2014/main" id="{0D5ACE9D-97B6-4943-B9E3-6A2910AF3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8616" y="4517231"/>
            <a:ext cx="36420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  <a:sym typeface="Calibri" panose="020F0502020204030204" pitchFamily="34" charset="0"/>
              </a:rPr>
              <a:t>3h</a:t>
            </a: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  <a:sym typeface="新細明體" panose="02020500000000000000" pitchFamily="18" charset="-120"/>
            </a:endParaRPr>
          </a:p>
        </p:txBody>
      </p:sp>
      <p:pic>
        <p:nvPicPr>
          <p:cNvPr id="57352" name="Picture 9">
            <a:extLst>
              <a:ext uri="{FF2B5EF4-FFF2-40B4-BE49-F238E27FC236}">
                <a16:creationId xmlns:a16="http://schemas.microsoft.com/office/drawing/2014/main" id="{E19B4BF4-D342-49EB-859D-15ECC48DA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539" y="4517232"/>
            <a:ext cx="1197769" cy="51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7353" name="Picture 11">
            <a:extLst>
              <a:ext uri="{FF2B5EF4-FFF2-40B4-BE49-F238E27FC236}">
                <a16:creationId xmlns:a16="http://schemas.microsoft.com/office/drawing/2014/main" id="{B3614CA5-430B-4D72-9D48-B566CBFD7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482" y="4533901"/>
            <a:ext cx="1483519" cy="48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7354" name="Picture 10">
            <a:extLst>
              <a:ext uri="{FF2B5EF4-FFF2-40B4-BE49-F238E27FC236}">
                <a16:creationId xmlns:a16="http://schemas.microsoft.com/office/drawing/2014/main" id="{CF65AB3B-F1CE-4833-86C7-82781AC5D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6" y="4518423"/>
            <a:ext cx="1312069" cy="501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7357" name="Rectangle 13">
            <a:extLst>
              <a:ext uri="{FF2B5EF4-FFF2-40B4-BE49-F238E27FC236}">
                <a16:creationId xmlns:a16="http://schemas.microsoft.com/office/drawing/2014/main" id="{AB593580-36CF-4943-AAA2-4A4774C4164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32833" y="90394"/>
            <a:ext cx="6255034" cy="747713"/>
          </a:xfrm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>
            <a:normAutofit/>
          </a:bodyPr>
          <a:lstStyle/>
          <a:p>
            <a:r>
              <a:rPr lang="zh-TW" altLang="en-US" sz="3000" dirty="0">
                <a:latin typeface="Aharoni"/>
                <a:ea typeface="標楷體"/>
                <a:cs typeface="Aharoni"/>
              </a:rPr>
              <a:t>Comparison:AUROC(T0</a:t>
            </a:r>
            <a:r>
              <a:rPr lang="zh-TW" altLang="en-US" sz="3000" dirty="0">
                <a:latin typeface="Aharoni"/>
                <a:ea typeface="標楷體"/>
                <a:cs typeface="Aharoni"/>
                <a:sym typeface="Arial" panose="020B0604020202020204" pitchFamily="34" charset="0"/>
              </a:rPr>
              <a:t>&gt;URL)</a:t>
            </a:r>
            <a:endParaRPr lang="zh-TW" altLang="en-US" sz="3000" dirty="0">
              <a:latin typeface="Aharoni"/>
              <a:ea typeface="標楷體"/>
              <a:cs typeface="Aharoni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ABDD172-2346-4766-BB0E-129AD7C98E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89" y="627534"/>
            <a:ext cx="3819600" cy="38196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A859D24-4572-4681-9C25-E2588FB670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27534"/>
            <a:ext cx="3819600" cy="3819600"/>
          </a:xfrm>
          <a:prstGeom prst="rect">
            <a:avLst/>
          </a:prstGeom>
        </p:spPr>
      </p:pic>
      <p:sp>
        <p:nvSpPr>
          <p:cNvPr id="18" name="Text Box 11">
            <a:extLst>
              <a:ext uri="{FF2B5EF4-FFF2-40B4-BE49-F238E27FC236}">
                <a16:creationId xmlns:a16="http://schemas.microsoft.com/office/drawing/2014/main" id="{B264F26D-97DF-4C62-96EB-7B06F1743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2365621"/>
            <a:ext cx="102989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新細明體" panose="02020500000000000000" pitchFamily="18" charset="-120"/>
                <a:cs typeface="+mn-cs"/>
              </a:rPr>
              <a:t>T0</a:t>
            </a:r>
          </a:p>
        </p:txBody>
      </p:sp>
      <p:sp>
        <p:nvSpPr>
          <p:cNvPr id="19" name="Text Box 11">
            <a:extLst>
              <a:ext uri="{FF2B5EF4-FFF2-40B4-BE49-F238E27FC236}">
                <a16:creationId xmlns:a16="http://schemas.microsoft.com/office/drawing/2014/main" id="{EBCDA39B-6BB3-488C-A2A1-2483CA8AF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2922" y="2294751"/>
            <a:ext cx="102989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新細明體" panose="02020500000000000000" pitchFamily="18" charset="-120"/>
                <a:cs typeface="+mn-cs"/>
              </a:rPr>
              <a:t>T0</a:t>
            </a:r>
          </a:p>
        </p:txBody>
      </p:sp>
    </p:spTree>
    <p:extLst>
      <p:ext uri="{BB962C8B-B14F-4D97-AF65-F5344CB8AC3E}">
        <p14:creationId xmlns:p14="http://schemas.microsoft.com/office/powerpoint/2010/main" val="101194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862B5D-C0F4-4171-9D2C-B5339665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2A90175-95B1-46ED-978A-8507F5C5A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1" y="273843"/>
            <a:ext cx="9135929" cy="4814489"/>
          </a:xfrm>
        </p:spPr>
      </p:pic>
      <p:pic>
        <p:nvPicPr>
          <p:cNvPr id="6" name="Picture 106">
            <a:extLst>
              <a:ext uri="{FF2B5EF4-FFF2-40B4-BE49-F238E27FC236}">
                <a16:creationId xmlns:a16="http://schemas.microsoft.com/office/drawing/2014/main" id="{3D1C853C-57A0-4FAA-91BA-273EAE1B9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6142"/>
            <a:ext cx="1576388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064BB96-ECBA-4D32-A33B-B3CBC67460EC}"/>
              </a:ext>
            </a:extLst>
          </p:cNvPr>
          <p:cNvSpPr txBox="1"/>
          <p:nvPr/>
        </p:nvSpPr>
        <p:spPr>
          <a:xfrm>
            <a:off x="2411760" y="1419622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N=28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89D386A-CC85-4FA3-A725-9EFFE3307C16}"/>
              </a:ext>
            </a:extLst>
          </p:cNvPr>
          <p:cNvSpPr txBox="1"/>
          <p:nvPr/>
        </p:nvSpPr>
        <p:spPr>
          <a:xfrm>
            <a:off x="5777880" y="1419622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N=99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76A8BF9-2736-4486-9542-A6E4C5878A80}"/>
              </a:ext>
            </a:extLst>
          </p:cNvPr>
          <p:cNvSpPr txBox="1"/>
          <p:nvPr/>
        </p:nvSpPr>
        <p:spPr>
          <a:xfrm>
            <a:off x="4067944" y="411510"/>
            <a:ext cx="6479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N=127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3B677F1-F2A6-4959-B4F4-4E3A22A99F4A}"/>
              </a:ext>
            </a:extLst>
          </p:cNvPr>
          <p:cNvSpPr txBox="1"/>
          <p:nvPr/>
        </p:nvSpPr>
        <p:spPr>
          <a:xfrm>
            <a:off x="543805" y="4011910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N=27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7C024D4-6369-4216-8737-0711F780264A}"/>
              </a:ext>
            </a:extLst>
          </p:cNvPr>
          <p:cNvSpPr txBox="1"/>
          <p:nvPr/>
        </p:nvSpPr>
        <p:spPr>
          <a:xfrm>
            <a:off x="2627784" y="3017645"/>
            <a:ext cx="4716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N=1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E804CB3-F6F2-494A-9BDF-EB093216FB97}"/>
              </a:ext>
            </a:extLst>
          </p:cNvPr>
          <p:cNvSpPr txBox="1"/>
          <p:nvPr/>
        </p:nvSpPr>
        <p:spPr>
          <a:xfrm>
            <a:off x="1763688" y="4011910"/>
            <a:ext cx="4716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N=0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661ECBE-F11A-46E2-BFD0-F1E31B81AFBB}"/>
              </a:ext>
            </a:extLst>
          </p:cNvPr>
          <p:cNvSpPr txBox="1"/>
          <p:nvPr/>
        </p:nvSpPr>
        <p:spPr>
          <a:xfrm>
            <a:off x="3099388" y="4011910"/>
            <a:ext cx="4716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N=1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D19BFF9-B483-4EE2-AE58-18C78FAFBBDD}"/>
              </a:ext>
            </a:extLst>
          </p:cNvPr>
          <p:cNvSpPr txBox="1"/>
          <p:nvPr/>
        </p:nvSpPr>
        <p:spPr>
          <a:xfrm>
            <a:off x="4462026" y="4002510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N=55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F7A0E51-5491-4C85-9A88-C48E7EA27251}"/>
              </a:ext>
            </a:extLst>
          </p:cNvPr>
          <p:cNvSpPr txBox="1"/>
          <p:nvPr/>
        </p:nvSpPr>
        <p:spPr>
          <a:xfrm>
            <a:off x="7380312" y="2335181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N=44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FE981BB-AA87-4038-A751-8FE064A42552}"/>
              </a:ext>
            </a:extLst>
          </p:cNvPr>
          <p:cNvSpPr txBox="1"/>
          <p:nvPr/>
        </p:nvSpPr>
        <p:spPr>
          <a:xfrm>
            <a:off x="5768051" y="3990197"/>
            <a:ext cx="4716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N=1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4FEC39A-019E-4D67-9F54-3F2EB97407FC}"/>
              </a:ext>
            </a:extLst>
          </p:cNvPr>
          <p:cNvSpPr txBox="1"/>
          <p:nvPr/>
        </p:nvSpPr>
        <p:spPr>
          <a:xfrm>
            <a:off x="8028384" y="3147814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N=43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309D294-DB7D-4B61-AEE7-8DFB5CAD7CDF}"/>
              </a:ext>
            </a:extLst>
          </p:cNvPr>
          <p:cNvSpPr txBox="1"/>
          <p:nvPr/>
        </p:nvSpPr>
        <p:spPr>
          <a:xfrm>
            <a:off x="7020272" y="4002510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N=38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77B02E5-3CB4-4A25-B33C-1CA690B3BDFB}"/>
              </a:ext>
            </a:extLst>
          </p:cNvPr>
          <p:cNvSpPr txBox="1"/>
          <p:nvPr/>
        </p:nvSpPr>
        <p:spPr>
          <a:xfrm>
            <a:off x="8380247" y="3990197"/>
            <a:ext cx="4716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N=5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26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Group 2">
            <a:extLst>
              <a:ext uri="{FF2B5EF4-FFF2-40B4-BE49-F238E27FC236}">
                <a16:creationId xmlns:a16="http://schemas.microsoft.com/office/drawing/2014/main" id="{B83011C5-9B31-49A4-B01E-5F6410A500BD}"/>
              </a:ext>
            </a:extLst>
          </p:cNvPr>
          <p:cNvGraphicFramePr>
            <a:graphicFrameLocks noGrp="1"/>
          </p:cNvGraphicFramePr>
          <p:nvPr/>
        </p:nvGraphicFramePr>
        <p:xfrm>
          <a:off x="1445928" y="2843497"/>
          <a:ext cx="5430328" cy="1935242"/>
        </p:xfrm>
        <a:graphic>
          <a:graphicData uri="http://schemas.openxmlformats.org/drawingml/2006/table">
            <a:tbl>
              <a:tblPr/>
              <a:tblGrid>
                <a:gridCol w="993171">
                  <a:extLst>
                    <a:ext uri="{9D8B030D-6E8A-4147-A177-3AD203B41FA5}">
                      <a16:colId xmlns:a16="http://schemas.microsoft.com/office/drawing/2014/main" val="1733755504"/>
                    </a:ext>
                  </a:extLst>
                </a:gridCol>
                <a:gridCol w="1268805">
                  <a:extLst>
                    <a:ext uri="{9D8B030D-6E8A-4147-A177-3AD203B41FA5}">
                      <a16:colId xmlns:a16="http://schemas.microsoft.com/office/drawing/2014/main" val="30667031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74466283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4127001637"/>
                    </a:ext>
                  </a:extLst>
                </a:gridCol>
              </a:tblGrid>
              <a:tr h="3886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1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Roche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Rule-out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Rule-in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495490"/>
                  </a:ext>
                </a:extLst>
              </a:tr>
              <a:tr h="453629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Age &lt;70</a:t>
                      </a:r>
                      <a:endParaRPr kumimoji="0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Prevalence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18 (MI=0)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29 (MI=8)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530337"/>
                  </a:ext>
                </a:extLst>
              </a:tr>
              <a:tr h="36433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13.79%</a:t>
                      </a:r>
                      <a:r>
                        <a:rPr kumimoji="0" lang="zh-TW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(8/58)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NPV=100%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PPV=27.59%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72603"/>
                  </a:ext>
                </a:extLst>
              </a:tr>
              <a:tr h="364331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Age &gt; 70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4.35%</a:t>
                      </a:r>
                      <a:r>
                        <a:rPr kumimoji="0" lang="zh-TW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(3/69)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34</a:t>
                      </a:r>
                      <a:r>
                        <a:rPr kumimoji="0" lang="zh-TW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 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(MI=0)</a:t>
                      </a: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13</a:t>
                      </a:r>
                      <a:r>
                        <a:rPr kumimoji="0" lang="zh-TW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 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(MI=3)</a:t>
                      </a: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619762"/>
                  </a:ext>
                </a:extLst>
              </a:tr>
              <a:tr h="36433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NPV=100%</a:t>
                      </a: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PPV=23.08%</a:t>
                      </a: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667173"/>
                  </a:ext>
                </a:extLst>
              </a:tr>
            </a:tbl>
          </a:graphicData>
        </a:graphic>
      </p:graphicFrame>
      <p:graphicFrame>
        <p:nvGraphicFramePr>
          <p:cNvPr id="58405" name="Group 37">
            <a:extLst>
              <a:ext uri="{FF2B5EF4-FFF2-40B4-BE49-F238E27FC236}">
                <a16:creationId xmlns:a16="http://schemas.microsoft.com/office/drawing/2014/main" id="{C6002E54-942F-4D39-9D28-FC6080C1CAAD}"/>
              </a:ext>
            </a:extLst>
          </p:cNvPr>
          <p:cNvGraphicFramePr>
            <a:graphicFrameLocks noGrp="1"/>
          </p:cNvGraphicFramePr>
          <p:nvPr/>
        </p:nvGraphicFramePr>
        <p:xfrm>
          <a:off x="1456136" y="411511"/>
          <a:ext cx="3835944" cy="1100854"/>
        </p:xfrm>
        <a:graphic>
          <a:graphicData uri="http://schemas.openxmlformats.org/drawingml/2006/table">
            <a:tbl>
              <a:tblPr/>
              <a:tblGrid>
                <a:gridCol w="2251768">
                  <a:extLst>
                    <a:ext uri="{9D8B030D-6E8A-4147-A177-3AD203B41FA5}">
                      <a16:colId xmlns:a16="http://schemas.microsoft.com/office/drawing/2014/main" val="2127755009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810445578"/>
                    </a:ext>
                  </a:extLst>
                </a:gridCol>
              </a:tblGrid>
              <a:tr h="5029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Roche  (LoB=3 ng/L)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99</a:t>
                      </a:r>
                      <a:r>
                        <a:rPr kumimoji="0" lang="en-US" altLang="zh-TW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th</a:t>
                      </a: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%  URL (ng/L)</a:t>
                      </a:r>
                      <a:endParaRPr kumimoji="0" lang="zh-TW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814996"/>
                  </a:ext>
                </a:extLst>
              </a:tr>
              <a:tr h="2988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Overall (age &lt;70)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659111"/>
                  </a:ext>
                </a:extLst>
              </a:tr>
              <a:tr h="2990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Age &gt; 70</a:t>
                      </a:r>
                    </a:p>
                  </a:txBody>
                  <a:tcPr marL="67628" marR="67628" marT="35243" marB="3524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54</a:t>
                      </a:r>
                    </a:p>
                  </a:txBody>
                  <a:tcPr marL="67628" marR="67628" marT="35243" marB="3524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106458"/>
                  </a:ext>
                </a:extLst>
              </a:tr>
            </a:tbl>
          </a:graphicData>
        </a:graphic>
      </p:graphicFrame>
      <p:graphicFrame>
        <p:nvGraphicFramePr>
          <p:cNvPr id="58420" name="Group 52">
            <a:extLst>
              <a:ext uri="{FF2B5EF4-FFF2-40B4-BE49-F238E27FC236}">
                <a16:creationId xmlns:a16="http://schemas.microsoft.com/office/drawing/2014/main" id="{CD7AD9B3-0D32-4B54-87F6-AC2A0E70477C}"/>
              </a:ext>
            </a:extLst>
          </p:cNvPr>
          <p:cNvGraphicFramePr>
            <a:graphicFrameLocks noGrp="1"/>
          </p:cNvGraphicFramePr>
          <p:nvPr/>
        </p:nvGraphicFramePr>
        <p:xfrm>
          <a:off x="1456137" y="1676313"/>
          <a:ext cx="5420119" cy="1041798"/>
        </p:xfrm>
        <a:graphic>
          <a:graphicData uri="http://schemas.openxmlformats.org/drawingml/2006/table">
            <a:tbl>
              <a:tblPr/>
              <a:tblGrid>
                <a:gridCol w="2251767">
                  <a:extLst>
                    <a:ext uri="{9D8B030D-6E8A-4147-A177-3AD203B41FA5}">
                      <a16:colId xmlns:a16="http://schemas.microsoft.com/office/drawing/2014/main" val="48436365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223377636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286093115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Roche 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Rule-out</a:t>
                      </a: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Rule-in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085697"/>
                  </a:ext>
                </a:extLst>
              </a:tr>
              <a:tr h="3417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Prevalence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28</a:t>
                      </a:r>
                      <a:r>
                        <a:rPr kumimoji="0" lang="zh-TW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 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(MI=0)</a:t>
                      </a:r>
                      <a:endParaRPr kumimoji="0" lang="zh-TW" altLang="zh-TW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61 (MI=11)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335614"/>
                  </a:ext>
                </a:extLst>
              </a:tr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8.66</a:t>
                      </a:r>
                      <a:r>
                        <a:rPr kumimoji="0" lang="zh-TW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%</a:t>
                      </a:r>
                      <a:r>
                        <a:rPr kumimoji="0" lang="zh-TW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(11/127)</a:t>
                      </a:r>
                      <a:endParaRPr kumimoji="0" lang="zh-TW" altLang="zh-TW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NPV=100%</a:t>
                      </a:r>
                      <a:endParaRPr kumimoji="0" lang="zh-TW" altLang="zh-TW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PPV=18.03%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187616"/>
                  </a:ext>
                </a:extLst>
              </a:tr>
            </a:tbl>
          </a:graphicData>
        </a:graphic>
      </p:graphicFrame>
      <p:pic>
        <p:nvPicPr>
          <p:cNvPr id="58442" name="Picture 74">
            <a:extLst>
              <a:ext uri="{FF2B5EF4-FFF2-40B4-BE49-F238E27FC236}">
                <a16:creationId xmlns:a16="http://schemas.microsoft.com/office/drawing/2014/main" id="{DD2693EE-36E2-4724-A245-77BE31744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3" y="40547"/>
            <a:ext cx="1429525" cy="50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443" name="Rectangle 75">
            <a:extLst>
              <a:ext uri="{FF2B5EF4-FFF2-40B4-BE49-F238E27FC236}">
                <a16:creationId xmlns:a16="http://schemas.microsoft.com/office/drawing/2014/main" id="{9328B30A-B7FD-4CCF-B913-2D69DA9D4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272" y="1694946"/>
            <a:ext cx="1589808" cy="308379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8444" name="Rectangle 76">
            <a:extLst>
              <a:ext uri="{FF2B5EF4-FFF2-40B4-BE49-F238E27FC236}">
                <a16:creationId xmlns:a16="http://schemas.microsoft.com/office/drawing/2014/main" id="{875FDC93-4ED1-412C-83B3-D0F426D13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080" y="1694946"/>
            <a:ext cx="1584176" cy="308379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11DE4106-329E-40B9-BAEA-BE4C77426C7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508104" y="411511"/>
            <a:ext cx="3024336" cy="980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Specific cutoffs-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Age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haroni" panose="02010803020104030203" pitchFamily="2" charset="-79"/>
              <a:ea typeface="標楷體" panose="03000509000000000000" pitchFamily="65" charset="-120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Group 2">
            <a:extLst>
              <a:ext uri="{FF2B5EF4-FFF2-40B4-BE49-F238E27FC236}">
                <a16:creationId xmlns:a16="http://schemas.microsoft.com/office/drawing/2014/main" id="{B83011C5-9B31-49A4-B01E-5F6410A500BD}"/>
              </a:ext>
            </a:extLst>
          </p:cNvPr>
          <p:cNvGraphicFramePr>
            <a:graphicFrameLocks noGrp="1"/>
          </p:cNvGraphicFramePr>
          <p:nvPr/>
        </p:nvGraphicFramePr>
        <p:xfrm>
          <a:off x="1445928" y="2843497"/>
          <a:ext cx="5430328" cy="1935242"/>
        </p:xfrm>
        <a:graphic>
          <a:graphicData uri="http://schemas.openxmlformats.org/drawingml/2006/table">
            <a:tbl>
              <a:tblPr/>
              <a:tblGrid>
                <a:gridCol w="993171">
                  <a:extLst>
                    <a:ext uri="{9D8B030D-6E8A-4147-A177-3AD203B41FA5}">
                      <a16:colId xmlns:a16="http://schemas.microsoft.com/office/drawing/2014/main" val="1733755504"/>
                    </a:ext>
                  </a:extLst>
                </a:gridCol>
                <a:gridCol w="1268805">
                  <a:extLst>
                    <a:ext uri="{9D8B030D-6E8A-4147-A177-3AD203B41FA5}">
                      <a16:colId xmlns:a16="http://schemas.microsoft.com/office/drawing/2014/main" val="30667031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74466283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4127001637"/>
                    </a:ext>
                  </a:extLst>
                </a:gridCol>
              </a:tblGrid>
              <a:tr h="3886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1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Abbott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Rule-out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Rule-in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495490"/>
                  </a:ext>
                </a:extLst>
              </a:tr>
              <a:tr h="453629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Age &lt;70</a:t>
                      </a:r>
                      <a:endParaRPr kumimoji="0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Prevalence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24 (MI=0)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21 (MI=6)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530337"/>
                  </a:ext>
                </a:extLst>
              </a:tr>
              <a:tr h="36433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13.79%</a:t>
                      </a:r>
                      <a:r>
                        <a:rPr kumimoji="0" lang="zh-TW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(8/58)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NPV=100%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PPV=28.57%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72603"/>
                  </a:ext>
                </a:extLst>
              </a:tr>
              <a:tr h="364331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Age &gt; 70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4.35%</a:t>
                      </a:r>
                      <a:r>
                        <a:rPr kumimoji="0" lang="zh-TW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(3/69)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33 (MI=0)</a:t>
                      </a: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27 (MI=3)</a:t>
                      </a: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619762"/>
                  </a:ext>
                </a:extLst>
              </a:tr>
              <a:tr h="36433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NPV=100%</a:t>
                      </a: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PPV=11.11%</a:t>
                      </a: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667173"/>
                  </a:ext>
                </a:extLst>
              </a:tr>
            </a:tbl>
          </a:graphicData>
        </a:graphic>
      </p:graphicFrame>
      <p:graphicFrame>
        <p:nvGraphicFramePr>
          <p:cNvPr id="58405" name="Group 37">
            <a:extLst>
              <a:ext uri="{FF2B5EF4-FFF2-40B4-BE49-F238E27FC236}">
                <a16:creationId xmlns:a16="http://schemas.microsoft.com/office/drawing/2014/main" id="{C6002E54-942F-4D39-9D28-FC6080C1CAAD}"/>
              </a:ext>
            </a:extLst>
          </p:cNvPr>
          <p:cNvGraphicFramePr>
            <a:graphicFrameLocks noGrp="1"/>
          </p:cNvGraphicFramePr>
          <p:nvPr/>
        </p:nvGraphicFramePr>
        <p:xfrm>
          <a:off x="1456136" y="411511"/>
          <a:ext cx="3835944" cy="1100854"/>
        </p:xfrm>
        <a:graphic>
          <a:graphicData uri="http://schemas.openxmlformats.org/drawingml/2006/table">
            <a:tbl>
              <a:tblPr/>
              <a:tblGrid>
                <a:gridCol w="2251768">
                  <a:extLst>
                    <a:ext uri="{9D8B030D-6E8A-4147-A177-3AD203B41FA5}">
                      <a16:colId xmlns:a16="http://schemas.microsoft.com/office/drawing/2014/main" val="2127755009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810445578"/>
                    </a:ext>
                  </a:extLst>
                </a:gridCol>
              </a:tblGrid>
              <a:tr h="5029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Abbott  (</a:t>
                      </a:r>
                      <a:r>
                        <a:rPr kumimoji="0" lang="en-US" altLang="zh-TW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LoB</a:t>
                      </a: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=1.3 ng/L)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99</a:t>
                      </a:r>
                      <a:r>
                        <a:rPr kumimoji="0" lang="en-US" altLang="zh-TW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th</a:t>
                      </a: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%  URL (ng/L)</a:t>
                      </a:r>
                      <a:endParaRPr kumimoji="0" lang="zh-TW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814996"/>
                  </a:ext>
                </a:extLst>
              </a:tr>
              <a:tr h="2988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Overall (age &lt;70)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659111"/>
                  </a:ext>
                </a:extLst>
              </a:tr>
              <a:tr h="2990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Age &gt; 70</a:t>
                      </a:r>
                    </a:p>
                  </a:txBody>
                  <a:tcPr marL="67628" marR="67628" marT="35243" marB="3524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32</a:t>
                      </a:r>
                    </a:p>
                  </a:txBody>
                  <a:tcPr marL="67628" marR="67628" marT="35243" marB="3524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106458"/>
                  </a:ext>
                </a:extLst>
              </a:tr>
            </a:tbl>
          </a:graphicData>
        </a:graphic>
      </p:graphicFrame>
      <p:graphicFrame>
        <p:nvGraphicFramePr>
          <p:cNvPr id="58420" name="Group 52">
            <a:extLst>
              <a:ext uri="{FF2B5EF4-FFF2-40B4-BE49-F238E27FC236}">
                <a16:creationId xmlns:a16="http://schemas.microsoft.com/office/drawing/2014/main" id="{CD7AD9B3-0D32-4B54-87F6-AC2A0E70477C}"/>
              </a:ext>
            </a:extLst>
          </p:cNvPr>
          <p:cNvGraphicFramePr>
            <a:graphicFrameLocks noGrp="1"/>
          </p:cNvGraphicFramePr>
          <p:nvPr/>
        </p:nvGraphicFramePr>
        <p:xfrm>
          <a:off x="1456137" y="1676313"/>
          <a:ext cx="5420119" cy="1041798"/>
        </p:xfrm>
        <a:graphic>
          <a:graphicData uri="http://schemas.openxmlformats.org/drawingml/2006/table">
            <a:tbl>
              <a:tblPr/>
              <a:tblGrid>
                <a:gridCol w="2251767">
                  <a:extLst>
                    <a:ext uri="{9D8B030D-6E8A-4147-A177-3AD203B41FA5}">
                      <a16:colId xmlns:a16="http://schemas.microsoft.com/office/drawing/2014/main" val="48436365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223377636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286093115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Abbott</a:t>
                      </a:r>
                      <a:endParaRPr kumimoji="0" lang="zh-TW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Rule-out</a:t>
                      </a: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Rule-in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085697"/>
                  </a:ext>
                </a:extLst>
              </a:tr>
              <a:tr h="3417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Prevalence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53</a:t>
                      </a:r>
                      <a:r>
                        <a:rPr kumimoji="0" lang="zh-TW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 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(MI=0)</a:t>
                      </a:r>
                      <a:endParaRPr kumimoji="0" lang="zh-TW" altLang="zh-TW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48 (MI=9)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335614"/>
                  </a:ext>
                </a:extLst>
              </a:tr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8.66</a:t>
                      </a:r>
                      <a:r>
                        <a:rPr kumimoji="0" lang="zh-TW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%</a:t>
                      </a:r>
                      <a:r>
                        <a:rPr kumimoji="0" lang="zh-TW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(11/127)</a:t>
                      </a:r>
                      <a:endParaRPr kumimoji="0" lang="zh-TW" altLang="zh-TW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NPV=100%</a:t>
                      </a:r>
                      <a:endParaRPr kumimoji="0" lang="zh-TW" altLang="zh-TW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PPV=18.75%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187616"/>
                  </a:ext>
                </a:extLst>
              </a:tr>
            </a:tbl>
          </a:graphicData>
        </a:graphic>
      </p:graphicFrame>
      <p:sp>
        <p:nvSpPr>
          <p:cNvPr id="58443" name="Rectangle 75">
            <a:extLst>
              <a:ext uri="{FF2B5EF4-FFF2-40B4-BE49-F238E27FC236}">
                <a16:creationId xmlns:a16="http://schemas.microsoft.com/office/drawing/2014/main" id="{9328B30A-B7FD-4CCF-B913-2D69DA9D4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272" y="1694946"/>
            <a:ext cx="1589808" cy="308379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8444" name="Rectangle 76">
            <a:extLst>
              <a:ext uri="{FF2B5EF4-FFF2-40B4-BE49-F238E27FC236}">
                <a16:creationId xmlns:a16="http://schemas.microsoft.com/office/drawing/2014/main" id="{875FDC93-4ED1-412C-83B3-D0F426D13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080" y="1694946"/>
            <a:ext cx="1584176" cy="308379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11DE4106-329E-40B9-BAEA-BE4C77426C7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508104" y="411511"/>
            <a:ext cx="3024336" cy="99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Specific cutoffs-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Age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haroni" panose="02010803020104030203" pitchFamily="2" charset="-79"/>
              <a:ea typeface="標楷體" panose="03000509000000000000" pitchFamily="65" charset="-120"/>
              <a:cs typeface="+mn-cs"/>
              <a:sym typeface="Arial" panose="020B0604020202020204" pitchFamily="34" charset="0"/>
            </a:endParaRPr>
          </a:p>
        </p:txBody>
      </p:sp>
      <p:pic>
        <p:nvPicPr>
          <p:cNvPr id="9" name="Picture 76">
            <a:extLst>
              <a:ext uri="{FF2B5EF4-FFF2-40B4-BE49-F238E27FC236}">
                <a16:creationId xmlns:a16="http://schemas.microsoft.com/office/drawing/2014/main" id="{37CF3EFE-F23E-46D5-914A-571EA82BF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6372"/>
            <a:ext cx="1445928" cy="486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0055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Group 2">
            <a:extLst>
              <a:ext uri="{FF2B5EF4-FFF2-40B4-BE49-F238E27FC236}">
                <a16:creationId xmlns:a16="http://schemas.microsoft.com/office/drawing/2014/main" id="{B83011C5-9B31-49A4-B01E-5F6410A500BD}"/>
              </a:ext>
            </a:extLst>
          </p:cNvPr>
          <p:cNvGraphicFramePr>
            <a:graphicFrameLocks noGrp="1"/>
          </p:cNvGraphicFramePr>
          <p:nvPr/>
        </p:nvGraphicFramePr>
        <p:xfrm>
          <a:off x="1445928" y="2843497"/>
          <a:ext cx="5430328" cy="1935242"/>
        </p:xfrm>
        <a:graphic>
          <a:graphicData uri="http://schemas.openxmlformats.org/drawingml/2006/table">
            <a:tbl>
              <a:tblPr/>
              <a:tblGrid>
                <a:gridCol w="993171">
                  <a:extLst>
                    <a:ext uri="{9D8B030D-6E8A-4147-A177-3AD203B41FA5}">
                      <a16:colId xmlns:a16="http://schemas.microsoft.com/office/drawing/2014/main" val="1733755504"/>
                    </a:ext>
                  </a:extLst>
                </a:gridCol>
                <a:gridCol w="1268805">
                  <a:extLst>
                    <a:ext uri="{9D8B030D-6E8A-4147-A177-3AD203B41FA5}">
                      <a16:colId xmlns:a16="http://schemas.microsoft.com/office/drawing/2014/main" val="30667031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74466283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4127001637"/>
                    </a:ext>
                  </a:extLst>
                </a:gridCol>
              </a:tblGrid>
              <a:tr h="3886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1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Beckman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Rule-out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Rule-in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495490"/>
                  </a:ext>
                </a:extLst>
              </a:tr>
              <a:tr h="453629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Age &lt;70</a:t>
                      </a:r>
                      <a:endParaRPr kumimoji="0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Prevalence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24</a:t>
                      </a:r>
                      <a:r>
                        <a:rPr kumimoji="0" lang="zh-TW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(MI=0)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21 (MI=6)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530337"/>
                  </a:ext>
                </a:extLst>
              </a:tr>
              <a:tr h="36433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13.79%</a:t>
                      </a:r>
                      <a:r>
                        <a:rPr kumimoji="0" lang="zh-TW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(8/58)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NPV=100%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PPV=28.57%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72603"/>
                  </a:ext>
                </a:extLst>
              </a:tr>
              <a:tr h="364331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Age &gt; 70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4.35%</a:t>
                      </a:r>
                      <a:r>
                        <a:rPr kumimoji="0" lang="zh-TW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(3/69)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47 (MI=0)</a:t>
                      </a: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17 (MI=3)</a:t>
                      </a: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619762"/>
                  </a:ext>
                </a:extLst>
              </a:tr>
              <a:tr h="36433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NPV=100%</a:t>
                      </a: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PPV=17.65%</a:t>
                      </a: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667173"/>
                  </a:ext>
                </a:extLst>
              </a:tr>
            </a:tbl>
          </a:graphicData>
        </a:graphic>
      </p:graphicFrame>
      <p:graphicFrame>
        <p:nvGraphicFramePr>
          <p:cNvPr id="58405" name="Group 37">
            <a:extLst>
              <a:ext uri="{FF2B5EF4-FFF2-40B4-BE49-F238E27FC236}">
                <a16:creationId xmlns:a16="http://schemas.microsoft.com/office/drawing/2014/main" id="{C6002E54-942F-4D39-9D28-FC6080C1CAAD}"/>
              </a:ext>
            </a:extLst>
          </p:cNvPr>
          <p:cNvGraphicFramePr>
            <a:graphicFrameLocks noGrp="1"/>
          </p:cNvGraphicFramePr>
          <p:nvPr/>
        </p:nvGraphicFramePr>
        <p:xfrm>
          <a:off x="1456136" y="411511"/>
          <a:ext cx="3835944" cy="1100854"/>
        </p:xfrm>
        <a:graphic>
          <a:graphicData uri="http://schemas.openxmlformats.org/drawingml/2006/table">
            <a:tbl>
              <a:tblPr/>
              <a:tblGrid>
                <a:gridCol w="2251768">
                  <a:extLst>
                    <a:ext uri="{9D8B030D-6E8A-4147-A177-3AD203B41FA5}">
                      <a16:colId xmlns:a16="http://schemas.microsoft.com/office/drawing/2014/main" val="2127755009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810445578"/>
                    </a:ext>
                  </a:extLst>
                </a:gridCol>
              </a:tblGrid>
              <a:tr h="5029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Beckman  (</a:t>
                      </a:r>
                      <a:r>
                        <a:rPr kumimoji="0" lang="en-US" altLang="zh-TW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LoB</a:t>
                      </a: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=1.3 ng/L)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99</a:t>
                      </a:r>
                      <a:r>
                        <a:rPr kumimoji="0" lang="en-US" altLang="zh-TW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th</a:t>
                      </a: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%  URL (ng/L)</a:t>
                      </a:r>
                      <a:endParaRPr kumimoji="0" lang="zh-TW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814996"/>
                  </a:ext>
                </a:extLst>
              </a:tr>
              <a:tr h="2988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Overall (age &lt;70)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17.5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659111"/>
                  </a:ext>
                </a:extLst>
              </a:tr>
              <a:tr h="2990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Age &gt; 70</a:t>
                      </a:r>
                    </a:p>
                  </a:txBody>
                  <a:tcPr marL="67628" marR="67628" marT="35243" marB="3524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54</a:t>
                      </a:r>
                    </a:p>
                  </a:txBody>
                  <a:tcPr marL="67628" marR="67628" marT="35243" marB="3524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106458"/>
                  </a:ext>
                </a:extLst>
              </a:tr>
            </a:tbl>
          </a:graphicData>
        </a:graphic>
      </p:graphicFrame>
      <p:graphicFrame>
        <p:nvGraphicFramePr>
          <p:cNvPr id="58420" name="Group 52">
            <a:extLst>
              <a:ext uri="{FF2B5EF4-FFF2-40B4-BE49-F238E27FC236}">
                <a16:creationId xmlns:a16="http://schemas.microsoft.com/office/drawing/2014/main" id="{CD7AD9B3-0D32-4B54-87F6-AC2A0E70477C}"/>
              </a:ext>
            </a:extLst>
          </p:cNvPr>
          <p:cNvGraphicFramePr>
            <a:graphicFrameLocks noGrp="1"/>
          </p:cNvGraphicFramePr>
          <p:nvPr/>
        </p:nvGraphicFramePr>
        <p:xfrm>
          <a:off x="1456137" y="1676313"/>
          <a:ext cx="5420119" cy="1041798"/>
        </p:xfrm>
        <a:graphic>
          <a:graphicData uri="http://schemas.openxmlformats.org/drawingml/2006/table">
            <a:tbl>
              <a:tblPr/>
              <a:tblGrid>
                <a:gridCol w="2251767">
                  <a:extLst>
                    <a:ext uri="{9D8B030D-6E8A-4147-A177-3AD203B41FA5}">
                      <a16:colId xmlns:a16="http://schemas.microsoft.com/office/drawing/2014/main" val="48436365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223377636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286093115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Beckman</a:t>
                      </a:r>
                      <a:endParaRPr kumimoji="0" lang="zh-TW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Rule-out</a:t>
                      </a: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Rule-in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085697"/>
                  </a:ext>
                </a:extLst>
              </a:tr>
              <a:tr h="3417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Prevalence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52</a:t>
                      </a:r>
                      <a:r>
                        <a:rPr kumimoji="0" lang="zh-TW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 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(MI=0)</a:t>
                      </a:r>
                      <a:endParaRPr kumimoji="0" lang="zh-TW" altLang="zh-TW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44 (MI=9)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335614"/>
                  </a:ext>
                </a:extLst>
              </a:tr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8.66</a:t>
                      </a:r>
                      <a:r>
                        <a:rPr kumimoji="0" lang="zh-TW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%</a:t>
                      </a:r>
                      <a:r>
                        <a:rPr kumimoji="0" lang="zh-TW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(11/127)</a:t>
                      </a:r>
                      <a:endParaRPr kumimoji="0" lang="zh-TW" altLang="zh-TW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NPV=100%</a:t>
                      </a:r>
                      <a:endParaRPr kumimoji="0" lang="zh-TW" altLang="zh-TW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PPV=20.45%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187616"/>
                  </a:ext>
                </a:extLst>
              </a:tr>
            </a:tbl>
          </a:graphicData>
        </a:graphic>
      </p:graphicFrame>
      <p:sp>
        <p:nvSpPr>
          <p:cNvPr id="58443" name="Rectangle 75">
            <a:extLst>
              <a:ext uri="{FF2B5EF4-FFF2-40B4-BE49-F238E27FC236}">
                <a16:creationId xmlns:a16="http://schemas.microsoft.com/office/drawing/2014/main" id="{9328B30A-B7FD-4CCF-B913-2D69DA9D4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272" y="1694946"/>
            <a:ext cx="1589808" cy="308379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8444" name="Rectangle 76">
            <a:extLst>
              <a:ext uri="{FF2B5EF4-FFF2-40B4-BE49-F238E27FC236}">
                <a16:creationId xmlns:a16="http://schemas.microsoft.com/office/drawing/2014/main" id="{875FDC93-4ED1-412C-83B3-D0F426D13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080" y="1694946"/>
            <a:ext cx="1584176" cy="308379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11DE4106-329E-40B9-BAEA-BE4C77426C7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508104" y="404402"/>
            <a:ext cx="3024336" cy="99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Specific cutoffs-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Age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haroni" panose="02010803020104030203" pitchFamily="2" charset="-79"/>
              <a:ea typeface="標楷體" panose="03000509000000000000" pitchFamily="65" charset="-120"/>
              <a:cs typeface="+mn-cs"/>
              <a:sym typeface="Arial" panose="020B0604020202020204" pitchFamily="34" charset="0"/>
            </a:endParaRPr>
          </a:p>
        </p:txBody>
      </p:sp>
      <p:pic>
        <p:nvPicPr>
          <p:cNvPr id="10" name="Picture 108">
            <a:extLst>
              <a:ext uri="{FF2B5EF4-FFF2-40B4-BE49-F238E27FC236}">
                <a16:creationId xmlns:a16="http://schemas.microsoft.com/office/drawing/2014/main" id="{8B767468-F729-4D69-94ED-BEEADC8D3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518"/>
            <a:ext cx="1445928" cy="460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63362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Group 2">
            <a:extLst>
              <a:ext uri="{FF2B5EF4-FFF2-40B4-BE49-F238E27FC236}">
                <a16:creationId xmlns:a16="http://schemas.microsoft.com/office/drawing/2014/main" id="{84EB3376-20F2-4025-BC56-06002AF3C41F}"/>
              </a:ext>
            </a:extLst>
          </p:cNvPr>
          <p:cNvGraphicFramePr>
            <a:graphicFrameLocks noGrp="1"/>
          </p:cNvGraphicFramePr>
          <p:nvPr/>
        </p:nvGraphicFramePr>
        <p:xfrm>
          <a:off x="1456135" y="2442662"/>
          <a:ext cx="5564136" cy="1212040"/>
        </p:xfrm>
        <a:graphic>
          <a:graphicData uri="http://schemas.openxmlformats.org/drawingml/2006/table">
            <a:tbl>
              <a:tblPr/>
              <a:tblGrid>
                <a:gridCol w="971515">
                  <a:extLst>
                    <a:ext uri="{9D8B030D-6E8A-4147-A177-3AD203B41FA5}">
                      <a16:colId xmlns:a16="http://schemas.microsoft.com/office/drawing/2014/main" val="3221280978"/>
                    </a:ext>
                  </a:extLst>
                </a:gridCol>
                <a:gridCol w="1316108">
                  <a:extLst>
                    <a:ext uri="{9D8B030D-6E8A-4147-A177-3AD203B41FA5}">
                      <a16:colId xmlns:a16="http://schemas.microsoft.com/office/drawing/2014/main" val="298904223"/>
                    </a:ext>
                  </a:extLst>
                </a:gridCol>
                <a:gridCol w="1699791">
                  <a:extLst>
                    <a:ext uri="{9D8B030D-6E8A-4147-A177-3AD203B41FA5}">
                      <a16:colId xmlns:a16="http://schemas.microsoft.com/office/drawing/2014/main" val="3279761455"/>
                    </a:ext>
                  </a:extLst>
                </a:gridCol>
                <a:gridCol w="1576722">
                  <a:extLst>
                    <a:ext uri="{9D8B030D-6E8A-4147-A177-3AD203B41FA5}">
                      <a16:colId xmlns:a16="http://schemas.microsoft.com/office/drawing/2014/main" val="129223727"/>
                    </a:ext>
                  </a:extLst>
                </a:gridCol>
              </a:tblGrid>
              <a:tr h="5004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1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Roche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Rule-out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Rule-in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922710"/>
                  </a:ext>
                </a:extLst>
              </a:tr>
              <a:tr h="414404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Overall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Prevalence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28 (MI=0)</a:t>
                      </a:r>
                      <a:endParaRPr kumimoji="0" lang="zh-TW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61 (MI=11)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01521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8.66% (11/127)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NPV=100%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PPV=18.03%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743958"/>
                  </a:ext>
                </a:extLst>
              </a:tr>
            </a:tbl>
          </a:graphicData>
        </a:graphic>
      </p:graphicFrame>
      <p:graphicFrame>
        <p:nvGraphicFramePr>
          <p:cNvPr id="64539" name="Group 27">
            <a:extLst>
              <a:ext uri="{FF2B5EF4-FFF2-40B4-BE49-F238E27FC236}">
                <a16:creationId xmlns:a16="http://schemas.microsoft.com/office/drawing/2014/main" id="{B72D2A63-666A-4904-BFBC-0001583E67FA}"/>
              </a:ext>
            </a:extLst>
          </p:cNvPr>
          <p:cNvGraphicFramePr>
            <a:graphicFrameLocks noGrp="1"/>
          </p:cNvGraphicFramePr>
          <p:nvPr/>
        </p:nvGraphicFramePr>
        <p:xfrm>
          <a:off x="1456135" y="906422"/>
          <a:ext cx="3285198" cy="1375652"/>
        </p:xfrm>
        <a:graphic>
          <a:graphicData uri="http://schemas.openxmlformats.org/drawingml/2006/table">
            <a:tbl>
              <a:tblPr/>
              <a:tblGrid>
                <a:gridCol w="1790629">
                  <a:extLst>
                    <a:ext uri="{9D8B030D-6E8A-4147-A177-3AD203B41FA5}">
                      <a16:colId xmlns:a16="http://schemas.microsoft.com/office/drawing/2014/main" val="3066545227"/>
                    </a:ext>
                  </a:extLst>
                </a:gridCol>
                <a:gridCol w="1494569">
                  <a:extLst>
                    <a:ext uri="{9D8B030D-6E8A-4147-A177-3AD203B41FA5}">
                      <a16:colId xmlns:a16="http://schemas.microsoft.com/office/drawing/2014/main" val="1742341729"/>
                    </a:ext>
                  </a:extLst>
                </a:gridCol>
              </a:tblGrid>
              <a:tr h="479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Roche  (LoB=3 ng/L)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99</a:t>
                      </a:r>
                      <a:r>
                        <a:rPr kumimoji="0" lang="en-US" altLang="zh-TW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th</a:t>
                      </a: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%  URL (ng/L)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572715"/>
                  </a:ext>
                </a:extLst>
              </a:tr>
              <a:tr h="2976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Overall 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353871"/>
                  </a:ext>
                </a:extLst>
              </a:tr>
              <a:tr h="2990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Female</a:t>
                      </a:r>
                    </a:p>
                  </a:txBody>
                  <a:tcPr marL="67628" marR="67628" marT="35243" marB="3524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11</a:t>
                      </a:r>
                    </a:p>
                  </a:txBody>
                  <a:tcPr marL="67628" marR="67628" marT="35243" marB="3524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169396"/>
                  </a:ext>
                </a:extLst>
              </a:tr>
              <a:tr h="2990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Male</a:t>
                      </a:r>
                    </a:p>
                  </a:txBody>
                  <a:tcPr marL="67628" marR="67628" marT="35243" marB="3524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16</a:t>
                      </a:r>
                    </a:p>
                  </a:txBody>
                  <a:tcPr marL="67628" marR="67628" marT="35243" marB="3524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572514"/>
                  </a:ext>
                </a:extLst>
              </a:tr>
            </a:tbl>
          </a:graphicData>
        </a:graphic>
      </p:graphicFrame>
      <p:graphicFrame>
        <p:nvGraphicFramePr>
          <p:cNvPr id="64556" name="Group 44">
            <a:extLst>
              <a:ext uri="{FF2B5EF4-FFF2-40B4-BE49-F238E27FC236}">
                <a16:creationId xmlns:a16="http://schemas.microsoft.com/office/drawing/2014/main" id="{0A25C51F-F382-4F81-8895-088869801ADB}"/>
              </a:ext>
            </a:extLst>
          </p:cNvPr>
          <p:cNvGraphicFramePr>
            <a:graphicFrameLocks noGrp="1"/>
          </p:cNvGraphicFramePr>
          <p:nvPr/>
        </p:nvGraphicFramePr>
        <p:xfrm>
          <a:off x="1456134" y="3654702"/>
          <a:ext cx="5564135" cy="1209203"/>
        </p:xfrm>
        <a:graphic>
          <a:graphicData uri="http://schemas.openxmlformats.org/drawingml/2006/table">
            <a:tbl>
              <a:tblPr/>
              <a:tblGrid>
                <a:gridCol w="955626">
                  <a:extLst>
                    <a:ext uri="{9D8B030D-6E8A-4147-A177-3AD203B41FA5}">
                      <a16:colId xmlns:a16="http://schemas.microsoft.com/office/drawing/2014/main" val="248357954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906734067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374868868"/>
                    </a:ext>
                  </a:extLst>
                </a:gridCol>
                <a:gridCol w="1584173">
                  <a:extLst>
                    <a:ext uri="{9D8B030D-6E8A-4147-A177-3AD203B41FA5}">
                      <a16:colId xmlns:a16="http://schemas.microsoft.com/office/drawing/2014/main" val="1329585959"/>
                    </a:ext>
                  </a:extLst>
                </a:gridCol>
              </a:tblGrid>
              <a:tr h="308849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Female</a:t>
                      </a:r>
                      <a:endParaRPr kumimoji="0" lang="zh-TW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3.57% (2/56)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14 (MI=0)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22 (MI=2)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096510"/>
                  </a:ext>
                </a:extLst>
              </a:tr>
              <a:tr h="30122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NPV=100%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PPV=9.09%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591670"/>
                  </a:ext>
                </a:extLst>
              </a:tr>
              <a:tr h="3000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Male</a:t>
                      </a:r>
                      <a:endParaRPr kumimoji="0" lang="zh-TW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12.68% (9/71)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14</a:t>
                      </a:r>
                      <a:r>
                        <a:rPr kumimoji="0" lang="zh-TW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 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(MI=0)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37 (MI=9)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412552"/>
                  </a:ext>
                </a:extLst>
              </a:tr>
              <a:tr h="29908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NPV=100%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PPV=24.32%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219"/>
                  </a:ext>
                </a:extLst>
              </a:tr>
            </a:tbl>
          </a:graphicData>
        </a:graphic>
      </p:graphicFrame>
      <p:sp>
        <p:nvSpPr>
          <p:cNvPr id="64584" name="標題 1">
            <a:extLst>
              <a:ext uri="{FF2B5EF4-FFF2-40B4-BE49-F238E27FC236}">
                <a16:creationId xmlns:a16="http://schemas.microsoft.com/office/drawing/2014/main" id="{EDB3B3F4-319C-4AB3-B1EC-E7DAA431D19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743604" y="893696"/>
            <a:ext cx="4068715" cy="79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Specific cutoffs-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Gender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haroni" panose="02010803020104030203" pitchFamily="2" charset="-79"/>
              <a:ea typeface="標楷體" panose="03000509000000000000" pitchFamily="65" charset="-120"/>
              <a:cs typeface="+mn-cs"/>
              <a:sym typeface="Arial" panose="020B0604020202020204" pitchFamily="34" charset="0"/>
            </a:endParaRPr>
          </a:p>
        </p:txBody>
      </p:sp>
      <p:pic>
        <p:nvPicPr>
          <p:cNvPr id="64585" name="Picture 73">
            <a:extLst>
              <a:ext uri="{FF2B5EF4-FFF2-40B4-BE49-F238E27FC236}">
                <a16:creationId xmlns:a16="http://schemas.microsoft.com/office/drawing/2014/main" id="{D0FABAE1-00BD-4CF5-84B5-874E5F8BF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76388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586" name="Rectangle 74">
            <a:extLst>
              <a:ext uri="{FF2B5EF4-FFF2-40B4-BE49-F238E27FC236}">
                <a16:creationId xmlns:a16="http://schemas.microsoft.com/office/drawing/2014/main" id="{44A77E9A-0543-47A5-B0F5-719964080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2" y="2475891"/>
            <a:ext cx="1656184" cy="2403872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4587" name="Rectangle 75">
            <a:extLst>
              <a:ext uri="{FF2B5EF4-FFF2-40B4-BE49-F238E27FC236}">
                <a16:creationId xmlns:a16="http://schemas.microsoft.com/office/drawing/2014/main" id="{E4478BA1-3456-4DF0-A7D1-699D9AC99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095" y="2459833"/>
            <a:ext cx="1584173" cy="241993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Group 2">
            <a:extLst>
              <a:ext uri="{FF2B5EF4-FFF2-40B4-BE49-F238E27FC236}">
                <a16:creationId xmlns:a16="http://schemas.microsoft.com/office/drawing/2014/main" id="{84EB3376-20F2-4025-BC56-06002AF3C41F}"/>
              </a:ext>
            </a:extLst>
          </p:cNvPr>
          <p:cNvGraphicFramePr>
            <a:graphicFrameLocks noGrp="1"/>
          </p:cNvGraphicFramePr>
          <p:nvPr/>
        </p:nvGraphicFramePr>
        <p:xfrm>
          <a:off x="1456135" y="2442662"/>
          <a:ext cx="5564136" cy="1212040"/>
        </p:xfrm>
        <a:graphic>
          <a:graphicData uri="http://schemas.openxmlformats.org/drawingml/2006/table">
            <a:tbl>
              <a:tblPr/>
              <a:tblGrid>
                <a:gridCol w="971515">
                  <a:extLst>
                    <a:ext uri="{9D8B030D-6E8A-4147-A177-3AD203B41FA5}">
                      <a16:colId xmlns:a16="http://schemas.microsoft.com/office/drawing/2014/main" val="3221280978"/>
                    </a:ext>
                  </a:extLst>
                </a:gridCol>
                <a:gridCol w="1316108">
                  <a:extLst>
                    <a:ext uri="{9D8B030D-6E8A-4147-A177-3AD203B41FA5}">
                      <a16:colId xmlns:a16="http://schemas.microsoft.com/office/drawing/2014/main" val="298904223"/>
                    </a:ext>
                  </a:extLst>
                </a:gridCol>
                <a:gridCol w="1699791">
                  <a:extLst>
                    <a:ext uri="{9D8B030D-6E8A-4147-A177-3AD203B41FA5}">
                      <a16:colId xmlns:a16="http://schemas.microsoft.com/office/drawing/2014/main" val="3279761455"/>
                    </a:ext>
                  </a:extLst>
                </a:gridCol>
                <a:gridCol w="1576722">
                  <a:extLst>
                    <a:ext uri="{9D8B030D-6E8A-4147-A177-3AD203B41FA5}">
                      <a16:colId xmlns:a16="http://schemas.microsoft.com/office/drawing/2014/main" val="129223727"/>
                    </a:ext>
                  </a:extLst>
                </a:gridCol>
              </a:tblGrid>
              <a:tr h="5004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1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Abbott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Rule-out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Rule-in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922710"/>
                  </a:ext>
                </a:extLst>
              </a:tr>
              <a:tr h="414404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Overall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Prevalence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53 (MI=0)</a:t>
                      </a:r>
                      <a:endParaRPr kumimoji="0" lang="zh-TW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48 (MI=9)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01521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8.66% (11/127)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NPV=100%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PPV=18.75%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743958"/>
                  </a:ext>
                </a:extLst>
              </a:tr>
            </a:tbl>
          </a:graphicData>
        </a:graphic>
      </p:graphicFrame>
      <p:graphicFrame>
        <p:nvGraphicFramePr>
          <p:cNvPr id="64539" name="Group 27">
            <a:extLst>
              <a:ext uri="{FF2B5EF4-FFF2-40B4-BE49-F238E27FC236}">
                <a16:creationId xmlns:a16="http://schemas.microsoft.com/office/drawing/2014/main" id="{B72D2A63-666A-4904-BFBC-0001583E67FA}"/>
              </a:ext>
            </a:extLst>
          </p:cNvPr>
          <p:cNvGraphicFramePr>
            <a:graphicFrameLocks noGrp="1"/>
          </p:cNvGraphicFramePr>
          <p:nvPr/>
        </p:nvGraphicFramePr>
        <p:xfrm>
          <a:off x="1456135" y="906422"/>
          <a:ext cx="3285198" cy="1375652"/>
        </p:xfrm>
        <a:graphic>
          <a:graphicData uri="http://schemas.openxmlformats.org/drawingml/2006/table">
            <a:tbl>
              <a:tblPr/>
              <a:tblGrid>
                <a:gridCol w="1790629">
                  <a:extLst>
                    <a:ext uri="{9D8B030D-6E8A-4147-A177-3AD203B41FA5}">
                      <a16:colId xmlns:a16="http://schemas.microsoft.com/office/drawing/2014/main" val="3066545227"/>
                    </a:ext>
                  </a:extLst>
                </a:gridCol>
                <a:gridCol w="1494569">
                  <a:extLst>
                    <a:ext uri="{9D8B030D-6E8A-4147-A177-3AD203B41FA5}">
                      <a16:colId xmlns:a16="http://schemas.microsoft.com/office/drawing/2014/main" val="1742341729"/>
                    </a:ext>
                  </a:extLst>
                </a:gridCol>
              </a:tblGrid>
              <a:tr h="479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Abbott  (</a:t>
                      </a:r>
                      <a:r>
                        <a:rPr kumimoji="0" lang="en-US" altLang="zh-TW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LoB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=3 ng/L)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99</a:t>
                      </a:r>
                      <a:r>
                        <a:rPr kumimoji="0" lang="en-US" altLang="zh-TW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th</a:t>
                      </a: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%  URL (ng/L)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572715"/>
                  </a:ext>
                </a:extLst>
              </a:tr>
              <a:tr h="2976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Overall 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26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353871"/>
                  </a:ext>
                </a:extLst>
              </a:tr>
              <a:tr h="2990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Female</a:t>
                      </a:r>
                    </a:p>
                  </a:txBody>
                  <a:tcPr marL="67628" marR="67628" marT="35243" marB="3524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16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7628" marR="67628" marT="35243" marB="3524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169396"/>
                  </a:ext>
                </a:extLst>
              </a:tr>
              <a:tr h="2990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Male</a:t>
                      </a:r>
                    </a:p>
                  </a:txBody>
                  <a:tcPr marL="67628" marR="67628" marT="35243" marB="3524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34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7628" marR="67628" marT="35243" marB="3524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572514"/>
                  </a:ext>
                </a:extLst>
              </a:tr>
            </a:tbl>
          </a:graphicData>
        </a:graphic>
      </p:graphicFrame>
      <p:graphicFrame>
        <p:nvGraphicFramePr>
          <p:cNvPr id="64556" name="Group 44">
            <a:extLst>
              <a:ext uri="{FF2B5EF4-FFF2-40B4-BE49-F238E27FC236}">
                <a16:creationId xmlns:a16="http://schemas.microsoft.com/office/drawing/2014/main" id="{0A25C51F-F382-4F81-8895-088869801ADB}"/>
              </a:ext>
            </a:extLst>
          </p:cNvPr>
          <p:cNvGraphicFramePr>
            <a:graphicFrameLocks noGrp="1"/>
          </p:cNvGraphicFramePr>
          <p:nvPr/>
        </p:nvGraphicFramePr>
        <p:xfrm>
          <a:off x="1456134" y="3654702"/>
          <a:ext cx="5564135" cy="1209203"/>
        </p:xfrm>
        <a:graphic>
          <a:graphicData uri="http://schemas.openxmlformats.org/drawingml/2006/table">
            <a:tbl>
              <a:tblPr/>
              <a:tblGrid>
                <a:gridCol w="955626">
                  <a:extLst>
                    <a:ext uri="{9D8B030D-6E8A-4147-A177-3AD203B41FA5}">
                      <a16:colId xmlns:a16="http://schemas.microsoft.com/office/drawing/2014/main" val="248357954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906734067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374868868"/>
                    </a:ext>
                  </a:extLst>
                </a:gridCol>
                <a:gridCol w="1584173">
                  <a:extLst>
                    <a:ext uri="{9D8B030D-6E8A-4147-A177-3AD203B41FA5}">
                      <a16:colId xmlns:a16="http://schemas.microsoft.com/office/drawing/2014/main" val="1329585959"/>
                    </a:ext>
                  </a:extLst>
                </a:gridCol>
              </a:tblGrid>
              <a:tr h="308849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Female</a:t>
                      </a:r>
                      <a:endParaRPr kumimoji="0" lang="zh-TW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3.57% (2/56)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21 (MI=0)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23 (MI=2)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096510"/>
                  </a:ext>
                </a:extLst>
              </a:tr>
              <a:tr h="30122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NPV=100%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PPV=8.70%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591670"/>
                  </a:ext>
                </a:extLst>
              </a:tr>
              <a:tr h="3000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Male</a:t>
                      </a:r>
                      <a:endParaRPr kumimoji="0" lang="zh-TW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12.68% (9/71)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27 (MI=0)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32 (MI=8)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412552"/>
                  </a:ext>
                </a:extLst>
              </a:tr>
              <a:tr h="29908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NPV=100%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PPV=25%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219"/>
                  </a:ext>
                </a:extLst>
              </a:tr>
            </a:tbl>
          </a:graphicData>
        </a:graphic>
      </p:graphicFrame>
      <p:sp>
        <p:nvSpPr>
          <p:cNvPr id="64584" name="標題 1">
            <a:extLst>
              <a:ext uri="{FF2B5EF4-FFF2-40B4-BE49-F238E27FC236}">
                <a16:creationId xmlns:a16="http://schemas.microsoft.com/office/drawing/2014/main" id="{EDB3B3F4-319C-4AB3-B1EC-E7DAA431D19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743604" y="893696"/>
            <a:ext cx="4068715" cy="79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Specific cutoffs-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Gender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haroni" panose="02010803020104030203" pitchFamily="2" charset="-79"/>
              <a:ea typeface="標楷體" panose="03000509000000000000" pitchFamily="65" charset="-120"/>
              <a:cs typeface="+mn-cs"/>
              <a:sym typeface="Arial" panose="020B0604020202020204" pitchFamily="34" charset="0"/>
            </a:endParaRPr>
          </a:p>
        </p:txBody>
      </p:sp>
      <p:sp>
        <p:nvSpPr>
          <p:cNvPr id="64586" name="Rectangle 74">
            <a:extLst>
              <a:ext uri="{FF2B5EF4-FFF2-40B4-BE49-F238E27FC236}">
                <a16:creationId xmlns:a16="http://schemas.microsoft.com/office/drawing/2014/main" id="{44A77E9A-0543-47A5-B0F5-719964080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2" y="2475891"/>
            <a:ext cx="1656184" cy="2403872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4587" name="Rectangle 75">
            <a:extLst>
              <a:ext uri="{FF2B5EF4-FFF2-40B4-BE49-F238E27FC236}">
                <a16:creationId xmlns:a16="http://schemas.microsoft.com/office/drawing/2014/main" id="{E4478BA1-3456-4DF0-A7D1-699D9AC99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095" y="2459833"/>
            <a:ext cx="1584173" cy="241993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9" name="Picture 73">
            <a:extLst>
              <a:ext uri="{FF2B5EF4-FFF2-40B4-BE49-F238E27FC236}">
                <a16:creationId xmlns:a16="http://schemas.microsoft.com/office/drawing/2014/main" id="{894A81B3-DBF1-41E5-ACC6-7AB6BECD9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40"/>
            <a:ext cx="1456134" cy="490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999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Group 2">
            <a:extLst>
              <a:ext uri="{FF2B5EF4-FFF2-40B4-BE49-F238E27FC236}">
                <a16:creationId xmlns:a16="http://schemas.microsoft.com/office/drawing/2014/main" id="{84EB3376-20F2-4025-BC56-06002AF3C41F}"/>
              </a:ext>
            </a:extLst>
          </p:cNvPr>
          <p:cNvGraphicFramePr>
            <a:graphicFrameLocks noGrp="1"/>
          </p:cNvGraphicFramePr>
          <p:nvPr/>
        </p:nvGraphicFramePr>
        <p:xfrm>
          <a:off x="1456135" y="2442662"/>
          <a:ext cx="5564136" cy="1212040"/>
        </p:xfrm>
        <a:graphic>
          <a:graphicData uri="http://schemas.openxmlformats.org/drawingml/2006/table">
            <a:tbl>
              <a:tblPr/>
              <a:tblGrid>
                <a:gridCol w="971515">
                  <a:extLst>
                    <a:ext uri="{9D8B030D-6E8A-4147-A177-3AD203B41FA5}">
                      <a16:colId xmlns:a16="http://schemas.microsoft.com/office/drawing/2014/main" val="3221280978"/>
                    </a:ext>
                  </a:extLst>
                </a:gridCol>
                <a:gridCol w="1316108">
                  <a:extLst>
                    <a:ext uri="{9D8B030D-6E8A-4147-A177-3AD203B41FA5}">
                      <a16:colId xmlns:a16="http://schemas.microsoft.com/office/drawing/2014/main" val="298904223"/>
                    </a:ext>
                  </a:extLst>
                </a:gridCol>
                <a:gridCol w="1699791">
                  <a:extLst>
                    <a:ext uri="{9D8B030D-6E8A-4147-A177-3AD203B41FA5}">
                      <a16:colId xmlns:a16="http://schemas.microsoft.com/office/drawing/2014/main" val="3279761455"/>
                    </a:ext>
                  </a:extLst>
                </a:gridCol>
                <a:gridCol w="1576722">
                  <a:extLst>
                    <a:ext uri="{9D8B030D-6E8A-4147-A177-3AD203B41FA5}">
                      <a16:colId xmlns:a16="http://schemas.microsoft.com/office/drawing/2014/main" val="129223727"/>
                    </a:ext>
                  </a:extLst>
                </a:gridCol>
              </a:tblGrid>
              <a:tr h="5004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1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Beckman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Rule-out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Rule-in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922710"/>
                  </a:ext>
                </a:extLst>
              </a:tr>
              <a:tr h="414404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Overall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Prevalence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52 (MI=0)</a:t>
                      </a:r>
                      <a:endParaRPr kumimoji="0" lang="zh-TW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44 (MI=9)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01521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8.66% (11/127)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NPV=100%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PPV=20.45%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743958"/>
                  </a:ext>
                </a:extLst>
              </a:tr>
            </a:tbl>
          </a:graphicData>
        </a:graphic>
      </p:graphicFrame>
      <p:graphicFrame>
        <p:nvGraphicFramePr>
          <p:cNvPr id="64539" name="Group 27">
            <a:extLst>
              <a:ext uri="{FF2B5EF4-FFF2-40B4-BE49-F238E27FC236}">
                <a16:creationId xmlns:a16="http://schemas.microsoft.com/office/drawing/2014/main" id="{B72D2A63-666A-4904-BFBC-0001583E67FA}"/>
              </a:ext>
            </a:extLst>
          </p:cNvPr>
          <p:cNvGraphicFramePr>
            <a:graphicFrameLocks noGrp="1"/>
          </p:cNvGraphicFramePr>
          <p:nvPr/>
        </p:nvGraphicFramePr>
        <p:xfrm>
          <a:off x="1456134" y="906422"/>
          <a:ext cx="3691929" cy="1375652"/>
        </p:xfrm>
        <a:graphic>
          <a:graphicData uri="http://schemas.openxmlformats.org/drawingml/2006/table">
            <a:tbl>
              <a:tblPr/>
              <a:tblGrid>
                <a:gridCol w="1963738">
                  <a:extLst>
                    <a:ext uri="{9D8B030D-6E8A-4147-A177-3AD203B41FA5}">
                      <a16:colId xmlns:a16="http://schemas.microsoft.com/office/drawing/2014/main" val="3066545227"/>
                    </a:ext>
                  </a:extLst>
                </a:gridCol>
                <a:gridCol w="1728191">
                  <a:extLst>
                    <a:ext uri="{9D8B030D-6E8A-4147-A177-3AD203B41FA5}">
                      <a16:colId xmlns:a16="http://schemas.microsoft.com/office/drawing/2014/main" val="1742341729"/>
                    </a:ext>
                  </a:extLst>
                </a:gridCol>
              </a:tblGrid>
              <a:tr h="479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Beckman  (</a:t>
                      </a:r>
                      <a:r>
                        <a:rPr kumimoji="0" lang="en-US" altLang="zh-TW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LoB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=3 ng/L)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99</a:t>
                      </a:r>
                      <a:r>
                        <a:rPr kumimoji="0" lang="en-US" altLang="zh-TW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th</a:t>
                      </a: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%  URL (ng/L)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572715"/>
                  </a:ext>
                </a:extLst>
              </a:tr>
              <a:tr h="2976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Overall 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26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353871"/>
                  </a:ext>
                </a:extLst>
              </a:tr>
              <a:tr h="2990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Female</a:t>
                      </a:r>
                    </a:p>
                  </a:txBody>
                  <a:tcPr marL="67628" marR="67628" marT="35243" marB="3524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11.6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7628" marR="67628" marT="35243" marB="3524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169396"/>
                  </a:ext>
                </a:extLst>
              </a:tr>
              <a:tr h="2990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Male</a:t>
                      </a:r>
                    </a:p>
                  </a:txBody>
                  <a:tcPr marL="67628" marR="67628" marT="35243" marB="3524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19.8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7628" marR="67628" marT="35243" marB="3524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572514"/>
                  </a:ext>
                </a:extLst>
              </a:tr>
            </a:tbl>
          </a:graphicData>
        </a:graphic>
      </p:graphicFrame>
      <p:graphicFrame>
        <p:nvGraphicFramePr>
          <p:cNvPr id="64556" name="Group 44">
            <a:extLst>
              <a:ext uri="{FF2B5EF4-FFF2-40B4-BE49-F238E27FC236}">
                <a16:creationId xmlns:a16="http://schemas.microsoft.com/office/drawing/2014/main" id="{0A25C51F-F382-4F81-8895-088869801ADB}"/>
              </a:ext>
            </a:extLst>
          </p:cNvPr>
          <p:cNvGraphicFramePr>
            <a:graphicFrameLocks noGrp="1"/>
          </p:cNvGraphicFramePr>
          <p:nvPr/>
        </p:nvGraphicFramePr>
        <p:xfrm>
          <a:off x="1456134" y="3654702"/>
          <a:ext cx="5564135" cy="1209203"/>
        </p:xfrm>
        <a:graphic>
          <a:graphicData uri="http://schemas.openxmlformats.org/drawingml/2006/table">
            <a:tbl>
              <a:tblPr/>
              <a:tblGrid>
                <a:gridCol w="955626">
                  <a:extLst>
                    <a:ext uri="{9D8B030D-6E8A-4147-A177-3AD203B41FA5}">
                      <a16:colId xmlns:a16="http://schemas.microsoft.com/office/drawing/2014/main" val="248357954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906734067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374868868"/>
                    </a:ext>
                  </a:extLst>
                </a:gridCol>
                <a:gridCol w="1584173">
                  <a:extLst>
                    <a:ext uri="{9D8B030D-6E8A-4147-A177-3AD203B41FA5}">
                      <a16:colId xmlns:a16="http://schemas.microsoft.com/office/drawing/2014/main" val="1329585959"/>
                    </a:ext>
                  </a:extLst>
                </a:gridCol>
              </a:tblGrid>
              <a:tr h="308849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Female</a:t>
                      </a:r>
                      <a:endParaRPr kumimoji="0" lang="zh-TW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3.57% (2/56)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24 (MI=0)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19 (MI=2)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096510"/>
                  </a:ext>
                </a:extLst>
              </a:tr>
              <a:tr h="30122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NPV=100%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PV=10.53%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591670"/>
                  </a:ext>
                </a:extLst>
              </a:tr>
              <a:tr h="3000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Male</a:t>
                      </a:r>
                      <a:endParaRPr kumimoji="0" lang="zh-TW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12.68% (9/71)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24 (MI=0)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27 (MI=8)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412552"/>
                  </a:ext>
                </a:extLst>
              </a:tr>
              <a:tr h="29908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NPV=100%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PPV=29.63%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219"/>
                  </a:ext>
                </a:extLst>
              </a:tr>
            </a:tbl>
          </a:graphicData>
        </a:graphic>
      </p:graphicFrame>
      <p:sp>
        <p:nvSpPr>
          <p:cNvPr id="64584" name="標題 1">
            <a:extLst>
              <a:ext uri="{FF2B5EF4-FFF2-40B4-BE49-F238E27FC236}">
                <a16:creationId xmlns:a16="http://schemas.microsoft.com/office/drawing/2014/main" id="{EDB3B3F4-319C-4AB3-B1EC-E7DAA431D19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743604" y="893696"/>
            <a:ext cx="4068715" cy="79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Specific cutoffs-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Gender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haroni" panose="02010803020104030203" pitchFamily="2" charset="-79"/>
              <a:ea typeface="標楷體" panose="03000509000000000000" pitchFamily="65" charset="-120"/>
              <a:cs typeface="+mn-cs"/>
              <a:sym typeface="Arial" panose="020B0604020202020204" pitchFamily="34" charset="0"/>
            </a:endParaRPr>
          </a:p>
        </p:txBody>
      </p:sp>
      <p:sp>
        <p:nvSpPr>
          <p:cNvPr id="64586" name="Rectangle 74">
            <a:extLst>
              <a:ext uri="{FF2B5EF4-FFF2-40B4-BE49-F238E27FC236}">
                <a16:creationId xmlns:a16="http://schemas.microsoft.com/office/drawing/2014/main" id="{44A77E9A-0543-47A5-B0F5-719964080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2" y="2475891"/>
            <a:ext cx="1656184" cy="2403872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4587" name="Rectangle 75">
            <a:extLst>
              <a:ext uri="{FF2B5EF4-FFF2-40B4-BE49-F238E27FC236}">
                <a16:creationId xmlns:a16="http://schemas.microsoft.com/office/drawing/2014/main" id="{E4478BA1-3456-4DF0-A7D1-699D9AC99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095" y="2459833"/>
            <a:ext cx="1584173" cy="241993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0" name="Picture 73">
            <a:extLst>
              <a:ext uri="{FF2B5EF4-FFF2-40B4-BE49-F238E27FC236}">
                <a16:creationId xmlns:a16="http://schemas.microsoft.com/office/drawing/2014/main" id="{384F99B4-F0A9-4D0C-B0F6-EEE82FECE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690"/>
            <a:ext cx="1456134" cy="463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314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Group 2">
            <a:extLst>
              <a:ext uri="{FF2B5EF4-FFF2-40B4-BE49-F238E27FC236}">
                <a16:creationId xmlns:a16="http://schemas.microsoft.com/office/drawing/2014/main" id="{F9238C4C-39FF-43B1-8658-6BFE21AE450F}"/>
              </a:ext>
            </a:extLst>
          </p:cNvPr>
          <p:cNvGraphicFramePr>
            <a:graphicFrameLocks noGrp="1"/>
          </p:cNvGraphicFramePr>
          <p:nvPr/>
        </p:nvGraphicFramePr>
        <p:xfrm>
          <a:off x="1479170" y="3279647"/>
          <a:ext cx="4756548" cy="1583532"/>
        </p:xfrm>
        <a:graphic>
          <a:graphicData uri="http://schemas.openxmlformats.org/drawingml/2006/table">
            <a:tbl>
              <a:tblPr/>
              <a:tblGrid>
                <a:gridCol w="910828">
                  <a:extLst>
                    <a:ext uri="{9D8B030D-6E8A-4147-A177-3AD203B41FA5}">
                      <a16:colId xmlns:a16="http://schemas.microsoft.com/office/drawing/2014/main" val="2086789254"/>
                    </a:ext>
                  </a:extLst>
                </a:gridCol>
                <a:gridCol w="1207294">
                  <a:extLst>
                    <a:ext uri="{9D8B030D-6E8A-4147-A177-3AD203B41FA5}">
                      <a16:colId xmlns:a16="http://schemas.microsoft.com/office/drawing/2014/main" val="2639317099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1431380287"/>
                    </a:ext>
                  </a:extLst>
                </a:gridCol>
                <a:gridCol w="1338263">
                  <a:extLst>
                    <a:ext uri="{9D8B030D-6E8A-4147-A177-3AD203B41FA5}">
                      <a16:colId xmlns:a16="http://schemas.microsoft.com/office/drawing/2014/main" val="2495554379"/>
                    </a:ext>
                  </a:extLst>
                </a:gridCol>
              </a:tblGrid>
              <a:tr h="5262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Roche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Rule-out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Rule-in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659832"/>
                  </a:ext>
                </a:extLst>
              </a:tr>
              <a:tr h="527447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eGFR &lt;60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Prevalence</a:t>
                      </a:r>
                      <a:endParaRPr kumimoji="0" lang="zh-TW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20 (MI=0)</a:t>
                      </a: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28 (MI=6)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2679"/>
                  </a:ext>
                </a:extLst>
              </a:tr>
              <a:tr h="52982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7.50% (6/80)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NPV=100%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PPV=21.43%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006215"/>
                  </a:ext>
                </a:extLst>
              </a:tr>
            </a:tbl>
          </a:graphicData>
        </a:graphic>
      </p:graphicFrame>
      <p:graphicFrame>
        <p:nvGraphicFramePr>
          <p:cNvPr id="70683" name="Group 27">
            <a:extLst>
              <a:ext uri="{FF2B5EF4-FFF2-40B4-BE49-F238E27FC236}">
                <a16:creationId xmlns:a16="http://schemas.microsoft.com/office/drawing/2014/main" id="{8BA77336-B381-48D7-A405-063C96576431}"/>
              </a:ext>
            </a:extLst>
          </p:cNvPr>
          <p:cNvGraphicFramePr>
            <a:graphicFrameLocks noGrp="1"/>
          </p:cNvGraphicFramePr>
          <p:nvPr/>
        </p:nvGraphicFramePr>
        <p:xfrm>
          <a:off x="1470074" y="676038"/>
          <a:ext cx="3441389" cy="1122998"/>
        </p:xfrm>
        <a:graphic>
          <a:graphicData uri="http://schemas.openxmlformats.org/drawingml/2006/table">
            <a:tbl>
              <a:tblPr/>
              <a:tblGrid>
                <a:gridCol w="1733774">
                  <a:extLst>
                    <a:ext uri="{9D8B030D-6E8A-4147-A177-3AD203B41FA5}">
                      <a16:colId xmlns:a16="http://schemas.microsoft.com/office/drawing/2014/main" val="3616857388"/>
                    </a:ext>
                  </a:extLst>
                </a:gridCol>
                <a:gridCol w="1707615">
                  <a:extLst>
                    <a:ext uri="{9D8B030D-6E8A-4147-A177-3AD203B41FA5}">
                      <a16:colId xmlns:a16="http://schemas.microsoft.com/office/drawing/2014/main" val="228888598"/>
                    </a:ext>
                  </a:extLst>
                </a:gridCol>
              </a:tblGrid>
              <a:tr h="5262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Roche  (</a:t>
                      </a:r>
                      <a:r>
                        <a:rPr kumimoji="0" lang="en-US" altLang="zh-TW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LoB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=3 ng/L)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99th %  URL (ng/L)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788407"/>
                  </a:ext>
                </a:extLst>
              </a:tr>
              <a:tr h="2976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Overall </a:t>
                      </a:r>
                      <a:endParaRPr kumimoji="0" lang="zh-TW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724868"/>
                  </a:ext>
                </a:extLst>
              </a:tr>
              <a:tr h="2990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Calibri" panose="020F0502020204030204" pitchFamily="34" charset="0"/>
                        </a:rPr>
                        <a:t>eGFR&lt;60</a:t>
                      </a:r>
                      <a:endParaRPr kumimoji="0" lang="zh-TW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7628" marR="67628" marT="35243" marB="3524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29.5</a:t>
                      </a:r>
                    </a:p>
                  </a:txBody>
                  <a:tcPr marL="67628" marR="67628" marT="35243" marB="3524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353329"/>
                  </a:ext>
                </a:extLst>
              </a:tr>
            </a:tbl>
          </a:graphicData>
        </a:graphic>
      </p:graphicFrame>
      <p:graphicFrame>
        <p:nvGraphicFramePr>
          <p:cNvPr id="70697" name="Group 41">
            <a:extLst>
              <a:ext uri="{FF2B5EF4-FFF2-40B4-BE49-F238E27FC236}">
                <a16:creationId xmlns:a16="http://schemas.microsoft.com/office/drawing/2014/main" id="{420BBA8A-7906-46E1-A1FB-3E20E829E303}"/>
              </a:ext>
            </a:extLst>
          </p:cNvPr>
          <p:cNvGraphicFramePr>
            <a:graphicFrameLocks noGrp="1"/>
          </p:cNvGraphicFramePr>
          <p:nvPr/>
        </p:nvGraphicFramePr>
        <p:xfrm>
          <a:off x="1479170" y="1911902"/>
          <a:ext cx="4769643" cy="1319696"/>
        </p:xfrm>
        <a:graphic>
          <a:graphicData uri="http://schemas.openxmlformats.org/drawingml/2006/table">
            <a:tbl>
              <a:tblPr/>
              <a:tblGrid>
                <a:gridCol w="2084718">
                  <a:extLst>
                    <a:ext uri="{9D8B030D-6E8A-4147-A177-3AD203B41FA5}">
                      <a16:colId xmlns:a16="http://schemas.microsoft.com/office/drawing/2014/main" val="1012242223"/>
                    </a:ext>
                  </a:extLst>
                </a:gridCol>
                <a:gridCol w="1339519">
                  <a:extLst>
                    <a:ext uri="{9D8B030D-6E8A-4147-A177-3AD203B41FA5}">
                      <a16:colId xmlns:a16="http://schemas.microsoft.com/office/drawing/2014/main" val="2979464276"/>
                    </a:ext>
                  </a:extLst>
                </a:gridCol>
                <a:gridCol w="1345406">
                  <a:extLst>
                    <a:ext uri="{9D8B030D-6E8A-4147-A177-3AD203B41FA5}">
                      <a16:colId xmlns:a16="http://schemas.microsoft.com/office/drawing/2014/main" val="2996087482"/>
                    </a:ext>
                  </a:extLst>
                </a:gridCol>
              </a:tblGrid>
              <a:tr h="672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Roche</a:t>
                      </a:r>
                      <a:endParaRPr kumimoji="0" lang="zh-TW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Rule-out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Rule-in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92435"/>
                  </a:ext>
                </a:extLst>
              </a:tr>
              <a:tr h="3287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Prevalence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28</a:t>
                      </a:r>
                      <a:r>
                        <a:rPr kumimoji="0" lang="zh-TW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 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(MI=0)</a:t>
                      </a:r>
                      <a:endParaRPr kumimoji="0" lang="zh-TW" altLang="zh-TW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61 (MI=11)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44953"/>
                  </a:ext>
                </a:extLst>
              </a:tr>
              <a:tr h="318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8.66% (11/127)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NPV=100%</a:t>
                      </a:r>
                      <a:endParaRPr kumimoji="0" lang="zh-TW" altLang="zh-TW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PPV=18.03%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252022"/>
                  </a:ext>
                </a:extLst>
              </a:tr>
            </a:tbl>
          </a:graphicData>
        </a:graphic>
      </p:graphicFrame>
      <p:sp>
        <p:nvSpPr>
          <p:cNvPr id="70719" name="標題 1">
            <a:extLst>
              <a:ext uri="{FF2B5EF4-FFF2-40B4-BE49-F238E27FC236}">
                <a16:creationId xmlns:a16="http://schemas.microsoft.com/office/drawing/2014/main" id="{313ABEF7-B730-4F93-A8DC-7D201969B29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436096" y="485289"/>
            <a:ext cx="2931989" cy="99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Specific cutoffs-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Renal dysfunc.</a:t>
            </a:r>
          </a:p>
        </p:txBody>
      </p:sp>
      <p:pic>
        <p:nvPicPr>
          <p:cNvPr id="70720" name="Picture 64">
            <a:extLst>
              <a:ext uri="{FF2B5EF4-FFF2-40B4-BE49-F238E27FC236}">
                <a16:creationId xmlns:a16="http://schemas.microsoft.com/office/drawing/2014/main" id="{2E00BA9A-6859-4AE7-9BEE-87541602C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" y="42863"/>
            <a:ext cx="1450353" cy="51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0721" name="Rectangle 65">
            <a:extLst>
              <a:ext uri="{FF2B5EF4-FFF2-40B4-BE49-F238E27FC236}">
                <a16:creationId xmlns:a16="http://schemas.microsoft.com/office/drawing/2014/main" id="{2D545AAC-7072-456E-BFB7-0D3FD6DC7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1463" y="1911900"/>
            <a:ext cx="1352550" cy="2951277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0722" name="Rectangle 66">
            <a:extLst>
              <a:ext uri="{FF2B5EF4-FFF2-40B4-BE49-F238E27FC236}">
                <a16:creationId xmlns:a16="http://schemas.microsoft.com/office/drawing/2014/main" id="{A27178D7-BBE4-4CEF-8809-E354A2CB7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1911901"/>
            <a:ext cx="1352550" cy="2951277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Group 2">
            <a:extLst>
              <a:ext uri="{FF2B5EF4-FFF2-40B4-BE49-F238E27FC236}">
                <a16:creationId xmlns:a16="http://schemas.microsoft.com/office/drawing/2014/main" id="{F9238C4C-39FF-43B1-8658-6BFE21AE450F}"/>
              </a:ext>
            </a:extLst>
          </p:cNvPr>
          <p:cNvGraphicFramePr>
            <a:graphicFrameLocks noGrp="1"/>
          </p:cNvGraphicFramePr>
          <p:nvPr/>
        </p:nvGraphicFramePr>
        <p:xfrm>
          <a:off x="1479170" y="3279647"/>
          <a:ext cx="4756548" cy="1583532"/>
        </p:xfrm>
        <a:graphic>
          <a:graphicData uri="http://schemas.openxmlformats.org/drawingml/2006/table">
            <a:tbl>
              <a:tblPr/>
              <a:tblGrid>
                <a:gridCol w="910828">
                  <a:extLst>
                    <a:ext uri="{9D8B030D-6E8A-4147-A177-3AD203B41FA5}">
                      <a16:colId xmlns:a16="http://schemas.microsoft.com/office/drawing/2014/main" val="2086789254"/>
                    </a:ext>
                  </a:extLst>
                </a:gridCol>
                <a:gridCol w="1207294">
                  <a:extLst>
                    <a:ext uri="{9D8B030D-6E8A-4147-A177-3AD203B41FA5}">
                      <a16:colId xmlns:a16="http://schemas.microsoft.com/office/drawing/2014/main" val="2639317099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1431380287"/>
                    </a:ext>
                  </a:extLst>
                </a:gridCol>
                <a:gridCol w="1338263">
                  <a:extLst>
                    <a:ext uri="{9D8B030D-6E8A-4147-A177-3AD203B41FA5}">
                      <a16:colId xmlns:a16="http://schemas.microsoft.com/office/drawing/2014/main" val="2495554379"/>
                    </a:ext>
                  </a:extLst>
                </a:gridCol>
              </a:tblGrid>
              <a:tr h="5262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Abbott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Rule-out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Rule-in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659832"/>
                  </a:ext>
                </a:extLst>
              </a:tr>
              <a:tr h="527447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eGFR &lt;60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Prevalence</a:t>
                      </a:r>
                      <a:endParaRPr kumimoji="0" lang="zh-TW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27 (MI=0)</a:t>
                      </a: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33 (MI=5)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2679"/>
                  </a:ext>
                </a:extLst>
              </a:tr>
              <a:tr h="52982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7.50%</a:t>
                      </a:r>
                      <a:r>
                        <a:rPr kumimoji="0" lang="zh-TW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(6/80)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NPV=100%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PPV=15.15%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006215"/>
                  </a:ext>
                </a:extLst>
              </a:tr>
            </a:tbl>
          </a:graphicData>
        </a:graphic>
      </p:graphicFrame>
      <p:graphicFrame>
        <p:nvGraphicFramePr>
          <p:cNvPr id="70683" name="Group 27">
            <a:extLst>
              <a:ext uri="{FF2B5EF4-FFF2-40B4-BE49-F238E27FC236}">
                <a16:creationId xmlns:a16="http://schemas.microsoft.com/office/drawing/2014/main" id="{8BA77336-B381-48D7-A405-063C96576431}"/>
              </a:ext>
            </a:extLst>
          </p:cNvPr>
          <p:cNvGraphicFramePr>
            <a:graphicFrameLocks noGrp="1"/>
          </p:cNvGraphicFramePr>
          <p:nvPr/>
        </p:nvGraphicFramePr>
        <p:xfrm>
          <a:off x="1470074" y="676038"/>
          <a:ext cx="3441389" cy="1122998"/>
        </p:xfrm>
        <a:graphic>
          <a:graphicData uri="http://schemas.openxmlformats.org/drawingml/2006/table">
            <a:tbl>
              <a:tblPr/>
              <a:tblGrid>
                <a:gridCol w="1733774">
                  <a:extLst>
                    <a:ext uri="{9D8B030D-6E8A-4147-A177-3AD203B41FA5}">
                      <a16:colId xmlns:a16="http://schemas.microsoft.com/office/drawing/2014/main" val="3616857388"/>
                    </a:ext>
                  </a:extLst>
                </a:gridCol>
                <a:gridCol w="1707615">
                  <a:extLst>
                    <a:ext uri="{9D8B030D-6E8A-4147-A177-3AD203B41FA5}">
                      <a16:colId xmlns:a16="http://schemas.microsoft.com/office/drawing/2014/main" val="228888598"/>
                    </a:ext>
                  </a:extLst>
                </a:gridCol>
              </a:tblGrid>
              <a:tr h="5262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Abbott  (</a:t>
                      </a:r>
                      <a:r>
                        <a:rPr kumimoji="0" lang="en-US" altLang="zh-TW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LoB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=3 ng/L)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99th %  URL (ng/L)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788407"/>
                  </a:ext>
                </a:extLst>
              </a:tr>
              <a:tr h="2976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Overall </a:t>
                      </a:r>
                      <a:endParaRPr kumimoji="0" lang="zh-TW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26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724868"/>
                  </a:ext>
                </a:extLst>
              </a:tr>
              <a:tr h="2990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Calibri" panose="020F0502020204030204" pitchFamily="34" charset="0"/>
                        </a:rPr>
                        <a:t>eGFR&lt;60</a:t>
                      </a:r>
                      <a:endParaRPr kumimoji="0" lang="zh-TW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7628" marR="67628" marT="35243" marB="3524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29.4</a:t>
                      </a:r>
                    </a:p>
                  </a:txBody>
                  <a:tcPr marL="67628" marR="67628" marT="35243" marB="3524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353329"/>
                  </a:ext>
                </a:extLst>
              </a:tr>
            </a:tbl>
          </a:graphicData>
        </a:graphic>
      </p:graphicFrame>
      <p:graphicFrame>
        <p:nvGraphicFramePr>
          <p:cNvPr id="70697" name="Group 41">
            <a:extLst>
              <a:ext uri="{FF2B5EF4-FFF2-40B4-BE49-F238E27FC236}">
                <a16:creationId xmlns:a16="http://schemas.microsoft.com/office/drawing/2014/main" id="{420BBA8A-7906-46E1-A1FB-3E20E829E303}"/>
              </a:ext>
            </a:extLst>
          </p:cNvPr>
          <p:cNvGraphicFramePr>
            <a:graphicFrameLocks noGrp="1"/>
          </p:cNvGraphicFramePr>
          <p:nvPr/>
        </p:nvGraphicFramePr>
        <p:xfrm>
          <a:off x="1479170" y="1911902"/>
          <a:ext cx="4769643" cy="1319696"/>
        </p:xfrm>
        <a:graphic>
          <a:graphicData uri="http://schemas.openxmlformats.org/drawingml/2006/table">
            <a:tbl>
              <a:tblPr/>
              <a:tblGrid>
                <a:gridCol w="2084718">
                  <a:extLst>
                    <a:ext uri="{9D8B030D-6E8A-4147-A177-3AD203B41FA5}">
                      <a16:colId xmlns:a16="http://schemas.microsoft.com/office/drawing/2014/main" val="1012242223"/>
                    </a:ext>
                  </a:extLst>
                </a:gridCol>
                <a:gridCol w="1339519">
                  <a:extLst>
                    <a:ext uri="{9D8B030D-6E8A-4147-A177-3AD203B41FA5}">
                      <a16:colId xmlns:a16="http://schemas.microsoft.com/office/drawing/2014/main" val="2979464276"/>
                    </a:ext>
                  </a:extLst>
                </a:gridCol>
                <a:gridCol w="1345406">
                  <a:extLst>
                    <a:ext uri="{9D8B030D-6E8A-4147-A177-3AD203B41FA5}">
                      <a16:colId xmlns:a16="http://schemas.microsoft.com/office/drawing/2014/main" val="2996087482"/>
                    </a:ext>
                  </a:extLst>
                </a:gridCol>
              </a:tblGrid>
              <a:tr h="672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Abbott</a:t>
                      </a:r>
                      <a:endParaRPr kumimoji="0" lang="zh-TW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Rule-out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Rule-in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92435"/>
                  </a:ext>
                </a:extLst>
              </a:tr>
              <a:tr h="3287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Prevalence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53</a:t>
                      </a:r>
                      <a:r>
                        <a:rPr kumimoji="0" lang="zh-TW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 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(MI=0)</a:t>
                      </a:r>
                      <a:endParaRPr kumimoji="0" lang="zh-TW" altLang="zh-TW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48 (MI=9)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44953"/>
                  </a:ext>
                </a:extLst>
              </a:tr>
              <a:tr h="318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8.66% (11/127)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NPV=100%</a:t>
                      </a:r>
                      <a:endParaRPr kumimoji="0" lang="zh-TW" altLang="zh-TW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PPV=18.75%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252022"/>
                  </a:ext>
                </a:extLst>
              </a:tr>
            </a:tbl>
          </a:graphicData>
        </a:graphic>
      </p:graphicFrame>
      <p:sp>
        <p:nvSpPr>
          <p:cNvPr id="70719" name="標題 1">
            <a:extLst>
              <a:ext uri="{FF2B5EF4-FFF2-40B4-BE49-F238E27FC236}">
                <a16:creationId xmlns:a16="http://schemas.microsoft.com/office/drawing/2014/main" id="{313ABEF7-B730-4F93-A8DC-7D201969B29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436096" y="485289"/>
            <a:ext cx="2931989" cy="99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Specific cutoffs-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Renal dysfunc.</a:t>
            </a:r>
          </a:p>
        </p:txBody>
      </p:sp>
      <p:sp>
        <p:nvSpPr>
          <p:cNvPr id="70721" name="Rectangle 65">
            <a:extLst>
              <a:ext uri="{FF2B5EF4-FFF2-40B4-BE49-F238E27FC236}">
                <a16:creationId xmlns:a16="http://schemas.microsoft.com/office/drawing/2014/main" id="{2D545AAC-7072-456E-BFB7-0D3FD6DC7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1463" y="1911900"/>
            <a:ext cx="1352550" cy="2951277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0722" name="Rectangle 66">
            <a:extLst>
              <a:ext uri="{FF2B5EF4-FFF2-40B4-BE49-F238E27FC236}">
                <a16:creationId xmlns:a16="http://schemas.microsoft.com/office/drawing/2014/main" id="{A27178D7-BBE4-4CEF-8809-E354A2CB7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1911901"/>
            <a:ext cx="1352550" cy="2951277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9" name="Picture 64">
            <a:extLst>
              <a:ext uri="{FF2B5EF4-FFF2-40B4-BE49-F238E27FC236}">
                <a16:creationId xmlns:a16="http://schemas.microsoft.com/office/drawing/2014/main" id="{0D5FDC48-FF7C-439E-B024-624F667E1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60895"/>
            <a:ext cx="1434578" cy="48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69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0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Group 2">
            <a:extLst>
              <a:ext uri="{FF2B5EF4-FFF2-40B4-BE49-F238E27FC236}">
                <a16:creationId xmlns:a16="http://schemas.microsoft.com/office/drawing/2014/main" id="{F9238C4C-39FF-43B1-8658-6BFE21AE450F}"/>
              </a:ext>
            </a:extLst>
          </p:cNvPr>
          <p:cNvGraphicFramePr>
            <a:graphicFrameLocks noGrp="1"/>
          </p:cNvGraphicFramePr>
          <p:nvPr/>
        </p:nvGraphicFramePr>
        <p:xfrm>
          <a:off x="1479170" y="3279647"/>
          <a:ext cx="4756548" cy="1583532"/>
        </p:xfrm>
        <a:graphic>
          <a:graphicData uri="http://schemas.openxmlformats.org/drawingml/2006/table">
            <a:tbl>
              <a:tblPr/>
              <a:tblGrid>
                <a:gridCol w="910828">
                  <a:extLst>
                    <a:ext uri="{9D8B030D-6E8A-4147-A177-3AD203B41FA5}">
                      <a16:colId xmlns:a16="http://schemas.microsoft.com/office/drawing/2014/main" val="2086789254"/>
                    </a:ext>
                  </a:extLst>
                </a:gridCol>
                <a:gridCol w="1207294">
                  <a:extLst>
                    <a:ext uri="{9D8B030D-6E8A-4147-A177-3AD203B41FA5}">
                      <a16:colId xmlns:a16="http://schemas.microsoft.com/office/drawing/2014/main" val="2639317099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1431380287"/>
                    </a:ext>
                  </a:extLst>
                </a:gridCol>
                <a:gridCol w="1338263">
                  <a:extLst>
                    <a:ext uri="{9D8B030D-6E8A-4147-A177-3AD203B41FA5}">
                      <a16:colId xmlns:a16="http://schemas.microsoft.com/office/drawing/2014/main" val="2495554379"/>
                    </a:ext>
                  </a:extLst>
                </a:gridCol>
              </a:tblGrid>
              <a:tr h="5262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Beckman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Rule-out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Rule-in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659832"/>
                  </a:ext>
                </a:extLst>
              </a:tr>
              <a:tr h="527447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eGFR &lt;60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Prevalence</a:t>
                      </a:r>
                      <a:endParaRPr kumimoji="0" lang="zh-TW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34 (MI=0)</a:t>
                      </a: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25 (MI=4)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2679"/>
                  </a:ext>
                </a:extLst>
              </a:tr>
              <a:tr h="52982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7.50%</a:t>
                      </a:r>
                      <a:r>
                        <a:rPr kumimoji="0" lang="zh-TW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(6/80)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NPV=100%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PPV=16%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006215"/>
                  </a:ext>
                </a:extLst>
              </a:tr>
            </a:tbl>
          </a:graphicData>
        </a:graphic>
      </p:graphicFrame>
      <p:graphicFrame>
        <p:nvGraphicFramePr>
          <p:cNvPr id="70683" name="Group 27">
            <a:extLst>
              <a:ext uri="{FF2B5EF4-FFF2-40B4-BE49-F238E27FC236}">
                <a16:creationId xmlns:a16="http://schemas.microsoft.com/office/drawing/2014/main" id="{8BA77336-B381-48D7-A405-063C96576431}"/>
              </a:ext>
            </a:extLst>
          </p:cNvPr>
          <p:cNvGraphicFramePr>
            <a:graphicFrameLocks noGrp="1"/>
          </p:cNvGraphicFramePr>
          <p:nvPr/>
        </p:nvGraphicFramePr>
        <p:xfrm>
          <a:off x="1470074" y="676038"/>
          <a:ext cx="3677990" cy="1122998"/>
        </p:xfrm>
        <a:graphic>
          <a:graphicData uri="http://schemas.openxmlformats.org/drawingml/2006/table">
            <a:tbl>
              <a:tblPr/>
              <a:tblGrid>
                <a:gridCol w="2021806">
                  <a:extLst>
                    <a:ext uri="{9D8B030D-6E8A-4147-A177-3AD203B41FA5}">
                      <a16:colId xmlns:a16="http://schemas.microsoft.com/office/drawing/2014/main" val="3616857388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28888598"/>
                    </a:ext>
                  </a:extLst>
                </a:gridCol>
              </a:tblGrid>
              <a:tr h="5262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Beckman  (</a:t>
                      </a:r>
                      <a:r>
                        <a:rPr kumimoji="0" lang="en-US" altLang="zh-TW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LoB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=3 ng/L)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99th %  URL (ng/L)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788407"/>
                  </a:ext>
                </a:extLst>
              </a:tr>
              <a:tr h="2976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Overall </a:t>
                      </a:r>
                      <a:endParaRPr kumimoji="0" lang="zh-TW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17.5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724868"/>
                  </a:ext>
                </a:extLst>
              </a:tr>
              <a:tr h="2990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Calibri" panose="020F0502020204030204" pitchFamily="34" charset="0"/>
                        </a:rPr>
                        <a:t>eGFR&lt;60</a:t>
                      </a:r>
                      <a:endParaRPr kumimoji="0" lang="zh-TW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7628" marR="67628" marT="35243" marB="3524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25.9</a:t>
                      </a:r>
                    </a:p>
                  </a:txBody>
                  <a:tcPr marL="67628" marR="67628" marT="35243" marB="3524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353329"/>
                  </a:ext>
                </a:extLst>
              </a:tr>
            </a:tbl>
          </a:graphicData>
        </a:graphic>
      </p:graphicFrame>
      <p:graphicFrame>
        <p:nvGraphicFramePr>
          <p:cNvPr id="70697" name="Group 41">
            <a:extLst>
              <a:ext uri="{FF2B5EF4-FFF2-40B4-BE49-F238E27FC236}">
                <a16:creationId xmlns:a16="http://schemas.microsoft.com/office/drawing/2014/main" id="{420BBA8A-7906-46E1-A1FB-3E20E829E303}"/>
              </a:ext>
            </a:extLst>
          </p:cNvPr>
          <p:cNvGraphicFramePr>
            <a:graphicFrameLocks noGrp="1"/>
          </p:cNvGraphicFramePr>
          <p:nvPr/>
        </p:nvGraphicFramePr>
        <p:xfrm>
          <a:off x="1479170" y="1911902"/>
          <a:ext cx="4769643" cy="1319696"/>
        </p:xfrm>
        <a:graphic>
          <a:graphicData uri="http://schemas.openxmlformats.org/drawingml/2006/table">
            <a:tbl>
              <a:tblPr/>
              <a:tblGrid>
                <a:gridCol w="2084718">
                  <a:extLst>
                    <a:ext uri="{9D8B030D-6E8A-4147-A177-3AD203B41FA5}">
                      <a16:colId xmlns:a16="http://schemas.microsoft.com/office/drawing/2014/main" val="1012242223"/>
                    </a:ext>
                  </a:extLst>
                </a:gridCol>
                <a:gridCol w="1339519">
                  <a:extLst>
                    <a:ext uri="{9D8B030D-6E8A-4147-A177-3AD203B41FA5}">
                      <a16:colId xmlns:a16="http://schemas.microsoft.com/office/drawing/2014/main" val="2979464276"/>
                    </a:ext>
                  </a:extLst>
                </a:gridCol>
                <a:gridCol w="1345406">
                  <a:extLst>
                    <a:ext uri="{9D8B030D-6E8A-4147-A177-3AD203B41FA5}">
                      <a16:colId xmlns:a16="http://schemas.microsoft.com/office/drawing/2014/main" val="2996087482"/>
                    </a:ext>
                  </a:extLst>
                </a:gridCol>
              </a:tblGrid>
              <a:tr h="672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Beckman</a:t>
                      </a:r>
                      <a:endParaRPr kumimoji="0" lang="zh-TW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Rule-out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Rule-in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92435"/>
                  </a:ext>
                </a:extLst>
              </a:tr>
              <a:tr h="3287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Prevalence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52</a:t>
                      </a:r>
                      <a:r>
                        <a:rPr kumimoji="0" lang="zh-TW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 </a:t>
                      </a: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(MI=0)</a:t>
                      </a:r>
                      <a:endParaRPr kumimoji="0" lang="zh-TW" altLang="zh-TW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44 (MI=9)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44953"/>
                  </a:ext>
                </a:extLst>
              </a:tr>
              <a:tr h="318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8.66% (11/127)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NPV=100%</a:t>
                      </a:r>
                      <a:endParaRPr kumimoji="0" lang="zh-TW" altLang="zh-TW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PPV=20.45%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252022"/>
                  </a:ext>
                </a:extLst>
              </a:tr>
            </a:tbl>
          </a:graphicData>
        </a:graphic>
      </p:graphicFrame>
      <p:sp>
        <p:nvSpPr>
          <p:cNvPr id="70719" name="標題 1">
            <a:extLst>
              <a:ext uri="{FF2B5EF4-FFF2-40B4-BE49-F238E27FC236}">
                <a16:creationId xmlns:a16="http://schemas.microsoft.com/office/drawing/2014/main" id="{313ABEF7-B730-4F93-A8DC-7D201969B29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436096" y="485289"/>
            <a:ext cx="2931989" cy="99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Specific cutoffs-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n-cs"/>
                <a:sym typeface="Arial" panose="020B0604020202020204" pitchFamily="34" charset="0"/>
              </a:rPr>
              <a:t>Renal dysfunc.</a:t>
            </a:r>
          </a:p>
        </p:txBody>
      </p:sp>
      <p:sp>
        <p:nvSpPr>
          <p:cNvPr id="70721" name="Rectangle 65">
            <a:extLst>
              <a:ext uri="{FF2B5EF4-FFF2-40B4-BE49-F238E27FC236}">
                <a16:creationId xmlns:a16="http://schemas.microsoft.com/office/drawing/2014/main" id="{2D545AAC-7072-456E-BFB7-0D3FD6DC7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1463" y="1911900"/>
            <a:ext cx="1352550" cy="2951277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0722" name="Rectangle 66">
            <a:extLst>
              <a:ext uri="{FF2B5EF4-FFF2-40B4-BE49-F238E27FC236}">
                <a16:creationId xmlns:a16="http://schemas.microsoft.com/office/drawing/2014/main" id="{A27178D7-BBE4-4CEF-8809-E354A2CB7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1911901"/>
            <a:ext cx="1352550" cy="2951277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0" name="Picture 64">
            <a:extLst>
              <a:ext uri="{FF2B5EF4-FFF2-40B4-BE49-F238E27FC236}">
                <a16:creationId xmlns:a16="http://schemas.microsoft.com/office/drawing/2014/main" id="{A82FABF2-944A-4DEA-B75C-EB4823A45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89"/>
            <a:ext cx="1479170" cy="47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56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0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179512" y="91849"/>
          <a:ext cx="8784976" cy="493003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96498">
                  <a:extLst>
                    <a:ext uri="{9D8B030D-6E8A-4147-A177-3AD203B41FA5}">
                      <a16:colId xmlns:a16="http://schemas.microsoft.com/office/drawing/2014/main" val="937540444"/>
                    </a:ext>
                  </a:extLst>
                </a:gridCol>
                <a:gridCol w="1631584">
                  <a:extLst>
                    <a:ext uri="{9D8B030D-6E8A-4147-A177-3AD203B41FA5}">
                      <a16:colId xmlns:a16="http://schemas.microsoft.com/office/drawing/2014/main" val="4168557004"/>
                    </a:ext>
                  </a:extLst>
                </a:gridCol>
                <a:gridCol w="1648382">
                  <a:extLst>
                    <a:ext uri="{9D8B030D-6E8A-4147-A177-3AD203B41FA5}">
                      <a16:colId xmlns:a16="http://schemas.microsoft.com/office/drawing/2014/main" val="269722495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77631269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98615469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596777828"/>
                    </a:ext>
                  </a:extLst>
                </a:gridCol>
              </a:tblGrid>
              <a:tr h="450626">
                <a:tc rowSpan="2" gridSpan="2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/>
                </a:tc>
                <a:tc rowSpan="2"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Overall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Adjust for </a:t>
                      </a:r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confounders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44045"/>
                  </a:ext>
                </a:extLst>
              </a:tr>
              <a:tr h="343150">
                <a:tc gridSpan="2" v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/>
                </a:tc>
                <a:tc hMerge="1" v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libri" panose="020F0502020204030204" pitchFamily="34" charset="0"/>
                        </a:rPr>
                        <a:t>AUC (95% CI)</a:t>
                      </a:r>
                      <a:endParaRPr kumimoji="0" lang="en-US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libri" panose="020F0502020204030204" pitchFamily="34" charset="0"/>
                        </a:rPr>
                        <a:t>P-value</a:t>
                      </a:r>
                      <a:endParaRPr kumimoji="0" lang="en-US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libri" panose="020F0502020204030204" pitchFamily="34" charset="0"/>
                        </a:rPr>
                        <a:t>AUC (95% CI)</a:t>
                      </a:r>
                      <a:endParaRPr kumimoji="0" lang="en-US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libri" panose="020F0502020204030204" pitchFamily="34" charset="0"/>
                        </a:rPr>
                        <a:t>P-value</a:t>
                      </a:r>
                      <a:endParaRPr kumimoji="0" lang="en-US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3287141265"/>
                  </a:ext>
                </a:extLst>
              </a:tr>
              <a:tr h="407607">
                <a:tc rowSpan="3"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libri" panose="020F0502020204030204" pitchFamily="34" charset="0"/>
                        </a:rPr>
                        <a:t>T0</a:t>
                      </a:r>
                      <a:endParaRPr kumimoji="0" lang="zh-TW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Calibri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0.73 (0.54-0.92)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(ref.)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(ref.)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933248973"/>
                  </a:ext>
                </a:extLst>
              </a:tr>
              <a:tr h="44642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libri" panose="020F0502020204030204" pitchFamily="34" charset="0"/>
                        </a:rPr>
                        <a:t>3H</a:t>
                      </a:r>
                      <a:r>
                        <a:rPr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zh-TW" sz="1400" dirty="0"/>
                        <a:t>▲%)&amp;</a:t>
                      </a:r>
                      <a:r>
                        <a:rPr kumimoji="0"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libri" panose="020F0502020204030204" pitchFamily="34" charset="0"/>
                        </a:rPr>
                        <a:t>T=0&gt;</a:t>
                      </a:r>
                      <a:r>
                        <a:rPr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URL</a:t>
                      </a:r>
                      <a:endParaRPr kumimoji="0" lang="zh-TW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Calibri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0.76 (0.56-0.97)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394714"/>
                  </a:ext>
                </a:extLst>
              </a:tr>
              <a:tr h="44642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libri" panose="020F0502020204030204" pitchFamily="34" charset="0"/>
                        </a:rPr>
                        <a:t>3H </a:t>
                      </a:r>
                      <a:r>
                        <a:rPr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zh-TW" sz="1400" dirty="0"/>
                        <a:t>▲%)</a:t>
                      </a:r>
                      <a:r>
                        <a:rPr kumimoji="0"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libri" panose="020F0502020204030204" pitchFamily="34" charset="0"/>
                        </a:rPr>
                        <a:t>&amp;T=0&lt;URL</a:t>
                      </a:r>
                      <a:endParaRPr kumimoji="0" lang="zh-TW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新細明體"/>
                        <a:cs typeface="Calibri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1.00 (1.00-1.00)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177725"/>
                  </a:ext>
                </a:extLst>
              </a:tr>
              <a:tr h="407607">
                <a:tc rowSpan="3"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libri" panose="020F0502020204030204" pitchFamily="34" charset="0"/>
                        </a:rPr>
                        <a:t>T0</a:t>
                      </a:r>
                      <a:endParaRPr kumimoji="0" lang="zh-TW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0.79 (0.66-0.91)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66245101"/>
                  </a:ext>
                </a:extLst>
              </a:tr>
              <a:tr h="47120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libri" panose="020F0502020204030204" pitchFamily="34" charset="0"/>
                        </a:rPr>
                        <a:t>3H </a:t>
                      </a:r>
                      <a:r>
                        <a:rPr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zh-TW" sz="1400" dirty="0"/>
                        <a:t>▲%)</a:t>
                      </a:r>
                      <a:r>
                        <a:rPr kumimoji="0"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libri" panose="020F0502020204030204" pitchFamily="34" charset="0"/>
                        </a:rPr>
                        <a:t>&amp;T=0&gt;</a:t>
                      </a:r>
                      <a:r>
                        <a:rPr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URL</a:t>
                      </a:r>
                      <a:endParaRPr kumimoji="0" lang="zh-TW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0.60 (0.32-0.87)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810575523"/>
                  </a:ext>
                </a:extLst>
              </a:tr>
              <a:tr h="4769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libri" panose="020F0502020204030204" pitchFamily="34" charset="0"/>
                        </a:rPr>
                        <a:t>3H </a:t>
                      </a:r>
                      <a:r>
                        <a:rPr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zh-TW" sz="1400" dirty="0"/>
                        <a:t>▲%)</a:t>
                      </a:r>
                      <a:r>
                        <a:rPr kumimoji="0"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libri" panose="020F0502020204030204" pitchFamily="34" charset="0"/>
                        </a:rPr>
                        <a:t>&amp;T=0&lt;URL</a:t>
                      </a:r>
                      <a:endParaRPr kumimoji="0" lang="zh-TW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1.00 (1.00-1.00)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TW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63921778"/>
                  </a:ext>
                </a:extLst>
              </a:tr>
              <a:tr h="486946">
                <a:tc rowSpan="3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libri" panose="020F0502020204030204" pitchFamily="34" charset="0"/>
                        </a:rPr>
                        <a:t>T0</a:t>
                      </a:r>
                      <a:endParaRPr kumimoji="0" lang="zh-TW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0.76 (0.62-0.90)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720212118"/>
                  </a:ext>
                </a:extLst>
              </a:tr>
              <a:tr h="49457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libri" panose="020F0502020204030204" pitchFamily="34" charset="0"/>
                        </a:rPr>
                        <a:t>3H </a:t>
                      </a:r>
                      <a:r>
                        <a:rPr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zh-TW" sz="1400" dirty="0"/>
                        <a:t>▲%)</a:t>
                      </a:r>
                      <a:r>
                        <a:rPr kumimoji="0"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libri" panose="020F0502020204030204" pitchFamily="34" charset="0"/>
                        </a:rPr>
                        <a:t>&amp;T=0&gt;URL</a:t>
                      </a:r>
                      <a:endParaRPr kumimoji="0" lang="zh-TW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0.63 (0.36-0.90)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187237395"/>
                  </a:ext>
                </a:extLst>
              </a:tr>
              <a:tr h="49848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libri" panose="020F0502020204030204" pitchFamily="34" charset="0"/>
                        </a:rPr>
                        <a:t>3H </a:t>
                      </a:r>
                      <a:r>
                        <a:rPr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zh-TW" sz="1400" dirty="0"/>
                        <a:t>▲%)</a:t>
                      </a:r>
                      <a:r>
                        <a:rPr kumimoji="0"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sym typeface="Calibri" panose="020F0502020204030204" pitchFamily="34" charset="0"/>
                        </a:rPr>
                        <a:t>&amp;</a:t>
                      </a:r>
                      <a:r>
                        <a:rPr kumimoji="0" lang="en-US" altLang="zh-TW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Calibri" panose="020F0502020204030204" pitchFamily="34" charset="0"/>
                        </a:rPr>
                        <a:t>T=0&lt;URL</a:t>
                      </a:r>
                      <a:endParaRPr kumimoji="0" lang="zh-TW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1.00 (1.00-1.00)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17997393"/>
                  </a:ext>
                </a:extLst>
              </a:tr>
            </a:tbl>
          </a:graphicData>
        </a:graphic>
      </p:graphicFrame>
      <p:pic>
        <p:nvPicPr>
          <p:cNvPr id="5" name="Picture 51">
            <a:extLst>
              <a:ext uri="{FF2B5EF4-FFF2-40B4-BE49-F238E27FC236}">
                <a16:creationId xmlns:a16="http://schemas.microsoft.com/office/drawing/2014/main" id="{0F994C05-A450-42EA-B7BD-3E6846F6A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9911" y="1148088"/>
            <a:ext cx="1027566" cy="828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52">
            <a:extLst>
              <a:ext uri="{FF2B5EF4-FFF2-40B4-BE49-F238E27FC236}">
                <a16:creationId xmlns:a16="http://schemas.microsoft.com/office/drawing/2014/main" id="{925155BB-E4E0-4B0C-8484-52E36DA7B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249" y="2565610"/>
            <a:ext cx="1124890" cy="69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53">
            <a:extLst>
              <a:ext uri="{FF2B5EF4-FFF2-40B4-BE49-F238E27FC236}">
                <a16:creationId xmlns:a16="http://schemas.microsoft.com/office/drawing/2014/main" id="{83336C6E-63F7-43E9-B845-EB7D22CD3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7" r="13162"/>
          <a:stretch>
            <a:fillRect/>
          </a:stretch>
        </p:blipFill>
        <p:spPr bwMode="auto">
          <a:xfrm rot="5400000">
            <a:off x="60603" y="3927520"/>
            <a:ext cx="1135709" cy="7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D8DC2510-531E-4F3E-A6DB-E2D84672FFCA}"/>
              </a:ext>
            </a:extLst>
          </p:cNvPr>
          <p:cNvSpPr txBox="1">
            <a:spLocks/>
          </p:cNvSpPr>
          <p:nvPr/>
        </p:nvSpPr>
        <p:spPr>
          <a:xfrm>
            <a:off x="247260" y="225914"/>
            <a:ext cx="250317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標楷體" panose="03000509000000000000" pitchFamily="65" charset="-120"/>
                <a:cs typeface="+mj-cs"/>
                <a:sym typeface="Arial" panose="020B0604020202020204" pitchFamily="34" charset="0"/>
              </a:rPr>
              <a:t>Adjusted AUC</a:t>
            </a:r>
            <a:endParaRPr kumimoji="0" lang="zh-TW" altLang="en-US" sz="3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新細明體" panose="02020500000000000000" pitchFamily="18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5092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862B5D-C0F4-4171-9D2C-B5339665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2A90175-95B1-46ED-978A-8507F5C5A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1" y="273843"/>
            <a:ext cx="9135929" cy="4814489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064BB96-ECBA-4D32-A33B-B3CBC67460EC}"/>
              </a:ext>
            </a:extLst>
          </p:cNvPr>
          <p:cNvSpPr txBox="1"/>
          <p:nvPr/>
        </p:nvSpPr>
        <p:spPr>
          <a:xfrm>
            <a:off x="2411760" y="1419622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N=53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89D386A-CC85-4FA3-A725-9EFFE3307C16}"/>
              </a:ext>
            </a:extLst>
          </p:cNvPr>
          <p:cNvSpPr txBox="1"/>
          <p:nvPr/>
        </p:nvSpPr>
        <p:spPr>
          <a:xfrm>
            <a:off x="5777880" y="1419622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N=74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76A8BF9-2736-4486-9542-A6E4C5878A80}"/>
              </a:ext>
            </a:extLst>
          </p:cNvPr>
          <p:cNvSpPr txBox="1"/>
          <p:nvPr/>
        </p:nvSpPr>
        <p:spPr>
          <a:xfrm>
            <a:off x="4067944" y="411510"/>
            <a:ext cx="6479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N=127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3B677F1-F2A6-4959-B4F4-4E3A22A99F4A}"/>
              </a:ext>
            </a:extLst>
          </p:cNvPr>
          <p:cNvSpPr txBox="1"/>
          <p:nvPr/>
        </p:nvSpPr>
        <p:spPr>
          <a:xfrm>
            <a:off x="543805" y="4011910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N=50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7C024D4-6369-4216-8737-0711F780264A}"/>
              </a:ext>
            </a:extLst>
          </p:cNvPr>
          <p:cNvSpPr txBox="1"/>
          <p:nvPr/>
        </p:nvSpPr>
        <p:spPr>
          <a:xfrm>
            <a:off x="2627784" y="3017645"/>
            <a:ext cx="4716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N=3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E804CB3-F6F2-494A-9BDF-EB093216FB97}"/>
              </a:ext>
            </a:extLst>
          </p:cNvPr>
          <p:cNvSpPr txBox="1"/>
          <p:nvPr/>
        </p:nvSpPr>
        <p:spPr>
          <a:xfrm>
            <a:off x="1763688" y="4011910"/>
            <a:ext cx="4716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N=0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661ECBE-F11A-46E2-BFD0-F1E31B81AFBB}"/>
              </a:ext>
            </a:extLst>
          </p:cNvPr>
          <p:cNvSpPr txBox="1"/>
          <p:nvPr/>
        </p:nvSpPr>
        <p:spPr>
          <a:xfrm>
            <a:off x="3099388" y="4011910"/>
            <a:ext cx="4716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N=3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D19BFF9-B483-4EE2-AE58-18C78FAFBBDD}"/>
              </a:ext>
            </a:extLst>
          </p:cNvPr>
          <p:cNvSpPr txBox="1"/>
          <p:nvPr/>
        </p:nvSpPr>
        <p:spPr>
          <a:xfrm>
            <a:off x="4462026" y="4002510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N=32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F7A0E51-5491-4C85-9A88-C48E7EA27251}"/>
              </a:ext>
            </a:extLst>
          </p:cNvPr>
          <p:cNvSpPr txBox="1"/>
          <p:nvPr/>
        </p:nvSpPr>
        <p:spPr>
          <a:xfrm>
            <a:off x="7380312" y="2335181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N=42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FE981BB-AA87-4038-A751-8FE064A42552}"/>
              </a:ext>
            </a:extLst>
          </p:cNvPr>
          <p:cNvSpPr txBox="1"/>
          <p:nvPr/>
        </p:nvSpPr>
        <p:spPr>
          <a:xfrm>
            <a:off x="5768051" y="3990197"/>
            <a:ext cx="4716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N=3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4FEC39A-019E-4D67-9F54-3F2EB97407FC}"/>
              </a:ext>
            </a:extLst>
          </p:cNvPr>
          <p:cNvSpPr txBox="1"/>
          <p:nvPr/>
        </p:nvSpPr>
        <p:spPr>
          <a:xfrm>
            <a:off x="8028384" y="3147814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N=39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309D294-DB7D-4B61-AEE7-8DFB5CAD7CDF}"/>
              </a:ext>
            </a:extLst>
          </p:cNvPr>
          <p:cNvSpPr txBox="1"/>
          <p:nvPr/>
        </p:nvSpPr>
        <p:spPr>
          <a:xfrm>
            <a:off x="7020272" y="4002510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N=23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77B02E5-3CB4-4A25-B33C-1CA690B3BDFB}"/>
              </a:ext>
            </a:extLst>
          </p:cNvPr>
          <p:cNvSpPr txBox="1"/>
          <p:nvPr/>
        </p:nvSpPr>
        <p:spPr>
          <a:xfrm>
            <a:off x="8380247" y="3990197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N=16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20" name="Picture 107">
            <a:extLst>
              <a:ext uri="{FF2B5EF4-FFF2-40B4-BE49-F238E27FC236}">
                <a16:creationId xmlns:a16="http://schemas.microsoft.com/office/drawing/2014/main" id="{0D5EFFD7-77D3-40DA-9B49-CEB72A7CA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5" y="43438"/>
            <a:ext cx="1512168" cy="50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1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圖片 24">
            <a:extLst>
              <a:ext uri="{FF2B5EF4-FFF2-40B4-BE49-F238E27FC236}">
                <a16:creationId xmlns:a16="http://schemas.microsoft.com/office/drawing/2014/main" id="{B02973E4-29C9-4F0B-B3C5-BF0E50594B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7" y="73398"/>
            <a:ext cx="2700000" cy="1488022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27989265-5D76-4210-9176-55C5F64247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7" y="48905"/>
            <a:ext cx="2782040" cy="1488022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7DCDB395-47B8-4617-8FA9-B518EE393FEB}"/>
              </a:ext>
            </a:extLst>
          </p:cNvPr>
          <p:cNvSpPr txBox="1"/>
          <p:nvPr/>
        </p:nvSpPr>
        <p:spPr>
          <a:xfrm>
            <a:off x="1370359" y="859750"/>
            <a:ext cx="12375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Roche T=0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0.73 (0.54-0.92)</a:t>
            </a:r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757ABD20-5183-4323-AD0E-F68D016787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6" y="1479628"/>
            <a:ext cx="2782040" cy="1825304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37CE9E56-BB90-40F1-B1AE-4668D9BC4AEC}"/>
              </a:ext>
            </a:extLst>
          </p:cNvPr>
          <p:cNvSpPr txBox="1"/>
          <p:nvPr/>
        </p:nvSpPr>
        <p:spPr>
          <a:xfrm>
            <a:off x="1370359" y="2600187"/>
            <a:ext cx="12375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Roche T=0 &gt; URL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0.76 (0.56-0.97)</a:t>
            </a:r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EC26A21A-6ED5-408E-A91F-A0A1C9F7F2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" y="3331348"/>
            <a:ext cx="2824238" cy="1794248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38DA2471-A063-4FFD-B252-7B4D00F2E9E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" y="3337471"/>
            <a:ext cx="2824238" cy="1794248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AE1CBCFD-2D5F-48AA-8491-52D68FE60464}"/>
              </a:ext>
            </a:extLst>
          </p:cNvPr>
          <p:cNvSpPr txBox="1"/>
          <p:nvPr/>
        </p:nvSpPr>
        <p:spPr>
          <a:xfrm>
            <a:off x="1370359" y="4394608"/>
            <a:ext cx="12375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Roche T=0 &lt; URL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1.00 (1.00-1.00)</a:t>
            </a:r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31A50C78-2B08-4D89-A54E-8682A0038F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056" y="48905"/>
            <a:ext cx="3043343" cy="1558290"/>
          </a:xfrm>
          <a:prstGeom prst="rect">
            <a:avLst/>
          </a:prstGeom>
        </p:spPr>
      </p:pic>
      <p:sp>
        <p:nvSpPr>
          <p:cNvPr id="38" name="文字方塊 37">
            <a:extLst>
              <a:ext uri="{FF2B5EF4-FFF2-40B4-BE49-F238E27FC236}">
                <a16:creationId xmlns:a16="http://schemas.microsoft.com/office/drawing/2014/main" id="{D14DFF5C-E407-46AD-A7A0-7F347519BCA4}"/>
              </a:ext>
            </a:extLst>
          </p:cNvPr>
          <p:cNvSpPr txBox="1"/>
          <p:nvPr/>
        </p:nvSpPr>
        <p:spPr>
          <a:xfrm>
            <a:off x="4510361" y="850438"/>
            <a:ext cx="12819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Abbott T=0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0.79 (0.66-0.91)</a:t>
            </a:r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46232078-6BEE-48C7-B515-0B15B51010C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053" y="1496492"/>
            <a:ext cx="3034859" cy="1779270"/>
          </a:xfrm>
          <a:prstGeom prst="rect">
            <a:avLst/>
          </a:prstGeom>
        </p:spPr>
      </p:pic>
      <p:sp>
        <p:nvSpPr>
          <p:cNvPr id="41" name="文字方塊 40">
            <a:extLst>
              <a:ext uri="{FF2B5EF4-FFF2-40B4-BE49-F238E27FC236}">
                <a16:creationId xmlns:a16="http://schemas.microsoft.com/office/drawing/2014/main" id="{6877B941-6D11-443D-8595-088F98980BAC}"/>
              </a:ext>
            </a:extLst>
          </p:cNvPr>
          <p:cNvSpPr txBox="1"/>
          <p:nvPr/>
        </p:nvSpPr>
        <p:spPr>
          <a:xfrm>
            <a:off x="4502742" y="2552335"/>
            <a:ext cx="112479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Abbott T=0 &gt; URL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0.60 (0.32-0.87)</a:t>
            </a:r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45" name="圖片 44">
            <a:extLst>
              <a:ext uri="{FF2B5EF4-FFF2-40B4-BE49-F238E27FC236}">
                <a16:creationId xmlns:a16="http://schemas.microsoft.com/office/drawing/2014/main" id="{2991DE20-2C0A-4352-9289-E814E1F40DD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3331348"/>
            <a:ext cx="3118661" cy="1771167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7290B4C5-8523-4FE5-9FF1-65A9A09B4BD9}"/>
              </a:ext>
            </a:extLst>
          </p:cNvPr>
          <p:cNvSpPr txBox="1"/>
          <p:nvPr/>
        </p:nvSpPr>
        <p:spPr>
          <a:xfrm>
            <a:off x="4502742" y="4360201"/>
            <a:ext cx="112479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Abbott T=0 &lt; URL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1.00 (1.00-1.00)</a:t>
            </a:r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48" name="圖片 47">
            <a:extLst>
              <a:ext uri="{FF2B5EF4-FFF2-40B4-BE49-F238E27FC236}">
                <a16:creationId xmlns:a16="http://schemas.microsoft.com/office/drawing/2014/main" id="{620165B3-11CE-4F20-99FC-3F5AF0F68D7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737" y="48850"/>
            <a:ext cx="3359263" cy="1512570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A64D308F-4198-4811-AFEC-16944B71AE7B}"/>
              </a:ext>
            </a:extLst>
          </p:cNvPr>
          <p:cNvSpPr txBox="1"/>
          <p:nvPr/>
        </p:nvSpPr>
        <p:spPr>
          <a:xfrm>
            <a:off x="7602678" y="805135"/>
            <a:ext cx="12819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Beckman T=0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0.76 (0.62-0.90)</a:t>
            </a:r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id="{931F92CD-DBA6-4413-8E73-E6B4F99FE21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737" y="1544403"/>
            <a:ext cx="3359263" cy="1741170"/>
          </a:xfrm>
          <a:prstGeom prst="rect">
            <a:avLst/>
          </a:prstGeom>
        </p:spPr>
      </p:pic>
      <p:sp>
        <p:nvSpPr>
          <p:cNvPr id="52" name="文字方塊 51">
            <a:extLst>
              <a:ext uri="{FF2B5EF4-FFF2-40B4-BE49-F238E27FC236}">
                <a16:creationId xmlns:a16="http://schemas.microsoft.com/office/drawing/2014/main" id="{A03DCB21-7E57-474E-BFAD-031E6D38E245}"/>
              </a:ext>
            </a:extLst>
          </p:cNvPr>
          <p:cNvSpPr txBox="1"/>
          <p:nvPr/>
        </p:nvSpPr>
        <p:spPr>
          <a:xfrm>
            <a:off x="7602678" y="2553896"/>
            <a:ext cx="12819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Beckman T=0 &gt; URL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0.63 (0.36-0.90)</a:t>
            </a:r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54" name="圖片 53">
            <a:extLst>
              <a:ext uri="{FF2B5EF4-FFF2-40B4-BE49-F238E27FC236}">
                <a16:creationId xmlns:a16="http://schemas.microsoft.com/office/drawing/2014/main" id="{6F1E4ABD-5A65-46BE-84B7-FE55B6D328E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736" y="3325490"/>
            <a:ext cx="3359186" cy="1832610"/>
          </a:xfrm>
          <a:prstGeom prst="rect">
            <a:avLst/>
          </a:prstGeom>
        </p:spPr>
      </p:pic>
      <p:sp>
        <p:nvSpPr>
          <p:cNvPr id="55" name="文字方塊 54">
            <a:extLst>
              <a:ext uri="{FF2B5EF4-FFF2-40B4-BE49-F238E27FC236}">
                <a16:creationId xmlns:a16="http://schemas.microsoft.com/office/drawing/2014/main" id="{7FA20006-6D40-40F4-A3F4-8D38BB0CD816}"/>
              </a:ext>
            </a:extLst>
          </p:cNvPr>
          <p:cNvSpPr txBox="1"/>
          <p:nvPr/>
        </p:nvSpPr>
        <p:spPr>
          <a:xfrm>
            <a:off x="7602678" y="4319338"/>
            <a:ext cx="12819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Beckman T=0 &lt; URL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1.00 (</a:t>
            </a:r>
            <a:r>
              <a:rPr kumimoji="0" lang="en-US" altLang="zh-TW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1.00-1.00)</a:t>
            </a:r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5212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28589" y="387680"/>
          <a:ext cx="8776096" cy="449481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822801">
                  <a:extLst>
                    <a:ext uri="{9D8B030D-6E8A-4147-A177-3AD203B41FA5}">
                      <a16:colId xmlns:a16="http://schemas.microsoft.com/office/drawing/2014/main" val="3239493659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570373228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1286099238"/>
                    </a:ext>
                  </a:extLst>
                </a:gridCol>
                <a:gridCol w="1616528">
                  <a:extLst>
                    <a:ext uri="{9D8B030D-6E8A-4147-A177-3AD203B41FA5}">
                      <a16:colId xmlns:a16="http://schemas.microsoft.com/office/drawing/2014/main" val="998892924"/>
                    </a:ext>
                  </a:extLst>
                </a:gridCol>
                <a:gridCol w="1140449">
                  <a:extLst>
                    <a:ext uri="{9D8B030D-6E8A-4147-A177-3AD203B41FA5}">
                      <a16:colId xmlns:a16="http://schemas.microsoft.com/office/drawing/2014/main" val="3882033329"/>
                    </a:ext>
                  </a:extLst>
                </a:gridCol>
              </a:tblGrid>
              <a:tr h="449481"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listo MT" panose="02040603050505030304" pitchFamily="18" charset="0"/>
                        </a:rPr>
                        <a:t>Overall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listo MT" panose="02040603050505030304" pitchFamily="18" charset="0"/>
                        </a:rPr>
                        <a:t>Non-MI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listo MT" panose="02040603050505030304" pitchFamily="18" charset="0"/>
                        </a:rPr>
                        <a:t>MI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listo MT" panose="02040603050505030304" pitchFamily="18" charset="0"/>
                        </a:rPr>
                        <a:t>P-value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567560899"/>
                  </a:ext>
                </a:extLst>
              </a:tr>
              <a:tr h="449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listo MT" panose="02040603050505030304" pitchFamily="18" charset="0"/>
                        </a:rPr>
                        <a:t>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127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116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</a:rPr>
                        <a:t>11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98591432"/>
                  </a:ext>
                </a:extLst>
              </a:tr>
              <a:tr h="449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listo MT" panose="02040603050505030304" pitchFamily="18" charset="0"/>
                        </a:rPr>
                        <a:t>age (median [IQR])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71.30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(14.78)</a:t>
                      </a:r>
                      <a:endParaRPr lang="en-US" altLang="zh-TW" sz="1800" u="none" strike="noStrike" dirty="0">
                        <a:effectLst/>
                        <a:latin typeface="Calisto MT" panose="0204060305050503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71.78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(14.81)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66.18 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(14.03)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0.231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2699231292"/>
                  </a:ext>
                </a:extLst>
              </a:tr>
              <a:tr h="449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listo MT" panose="02040603050505030304" pitchFamily="18" charset="0"/>
                        </a:rPr>
                        <a:t>male = 1 (%)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Calisto MT" panose="02040603050505030304" pitchFamily="18" charset="0"/>
                        </a:rPr>
                        <a:t>   </a:t>
                      </a:r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71 (55.9) 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Calisto MT" panose="02040603050505030304" pitchFamily="18" charset="0"/>
                        </a:rPr>
                        <a:t>   </a:t>
                      </a:r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62</a:t>
                      </a:r>
                      <a:r>
                        <a:rPr lang="zh-TW" altLang="en-US" sz="1800" u="none" strike="noStrike" dirty="0">
                          <a:effectLst/>
                          <a:latin typeface="Calisto MT" panose="02040603050505030304" pitchFamily="18" charset="0"/>
                        </a:rPr>
                        <a:t> </a:t>
                      </a:r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(53.4)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Calisto MT" panose="02040603050505030304" pitchFamily="18" charset="0"/>
                        </a:rPr>
                        <a:t>    </a:t>
                      </a:r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9 ( 81.8)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0.135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2781128421"/>
                  </a:ext>
                </a:extLst>
              </a:tr>
              <a:tr h="449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listo MT" panose="02040603050505030304" pitchFamily="18" charset="0"/>
                        </a:rPr>
                        <a:t>GFR (median [IQR])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56.39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(62.82)</a:t>
                      </a:r>
                      <a:endParaRPr lang="en-US" altLang="zh-TW" sz="1800" u="none" strike="noStrike" dirty="0">
                        <a:effectLst/>
                        <a:latin typeface="Calisto MT" panose="0204060305050503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57.65 (64.63)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43.13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(38.26)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0.466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127246950"/>
                  </a:ext>
                </a:extLst>
              </a:tr>
              <a:tr h="449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listo MT" panose="02040603050505030304" pitchFamily="18" charset="0"/>
                        </a:rPr>
                        <a:t>renal_dysfunction = 1 (%)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Calisto MT" panose="02040603050505030304" pitchFamily="18" charset="0"/>
                        </a:rPr>
                        <a:t>   </a:t>
                      </a:r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80 (63.0)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Calisto MT" panose="02040603050505030304" pitchFamily="18" charset="0"/>
                        </a:rPr>
                        <a:t>   </a:t>
                      </a:r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74 (63.8)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Calisto MT" panose="02040603050505030304" pitchFamily="18" charset="0"/>
                        </a:rPr>
                        <a:t>    </a:t>
                      </a:r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6 ( 54.5)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0.779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2853565402"/>
                  </a:ext>
                </a:extLst>
              </a:tr>
              <a:tr h="449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listo MT" panose="02040603050505030304" pitchFamily="18" charset="0"/>
                        </a:rPr>
                        <a:t>Creatinine (median [IQR])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Calisto MT" panose="02040603050505030304" pitchFamily="18" charset="0"/>
                        </a:rPr>
                        <a:t> </a:t>
                      </a:r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2.70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(3.07)</a:t>
                      </a:r>
                      <a:endParaRPr lang="en-US" altLang="zh-TW" sz="1800" u="none" strike="noStrike" dirty="0">
                        <a:effectLst/>
                        <a:latin typeface="Calisto MT" panose="0204060305050503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Calisto MT" panose="02040603050505030304" pitchFamily="18" charset="0"/>
                        </a:rPr>
                        <a:t> </a:t>
                      </a:r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2.54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(2.93)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Calisto MT" panose="02040603050505030304" pitchFamily="18" charset="0"/>
                        </a:rPr>
                        <a:t> </a:t>
                      </a:r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4.36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(4.13)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0.060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534680320"/>
                  </a:ext>
                </a:extLst>
              </a:tr>
              <a:tr h="44948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>
                          <a:effectLst/>
                          <a:latin typeface="Calisto MT" panose="02040603050505030304" pitchFamily="18" charset="0"/>
                        </a:rPr>
                        <a:t>有無住院 </a:t>
                      </a:r>
                      <a:r>
                        <a:rPr lang="en-US" altLang="zh-TW" sz="1800" u="none" strike="noStrike">
                          <a:effectLst/>
                          <a:latin typeface="Calisto MT" panose="02040603050505030304" pitchFamily="18" charset="0"/>
                        </a:rPr>
                        <a:t>= 1 (%)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Calisto MT" panose="02040603050505030304" pitchFamily="18" charset="0"/>
                        </a:rPr>
                        <a:t>   </a:t>
                      </a:r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74 (58.3)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Calisto MT" panose="02040603050505030304" pitchFamily="18" charset="0"/>
                        </a:rPr>
                        <a:t>   </a:t>
                      </a:r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63 (54.3)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Calisto MT" panose="02040603050505030304" pitchFamily="18" charset="0"/>
                        </a:rPr>
                        <a:t>   </a:t>
                      </a:r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11 (100.0)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" panose="0204060305050503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0.009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005383632"/>
                  </a:ext>
                </a:extLst>
              </a:tr>
              <a:tr h="44948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>
                          <a:effectLst/>
                          <a:latin typeface="Calisto MT" panose="02040603050505030304" pitchFamily="18" charset="0"/>
                        </a:rPr>
                        <a:t>有無入住心臟科病房 </a:t>
                      </a:r>
                      <a:r>
                        <a:rPr lang="en-US" altLang="zh-TW" sz="1800" u="none" strike="noStrike">
                          <a:effectLst/>
                          <a:latin typeface="Calisto MT" panose="02040603050505030304" pitchFamily="18" charset="0"/>
                        </a:rPr>
                        <a:t>= 1 (%)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Calisto MT" panose="02040603050505030304" pitchFamily="18" charset="0"/>
                        </a:rPr>
                        <a:t>   </a:t>
                      </a:r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26 (20.5)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Calisto MT" panose="02040603050505030304" pitchFamily="18" charset="0"/>
                        </a:rPr>
                        <a:t>   </a:t>
                      </a:r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16 (13.8)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Calisto MT" panose="02040603050505030304" pitchFamily="18" charset="0"/>
                        </a:rPr>
                        <a:t>   </a:t>
                      </a:r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10 ( 90.9)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&lt;0.001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2108509158"/>
                  </a:ext>
                </a:extLst>
              </a:tr>
              <a:tr h="44948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>
                          <a:effectLst/>
                          <a:latin typeface="Calisto MT" panose="02040603050505030304" pitchFamily="18" charset="0"/>
                        </a:rPr>
                        <a:t>是否有心導管 </a:t>
                      </a:r>
                      <a:r>
                        <a:rPr lang="en-US" altLang="zh-TW" sz="1800" u="none" strike="noStrike">
                          <a:effectLst/>
                          <a:latin typeface="Calisto MT" panose="02040603050505030304" pitchFamily="18" charset="0"/>
                        </a:rPr>
                        <a:t>= 1 (%)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Calisto MT" panose="02040603050505030304" pitchFamily="18" charset="0"/>
                        </a:rPr>
                        <a:t>   </a:t>
                      </a:r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13 (10.2)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Calisto MT" panose="02040603050505030304" pitchFamily="18" charset="0"/>
                        </a:rPr>
                        <a:t>    </a:t>
                      </a:r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4 ( 3.4)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Calisto MT" panose="02040603050505030304" pitchFamily="18" charset="0"/>
                        </a:rPr>
                        <a:t>    </a:t>
                      </a:r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9 ( 81.8)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Calisto MT" panose="02040603050505030304" pitchFamily="18" charset="0"/>
                        </a:rPr>
                        <a:t>&lt;0.001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524833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893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0E2C0E86-86FD-4243-B211-51A93684C4D0}"/>
              </a:ext>
            </a:extLst>
          </p:cNvPr>
          <p:cNvSpPr/>
          <p:nvPr/>
        </p:nvSpPr>
        <p:spPr>
          <a:xfrm>
            <a:off x="1900969" y="905244"/>
            <a:ext cx="1225062" cy="48064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0</a:t>
            </a:r>
            <a:r>
              <a:rPr kumimoji="0" lang="zh-TW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hr</a:t>
            </a: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hs-cTn</a:t>
            </a: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&lt;=</a:t>
            </a:r>
            <a:r>
              <a:rPr kumimoji="0" lang="zh-TW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99</a:t>
            </a:r>
            <a:r>
              <a:rPr kumimoji="0" lang="en-US" altLang="zh-TW" sz="9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</a:t>
            </a: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percentile</a:t>
            </a: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EFA3E59-4595-49C0-8685-194CAC382794}"/>
              </a:ext>
            </a:extLst>
          </p:cNvPr>
          <p:cNvSpPr/>
          <p:nvPr/>
        </p:nvSpPr>
        <p:spPr>
          <a:xfrm>
            <a:off x="5196254" y="900109"/>
            <a:ext cx="1225062" cy="48064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0</a:t>
            </a:r>
            <a:r>
              <a:rPr kumimoji="0" lang="zh-TW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hr</a:t>
            </a: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hs-cTn</a:t>
            </a: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&gt; 99</a:t>
            </a:r>
            <a:r>
              <a:rPr kumimoji="0" lang="en-US" altLang="zh-TW" sz="9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</a:t>
            </a: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percentile</a:t>
            </a: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AE8313E-DF38-45A4-A416-20E7DEF5F62F}"/>
              </a:ext>
            </a:extLst>
          </p:cNvPr>
          <p:cNvCxnSpPr>
            <a:cxnSpLocks/>
          </p:cNvCxnSpPr>
          <p:nvPr/>
        </p:nvCxnSpPr>
        <p:spPr>
          <a:xfrm>
            <a:off x="2504708" y="633046"/>
            <a:ext cx="0" cy="2721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A6F3401-ADCD-453B-B7A8-21C75EE98C71}"/>
              </a:ext>
            </a:extLst>
          </p:cNvPr>
          <p:cNvCxnSpPr>
            <a:cxnSpLocks/>
          </p:cNvCxnSpPr>
          <p:nvPr/>
        </p:nvCxnSpPr>
        <p:spPr>
          <a:xfrm>
            <a:off x="5808785" y="633046"/>
            <a:ext cx="0" cy="2766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10E5843-BF7F-4902-AFE3-4C6A90EAD396}"/>
              </a:ext>
            </a:extLst>
          </p:cNvPr>
          <p:cNvCxnSpPr>
            <a:cxnSpLocks/>
          </p:cNvCxnSpPr>
          <p:nvPr/>
        </p:nvCxnSpPr>
        <p:spPr>
          <a:xfrm flipV="1">
            <a:off x="2504708" y="617842"/>
            <a:ext cx="3304077" cy="152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B71C4DEF-5FAF-4A95-AE79-427C74A3B9E7}"/>
              </a:ext>
            </a:extLst>
          </p:cNvPr>
          <p:cNvSpPr/>
          <p:nvPr/>
        </p:nvSpPr>
        <p:spPr>
          <a:xfrm>
            <a:off x="439382" y="1914223"/>
            <a:ext cx="1225062" cy="48064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r>
              <a:rPr kumimoji="0" lang="zh-TW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hr</a:t>
            </a: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hs-cTn</a:t>
            </a: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&lt;= 99</a:t>
            </a:r>
            <a:r>
              <a:rPr kumimoji="0" lang="en-US" altLang="zh-TW" sz="9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</a:t>
            </a: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percentile</a:t>
            </a: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4E1BBD77-D895-42FE-918C-4D7A1367EB47}"/>
              </a:ext>
            </a:extLst>
          </p:cNvPr>
          <p:cNvSpPr/>
          <p:nvPr/>
        </p:nvSpPr>
        <p:spPr>
          <a:xfrm>
            <a:off x="2763436" y="1936876"/>
            <a:ext cx="1225062" cy="48064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r>
              <a:rPr kumimoji="0" lang="zh-TW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hr</a:t>
            </a: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hs-cTn</a:t>
            </a: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&gt; 99</a:t>
            </a:r>
            <a:r>
              <a:rPr kumimoji="0" lang="en-US" altLang="zh-TW" sz="9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</a:t>
            </a: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percentile</a:t>
            </a: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A1E5A48A-F308-43A6-B2CB-3A3F9484A108}"/>
              </a:ext>
            </a:extLst>
          </p:cNvPr>
          <p:cNvSpPr/>
          <p:nvPr/>
        </p:nvSpPr>
        <p:spPr>
          <a:xfrm>
            <a:off x="4400271" y="1941474"/>
            <a:ext cx="1438074" cy="77538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0</a:t>
            </a:r>
            <a:r>
              <a:rPr kumimoji="0" lang="zh-TW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hr</a:t>
            </a: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hs-cTn</a:t>
            </a: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&gt; 5X99</a:t>
            </a:r>
            <a:r>
              <a:rPr kumimoji="0" lang="en-US" altLang="zh-TW" sz="9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</a:t>
            </a: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percentile with typical symptoms and ischemic ECG changes</a:t>
            </a: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07D62B5-CF59-43E9-ABC5-9F243680910E}"/>
              </a:ext>
            </a:extLst>
          </p:cNvPr>
          <p:cNvSpPr/>
          <p:nvPr/>
        </p:nvSpPr>
        <p:spPr>
          <a:xfrm>
            <a:off x="6523076" y="1952262"/>
            <a:ext cx="1731311" cy="48064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0</a:t>
            </a:r>
            <a:r>
              <a:rPr kumimoji="0" lang="zh-TW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hr</a:t>
            </a: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hs-cTn</a:t>
            </a: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&lt;= 5X99</a:t>
            </a:r>
            <a:r>
              <a:rPr kumimoji="0" lang="en-US" altLang="zh-TW" sz="9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</a:t>
            </a: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percentile and 3</a:t>
            </a:r>
            <a:r>
              <a:rPr kumimoji="0" lang="zh-TW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hr</a:t>
            </a: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hs-cTn</a:t>
            </a: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&gt; 99</a:t>
            </a:r>
            <a:r>
              <a:rPr kumimoji="0" lang="en-US" altLang="zh-TW" sz="9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</a:t>
            </a: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percentile</a:t>
            </a: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E199B204-7D18-4431-BEA6-B7C681D69A0A}"/>
              </a:ext>
            </a:extLst>
          </p:cNvPr>
          <p:cNvSpPr/>
          <p:nvPr/>
        </p:nvSpPr>
        <p:spPr>
          <a:xfrm>
            <a:off x="4506777" y="3676662"/>
            <a:ext cx="1225062" cy="70190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Rule in 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(high risk)</a:t>
            </a:r>
            <a:endParaRPr kumimoji="0" lang="zh-TW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0CD8BAE1-E159-4268-B093-61E4D7424C9D}"/>
              </a:ext>
            </a:extLst>
          </p:cNvPr>
          <p:cNvSpPr/>
          <p:nvPr/>
        </p:nvSpPr>
        <p:spPr>
          <a:xfrm>
            <a:off x="5870567" y="2923819"/>
            <a:ext cx="1225062" cy="48064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delta (3 hr-0 </a:t>
            </a:r>
            <a:r>
              <a:rPr kumimoji="0" lang="en-US" altLang="zh-TW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hr</a:t>
            </a: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/0 </a:t>
            </a:r>
            <a:r>
              <a:rPr kumimoji="0" lang="en-US" altLang="zh-TW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hr</a:t>
            </a: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kumimoji="0" lang="zh-TW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&lt;=</a:t>
            </a:r>
            <a:r>
              <a:rPr kumimoji="0" lang="zh-TW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20%</a:t>
            </a: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4FC949E2-5106-4634-95D8-F6F6EB7490C9}"/>
              </a:ext>
            </a:extLst>
          </p:cNvPr>
          <p:cNvSpPr/>
          <p:nvPr/>
        </p:nvSpPr>
        <p:spPr>
          <a:xfrm>
            <a:off x="7177251" y="2917253"/>
            <a:ext cx="1225062" cy="48064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delta (3 hr-0 </a:t>
            </a:r>
            <a:r>
              <a:rPr kumimoji="0" lang="en-US" altLang="zh-TW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hr</a:t>
            </a: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/0 </a:t>
            </a:r>
            <a:r>
              <a:rPr kumimoji="0" lang="en-US" altLang="zh-TW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hr</a:t>
            </a: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kumimoji="0" lang="zh-TW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&gt;</a:t>
            </a:r>
            <a:r>
              <a:rPr kumimoji="0" lang="zh-TW" alt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20</a:t>
            </a: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%</a:t>
            </a: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45A3BF0E-B596-4179-9296-F472D38D1C3C}"/>
              </a:ext>
            </a:extLst>
          </p:cNvPr>
          <p:cNvSpPr/>
          <p:nvPr/>
        </p:nvSpPr>
        <p:spPr>
          <a:xfrm>
            <a:off x="3113459" y="3671527"/>
            <a:ext cx="1225062" cy="70704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Rule in 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(high risk)</a:t>
            </a:r>
            <a:endParaRPr kumimoji="0" lang="zh-TW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4680328E-48AF-47BD-927C-38C3491872E5}"/>
              </a:ext>
            </a:extLst>
          </p:cNvPr>
          <p:cNvSpPr/>
          <p:nvPr/>
        </p:nvSpPr>
        <p:spPr>
          <a:xfrm>
            <a:off x="1776046" y="3671527"/>
            <a:ext cx="1225062" cy="70704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Close observation and 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follow up </a:t>
            </a:r>
            <a:r>
              <a:rPr kumimoji="0" lang="en-US" altLang="zh-TW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hs-cTn</a:t>
            </a:r>
            <a:endParaRPr kumimoji="0" lang="zh-TW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ED2FC725-565F-437B-B438-3D274E49E2EA}"/>
              </a:ext>
            </a:extLst>
          </p:cNvPr>
          <p:cNvSpPr/>
          <p:nvPr/>
        </p:nvSpPr>
        <p:spPr>
          <a:xfrm>
            <a:off x="438632" y="3671527"/>
            <a:ext cx="1225062" cy="70704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Rule out 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(low risk)</a:t>
            </a:r>
            <a:endParaRPr kumimoji="0" lang="zh-TW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7F224F52-AF79-4F52-93A2-8C1837948B64}"/>
              </a:ext>
            </a:extLst>
          </p:cNvPr>
          <p:cNvSpPr/>
          <p:nvPr/>
        </p:nvSpPr>
        <p:spPr>
          <a:xfrm>
            <a:off x="5870567" y="3671528"/>
            <a:ext cx="1225062" cy="70190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Observe and work up differential diagnosis</a:t>
            </a:r>
            <a:endParaRPr kumimoji="0" lang="zh-TW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8A45D356-671E-4DD6-AE28-3DA7EDA2A8AB}"/>
              </a:ext>
            </a:extLst>
          </p:cNvPr>
          <p:cNvSpPr/>
          <p:nvPr/>
        </p:nvSpPr>
        <p:spPr>
          <a:xfrm>
            <a:off x="7177251" y="3671527"/>
            <a:ext cx="1225062" cy="70190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Rule in 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(high risk)</a:t>
            </a:r>
            <a:endParaRPr kumimoji="0" lang="zh-TW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465B93F4-EB20-4876-931D-94114289C244}"/>
              </a:ext>
            </a:extLst>
          </p:cNvPr>
          <p:cNvCxnSpPr>
            <a:cxnSpLocks/>
          </p:cNvCxnSpPr>
          <p:nvPr/>
        </p:nvCxnSpPr>
        <p:spPr>
          <a:xfrm>
            <a:off x="1004424" y="1642025"/>
            <a:ext cx="0" cy="2721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1ECA9513-1496-463D-A934-24F86B83D8FA}"/>
              </a:ext>
            </a:extLst>
          </p:cNvPr>
          <p:cNvCxnSpPr>
            <a:cxnSpLocks/>
          </p:cNvCxnSpPr>
          <p:nvPr/>
        </p:nvCxnSpPr>
        <p:spPr>
          <a:xfrm>
            <a:off x="3383379" y="1664678"/>
            <a:ext cx="0" cy="2721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B426F5B0-A1BC-40DC-9C65-192C84673C78}"/>
              </a:ext>
            </a:extLst>
          </p:cNvPr>
          <p:cNvCxnSpPr>
            <a:cxnSpLocks/>
          </p:cNvCxnSpPr>
          <p:nvPr/>
        </p:nvCxnSpPr>
        <p:spPr>
          <a:xfrm flipV="1">
            <a:off x="1004425" y="1654613"/>
            <a:ext cx="2396819" cy="4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D821F5B3-2F76-4589-AAF3-E796AD004F1E}"/>
              </a:ext>
            </a:extLst>
          </p:cNvPr>
          <p:cNvCxnSpPr>
            <a:cxnSpLocks/>
          </p:cNvCxnSpPr>
          <p:nvPr/>
        </p:nvCxnSpPr>
        <p:spPr>
          <a:xfrm>
            <a:off x="5119308" y="1674935"/>
            <a:ext cx="0" cy="2721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AA9B42FE-0CD9-4E94-912D-7272ECA3D92F}"/>
              </a:ext>
            </a:extLst>
          </p:cNvPr>
          <p:cNvCxnSpPr>
            <a:cxnSpLocks/>
          </p:cNvCxnSpPr>
          <p:nvPr/>
        </p:nvCxnSpPr>
        <p:spPr>
          <a:xfrm>
            <a:off x="7394332" y="1674935"/>
            <a:ext cx="0" cy="2721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FA5D5D06-A110-46C7-A956-B187EC769137}"/>
              </a:ext>
            </a:extLst>
          </p:cNvPr>
          <p:cNvCxnSpPr>
            <a:cxnSpLocks/>
          </p:cNvCxnSpPr>
          <p:nvPr/>
        </p:nvCxnSpPr>
        <p:spPr>
          <a:xfrm>
            <a:off x="5119308" y="1674935"/>
            <a:ext cx="22750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38213B4A-8382-40E3-83BE-EC59FC7FDA50}"/>
              </a:ext>
            </a:extLst>
          </p:cNvPr>
          <p:cNvSpPr/>
          <p:nvPr/>
        </p:nvSpPr>
        <p:spPr>
          <a:xfrm>
            <a:off x="1776046" y="2909094"/>
            <a:ext cx="1225062" cy="48064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Delta (3 hr-0 </a:t>
            </a:r>
            <a:r>
              <a:rPr kumimoji="0" lang="en-US" altLang="zh-TW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hr</a:t>
            </a: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/0 </a:t>
            </a:r>
            <a:r>
              <a:rPr kumimoji="0" lang="en-US" altLang="zh-TW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hr</a:t>
            </a: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kumimoji="0" lang="zh-TW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&lt;=</a:t>
            </a:r>
            <a:r>
              <a:rPr kumimoji="0" lang="zh-TW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50%</a:t>
            </a: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19C36F00-BDED-41B3-8B0E-030A34A4AC66}"/>
              </a:ext>
            </a:extLst>
          </p:cNvPr>
          <p:cNvSpPr/>
          <p:nvPr/>
        </p:nvSpPr>
        <p:spPr>
          <a:xfrm>
            <a:off x="3113459" y="2915823"/>
            <a:ext cx="1225062" cy="48064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Delta (3 hr-0 </a:t>
            </a:r>
            <a:r>
              <a:rPr kumimoji="0" lang="en-US" altLang="zh-TW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hr</a:t>
            </a: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/0 </a:t>
            </a:r>
            <a:r>
              <a:rPr kumimoji="0" lang="en-US" altLang="zh-TW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hr</a:t>
            </a: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kumimoji="0" lang="zh-TW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&gt;50%</a:t>
            </a: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100997E4-29B0-45E2-89F8-2A51E6DA9505}"/>
              </a:ext>
            </a:extLst>
          </p:cNvPr>
          <p:cNvCxnSpPr>
            <a:cxnSpLocks/>
          </p:cNvCxnSpPr>
          <p:nvPr/>
        </p:nvCxnSpPr>
        <p:spPr>
          <a:xfrm>
            <a:off x="2375195" y="2636896"/>
            <a:ext cx="0" cy="2721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F6348B78-9776-4141-A437-B6E6DC938305}"/>
              </a:ext>
            </a:extLst>
          </p:cNvPr>
          <p:cNvCxnSpPr>
            <a:cxnSpLocks/>
          </p:cNvCxnSpPr>
          <p:nvPr/>
        </p:nvCxnSpPr>
        <p:spPr>
          <a:xfrm>
            <a:off x="3715539" y="2636896"/>
            <a:ext cx="0" cy="2721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8BA67168-EEA2-4CA3-9C1F-D8511ADC1D01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>
            <a:off x="5119308" y="2716858"/>
            <a:ext cx="0" cy="9598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8AD66C72-8702-45DD-B043-E79E7F452DC1}"/>
              </a:ext>
            </a:extLst>
          </p:cNvPr>
          <p:cNvCxnSpPr>
            <a:cxnSpLocks/>
          </p:cNvCxnSpPr>
          <p:nvPr/>
        </p:nvCxnSpPr>
        <p:spPr>
          <a:xfrm flipH="1">
            <a:off x="1014925" y="2394869"/>
            <a:ext cx="749" cy="12587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D1BA054C-6177-42F2-B467-4803383B25AC}"/>
              </a:ext>
            </a:extLst>
          </p:cNvPr>
          <p:cNvCxnSpPr>
            <a:cxnSpLocks/>
          </p:cNvCxnSpPr>
          <p:nvPr/>
        </p:nvCxnSpPr>
        <p:spPr>
          <a:xfrm>
            <a:off x="6480017" y="2651621"/>
            <a:ext cx="0" cy="2721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A47E7FE6-5A9A-421C-AB86-A6D2EA3C0626}"/>
              </a:ext>
            </a:extLst>
          </p:cNvPr>
          <p:cNvCxnSpPr>
            <a:cxnSpLocks/>
          </p:cNvCxnSpPr>
          <p:nvPr/>
        </p:nvCxnSpPr>
        <p:spPr>
          <a:xfrm>
            <a:off x="7774638" y="2643625"/>
            <a:ext cx="0" cy="2721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D1444172-265E-426B-9862-B3CAA027E3B2}"/>
              </a:ext>
            </a:extLst>
          </p:cNvPr>
          <p:cNvCxnSpPr>
            <a:cxnSpLocks/>
          </p:cNvCxnSpPr>
          <p:nvPr/>
        </p:nvCxnSpPr>
        <p:spPr>
          <a:xfrm>
            <a:off x="6480017" y="3404465"/>
            <a:ext cx="0" cy="2721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E492360A-07F5-4D07-A400-7FACA2618CF1}"/>
              </a:ext>
            </a:extLst>
          </p:cNvPr>
          <p:cNvCxnSpPr>
            <a:cxnSpLocks/>
          </p:cNvCxnSpPr>
          <p:nvPr/>
        </p:nvCxnSpPr>
        <p:spPr>
          <a:xfrm>
            <a:off x="7774638" y="3399330"/>
            <a:ext cx="0" cy="2721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F305BE1F-E3BC-40DB-90E7-E51EE8056825}"/>
              </a:ext>
            </a:extLst>
          </p:cNvPr>
          <p:cNvCxnSpPr>
            <a:cxnSpLocks/>
          </p:cNvCxnSpPr>
          <p:nvPr/>
        </p:nvCxnSpPr>
        <p:spPr>
          <a:xfrm>
            <a:off x="2375195" y="3397900"/>
            <a:ext cx="0" cy="2721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656AE458-3822-408A-BC79-B0A93A8A8630}"/>
              </a:ext>
            </a:extLst>
          </p:cNvPr>
          <p:cNvCxnSpPr>
            <a:cxnSpLocks/>
          </p:cNvCxnSpPr>
          <p:nvPr/>
        </p:nvCxnSpPr>
        <p:spPr>
          <a:xfrm>
            <a:off x="3725990" y="3397900"/>
            <a:ext cx="0" cy="2721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1167D225-0730-4181-9B8A-29503EF5152D}"/>
              </a:ext>
            </a:extLst>
          </p:cNvPr>
          <p:cNvCxnSpPr>
            <a:cxnSpLocks/>
          </p:cNvCxnSpPr>
          <p:nvPr/>
        </p:nvCxnSpPr>
        <p:spPr>
          <a:xfrm>
            <a:off x="2491325" y="1392481"/>
            <a:ext cx="0" cy="2721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C9CA036B-8566-4D22-9671-E39E97366D4A}"/>
              </a:ext>
            </a:extLst>
          </p:cNvPr>
          <p:cNvCxnSpPr>
            <a:cxnSpLocks/>
          </p:cNvCxnSpPr>
          <p:nvPr/>
        </p:nvCxnSpPr>
        <p:spPr>
          <a:xfrm>
            <a:off x="5808785" y="1392481"/>
            <a:ext cx="0" cy="2721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E59C0D9A-0C51-4F8E-B391-444F9609A285}"/>
              </a:ext>
            </a:extLst>
          </p:cNvPr>
          <p:cNvCxnSpPr>
            <a:cxnSpLocks/>
          </p:cNvCxnSpPr>
          <p:nvPr/>
        </p:nvCxnSpPr>
        <p:spPr>
          <a:xfrm flipV="1">
            <a:off x="2375194" y="2627307"/>
            <a:ext cx="1340345" cy="40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B788178C-F9E2-4454-BD86-AB253172194D}"/>
              </a:ext>
            </a:extLst>
          </p:cNvPr>
          <p:cNvCxnSpPr>
            <a:cxnSpLocks/>
          </p:cNvCxnSpPr>
          <p:nvPr/>
        </p:nvCxnSpPr>
        <p:spPr>
          <a:xfrm>
            <a:off x="6480018" y="2634811"/>
            <a:ext cx="1303666" cy="20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6260AF6A-BD6D-4EA6-9951-673B1271C575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3375967" y="2417522"/>
            <a:ext cx="0" cy="2172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406B88C7-B897-43E3-8537-0F99999361C3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7386810" y="2432909"/>
            <a:ext cx="1922" cy="219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809B387C-67F1-46A6-9CC8-C9D8F6980FF0}"/>
              </a:ext>
            </a:extLst>
          </p:cNvPr>
          <p:cNvCxnSpPr>
            <a:cxnSpLocks/>
          </p:cNvCxnSpPr>
          <p:nvPr/>
        </p:nvCxnSpPr>
        <p:spPr>
          <a:xfrm>
            <a:off x="4131285" y="345643"/>
            <a:ext cx="0" cy="2721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2BA72959-CFDC-462D-8113-D68A3B85FB81}"/>
              </a:ext>
            </a:extLst>
          </p:cNvPr>
          <p:cNvSpPr txBox="1"/>
          <p:nvPr/>
        </p:nvSpPr>
        <p:spPr>
          <a:xfrm>
            <a:off x="438632" y="4443958"/>
            <a:ext cx="838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Figure 2. The 0h/3h rapid diagnosis protocol with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hs-cTn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assay.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Note: ACS: acute coronary syndrome; ECG: electrocardiogram; </a:t>
            </a:r>
            <a:r>
              <a:rPr kumimoji="0" lang="en-US" altLang="zh-TW" sz="1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hs-cTn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High Sensitivity Cardiac Troponin.</a:t>
            </a:r>
            <a:endParaRPr kumimoji="0" lang="zh-TW" altLang="en-US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14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862B5D-C0F4-4171-9D2C-B5339665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2A90175-95B1-46ED-978A-8507F5C5A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1" y="273843"/>
            <a:ext cx="9135929" cy="4814489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064BB96-ECBA-4D32-A33B-B3CBC67460EC}"/>
              </a:ext>
            </a:extLst>
          </p:cNvPr>
          <p:cNvSpPr txBox="1"/>
          <p:nvPr/>
        </p:nvSpPr>
        <p:spPr>
          <a:xfrm>
            <a:off x="2411760" y="1419622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N=53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89D386A-CC85-4FA3-A725-9EFFE3307C16}"/>
              </a:ext>
            </a:extLst>
          </p:cNvPr>
          <p:cNvSpPr txBox="1"/>
          <p:nvPr/>
        </p:nvSpPr>
        <p:spPr>
          <a:xfrm>
            <a:off x="5768051" y="1465391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N=74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76A8BF9-2736-4486-9542-A6E4C5878A80}"/>
              </a:ext>
            </a:extLst>
          </p:cNvPr>
          <p:cNvSpPr txBox="1"/>
          <p:nvPr/>
        </p:nvSpPr>
        <p:spPr>
          <a:xfrm>
            <a:off x="4067944" y="411510"/>
            <a:ext cx="6479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N=127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3B677F1-F2A6-4959-B4F4-4E3A22A99F4A}"/>
              </a:ext>
            </a:extLst>
          </p:cNvPr>
          <p:cNvSpPr txBox="1"/>
          <p:nvPr/>
        </p:nvSpPr>
        <p:spPr>
          <a:xfrm>
            <a:off x="543805" y="4011910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N=51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7C024D4-6369-4216-8737-0711F780264A}"/>
              </a:ext>
            </a:extLst>
          </p:cNvPr>
          <p:cNvSpPr txBox="1"/>
          <p:nvPr/>
        </p:nvSpPr>
        <p:spPr>
          <a:xfrm>
            <a:off x="2627784" y="3017645"/>
            <a:ext cx="4716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N=2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E804CB3-F6F2-494A-9BDF-EB093216FB97}"/>
              </a:ext>
            </a:extLst>
          </p:cNvPr>
          <p:cNvSpPr txBox="1"/>
          <p:nvPr/>
        </p:nvSpPr>
        <p:spPr>
          <a:xfrm>
            <a:off x="1763688" y="4011910"/>
            <a:ext cx="4716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N=0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661ECBE-F11A-46E2-BFD0-F1E31B81AFBB}"/>
              </a:ext>
            </a:extLst>
          </p:cNvPr>
          <p:cNvSpPr txBox="1"/>
          <p:nvPr/>
        </p:nvSpPr>
        <p:spPr>
          <a:xfrm>
            <a:off x="3099388" y="4011910"/>
            <a:ext cx="4716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N=2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D19BFF9-B483-4EE2-AE58-18C78FAFBBDD}"/>
              </a:ext>
            </a:extLst>
          </p:cNvPr>
          <p:cNvSpPr txBox="1"/>
          <p:nvPr/>
        </p:nvSpPr>
        <p:spPr>
          <a:xfrm>
            <a:off x="4462026" y="4002510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N=30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F7A0E51-5491-4C85-9A88-C48E7EA27251}"/>
              </a:ext>
            </a:extLst>
          </p:cNvPr>
          <p:cNvSpPr txBox="1"/>
          <p:nvPr/>
        </p:nvSpPr>
        <p:spPr>
          <a:xfrm>
            <a:off x="7380312" y="2335181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N=44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FE981BB-AA87-4038-A751-8FE064A42552}"/>
              </a:ext>
            </a:extLst>
          </p:cNvPr>
          <p:cNvSpPr txBox="1"/>
          <p:nvPr/>
        </p:nvSpPr>
        <p:spPr>
          <a:xfrm>
            <a:off x="5768051" y="3990197"/>
            <a:ext cx="4716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N=1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4FEC39A-019E-4D67-9F54-3F2EB97407FC}"/>
              </a:ext>
            </a:extLst>
          </p:cNvPr>
          <p:cNvSpPr txBox="1"/>
          <p:nvPr/>
        </p:nvSpPr>
        <p:spPr>
          <a:xfrm>
            <a:off x="8028384" y="3147814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N=43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309D294-DB7D-4B61-AEE7-8DFB5CAD7CDF}"/>
              </a:ext>
            </a:extLst>
          </p:cNvPr>
          <p:cNvSpPr txBox="1"/>
          <p:nvPr/>
        </p:nvSpPr>
        <p:spPr>
          <a:xfrm>
            <a:off x="7020272" y="4002510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N=29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77B02E5-3CB4-4A25-B33C-1CA690B3BDFB}"/>
              </a:ext>
            </a:extLst>
          </p:cNvPr>
          <p:cNvSpPr txBox="1"/>
          <p:nvPr/>
        </p:nvSpPr>
        <p:spPr>
          <a:xfrm>
            <a:off x="8380247" y="3990197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N=14</a:t>
            </a:r>
            <a:endParaRPr kumimoji="0" lang="zh-TW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21" name="Picture 108">
            <a:extLst>
              <a:ext uri="{FF2B5EF4-FFF2-40B4-BE49-F238E27FC236}">
                <a16:creationId xmlns:a16="http://schemas.microsoft.com/office/drawing/2014/main" id="{7C606B63-88EE-4668-AAD4-1EFBF02AE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1" y="35425"/>
            <a:ext cx="1588512" cy="50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858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3">
            <a:extLst>
              <a:ext uri="{FF2B5EF4-FFF2-40B4-BE49-F238E27FC236}">
                <a16:creationId xmlns:a16="http://schemas.microsoft.com/office/drawing/2014/main" id="{1234CBAD-D4A7-4167-B6DE-E03AC49B2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223"/>
          <a:stretch>
            <a:fillRect/>
          </a:stretch>
        </p:blipFill>
        <p:spPr bwMode="auto">
          <a:xfrm>
            <a:off x="1828238" y="560553"/>
            <a:ext cx="2462213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文字方塊 16">
            <a:extLst>
              <a:ext uri="{FF2B5EF4-FFF2-40B4-BE49-F238E27FC236}">
                <a16:creationId xmlns:a16="http://schemas.microsoft.com/office/drawing/2014/main" id="{3A811EE2-004A-48E6-893A-42B788173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3275" y="0"/>
            <a:ext cx="1146468" cy="30008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  <a:sym typeface="Calibri" panose="020F0502020204030204" pitchFamily="34" charset="0"/>
              </a:rPr>
              <a:t>                         </a:t>
            </a: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063" name="文字方塊 2">
            <a:extLst>
              <a:ext uri="{FF2B5EF4-FFF2-40B4-BE49-F238E27FC236}">
                <a16:creationId xmlns:a16="http://schemas.microsoft.com/office/drawing/2014/main" id="{DB4AAFFE-59E4-4C70-B1F5-A69A8BA44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260" y="2796117"/>
            <a:ext cx="138469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haroni" panose="02010803020104030203" pitchFamily="2" charset="-79"/>
                <a:ea typeface="新細明體" panose="02020500000000000000" pitchFamily="18" charset="-120"/>
                <a:cs typeface="Calibri" panose="020F0502020204030204" pitchFamily="34" charset="0"/>
                <a:sym typeface="Calibri" panose="020F0502020204030204" pitchFamily="34" charset="0"/>
              </a:rPr>
              <a:t>Bias(3.25)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haroni" panose="02010803020104030203" pitchFamily="2" charset="-79"/>
              <a:ea typeface="新細明體" panose="02020500000000000000" pitchFamily="18" charset="-12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haroni" panose="02010803020104030203" pitchFamily="2" charset="-79"/>
                <a:ea typeface="新細明體" panose="02020500000000000000" pitchFamily="18" charset="-120"/>
                <a:cs typeface="Calibri" panose="020F0502020204030204" pitchFamily="34" charset="0"/>
                <a:sym typeface="Calibri" panose="020F0502020204030204" pitchFamily="34" charset="0"/>
              </a:rPr>
              <a:t>95% Limits of agreement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haroni" panose="02010803020104030203" pitchFamily="2" charset="-79"/>
              <a:ea typeface="新細明體" panose="02020500000000000000" pitchFamily="18" charset="-12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haroni" panose="02010803020104030203" pitchFamily="2" charset="-79"/>
                <a:ea typeface="新細明體" panose="02020500000000000000" pitchFamily="18" charset="-120"/>
                <a:cs typeface="Calibri" panose="020F0502020204030204" pitchFamily="34" charset="0"/>
                <a:sym typeface="Calibri" panose="020F0502020204030204" pitchFamily="34" charset="0"/>
              </a:rPr>
              <a:t>(-30.1 to 36.6)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haroni" panose="02010803020104030203" pitchFamily="2" charset="-79"/>
              <a:ea typeface="新細明體" panose="02020500000000000000" pitchFamily="18" charset="-120"/>
              <a:cs typeface="+mn-cs"/>
              <a:sym typeface="新細明體" panose="02020500000000000000" pitchFamily="18" charset="-120"/>
            </a:endParaRPr>
          </a:p>
        </p:txBody>
      </p:sp>
      <p:sp>
        <p:nvSpPr>
          <p:cNvPr id="14" name="內容版面配置區 11">
            <a:extLst>
              <a:ext uri="{FF2B5EF4-FFF2-40B4-BE49-F238E27FC236}">
                <a16:creationId xmlns:a16="http://schemas.microsoft.com/office/drawing/2014/main" id="{3CF6F1D4-FB26-4F4A-9487-6930AD64F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534" y="814541"/>
            <a:ext cx="3392468" cy="96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haroni" panose="02010803020104030203" pitchFamily="2" charset="-79"/>
                <a:ea typeface="新細明體" panose="02020500000000000000" pitchFamily="18" charset="-120"/>
                <a:cs typeface="+mn-cs"/>
                <a:sym typeface="新細明體" panose="02020500000000000000" pitchFamily="18" charset="-120"/>
              </a:rPr>
              <a:t>Total patients= 127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haroni" panose="02010803020104030203" pitchFamily="2" charset="-79"/>
              <a:ea typeface="新細明體" panose="02020500000000000000" pitchFamily="18" charset="-120"/>
              <a:cs typeface="+mn-cs"/>
              <a:sym typeface="新細明體" panose="02020500000000000000" pitchFamily="18" charset="-120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haroni" panose="02010803020104030203" pitchFamily="2" charset="-79"/>
                <a:ea typeface="新細明體" panose="02020500000000000000" pitchFamily="18" charset="-120"/>
                <a:cs typeface="+mn-cs"/>
                <a:sym typeface="新細明體" panose="02020500000000000000" pitchFamily="18" charset="-120"/>
              </a:rPr>
              <a:t>MI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haroni" panose="02010803020104030203" pitchFamily="2" charset="-79"/>
                <a:ea typeface="新細明體" panose="02020500000000000000" pitchFamily="18" charset="-120"/>
                <a:cs typeface="+mn-cs"/>
                <a:sym typeface="新細明體" panose="02020500000000000000" pitchFamily="18" charset="-120"/>
              </a:rPr>
              <a:t>，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haroni" panose="02010803020104030203" pitchFamily="2" charset="-79"/>
                <a:ea typeface="新細明體" panose="02020500000000000000" pitchFamily="18" charset="-120"/>
                <a:cs typeface="+mn-cs"/>
                <a:sym typeface="新細明體" panose="02020500000000000000" pitchFamily="18" charset="-120"/>
              </a:rPr>
              <a:t>n=11 (8.66%)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haroni" panose="02010803020104030203" pitchFamily="2" charset="-79"/>
              <a:ea typeface="新細明體" panose="02020500000000000000" pitchFamily="18" charset="-120"/>
              <a:cs typeface="+mn-cs"/>
              <a:sym typeface="新細明體" panose="02020500000000000000" pitchFamily="18" charset="-120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新細明體" panose="02020500000000000000" pitchFamily="18" charset="-120"/>
                <a:cs typeface="+mn-cs"/>
                <a:sym typeface="新細明體" panose="02020500000000000000" pitchFamily="18" charset="-120"/>
              </a:rPr>
              <a:t>Non-MI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新細明體" panose="02020500000000000000" pitchFamily="18" charset="-120"/>
                <a:cs typeface="+mn-cs"/>
                <a:sym typeface="新細明體" panose="02020500000000000000" pitchFamily="18" charset="-120"/>
              </a:rPr>
              <a:t>，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新細明體" panose="02020500000000000000" pitchFamily="18" charset="-120"/>
                <a:cs typeface="+mn-cs"/>
                <a:sym typeface="新細明體" panose="02020500000000000000" pitchFamily="18" charset="-120"/>
              </a:rPr>
              <a:t>n=116 (91.34%)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haroni" panose="02010803020104030203" pitchFamily="2" charset="-79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5BA34B9-C799-42BE-9449-D6B604349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741" y="1707654"/>
            <a:ext cx="3057552" cy="3054228"/>
          </a:xfrm>
          <a:prstGeom prst="rect">
            <a:avLst/>
          </a:prstGeom>
        </p:spPr>
      </p:pic>
      <p:sp>
        <p:nvSpPr>
          <p:cNvPr id="17" name="文字方塊 2">
            <a:extLst>
              <a:ext uri="{FF2B5EF4-FFF2-40B4-BE49-F238E27FC236}">
                <a16:creationId xmlns:a16="http://schemas.microsoft.com/office/drawing/2014/main" id="{07054608-6EAE-483A-9944-E3C5AE686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879" y="2477946"/>
            <a:ext cx="19621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haroni" panose="02010803020104030203" pitchFamily="2" charset="-79"/>
                <a:ea typeface="新細明體" panose="02020500000000000000" pitchFamily="18" charset="-120"/>
                <a:cs typeface="Calibri" panose="020F0502020204030204" pitchFamily="34" charset="0"/>
                <a:sym typeface="Calibri" panose="020F0502020204030204" pitchFamily="34" charset="0"/>
              </a:rPr>
              <a:t>Bland-Altman</a:t>
            </a:r>
            <a:r>
              <a:rPr kumimoji="0" lang="zh-TW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haroni" panose="02010803020104030203" pitchFamily="2" charset="-79"/>
                <a:ea typeface="新細明體" panose="02020500000000000000" pitchFamily="18" charset="-12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haroni" panose="02010803020104030203" pitchFamily="2" charset="-79"/>
                <a:ea typeface="新細明體" panose="02020500000000000000" pitchFamily="18" charset="-120"/>
                <a:cs typeface="Calibri" panose="020F0502020204030204" pitchFamily="34" charset="0"/>
                <a:sym typeface="Calibri" panose="020F0502020204030204" pitchFamily="34" charset="0"/>
              </a:rPr>
              <a:t>plot</a:t>
            </a:r>
            <a:r>
              <a:rPr kumimoji="0" lang="zh-TW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haroni" panose="02010803020104030203" pitchFamily="2" charset="-79"/>
                <a:ea typeface="新細明體" panose="02020500000000000000" pitchFamily="18" charset="-12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03F605-6B65-4177-BEB4-5F9137C52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2840" y="2009935"/>
            <a:ext cx="3057552" cy="2881410"/>
          </a:xfrm>
          <a:prstGeom prst="rect">
            <a:avLst/>
          </a:prstGeom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E1D2EC43-BADB-4EB2-A760-02C53C425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767" y="4678706"/>
            <a:ext cx="845344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1">
            <a:extLst>
              <a:ext uri="{FF2B5EF4-FFF2-40B4-BE49-F238E27FC236}">
                <a16:creationId xmlns:a16="http://schemas.microsoft.com/office/drawing/2014/main" id="{0BEE70DC-29F6-4689-ACD7-D19D71078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40000">
            <a:off x="4565526" y="3142036"/>
            <a:ext cx="846534" cy="42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5">
            <a:extLst>
              <a:ext uri="{FF2B5EF4-FFF2-40B4-BE49-F238E27FC236}">
                <a16:creationId xmlns:a16="http://schemas.microsoft.com/office/drawing/2014/main" id="{F00645A8-A09A-499F-98EF-FE409F1B2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534" y="2585934"/>
            <a:ext cx="341114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haroni" panose="02010803020104030203" pitchFamily="2" charset="-79"/>
                <a:ea typeface="新細明體" panose="02020500000000000000" pitchFamily="18" charset="-120"/>
                <a:cs typeface="Calibri" panose="020F0502020204030204" pitchFamily="34" charset="0"/>
                <a:sym typeface="Calibri" panose="020F0502020204030204" pitchFamily="34" charset="0"/>
              </a:rPr>
              <a:t>y = 0.9776x + 1.1151</a:t>
            </a:r>
            <a:br>
              <a:rPr kumimoji="0" lang="zh-TW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haroni" panose="02010803020104030203" pitchFamily="2" charset="-79"/>
                <a:ea typeface="新細明體" panose="02020500000000000000" pitchFamily="18" charset="-120"/>
                <a:cs typeface="Calibri" panose="020F0502020204030204" pitchFamily="34" charset="0"/>
                <a:sym typeface="Calibri" panose="020F0502020204030204" pitchFamily="34" charset="0"/>
              </a:rPr>
            </a:b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haroni" panose="02010803020104030203" pitchFamily="2" charset="-79"/>
                <a:ea typeface="新細明體" panose="02020500000000000000" pitchFamily="18" charset="-120"/>
                <a:cs typeface="Calibri" panose="020F0502020204030204" pitchFamily="34" charset="0"/>
                <a:sym typeface="Calibri" panose="020F0502020204030204" pitchFamily="34" charset="0"/>
              </a:rPr>
              <a:t>R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Calibri" panose="020F0502020204030204" pitchFamily="34" charset="0"/>
                <a:sym typeface="Calibri" panose="020F0502020204030204" pitchFamily="34" charset="0"/>
              </a:rPr>
              <a:t>²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haroni" panose="02010803020104030203" pitchFamily="2" charset="-79"/>
                <a:ea typeface="新細明體" panose="02020500000000000000" pitchFamily="18" charset="-120"/>
                <a:cs typeface="Calibri" panose="020F0502020204030204" pitchFamily="34" charset="0"/>
                <a:sym typeface="Calibri" panose="020F0502020204030204" pitchFamily="34" charset="0"/>
              </a:rPr>
              <a:t> = 0.9999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haroni" panose="02010803020104030203" pitchFamily="2" charset="-79"/>
              <a:ea typeface="新細明體" panose="02020500000000000000" pitchFamily="18" charset="-12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3" name="文字方塊 2">
            <a:extLst>
              <a:ext uri="{FF2B5EF4-FFF2-40B4-BE49-F238E27FC236}">
                <a16:creationId xmlns:a16="http://schemas.microsoft.com/office/drawing/2014/main" id="{AF223551-D216-48EB-805B-2501A5E95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49" y="2304196"/>
            <a:ext cx="191333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haroni" panose="02010803020104030203" pitchFamily="2" charset="-79"/>
                <a:ea typeface="新細明體" panose="02020500000000000000" pitchFamily="18" charset="-120"/>
                <a:cs typeface="Calibri" panose="020F0502020204030204" pitchFamily="34" charset="0"/>
                <a:sym typeface="Calibri" panose="020F0502020204030204" pitchFamily="34" charset="0"/>
              </a:rPr>
              <a:t>Calibration</a:t>
            </a:r>
            <a:r>
              <a:rPr kumimoji="0" lang="zh-TW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haroni" panose="02010803020104030203" pitchFamily="2" charset="-79"/>
                <a:ea typeface="新細明體" panose="02020500000000000000" pitchFamily="18" charset="-12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haroni" panose="02010803020104030203" pitchFamily="2" charset="-79"/>
                <a:ea typeface="新細明體" panose="02020500000000000000" pitchFamily="18" charset="-120"/>
                <a:cs typeface="Calibri" panose="020F0502020204030204" pitchFamily="34" charset="0"/>
                <a:sym typeface="Calibri" panose="020F0502020204030204" pitchFamily="34" charset="0"/>
              </a:rPr>
              <a:t>plot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 bldLvl="0" autoUpdateAnimBg="0"/>
      <p:bldP spid="17" grpId="0" bldLvl="0" autoUpdateAnimBg="0"/>
      <p:bldP spid="22" grpId="0" bldLvl="0" autoUpdateAnimBg="0"/>
      <p:bldP spid="23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Group 2">
            <a:extLst>
              <a:ext uri="{FF2B5EF4-FFF2-40B4-BE49-F238E27FC236}">
                <a16:creationId xmlns:a16="http://schemas.microsoft.com/office/drawing/2014/main" id="{5B26F4A4-BFCD-4639-8EC6-6543D87BE9D3}"/>
              </a:ext>
            </a:extLst>
          </p:cNvPr>
          <p:cNvGraphicFramePr>
            <a:graphicFrameLocks noGrp="1"/>
          </p:cNvGraphicFramePr>
          <p:nvPr/>
        </p:nvGraphicFramePr>
        <p:xfrm>
          <a:off x="318408" y="2343022"/>
          <a:ext cx="8268892" cy="1211580"/>
        </p:xfrm>
        <a:graphic>
          <a:graphicData uri="http://schemas.openxmlformats.org/drawingml/2006/table">
            <a:tbl>
              <a:tblPr/>
              <a:tblGrid>
                <a:gridCol w="1341470">
                  <a:extLst>
                    <a:ext uri="{9D8B030D-6E8A-4147-A177-3AD203B41FA5}">
                      <a16:colId xmlns:a16="http://schemas.microsoft.com/office/drawing/2014/main" val="726165436"/>
                    </a:ext>
                  </a:extLst>
                </a:gridCol>
                <a:gridCol w="911873">
                  <a:extLst>
                    <a:ext uri="{9D8B030D-6E8A-4147-A177-3AD203B41FA5}">
                      <a16:colId xmlns:a16="http://schemas.microsoft.com/office/drawing/2014/main" val="182808670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250509723"/>
                    </a:ext>
                  </a:extLst>
                </a:gridCol>
                <a:gridCol w="1468759">
                  <a:extLst>
                    <a:ext uri="{9D8B030D-6E8A-4147-A177-3AD203B41FA5}">
                      <a16:colId xmlns:a16="http://schemas.microsoft.com/office/drawing/2014/main" val="19523715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41997163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93865616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24802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64812473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337984373"/>
                    </a:ext>
                  </a:extLst>
                </a:gridCol>
                <a:gridCol w="702932">
                  <a:extLst>
                    <a:ext uri="{9D8B030D-6E8A-4147-A177-3AD203B41FA5}">
                      <a16:colId xmlns:a16="http://schemas.microsoft.com/office/drawing/2014/main" val="1353290785"/>
                    </a:ext>
                  </a:extLst>
                </a:gridCol>
              </a:tblGrid>
              <a:tr h="525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Abbott </a:t>
                      </a: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</a:t>
                      </a:r>
                      <a:r>
                        <a:rPr kumimoji="0" lang="en-US" altLang="zh-TW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LoB</a:t>
                      </a: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=1.3 ng/L)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99</a:t>
                      </a:r>
                      <a:r>
                        <a:rPr kumimoji="0" lang="en-US" altLang="zh-TW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th</a:t>
                      </a: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%  URL (ng/L)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1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Abbott</a:t>
                      </a:r>
                      <a:r>
                        <a:rPr kumimoji="0" lang="en-US" altLang="zh-TW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</a:t>
                      </a:r>
                      <a:endParaRPr kumimoji="0" lang="zh-TW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Rule-out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N=53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Observe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N=23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Rule-in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N=51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295952"/>
                  </a:ext>
                </a:extLst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Overall 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26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Prevalence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MI</a:t>
                      </a:r>
                      <a:endParaRPr kumimoji="0" lang="zh-TW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Non-MI</a:t>
                      </a:r>
                      <a:endParaRPr kumimoji="0" lang="zh-TW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MI</a:t>
                      </a:r>
                      <a:endParaRPr kumimoji="0" lang="zh-TW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Non-MI</a:t>
                      </a:r>
                      <a:endParaRPr kumimoji="0" lang="zh-TW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MI</a:t>
                      </a:r>
                      <a:endParaRPr kumimoji="0" lang="zh-TW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Non-MI</a:t>
                      </a:r>
                      <a:endParaRPr kumimoji="0" lang="zh-TW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403629"/>
                  </a:ext>
                </a:extLst>
              </a:tr>
              <a:tr h="3886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5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5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8.66%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(0.0%)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53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(100%)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(4.35%)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(95.65%)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(19.61%)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(80.39%)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858919"/>
                  </a:ext>
                </a:extLst>
              </a:tr>
            </a:tbl>
          </a:graphicData>
        </a:graphic>
      </p:graphicFrame>
      <p:graphicFrame>
        <p:nvGraphicFramePr>
          <p:cNvPr id="47140" name="Group 36">
            <a:extLst>
              <a:ext uri="{FF2B5EF4-FFF2-40B4-BE49-F238E27FC236}">
                <a16:creationId xmlns:a16="http://schemas.microsoft.com/office/drawing/2014/main" id="{184E7475-4F54-4D84-87D9-77432738E8BE}"/>
              </a:ext>
            </a:extLst>
          </p:cNvPr>
          <p:cNvGraphicFramePr>
            <a:graphicFrameLocks noGrp="1"/>
          </p:cNvGraphicFramePr>
          <p:nvPr/>
        </p:nvGraphicFramePr>
        <p:xfrm>
          <a:off x="318407" y="3716156"/>
          <a:ext cx="8268888" cy="1211580"/>
        </p:xfrm>
        <a:graphic>
          <a:graphicData uri="http://schemas.openxmlformats.org/drawingml/2006/table">
            <a:tbl>
              <a:tblPr/>
              <a:tblGrid>
                <a:gridCol w="1348222">
                  <a:extLst>
                    <a:ext uri="{9D8B030D-6E8A-4147-A177-3AD203B41FA5}">
                      <a16:colId xmlns:a16="http://schemas.microsoft.com/office/drawing/2014/main" val="936559995"/>
                    </a:ext>
                  </a:extLst>
                </a:gridCol>
                <a:gridCol w="898998">
                  <a:extLst>
                    <a:ext uri="{9D8B030D-6E8A-4147-A177-3AD203B41FA5}">
                      <a16:colId xmlns:a16="http://schemas.microsoft.com/office/drawing/2014/main" val="4114330638"/>
                    </a:ext>
                  </a:extLst>
                </a:gridCol>
                <a:gridCol w="183696">
                  <a:extLst>
                    <a:ext uri="{9D8B030D-6E8A-4147-A177-3AD203B41FA5}">
                      <a16:colId xmlns:a16="http://schemas.microsoft.com/office/drawing/2014/main" val="1351921068"/>
                    </a:ext>
                  </a:extLst>
                </a:gridCol>
                <a:gridCol w="1462637">
                  <a:extLst>
                    <a:ext uri="{9D8B030D-6E8A-4147-A177-3AD203B41FA5}">
                      <a16:colId xmlns:a16="http://schemas.microsoft.com/office/drawing/2014/main" val="4025156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9407774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80841050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34437735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592617324"/>
                    </a:ext>
                  </a:extLst>
                </a:gridCol>
                <a:gridCol w="609477">
                  <a:extLst>
                    <a:ext uri="{9D8B030D-6E8A-4147-A177-3AD203B41FA5}">
                      <a16:colId xmlns:a16="http://schemas.microsoft.com/office/drawing/2014/main" val="118490779"/>
                    </a:ext>
                  </a:extLst>
                </a:gridCol>
                <a:gridCol w="741522">
                  <a:extLst>
                    <a:ext uri="{9D8B030D-6E8A-4147-A177-3AD203B41FA5}">
                      <a16:colId xmlns:a16="http://schemas.microsoft.com/office/drawing/2014/main" val="3136301432"/>
                    </a:ext>
                  </a:extLst>
                </a:gridCol>
              </a:tblGrid>
              <a:tr h="525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Beckman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</a:t>
                      </a:r>
                      <a:r>
                        <a:rPr kumimoji="0" lang="en-US" altLang="zh-TW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LoB</a:t>
                      </a: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=1.3 ng/L)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99</a:t>
                      </a:r>
                      <a:r>
                        <a:rPr kumimoji="0" lang="en-US" altLang="zh-TW" sz="14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th</a:t>
                      </a: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%  URL (ng/L)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1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Beckman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Rule-out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N=52</a:t>
                      </a:r>
                      <a:endParaRPr kumimoji="0" lang="zh-TW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Observe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N=29</a:t>
                      </a:r>
                      <a:endParaRPr kumimoji="0" lang="zh-TW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Rule-in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N=46</a:t>
                      </a:r>
                      <a:endParaRPr kumimoji="0" lang="zh-TW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187555"/>
                  </a:ext>
                </a:extLst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Overall 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17.5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Prevalence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MI</a:t>
                      </a:r>
                      <a:endParaRPr kumimoji="0" lang="zh-TW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Non-MI</a:t>
                      </a:r>
                      <a:endParaRPr kumimoji="0" lang="zh-TW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MI</a:t>
                      </a:r>
                      <a:endParaRPr kumimoji="0" lang="zh-TW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Non-MI</a:t>
                      </a:r>
                      <a:endParaRPr kumimoji="0" lang="zh-TW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MI</a:t>
                      </a:r>
                      <a:endParaRPr kumimoji="0" lang="zh-TW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Non-MI</a:t>
                      </a:r>
                      <a:endParaRPr kumimoji="0" lang="zh-TW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267483"/>
                  </a:ext>
                </a:extLst>
              </a:tr>
              <a:tr h="3886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5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5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5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8.66%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(0.0%)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52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(100%)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(3.45%)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(96.55%)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(21.74%)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36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(78.26%)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439435"/>
                  </a:ext>
                </a:extLst>
              </a:tr>
            </a:tbl>
          </a:graphicData>
        </a:graphic>
      </p:graphicFrame>
      <p:graphicFrame>
        <p:nvGraphicFramePr>
          <p:cNvPr id="47174" name="Group 70">
            <a:extLst>
              <a:ext uri="{FF2B5EF4-FFF2-40B4-BE49-F238E27FC236}">
                <a16:creationId xmlns:a16="http://schemas.microsoft.com/office/drawing/2014/main" id="{BF037FAE-D798-410D-8C99-1C58AEC2EE9C}"/>
              </a:ext>
            </a:extLst>
          </p:cNvPr>
          <p:cNvGraphicFramePr>
            <a:graphicFrameLocks noGrp="1"/>
          </p:cNvGraphicFramePr>
          <p:nvPr/>
        </p:nvGraphicFramePr>
        <p:xfrm>
          <a:off x="318408" y="929369"/>
          <a:ext cx="8268891" cy="1256286"/>
        </p:xfrm>
        <a:graphic>
          <a:graphicData uri="http://schemas.openxmlformats.org/drawingml/2006/table">
            <a:tbl>
              <a:tblPr/>
              <a:tblGrid>
                <a:gridCol w="1297245">
                  <a:extLst>
                    <a:ext uri="{9D8B030D-6E8A-4147-A177-3AD203B41FA5}">
                      <a16:colId xmlns:a16="http://schemas.microsoft.com/office/drawing/2014/main" val="627609690"/>
                    </a:ext>
                  </a:extLst>
                </a:gridCol>
                <a:gridCol w="956097">
                  <a:extLst>
                    <a:ext uri="{9D8B030D-6E8A-4147-A177-3AD203B41FA5}">
                      <a16:colId xmlns:a16="http://schemas.microsoft.com/office/drawing/2014/main" val="3091327305"/>
                    </a:ext>
                  </a:extLst>
                </a:gridCol>
                <a:gridCol w="177573">
                  <a:extLst>
                    <a:ext uri="{9D8B030D-6E8A-4147-A177-3AD203B41FA5}">
                      <a16:colId xmlns:a16="http://schemas.microsoft.com/office/drawing/2014/main" val="3700716433"/>
                    </a:ext>
                  </a:extLst>
                </a:gridCol>
                <a:gridCol w="1429178">
                  <a:extLst>
                    <a:ext uri="{9D8B030D-6E8A-4147-A177-3AD203B41FA5}">
                      <a16:colId xmlns:a16="http://schemas.microsoft.com/office/drawing/2014/main" val="1617784989"/>
                    </a:ext>
                  </a:extLst>
                </a:gridCol>
                <a:gridCol w="911890">
                  <a:extLst>
                    <a:ext uri="{9D8B030D-6E8A-4147-A177-3AD203B41FA5}">
                      <a16:colId xmlns:a16="http://schemas.microsoft.com/office/drawing/2014/main" val="3852739876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3283768125"/>
                    </a:ext>
                  </a:extLst>
                </a:gridCol>
                <a:gridCol w="691350">
                  <a:extLst>
                    <a:ext uri="{9D8B030D-6E8A-4147-A177-3AD203B41FA5}">
                      <a16:colId xmlns:a16="http://schemas.microsoft.com/office/drawing/2014/main" val="1173983045"/>
                    </a:ext>
                  </a:extLst>
                </a:gridCol>
                <a:gridCol w="655082">
                  <a:extLst>
                    <a:ext uri="{9D8B030D-6E8A-4147-A177-3AD203B41FA5}">
                      <a16:colId xmlns:a16="http://schemas.microsoft.com/office/drawing/2014/main" val="812845391"/>
                    </a:ext>
                  </a:extLst>
                </a:gridCol>
                <a:gridCol w="701858">
                  <a:extLst>
                    <a:ext uri="{9D8B030D-6E8A-4147-A177-3AD203B41FA5}">
                      <a16:colId xmlns:a16="http://schemas.microsoft.com/office/drawing/2014/main" val="1082509222"/>
                    </a:ext>
                  </a:extLst>
                </a:gridCol>
                <a:gridCol w="701858">
                  <a:extLst>
                    <a:ext uri="{9D8B030D-6E8A-4147-A177-3AD203B41FA5}">
                      <a16:colId xmlns:a16="http://schemas.microsoft.com/office/drawing/2014/main" val="1232418686"/>
                    </a:ext>
                  </a:extLst>
                </a:gridCol>
              </a:tblGrid>
              <a:tr h="5400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Roche</a:t>
                      </a:r>
                      <a:endParaRPr kumimoji="0" lang="zh-TW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(LoB=3 ng/L)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99</a:t>
                      </a:r>
                      <a:r>
                        <a:rPr kumimoji="0" lang="en-US" altLang="zh-TW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th</a:t>
                      </a: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%  URL (ng/L)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1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Roche</a:t>
                      </a:r>
                      <a:r>
                        <a:rPr kumimoji="0" lang="en-US" altLang="zh-TW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</a:t>
                      </a:r>
                      <a:endParaRPr kumimoji="0" lang="zh-TW" altLang="en-US" sz="21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Rule-out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N=28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Observe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N=38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Rule-in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N=61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554482"/>
                  </a:ext>
                </a:extLst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Overall 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14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Prevalence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MI</a:t>
                      </a:r>
                      <a:endParaRPr kumimoji="0" lang="zh-TW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Non-MI</a:t>
                      </a:r>
                      <a:endParaRPr kumimoji="0" lang="zh-TW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MI</a:t>
                      </a:r>
                      <a:endParaRPr kumimoji="0" lang="zh-TW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Non-MI</a:t>
                      </a:r>
                      <a:endParaRPr kumimoji="0" lang="zh-TW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MI</a:t>
                      </a:r>
                      <a:endParaRPr kumimoji="0" lang="zh-TW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Non-MI</a:t>
                      </a:r>
                      <a:endParaRPr kumimoji="0" lang="zh-TW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217646"/>
                  </a:ext>
                </a:extLst>
              </a:tr>
              <a:tr h="4343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5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5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5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8.66%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(0.0 %)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28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(100 %)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(0%)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38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(100%)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(18.03%)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50 (81.97%)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591131"/>
                  </a:ext>
                </a:extLst>
              </a:tr>
            </a:tbl>
          </a:graphicData>
        </a:graphic>
      </p:graphicFrame>
      <p:pic>
        <p:nvPicPr>
          <p:cNvPr id="47210" name="Picture 106">
            <a:extLst>
              <a:ext uri="{FF2B5EF4-FFF2-40B4-BE49-F238E27FC236}">
                <a16:creationId xmlns:a16="http://schemas.microsoft.com/office/drawing/2014/main" id="{322F8EF2-78DC-4A4E-88CA-1E1D8ADBC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944" y="182676"/>
            <a:ext cx="1576388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211" name="Picture 107">
            <a:extLst>
              <a:ext uri="{FF2B5EF4-FFF2-40B4-BE49-F238E27FC236}">
                <a16:creationId xmlns:a16="http://schemas.microsoft.com/office/drawing/2014/main" id="{020D5D2A-3CFF-49AE-9DB7-E7EEACE87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405" y="182676"/>
            <a:ext cx="1654969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212" name="Picture 108">
            <a:extLst>
              <a:ext uri="{FF2B5EF4-FFF2-40B4-BE49-F238E27FC236}">
                <a16:creationId xmlns:a16="http://schemas.microsoft.com/office/drawing/2014/main" id="{82AE282A-61C0-42B5-8039-C43AD02C1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447" y="182675"/>
            <a:ext cx="1751409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74" name="Group 70">
            <a:extLst>
              <a:ext uri="{FF2B5EF4-FFF2-40B4-BE49-F238E27FC236}">
                <a16:creationId xmlns:a16="http://schemas.microsoft.com/office/drawing/2014/main" id="{BF037FAE-D798-410D-8C99-1C58AEC2EE9C}"/>
              </a:ext>
            </a:extLst>
          </p:cNvPr>
          <p:cNvGraphicFramePr>
            <a:graphicFrameLocks noGrp="1"/>
          </p:cNvGraphicFramePr>
          <p:nvPr/>
        </p:nvGraphicFramePr>
        <p:xfrm>
          <a:off x="1279924" y="1103543"/>
          <a:ext cx="5563713" cy="1240158"/>
        </p:xfrm>
        <a:graphic>
          <a:graphicData uri="http://schemas.openxmlformats.org/drawingml/2006/table">
            <a:tbl>
              <a:tblPr/>
              <a:tblGrid>
                <a:gridCol w="1102519">
                  <a:extLst>
                    <a:ext uri="{9D8B030D-6E8A-4147-A177-3AD203B41FA5}">
                      <a16:colId xmlns:a16="http://schemas.microsoft.com/office/drawing/2014/main" val="627609690"/>
                    </a:ext>
                  </a:extLst>
                </a:gridCol>
                <a:gridCol w="1058465">
                  <a:extLst>
                    <a:ext uri="{9D8B030D-6E8A-4147-A177-3AD203B41FA5}">
                      <a16:colId xmlns:a16="http://schemas.microsoft.com/office/drawing/2014/main" val="3091327305"/>
                    </a:ext>
                  </a:extLst>
                </a:gridCol>
                <a:gridCol w="160656">
                  <a:extLst>
                    <a:ext uri="{9D8B030D-6E8A-4147-A177-3AD203B41FA5}">
                      <a16:colId xmlns:a16="http://schemas.microsoft.com/office/drawing/2014/main" val="3700716433"/>
                    </a:ext>
                  </a:extLst>
                </a:gridCol>
                <a:gridCol w="863204">
                  <a:extLst>
                    <a:ext uri="{9D8B030D-6E8A-4147-A177-3AD203B41FA5}">
                      <a16:colId xmlns:a16="http://schemas.microsoft.com/office/drawing/2014/main" val="1617784989"/>
                    </a:ext>
                  </a:extLst>
                </a:gridCol>
                <a:gridCol w="1185863">
                  <a:extLst>
                    <a:ext uri="{9D8B030D-6E8A-4147-A177-3AD203B41FA5}">
                      <a16:colId xmlns:a16="http://schemas.microsoft.com/office/drawing/2014/main" val="3852739876"/>
                    </a:ext>
                  </a:extLst>
                </a:gridCol>
                <a:gridCol w="1193006">
                  <a:extLst>
                    <a:ext uri="{9D8B030D-6E8A-4147-A177-3AD203B41FA5}">
                      <a16:colId xmlns:a16="http://schemas.microsoft.com/office/drawing/2014/main" val="1082509222"/>
                    </a:ext>
                  </a:extLst>
                </a:gridCol>
              </a:tblGrid>
              <a:tr h="4343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Roche</a:t>
                      </a:r>
                      <a:endParaRPr kumimoji="0" lang="zh-TW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(LoB=3 ng/L)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99</a:t>
                      </a:r>
                      <a:r>
                        <a:rPr kumimoji="0" lang="en-US" altLang="zh-TW" sz="12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th</a:t>
                      </a:r>
                      <a:r>
                        <a:rPr kumimoji="0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%  URL (ng/L)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Roche</a:t>
                      </a: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Rule-out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Rule-in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554482"/>
                  </a:ext>
                </a:extLst>
              </a:tr>
              <a:tr h="230505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Overall 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14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Prevalence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28 (MI=0)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61 (MI=11)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217646"/>
                  </a:ext>
                </a:extLst>
              </a:tr>
              <a:tr h="276225"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4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8.66%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NPV=100%</a:t>
                      </a:r>
                      <a:endParaRPr kumimoji="0" lang="en-US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PPV=18.03%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591131"/>
                  </a:ext>
                </a:extLst>
              </a:tr>
              <a:tr h="27622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003260"/>
                  </a:ext>
                </a:extLst>
              </a:tr>
            </a:tbl>
          </a:graphicData>
        </a:graphic>
      </p:graphicFrame>
      <p:pic>
        <p:nvPicPr>
          <p:cNvPr id="47210" name="Picture 106">
            <a:extLst>
              <a:ext uri="{FF2B5EF4-FFF2-40B4-BE49-F238E27FC236}">
                <a16:creationId xmlns:a16="http://schemas.microsoft.com/office/drawing/2014/main" id="{322F8EF2-78DC-4A4E-88CA-1E1D8ADBC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944" y="207169"/>
            <a:ext cx="1576388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54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Group 2">
            <a:extLst>
              <a:ext uri="{FF2B5EF4-FFF2-40B4-BE49-F238E27FC236}">
                <a16:creationId xmlns:a16="http://schemas.microsoft.com/office/drawing/2014/main" id="{5B26F4A4-BFCD-4639-8EC6-6543D87BE9D3}"/>
              </a:ext>
            </a:extLst>
          </p:cNvPr>
          <p:cNvGraphicFramePr>
            <a:graphicFrameLocks noGrp="1"/>
          </p:cNvGraphicFramePr>
          <p:nvPr/>
        </p:nvGraphicFramePr>
        <p:xfrm>
          <a:off x="1279922" y="2432447"/>
          <a:ext cx="5518470" cy="1346838"/>
        </p:xfrm>
        <a:graphic>
          <a:graphicData uri="http://schemas.openxmlformats.org/drawingml/2006/table">
            <a:tbl>
              <a:tblPr/>
              <a:tblGrid>
                <a:gridCol w="1100138">
                  <a:extLst>
                    <a:ext uri="{9D8B030D-6E8A-4147-A177-3AD203B41FA5}">
                      <a16:colId xmlns:a16="http://schemas.microsoft.com/office/drawing/2014/main" val="726165436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1828086709"/>
                    </a:ext>
                  </a:extLst>
                </a:gridCol>
                <a:gridCol w="160656">
                  <a:extLst>
                    <a:ext uri="{9D8B030D-6E8A-4147-A177-3AD203B41FA5}">
                      <a16:colId xmlns:a16="http://schemas.microsoft.com/office/drawing/2014/main" val="4250509723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195237153"/>
                    </a:ext>
                  </a:extLst>
                </a:gridCol>
                <a:gridCol w="1179909">
                  <a:extLst>
                    <a:ext uri="{9D8B030D-6E8A-4147-A177-3AD203B41FA5}">
                      <a16:colId xmlns:a16="http://schemas.microsoft.com/office/drawing/2014/main" val="2419971634"/>
                    </a:ext>
                  </a:extLst>
                </a:gridCol>
                <a:gridCol w="1141810">
                  <a:extLst>
                    <a:ext uri="{9D8B030D-6E8A-4147-A177-3AD203B41FA5}">
                      <a16:colId xmlns:a16="http://schemas.microsoft.com/office/drawing/2014/main" val="2337984373"/>
                    </a:ext>
                  </a:extLst>
                </a:gridCol>
              </a:tblGrid>
              <a:tr h="4800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Abbott </a:t>
                      </a:r>
                      <a:r>
                        <a:rPr kumimoji="0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(LoB=1.3 ng/L)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99</a:t>
                      </a:r>
                      <a:r>
                        <a:rPr kumimoji="0" lang="en-US" altLang="zh-TW" sz="14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th</a:t>
                      </a: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%  URL (ng/L)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1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Abbott</a:t>
                      </a:r>
                      <a:r>
                        <a:rPr kumimoji="0" lang="en-US" altLang="zh-TW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</a:t>
                      </a:r>
                      <a:endParaRPr kumimoji="0" lang="zh-TW" altLang="en-US" sz="21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Rule-out</a:t>
                      </a:r>
                      <a:endParaRPr kumimoji="0" lang="zh-TW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Rule-in</a:t>
                      </a:r>
                      <a:endParaRPr kumimoji="0" lang="zh-TW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295952"/>
                  </a:ext>
                </a:extLst>
              </a:tr>
              <a:tr h="253365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Overall 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sym typeface="新細明體" panose="02020500000000000000" pitchFamily="18" charset="-120"/>
                        </a:rPr>
                        <a:t>26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Prevalence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53 (MI=0)</a:t>
                      </a:r>
                      <a:endParaRPr kumimoji="0" lang="zh-TW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51 (MI=10)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403629"/>
                  </a:ext>
                </a:extLst>
              </a:tr>
              <a:tr h="299085"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5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8.66%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NPV=100%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PPV=19.61%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858919"/>
                  </a:ext>
                </a:extLst>
              </a:tr>
              <a:tr h="29908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560231"/>
                  </a:ext>
                </a:extLst>
              </a:tr>
            </a:tbl>
          </a:graphicData>
        </a:graphic>
      </p:graphicFrame>
      <p:pic>
        <p:nvPicPr>
          <p:cNvPr id="47211" name="Picture 107">
            <a:extLst>
              <a:ext uri="{FF2B5EF4-FFF2-40B4-BE49-F238E27FC236}">
                <a16:creationId xmlns:a16="http://schemas.microsoft.com/office/drawing/2014/main" id="{020D5D2A-3CFF-49AE-9DB7-E7EEACE87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405" y="207169"/>
            <a:ext cx="1654969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613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40" name="Group 36">
            <a:extLst>
              <a:ext uri="{FF2B5EF4-FFF2-40B4-BE49-F238E27FC236}">
                <a16:creationId xmlns:a16="http://schemas.microsoft.com/office/drawing/2014/main" id="{184E7475-4F54-4D84-87D9-77432738E8BE}"/>
              </a:ext>
            </a:extLst>
          </p:cNvPr>
          <p:cNvGraphicFramePr>
            <a:graphicFrameLocks noGrp="1"/>
          </p:cNvGraphicFramePr>
          <p:nvPr/>
        </p:nvGraphicFramePr>
        <p:xfrm>
          <a:off x="1241230" y="3755232"/>
          <a:ext cx="5631730" cy="1272154"/>
        </p:xfrm>
        <a:graphic>
          <a:graphicData uri="http://schemas.openxmlformats.org/drawingml/2006/table">
            <a:tbl>
              <a:tblPr/>
              <a:tblGrid>
                <a:gridCol w="1106180">
                  <a:extLst>
                    <a:ext uri="{9D8B030D-6E8A-4147-A177-3AD203B41FA5}">
                      <a16:colId xmlns:a16="http://schemas.microsoft.com/office/drawing/2014/main" val="936559995"/>
                    </a:ext>
                  </a:extLst>
                </a:gridCol>
                <a:gridCol w="1069307">
                  <a:extLst>
                    <a:ext uri="{9D8B030D-6E8A-4147-A177-3AD203B41FA5}">
                      <a16:colId xmlns:a16="http://schemas.microsoft.com/office/drawing/2014/main" val="4114330638"/>
                    </a:ext>
                  </a:extLst>
                </a:gridCol>
                <a:gridCol w="186471">
                  <a:extLst>
                    <a:ext uri="{9D8B030D-6E8A-4147-A177-3AD203B41FA5}">
                      <a16:colId xmlns:a16="http://schemas.microsoft.com/office/drawing/2014/main" val="1351921068"/>
                    </a:ext>
                  </a:extLst>
                </a:gridCol>
                <a:gridCol w="878997">
                  <a:extLst>
                    <a:ext uri="{9D8B030D-6E8A-4147-A177-3AD203B41FA5}">
                      <a16:colId xmlns:a16="http://schemas.microsoft.com/office/drawing/2014/main" val="40251568"/>
                    </a:ext>
                  </a:extLst>
                </a:gridCol>
                <a:gridCol w="1173977">
                  <a:extLst>
                    <a:ext uri="{9D8B030D-6E8A-4147-A177-3AD203B41FA5}">
                      <a16:colId xmlns:a16="http://schemas.microsoft.com/office/drawing/2014/main" val="394077743"/>
                    </a:ext>
                  </a:extLst>
                </a:gridCol>
                <a:gridCol w="1216798">
                  <a:extLst>
                    <a:ext uri="{9D8B030D-6E8A-4147-A177-3AD203B41FA5}">
                      <a16:colId xmlns:a16="http://schemas.microsoft.com/office/drawing/2014/main" val="118490779"/>
                    </a:ext>
                  </a:extLst>
                </a:gridCol>
              </a:tblGrid>
              <a:tr h="4663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Beckman (LoB=1.3 ng/L)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99</a:t>
                      </a:r>
                      <a:r>
                        <a:rPr kumimoji="0" lang="en-US" altLang="zh-TW" sz="12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th</a:t>
                      </a:r>
                      <a:r>
                        <a:rPr kumimoji="0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%  URL (ng/L)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Beckman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Rule-out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Rule-in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87555"/>
                  </a:ext>
                </a:extLst>
              </a:tr>
              <a:tr h="230505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Overall 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17.5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Prevalence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52 (MI=0)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46</a:t>
                      </a:r>
                      <a:r>
                        <a:rPr kumimoji="0" lang="zh-TW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(MI=10)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267483"/>
                  </a:ext>
                </a:extLst>
              </a:tr>
              <a:tr h="276225"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0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4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8.66%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NPV=100%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PPV=21.74%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439435"/>
                  </a:ext>
                </a:extLst>
              </a:tr>
              <a:tr h="27622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sym typeface="新細明體" panose="02020500000000000000" pitchFamily="18" charset="-120"/>
                      </a:endParaRPr>
                    </a:p>
                  </a:txBody>
                  <a:tcPr marL="67628" marR="67628" marT="35243" marB="3524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209604"/>
                  </a:ext>
                </a:extLst>
              </a:tr>
            </a:tbl>
          </a:graphicData>
        </a:graphic>
      </p:graphicFrame>
      <p:pic>
        <p:nvPicPr>
          <p:cNvPr id="47212" name="Picture 108">
            <a:extLst>
              <a:ext uri="{FF2B5EF4-FFF2-40B4-BE49-F238E27FC236}">
                <a16:creationId xmlns:a16="http://schemas.microsoft.com/office/drawing/2014/main" id="{82AE282A-61C0-42B5-8039-C43AD02C1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447" y="207169"/>
            <a:ext cx="1751409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86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4894</TotalTime>
  <Words>3323</Words>
  <Application>Microsoft Office PowerPoint</Application>
  <PresentationFormat>如螢幕大小 (16:9)</PresentationFormat>
  <Paragraphs>1224</Paragraphs>
  <Slides>32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32</vt:i4>
      </vt:variant>
    </vt:vector>
  </HeadingPairs>
  <TitlesOfParts>
    <vt:vector size="41" baseType="lpstr">
      <vt:lpstr>標楷體</vt:lpstr>
      <vt:lpstr>Aharoni</vt:lpstr>
      <vt:lpstr>Arial</vt:lpstr>
      <vt:lpstr>Calibri</vt:lpstr>
      <vt:lpstr>Calibri Light</vt:lpstr>
      <vt:lpstr>Calisto MT</vt:lpstr>
      <vt:lpstr>Times New Roman</vt:lpstr>
      <vt:lpstr>Custom Design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0h: cut-off的調整</vt:lpstr>
      <vt:lpstr>    ▲3h: ▲cut-off的調整   (T=0&gt;URL)</vt:lpstr>
      <vt:lpstr>    ▲3h: ▲cut-off的調整   (T=0&lt;URL)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Comparison:AUROC(T0&gt;URL)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Chin-Chieh Wu</cp:lastModifiedBy>
  <cp:revision>180</cp:revision>
  <dcterms:created xsi:type="dcterms:W3CDTF">2014-04-01T16:27:38Z</dcterms:created>
  <dcterms:modified xsi:type="dcterms:W3CDTF">2022-06-08T01:20:12Z</dcterms:modified>
</cp:coreProperties>
</file>