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34"/>
  </p:notesMasterIdLst>
  <p:sldIdLst>
    <p:sldId id="867" r:id="rId3"/>
    <p:sldId id="922" r:id="rId4"/>
    <p:sldId id="923" r:id="rId5"/>
    <p:sldId id="924" r:id="rId6"/>
    <p:sldId id="897" r:id="rId7"/>
    <p:sldId id="859" r:id="rId8"/>
    <p:sldId id="850" r:id="rId9"/>
    <p:sldId id="860" r:id="rId10"/>
    <p:sldId id="852" r:id="rId11"/>
    <p:sldId id="344" r:id="rId12"/>
    <p:sldId id="345" r:id="rId13"/>
    <p:sldId id="841" r:id="rId14"/>
    <p:sldId id="347" r:id="rId15"/>
    <p:sldId id="348" r:id="rId16"/>
    <p:sldId id="842" r:id="rId17"/>
    <p:sldId id="349" r:id="rId18"/>
    <p:sldId id="350" r:id="rId19"/>
    <p:sldId id="843" r:id="rId20"/>
    <p:sldId id="845" r:id="rId21"/>
    <p:sldId id="956" r:id="rId22"/>
    <p:sldId id="957" r:id="rId23"/>
    <p:sldId id="958" r:id="rId24"/>
    <p:sldId id="903" r:id="rId25"/>
    <p:sldId id="959" r:id="rId26"/>
    <p:sldId id="960" r:id="rId27"/>
    <p:sldId id="365" r:id="rId28"/>
    <p:sldId id="961" r:id="rId29"/>
    <p:sldId id="962" r:id="rId30"/>
    <p:sldId id="911" r:id="rId31"/>
    <p:sldId id="913" r:id="rId32"/>
    <p:sldId id="912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fcteam-cy" initials="k" lastIdx="36" clrIdx="0">
    <p:extLst>
      <p:ext uri="{19B8F6BF-5375-455C-9EA6-DF929625EA0E}">
        <p15:presenceInfo xmlns:p15="http://schemas.microsoft.com/office/powerpoint/2012/main" userId="eaacbfb69a2864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2394" autoAdjust="0"/>
  </p:normalViewPr>
  <p:slideViewPr>
    <p:cSldViewPr>
      <p:cViewPr varScale="1">
        <p:scale>
          <a:sx n="161" d="100"/>
          <a:sy n="161" d="100"/>
        </p:scale>
        <p:origin x="37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-Chieh Wu" userId="9fb794f64e2fb5b0" providerId="LiveId" clId="{273F512A-CE57-4FC4-BB6A-5E16AD2DD1DA}"/>
    <pc:docChg chg="custSel addSld modSld sldOrd">
      <pc:chgData name="Chin-Chieh Wu" userId="9fb794f64e2fb5b0" providerId="LiveId" clId="{273F512A-CE57-4FC4-BB6A-5E16AD2DD1DA}" dt="2022-05-02T08:01:31.347" v="74" actId="478"/>
      <pc:docMkLst>
        <pc:docMk/>
      </pc:docMkLst>
      <pc:sldChg chg="delSp modSp mod">
        <pc:chgData name="Chin-Chieh Wu" userId="9fb794f64e2fb5b0" providerId="LiveId" clId="{273F512A-CE57-4FC4-BB6A-5E16AD2DD1DA}" dt="2022-05-02T07:56:58.272" v="43" actId="1076"/>
        <pc:sldMkLst>
          <pc:docMk/>
          <pc:sldMk cId="303447833" sldId="256"/>
        </pc:sldMkLst>
        <pc:spChg chg="del">
          <ac:chgData name="Chin-Chieh Wu" userId="9fb794f64e2fb5b0" providerId="LiveId" clId="{273F512A-CE57-4FC4-BB6A-5E16AD2DD1DA}" dt="2022-05-02T07:56:41.481" v="37" actId="478"/>
          <ac:spMkLst>
            <pc:docMk/>
            <pc:sldMk cId="303447833" sldId="256"/>
            <ac:spMk id="4" creationId="{00000000-0000-0000-0000-000000000000}"/>
          </ac:spMkLst>
        </pc:spChg>
        <pc:spChg chg="mod">
          <ac:chgData name="Chin-Chieh Wu" userId="9fb794f64e2fb5b0" providerId="LiveId" clId="{273F512A-CE57-4FC4-BB6A-5E16AD2DD1DA}" dt="2022-05-02T07:56:58.272" v="43" actId="1076"/>
          <ac:spMkLst>
            <pc:docMk/>
            <pc:sldMk cId="303447833" sldId="256"/>
            <ac:spMk id="5" creationId="{00000000-0000-0000-0000-000000000000}"/>
          </ac:spMkLst>
        </pc:spChg>
        <pc:spChg chg="del">
          <ac:chgData name="Chin-Chieh Wu" userId="9fb794f64e2fb5b0" providerId="LiveId" clId="{273F512A-CE57-4FC4-BB6A-5E16AD2DD1DA}" dt="2022-05-02T07:56:43.633" v="38" actId="478"/>
          <ac:spMkLst>
            <pc:docMk/>
            <pc:sldMk cId="303447833" sldId="256"/>
            <ac:spMk id="7" creationId="{00000000-0000-0000-0000-000000000000}"/>
          </ac:spMkLst>
        </pc:spChg>
        <pc:picChg chg="del">
          <ac:chgData name="Chin-Chieh Wu" userId="9fb794f64e2fb5b0" providerId="LiveId" clId="{273F512A-CE57-4FC4-BB6A-5E16AD2DD1DA}" dt="2022-05-02T07:56:45.543" v="39" actId="478"/>
          <ac:picMkLst>
            <pc:docMk/>
            <pc:sldMk cId="303447833" sldId="256"/>
            <ac:picMk id="2" creationId="{00000000-0000-0000-0000-000000000000}"/>
          </ac:picMkLst>
        </pc:picChg>
      </pc:sldChg>
      <pc:sldChg chg="ord">
        <pc:chgData name="Chin-Chieh Wu" userId="9fb794f64e2fb5b0" providerId="LiveId" clId="{273F512A-CE57-4FC4-BB6A-5E16AD2DD1DA}" dt="2022-05-02T07:59:32.343" v="63"/>
        <pc:sldMkLst>
          <pc:docMk/>
          <pc:sldMk cId="979107610" sldId="259"/>
        </pc:sldMkLst>
      </pc:sldChg>
      <pc:sldChg chg="modSp mod">
        <pc:chgData name="Chin-Chieh Wu" userId="9fb794f64e2fb5b0" providerId="LiveId" clId="{273F512A-CE57-4FC4-BB6A-5E16AD2DD1DA}" dt="2022-05-02T07:52:11.348" v="17" actId="20577"/>
        <pc:sldMkLst>
          <pc:docMk/>
          <pc:sldMk cId="300728210" sldId="260"/>
        </pc:sldMkLst>
        <pc:spChg chg="mod">
          <ac:chgData name="Chin-Chieh Wu" userId="9fb794f64e2fb5b0" providerId="LiveId" clId="{273F512A-CE57-4FC4-BB6A-5E16AD2DD1DA}" dt="2022-05-02T07:52:11.348" v="17" actId="20577"/>
          <ac:spMkLst>
            <pc:docMk/>
            <pc:sldMk cId="300728210" sldId="260"/>
            <ac:spMk id="4" creationId="{AAAAAD01-9F91-4973-BE0D-123A9592116C}"/>
          </ac:spMkLst>
        </pc:spChg>
      </pc:sldChg>
      <pc:sldChg chg="modSp add">
        <pc:chgData name="Chin-Chieh Wu" userId="9fb794f64e2fb5b0" providerId="LiveId" clId="{273F512A-CE57-4FC4-BB6A-5E16AD2DD1DA}" dt="2022-05-02T07:55:33.496" v="18"/>
        <pc:sldMkLst>
          <pc:docMk/>
          <pc:sldMk cId="0" sldId="344"/>
        </pc:sldMkLst>
        <pc:spChg chg="mod">
          <ac:chgData name="Chin-Chieh Wu" userId="9fb794f64e2fb5b0" providerId="LiveId" clId="{273F512A-CE57-4FC4-BB6A-5E16AD2DD1DA}" dt="2022-05-02T07:55:33.496" v="18"/>
          <ac:spMkLst>
            <pc:docMk/>
            <pc:sldMk cId="0" sldId="344"/>
            <ac:spMk id="49154" creationId="{85135534-C511-424E-AE8F-8AAC6B84DDA2}"/>
          </ac:spMkLst>
        </pc:spChg>
      </pc:sldChg>
      <pc:sldChg chg="modSp add">
        <pc:chgData name="Chin-Chieh Wu" userId="9fb794f64e2fb5b0" providerId="LiveId" clId="{273F512A-CE57-4FC4-BB6A-5E16AD2DD1DA}" dt="2022-05-02T07:55:33.496" v="18"/>
        <pc:sldMkLst>
          <pc:docMk/>
          <pc:sldMk cId="0" sldId="345"/>
        </pc:sldMkLst>
        <pc:spChg chg="mod">
          <ac:chgData name="Chin-Chieh Wu" userId="9fb794f64e2fb5b0" providerId="LiveId" clId="{273F512A-CE57-4FC4-BB6A-5E16AD2DD1DA}" dt="2022-05-02T07:55:33.496" v="18"/>
          <ac:spMkLst>
            <pc:docMk/>
            <pc:sldMk cId="0" sldId="345"/>
            <ac:spMk id="51202" creationId="{760BA1A6-0601-4742-B58B-949EE69DEF7F}"/>
          </ac:spMkLst>
        </pc:spChg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47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48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49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50"/>
        </pc:sldMkLst>
      </pc:sldChg>
      <pc:sldChg chg="modSp add">
        <pc:chgData name="Chin-Chieh Wu" userId="9fb794f64e2fb5b0" providerId="LiveId" clId="{273F512A-CE57-4FC4-BB6A-5E16AD2DD1DA}" dt="2022-05-02T07:55:33.496" v="18"/>
        <pc:sldMkLst>
          <pc:docMk/>
          <pc:sldMk cId="0" sldId="359"/>
        </pc:sldMkLst>
        <pc:spChg chg="mod">
          <ac:chgData name="Chin-Chieh Wu" userId="9fb794f64e2fb5b0" providerId="LiveId" clId="{273F512A-CE57-4FC4-BB6A-5E16AD2DD1DA}" dt="2022-05-02T07:55:33.496" v="18"/>
          <ac:spMkLst>
            <pc:docMk/>
            <pc:sldMk cId="0" sldId="359"/>
            <ac:spMk id="58419" creationId="{21ACAD64-4E1D-4BF7-82C0-CF127DA7CFFE}"/>
          </ac:spMkLst>
        </pc:spChg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0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1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2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3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4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5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6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7"/>
        </pc:sldMkLst>
      </pc:sldChg>
      <pc:sldChg chg="modSp add">
        <pc:chgData name="Chin-Chieh Wu" userId="9fb794f64e2fb5b0" providerId="LiveId" clId="{273F512A-CE57-4FC4-BB6A-5E16AD2DD1DA}" dt="2022-05-02T07:55:33.496" v="18"/>
        <pc:sldMkLst>
          <pc:docMk/>
          <pc:sldMk cId="0" sldId="488"/>
        </pc:sldMkLst>
        <pc:spChg chg="mod">
          <ac:chgData name="Chin-Chieh Wu" userId="9fb794f64e2fb5b0" providerId="LiveId" clId="{273F512A-CE57-4FC4-BB6A-5E16AD2DD1DA}" dt="2022-05-02T07:55:33.496" v="18"/>
          <ac:spMkLst>
            <pc:docMk/>
            <pc:sldMk cId="0" sldId="488"/>
            <ac:spMk id="45058" creationId="{A3B333D4-41DB-45EE-8140-B3A82B59386D}"/>
          </ac:spMkLst>
        </pc:spChg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2143670319" sldId="840"/>
        </pc:sldMkLst>
      </pc:sldChg>
      <pc:sldChg chg="modSp add">
        <pc:chgData name="Chin-Chieh Wu" userId="9fb794f64e2fb5b0" providerId="LiveId" clId="{273F512A-CE57-4FC4-BB6A-5E16AD2DD1DA}" dt="2022-05-02T07:55:33.496" v="18"/>
        <pc:sldMkLst>
          <pc:docMk/>
          <pc:sldMk cId="3263338873" sldId="841"/>
        </pc:sldMkLst>
        <pc:spChg chg="mod">
          <ac:chgData name="Chin-Chieh Wu" userId="9fb794f64e2fb5b0" providerId="LiveId" clId="{273F512A-CE57-4FC4-BB6A-5E16AD2DD1DA}" dt="2022-05-02T07:55:33.496" v="18"/>
          <ac:spMkLst>
            <pc:docMk/>
            <pc:sldMk cId="3263338873" sldId="841"/>
            <ac:spMk id="51202" creationId="{760BA1A6-0601-4742-B58B-949EE69DEF7F}"/>
          </ac:spMkLst>
        </pc:spChg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3227777328" sldId="842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2509721229" sldId="843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754902408" sldId="844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1011947206" sldId="845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521796068" sldId="846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165543782" sldId="850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3259863142" sldId="852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2459651726" sldId="854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1684816998" sldId="856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3607969626" sldId="858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859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1986137511" sldId="860"/>
        </pc:sldMkLst>
      </pc:sldChg>
      <pc:sldChg chg="delSp modSp add mod ord">
        <pc:chgData name="Chin-Chieh Wu" userId="9fb794f64e2fb5b0" providerId="LiveId" clId="{273F512A-CE57-4FC4-BB6A-5E16AD2DD1DA}" dt="2022-05-02T07:56:20.966" v="36" actId="14100"/>
        <pc:sldMkLst>
          <pc:docMk/>
          <pc:sldMk cId="1930628075" sldId="861"/>
        </pc:sldMkLst>
        <pc:spChg chg="del">
          <ac:chgData name="Chin-Chieh Wu" userId="9fb794f64e2fb5b0" providerId="LiveId" clId="{273F512A-CE57-4FC4-BB6A-5E16AD2DD1DA}" dt="2022-05-02T07:55:51.843" v="23" actId="478"/>
          <ac:spMkLst>
            <pc:docMk/>
            <pc:sldMk cId="1930628075" sldId="861"/>
            <ac:spMk id="4" creationId="{00000000-0000-0000-0000-000000000000}"/>
          </ac:spMkLst>
        </pc:spChg>
        <pc:spChg chg="mod">
          <ac:chgData name="Chin-Chieh Wu" userId="9fb794f64e2fb5b0" providerId="LiveId" clId="{273F512A-CE57-4FC4-BB6A-5E16AD2DD1DA}" dt="2022-05-02T07:56:20.966" v="36" actId="14100"/>
          <ac:spMkLst>
            <pc:docMk/>
            <pc:sldMk cId="1930628075" sldId="861"/>
            <ac:spMk id="5" creationId="{00000000-0000-0000-0000-000000000000}"/>
          </ac:spMkLst>
        </pc:spChg>
        <pc:spChg chg="del">
          <ac:chgData name="Chin-Chieh Wu" userId="9fb794f64e2fb5b0" providerId="LiveId" clId="{273F512A-CE57-4FC4-BB6A-5E16AD2DD1DA}" dt="2022-05-02T07:55:54.129" v="24" actId="478"/>
          <ac:spMkLst>
            <pc:docMk/>
            <pc:sldMk cId="1930628075" sldId="861"/>
            <ac:spMk id="7" creationId="{00000000-0000-0000-0000-000000000000}"/>
          </ac:spMkLst>
        </pc:spChg>
        <pc:picChg chg="del">
          <ac:chgData name="Chin-Chieh Wu" userId="9fb794f64e2fb5b0" providerId="LiveId" clId="{273F512A-CE57-4FC4-BB6A-5E16AD2DD1DA}" dt="2022-05-02T07:55:48.109" v="22" actId="478"/>
          <ac:picMkLst>
            <pc:docMk/>
            <pc:sldMk cId="1930628075" sldId="861"/>
            <ac:picMk id="2" creationId="{00000000-0000-0000-0000-000000000000}"/>
          </ac:picMkLst>
        </pc:picChg>
      </pc:sldChg>
      <pc:sldChg chg="modSp add mod ord">
        <pc:chgData name="Chin-Chieh Wu" userId="9fb794f64e2fb5b0" providerId="LiveId" clId="{273F512A-CE57-4FC4-BB6A-5E16AD2DD1DA}" dt="2022-05-02T07:58:36.972" v="47"/>
        <pc:sldMkLst>
          <pc:docMk/>
          <pc:sldMk cId="2309185655" sldId="862"/>
        </pc:sldMkLst>
        <pc:spChg chg="mod">
          <ac:chgData name="Chin-Chieh Wu" userId="9fb794f64e2fb5b0" providerId="LiveId" clId="{273F512A-CE57-4FC4-BB6A-5E16AD2DD1DA}" dt="2022-05-02T07:58:36.972" v="47"/>
          <ac:spMkLst>
            <pc:docMk/>
            <pc:sldMk cId="2309185655" sldId="862"/>
            <ac:spMk id="5" creationId="{00000000-0000-0000-0000-000000000000}"/>
          </ac:spMkLst>
        </pc:spChg>
      </pc:sldChg>
      <pc:sldChg chg="addSp delSp modSp add mod ord">
        <pc:chgData name="Chin-Chieh Wu" userId="9fb794f64e2fb5b0" providerId="LiveId" clId="{273F512A-CE57-4FC4-BB6A-5E16AD2DD1DA}" dt="2022-05-02T08:00:47.242" v="69"/>
        <pc:sldMkLst>
          <pc:docMk/>
          <pc:sldMk cId="3950371081" sldId="863"/>
        </pc:sldMkLst>
        <pc:spChg chg="add mod">
          <ac:chgData name="Chin-Chieh Wu" userId="9fb794f64e2fb5b0" providerId="LiveId" clId="{273F512A-CE57-4FC4-BB6A-5E16AD2DD1DA}" dt="2022-05-02T08:00:25.597" v="64" actId="478"/>
          <ac:spMkLst>
            <pc:docMk/>
            <pc:sldMk cId="3950371081" sldId="863"/>
            <ac:spMk id="4" creationId="{240E3858-52A7-4166-8DBB-BBAB74625FD8}"/>
          </ac:spMkLst>
        </pc:spChg>
        <pc:graphicFrameChg chg="add mod">
          <ac:chgData name="Chin-Chieh Wu" userId="9fb794f64e2fb5b0" providerId="LiveId" clId="{273F512A-CE57-4FC4-BB6A-5E16AD2DD1DA}" dt="2022-05-02T08:00:47.242" v="69"/>
          <ac:graphicFrameMkLst>
            <pc:docMk/>
            <pc:sldMk cId="3950371081" sldId="863"/>
            <ac:graphicFrameMk id="5" creationId="{1947B33E-4A0C-48C6-99C8-EAF48FDF7B04}"/>
          </ac:graphicFrameMkLst>
        </pc:graphicFrameChg>
        <pc:picChg chg="del">
          <ac:chgData name="Chin-Chieh Wu" userId="9fb794f64e2fb5b0" providerId="LiveId" clId="{273F512A-CE57-4FC4-BB6A-5E16AD2DD1DA}" dt="2022-05-02T08:00:25.597" v="64" actId="478"/>
          <ac:picMkLst>
            <pc:docMk/>
            <pc:sldMk cId="3950371081" sldId="863"/>
            <ac:picMk id="10" creationId="{25C7C30F-2E66-4DA8-8046-A444E0586BE3}"/>
          </ac:picMkLst>
        </pc:picChg>
      </pc:sldChg>
      <pc:sldChg chg="addSp delSp modSp add mod">
        <pc:chgData name="Chin-Chieh Wu" userId="9fb794f64e2fb5b0" providerId="LiveId" clId="{273F512A-CE57-4FC4-BB6A-5E16AD2DD1DA}" dt="2022-05-02T08:01:31.347" v="74" actId="478"/>
        <pc:sldMkLst>
          <pc:docMk/>
          <pc:sldMk cId="3013302543" sldId="864"/>
        </pc:sldMkLst>
        <pc:spChg chg="add del mod">
          <ac:chgData name="Chin-Chieh Wu" userId="9fb794f64e2fb5b0" providerId="LiveId" clId="{273F512A-CE57-4FC4-BB6A-5E16AD2DD1DA}" dt="2022-05-02T08:01:31.347" v="74" actId="478"/>
          <ac:spMkLst>
            <pc:docMk/>
            <pc:sldMk cId="3013302543" sldId="864"/>
            <ac:spMk id="4" creationId="{87DC8787-66E7-4416-ACF5-AB96CA8DCE9F}"/>
          </ac:spMkLst>
        </pc:spChg>
        <pc:graphicFrameChg chg="add mod">
          <ac:chgData name="Chin-Chieh Wu" userId="9fb794f64e2fb5b0" providerId="LiveId" clId="{273F512A-CE57-4FC4-BB6A-5E16AD2DD1DA}" dt="2022-05-02T08:01:27.404" v="73" actId="14100"/>
          <ac:graphicFrameMkLst>
            <pc:docMk/>
            <pc:sldMk cId="3013302543" sldId="864"/>
            <ac:graphicFrameMk id="5" creationId="{0223BA32-EFE2-4F48-906C-0C5B4CCAA701}"/>
          </ac:graphicFrameMkLst>
        </pc:graphicFrameChg>
        <pc:picChg chg="del">
          <ac:chgData name="Chin-Chieh Wu" userId="9fb794f64e2fb5b0" providerId="LiveId" clId="{273F512A-CE57-4FC4-BB6A-5E16AD2DD1DA}" dt="2022-05-02T08:01:18.662" v="70" actId="478"/>
          <ac:picMkLst>
            <pc:docMk/>
            <pc:sldMk cId="3013302543" sldId="864"/>
            <ac:picMk id="10" creationId="{25C7C30F-2E66-4DA8-8046-A444E0586B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269B8-B7B6-4BC3-ADD1-956F31237A08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6AAC4-3A20-42FE-BC47-5AFFA529B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63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E85DCCB-9CCB-4909-9F35-EDA97245F92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06C118D-A9B0-44D5-9063-1793A4B92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subcohort 剩餘檢體的分析</a:t>
            </a:r>
          </a:p>
          <a:p>
            <a:r>
              <a:rPr lang="zh-TW" altLang="en-US"/>
              <a:t>首先bland plot 誤差為~~在~~</a:t>
            </a:r>
          </a:p>
          <a:p>
            <a:r>
              <a:rPr lang="zh-TW" altLang="en-US"/>
              <a:t>再來calibration plot 兩者之R平方接近於1</a:t>
            </a:r>
          </a:p>
          <a:p>
            <a:r>
              <a:rPr lang="zh-TW" altLang="en-US"/>
              <a:t>證明檢體的品質在可接受範圍</a:t>
            </a:r>
          </a:p>
          <a:p>
            <a:r>
              <a:rPr lang="zh-TW" altLang="en-US"/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T=0&lt;URL</a:t>
            </a:r>
            <a:r>
              <a:rPr lang="zh-TW" altLang="en-US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</a:t>
            </a:r>
            <a:r>
              <a:rPr lang="en-US" altLang="zh-TW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and delta&gt;50%</a:t>
            </a:r>
            <a:endParaRPr lang="zh-TW" altLang="en-US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A62A1-A351-4770-BDAA-BB9B197ED35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044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T=0&gt;URL</a:t>
            </a:r>
            <a:r>
              <a:rPr lang="zh-TW" altLang="en-US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</a:t>
            </a:r>
            <a:r>
              <a:rPr lang="en-US" altLang="zh-TW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and delta&gt;20%</a:t>
            </a:r>
            <a:endParaRPr lang="zh-TW" altLang="en-US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A62A1-A351-4770-BDAA-BB9B197ED35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290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T=0&lt;URL</a:t>
            </a:r>
            <a:r>
              <a:rPr lang="zh-TW" altLang="en-US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</a:t>
            </a:r>
            <a:r>
              <a:rPr lang="en-US" altLang="zh-TW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and delta&gt;50%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A62A1-A351-4770-BDAA-BB9B197ED35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581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做成</a:t>
            </a:r>
            <a:r>
              <a:rPr lang="en-US" altLang="zh-TW" dirty="0"/>
              <a:t>SMOOTH, </a:t>
            </a:r>
            <a:r>
              <a:rPr lang="zh-TW" altLang="en-US" dirty="0"/>
              <a:t>確認定義是</a:t>
            </a:r>
            <a:r>
              <a:rPr lang="en-US" altLang="zh-TW" dirty="0"/>
              <a:t>T=0</a:t>
            </a:r>
            <a:r>
              <a:rPr lang="zh-TW" altLang="en-US" dirty="0"/>
              <a:t>正常</a:t>
            </a:r>
            <a:r>
              <a:rPr lang="en-US" altLang="zh-TW" dirty="0"/>
              <a:t>, T=3</a:t>
            </a:r>
            <a:r>
              <a:rPr lang="zh-TW" altLang="en-US" dirty="0"/>
              <a:t>的</a:t>
            </a:r>
            <a:r>
              <a:rPr lang="en-US" altLang="zh-TW" dirty="0"/>
              <a:t>delta</a:t>
            </a:r>
            <a:r>
              <a:rPr lang="zh-TW" altLang="en-US" dirty="0"/>
              <a:t>的比較</a:t>
            </a:r>
            <a:endParaRPr lang="en-US" altLang="zh-TW" dirty="0"/>
          </a:p>
          <a:p>
            <a:r>
              <a:rPr lang="en-US" altLang="zh-TW" dirty="0"/>
              <a:t>CGRD</a:t>
            </a:r>
            <a:r>
              <a:rPr lang="zh-TW" altLang="en-US" dirty="0"/>
              <a:t> 的曲線資料來源</a:t>
            </a:r>
            <a:r>
              <a:rPr lang="en-US" altLang="zh-TW" dirty="0"/>
              <a:t>??</a:t>
            </a:r>
          </a:p>
          <a:p>
            <a:endParaRPr lang="en-US" altLang="zh-TW" dirty="0"/>
          </a:p>
          <a:p>
            <a:endParaRPr lang="en-US" altLang="zh-TW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為何</a:t>
            </a:r>
            <a:r>
              <a:rPr lang="en-US" altLang="zh-TW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AUROC R=0 Abbott/Beckman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都比</a:t>
            </a:r>
            <a:r>
              <a:rPr lang="en-US" altLang="zh-TW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Roche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好但是</a:t>
            </a:r>
            <a:r>
              <a:rPr lang="en-US" altLang="zh-TW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Abbott/Beckman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單看</a:t>
            </a:r>
            <a:r>
              <a:rPr lang="en-US" altLang="zh-TW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cutoff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表現卻大輸給</a:t>
            </a:r>
            <a:r>
              <a:rPr lang="en-US" altLang="zh-TW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Roche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A62A1-A351-4770-BDAA-BB9B197ED35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33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5DBB473-83D7-4090-A402-799F8558630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9709FC7-351B-4D5D-96C1-48342730D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將cut-off調到54</a:t>
            </a:r>
          </a:p>
          <a:p>
            <a:r>
              <a:rPr lang="zh-TW" altLang="en-US" dirty="0"/>
              <a:t>可以看到不影響NPV卻可以提升7%的PPV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prevalence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的定義是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怎麼會老人的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preva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反而比較低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另外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subgroup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PPV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</a:p>
          <a:p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5DBB473-83D7-4090-A402-799F8558630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9709FC7-351B-4D5D-96C1-48342730D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935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5DBB473-83D7-4090-A402-799F8558630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9709FC7-351B-4D5D-96C1-48342730D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1455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22715BC-6CD8-4BFE-8D70-36BEDE254B2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B2A3580-172A-44C2-B9CA-4E02F89C4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cutoff的出處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22715BC-6CD8-4BFE-8D70-36BEDE254B2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B2A3580-172A-44C2-B9CA-4E02F89C4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728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22715BC-6CD8-4BFE-8D70-36BEDE254B2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B2A3580-172A-44C2-B9CA-4E02F89C4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778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87B2024-4226-4844-88BA-3230FE04CB9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BD52163-5C0F-4318-831E-4F1E04750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ER</a:t>
            </a:r>
            <a:r>
              <a:rPr lang="zh-TW" altLang="en-US"/>
              <a:t>要的是</a:t>
            </a:r>
            <a:r>
              <a:rPr lang="en-US" altLang="zh-TW"/>
              <a:t>NPV CV</a:t>
            </a:r>
            <a:r>
              <a:rPr lang="zh-TW" altLang="en-US"/>
              <a:t>要的是</a:t>
            </a:r>
            <a:r>
              <a:rPr lang="en-US" altLang="zh-TW"/>
              <a:t>PPV, </a:t>
            </a:r>
            <a:r>
              <a:rPr lang="zh-TW" altLang="en-US"/>
              <a:t>藉由調整</a:t>
            </a:r>
            <a:r>
              <a:rPr lang="en-US" altLang="zh-TW"/>
              <a:t>cutoff</a:t>
            </a:r>
            <a:r>
              <a:rPr lang="zh-TW" altLang="en-US"/>
              <a:t>讓</a:t>
            </a:r>
            <a:r>
              <a:rPr lang="en-US" altLang="zh-TW"/>
              <a:t>CV</a:t>
            </a:r>
            <a:r>
              <a:rPr lang="zh-TW" altLang="en-US"/>
              <a:t>信服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3H 20%</a:t>
            </a:r>
            <a:r>
              <a:rPr lang="zh-TW" altLang="en-US"/>
              <a:t>是否為</a:t>
            </a:r>
            <a:r>
              <a:rPr lang="en-US" altLang="zh-TW"/>
              <a:t>T=0&gt; ULR</a:t>
            </a:r>
            <a:r>
              <a:rPr lang="zh-TW" altLang="en-US"/>
              <a:t>下</a:t>
            </a:r>
            <a:r>
              <a:rPr lang="en-US" altLang="zh-TW"/>
              <a:t>3H</a:t>
            </a:r>
            <a:r>
              <a:rPr lang="zh-TW" altLang="en-US"/>
              <a:t>的</a:t>
            </a:r>
            <a:r>
              <a:rPr lang="en-US" altLang="zh-TW"/>
              <a:t>delta</a:t>
            </a:r>
            <a:r>
              <a:rPr lang="zh-TW" altLang="en-US"/>
              <a:t>變化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3H 50%</a:t>
            </a:r>
            <a:r>
              <a:rPr lang="zh-TW" altLang="en-US"/>
              <a:t>是否為</a:t>
            </a:r>
            <a:r>
              <a:rPr lang="en-US" altLang="zh-TW"/>
              <a:t>T=0&lt; ULR</a:t>
            </a:r>
            <a:r>
              <a:rPr lang="zh-TW" altLang="en-US"/>
              <a:t>下</a:t>
            </a:r>
            <a:r>
              <a:rPr lang="en-US" altLang="zh-TW"/>
              <a:t>3H</a:t>
            </a:r>
            <a:r>
              <a:rPr lang="zh-TW" altLang="en-US"/>
              <a:t>的</a:t>
            </a:r>
            <a:r>
              <a:rPr lang="en-US" altLang="zh-TW"/>
              <a:t>delta</a:t>
            </a:r>
            <a:r>
              <a:rPr lang="zh-TW" altLang="en-US"/>
              <a:t>變化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A62A1-A351-4770-BDAA-BB9B197ED35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514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Cutoff ROC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A62A1-A351-4770-BDAA-BB9B197ED35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06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87B2024-4226-4844-88BA-3230FE04CB9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BD52163-5C0F-4318-831E-4F1E04750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ER</a:t>
            </a:r>
            <a:r>
              <a:rPr lang="zh-TW" altLang="en-US"/>
              <a:t>要的是</a:t>
            </a:r>
            <a:r>
              <a:rPr lang="en-US" altLang="zh-TW"/>
              <a:t>NPV CV</a:t>
            </a:r>
            <a:r>
              <a:rPr lang="zh-TW" altLang="en-US"/>
              <a:t>要的是</a:t>
            </a:r>
            <a:r>
              <a:rPr lang="en-US" altLang="zh-TW"/>
              <a:t>PPV, </a:t>
            </a:r>
            <a:r>
              <a:rPr lang="zh-TW" altLang="en-US"/>
              <a:t>藉由調整</a:t>
            </a:r>
            <a:r>
              <a:rPr lang="en-US" altLang="zh-TW"/>
              <a:t>cutoff</a:t>
            </a:r>
            <a:r>
              <a:rPr lang="zh-TW" altLang="en-US"/>
              <a:t>讓</a:t>
            </a:r>
            <a:r>
              <a:rPr lang="en-US" altLang="zh-TW"/>
              <a:t>CV</a:t>
            </a:r>
            <a:r>
              <a:rPr lang="zh-TW" altLang="en-US"/>
              <a:t>信服</a:t>
            </a:r>
          </a:p>
        </p:txBody>
      </p:sp>
    </p:spTree>
    <p:extLst>
      <p:ext uri="{BB962C8B-B14F-4D97-AF65-F5344CB8AC3E}">
        <p14:creationId xmlns:p14="http://schemas.microsoft.com/office/powerpoint/2010/main" val="64747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87B2024-4226-4844-88BA-3230FE04CB9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BD52163-5C0F-4318-831E-4F1E04750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ER</a:t>
            </a:r>
            <a:r>
              <a:rPr lang="zh-TW" altLang="en-US"/>
              <a:t>要的是</a:t>
            </a:r>
            <a:r>
              <a:rPr lang="en-US" altLang="zh-TW"/>
              <a:t>NPV CV</a:t>
            </a:r>
            <a:r>
              <a:rPr lang="zh-TW" altLang="en-US"/>
              <a:t>要的是</a:t>
            </a:r>
            <a:r>
              <a:rPr lang="en-US" altLang="zh-TW"/>
              <a:t>PPV, </a:t>
            </a:r>
            <a:r>
              <a:rPr lang="zh-TW" altLang="en-US"/>
              <a:t>藉由調整</a:t>
            </a:r>
            <a:r>
              <a:rPr lang="en-US" altLang="zh-TW"/>
              <a:t>cutoff</a:t>
            </a:r>
            <a:r>
              <a:rPr lang="zh-TW" altLang="en-US"/>
              <a:t>讓</a:t>
            </a:r>
            <a:r>
              <a:rPr lang="en-US" altLang="zh-TW"/>
              <a:t>CV</a:t>
            </a:r>
            <a:r>
              <a:rPr lang="zh-TW" altLang="en-US"/>
              <a:t>信服</a:t>
            </a:r>
          </a:p>
        </p:txBody>
      </p:sp>
    </p:spTree>
    <p:extLst>
      <p:ext uri="{BB962C8B-B14F-4D97-AF65-F5344CB8AC3E}">
        <p14:creationId xmlns:p14="http://schemas.microsoft.com/office/powerpoint/2010/main" val="2540655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87B2024-4226-4844-88BA-3230FE04CB9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BD52163-5C0F-4318-831E-4F1E04750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ER</a:t>
            </a:r>
            <a:r>
              <a:rPr lang="zh-TW" altLang="en-US"/>
              <a:t>要的是</a:t>
            </a:r>
            <a:r>
              <a:rPr lang="en-US" altLang="zh-TW"/>
              <a:t>NPV CV</a:t>
            </a:r>
            <a:r>
              <a:rPr lang="zh-TW" altLang="en-US"/>
              <a:t>要的是</a:t>
            </a:r>
            <a:r>
              <a:rPr lang="en-US" altLang="zh-TW"/>
              <a:t>PPV, </a:t>
            </a:r>
            <a:r>
              <a:rPr lang="zh-TW" altLang="en-US"/>
              <a:t>藉由調整</a:t>
            </a:r>
            <a:r>
              <a:rPr lang="en-US" altLang="zh-TW"/>
              <a:t>cutoff</a:t>
            </a:r>
            <a:r>
              <a:rPr lang="zh-TW" altLang="en-US"/>
              <a:t>讓</a:t>
            </a:r>
            <a:r>
              <a:rPr lang="en-US" altLang="zh-TW"/>
              <a:t>CV</a:t>
            </a:r>
            <a:r>
              <a:rPr lang="zh-TW" altLang="en-US"/>
              <a:t>信服</a:t>
            </a:r>
          </a:p>
        </p:txBody>
      </p:sp>
    </p:spTree>
    <p:extLst>
      <p:ext uri="{BB962C8B-B14F-4D97-AF65-F5344CB8AC3E}">
        <p14:creationId xmlns:p14="http://schemas.microsoft.com/office/powerpoint/2010/main" val="429629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94B0497-4BA8-478E-ADDE-340A5A1C830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331B569-37EF-4AC5-84C6-B2B0D7033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黃色是廠商建議的範圍</a:t>
            </a:r>
          </a:p>
          <a:p>
            <a:r>
              <a:rPr lang="zh-TW" altLang="en-US" dirty="0"/>
              <a:t>提升cutoff可增加+但-改變不大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報告中</a:t>
            </a:r>
            <a:r>
              <a:rPr lang="en-US" altLang="zh-TW" dirty="0"/>
              <a:t>LR+</a:t>
            </a:r>
            <a:r>
              <a:rPr lang="zh-TW" altLang="en-US" dirty="0"/>
              <a:t>可提</a:t>
            </a:r>
            <a:r>
              <a:rPr lang="en-US" altLang="zh-TW" dirty="0"/>
              <a:t>Cutoff</a:t>
            </a:r>
            <a:r>
              <a:rPr lang="zh-TW" altLang="en-US" dirty="0"/>
              <a:t>調到</a:t>
            </a:r>
            <a:r>
              <a:rPr lang="en-US" altLang="zh-TW" dirty="0"/>
              <a:t>100</a:t>
            </a:r>
            <a:r>
              <a:rPr lang="zh-TW" altLang="en-US" dirty="0"/>
              <a:t>仍然不夠</a:t>
            </a:r>
            <a:r>
              <a:rPr lang="en-US" altLang="zh-TW" dirty="0"/>
              <a:t>, LR-</a:t>
            </a:r>
            <a:r>
              <a:rPr lang="zh-TW" altLang="en-US" dirty="0"/>
              <a:t>有點怪</a:t>
            </a:r>
            <a:r>
              <a:rPr lang="en-US" altLang="zh-TW" dirty="0"/>
              <a:t>, </a:t>
            </a:r>
            <a:r>
              <a:rPr lang="zh-TW" altLang="en-US" dirty="0"/>
              <a:t>怎麼會</a:t>
            </a:r>
            <a:r>
              <a:rPr lang="en-US" altLang="zh-TW" dirty="0" err="1"/>
              <a:t>cufoff</a:t>
            </a:r>
            <a:r>
              <a:rPr lang="zh-TW" altLang="en-US" dirty="0"/>
              <a:t>愈高反而表現愈好</a:t>
            </a:r>
            <a:r>
              <a:rPr lang="en-US" altLang="zh-TW" dirty="0"/>
              <a:t>??, </a:t>
            </a:r>
            <a:r>
              <a:rPr lang="zh-TW" altLang="en-US" dirty="0"/>
              <a:t>可增加</a:t>
            </a:r>
            <a:r>
              <a:rPr lang="en-US" altLang="zh-TW" dirty="0"/>
              <a:t>PPV</a:t>
            </a:r>
            <a:r>
              <a:rPr lang="zh-TW" altLang="en-US" dirty="0"/>
              <a:t> </a:t>
            </a:r>
            <a:r>
              <a:rPr lang="en-US" altLang="zh-TW" dirty="0"/>
              <a:t>NPV</a:t>
            </a:r>
            <a:r>
              <a:rPr lang="zh-TW" altLang="en-US" dirty="0"/>
              <a:t>可以更直覺</a:t>
            </a:r>
            <a:endParaRPr lang="en-US" altLang="zh-TW" dirty="0"/>
          </a:p>
          <a:p>
            <a:endParaRPr lang="en-US" altLang="zh-TW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77F8BE9-8346-48A4-AB28-41F76A676FC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CB20055-DE1F-4AE7-9A2B-D404D02A7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作R/I</a:t>
            </a:r>
            <a:endParaRPr lang="en-US" altLang="zh-TW" dirty="0"/>
          </a:p>
          <a:p>
            <a:r>
              <a:rPr lang="en-US" altLang="zh-TW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T=0&gt;URL</a:t>
            </a:r>
            <a:r>
              <a:rPr lang="zh-TW" altLang="en-US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</a:t>
            </a:r>
            <a:r>
              <a:rPr lang="en-US" altLang="zh-TW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and delta&gt;20%</a:t>
            </a:r>
          </a:p>
          <a:p>
            <a:endParaRPr lang="en-US" altLang="zh-TW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77F8BE9-8346-48A4-AB28-41F76A676FC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CB20055-DE1F-4AE7-9A2B-D404D02A7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作R/I</a:t>
            </a:r>
          </a:p>
          <a:p>
            <a:r>
              <a:rPr lang="en-US" altLang="zh-TW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T=0&lt;URL</a:t>
            </a:r>
            <a:r>
              <a:rPr lang="zh-TW" altLang="en-US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</a:t>
            </a:r>
            <a:r>
              <a:rPr lang="en-US" altLang="zh-TW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(delta&gt;50%)</a:t>
            </a:r>
          </a:p>
          <a:p>
            <a:endParaRPr lang="en-US" altLang="zh-TW" sz="1200" dirty="0">
              <a:ea typeface="標楷體" panose="03000509000000000000" pitchFamily="65" charset="-120"/>
              <a:sym typeface="Arial" panose="020B0604020202020204" pitchFamily="34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3283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T=0&gt;URL</a:t>
            </a:r>
            <a:r>
              <a:rPr lang="zh-TW" altLang="en-US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</a:t>
            </a:r>
            <a:r>
              <a:rPr lang="en-US" altLang="zh-TW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and delta&gt;20%</a:t>
            </a:r>
          </a:p>
          <a:p>
            <a:endParaRPr lang="en-US" altLang="zh-TW" sz="1200" dirty="0"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A62A1-A351-4770-BDAA-BB9B197ED35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88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233BE-DA4C-4B85-BCCF-F4ADABD7E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2897B0-6835-49E2-B0FF-7ADFB173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AEA23-FFD1-47F0-AADD-DFE9A9E6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A37642-6F0B-4541-9969-AD6252AC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424CE3-89F5-459A-AE5C-8B6C8C46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2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9D92D-071B-4B3A-8A67-36050380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776AA2-8463-433B-83FF-2CAD3CFF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9CF3FB-2076-41F9-AA96-8D13FC60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78410C-A7E5-49B1-B243-43BC6F4E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DF7F6-C423-43AD-8F8F-92C391A4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14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625BF-CA53-48FB-8B16-1497DA89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AA9979-3C6C-4D1A-85B2-79D8CC111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4F48A-576F-41D0-8924-5A31261C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413507-E591-4705-BCA9-A5F1594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4E197-257B-49D9-BAED-69D6EB29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450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51581-B576-41FF-BF64-7C7E165A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747894-17FE-459E-A3A2-A00648AFC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50E014-9F5B-451A-B224-2EA31693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A8B3D3-E084-4C4D-BD8C-EC0A1E72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506446-B38A-43D2-9D16-DB282BC0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C7A6-CCA9-46BA-A381-09BFFF01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617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BD6FE-F394-4CB5-887C-4E002B23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DCB6E-5DC3-439E-A141-1AAAC699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272826-11ED-4156-8569-DFD4A14E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41AC1B-42D2-46EA-A9E7-502C8E131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E4D675-80BE-49BF-8CF4-4BF8FF0B5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C3099C-4B50-42BB-93A6-A07B5ACC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801EB0-AAE0-4A43-953B-FD10C7BC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CF1451-BF6B-49B8-A6E8-50A19B1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53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21DF0-CED3-4ED2-A2B5-9BB663FF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C9A75D-01A5-43DC-A3BF-112735D1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874ABC-999E-4569-B58E-A181350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6BDD42-92C1-4A6E-B0F4-56491369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612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C0E285-21A8-477B-BAA1-97D5D10C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3DC758-32AA-4957-B815-D1BF3D67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46163-E109-4317-8AE8-4CF9A72E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547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8F31-6DD2-4281-969E-841D06F4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2E4A22-0FF7-4275-BB0B-95C04A41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A8909A-FD7B-40BF-A794-9ACD2885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BE9415-4215-452B-9C28-7CC1210A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3FC317-7E2F-454C-9C0D-630D7FBA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DA4AAD-8B29-48DF-93E3-3ADE5E27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20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299BE-FBF0-4E22-A3A3-97CB32A2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558ACC-D0FA-4018-A611-7B9A2ED48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53CB9A-303B-4543-83D3-1D062533C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A6C4FB-7E97-4EB3-8923-861DFA3E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50A30F-B214-4172-8E04-FF789B70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7F6916-A54E-4194-9EBF-CF7312FD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282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7EE17-AD7A-44A8-9960-73E3C3E8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55E9CB-CACE-4C78-938C-798603032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004314-FD12-414B-8C6A-3562C573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DE92E-8EAC-439D-A386-B4139AB9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E6DCF7-0F71-4B40-B0D8-F72F12FB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961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A1E5FB-51B6-4891-8640-41721FD8C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EB0AC5-21B0-4BF1-BF44-DD683D52C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A97A94-DFDE-4121-B248-7994725B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1C1BE-9919-4A00-8B36-C67789B6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24370-FAD8-4F46-8CB1-6CEC77DD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23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16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93D061-D175-4EC2-86FE-1B6A32EA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BCE09D-3405-42D4-9FB3-7205B406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6B35A6-00EC-49BE-9A83-0806B8496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422772-7D73-40FA-B972-0FAD40956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8E2F64-EE44-497B-81AF-AD1EA5FD1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73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339752" y="3579862"/>
            <a:ext cx="6804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Troponin results updated</a:t>
            </a:r>
          </a:p>
        </p:txBody>
      </p:sp>
    </p:spTree>
    <p:extLst>
      <p:ext uri="{BB962C8B-B14F-4D97-AF65-F5344CB8AC3E}">
        <p14:creationId xmlns:p14="http://schemas.microsoft.com/office/powerpoint/2010/main" val="228880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投影片編號版面配置區 5">
            <a:extLst>
              <a:ext uri="{FF2B5EF4-FFF2-40B4-BE49-F238E27FC236}">
                <a16:creationId xmlns:a16="http://schemas.microsoft.com/office/drawing/2014/main" id="{B0352239-2393-4562-A2D5-03A2AA6C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EA9004-79C9-4B0A-919A-69951F31F669}" type="slidenum">
              <a:rPr kumimoji="0" lang="zh-TW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zh-TW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154" name="Title 1">
            <a:extLst>
              <a:ext uri="{FF2B5EF4-FFF2-40B4-BE49-F238E27FC236}">
                <a16:creationId xmlns:a16="http://schemas.microsoft.com/office/drawing/2014/main" id="{85135534-C511-424E-AE8F-8AAC6B84DD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43028" y="276223"/>
            <a:ext cx="3073187" cy="994172"/>
          </a:xfrm>
          <a:noFill/>
          <a:ln/>
        </p:spPr>
        <p:txBody>
          <a:bodyPr/>
          <a:lstStyle/>
          <a:p>
            <a:r>
              <a:rPr lang="zh-TW" altLang="en-US" sz="375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0</a:t>
            </a:r>
            <a:r>
              <a:rPr lang="zh-TW" altLang="en-US" sz="30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h: cut-off</a:t>
            </a:r>
            <a:r>
              <a:rPr lang="zh-TW" altLang="en-US" sz="27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的調整</a:t>
            </a:r>
          </a:p>
        </p:txBody>
      </p:sp>
      <p:graphicFrame>
        <p:nvGraphicFramePr>
          <p:cNvPr id="49155" name="Group 3">
            <a:extLst>
              <a:ext uri="{FF2B5EF4-FFF2-40B4-BE49-F238E27FC236}">
                <a16:creationId xmlns:a16="http://schemas.microsoft.com/office/drawing/2014/main" id="{42077412-EA7B-4BA3-ADD9-156FC08D3DFF}"/>
              </a:ext>
            </a:extLst>
          </p:cNvPr>
          <p:cNvGraphicFramePr>
            <a:graphicFrameLocks noGrp="1"/>
          </p:cNvGraphicFramePr>
          <p:nvPr/>
        </p:nvGraphicFramePr>
        <p:xfrm>
          <a:off x="1397834" y="1270395"/>
          <a:ext cx="6339932" cy="3480201"/>
        </p:xfrm>
        <a:graphic>
          <a:graphicData uri="http://schemas.openxmlformats.org/drawingml/2006/table">
            <a:tbl>
              <a:tblPr/>
              <a:tblGrid>
                <a:gridCol w="905545">
                  <a:extLst>
                    <a:ext uri="{9D8B030D-6E8A-4147-A177-3AD203B41FA5}">
                      <a16:colId xmlns:a16="http://schemas.microsoft.com/office/drawing/2014/main" val="3107454182"/>
                    </a:ext>
                  </a:extLst>
                </a:gridCol>
                <a:gridCol w="906662">
                  <a:extLst>
                    <a:ext uri="{9D8B030D-6E8A-4147-A177-3AD203B41FA5}">
                      <a16:colId xmlns:a16="http://schemas.microsoft.com/office/drawing/2014/main" val="2045801873"/>
                    </a:ext>
                  </a:extLst>
                </a:gridCol>
                <a:gridCol w="905545">
                  <a:extLst>
                    <a:ext uri="{9D8B030D-6E8A-4147-A177-3AD203B41FA5}">
                      <a16:colId xmlns:a16="http://schemas.microsoft.com/office/drawing/2014/main" val="259950582"/>
                    </a:ext>
                  </a:extLst>
                </a:gridCol>
                <a:gridCol w="905545">
                  <a:extLst>
                    <a:ext uri="{9D8B030D-6E8A-4147-A177-3AD203B41FA5}">
                      <a16:colId xmlns:a16="http://schemas.microsoft.com/office/drawing/2014/main" val="2941646930"/>
                    </a:ext>
                  </a:extLst>
                </a:gridCol>
                <a:gridCol w="905545">
                  <a:extLst>
                    <a:ext uri="{9D8B030D-6E8A-4147-A177-3AD203B41FA5}">
                      <a16:colId xmlns:a16="http://schemas.microsoft.com/office/drawing/2014/main" val="1205989380"/>
                    </a:ext>
                  </a:extLst>
                </a:gridCol>
                <a:gridCol w="905545">
                  <a:extLst>
                    <a:ext uri="{9D8B030D-6E8A-4147-A177-3AD203B41FA5}">
                      <a16:colId xmlns:a16="http://schemas.microsoft.com/office/drawing/2014/main" val="1141580771"/>
                    </a:ext>
                  </a:extLst>
                </a:gridCol>
                <a:gridCol w="905545">
                  <a:extLst>
                    <a:ext uri="{9D8B030D-6E8A-4147-A177-3AD203B41FA5}">
                      <a16:colId xmlns:a16="http://schemas.microsoft.com/office/drawing/2014/main" val="3749330485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Cut-off</a:t>
                      </a:r>
                      <a:r>
                        <a:rPr kumimoji="0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新細明體" panose="02020500000000000000" pitchFamily="18" charset="-120"/>
                        </a:rPr>
                        <a:t> 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29944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0.9091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0.1638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1.0872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0.5550</a:t>
                      </a:r>
                      <a:endParaRPr kumimoji="0" lang="zh-TW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0.093444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0.950015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6237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&gt;=20.3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0.3276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1.2168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0.5550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0.103436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0.950015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65036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&gt;=41.4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0.4828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1.5818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0.3766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0.130426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0.965529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3349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&gt;=68.6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0.7273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0.5776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1.7217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0.4722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0.140338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0.957155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54169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&gt;=80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0.7273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0.6466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2.0576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0.4218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0.163265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0.961552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176267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0.7273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0.6983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2.4104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0.3906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0.186037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0.964297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11080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&gt;=121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0.6364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0.7328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2.3812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0.4963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0.184215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0.955071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47091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&gt;=140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0.6364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0.7931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3.0758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0.4585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0.225782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0.958344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32083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&gt;=160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0.6364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0.8362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3.8852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0.4349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0.269198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0.960406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392545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&gt;=188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0.6364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0.8707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4.9212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0.4176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0.318173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0.961915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55481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&gt;=209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0.8707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0.5221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0.285711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0.952843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63819"/>
                  </a:ext>
                </a:extLst>
              </a:tr>
            </a:tbl>
          </a:graphicData>
        </a:graphic>
      </p:graphicFrame>
      <p:grpSp>
        <p:nvGrpSpPr>
          <p:cNvPr id="49241" name="Group 89">
            <a:extLst>
              <a:ext uri="{FF2B5EF4-FFF2-40B4-BE49-F238E27FC236}">
                <a16:creationId xmlns:a16="http://schemas.microsoft.com/office/drawing/2014/main" id="{9A97DE23-53A4-44EE-80A1-986DD53FD0F2}"/>
              </a:ext>
            </a:extLst>
          </p:cNvPr>
          <p:cNvGrpSpPr>
            <a:grpSpLocks/>
          </p:cNvGrpSpPr>
          <p:nvPr/>
        </p:nvGrpSpPr>
        <p:grpSpPr bwMode="auto">
          <a:xfrm>
            <a:off x="1406234" y="1602578"/>
            <a:ext cx="861510" cy="3148016"/>
            <a:chOff x="0" y="0"/>
            <a:chExt cx="1999" cy="7220"/>
          </a:xfrm>
        </p:grpSpPr>
        <p:sp>
          <p:nvSpPr>
            <p:cNvPr id="49242" name="Line 90">
              <a:extLst>
                <a:ext uri="{FF2B5EF4-FFF2-40B4-BE49-F238E27FC236}">
                  <a16:creationId xmlns:a16="http://schemas.microsoft.com/office/drawing/2014/main" id="{2C4E8A54-638C-437C-9D6B-30B5F9D2F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9243" name="Line 91">
              <a:extLst>
                <a:ext uri="{FF2B5EF4-FFF2-40B4-BE49-F238E27FC236}">
                  <a16:creationId xmlns:a16="http://schemas.microsoft.com/office/drawing/2014/main" id="{5D91CBA9-697F-48ED-ABE2-D0E8B04F5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9244" name="Group 92">
            <a:extLst>
              <a:ext uri="{FF2B5EF4-FFF2-40B4-BE49-F238E27FC236}">
                <a16:creationId xmlns:a16="http://schemas.microsoft.com/office/drawing/2014/main" id="{C8854E86-C4A4-444E-B4DF-1CF0837CEF7D}"/>
              </a:ext>
            </a:extLst>
          </p:cNvPr>
          <p:cNvGrpSpPr>
            <a:grpSpLocks/>
          </p:cNvGrpSpPr>
          <p:nvPr/>
        </p:nvGrpSpPr>
        <p:grpSpPr bwMode="auto">
          <a:xfrm>
            <a:off x="4091549" y="1602578"/>
            <a:ext cx="952500" cy="3148016"/>
            <a:chOff x="0" y="0"/>
            <a:chExt cx="1999" cy="7220"/>
          </a:xfrm>
        </p:grpSpPr>
        <p:sp>
          <p:nvSpPr>
            <p:cNvPr id="49245" name="Line 93">
              <a:extLst>
                <a:ext uri="{FF2B5EF4-FFF2-40B4-BE49-F238E27FC236}">
                  <a16:creationId xmlns:a16="http://schemas.microsoft.com/office/drawing/2014/main" id="{0223282B-BF34-4F75-AB79-4DC31E851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9246" name="Line 94">
              <a:extLst>
                <a:ext uri="{FF2B5EF4-FFF2-40B4-BE49-F238E27FC236}">
                  <a16:creationId xmlns:a16="http://schemas.microsoft.com/office/drawing/2014/main" id="{4CDE1AF3-7294-4D62-B2D1-812B0FE0E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9247" name="箭頭 478">
            <a:extLst>
              <a:ext uri="{FF2B5EF4-FFF2-40B4-BE49-F238E27FC236}">
                <a16:creationId xmlns:a16="http://schemas.microsoft.com/office/drawing/2014/main" id="{E2A951C4-AC57-4A3D-AC61-2BF6D0A6A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149" y="1602578"/>
            <a:ext cx="25288" cy="3148016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9248" name="Picture 96">
            <a:extLst>
              <a:ext uri="{FF2B5EF4-FFF2-40B4-BE49-F238E27FC236}">
                <a16:creationId xmlns:a16="http://schemas.microsoft.com/office/drawing/2014/main" id="{7DF77C0C-52E2-43E7-9C0B-BF3897743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03" y="475060"/>
            <a:ext cx="15763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FF34521-CA56-4B63-BB17-1FC0E6187ED1}"/>
              </a:ext>
            </a:extLst>
          </p:cNvPr>
          <p:cNvSpPr txBox="1"/>
          <p:nvPr/>
        </p:nvSpPr>
        <p:spPr>
          <a:xfrm>
            <a:off x="193355" y="621892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AUROC=0.73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760BA1A6-0601-4742-B58B-949EE69DEF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3238" y="298846"/>
            <a:ext cx="4213960" cy="994172"/>
          </a:xfrm>
          <a:noFill/>
          <a:ln/>
        </p:spPr>
        <p:txBody>
          <a:bodyPr/>
          <a:lstStyle/>
          <a:p>
            <a:r>
              <a:rPr lang="zh-TW" altLang="en-US" sz="30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   ▲</a:t>
            </a:r>
            <a:r>
              <a:rPr lang="zh-TW" altLang="en-US" sz="375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3</a:t>
            </a:r>
            <a:r>
              <a:rPr lang="zh-TW" altLang="en-US" sz="27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h: ▲cut-off的調整</a:t>
            </a:r>
            <a:br>
              <a:rPr lang="en-US" altLang="zh-TW" sz="27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</a:br>
            <a:r>
              <a:rPr lang="en-US" altLang="zh-TW" sz="27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	(T=0&gt;URL)</a:t>
            </a:r>
            <a:endParaRPr lang="zh-TW" altLang="en-US" sz="2700" dirty="0">
              <a:latin typeface="Aharoni" panose="02010803020104030203" pitchFamily="2" charset="-79"/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graphicFrame>
        <p:nvGraphicFramePr>
          <p:cNvPr id="51203" name="Group 3">
            <a:extLst>
              <a:ext uri="{FF2B5EF4-FFF2-40B4-BE49-F238E27FC236}">
                <a16:creationId xmlns:a16="http://schemas.microsoft.com/office/drawing/2014/main" id="{2275E135-771B-4A91-9B9E-ACFC3698007D}"/>
              </a:ext>
            </a:extLst>
          </p:cNvPr>
          <p:cNvGraphicFramePr>
            <a:graphicFrameLocks noGrp="1"/>
          </p:cNvGraphicFramePr>
          <p:nvPr/>
        </p:nvGraphicFramePr>
        <p:xfrm>
          <a:off x="1115616" y="1598662"/>
          <a:ext cx="6947702" cy="2361128"/>
        </p:xfrm>
        <a:graphic>
          <a:graphicData uri="http://schemas.openxmlformats.org/drawingml/2006/table">
            <a:tbl>
              <a:tblPr/>
              <a:tblGrid>
                <a:gridCol w="992354">
                  <a:extLst>
                    <a:ext uri="{9D8B030D-6E8A-4147-A177-3AD203B41FA5}">
                      <a16:colId xmlns:a16="http://schemas.microsoft.com/office/drawing/2014/main" val="2777818356"/>
                    </a:ext>
                  </a:extLst>
                </a:gridCol>
                <a:gridCol w="993578">
                  <a:extLst>
                    <a:ext uri="{9D8B030D-6E8A-4147-A177-3AD203B41FA5}">
                      <a16:colId xmlns:a16="http://schemas.microsoft.com/office/drawing/2014/main" val="3720686894"/>
                    </a:ext>
                  </a:extLst>
                </a:gridCol>
                <a:gridCol w="992354">
                  <a:extLst>
                    <a:ext uri="{9D8B030D-6E8A-4147-A177-3AD203B41FA5}">
                      <a16:colId xmlns:a16="http://schemas.microsoft.com/office/drawing/2014/main" val="38274346"/>
                    </a:ext>
                  </a:extLst>
                </a:gridCol>
                <a:gridCol w="992354">
                  <a:extLst>
                    <a:ext uri="{9D8B030D-6E8A-4147-A177-3AD203B41FA5}">
                      <a16:colId xmlns:a16="http://schemas.microsoft.com/office/drawing/2014/main" val="568833725"/>
                    </a:ext>
                  </a:extLst>
                </a:gridCol>
                <a:gridCol w="992354">
                  <a:extLst>
                    <a:ext uri="{9D8B030D-6E8A-4147-A177-3AD203B41FA5}">
                      <a16:colId xmlns:a16="http://schemas.microsoft.com/office/drawing/2014/main" val="2060821320"/>
                    </a:ext>
                  </a:extLst>
                </a:gridCol>
                <a:gridCol w="992354">
                  <a:extLst>
                    <a:ext uri="{9D8B030D-6E8A-4147-A177-3AD203B41FA5}">
                      <a16:colId xmlns:a16="http://schemas.microsoft.com/office/drawing/2014/main" val="3170250119"/>
                    </a:ext>
                  </a:extLst>
                </a:gridCol>
                <a:gridCol w="992354">
                  <a:extLst>
                    <a:ext uri="{9D8B030D-6E8A-4147-A177-3AD203B41FA5}">
                      <a16:colId xmlns:a16="http://schemas.microsoft.com/office/drawing/2014/main" val="736404796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▲</a:t>
                      </a: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(%)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501367"/>
                  </a:ext>
                </a:extLst>
              </a:tr>
              <a:tr h="327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0.6404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1.9469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0.4684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0.155804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0.957474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0332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&gt;=23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0.8090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3.1412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0.4944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0.229486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0.955221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803681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&gt;=42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0.9101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6.6750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0.4395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0.387545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0.959997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9321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&gt;=60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0.9438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8.9000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0.5298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0.457557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0.952174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647313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&gt;=89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0.9775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17.8000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0.6138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0.627633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0.945005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522622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&gt;=109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0.9888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0.6068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0.772007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0.945599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61994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&gt;=136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0.9888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26.7000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0.7080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0.71748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0.937102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40457"/>
                  </a:ext>
                </a:extLst>
              </a:tr>
            </a:tbl>
          </a:graphicData>
        </a:graphic>
      </p:graphicFrame>
      <p:grpSp>
        <p:nvGrpSpPr>
          <p:cNvPr id="51289" name="Group 89">
            <a:extLst>
              <a:ext uri="{FF2B5EF4-FFF2-40B4-BE49-F238E27FC236}">
                <a16:creationId xmlns:a16="http://schemas.microsoft.com/office/drawing/2014/main" id="{6B844B05-8F3B-4F44-B4D8-0F2145B2D2DB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1931364"/>
            <a:ext cx="951310" cy="2018897"/>
            <a:chOff x="0" y="0"/>
            <a:chExt cx="1999" cy="7220"/>
          </a:xfrm>
        </p:grpSpPr>
        <p:sp>
          <p:nvSpPr>
            <p:cNvPr id="51290" name="Line 90">
              <a:extLst>
                <a:ext uri="{FF2B5EF4-FFF2-40B4-BE49-F238E27FC236}">
                  <a16:creationId xmlns:a16="http://schemas.microsoft.com/office/drawing/2014/main" id="{BB8A4FF9-83F2-463F-AB27-AA1CD083B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291" name="Line 91">
              <a:extLst>
                <a:ext uri="{FF2B5EF4-FFF2-40B4-BE49-F238E27FC236}">
                  <a16:creationId xmlns:a16="http://schemas.microsoft.com/office/drawing/2014/main" id="{E77299CD-EB32-4EB0-A9B5-82154F00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1292" name="Group 92">
            <a:extLst>
              <a:ext uri="{FF2B5EF4-FFF2-40B4-BE49-F238E27FC236}">
                <a16:creationId xmlns:a16="http://schemas.microsoft.com/office/drawing/2014/main" id="{C8678FFF-5F73-45F3-BCDE-B1E10AF9E5DD}"/>
              </a:ext>
            </a:extLst>
          </p:cNvPr>
          <p:cNvGrpSpPr>
            <a:grpSpLocks/>
          </p:cNvGrpSpPr>
          <p:nvPr/>
        </p:nvGrpSpPr>
        <p:grpSpPr bwMode="auto">
          <a:xfrm>
            <a:off x="4102098" y="1921838"/>
            <a:ext cx="963023" cy="2037947"/>
            <a:chOff x="0" y="0"/>
            <a:chExt cx="1999" cy="7220"/>
          </a:xfrm>
        </p:grpSpPr>
        <p:sp>
          <p:nvSpPr>
            <p:cNvPr id="51293" name="Line 93">
              <a:extLst>
                <a:ext uri="{FF2B5EF4-FFF2-40B4-BE49-F238E27FC236}">
                  <a16:creationId xmlns:a16="http://schemas.microsoft.com/office/drawing/2014/main" id="{7B4D0F9A-3F39-4873-8739-F3DB658EB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294" name="Line 94">
              <a:extLst>
                <a:ext uri="{FF2B5EF4-FFF2-40B4-BE49-F238E27FC236}">
                  <a16:creationId xmlns:a16="http://schemas.microsoft.com/office/drawing/2014/main" id="{F36EDE6C-8C94-45AA-B14D-8C2F14908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51296" name="Picture 96">
            <a:extLst>
              <a:ext uri="{FF2B5EF4-FFF2-40B4-BE49-F238E27FC236}">
                <a16:creationId xmlns:a16="http://schemas.microsoft.com/office/drawing/2014/main" id="{103E971A-B290-4276-A1C9-3A700D3BF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03" y="475060"/>
            <a:ext cx="15763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BE8B377-A3BA-421C-8BB2-018E3A2C8011}"/>
              </a:ext>
            </a:extLst>
          </p:cNvPr>
          <p:cNvSpPr txBox="1"/>
          <p:nvPr/>
        </p:nvSpPr>
        <p:spPr>
          <a:xfrm>
            <a:off x="193355" y="621892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AUROC=0.76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760BA1A6-0601-4742-B58B-949EE69DEF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3238" y="298846"/>
            <a:ext cx="4087417" cy="994172"/>
          </a:xfrm>
          <a:noFill/>
          <a:ln/>
        </p:spPr>
        <p:txBody>
          <a:bodyPr/>
          <a:lstStyle/>
          <a:p>
            <a:r>
              <a:rPr lang="zh-TW" altLang="en-US" sz="30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   ▲</a:t>
            </a:r>
            <a:r>
              <a:rPr lang="zh-TW" altLang="en-US" sz="375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3</a:t>
            </a:r>
            <a:r>
              <a:rPr lang="zh-TW" altLang="en-US" sz="27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h: ▲cut-off的調整</a:t>
            </a:r>
            <a:br>
              <a:rPr lang="en-US" altLang="zh-TW" sz="27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</a:br>
            <a:r>
              <a:rPr lang="en-US" altLang="zh-TW" sz="27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	(T=0&lt;URL)</a:t>
            </a:r>
            <a:endParaRPr lang="zh-TW" altLang="en-US" sz="2700" dirty="0">
              <a:latin typeface="Aharoni" panose="02010803020104030203" pitchFamily="2" charset="-79"/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graphicFrame>
        <p:nvGraphicFramePr>
          <p:cNvPr id="51203" name="Group 3">
            <a:extLst>
              <a:ext uri="{FF2B5EF4-FFF2-40B4-BE49-F238E27FC236}">
                <a16:creationId xmlns:a16="http://schemas.microsoft.com/office/drawing/2014/main" id="{2275E135-771B-4A91-9B9E-ACFC3698007D}"/>
              </a:ext>
            </a:extLst>
          </p:cNvPr>
          <p:cNvGraphicFramePr>
            <a:graphicFrameLocks noGrp="1"/>
          </p:cNvGraphicFramePr>
          <p:nvPr/>
        </p:nvGraphicFramePr>
        <p:xfrm>
          <a:off x="1187624" y="1869870"/>
          <a:ext cx="6869465" cy="1448992"/>
        </p:xfrm>
        <a:graphic>
          <a:graphicData uri="http://schemas.openxmlformats.org/drawingml/2006/table">
            <a:tbl>
              <a:tblPr/>
              <a:tblGrid>
                <a:gridCol w="981179">
                  <a:extLst>
                    <a:ext uri="{9D8B030D-6E8A-4147-A177-3AD203B41FA5}">
                      <a16:colId xmlns:a16="http://schemas.microsoft.com/office/drawing/2014/main" val="2777818356"/>
                    </a:ext>
                  </a:extLst>
                </a:gridCol>
                <a:gridCol w="982391">
                  <a:extLst>
                    <a:ext uri="{9D8B030D-6E8A-4147-A177-3AD203B41FA5}">
                      <a16:colId xmlns:a16="http://schemas.microsoft.com/office/drawing/2014/main" val="3720686894"/>
                    </a:ext>
                  </a:extLst>
                </a:gridCol>
                <a:gridCol w="981179">
                  <a:extLst>
                    <a:ext uri="{9D8B030D-6E8A-4147-A177-3AD203B41FA5}">
                      <a16:colId xmlns:a16="http://schemas.microsoft.com/office/drawing/2014/main" val="38274346"/>
                    </a:ext>
                  </a:extLst>
                </a:gridCol>
                <a:gridCol w="981179">
                  <a:extLst>
                    <a:ext uri="{9D8B030D-6E8A-4147-A177-3AD203B41FA5}">
                      <a16:colId xmlns:a16="http://schemas.microsoft.com/office/drawing/2014/main" val="568833725"/>
                    </a:ext>
                  </a:extLst>
                </a:gridCol>
                <a:gridCol w="981179">
                  <a:extLst>
                    <a:ext uri="{9D8B030D-6E8A-4147-A177-3AD203B41FA5}">
                      <a16:colId xmlns:a16="http://schemas.microsoft.com/office/drawing/2014/main" val="2060821320"/>
                    </a:ext>
                  </a:extLst>
                </a:gridCol>
                <a:gridCol w="981179">
                  <a:extLst>
                    <a:ext uri="{9D8B030D-6E8A-4147-A177-3AD203B41FA5}">
                      <a16:colId xmlns:a16="http://schemas.microsoft.com/office/drawing/2014/main" val="1183233089"/>
                    </a:ext>
                  </a:extLst>
                </a:gridCol>
                <a:gridCol w="981179">
                  <a:extLst>
                    <a:ext uri="{9D8B030D-6E8A-4147-A177-3AD203B41FA5}">
                      <a16:colId xmlns:a16="http://schemas.microsoft.com/office/drawing/2014/main" val="3072854561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▲</a:t>
                      </a: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(%)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501367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0.5556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2.2500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0.175832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11011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&gt;=21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0.7778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4.5000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0.299077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34717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&gt;=30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0.9259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13.5000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0.561306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0332"/>
                  </a:ext>
                </a:extLst>
              </a:tr>
              <a:tr h="28932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&gt;=37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0.9630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0.719294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516682"/>
                  </a:ext>
                </a:extLst>
              </a:tr>
            </a:tbl>
          </a:graphicData>
        </a:graphic>
      </p:graphicFrame>
      <p:grpSp>
        <p:nvGrpSpPr>
          <p:cNvPr id="51289" name="Group 89">
            <a:extLst>
              <a:ext uri="{FF2B5EF4-FFF2-40B4-BE49-F238E27FC236}">
                <a16:creationId xmlns:a16="http://schemas.microsoft.com/office/drawing/2014/main" id="{6B844B05-8F3B-4F44-B4D8-0F2145B2D2DB}"/>
              </a:ext>
            </a:extLst>
          </p:cNvPr>
          <p:cNvGrpSpPr>
            <a:grpSpLocks/>
          </p:cNvGrpSpPr>
          <p:nvPr/>
        </p:nvGrpSpPr>
        <p:grpSpPr bwMode="auto">
          <a:xfrm>
            <a:off x="1180377" y="2188957"/>
            <a:ext cx="951310" cy="1103710"/>
            <a:chOff x="0" y="0"/>
            <a:chExt cx="1999" cy="7220"/>
          </a:xfrm>
        </p:grpSpPr>
        <p:sp>
          <p:nvSpPr>
            <p:cNvPr id="51290" name="Line 90">
              <a:extLst>
                <a:ext uri="{FF2B5EF4-FFF2-40B4-BE49-F238E27FC236}">
                  <a16:creationId xmlns:a16="http://schemas.microsoft.com/office/drawing/2014/main" id="{BB8A4FF9-83F2-463F-AB27-AA1CD083B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291" name="Line 91">
              <a:extLst>
                <a:ext uri="{FF2B5EF4-FFF2-40B4-BE49-F238E27FC236}">
                  <a16:creationId xmlns:a16="http://schemas.microsoft.com/office/drawing/2014/main" id="{E77299CD-EB32-4EB0-A9B5-82154F00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1292" name="Group 92">
            <a:extLst>
              <a:ext uri="{FF2B5EF4-FFF2-40B4-BE49-F238E27FC236}">
                <a16:creationId xmlns:a16="http://schemas.microsoft.com/office/drawing/2014/main" id="{C8678FFF-5F73-45F3-BCDE-B1E10AF9E5DD}"/>
              </a:ext>
            </a:extLst>
          </p:cNvPr>
          <p:cNvGrpSpPr>
            <a:grpSpLocks/>
          </p:cNvGrpSpPr>
          <p:nvPr/>
        </p:nvGrpSpPr>
        <p:grpSpPr bwMode="auto">
          <a:xfrm>
            <a:off x="4246612" y="2191339"/>
            <a:ext cx="940901" cy="1103710"/>
            <a:chOff x="0" y="0"/>
            <a:chExt cx="1999" cy="7220"/>
          </a:xfrm>
        </p:grpSpPr>
        <p:sp>
          <p:nvSpPr>
            <p:cNvPr id="51293" name="Line 93">
              <a:extLst>
                <a:ext uri="{FF2B5EF4-FFF2-40B4-BE49-F238E27FC236}">
                  <a16:creationId xmlns:a16="http://schemas.microsoft.com/office/drawing/2014/main" id="{7B4D0F9A-3F39-4873-8739-F3DB658EB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294" name="Line 94">
              <a:extLst>
                <a:ext uri="{FF2B5EF4-FFF2-40B4-BE49-F238E27FC236}">
                  <a16:creationId xmlns:a16="http://schemas.microsoft.com/office/drawing/2014/main" id="{F36EDE6C-8C94-45AA-B14D-8C2F14908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1295" name="箭頭 478">
            <a:extLst>
              <a:ext uri="{FF2B5EF4-FFF2-40B4-BE49-F238E27FC236}">
                <a16:creationId xmlns:a16="http://schemas.microsoft.com/office/drawing/2014/main" id="{1815EC21-4C86-4AB1-9139-80A444FBAF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1982" y="2188957"/>
            <a:ext cx="830" cy="1129904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1296" name="Picture 96">
            <a:extLst>
              <a:ext uri="{FF2B5EF4-FFF2-40B4-BE49-F238E27FC236}">
                <a16:creationId xmlns:a16="http://schemas.microsoft.com/office/drawing/2014/main" id="{103E971A-B290-4276-A1C9-3A700D3BF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03" y="475060"/>
            <a:ext cx="15763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FAC946-4327-471C-BF97-FE7A13799565}"/>
              </a:ext>
            </a:extLst>
          </p:cNvPr>
          <p:cNvSpPr txBox="1"/>
          <p:nvPr/>
        </p:nvSpPr>
        <p:spPr>
          <a:xfrm>
            <a:off x="193355" y="621892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AUROC=1.00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Group 2">
            <a:extLst>
              <a:ext uri="{FF2B5EF4-FFF2-40B4-BE49-F238E27FC236}">
                <a16:creationId xmlns:a16="http://schemas.microsoft.com/office/drawing/2014/main" id="{7BD9F4D8-DAC6-4D82-AE0D-C33245687139}"/>
              </a:ext>
            </a:extLst>
          </p:cNvPr>
          <p:cNvGraphicFramePr>
            <a:graphicFrameLocks noGrp="1"/>
          </p:cNvGraphicFramePr>
          <p:nvPr/>
        </p:nvGraphicFramePr>
        <p:xfrm>
          <a:off x="1043608" y="1258492"/>
          <a:ext cx="6920488" cy="3181853"/>
        </p:xfrm>
        <a:graphic>
          <a:graphicData uri="http://schemas.openxmlformats.org/drawingml/2006/table">
            <a:tbl>
              <a:tblPr/>
              <a:tblGrid>
                <a:gridCol w="988467">
                  <a:extLst>
                    <a:ext uri="{9D8B030D-6E8A-4147-A177-3AD203B41FA5}">
                      <a16:colId xmlns:a16="http://schemas.microsoft.com/office/drawing/2014/main" val="1838715942"/>
                    </a:ext>
                  </a:extLst>
                </a:gridCol>
                <a:gridCol w="989686">
                  <a:extLst>
                    <a:ext uri="{9D8B030D-6E8A-4147-A177-3AD203B41FA5}">
                      <a16:colId xmlns:a16="http://schemas.microsoft.com/office/drawing/2014/main" val="1823682532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2062418070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2214202382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2325329331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2389328729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773640000"/>
                    </a:ext>
                  </a:extLst>
                </a:gridCol>
              </a:tblGrid>
              <a:tr h="2814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Cut-off</a:t>
                      </a:r>
                      <a:r>
                        <a:rPr kumimoji="0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新細明體" panose="02020500000000000000" pitchFamily="18" charset="-120"/>
                        </a:rPr>
                        <a:t> 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4033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&gt;=20.2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0.4224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1.7313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0.141001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18204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&gt;=30.8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0.5172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1.6948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0.3515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0.138433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0.967748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94097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&gt;=40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0.5948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2.0193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0.3057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0.160684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0.971837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57220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&gt;=63.4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0.6466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2.3149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0.2812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0.179997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0.974035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11313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&gt;=83.5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0.7273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0.6897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2.3434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0.3955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0.181819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0.963867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42345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&gt;=103.6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0.7328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2.0411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0.6203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0.16217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0.944462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24899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&gt;=123.5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0.7672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2.3434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0.5924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0.181777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0.94682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781710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&gt;=149.4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0.7759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2.4336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0.5859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0.187511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0.947385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99483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&gt;=175.7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0.8103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2.8760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0.5609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0.21423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0.949506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6167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&gt;=209.8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0.4545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0.8103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2.3967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0.6731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0.185107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0.940002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12644"/>
                  </a:ext>
                </a:extLst>
              </a:tr>
            </a:tbl>
          </a:graphicData>
        </a:graphic>
      </p:graphicFrame>
      <p:sp>
        <p:nvSpPr>
          <p:cNvPr id="53336" name="箭頭 478">
            <a:extLst>
              <a:ext uri="{FF2B5EF4-FFF2-40B4-BE49-F238E27FC236}">
                <a16:creationId xmlns:a16="http://schemas.microsoft.com/office/drawing/2014/main" id="{BABF3404-F6A1-424F-B806-E5E71C0C6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712" y="1565512"/>
            <a:ext cx="4783" cy="2849667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337" name="箭頭 478">
            <a:extLst>
              <a:ext uri="{FF2B5EF4-FFF2-40B4-BE49-F238E27FC236}">
                <a16:creationId xmlns:a16="http://schemas.microsoft.com/office/drawing/2014/main" id="{661D3EC9-4BA5-43DE-8224-7EF5F9540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1601391"/>
            <a:ext cx="1190" cy="2849667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338" name="箭頭 478">
            <a:extLst>
              <a:ext uri="{FF2B5EF4-FFF2-40B4-BE49-F238E27FC236}">
                <a16:creationId xmlns:a16="http://schemas.microsoft.com/office/drawing/2014/main" id="{22A5CF85-A55E-433A-BF6C-10F41E801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6815" y="1601391"/>
            <a:ext cx="4783" cy="2849667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3339" name="Picture 91">
            <a:extLst>
              <a:ext uri="{FF2B5EF4-FFF2-40B4-BE49-F238E27FC236}">
                <a16:creationId xmlns:a16="http://schemas.microsoft.com/office/drawing/2014/main" id="{64E1EDAC-878D-4A3C-A75B-BAE23E4DC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07" y="461962"/>
            <a:ext cx="165496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340" name="Title 1">
            <a:extLst>
              <a:ext uri="{FF2B5EF4-FFF2-40B4-BE49-F238E27FC236}">
                <a16:creationId xmlns:a16="http://schemas.microsoft.com/office/drawing/2014/main" id="{75BEC88D-1049-4AFD-9E4A-0AE5DF224E6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49066" y="264320"/>
            <a:ext cx="5915025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75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0</a:t>
            </a:r>
            <a:r>
              <a:rPr kumimoji="0" lang="zh-TW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h: cut-off</a:t>
            </a:r>
            <a:r>
              <a:rPr kumimoji="0" lang="zh-TW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的調整</a:t>
            </a:r>
            <a:endParaRPr kumimoji="0" lang="zh-TW" altLang="en-US" sz="33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F60049-260A-4C6C-A252-391249479F07}"/>
              </a:ext>
            </a:extLst>
          </p:cNvPr>
          <p:cNvSpPr txBox="1"/>
          <p:nvPr/>
        </p:nvSpPr>
        <p:spPr>
          <a:xfrm>
            <a:off x="193355" y="621892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AUROC=0.785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投影片編號版面配置區 5">
            <a:extLst>
              <a:ext uri="{FF2B5EF4-FFF2-40B4-BE49-F238E27FC236}">
                <a16:creationId xmlns:a16="http://schemas.microsoft.com/office/drawing/2014/main" id="{69A32993-C2A0-4396-AF3D-D625E235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9F22D-48D8-4FFD-A144-2AA9BB263B22}" type="slidenum">
              <a:rPr kumimoji="0" lang="zh-TW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zh-TW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4274" name="Group 2">
            <a:extLst>
              <a:ext uri="{FF2B5EF4-FFF2-40B4-BE49-F238E27FC236}">
                <a16:creationId xmlns:a16="http://schemas.microsoft.com/office/drawing/2014/main" id="{4F9F6C95-6591-45C3-9878-B399CD25D371}"/>
              </a:ext>
            </a:extLst>
          </p:cNvPr>
          <p:cNvGraphicFramePr>
            <a:graphicFrameLocks noGrp="1"/>
          </p:cNvGraphicFramePr>
          <p:nvPr/>
        </p:nvGraphicFramePr>
        <p:xfrm>
          <a:off x="1115616" y="1456135"/>
          <a:ext cx="6957574" cy="2899175"/>
        </p:xfrm>
        <a:graphic>
          <a:graphicData uri="http://schemas.openxmlformats.org/drawingml/2006/table">
            <a:tbl>
              <a:tblPr/>
              <a:tblGrid>
                <a:gridCol w="993764">
                  <a:extLst>
                    <a:ext uri="{9D8B030D-6E8A-4147-A177-3AD203B41FA5}">
                      <a16:colId xmlns:a16="http://schemas.microsoft.com/office/drawing/2014/main" val="1394187177"/>
                    </a:ext>
                  </a:extLst>
                </a:gridCol>
                <a:gridCol w="994990">
                  <a:extLst>
                    <a:ext uri="{9D8B030D-6E8A-4147-A177-3AD203B41FA5}">
                      <a16:colId xmlns:a16="http://schemas.microsoft.com/office/drawing/2014/main" val="4203040084"/>
                    </a:ext>
                  </a:extLst>
                </a:gridCol>
                <a:gridCol w="993764">
                  <a:extLst>
                    <a:ext uri="{9D8B030D-6E8A-4147-A177-3AD203B41FA5}">
                      <a16:colId xmlns:a16="http://schemas.microsoft.com/office/drawing/2014/main" val="188272615"/>
                    </a:ext>
                  </a:extLst>
                </a:gridCol>
                <a:gridCol w="993764">
                  <a:extLst>
                    <a:ext uri="{9D8B030D-6E8A-4147-A177-3AD203B41FA5}">
                      <a16:colId xmlns:a16="http://schemas.microsoft.com/office/drawing/2014/main" val="3950234992"/>
                    </a:ext>
                  </a:extLst>
                </a:gridCol>
                <a:gridCol w="993764">
                  <a:extLst>
                    <a:ext uri="{9D8B030D-6E8A-4147-A177-3AD203B41FA5}">
                      <a16:colId xmlns:a16="http://schemas.microsoft.com/office/drawing/2014/main" val="406640718"/>
                    </a:ext>
                  </a:extLst>
                </a:gridCol>
                <a:gridCol w="993764">
                  <a:extLst>
                    <a:ext uri="{9D8B030D-6E8A-4147-A177-3AD203B41FA5}">
                      <a16:colId xmlns:a16="http://schemas.microsoft.com/office/drawing/2014/main" val="966609116"/>
                    </a:ext>
                  </a:extLst>
                </a:gridCol>
                <a:gridCol w="993764">
                  <a:extLst>
                    <a:ext uri="{9D8B030D-6E8A-4147-A177-3AD203B41FA5}">
                      <a16:colId xmlns:a16="http://schemas.microsoft.com/office/drawing/2014/main" val="1409856472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▲</a:t>
                      </a: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(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新細明體" panose="02020500000000000000" pitchFamily="18" charset="-120"/>
                        </a:rPr>
                        <a:t>%)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59853"/>
                  </a:ext>
                </a:extLst>
              </a:tr>
              <a:tr h="28932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0.2813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0.8348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1.4222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0.073346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0.881199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40932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0.5156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1.2387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0.7758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0.105095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0.931486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198772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&gt;=38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0.6563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0.6095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0.142008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0.945372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5615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&gt;=63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0.7656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2.5600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0.5224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0.195294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0.952803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08340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&gt;=85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0.8125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2.6667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0.6154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0.201806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0.944871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79430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&gt;=104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0.8750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0.5714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0.274964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0.948607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250610"/>
                  </a:ext>
                </a:extLst>
              </a:tr>
              <a:tr h="28932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&gt;=154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0.9063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5.3333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0.5517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0.335957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0.950294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195332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&gt;=181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0.9219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5.1200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0.6508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0.326865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0.941881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832184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&gt;=269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0.9375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4.8000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0.7467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0.312758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0.933888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36680"/>
                  </a:ext>
                </a:extLst>
              </a:tr>
            </a:tbl>
          </a:graphicData>
        </a:graphic>
      </p:graphicFrame>
      <p:sp>
        <p:nvSpPr>
          <p:cNvPr id="54342" name="箭頭 478">
            <a:extLst>
              <a:ext uri="{FF2B5EF4-FFF2-40B4-BE49-F238E27FC236}">
                <a16:creationId xmlns:a16="http://schemas.microsoft.com/office/drawing/2014/main" id="{14FE43D0-2930-4DD5-BE3B-451D6CAEB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6108" y="1651397"/>
            <a:ext cx="0" cy="2746775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43" name="箭頭 478">
            <a:extLst>
              <a:ext uri="{FF2B5EF4-FFF2-40B4-BE49-F238E27FC236}">
                <a16:creationId xmlns:a16="http://schemas.microsoft.com/office/drawing/2014/main" id="{0344FE62-4F05-403B-A42C-FBF6B52B0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264" y="1608535"/>
            <a:ext cx="10926" cy="2789637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44" name="箭頭 478">
            <a:extLst>
              <a:ext uri="{FF2B5EF4-FFF2-40B4-BE49-F238E27FC236}">
                <a16:creationId xmlns:a16="http://schemas.microsoft.com/office/drawing/2014/main" id="{75192421-1345-4021-AA06-9359158D5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4860" y="1728786"/>
            <a:ext cx="10926" cy="2626523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4345" name="Picture 73">
            <a:extLst>
              <a:ext uri="{FF2B5EF4-FFF2-40B4-BE49-F238E27FC236}">
                <a16:creationId xmlns:a16="http://schemas.microsoft.com/office/drawing/2014/main" id="{8192F2B2-DB6D-4BD8-93A1-740ECDAD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11" y="461962"/>
            <a:ext cx="165496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346" name="Title 1">
            <a:extLst>
              <a:ext uri="{FF2B5EF4-FFF2-40B4-BE49-F238E27FC236}">
                <a16:creationId xmlns:a16="http://schemas.microsoft.com/office/drawing/2014/main" id="{1DE885D2-7BE6-4EE9-A8C5-40C42E2F284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66887" y="226220"/>
            <a:ext cx="6215063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    ▲</a:t>
            </a:r>
            <a:r>
              <a:rPr kumimoji="0" lang="zh-TW" alt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3</a:t>
            </a:r>
            <a:r>
              <a:rPr kumimoji="0" lang="zh-TW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h: ▲cut-off的調整</a:t>
            </a:r>
            <a:endParaRPr kumimoji="0" lang="en-US" altLang="zh-TW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(T=0&gt;URL)</a:t>
            </a:r>
            <a:endParaRPr kumimoji="0" lang="zh-TW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FD14D8-F8C1-402A-869D-72038812B4D3}"/>
              </a:ext>
            </a:extLst>
          </p:cNvPr>
          <p:cNvSpPr txBox="1"/>
          <p:nvPr/>
        </p:nvSpPr>
        <p:spPr>
          <a:xfrm>
            <a:off x="110507" y="618913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AUROC=0.595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投影片編號版面配置區 5">
            <a:extLst>
              <a:ext uri="{FF2B5EF4-FFF2-40B4-BE49-F238E27FC236}">
                <a16:creationId xmlns:a16="http://schemas.microsoft.com/office/drawing/2014/main" id="{69A32993-C2A0-4396-AF3D-D625E235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9F22D-48D8-4FFD-A144-2AA9BB263B22}" type="slidenum">
              <a:rPr kumimoji="0" lang="zh-TW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zh-TW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4274" name="Group 2">
            <a:extLst>
              <a:ext uri="{FF2B5EF4-FFF2-40B4-BE49-F238E27FC236}">
                <a16:creationId xmlns:a16="http://schemas.microsoft.com/office/drawing/2014/main" id="{4F9F6C95-6591-45C3-9878-B399CD25D371}"/>
              </a:ext>
            </a:extLst>
          </p:cNvPr>
          <p:cNvGraphicFramePr>
            <a:graphicFrameLocks noGrp="1"/>
          </p:cNvGraphicFramePr>
          <p:nvPr/>
        </p:nvGraphicFramePr>
        <p:xfrm>
          <a:off x="1139147" y="1576450"/>
          <a:ext cx="7042325" cy="2321722"/>
        </p:xfrm>
        <a:graphic>
          <a:graphicData uri="http://schemas.openxmlformats.org/drawingml/2006/table">
            <a:tbl>
              <a:tblPr/>
              <a:tblGrid>
                <a:gridCol w="1005869">
                  <a:extLst>
                    <a:ext uri="{9D8B030D-6E8A-4147-A177-3AD203B41FA5}">
                      <a16:colId xmlns:a16="http://schemas.microsoft.com/office/drawing/2014/main" val="1394187177"/>
                    </a:ext>
                  </a:extLst>
                </a:gridCol>
                <a:gridCol w="1007111">
                  <a:extLst>
                    <a:ext uri="{9D8B030D-6E8A-4147-A177-3AD203B41FA5}">
                      <a16:colId xmlns:a16="http://schemas.microsoft.com/office/drawing/2014/main" val="4203040084"/>
                    </a:ext>
                  </a:extLst>
                </a:gridCol>
                <a:gridCol w="1005869">
                  <a:extLst>
                    <a:ext uri="{9D8B030D-6E8A-4147-A177-3AD203B41FA5}">
                      <a16:colId xmlns:a16="http://schemas.microsoft.com/office/drawing/2014/main" val="188272615"/>
                    </a:ext>
                  </a:extLst>
                </a:gridCol>
                <a:gridCol w="1005869">
                  <a:extLst>
                    <a:ext uri="{9D8B030D-6E8A-4147-A177-3AD203B41FA5}">
                      <a16:colId xmlns:a16="http://schemas.microsoft.com/office/drawing/2014/main" val="3950234992"/>
                    </a:ext>
                  </a:extLst>
                </a:gridCol>
                <a:gridCol w="1005869">
                  <a:extLst>
                    <a:ext uri="{9D8B030D-6E8A-4147-A177-3AD203B41FA5}">
                      <a16:colId xmlns:a16="http://schemas.microsoft.com/office/drawing/2014/main" val="406640718"/>
                    </a:ext>
                  </a:extLst>
                </a:gridCol>
                <a:gridCol w="1005869">
                  <a:extLst>
                    <a:ext uri="{9D8B030D-6E8A-4147-A177-3AD203B41FA5}">
                      <a16:colId xmlns:a16="http://schemas.microsoft.com/office/drawing/2014/main" val="4004849144"/>
                    </a:ext>
                  </a:extLst>
                </a:gridCol>
                <a:gridCol w="1005869">
                  <a:extLst>
                    <a:ext uri="{9D8B030D-6E8A-4147-A177-3AD203B41FA5}">
                      <a16:colId xmlns:a16="http://schemas.microsoft.com/office/drawing/2014/main" val="2936547261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▲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新細明體" panose="02020500000000000000" pitchFamily="18" charset="-120"/>
                        </a:rPr>
                        <a:t>(%)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59853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0.3269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1.4857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0.123466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198772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0.5962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2.4762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78038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&gt;=34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0.7308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3.7143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0.260461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00024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&gt;=50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0.7500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0.274964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5615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&gt;=64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0.8269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5.7778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0.353889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08340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&gt;=93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0.9038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10.4000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0.496363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7943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&gt;=117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0.9231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0.552153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38275"/>
                  </a:ext>
                </a:extLst>
              </a:tr>
            </a:tbl>
          </a:graphicData>
        </a:graphic>
      </p:graphicFrame>
      <p:sp>
        <p:nvSpPr>
          <p:cNvPr id="54342" name="箭頭 478">
            <a:extLst>
              <a:ext uri="{FF2B5EF4-FFF2-40B4-BE49-F238E27FC236}">
                <a16:creationId xmlns:a16="http://schemas.microsoft.com/office/drawing/2014/main" id="{14FE43D0-2930-4DD5-BE3B-451D6CAEBD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2253" y="1728850"/>
            <a:ext cx="6364" cy="2169320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43" name="箭頭 478">
            <a:extLst>
              <a:ext uri="{FF2B5EF4-FFF2-40B4-BE49-F238E27FC236}">
                <a16:creationId xmlns:a16="http://schemas.microsoft.com/office/drawing/2014/main" id="{0344FE62-4F05-403B-A42C-FBF6B52B0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4394" y="1777668"/>
            <a:ext cx="6362" cy="2120503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44" name="箭頭 478">
            <a:extLst>
              <a:ext uri="{FF2B5EF4-FFF2-40B4-BE49-F238E27FC236}">
                <a16:creationId xmlns:a16="http://schemas.microsoft.com/office/drawing/2014/main" id="{75192421-1345-4021-AA06-9359158D51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1458" y="1777668"/>
            <a:ext cx="0" cy="2120503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4345" name="Picture 73">
            <a:extLst>
              <a:ext uri="{FF2B5EF4-FFF2-40B4-BE49-F238E27FC236}">
                <a16:creationId xmlns:a16="http://schemas.microsoft.com/office/drawing/2014/main" id="{8192F2B2-DB6D-4BD8-93A1-740ECDAD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11" y="461962"/>
            <a:ext cx="165496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346" name="Title 1">
            <a:extLst>
              <a:ext uri="{FF2B5EF4-FFF2-40B4-BE49-F238E27FC236}">
                <a16:creationId xmlns:a16="http://schemas.microsoft.com/office/drawing/2014/main" id="{1DE885D2-7BE6-4EE9-A8C5-40C42E2F284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66887" y="226220"/>
            <a:ext cx="6215063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    ▲</a:t>
            </a:r>
            <a:r>
              <a:rPr kumimoji="0" lang="zh-TW" alt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3</a:t>
            </a:r>
            <a:r>
              <a:rPr kumimoji="0" lang="zh-TW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h: ▲cut-off的調整</a:t>
            </a:r>
            <a:endParaRPr kumimoji="0" lang="en-US" altLang="zh-TW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(T=0&lt;URL)</a:t>
            </a:r>
            <a:endParaRPr kumimoji="0" lang="zh-TW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474C0F-9883-4FF9-9CB0-9354074445D1}"/>
              </a:ext>
            </a:extLst>
          </p:cNvPr>
          <p:cNvSpPr txBox="1"/>
          <p:nvPr/>
        </p:nvSpPr>
        <p:spPr>
          <a:xfrm>
            <a:off x="96383" y="610095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AUROC=1.00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7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投影片編號版面配置區 5">
            <a:extLst>
              <a:ext uri="{FF2B5EF4-FFF2-40B4-BE49-F238E27FC236}">
                <a16:creationId xmlns:a16="http://schemas.microsoft.com/office/drawing/2014/main" id="{88532B96-2BF9-407F-B06B-3204E95E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C5DABF-FC5C-4D41-A0EE-A350EBF60491}" type="slidenum">
              <a:rPr kumimoji="0" lang="zh-TW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zh-TW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5298" name="Group 2">
            <a:extLst>
              <a:ext uri="{FF2B5EF4-FFF2-40B4-BE49-F238E27FC236}">
                <a16:creationId xmlns:a16="http://schemas.microsoft.com/office/drawing/2014/main" id="{1F481117-99F4-4E39-95A3-5E9140D05C94}"/>
              </a:ext>
            </a:extLst>
          </p:cNvPr>
          <p:cNvGraphicFramePr>
            <a:graphicFrameLocks noGrp="1"/>
          </p:cNvGraphicFramePr>
          <p:nvPr/>
        </p:nvGraphicFramePr>
        <p:xfrm>
          <a:off x="1115616" y="1287064"/>
          <a:ext cx="6848475" cy="3480201"/>
        </p:xfrm>
        <a:graphic>
          <a:graphicData uri="http://schemas.openxmlformats.org/drawingml/2006/table">
            <a:tbl>
              <a:tblPr/>
              <a:tblGrid>
                <a:gridCol w="978181">
                  <a:extLst>
                    <a:ext uri="{9D8B030D-6E8A-4147-A177-3AD203B41FA5}">
                      <a16:colId xmlns:a16="http://schemas.microsoft.com/office/drawing/2014/main" val="3815932629"/>
                    </a:ext>
                  </a:extLst>
                </a:gridCol>
                <a:gridCol w="979389">
                  <a:extLst>
                    <a:ext uri="{9D8B030D-6E8A-4147-A177-3AD203B41FA5}">
                      <a16:colId xmlns:a16="http://schemas.microsoft.com/office/drawing/2014/main" val="1876371982"/>
                    </a:ext>
                  </a:extLst>
                </a:gridCol>
                <a:gridCol w="978181">
                  <a:extLst>
                    <a:ext uri="{9D8B030D-6E8A-4147-A177-3AD203B41FA5}">
                      <a16:colId xmlns:a16="http://schemas.microsoft.com/office/drawing/2014/main" val="4029688905"/>
                    </a:ext>
                  </a:extLst>
                </a:gridCol>
                <a:gridCol w="978181">
                  <a:extLst>
                    <a:ext uri="{9D8B030D-6E8A-4147-A177-3AD203B41FA5}">
                      <a16:colId xmlns:a16="http://schemas.microsoft.com/office/drawing/2014/main" val="3112004026"/>
                    </a:ext>
                  </a:extLst>
                </a:gridCol>
                <a:gridCol w="978181">
                  <a:extLst>
                    <a:ext uri="{9D8B030D-6E8A-4147-A177-3AD203B41FA5}">
                      <a16:colId xmlns:a16="http://schemas.microsoft.com/office/drawing/2014/main" val="581334210"/>
                    </a:ext>
                  </a:extLst>
                </a:gridCol>
                <a:gridCol w="978181">
                  <a:extLst>
                    <a:ext uri="{9D8B030D-6E8A-4147-A177-3AD203B41FA5}">
                      <a16:colId xmlns:a16="http://schemas.microsoft.com/office/drawing/2014/main" val="3135150486"/>
                    </a:ext>
                  </a:extLst>
                </a:gridCol>
                <a:gridCol w="978181">
                  <a:extLst>
                    <a:ext uri="{9D8B030D-6E8A-4147-A177-3AD203B41FA5}">
                      <a16:colId xmlns:a16="http://schemas.microsoft.com/office/drawing/2014/main" val="4095057367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Cut-off</a:t>
                      </a:r>
                      <a:r>
                        <a:rPr kumimoji="0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新細明體" panose="02020500000000000000" pitchFamily="18" charset="-120"/>
                        </a:rPr>
                        <a:t> 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620218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&gt;=10.18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0.9091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0.3707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1.4446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0.2452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0.120466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0.97728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139330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&gt;=20.92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0.9091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0.4914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1.7874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0.1850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0.144912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0.982764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422536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&gt;=30.54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0.6207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2.1570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0.2929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0.169793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0.972981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14057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&gt;=44.21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0.6810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2.5651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0.2670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0.19561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0.975314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7407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&gt;=50.69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0.7273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0.6983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2.4104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0.3906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0.186037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0.964297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496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&gt;=58.07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0.7273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0.7414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2.8121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0.3679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0.210516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0.966302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3135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&gt;=70.79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0.6364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0.7500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2.5455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0.4848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0.194425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0.956056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40725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&gt;=81.21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0.7586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2.2597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0.5992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0.176444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0.946249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18323"/>
                  </a:ext>
                </a:extLst>
              </a:tr>
              <a:tr h="28932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&gt;=92.92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0.4545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0.7845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2.1091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0.6953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0.166639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0.938151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544776"/>
                  </a:ext>
                </a:extLst>
              </a:tr>
              <a:tr h="28932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&gt;=100.7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0.4545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0.7931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2.1970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0.6877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0.172372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0.938781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59761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&gt;=118.6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0.3636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0.8103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1.9174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0.7853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0.153779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91006"/>
                  </a:ext>
                </a:extLst>
              </a:tr>
            </a:tbl>
          </a:graphicData>
        </a:graphic>
      </p:graphicFrame>
      <p:sp>
        <p:nvSpPr>
          <p:cNvPr id="55384" name="箭頭 478">
            <a:extLst>
              <a:ext uri="{FF2B5EF4-FFF2-40B4-BE49-F238E27FC236}">
                <a16:creationId xmlns:a16="http://schemas.microsoft.com/office/drawing/2014/main" id="{59B46FA2-BED7-4179-86F1-D17682301B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4343" y="1581148"/>
            <a:ext cx="7797" cy="3165872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385" name="箭頭 478">
            <a:extLst>
              <a:ext uri="{FF2B5EF4-FFF2-40B4-BE49-F238E27FC236}">
                <a16:creationId xmlns:a16="http://schemas.microsoft.com/office/drawing/2014/main" id="{7E467F85-82E9-492D-A3AB-47B48AEC28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4339" y="1550192"/>
            <a:ext cx="23223" cy="3217071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386" name="箭頭 478">
            <a:extLst>
              <a:ext uri="{FF2B5EF4-FFF2-40B4-BE49-F238E27FC236}">
                <a16:creationId xmlns:a16="http://schemas.microsoft.com/office/drawing/2014/main" id="{364F4B5E-E8B9-417B-9ECD-7C3E4A135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5748" y="1560907"/>
            <a:ext cx="8603" cy="3206356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5387" name="Picture 91">
            <a:extLst>
              <a:ext uri="{FF2B5EF4-FFF2-40B4-BE49-F238E27FC236}">
                <a16:creationId xmlns:a16="http://schemas.microsoft.com/office/drawing/2014/main" id="{0213E15C-1C0E-4F7D-BCB0-BC1E0200B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9" y="454819"/>
            <a:ext cx="175140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88" name="Title 1">
            <a:extLst>
              <a:ext uri="{FF2B5EF4-FFF2-40B4-BE49-F238E27FC236}">
                <a16:creationId xmlns:a16="http://schemas.microsoft.com/office/drawing/2014/main" id="{4FCED994-070E-4806-9EAD-4A6C581C0AE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49066" y="264320"/>
            <a:ext cx="5915025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0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h: cut-off</a:t>
            </a:r>
            <a:r>
              <a:rPr kumimoji="0" lang="zh-TW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的調整</a:t>
            </a:r>
            <a:endParaRPr kumimoji="0" lang="zh-TW" altLang="en-US" sz="33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8A3538D-F672-4BB0-A023-680378526807}"/>
              </a:ext>
            </a:extLst>
          </p:cNvPr>
          <p:cNvSpPr txBox="1"/>
          <p:nvPr/>
        </p:nvSpPr>
        <p:spPr>
          <a:xfrm>
            <a:off x="96383" y="610095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AUROC=0.763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投影片編號版面配置區 5">
            <a:extLst>
              <a:ext uri="{FF2B5EF4-FFF2-40B4-BE49-F238E27FC236}">
                <a16:creationId xmlns:a16="http://schemas.microsoft.com/office/drawing/2014/main" id="{B74C0D86-EF85-4E54-9F03-07BE0E33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97BB4A-3AB4-4DB0-BE50-94802D4AD1DF}" type="slidenum">
              <a:rPr kumimoji="0" lang="zh-TW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zh-TW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6322" name="Group 2">
            <a:extLst>
              <a:ext uri="{FF2B5EF4-FFF2-40B4-BE49-F238E27FC236}">
                <a16:creationId xmlns:a16="http://schemas.microsoft.com/office/drawing/2014/main" id="{83462DA8-D198-459A-BDAC-5D7F7B9EC931}"/>
              </a:ext>
            </a:extLst>
          </p:cNvPr>
          <p:cNvGraphicFramePr>
            <a:graphicFrameLocks noGrp="1"/>
          </p:cNvGraphicFramePr>
          <p:nvPr/>
        </p:nvGraphicFramePr>
        <p:xfrm>
          <a:off x="1259633" y="1448991"/>
          <a:ext cx="6945904" cy="2902748"/>
        </p:xfrm>
        <a:graphic>
          <a:graphicData uri="http://schemas.openxmlformats.org/drawingml/2006/table">
            <a:tbl>
              <a:tblPr/>
              <a:tblGrid>
                <a:gridCol w="992097">
                  <a:extLst>
                    <a:ext uri="{9D8B030D-6E8A-4147-A177-3AD203B41FA5}">
                      <a16:colId xmlns:a16="http://schemas.microsoft.com/office/drawing/2014/main" val="944643316"/>
                    </a:ext>
                  </a:extLst>
                </a:gridCol>
                <a:gridCol w="993322">
                  <a:extLst>
                    <a:ext uri="{9D8B030D-6E8A-4147-A177-3AD203B41FA5}">
                      <a16:colId xmlns:a16="http://schemas.microsoft.com/office/drawing/2014/main" val="1827194172"/>
                    </a:ext>
                  </a:extLst>
                </a:gridCol>
                <a:gridCol w="992097">
                  <a:extLst>
                    <a:ext uri="{9D8B030D-6E8A-4147-A177-3AD203B41FA5}">
                      <a16:colId xmlns:a16="http://schemas.microsoft.com/office/drawing/2014/main" val="981565719"/>
                    </a:ext>
                  </a:extLst>
                </a:gridCol>
                <a:gridCol w="992097">
                  <a:extLst>
                    <a:ext uri="{9D8B030D-6E8A-4147-A177-3AD203B41FA5}">
                      <a16:colId xmlns:a16="http://schemas.microsoft.com/office/drawing/2014/main" val="298086123"/>
                    </a:ext>
                  </a:extLst>
                </a:gridCol>
                <a:gridCol w="992097">
                  <a:extLst>
                    <a:ext uri="{9D8B030D-6E8A-4147-A177-3AD203B41FA5}">
                      <a16:colId xmlns:a16="http://schemas.microsoft.com/office/drawing/2014/main" val="1087693832"/>
                    </a:ext>
                  </a:extLst>
                </a:gridCol>
                <a:gridCol w="992097">
                  <a:extLst>
                    <a:ext uri="{9D8B030D-6E8A-4147-A177-3AD203B41FA5}">
                      <a16:colId xmlns:a16="http://schemas.microsoft.com/office/drawing/2014/main" val="2774055754"/>
                    </a:ext>
                  </a:extLst>
                </a:gridCol>
                <a:gridCol w="992097">
                  <a:extLst>
                    <a:ext uri="{9D8B030D-6E8A-4147-A177-3AD203B41FA5}">
                      <a16:colId xmlns:a16="http://schemas.microsoft.com/office/drawing/2014/main" val="3180712258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▲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新細明體" panose="02020500000000000000" pitchFamily="18" charset="-120"/>
                        </a:rPr>
                        <a:t>(%)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74053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0.3750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1.0667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0.083425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0.908157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9575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0.6094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1.5360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0.6564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0.127124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0.941414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0122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&gt;=37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0.7188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2.1333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0.5565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0.16826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0.949884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85896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&gt;=46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0.7344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2.2588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0.5447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0.176399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0.950896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11159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&gt;=55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0.7813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2.7429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0.5120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0.206419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0.953707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608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&gt;=67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0.8125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3.2000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0.4923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0.232772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0.955406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45771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&gt;=74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0.8438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3.8400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0.4741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0.266964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0.956989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74974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&gt;=90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0.8594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4.2667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0.4655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0.288052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0.957736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318724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0.8750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4.8000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0.4571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0.312758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0.958459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74203"/>
                  </a:ext>
                </a:extLst>
              </a:tr>
            </a:tbl>
          </a:graphicData>
        </a:graphic>
      </p:graphicFrame>
      <p:pic>
        <p:nvPicPr>
          <p:cNvPr id="56390" name="Picture 70">
            <a:extLst>
              <a:ext uri="{FF2B5EF4-FFF2-40B4-BE49-F238E27FC236}">
                <a16:creationId xmlns:a16="http://schemas.microsoft.com/office/drawing/2014/main" id="{63E0C89B-3AE2-4EF1-A4F9-5040D4E43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9" y="454819"/>
            <a:ext cx="175140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91" name="Title 1">
            <a:extLst>
              <a:ext uri="{FF2B5EF4-FFF2-40B4-BE49-F238E27FC236}">
                <a16:creationId xmlns:a16="http://schemas.microsoft.com/office/drawing/2014/main" id="{FD4B761B-74E3-42BB-BCCB-F0A5A9A080A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66887" y="226220"/>
            <a:ext cx="6215063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    ▲</a:t>
            </a:r>
            <a:r>
              <a:rPr kumimoji="0" lang="zh-TW" alt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3</a:t>
            </a:r>
            <a:r>
              <a:rPr kumimoji="0" lang="zh-TW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h: ▲cut-off的調整</a:t>
            </a:r>
            <a:endParaRPr kumimoji="0" lang="en-US" altLang="zh-TW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(T=0&gt;URL)</a:t>
            </a:r>
            <a:endParaRPr kumimoji="0" lang="zh-TW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sp>
        <p:nvSpPr>
          <p:cNvPr id="56392" name="箭頭 478">
            <a:extLst>
              <a:ext uri="{FF2B5EF4-FFF2-40B4-BE49-F238E27FC236}">
                <a16:creationId xmlns:a16="http://schemas.microsoft.com/office/drawing/2014/main" id="{A9CE5F99-AD4D-4E44-A2AB-C195599F7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9486" y="1786346"/>
            <a:ext cx="25358" cy="2546340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6393" name="Group 73">
            <a:extLst>
              <a:ext uri="{FF2B5EF4-FFF2-40B4-BE49-F238E27FC236}">
                <a16:creationId xmlns:a16="http://schemas.microsoft.com/office/drawing/2014/main" id="{799C44E7-E52A-428E-8C92-9072C1E65DB3}"/>
              </a:ext>
            </a:extLst>
          </p:cNvPr>
          <p:cNvGrpSpPr>
            <a:grpSpLocks/>
          </p:cNvGrpSpPr>
          <p:nvPr/>
        </p:nvGrpSpPr>
        <p:grpSpPr bwMode="auto">
          <a:xfrm>
            <a:off x="4279847" y="1767297"/>
            <a:ext cx="961440" cy="2565389"/>
            <a:chOff x="0" y="0"/>
            <a:chExt cx="1999" cy="7220"/>
          </a:xfrm>
        </p:grpSpPr>
        <p:sp>
          <p:nvSpPr>
            <p:cNvPr id="56394" name="Line 74">
              <a:extLst>
                <a:ext uri="{FF2B5EF4-FFF2-40B4-BE49-F238E27FC236}">
                  <a16:creationId xmlns:a16="http://schemas.microsoft.com/office/drawing/2014/main" id="{84371882-BB7D-4FB5-A409-0D59367D9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6395" name="Line 75">
              <a:extLst>
                <a:ext uri="{FF2B5EF4-FFF2-40B4-BE49-F238E27FC236}">
                  <a16:creationId xmlns:a16="http://schemas.microsoft.com/office/drawing/2014/main" id="{C03639A7-0AC6-40E7-A8F7-48CF9C5E3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6396" name="Group 76">
            <a:extLst>
              <a:ext uri="{FF2B5EF4-FFF2-40B4-BE49-F238E27FC236}">
                <a16:creationId xmlns:a16="http://schemas.microsoft.com/office/drawing/2014/main" id="{398A14F4-1240-4974-B870-47133B4843E1}"/>
              </a:ext>
            </a:extLst>
          </p:cNvPr>
          <p:cNvGrpSpPr>
            <a:grpSpLocks/>
          </p:cNvGrpSpPr>
          <p:nvPr/>
        </p:nvGrpSpPr>
        <p:grpSpPr bwMode="auto">
          <a:xfrm>
            <a:off x="1292148" y="1776821"/>
            <a:ext cx="949478" cy="2565389"/>
            <a:chOff x="0" y="0"/>
            <a:chExt cx="1999" cy="7220"/>
          </a:xfrm>
        </p:grpSpPr>
        <p:sp>
          <p:nvSpPr>
            <p:cNvPr id="56397" name="Line 77">
              <a:extLst>
                <a:ext uri="{FF2B5EF4-FFF2-40B4-BE49-F238E27FC236}">
                  <a16:creationId xmlns:a16="http://schemas.microsoft.com/office/drawing/2014/main" id="{832D4EDB-87AC-49D5-9483-08A08056E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6398" name="Line 78">
              <a:extLst>
                <a:ext uri="{FF2B5EF4-FFF2-40B4-BE49-F238E27FC236}">
                  <a16:creationId xmlns:a16="http://schemas.microsoft.com/office/drawing/2014/main" id="{87192E24-25CA-4ABC-8517-66AD1E85F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89B11D-41E1-4621-9972-4B2B748E523C}"/>
              </a:ext>
            </a:extLst>
          </p:cNvPr>
          <p:cNvSpPr txBox="1"/>
          <p:nvPr/>
        </p:nvSpPr>
        <p:spPr>
          <a:xfrm>
            <a:off x="96383" y="610095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AUROC=0.63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投影片編號版面配置區 5">
            <a:extLst>
              <a:ext uri="{FF2B5EF4-FFF2-40B4-BE49-F238E27FC236}">
                <a16:creationId xmlns:a16="http://schemas.microsoft.com/office/drawing/2014/main" id="{B74C0D86-EF85-4E54-9F03-07BE0E33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97BB4A-3AB4-4DB0-BE50-94802D4AD1DF}" type="slidenum">
              <a:rPr kumimoji="0" lang="zh-TW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zh-TW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6322" name="Group 2">
            <a:extLst>
              <a:ext uri="{FF2B5EF4-FFF2-40B4-BE49-F238E27FC236}">
                <a16:creationId xmlns:a16="http://schemas.microsoft.com/office/drawing/2014/main" id="{83462DA8-D198-459A-BDAC-5D7F7B9EC931}"/>
              </a:ext>
            </a:extLst>
          </p:cNvPr>
          <p:cNvGraphicFramePr>
            <a:graphicFrameLocks noGrp="1"/>
          </p:cNvGraphicFramePr>
          <p:nvPr/>
        </p:nvGraphicFramePr>
        <p:xfrm>
          <a:off x="1009444" y="1549312"/>
          <a:ext cx="6972509" cy="2032400"/>
        </p:xfrm>
        <a:graphic>
          <a:graphicData uri="http://schemas.openxmlformats.org/drawingml/2006/table">
            <a:tbl>
              <a:tblPr/>
              <a:tblGrid>
                <a:gridCol w="995897">
                  <a:extLst>
                    <a:ext uri="{9D8B030D-6E8A-4147-A177-3AD203B41FA5}">
                      <a16:colId xmlns:a16="http://schemas.microsoft.com/office/drawing/2014/main" val="944643316"/>
                    </a:ext>
                  </a:extLst>
                </a:gridCol>
                <a:gridCol w="997127">
                  <a:extLst>
                    <a:ext uri="{9D8B030D-6E8A-4147-A177-3AD203B41FA5}">
                      <a16:colId xmlns:a16="http://schemas.microsoft.com/office/drawing/2014/main" val="1827194172"/>
                    </a:ext>
                  </a:extLst>
                </a:gridCol>
                <a:gridCol w="995897">
                  <a:extLst>
                    <a:ext uri="{9D8B030D-6E8A-4147-A177-3AD203B41FA5}">
                      <a16:colId xmlns:a16="http://schemas.microsoft.com/office/drawing/2014/main" val="981565719"/>
                    </a:ext>
                  </a:extLst>
                </a:gridCol>
                <a:gridCol w="995897">
                  <a:extLst>
                    <a:ext uri="{9D8B030D-6E8A-4147-A177-3AD203B41FA5}">
                      <a16:colId xmlns:a16="http://schemas.microsoft.com/office/drawing/2014/main" val="298086123"/>
                    </a:ext>
                  </a:extLst>
                </a:gridCol>
                <a:gridCol w="995897">
                  <a:extLst>
                    <a:ext uri="{9D8B030D-6E8A-4147-A177-3AD203B41FA5}">
                      <a16:colId xmlns:a16="http://schemas.microsoft.com/office/drawing/2014/main" val="1087693832"/>
                    </a:ext>
                  </a:extLst>
                </a:gridCol>
                <a:gridCol w="995897">
                  <a:extLst>
                    <a:ext uri="{9D8B030D-6E8A-4147-A177-3AD203B41FA5}">
                      <a16:colId xmlns:a16="http://schemas.microsoft.com/office/drawing/2014/main" val="1719026402"/>
                    </a:ext>
                  </a:extLst>
                </a:gridCol>
                <a:gridCol w="995897">
                  <a:extLst>
                    <a:ext uri="{9D8B030D-6E8A-4147-A177-3AD203B41FA5}">
                      <a16:colId xmlns:a16="http://schemas.microsoft.com/office/drawing/2014/main" val="2475590817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▲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新細明體" panose="02020500000000000000" pitchFamily="18" charset="-120"/>
                        </a:rPr>
                        <a:t>(%)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740538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0.4231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1.7333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0.141148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7310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0.6731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3.0588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0.224824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1858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&gt;=29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0.8077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5.2000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0.330223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9575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&gt;=43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0.8846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8.6667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0.451027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0122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&gt;=62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0.9231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0.552153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4879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&gt;=96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0.9808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51.9999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0.831595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521614"/>
                  </a:ext>
                </a:extLst>
              </a:tr>
            </a:tbl>
          </a:graphicData>
        </a:graphic>
      </p:graphicFrame>
      <p:pic>
        <p:nvPicPr>
          <p:cNvPr id="56390" name="Picture 70">
            <a:extLst>
              <a:ext uri="{FF2B5EF4-FFF2-40B4-BE49-F238E27FC236}">
                <a16:creationId xmlns:a16="http://schemas.microsoft.com/office/drawing/2014/main" id="{63E0C89B-3AE2-4EF1-A4F9-5040D4E43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9" y="454819"/>
            <a:ext cx="175140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91" name="Title 1">
            <a:extLst>
              <a:ext uri="{FF2B5EF4-FFF2-40B4-BE49-F238E27FC236}">
                <a16:creationId xmlns:a16="http://schemas.microsoft.com/office/drawing/2014/main" id="{FD4B761B-74E3-42BB-BCCB-F0A5A9A080A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66887" y="226220"/>
            <a:ext cx="6215063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    ▲</a:t>
            </a:r>
            <a:r>
              <a:rPr kumimoji="0" lang="zh-TW" alt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3</a:t>
            </a:r>
            <a:r>
              <a:rPr kumimoji="0" lang="zh-TW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h: ▲cut-off的調整</a:t>
            </a:r>
            <a:endParaRPr kumimoji="0" lang="en-US" altLang="zh-TW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(T=0&lt;URL)</a:t>
            </a:r>
            <a:endParaRPr kumimoji="0" lang="zh-TW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sp>
        <p:nvSpPr>
          <p:cNvPr id="56392" name="箭頭 478">
            <a:extLst>
              <a:ext uri="{FF2B5EF4-FFF2-40B4-BE49-F238E27FC236}">
                <a16:creationId xmlns:a16="http://schemas.microsoft.com/office/drawing/2014/main" id="{A9CE5F99-AD4D-4E44-A2AB-C195599F7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4887" y="1848159"/>
            <a:ext cx="21153" cy="1733549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6393" name="Group 73">
            <a:extLst>
              <a:ext uri="{FF2B5EF4-FFF2-40B4-BE49-F238E27FC236}">
                <a16:creationId xmlns:a16="http://schemas.microsoft.com/office/drawing/2014/main" id="{799C44E7-E52A-428E-8C92-9072C1E65DB3}"/>
              </a:ext>
            </a:extLst>
          </p:cNvPr>
          <p:cNvGrpSpPr>
            <a:grpSpLocks/>
          </p:cNvGrpSpPr>
          <p:nvPr/>
        </p:nvGrpSpPr>
        <p:grpSpPr bwMode="auto">
          <a:xfrm>
            <a:off x="4027478" y="1848159"/>
            <a:ext cx="936437" cy="1733549"/>
            <a:chOff x="0" y="0"/>
            <a:chExt cx="1999" cy="7220"/>
          </a:xfrm>
        </p:grpSpPr>
        <p:sp>
          <p:nvSpPr>
            <p:cNvPr id="56394" name="Line 74">
              <a:extLst>
                <a:ext uri="{FF2B5EF4-FFF2-40B4-BE49-F238E27FC236}">
                  <a16:creationId xmlns:a16="http://schemas.microsoft.com/office/drawing/2014/main" id="{84371882-BB7D-4FB5-A409-0D59367D9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6395" name="Line 75">
              <a:extLst>
                <a:ext uri="{FF2B5EF4-FFF2-40B4-BE49-F238E27FC236}">
                  <a16:creationId xmlns:a16="http://schemas.microsoft.com/office/drawing/2014/main" id="{C03639A7-0AC6-40E7-A8F7-48CF9C5E3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6396" name="Group 76">
            <a:extLst>
              <a:ext uri="{FF2B5EF4-FFF2-40B4-BE49-F238E27FC236}">
                <a16:creationId xmlns:a16="http://schemas.microsoft.com/office/drawing/2014/main" id="{398A14F4-1240-4974-B870-47133B4843E1}"/>
              </a:ext>
            </a:extLst>
          </p:cNvPr>
          <p:cNvGrpSpPr>
            <a:grpSpLocks/>
          </p:cNvGrpSpPr>
          <p:nvPr/>
        </p:nvGrpSpPr>
        <p:grpSpPr bwMode="auto">
          <a:xfrm>
            <a:off x="992776" y="1848160"/>
            <a:ext cx="962063" cy="1733549"/>
            <a:chOff x="0" y="0"/>
            <a:chExt cx="1999" cy="7220"/>
          </a:xfrm>
        </p:grpSpPr>
        <p:sp>
          <p:nvSpPr>
            <p:cNvPr id="56397" name="Line 77">
              <a:extLst>
                <a:ext uri="{FF2B5EF4-FFF2-40B4-BE49-F238E27FC236}">
                  <a16:creationId xmlns:a16="http://schemas.microsoft.com/office/drawing/2014/main" id="{832D4EDB-87AC-49D5-9483-08A08056E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6398" name="Line 78">
              <a:extLst>
                <a:ext uri="{FF2B5EF4-FFF2-40B4-BE49-F238E27FC236}">
                  <a16:creationId xmlns:a16="http://schemas.microsoft.com/office/drawing/2014/main" id="{87192E24-25CA-4ABC-8517-66AD1E85F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F9624E-B156-4CAA-BA69-7CCFC4FAA0EA}"/>
              </a:ext>
            </a:extLst>
          </p:cNvPr>
          <p:cNvSpPr txBox="1"/>
          <p:nvPr/>
        </p:nvSpPr>
        <p:spPr>
          <a:xfrm>
            <a:off x="96383" y="610095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AUROC=1.00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2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5">
            <a:extLst>
              <a:ext uri="{FF2B5EF4-FFF2-40B4-BE49-F238E27FC236}">
                <a16:creationId xmlns:a16="http://schemas.microsoft.com/office/drawing/2014/main" id="{3E146D97-08E1-4295-84CC-057A26A0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55275-D891-4A7F-A153-E2F6A3D9BE1B}" type="slidenum">
              <a:rPr kumimoji="0" lang="zh-TW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zh-TW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348" name="文字方塊 6">
            <a:extLst>
              <a:ext uri="{FF2B5EF4-FFF2-40B4-BE49-F238E27FC236}">
                <a16:creationId xmlns:a16="http://schemas.microsoft.com/office/drawing/2014/main" id="{77BA0DB3-5821-4532-B0D1-3B7B95D9B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166" y="4517231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T0</a:t>
            </a: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  <a:sym typeface="新細明體" panose="02020500000000000000" pitchFamily="18" charset="-120"/>
            </a:endParaRPr>
          </a:p>
        </p:txBody>
      </p:sp>
      <p:sp>
        <p:nvSpPr>
          <p:cNvPr id="57349" name="文字方塊 7">
            <a:extLst>
              <a:ext uri="{FF2B5EF4-FFF2-40B4-BE49-F238E27FC236}">
                <a16:creationId xmlns:a16="http://schemas.microsoft.com/office/drawing/2014/main" id="{0D5ACE9D-97B6-4943-B9E3-6A2910AF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616" y="4517231"/>
            <a:ext cx="36420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3h</a:t>
            </a: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  <a:sym typeface="新細明體" panose="02020500000000000000" pitchFamily="18" charset="-120"/>
            </a:endParaRPr>
          </a:p>
        </p:txBody>
      </p:sp>
      <p:pic>
        <p:nvPicPr>
          <p:cNvPr id="57352" name="Picture 9">
            <a:extLst>
              <a:ext uri="{FF2B5EF4-FFF2-40B4-BE49-F238E27FC236}">
                <a16:creationId xmlns:a16="http://schemas.microsoft.com/office/drawing/2014/main" id="{E19B4BF4-D342-49EB-859D-15ECC48D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9" y="4517232"/>
            <a:ext cx="1197769" cy="5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53" name="Picture 11">
            <a:extLst>
              <a:ext uri="{FF2B5EF4-FFF2-40B4-BE49-F238E27FC236}">
                <a16:creationId xmlns:a16="http://schemas.microsoft.com/office/drawing/2014/main" id="{B3614CA5-430B-4D72-9D48-B566CBFD7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82" y="4533901"/>
            <a:ext cx="1483519" cy="4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54" name="Picture 10">
            <a:extLst>
              <a:ext uri="{FF2B5EF4-FFF2-40B4-BE49-F238E27FC236}">
                <a16:creationId xmlns:a16="http://schemas.microsoft.com/office/drawing/2014/main" id="{CF65AB3B-F1CE-4833-86C7-82781AC5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6" y="4518423"/>
            <a:ext cx="1312069" cy="50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57" name="Rectangle 13">
            <a:extLst>
              <a:ext uri="{FF2B5EF4-FFF2-40B4-BE49-F238E27FC236}">
                <a16:creationId xmlns:a16="http://schemas.microsoft.com/office/drawing/2014/main" id="{AB593580-36CF-4943-AAA2-4A4774C416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32833" y="90394"/>
            <a:ext cx="6255034" cy="747713"/>
          </a:xfrm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r>
              <a:rPr lang="zh-TW" altLang="en-US" sz="3000" dirty="0">
                <a:latin typeface="Aharoni"/>
                <a:ea typeface="標楷體"/>
                <a:cs typeface="Aharoni"/>
              </a:rPr>
              <a:t>Comparison:AUROC(T0</a:t>
            </a:r>
            <a:r>
              <a:rPr lang="zh-TW" altLang="en-US" sz="3000" dirty="0">
                <a:latin typeface="Aharoni"/>
                <a:ea typeface="標楷體"/>
                <a:cs typeface="Aharoni"/>
                <a:sym typeface="Arial" panose="020B0604020202020204" pitchFamily="34" charset="0"/>
              </a:rPr>
              <a:t>&gt;URL)</a:t>
            </a:r>
            <a:endParaRPr lang="zh-TW" altLang="en-US" sz="3000" dirty="0">
              <a:latin typeface="Aharoni"/>
              <a:ea typeface="標楷體"/>
              <a:cs typeface="Aharon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33D1AB-F8A1-4A48-BF45-E595F43ED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9" y="661013"/>
            <a:ext cx="3819600" cy="3819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52608F1-3CE8-4F21-AFA8-95E0218A4E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3480"/>
            <a:ext cx="3820516" cy="3820516"/>
          </a:xfrm>
          <a:prstGeom prst="rect">
            <a:avLst/>
          </a:prstGeom>
        </p:spPr>
      </p:pic>
      <p:sp>
        <p:nvSpPr>
          <p:cNvPr id="16" name="Text Box 11">
            <a:extLst>
              <a:ext uri="{FF2B5EF4-FFF2-40B4-BE49-F238E27FC236}">
                <a16:creationId xmlns:a16="http://schemas.microsoft.com/office/drawing/2014/main" id="{FADDC23F-2098-46A7-9A91-B4B3177E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406" y="2293814"/>
            <a:ext cx="102989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</a:rPr>
              <a:t>T0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6293C1EB-5BE5-4A71-AE8A-33D481B8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922" y="2294751"/>
            <a:ext cx="102989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</a:rPr>
              <a:t>T0</a:t>
            </a:r>
          </a:p>
        </p:txBody>
      </p:sp>
    </p:spTree>
    <p:extLst>
      <p:ext uri="{BB962C8B-B14F-4D97-AF65-F5344CB8AC3E}">
        <p14:creationId xmlns:p14="http://schemas.microsoft.com/office/powerpoint/2010/main" val="101194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62B5D-C0F4-4171-9D2C-B5339665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A90175-95B1-46ED-978A-8507F5C5A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" y="273843"/>
            <a:ext cx="9135929" cy="4814489"/>
          </a:xfrm>
        </p:spPr>
      </p:pic>
      <p:pic>
        <p:nvPicPr>
          <p:cNvPr id="6" name="Picture 106">
            <a:extLst>
              <a:ext uri="{FF2B5EF4-FFF2-40B4-BE49-F238E27FC236}">
                <a16:creationId xmlns:a16="http://schemas.microsoft.com/office/drawing/2014/main" id="{3D1C853C-57A0-4FAA-91BA-273EAE1B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142"/>
            <a:ext cx="15763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64BB96-ECBA-4D32-A33B-B3CBC67460EC}"/>
              </a:ext>
            </a:extLst>
          </p:cNvPr>
          <p:cNvSpPr txBox="1"/>
          <p:nvPr/>
        </p:nvSpPr>
        <p:spPr>
          <a:xfrm>
            <a:off x="2411760" y="1419622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N=28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9D386A-CC85-4FA3-A725-9EFFE3307C16}"/>
              </a:ext>
            </a:extLst>
          </p:cNvPr>
          <p:cNvSpPr txBox="1"/>
          <p:nvPr/>
        </p:nvSpPr>
        <p:spPr>
          <a:xfrm>
            <a:off x="5777880" y="1419622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N=99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6A8BF9-2736-4486-9542-A6E4C5878A80}"/>
              </a:ext>
            </a:extLst>
          </p:cNvPr>
          <p:cNvSpPr txBox="1"/>
          <p:nvPr/>
        </p:nvSpPr>
        <p:spPr>
          <a:xfrm>
            <a:off x="4067944" y="411510"/>
            <a:ext cx="6479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N=127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B677F1-F2A6-4959-B4F4-4E3A22A99F4A}"/>
              </a:ext>
            </a:extLst>
          </p:cNvPr>
          <p:cNvSpPr txBox="1"/>
          <p:nvPr/>
        </p:nvSpPr>
        <p:spPr>
          <a:xfrm>
            <a:off x="543805" y="40119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N=27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C024D4-6369-4216-8737-0711F780264A}"/>
              </a:ext>
            </a:extLst>
          </p:cNvPr>
          <p:cNvSpPr txBox="1"/>
          <p:nvPr/>
        </p:nvSpPr>
        <p:spPr>
          <a:xfrm>
            <a:off x="2627784" y="3017645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804CB3-F6F2-494A-9BDF-EB093216FB97}"/>
              </a:ext>
            </a:extLst>
          </p:cNvPr>
          <p:cNvSpPr txBox="1"/>
          <p:nvPr/>
        </p:nvSpPr>
        <p:spPr>
          <a:xfrm>
            <a:off x="1763688" y="4011910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N=0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61ECBE-F11A-46E2-BFD0-F1E31B81AFBB}"/>
              </a:ext>
            </a:extLst>
          </p:cNvPr>
          <p:cNvSpPr txBox="1"/>
          <p:nvPr/>
        </p:nvSpPr>
        <p:spPr>
          <a:xfrm>
            <a:off x="3099388" y="4011910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19BFF9-B483-4EE2-AE58-18C78FAFBBDD}"/>
              </a:ext>
            </a:extLst>
          </p:cNvPr>
          <p:cNvSpPr txBox="1"/>
          <p:nvPr/>
        </p:nvSpPr>
        <p:spPr>
          <a:xfrm>
            <a:off x="4462026" y="40025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N=55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7A0E51-5491-4C85-9A88-C48E7EA27251}"/>
              </a:ext>
            </a:extLst>
          </p:cNvPr>
          <p:cNvSpPr txBox="1"/>
          <p:nvPr/>
        </p:nvSpPr>
        <p:spPr>
          <a:xfrm>
            <a:off x="7380312" y="2335181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N=44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FE981BB-AA87-4038-A751-8FE064A42552}"/>
              </a:ext>
            </a:extLst>
          </p:cNvPr>
          <p:cNvSpPr txBox="1"/>
          <p:nvPr/>
        </p:nvSpPr>
        <p:spPr>
          <a:xfrm>
            <a:off x="5768051" y="3990197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FEC39A-019E-4D67-9F54-3F2EB97407FC}"/>
              </a:ext>
            </a:extLst>
          </p:cNvPr>
          <p:cNvSpPr txBox="1"/>
          <p:nvPr/>
        </p:nvSpPr>
        <p:spPr>
          <a:xfrm>
            <a:off x="8028384" y="3147814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N=43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09D294-DB7D-4B61-AEE7-8DFB5CAD7CDF}"/>
              </a:ext>
            </a:extLst>
          </p:cNvPr>
          <p:cNvSpPr txBox="1"/>
          <p:nvPr/>
        </p:nvSpPr>
        <p:spPr>
          <a:xfrm>
            <a:off x="7020272" y="40025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N=38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7B02E5-3CB4-4A25-B33C-1CA690B3BDFB}"/>
              </a:ext>
            </a:extLst>
          </p:cNvPr>
          <p:cNvSpPr txBox="1"/>
          <p:nvPr/>
        </p:nvSpPr>
        <p:spPr>
          <a:xfrm>
            <a:off x="8380247" y="3990197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N=5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26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Group 2">
            <a:extLst>
              <a:ext uri="{FF2B5EF4-FFF2-40B4-BE49-F238E27FC236}">
                <a16:creationId xmlns:a16="http://schemas.microsoft.com/office/drawing/2014/main" id="{B83011C5-9B31-49A4-B01E-5F6410A500BD}"/>
              </a:ext>
            </a:extLst>
          </p:cNvPr>
          <p:cNvGraphicFramePr>
            <a:graphicFrameLocks noGrp="1"/>
          </p:cNvGraphicFramePr>
          <p:nvPr/>
        </p:nvGraphicFramePr>
        <p:xfrm>
          <a:off x="1445928" y="2843497"/>
          <a:ext cx="5430328" cy="1935242"/>
        </p:xfrm>
        <a:graphic>
          <a:graphicData uri="http://schemas.openxmlformats.org/drawingml/2006/table">
            <a:tbl>
              <a:tblPr/>
              <a:tblGrid>
                <a:gridCol w="993171">
                  <a:extLst>
                    <a:ext uri="{9D8B030D-6E8A-4147-A177-3AD203B41FA5}">
                      <a16:colId xmlns:a16="http://schemas.microsoft.com/office/drawing/2014/main" val="1733755504"/>
                    </a:ext>
                  </a:extLst>
                </a:gridCol>
                <a:gridCol w="1268805">
                  <a:extLst>
                    <a:ext uri="{9D8B030D-6E8A-4147-A177-3AD203B41FA5}">
                      <a16:colId xmlns:a16="http://schemas.microsoft.com/office/drawing/2014/main" val="30667031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74466283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127001637"/>
                    </a:ext>
                  </a:extLst>
                </a:gridCol>
              </a:tblGrid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95490"/>
                  </a:ext>
                </a:extLst>
              </a:tr>
              <a:tr h="45362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&lt;70</a:t>
                      </a: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18 (MI=0)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29 (MI=8)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30337"/>
                  </a:ext>
                </a:extLst>
              </a:tr>
              <a:tr h="364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13.79%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(8/58)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PPV=27.59%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72603"/>
                  </a:ext>
                </a:extLst>
              </a:tr>
              <a:tr h="36433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&gt; 70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4.35%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(3/69)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34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13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(MI=3)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19762"/>
                  </a:ext>
                </a:extLst>
              </a:tr>
              <a:tr h="364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PPV=23.08%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67173"/>
                  </a:ext>
                </a:extLst>
              </a:tr>
            </a:tbl>
          </a:graphicData>
        </a:graphic>
      </p:graphicFrame>
      <p:graphicFrame>
        <p:nvGraphicFramePr>
          <p:cNvPr id="58405" name="Group 37">
            <a:extLst>
              <a:ext uri="{FF2B5EF4-FFF2-40B4-BE49-F238E27FC236}">
                <a16:creationId xmlns:a16="http://schemas.microsoft.com/office/drawing/2014/main" id="{C6002E54-942F-4D39-9D28-FC6080C1CAAD}"/>
              </a:ext>
            </a:extLst>
          </p:cNvPr>
          <p:cNvGraphicFramePr>
            <a:graphicFrameLocks noGrp="1"/>
          </p:cNvGraphicFramePr>
          <p:nvPr/>
        </p:nvGraphicFramePr>
        <p:xfrm>
          <a:off x="1456136" y="411511"/>
          <a:ext cx="3835944" cy="1100854"/>
        </p:xfrm>
        <a:graphic>
          <a:graphicData uri="http://schemas.openxmlformats.org/drawingml/2006/table">
            <a:tbl>
              <a:tblPr/>
              <a:tblGrid>
                <a:gridCol w="2251768">
                  <a:extLst>
                    <a:ext uri="{9D8B030D-6E8A-4147-A177-3AD203B41FA5}">
                      <a16:colId xmlns:a16="http://schemas.microsoft.com/office/drawing/2014/main" val="212775500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810445578"/>
                    </a:ext>
                  </a:extLst>
                </a:gridCol>
              </a:tblGrid>
              <a:tr h="502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  (LoB=3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814996"/>
                  </a:ext>
                </a:extLst>
              </a:tr>
              <a:tr h="298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(age &lt;70)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59111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&gt; 70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54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06458"/>
                  </a:ext>
                </a:extLst>
              </a:tr>
            </a:tbl>
          </a:graphicData>
        </a:graphic>
      </p:graphicFrame>
      <p:graphicFrame>
        <p:nvGraphicFramePr>
          <p:cNvPr id="58420" name="Group 52">
            <a:extLst>
              <a:ext uri="{FF2B5EF4-FFF2-40B4-BE49-F238E27FC236}">
                <a16:creationId xmlns:a16="http://schemas.microsoft.com/office/drawing/2014/main" id="{CD7AD9B3-0D32-4B54-87F6-AC2A0E70477C}"/>
              </a:ext>
            </a:extLst>
          </p:cNvPr>
          <p:cNvGraphicFramePr>
            <a:graphicFrameLocks noGrp="1"/>
          </p:cNvGraphicFramePr>
          <p:nvPr/>
        </p:nvGraphicFramePr>
        <p:xfrm>
          <a:off x="1456137" y="1676313"/>
          <a:ext cx="5420119" cy="1041798"/>
        </p:xfrm>
        <a:graphic>
          <a:graphicData uri="http://schemas.openxmlformats.org/drawingml/2006/table">
            <a:tbl>
              <a:tblPr/>
              <a:tblGrid>
                <a:gridCol w="2251767">
                  <a:extLst>
                    <a:ext uri="{9D8B030D-6E8A-4147-A177-3AD203B41FA5}">
                      <a16:colId xmlns:a16="http://schemas.microsoft.com/office/drawing/2014/main" val="48436365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2337763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8609311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085697"/>
                  </a:ext>
                </a:extLst>
              </a:tr>
              <a:tr h="341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28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61 (MI=11)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35614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</a:t>
                      </a: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(11/127)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PPV=18.03%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87616"/>
                  </a:ext>
                </a:extLst>
              </a:tr>
            </a:tbl>
          </a:graphicData>
        </a:graphic>
      </p:graphicFrame>
      <p:pic>
        <p:nvPicPr>
          <p:cNvPr id="58442" name="Picture 74">
            <a:extLst>
              <a:ext uri="{FF2B5EF4-FFF2-40B4-BE49-F238E27FC236}">
                <a16:creationId xmlns:a16="http://schemas.microsoft.com/office/drawing/2014/main" id="{DD2693EE-36E2-4724-A245-77BE3174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" y="40547"/>
            <a:ext cx="1429525" cy="50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443" name="Rectangle 75">
            <a:extLst>
              <a:ext uri="{FF2B5EF4-FFF2-40B4-BE49-F238E27FC236}">
                <a16:creationId xmlns:a16="http://schemas.microsoft.com/office/drawing/2014/main" id="{9328B30A-B7FD-4CCF-B913-2D69DA9D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272" y="1694946"/>
            <a:ext cx="1589808" cy="30837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444" name="Rectangle 76">
            <a:extLst>
              <a:ext uri="{FF2B5EF4-FFF2-40B4-BE49-F238E27FC236}">
                <a16:creationId xmlns:a16="http://schemas.microsoft.com/office/drawing/2014/main" id="{875FDC93-4ED1-412C-83B3-D0F426D13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694946"/>
            <a:ext cx="1584176" cy="30837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1DE4106-329E-40B9-BAEA-BE4C77426C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508104" y="411511"/>
            <a:ext cx="3024336" cy="98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Age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Group 2">
            <a:extLst>
              <a:ext uri="{FF2B5EF4-FFF2-40B4-BE49-F238E27FC236}">
                <a16:creationId xmlns:a16="http://schemas.microsoft.com/office/drawing/2014/main" id="{B83011C5-9B31-49A4-B01E-5F6410A500BD}"/>
              </a:ext>
            </a:extLst>
          </p:cNvPr>
          <p:cNvGraphicFramePr>
            <a:graphicFrameLocks noGrp="1"/>
          </p:cNvGraphicFramePr>
          <p:nvPr/>
        </p:nvGraphicFramePr>
        <p:xfrm>
          <a:off x="1445928" y="2843497"/>
          <a:ext cx="5430328" cy="1935242"/>
        </p:xfrm>
        <a:graphic>
          <a:graphicData uri="http://schemas.openxmlformats.org/drawingml/2006/table">
            <a:tbl>
              <a:tblPr/>
              <a:tblGrid>
                <a:gridCol w="993171">
                  <a:extLst>
                    <a:ext uri="{9D8B030D-6E8A-4147-A177-3AD203B41FA5}">
                      <a16:colId xmlns:a16="http://schemas.microsoft.com/office/drawing/2014/main" val="1733755504"/>
                    </a:ext>
                  </a:extLst>
                </a:gridCol>
                <a:gridCol w="1268805">
                  <a:extLst>
                    <a:ext uri="{9D8B030D-6E8A-4147-A177-3AD203B41FA5}">
                      <a16:colId xmlns:a16="http://schemas.microsoft.com/office/drawing/2014/main" val="30667031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74466283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127001637"/>
                    </a:ext>
                  </a:extLst>
                </a:gridCol>
              </a:tblGrid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95490"/>
                  </a:ext>
                </a:extLst>
              </a:tr>
              <a:tr h="45362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&lt;70</a:t>
                      </a: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24 (MI=0)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21 (MI=6)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30337"/>
                  </a:ext>
                </a:extLst>
              </a:tr>
              <a:tr h="364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13.79%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(8/58)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PPV=28.57%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72603"/>
                  </a:ext>
                </a:extLst>
              </a:tr>
              <a:tr h="36433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&gt; 70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4.35%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(3/69)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33 (MI=0)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27 (MI=3)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19762"/>
                  </a:ext>
                </a:extLst>
              </a:tr>
              <a:tr h="364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PPV=11.11%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67173"/>
                  </a:ext>
                </a:extLst>
              </a:tr>
            </a:tbl>
          </a:graphicData>
        </a:graphic>
      </p:graphicFrame>
      <p:graphicFrame>
        <p:nvGraphicFramePr>
          <p:cNvPr id="58405" name="Group 37">
            <a:extLst>
              <a:ext uri="{FF2B5EF4-FFF2-40B4-BE49-F238E27FC236}">
                <a16:creationId xmlns:a16="http://schemas.microsoft.com/office/drawing/2014/main" id="{C6002E54-942F-4D39-9D28-FC6080C1CAAD}"/>
              </a:ext>
            </a:extLst>
          </p:cNvPr>
          <p:cNvGraphicFramePr>
            <a:graphicFrameLocks noGrp="1"/>
          </p:cNvGraphicFramePr>
          <p:nvPr/>
        </p:nvGraphicFramePr>
        <p:xfrm>
          <a:off x="1456136" y="411511"/>
          <a:ext cx="3835944" cy="1100854"/>
        </p:xfrm>
        <a:graphic>
          <a:graphicData uri="http://schemas.openxmlformats.org/drawingml/2006/table">
            <a:tbl>
              <a:tblPr/>
              <a:tblGrid>
                <a:gridCol w="2251768">
                  <a:extLst>
                    <a:ext uri="{9D8B030D-6E8A-4147-A177-3AD203B41FA5}">
                      <a16:colId xmlns:a16="http://schemas.microsoft.com/office/drawing/2014/main" val="212775500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810445578"/>
                    </a:ext>
                  </a:extLst>
                </a:gridCol>
              </a:tblGrid>
              <a:tr h="502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  (</a:t>
                      </a:r>
                      <a:r>
                        <a:rPr kumimoji="0" lang="en-US" altLang="zh-TW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=1.3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814996"/>
                  </a:ext>
                </a:extLst>
              </a:tr>
              <a:tr h="298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(age &lt;70)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59111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&gt; 70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32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06458"/>
                  </a:ext>
                </a:extLst>
              </a:tr>
            </a:tbl>
          </a:graphicData>
        </a:graphic>
      </p:graphicFrame>
      <p:graphicFrame>
        <p:nvGraphicFramePr>
          <p:cNvPr id="58420" name="Group 52">
            <a:extLst>
              <a:ext uri="{FF2B5EF4-FFF2-40B4-BE49-F238E27FC236}">
                <a16:creationId xmlns:a16="http://schemas.microsoft.com/office/drawing/2014/main" id="{CD7AD9B3-0D32-4B54-87F6-AC2A0E70477C}"/>
              </a:ext>
            </a:extLst>
          </p:cNvPr>
          <p:cNvGraphicFramePr>
            <a:graphicFrameLocks noGrp="1"/>
          </p:cNvGraphicFramePr>
          <p:nvPr/>
        </p:nvGraphicFramePr>
        <p:xfrm>
          <a:off x="1456137" y="1676313"/>
          <a:ext cx="5420119" cy="1041798"/>
        </p:xfrm>
        <a:graphic>
          <a:graphicData uri="http://schemas.openxmlformats.org/drawingml/2006/table">
            <a:tbl>
              <a:tblPr/>
              <a:tblGrid>
                <a:gridCol w="2251767">
                  <a:extLst>
                    <a:ext uri="{9D8B030D-6E8A-4147-A177-3AD203B41FA5}">
                      <a16:colId xmlns:a16="http://schemas.microsoft.com/office/drawing/2014/main" val="48436365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2337763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8609311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</a:t>
                      </a:r>
                      <a:endParaRPr kumimoji="0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085697"/>
                  </a:ext>
                </a:extLst>
              </a:tr>
              <a:tr h="341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53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48 (MI=9)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35614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</a:t>
                      </a: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(11/127)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PPV=18.75%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87616"/>
                  </a:ext>
                </a:extLst>
              </a:tr>
            </a:tbl>
          </a:graphicData>
        </a:graphic>
      </p:graphicFrame>
      <p:sp>
        <p:nvSpPr>
          <p:cNvPr id="58443" name="Rectangle 75">
            <a:extLst>
              <a:ext uri="{FF2B5EF4-FFF2-40B4-BE49-F238E27FC236}">
                <a16:creationId xmlns:a16="http://schemas.microsoft.com/office/drawing/2014/main" id="{9328B30A-B7FD-4CCF-B913-2D69DA9D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272" y="1694946"/>
            <a:ext cx="1589808" cy="30837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444" name="Rectangle 76">
            <a:extLst>
              <a:ext uri="{FF2B5EF4-FFF2-40B4-BE49-F238E27FC236}">
                <a16:creationId xmlns:a16="http://schemas.microsoft.com/office/drawing/2014/main" id="{875FDC93-4ED1-412C-83B3-D0F426D13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694946"/>
            <a:ext cx="1584176" cy="30837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1DE4106-329E-40B9-BAEA-BE4C77426C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508104" y="411511"/>
            <a:ext cx="3024336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Age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9" name="Picture 76">
            <a:extLst>
              <a:ext uri="{FF2B5EF4-FFF2-40B4-BE49-F238E27FC236}">
                <a16:creationId xmlns:a16="http://schemas.microsoft.com/office/drawing/2014/main" id="{37CF3EFE-F23E-46D5-914A-571EA82B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6372"/>
            <a:ext cx="1445928" cy="48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055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Group 2">
            <a:extLst>
              <a:ext uri="{FF2B5EF4-FFF2-40B4-BE49-F238E27FC236}">
                <a16:creationId xmlns:a16="http://schemas.microsoft.com/office/drawing/2014/main" id="{B83011C5-9B31-49A4-B01E-5F6410A500BD}"/>
              </a:ext>
            </a:extLst>
          </p:cNvPr>
          <p:cNvGraphicFramePr>
            <a:graphicFrameLocks noGrp="1"/>
          </p:cNvGraphicFramePr>
          <p:nvPr/>
        </p:nvGraphicFramePr>
        <p:xfrm>
          <a:off x="1445928" y="2843497"/>
          <a:ext cx="5430328" cy="1935242"/>
        </p:xfrm>
        <a:graphic>
          <a:graphicData uri="http://schemas.openxmlformats.org/drawingml/2006/table">
            <a:tbl>
              <a:tblPr/>
              <a:tblGrid>
                <a:gridCol w="993171">
                  <a:extLst>
                    <a:ext uri="{9D8B030D-6E8A-4147-A177-3AD203B41FA5}">
                      <a16:colId xmlns:a16="http://schemas.microsoft.com/office/drawing/2014/main" val="1733755504"/>
                    </a:ext>
                  </a:extLst>
                </a:gridCol>
                <a:gridCol w="1268805">
                  <a:extLst>
                    <a:ext uri="{9D8B030D-6E8A-4147-A177-3AD203B41FA5}">
                      <a16:colId xmlns:a16="http://schemas.microsoft.com/office/drawing/2014/main" val="30667031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74466283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127001637"/>
                    </a:ext>
                  </a:extLst>
                </a:gridCol>
              </a:tblGrid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95490"/>
                  </a:ext>
                </a:extLst>
              </a:tr>
              <a:tr h="45362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&lt;70</a:t>
                      </a: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24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(MI=0)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21 (MI=6)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30337"/>
                  </a:ext>
                </a:extLst>
              </a:tr>
              <a:tr h="364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13.79%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(8/58)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PPV=28.57%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72603"/>
                  </a:ext>
                </a:extLst>
              </a:tr>
              <a:tr h="36433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&gt; 70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4.35%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(3/69)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47 (MI=0)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17 (MI=3)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19762"/>
                  </a:ext>
                </a:extLst>
              </a:tr>
              <a:tr h="364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PPV=17.65%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67173"/>
                  </a:ext>
                </a:extLst>
              </a:tr>
            </a:tbl>
          </a:graphicData>
        </a:graphic>
      </p:graphicFrame>
      <p:graphicFrame>
        <p:nvGraphicFramePr>
          <p:cNvPr id="58405" name="Group 37">
            <a:extLst>
              <a:ext uri="{FF2B5EF4-FFF2-40B4-BE49-F238E27FC236}">
                <a16:creationId xmlns:a16="http://schemas.microsoft.com/office/drawing/2014/main" id="{C6002E54-942F-4D39-9D28-FC6080C1CAAD}"/>
              </a:ext>
            </a:extLst>
          </p:cNvPr>
          <p:cNvGraphicFramePr>
            <a:graphicFrameLocks noGrp="1"/>
          </p:cNvGraphicFramePr>
          <p:nvPr/>
        </p:nvGraphicFramePr>
        <p:xfrm>
          <a:off x="1456136" y="411511"/>
          <a:ext cx="3835944" cy="1100854"/>
        </p:xfrm>
        <a:graphic>
          <a:graphicData uri="http://schemas.openxmlformats.org/drawingml/2006/table">
            <a:tbl>
              <a:tblPr/>
              <a:tblGrid>
                <a:gridCol w="2251768">
                  <a:extLst>
                    <a:ext uri="{9D8B030D-6E8A-4147-A177-3AD203B41FA5}">
                      <a16:colId xmlns:a16="http://schemas.microsoft.com/office/drawing/2014/main" val="212775500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810445578"/>
                    </a:ext>
                  </a:extLst>
                </a:gridCol>
              </a:tblGrid>
              <a:tr h="502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  (</a:t>
                      </a:r>
                      <a:r>
                        <a:rPr kumimoji="0" lang="en-US" altLang="zh-TW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=1.3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814996"/>
                  </a:ext>
                </a:extLst>
              </a:tr>
              <a:tr h="298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(age &lt;70)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17.5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59111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&gt; 70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54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06458"/>
                  </a:ext>
                </a:extLst>
              </a:tr>
            </a:tbl>
          </a:graphicData>
        </a:graphic>
      </p:graphicFrame>
      <p:graphicFrame>
        <p:nvGraphicFramePr>
          <p:cNvPr id="58420" name="Group 52">
            <a:extLst>
              <a:ext uri="{FF2B5EF4-FFF2-40B4-BE49-F238E27FC236}">
                <a16:creationId xmlns:a16="http://schemas.microsoft.com/office/drawing/2014/main" id="{CD7AD9B3-0D32-4B54-87F6-AC2A0E70477C}"/>
              </a:ext>
            </a:extLst>
          </p:cNvPr>
          <p:cNvGraphicFramePr>
            <a:graphicFrameLocks noGrp="1"/>
          </p:cNvGraphicFramePr>
          <p:nvPr/>
        </p:nvGraphicFramePr>
        <p:xfrm>
          <a:off x="1456137" y="1676313"/>
          <a:ext cx="5420119" cy="1041798"/>
        </p:xfrm>
        <a:graphic>
          <a:graphicData uri="http://schemas.openxmlformats.org/drawingml/2006/table">
            <a:tbl>
              <a:tblPr/>
              <a:tblGrid>
                <a:gridCol w="2251767">
                  <a:extLst>
                    <a:ext uri="{9D8B030D-6E8A-4147-A177-3AD203B41FA5}">
                      <a16:colId xmlns:a16="http://schemas.microsoft.com/office/drawing/2014/main" val="48436365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2337763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8609311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</a:t>
                      </a:r>
                      <a:endParaRPr kumimoji="0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085697"/>
                  </a:ext>
                </a:extLst>
              </a:tr>
              <a:tr h="341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52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44 (MI=9)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35614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</a:t>
                      </a: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(11/127)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PPV=20.45%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87616"/>
                  </a:ext>
                </a:extLst>
              </a:tr>
            </a:tbl>
          </a:graphicData>
        </a:graphic>
      </p:graphicFrame>
      <p:sp>
        <p:nvSpPr>
          <p:cNvPr id="58443" name="Rectangle 75">
            <a:extLst>
              <a:ext uri="{FF2B5EF4-FFF2-40B4-BE49-F238E27FC236}">
                <a16:creationId xmlns:a16="http://schemas.microsoft.com/office/drawing/2014/main" id="{9328B30A-B7FD-4CCF-B913-2D69DA9D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272" y="1694946"/>
            <a:ext cx="1589808" cy="30837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444" name="Rectangle 76">
            <a:extLst>
              <a:ext uri="{FF2B5EF4-FFF2-40B4-BE49-F238E27FC236}">
                <a16:creationId xmlns:a16="http://schemas.microsoft.com/office/drawing/2014/main" id="{875FDC93-4ED1-412C-83B3-D0F426D13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694946"/>
            <a:ext cx="1584176" cy="30837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1DE4106-329E-40B9-BAEA-BE4C77426C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508104" y="404402"/>
            <a:ext cx="3024336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Age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0" name="Picture 108">
            <a:extLst>
              <a:ext uri="{FF2B5EF4-FFF2-40B4-BE49-F238E27FC236}">
                <a16:creationId xmlns:a16="http://schemas.microsoft.com/office/drawing/2014/main" id="{8B767468-F729-4D69-94ED-BEEADC8D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8"/>
            <a:ext cx="1445928" cy="46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336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Group 2">
            <a:extLst>
              <a:ext uri="{FF2B5EF4-FFF2-40B4-BE49-F238E27FC236}">
                <a16:creationId xmlns:a16="http://schemas.microsoft.com/office/drawing/2014/main" id="{84EB3376-20F2-4025-BC56-06002AF3C41F}"/>
              </a:ext>
            </a:extLst>
          </p:cNvPr>
          <p:cNvGraphicFramePr>
            <a:graphicFrameLocks noGrp="1"/>
          </p:cNvGraphicFramePr>
          <p:nvPr/>
        </p:nvGraphicFramePr>
        <p:xfrm>
          <a:off x="1456135" y="2442662"/>
          <a:ext cx="5564136" cy="1212040"/>
        </p:xfrm>
        <a:graphic>
          <a:graphicData uri="http://schemas.openxmlformats.org/drawingml/2006/table">
            <a:tbl>
              <a:tblPr/>
              <a:tblGrid>
                <a:gridCol w="971515">
                  <a:extLst>
                    <a:ext uri="{9D8B030D-6E8A-4147-A177-3AD203B41FA5}">
                      <a16:colId xmlns:a16="http://schemas.microsoft.com/office/drawing/2014/main" val="3221280978"/>
                    </a:ext>
                  </a:extLst>
                </a:gridCol>
                <a:gridCol w="1316108">
                  <a:extLst>
                    <a:ext uri="{9D8B030D-6E8A-4147-A177-3AD203B41FA5}">
                      <a16:colId xmlns:a16="http://schemas.microsoft.com/office/drawing/2014/main" val="298904223"/>
                    </a:ext>
                  </a:extLst>
                </a:gridCol>
                <a:gridCol w="1699791">
                  <a:extLst>
                    <a:ext uri="{9D8B030D-6E8A-4147-A177-3AD203B41FA5}">
                      <a16:colId xmlns:a16="http://schemas.microsoft.com/office/drawing/2014/main" val="3279761455"/>
                    </a:ext>
                  </a:extLst>
                </a:gridCol>
                <a:gridCol w="1576722">
                  <a:extLst>
                    <a:ext uri="{9D8B030D-6E8A-4147-A177-3AD203B41FA5}">
                      <a16:colId xmlns:a16="http://schemas.microsoft.com/office/drawing/2014/main" val="129223727"/>
                    </a:ext>
                  </a:extLst>
                </a:gridCol>
              </a:tblGrid>
              <a:tr h="500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922710"/>
                  </a:ext>
                </a:extLst>
              </a:tr>
              <a:tr h="41440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Overall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28 (MI=0)</a:t>
                      </a:r>
                      <a:endParaRPr kumimoji="0" lang="zh-TW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61 (MI=11)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01521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 (11/127)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PPV=18.03%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43958"/>
                  </a:ext>
                </a:extLst>
              </a:tr>
            </a:tbl>
          </a:graphicData>
        </a:graphic>
      </p:graphicFrame>
      <p:graphicFrame>
        <p:nvGraphicFramePr>
          <p:cNvPr id="64539" name="Group 27">
            <a:extLst>
              <a:ext uri="{FF2B5EF4-FFF2-40B4-BE49-F238E27FC236}">
                <a16:creationId xmlns:a16="http://schemas.microsoft.com/office/drawing/2014/main" id="{B72D2A63-666A-4904-BFBC-0001583E67FA}"/>
              </a:ext>
            </a:extLst>
          </p:cNvPr>
          <p:cNvGraphicFramePr>
            <a:graphicFrameLocks noGrp="1"/>
          </p:cNvGraphicFramePr>
          <p:nvPr/>
        </p:nvGraphicFramePr>
        <p:xfrm>
          <a:off x="1456135" y="906422"/>
          <a:ext cx="3285198" cy="1375652"/>
        </p:xfrm>
        <a:graphic>
          <a:graphicData uri="http://schemas.openxmlformats.org/drawingml/2006/table">
            <a:tbl>
              <a:tblPr/>
              <a:tblGrid>
                <a:gridCol w="1790629">
                  <a:extLst>
                    <a:ext uri="{9D8B030D-6E8A-4147-A177-3AD203B41FA5}">
                      <a16:colId xmlns:a16="http://schemas.microsoft.com/office/drawing/2014/main" val="3066545227"/>
                    </a:ext>
                  </a:extLst>
                </a:gridCol>
                <a:gridCol w="1494569">
                  <a:extLst>
                    <a:ext uri="{9D8B030D-6E8A-4147-A177-3AD203B41FA5}">
                      <a16:colId xmlns:a16="http://schemas.microsoft.com/office/drawing/2014/main" val="1742341729"/>
                    </a:ext>
                  </a:extLst>
                </a:gridCol>
              </a:tblGrid>
              <a:tr h="479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  (LoB=3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72715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3871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Female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69396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Male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16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72514"/>
                  </a:ext>
                </a:extLst>
              </a:tr>
            </a:tbl>
          </a:graphicData>
        </a:graphic>
      </p:graphicFrame>
      <p:graphicFrame>
        <p:nvGraphicFramePr>
          <p:cNvPr id="64556" name="Group 44">
            <a:extLst>
              <a:ext uri="{FF2B5EF4-FFF2-40B4-BE49-F238E27FC236}">
                <a16:creationId xmlns:a16="http://schemas.microsoft.com/office/drawing/2014/main" id="{0A25C51F-F382-4F81-8895-088869801ADB}"/>
              </a:ext>
            </a:extLst>
          </p:cNvPr>
          <p:cNvGraphicFramePr>
            <a:graphicFrameLocks noGrp="1"/>
          </p:cNvGraphicFramePr>
          <p:nvPr/>
        </p:nvGraphicFramePr>
        <p:xfrm>
          <a:off x="1456134" y="3654702"/>
          <a:ext cx="5564135" cy="1209203"/>
        </p:xfrm>
        <a:graphic>
          <a:graphicData uri="http://schemas.openxmlformats.org/drawingml/2006/table">
            <a:tbl>
              <a:tblPr/>
              <a:tblGrid>
                <a:gridCol w="955626">
                  <a:extLst>
                    <a:ext uri="{9D8B030D-6E8A-4147-A177-3AD203B41FA5}">
                      <a16:colId xmlns:a16="http://schemas.microsoft.com/office/drawing/2014/main" val="24835795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0673406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374868868"/>
                    </a:ext>
                  </a:extLst>
                </a:gridCol>
                <a:gridCol w="1584173">
                  <a:extLst>
                    <a:ext uri="{9D8B030D-6E8A-4147-A177-3AD203B41FA5}">
                      <a16:colId xmlns:a16="http://schemas.microsoft.com/office/drawing/2014/main" val="1329585959"/>
                    </a:ext>
                  </a:extLst>
                </a:gridCol>
              </a:tblGrid>
              <a:tr h="30884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Female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3.57% (2/56)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14 (MI=0)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22 (MI=2)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96510"/>
                  </a:ext>
                </a:extLst>
              </a:tr>
              <a:tr h="3012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PPV=9.09%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91670"/>
                  </a:ext>
                </a:extLst>
              </a:tr>
              <a:tr h="3000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Male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12.68% (9/71)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14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37 (MI=9)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412552"/>
                  </a:ext>
                </a:extLst>
              </a:tr>
              <a:tr h="2990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PPV=24.32%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219"/>
                  </a:ext>
                </a:extLst>
              </a:tr>
            </a:tbl>
          </a:graphicData>
        </a:graphic>
      </p:graphicFrame>
      <p:sp>
        <p:nvSpPr>
          <p:cNvPr id="64584" name="標題 1">
            <a:extLst>
              <a:ext uri="{FF2B5EF4-FFF2-40B4-BE49-F238E27FC236}">
                <a16:creationId xmlns:a16="http://schemas.microsoft.com/office/drawing/2014/main" id="{EDB3B3F4-319C-4AB3-B1EC-E7DAA431D19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43604" y="893696"/>
            <a:ext cx="4068715" cy="7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Gender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64585" name="Picture 73">
            <a:extLst>
              <a:ext uri="{FF2B5EF4-FFF2-40B4-BE49-F238E27FC236}">
                <a16:creationId xmlns:a16="http://schemas.microsoft.com/office/drawing/2014/main" id="{D0FABAE1-00BD-4CF5-84B5-874E5F8B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63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586" name="Rectangle 74">
            <a:extLst>
              <a:ext uri="{FF2B5EF4-FFF2-40B4-BE49-F238E27FC236}">
                <a16:creationId xmlns:a16="http://schemas.microsoft.com/office/drawing/2014/main" id="{44A77E9A-0543-47A5-B0F5-71996408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475891"/>
            <a:ext cx="1656184" cy="240387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587" name="Rectangle 75">
            <a:extLst>
              <a:ext uri="{FF2B5EF4-FFF2-40B4-BE49-F238E27FC236}">
                <a16:creationId xmlns:a16="http://schemas.microsoft.com/office/drawing/2014/main" id="{E4478BA1-3456-4DF0-A7D1-699D9AC9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5" y="2459833"/>
            <a:ext cx="1584173" cy="24199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Group 2">
            <a:extLst>
              <a:ext uri="{FF2B5EF4-FFF2-40B4-BE49-F238E27FC236}">
                <a16:creationId xmlns:a16="http://schemas.microsoft.com/office/drawing/2014/main" id="{84EB3376-20F2-4025-BC56-06002AF3C41F}"/>
              </a:ext>
            </a:extLst>
          </p:cNvPr>
          <p:cNvGraphicFramePr>
            <a:graphicFrameLocks noGrp="1"/>
          </p:cNvGraphicFramePr>
          <p:nvPr/>
        </p:nvGraphicFramePr>
        <p:xfrm>
          <a:off x="1456135" y="2442662"/>
          <a:ext cx="5564136" cy="1212040"/>
        </p:xfrm>
        <a:graphic>
          <a:graphicData uri="http://schemas.openxmlformats.org/drawingml/2006/table">
            <a:tbl>
              <a:tblPr/>
              <a:tblGrid>
                <a:gridCol w="971515">
                  <a:extLst>
                    <a:ext uri="{9D8B030D-6E8A-4147-A177-3AD203B41FA5}">
                      <a16:colId xmlns:a16="http://schemas.microsoft.com/office/drawing/2014/main" val="3221280978"/>
                    </a:ext>
                  </a:extLst>
                </a:gridCol>
                <a:gridCol w="1316108">
                  <a:extLst>
                    <a:ext uri="{9D8B030D-6E8A-4147-A177-3AD203B41FA5}">
                      <a16:colId xmlns:a16="http://schemas.microsoft.com/office/drawing/2014/main" val="298904223"/>
                    </a:ext>
                  </a:extLst>
                </a:gridCol>
                <a:gridCol w="1699791">
                  <a:extLst>
                    <a:ext uri="{9D8B030D-6E8A-4147-A177-3AD203B41FA5}">
                      <a16:colId xmlns:a16="http://schemas.microsoft.com/office/drawing/2014/main" val="3279761455"/>
                    </a:ext>
                  </a:extLst>
                </a:gridCol>
                <a:gridCol w="1576722">
                  <a:extLst>
                    <a:ext uri="{9D8B030D-6E8A-4147-A177-3AD203B41FA5}">
                      <a16:colId xmlns:a16="http://schemas.microsoft.com/office/drawing/2014/main" val="129223727"/>
                    </a:ext>
                  </a:extLst>
                </a:gridCol>
              </a:tblGrid>
              <a:tr h="500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922710"/>
                  </a:ext>
                </a:extLst>
              </a:tr>
              <a:tr h="41440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Overall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53 (MI=0)</a:t>
                      </a:r>
                      <a:endParaRPr kumimoji="0" lang="zh-TW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48 (MI=9)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01521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 (11/127)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PPV=18.75%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43958"/>
                  </a:ext>
                </a:extLst>
              </a:tr>
            </a:tbl>
          </a:graphicData>
        </a:graphic>
      </p:graphicFrame>
      <p:graphicFrame>
        <p:nvGraphicFramePr>
          <p:cNvPr id="64539" name="Group 27">
            <a:extLst>
              <a:ext uri="{FF2B5EF4-FFF2-40B4-BE49-F238E27FC236}">
                <a16:creationId xmlns:a16="http://schemas.microsoft.com/office/drawing/2014/main" id="{B72D2A63-666A-4904-BFBC-0001583E67FA}"/>
              </a:ext>
            </a:extLst>
          </p:cNvPr>
          <p:cNvGraphicFramePr>
            <a:graphicFrameLocks noGrp="1"/>
          </p:cNvGraphicFramePr>
          <p:nvPr/>
        </p:nvGraphicFramePr>
        <p:xfrm>
          <a:off x="1456135" y="906422"/>
          <a:ext cx="3285198" cy="1375652"/>
        </p:xfrm>
        <a:graphic>
          <a:graphicData uri="http://schemas.openxmlformats.org/drawingml/2006/table">
            <a:tbl>
              <a:tblPr/>
              <a:tblGrid>
                <a:gridCol w="1790629">
                  <a:extLst>
                    <a:ext uri="{9D8B030D-6E8A-4147-A177-3AD203B41FA5}">
                      <a16:colId xmlns:a16="http://schemas.microsoft.com/office/drawing/2014/main" val="3066545227"/>
                    </a:ext>
                  </a:extLst>
                </a:gridCol>
                <a:gridCol w="1494569">
                  <a:extLst>
                    <a:ext uri="{9D8B030D-6E8A-4147-A177-3AD203B41FA5}">
                      <a16:colId xmlns:a16="http://schemas.microsoft.com/office/drawing/2014/main" val="1742341729"/>
                    </a:ext>
                  </a:extLst>
                </a:gridCol>
              </a:tblGrid>
              <a:tr h="479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  (</a:t>
                      </a:r>
                      <a:r>
                        <a:rPr kumimoji="0" lang="en-US" altLang="zh-TW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72715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26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3871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Female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16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69396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Male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34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72514"/>
                  </a:ext>
                </a:extLst>
              </a:tr>
            </a:tbl>
          </a:graphicData>
        </a:graphic>
      </p:graphicFrame>
      <p:graphicFrame>
        <p:nvGraphicFramePr>
          <p:cNvPr id="64556" name="Group 44">
            <a:extLst>
              <a:ext uri="{FF2B5EF4-FFF2-40B4-BE49-F238E27FC236}">
                <a16:creationId xmlns:a16="http://schemas.microsoft.com/office/drawing/2014/main" id="{0A25C51F-F382-4F81-8895-088869801ADB}"/>
              </a:ext>
            </a:extLst>
          </p:cNvPr>
          <p:cNvGraphicFramePr>
            <a:graphicFrameLocks noGrp="1"/>
          </p:cNvGraphicFramePr>
          <p:nvPr/>
        </p:nvGraphicFramePr>
        <p:xfrm>
          <a:off x="1456134" y="3654702"/>
          <a:ext cx="5564135" cy="1209203"/>
        </p:xfrm>
        <a:graphic>
          <a:graphicData uri="http://schemas.openxmlformats.org/drawingml/2006/table">
            <a:tbl>
              <a:tblPr/>
              <a:tblGrid>
                <a:gridCol w="955626">
                  <a:extLst>
                    <a:ext uri="{9D8B030D-6E8A-4147-A177-3AD203B41FA5}">
                      <a16:colId xmlns:a16="http://schemas.microsoft.com/office/drawing/2014/main" val="24835795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0673406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374868868"/>
                    </a:ext>
                  </a:extLst>
                </a:gridCol>
                <a:gridCol w="1584173">
                  <a:extLst>
                    <a:ext uri="{9D8B030D-6E8A-4147-A177-3AD203B41FA5}">
                      <a16:colId xmlns:a16="http://schemas.microsoft.com/office/drawing/2014/main" val="1329585959"/>
                    </a:ext>
                  </a:extLst>
                </a:gridCol>
              </a:tblGrid>
              <a:tr h="30884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Female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3.57% (2/56)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21 (MI=0)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23 (MI=2)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96510"/>
                  </a:ext>
                </a:extLst>
              </a:tr>
              <a:tr h="3012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PPV=8.70%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91670"/>
                  </a:ext>
                </a:extLst>
              </a:tr>
              <a:tr h="3000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Male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12.68% (9/71)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27 (MI=0)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32 (MI=8)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412552"/>
                  </a:ext>
                </a:extLst>
              </a:tr>
              <a:tr h="2990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PPV=25%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219"/>
                  </a:ext>
                </a:extLst>
              </a:tr>
            </a:tbl>
          </a:graphicData>
        </a:graphic>
      </p:graphicFrame>
      <p:sp>
        <p:nvSpPr>
          <p:cNvPr id="64584" name="標題 1">
            <a:extLst>
              <a:ext uri="{FF2B5EF4-FFF2-40B4-BE49-F238E27FC236}">
                <a16:creationId xmlns:a16="http://schemas.microsoft.com/office/drawing/2014/main" id="{EDB3B3F4-319C-4AB3-B1EC-E7DAA431D19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43604" y="893696"/>
            <a:ext cx="4068715" cy="7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Gender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sp>
        <p:nvSpPr>
          <p:cNvPr id="64586" name="Rectangle 74">
            <a:extLst>
              <a:ext uri="{FF2B5EF4-FFF2-40B4-BE49-F238E27FC236}">
                <a16:creationId xmlns:a16="http://schemas.microsoft.com/office/drawing/2014/main" id="{44A77E9A-0543-47A5-B0F5-71996408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475891"/>
            <a:ext cx="1656184" cy="240387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587" name="Rectangle 75">
            <a:extLst>
              <a:ext uri="{FF2B5EF4-FFF2-40B4-BE49-F238E27FC236}">
                <a16:creationId xmlns:a16="http://schemas.microsoft.com/office/drawing/2014/main" id="{E4478BA1-3456-4DF0-A7D1-699D9AC9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5" y="2459833"/>
            <a:ext cx="1584173" cy="24199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Picture 73">
            <a:extLst>
              <a:ext uri="{FF2B5EF4-FFF2-40B4-BE49-F238E27FC236}">
                <a16:creationId xmlns:a16="http://schemas.microsoft.com/office/drawing/2014/main" id="{894A81B3-DBF1-41E5-ACC6-7AB6BECD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40"/>
            <a:ext cx="1456134" cy="49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99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Group 2">
            <a:extLst>
              <a:ext uri="{FF2B5EF4-FFF2-40B4-BE49-F238E27FC236}">
                <a16:creationId xmlns:a16="http://schemas.microsoft.com/office/drawing/2014/main" id="{84EB3376-20F2-4025-BC56-06002AF3C41F}"/>
              </a:ext>
            </a:extLst>
          </p:cNvPr>
          <p:cNvGraphicFramePr>
            <a:graphicFrameLocks noGrp="1"/>
          </p:cNvGraphicFramePr>
          <p:nvPr/>
        </p:nvGraphicFramePr>
        <p:xfrm>
          <a:off x="1456135" y="2442662"/>
          <a:ext cx="5564136" cy="1212040"/>
        </p:xfrm>
        <a:graphic>
          <a:graphicData uri="http://schemas.openxmlformats.org/drawingml/2006/table">
            <a:tbl>
              <a:tblPr/>
              <a:tblGrid>
                <a:gridCol w="971515">
                  <a:extLst>
                    <a:ext uri="{9D8B030D-6E8A-4147-A177-3AD203B41FA5}">
                      <a16:colId xmlns:a16="http://schemas.microsoft.com/office/drawing/2014/main" val="3221280978"/>
                    </a:ext>
                  </a:extLst>
                </a:gridCol>
                <a:gridCol w="1316108">
                  <a:extLst>
                    <a:ext uri="{9D8B030D-6E8A-4147-A177-3AD203B41FA5}">
                      <a16:colId xmlns:a16="http://schemas.microsoft.com/office/drawing/2014/main" val="298904223"/>
                    </a:ext>
                  </a:extLst>
                </a:gridCol>
                <a:gridCol w="1699791">
                  <a:extLst>
                    <a:ext uri="{9D8B030D-6E8A-4147-A177-3AD203B41FA5}">
                      <a16:colId xmlns:a16="http://schemas.microsoft.com/office/drawing/2014/main" val="3279761455"/>
                    </a:ext>
                  </a:extLst>
                </a:gridCol>
                <a:gridCol w="1576722">
                  <a:extLst>
                    <a:ext uri="{9D8B030D-6E8A-4147-A177-3AD203B41FA5}">
                      <a16:colId xmlns:a16="http://schemas.microsoft.com/office/drawing/2014/main" val="129223727"/>
                    </a:ext>
                  </a:extLst>
                </a:gridCol>
              </a:tblGrid>
              <a:tr h="500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922710"/>
                  </a:ext>
                </a:extLst>
              </a:tr>
              <a:tr h="41440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Overall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52 (MI=0)</a:t>
                      </a:r>
                      <a:endParaRPr kumimoji="0" lang="zh-TW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44 (MI=9)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01521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 (11/127)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PPV=20.45%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43958"/>
                  </a:ext>
                </a:extLst>
              </a:tr>
            </a:tbl>
          </a:graphicData>
        </a:graphic>
      </p:graphicFrame>
      <p:graphicFrame>
        <p:nvGraphicFramePr>
          <p:cNvPr id="64539" name="Group 27">
            <a:extLst>
              <a:ext uri="{FF2B5EF4-FFF2-40B4-BE49-F238E27FC236}">
                <a16:creationId xmlns:a16="http://schemas.microsoft.com/office/drawing/2014/main" id="{B72D2A63-666A-4904-BFBC-0001583E67FA}"/>
              </a:ext>
            </a:extLst>
          </p:cNvPr>
          <p:cNvGraphicFramePr>
            <a:graphicFrameLocks noGrp="1"/>
          </p:cNvGraphicFramePr>
          <p:nvPr/>
        </p:nvGraphicFramePr>
        <p:xfrm>
          <a:off x="1456134" y="906422"/>
          <a:ext cx="3691929" cy="1375652"/>
        </p:xfrm>
        <a:graphic>
          <a:graphicData uri="http://schemas.openxmlformats.org/drawingml/2006/table">
            <a:tbl>
              <a:tblPr/>
              <a:tblGrid>
                <a:gridCol w="1963738">
                  <a:extLst>
                    <a:ext uri="{9D8B030D-6E8A-4147-A177-3AD203B41FA5}">
                      <a16:colId xmlns:a16="http://schemas.microsoft.com/office/drawing/2014/main" val="3066545227"/>
                    </a:ext>
                  </a:extLst>
                </a:gridCol>
                <a:gridCol w="1728191">
                  <a:extLst>
                    <a:ext uri="{9D8B030D-6E8A-4147-A177-3AD203B41FA5}">
                      <a16:colId xmlns:a16="http://schemas.microsoft.com/office/drawing/2014/main" val="1742341729"/>
                    </a:ext>
                  </a:extLst>
                </a:gridCol>
              </a:tblGrid>
              <a:tr h="479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  (</a:t>
                      </a:r>
                      <a:r>
                        <a:rPr kumimoji="0" lang="en-US" altLang="zh-TW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72715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26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3871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Female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11.6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69396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Male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19.8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72514"/>
                  </a:ext>
                </a:extLst>
              </a:tr>
            </a:tbl>
          </a:graphicData>
        </a:graphic>
      </p:graphicFrame>
      <p:graphicFrame>
        <p:nvGraphicFramePr>
          <p:cNvPr id="64556" name="Group 44">
            <a:extLst>
              <a:ext uri="{FF2B5EF4-FFF2-40B4-BE49-F238E27FC236}">
                <a16:creationId xmlns:a16="http://schemas.microsoft.com/office/drawing/2014/main" id="{0A25C51F-F382-4F81-8895-088869801ADB}"/>
              </a:ext>
            </a:extLst>
          </p:cNvPr>
          <p:cNvGraphicFramePr>
            <a:graphicFrameLocks noGrp="1"/>
          </p:cNvGraphicFramePr>
          <p:nvPr/>
        </p:nvGraphicFramePr>
        <p:xfrm>
          <a:off x="1456134" y="3654702"/>
          <a:ext cx="5564135" cy="1209203"/>
        </p:xfrm>
        <a:graphic>
          <a:graphicData uri="http://schemas.openxmlformats.org/drawingml/2006/table">
            <a:tbl>
              <a:tblPr/>
              <a:tblGrid>
                <a:gridCol w="955626">
                  <a:extLst>
                    <a:ext uri="{9D8B030D-6E8A-4147-A177-3AD203B41FA5}">
                      <a16:colId xmlns:a16="http://schemas.microsoft.com/office/drawing/2014/main" val="24835795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0673406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374868868"/>
                    </a:ext>
                  </a:extLst>
                </a:gridCol>
                <a:gridCol w="1584173">
                  <a:extLst>
                    <a:ext uri="{9D8B030D-6E8A-4147-A177-3AD203B41FA5}">
                      <a16:colId xmlns:a16="http://schemas.microsoft.com/office/drawing/2014/main" val="1329585959"/>
                    </a:ext>
                  </a:extLst>
                </a:gridCol>
              </a:tblGrid>
              <a:tr h="30884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Female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3.57% (2/56)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24 (MI=0)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19 (MI=2)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96510"/>
                  </a:ext>
                </a:extLst>
              </a:tr>
              <a:tr h="3012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PV=10.53%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91670"/>
                  </a:ext>
                </a:extLst>
              </a:tr>
              <a:tr h="3000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Male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12.68% (9/71)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24 (MI=0)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27 (MI=8)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412552"/>
                  </a:ext>
                </a:extLst>
              </a:tr>
              <a:tr h="2990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PPV=29.63%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219"/>
                  </a:ext>
                </a:extLst>
              </a:tr>
            </a:tbl>
          </a:graphicData>
        </a:graphic>
      </p:graphicFrame>
      <p:sp>
        <p:nvSpPr>
          <p:cNvPr id="64584" name="標題 1">
            <a:extLst>
              <a:ext uri="{FF2B5EF4-FFF2-40B4-BE49-F238E27FC236}">
                <a16:creationId xmlns:a16="http://schemas.microsoft.com/office/drawing/2014/main" id="{EDB3B3F4-319C-4AB3-B1EC-E7DAA431D19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43604" y="893696"/>
            <a:ext cx="4068715" cy="7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Gender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sp>
        <p:nvSpPr>
          <p:cNvPr id="64586" name="Rectangle 74">
            <a:extLst>
              <a:ext uri="{FF2B5EF4-FFF2-40B4-BE49-F238E27FC236}">
                <a16:creationId xmlns:a16="http://schemas.microsoft.com/office/drawing/2014/main" id="{44A77E9A-0543-47A5-B0F5-71996408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475891"/>
            <a:ext cx="1656184" cy="240387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587" name="Rectangle 75">
            <a:extLst>
              <a:ext uri="{FF2B5EF4-FFF2-40B4-BE49-F238E27FC236}">
                <a16:creationId xmlns:a16="http://schemas.microsoft.com/office/drawing/2014/main" id="{E4478BA1-3456-4DF0-A7D1-699D9AC9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5" y="2459833"/>
            <a:ext cx="1584173" cy="24199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Picture 73">
            <a:extLst>
              <a:ext uri="{FF2B5EF4-FFF2-40B4-BE49-F238E27FC236}">
                <a16:creationId xmlns:a16="http://schemas.microsoft.com/office/drawing/2014/main" id="{384F99B4-F0A9-4D0C-B0F6-EEE82FEC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690"/>
            <a:ext cx="1456134" cy="463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14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Group 2">
            <a:extLst>
              <a:ext uri="{FF2B5EF4-FFF2-40B4-BE49-F238E27FC236}">
                <a16:creationId xmlns:a16="http://schemas.microsoft.com/office/drawing/2014/main" id="{F9238C4C-39FF-43B1-8658-6BFE21AE450F}"/>
              </a:ext>
            </a:extLst>
          </p:cNvPr>
          <p:cNvGraphicFramePr>
            <a:graphicFrameLocks noGrp="1"/>
          </p:cNvGraphicFramePr>
          <p:nvPr/>
        </p:nvGraphicFramePr>
        <p:xfrm>
          <a:off x="1479170" y="3279647"/>
          <a:ext cx="4756548" cy="1583532"/>
        </p:xfrm>
        <a:graphic>
          <a:graphicData uri="http://schemas.openxmlformats.org/drawingml/2006/table">
            <a:tbl>
              <a:tblPr/>
              <a:tblGrid>
                <a:gridCol w="910828">
                  <a:extLst>
                    <a:ext uri="{9D8B030D-6E8A-4147-A177-3AD203B41FA5}">
                      <a16:colId xmlns:a16="http://schemas.microsoft.com/office/drawing/2014/main" val="2086789254"/>
                    </a:ext>
                  </a:extLst>
                </a:gridCol>
                <a:gridCol w="1207294">
                  <a:extLst>
                    <a:ext uri="{9D8B030D-6E8A-4147-A177-3AD203B41FA5}">
                      <a16:colId xmlns:a16="http://schemas.microsoft.com/office/drawing/2014/main" val="2639317099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1431380287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495554379"/>
                    </a:ext>
                  </a:extLst>
                </a:gridCol>
              </a:tblGrid>
              <a:tr h="526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659832"/>
                  </a:ext>
                </a:extLst>
              </a:tr>
              <a:tr h="52744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eGFR &lt;60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20 (MI=0)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28 (MI=6)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2679"/>
                  </a:ext>
                </a:extLst>
              </a:tr>
              <a:tr h="5298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7.50% (6/80)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PPV=21.43%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06215"/>
                  </a:ext>
                </a:extLst>
              </a:tr>
            </a:tbl>
          </a:graphicData>
        </a:graphic>
      </p:graphicFrame>
      <p:graphicFrame>
        <p:nvGraphicFramePr>
          <p:cNvPr id="70683" name="Group 27">
            <a:extLst>
              <a:ext uri="{FF2B5EF4-FFF2-40B4-BE49-F238E27FC236}">
                <a16:creationId xmlns:a16="http://schemas.microsoft.com/office/drawing/2014/main" id="{8BA77336-B381-48D7-A405-063C96576431}"/>
              </a:ext>
            </a:extLst>
          </p:cNvPr>
          <p:cNvGraphicFramePr>
            <a:graphicFrameLocks noGrp="1"/>
          </p:cNvGraphicFramePr>
          <p:nvPr/>
        </p:nvGraphicFramePr>
        <p:xfrm>
          <a:off x="1470074" y="676038"/>
          <a:ext cx="3441389" cy="1122998"/>
        </p:xfrm>
        <a:graphic>
          <a:graphicData uri="http://schemas.openxmlformats.org/drawingml/2006/table">
            <a:tbl>
              <a:tblPr/>
              <a:tblGrid>
                <a:gridCol w="1733774">
                  <a:extLst>
                    <a:ext uri="{9D8B030D-6E8A-4147-A177-3AD203B41FA5}">
                      <a16:colId xmlns:a16="http://schemas.microsoft.com/office/drawing/2014/main" val="3616857388"/>
                    </a:ext>
                  </a:extLst>
                </a:gridCol>
                <a:gridCol w="1707615">
                  <a:extLst>
                    <a:ext uri="{9D8B030D-6E8A-4147-A177-3AD203B41FA5}">
                      <a16:colId xmlns:a16="http://schemas.microsoft.com/office/drawing/2014/main" val="228888598"/>
                    </a:ext>
                  </a:extLst>
                </a:gridCol>
              </a:tblGrid>
              <a:tr h="526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  (</a:t>
                      </a:r>
                      <a:r>
                        <a:rPr kumimoji="0" lang="en-US" altLang="zh-TW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99th %  URL (ng/L)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88407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24868"/>
                  </a:ext>
                </a:extLst>
              </a:tr>
              <a:tr h="299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Calibri" panose="020F0502020204030204" pitchFamily="34" charset="0"/>
                        </a:rPr>
                        <a:t>eGFR&lt;60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29.5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53329"/>
                  </a:ext>
                </a:extLst>
              </a:tr>
            </a:tbl>
          </a:graphicData>
        </a:graphic>
      </p:graphicFrame>
      <p:graphicFrame>
        <p:nvGraphicFramePr>
          <p:cNvPr id="70697" name="Group 41">
            <a:extLst>
              <a:ext uri="{FF2B5EF4-FFF2-40B4-BE49-F238E27FC236}">
                <a16:creationId xmlns:a16="http://schemas.microsoft.com/office/drawing/2014/main" id="{420BBA8A-7906-46E1-A1FB-3E20E829E303}"/>
              </a:ext>
            </a:extLst>
          </p:cNvPr>
          <p:cNvGraphicFramePr>
            <a:graphicFrameLocks noGrp="1"/>
          </p:cNvGraphicFramePr>
          <p:nvPr/>
        </p:nvGraphicFramePr>
        <p:xfrm>
          <a:off x="1479170" y="1911902"/>
          <a:ext cx="4769643" cy="1319696"/>
        </p:xfrm>
        <a:graphic>
          <a:graphicData uri="http://schemas.openxmlformats.org/drawingml/2006/table">
            <a:tbl>
              <a:tblPr/>
              <a:tblGrid>
                <a:gridCol w="2084718">
                  <a:extLst>
                    <a:ext uri="{9D8B030D-6E8A-4147-A177-3AD203B41FA5}">
                      <a16:colId xmlns:a16="http://schemas.microsoft.com/office/drawing/2014/main" val="1012242223"/>
                    </a:ext>
                  </a:extLst>
                </a:gridCol>
                <a:gridCol w="1339519">
                  <a:extLst>
                    <a:ext uri="{9D8B030D-6E8A-4147-A177-3AD203B41FA5}">
                      <a16:colId xmlns:a16="http://schemas.microsoft.com/office/drawing/2014/main" val="2979464276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2996087482"/>
                    </a:ext>
                  </a:extLst>
                </a:gridCol>
              </a:tblGrid>
              <a:tr h="672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  <a:endParaRPr kumimoji="0" lang="zh-TW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2435"/>
                  </a:ext>
                </a:extLst>
              </a:tr>
              <a:tr h="3287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28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61 (MI=11)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4953"/>
                  </a:ext>
                </a:extLst>
              </a:tr>
              <a:tr h="318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 (11/127)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PPV=18.03%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252022"/>
                  </a:ext>
                </a:extLst>
              </a:tr>
            </a:tbl>
          </a:graphicData>
        </a:graphic>
      </p:graphicFrame>
      <p:sp>
        <p:nvSpPr>
          <p:cNvPr id="70719" name="標題 1">
            <a:extLst>
              <a:ext uri="{FF2B5EF4-FFF2-40B4-BE49-F238E27FC236}">
                <a16:creationId xmlns:a16="http://schemas.microsoft.com/office/drawing/2014/main" id="{313ABEF7-B730-4F93-A8DC-7D201969B29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36096" y="485289"/>
            <a:ext cx="2931989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Renal dysfunc.</a:t>
            </a:r>
          </a:p>
        </p:txBody>
      </p:sp>
      <p:pic>
        <p:nvPicPr>
          <p:cNvPr id="70720" name="Picture 64">
            <a:extLst>
              <a:ext uri="{FF2B5EF4-FFF2-40B4-BE49-F238E27FC236}">
                <a16:creationId xmlns:a16="http://schemas.microsoft.com/office/drawing/2014/main" id="{2E00BA9A-6859-4AE7-9BEE-87541602C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" y="42863"/>
            <a:ext cx="1450353" cy="51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721" name="Rectangle 65">
            <a:extLst>
              <a:ext uri="{FF2B5EF4-FFF2-40B4-BE49-F238E27FC236}">
                <a16:creationId xmlns:a16="http://schemas.microsoft.com/office/drawing/2014/main" id="{2D545AAC-7072-456E-BFB7-0D3FD6DC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463" y="1911900"/>
            <a:ext cx="1352550" cy="29512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722" name="Rectangle 66">
            <a:extLst>
              <a:ext uri="{FF2B5EF4-FFF2-40B4-BE49-F238E27FC236}">
                <a16:creationId xmlns:a16="http://schemas.microsoft.com/office/drawing/2014/main" id="{A27178D7-BBE4-4CEF-8809-E354A2CB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1911901"/>
            <a:ext cx="1352550" cy="29512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Group 2">
            <a:extLst>
              <a:ext uri="{FF2B5EF4-FFF2-40B4-BE49-F238E27FC236}">
                <a16:creationId xmlns:a16="http://schemas.microsoft.com/office/drawing/2014/main" id="{F9238C4C-39FF-43B1-8658-6BFE21AE450F}"/>
              </a:ext>
            </a:extLst>
          </p:cNvPr>
          <p:cNvGraphicFramePr>
            <a:graphicFrameLocks noGrp="1"/>
          </p:cNvGraphicFramePr>
          <p:nvPr/>
        </p:nvGraphicFramePr>
        <p:xfrm>
          <a:off x="1479170" y="3279647"/>
          <a:ext cx="4756548" cy="1583532"/>
        </p:xfrm>
        <a:graphic>
          <a:graphicData uri="http://schemas.openxmlformats.org/drawingml/2006/table">
            <a:tbl>
              <a:tblPr/>
              <a:tblGrid>
                <a:gridCol w="910828">
                  <a:extLst>
                    <a:ext uri="{9D8B030D-6E8A-4147-A177-3AD203B41FA5}">
                      <a16:colId xmlns:a16="http://schemas.microsoft.com/office/drawing/2014/main" val="2086789254"/>
                    </a:ext>
                  </a:extLst>
                </a:gridCol>
                <a:gridCol w="1207294">
                  <a:extLst>
                    <a:ext uri="{9D8B030D-6E8A-4147-A177-3AD203B41FA5}">
                      <a16:colId xmlns:a16="http://schemas.microsoft.com/office/drawing/2014/main" val="2639317099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1431380287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495554379"/>
                    </a:ext>
                  </a:extLst>
                </a:gridCol>
              </a:tblGrid>
              <a:tr h="526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659832"/>
                  </a:ext>
                </a:extLst>
              </a:tr>
              <a:tr h="52744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eGFR &lt;60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27 (MI=0)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33 (MI=5)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2679"/>
                  </a:ext>
                </a:extLst>
              </a:tr>
              <a:tr h="5298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7.50%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(6/80)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PPV=15.15%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06215"/>
                  </a:ext>
                </a:extLst>
              </a:tr>
            </a:tbl>
          </a:graphicData>
        </a:graphic>
      </p:graphicFrame>
      <p:graphicFrame>
        <p:nvGraphicFramePr>
          <p:cNvPr id="70683" name="Group 27">
            <a:extLst>
              <a:ext uri="{FF2B5EF4-FFF2-40B4-BE49-F238E27FC236}">
                <a16:creationId xmlns:a16="http://schemas.microsoft.com/office/drawing/2014/main" id="{8BA77336-B381-48D7-A405-063C96576431}"/>
              </a:ext>
            </a:extLst>
          </p:cNvPr>
          <p:cNvGraphicFramePr>
            <a:graphicFrameLocks noGrp="1"/>
          </p:cNvGraphicFramePr>
          <p:nvPr/>
        </p:nvGraphicFramePr>
        <p:xfrm>
          <a:off x="1470074" y="676038"/>
          <a:ext cx="3441389" cy="1122998"/>
        </p:xfrm>
        <a:graphic>
          <a:graphicData uri="http://schemas.openxmlformats.org/drawingml/2006/table">
            <a:tbl>
              <a:tblPr/>
              <a:tblGrid>
                <a:gridCol w="1733774">
                  <a:extLst>
                    <a:ext uri="{9D8B030D-6E8A-4147-A177-3AD203B41FA5}">
                      <a16:colId xmlns:a16="http://schemas.microsoft.com/office/drawing/2014/main" val="3616857388"/>
                    </a:ext>
                  </a:extLst>
                </a:gridCol>
                <a:gridCol w="1707615">
                  <a:extLst>
                    <a:ext uri="{9D8B030D-6E8A-4147-A177-3AD203B41FA5}">
                      <a16:colId xmlns:a16="http://schemas.microsoft.com/office/drawing/2014/main" val="228888598"/>
                    </a:ext>
                  </a:extLst>
                </a:gridCol>
              </a:tblGrid>
              <a:tr h="526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  (</a:t>
                      </a:r>
                      <a:r>
                        <a:rPr kumimoji="0" lang="en-US" altLang="zh-TW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99th %  URL (ng/L)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88407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26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24868"/>
                  </a:ext>
                </a:extLst>
              </a:tr>
              <a:tr h="299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Calibri" panose="020F0502020204030204" pitchFamily="34" charset="0"/>
                        </a:rPr>
                        <a:t>eGFR&lt;60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29.4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53329"/>
                  </a:ext>
                </a:extLst>
              </a:tr>
            </a:tbl>
          </a:graphicData>
        </a:graphic>
      </p:graphicFrame>
      <p:graphicFrame>
        <p:nvGraphicFramePr>
          <p:cNvPr id="70697" name="Group 41">
            <a:extLst>
              <a:ext uri="{FF2B5EF4-FFF2-40B4-BE49-F238E27FC236}">
                <a16:creationId xmlns:a16="http://schemas.microsoft.com/office/drawing/2014/main" id="{420BBA8A-7906-46E1-A1FB-3E20E829E303}"/>
              </a:ext>
            </a:extLst>
          </p:cNvPr>
          <p:cNvGraphicFramePr>
            <a:graphicFrameLocks noGrp="1"/>
          </p:cNvGraphicFramePr>
          <p:nvPr/>
        </p:nvGraphicFramePr>
        <p:xfrm>
          <a:off x="1479170" y="1911902"/>
          <a:ext cx="4769643" cy="1319696"/>
        </p:xfrm>
        <a:graphic>
          <a:graphicData uri="http://schemas.openxmlformats.org/drawingml/2006/table">
            <a:tbl>
              <a:tblPr/>
              <a:tblGrid>
                <a:gridCol w="2084718">
                  <a:extLst>
                    <a:ext uri="{9D8B030D-6E8A-4147-A177-3AD203B41FA5}">
                      <a16:colId xmlns:a16="http://schemas.microsoft.com/office/drawing/2014/main" val="1012242223"/>
                    </a:ext>
                  </a:extLst>
                </a:gridCol>
                <a:gridCol w="1339519">
                  <a:extLst>
                    <a:ext uri="{9D8B030D-6E8A-4147-A177-3AD203B41FA5}">
                      <a16:colId xmlns:a16="http://schemas.microsoft.com/office/drawing/2014/main" val="2979464276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2996087482"/>
                    </a:ext>
                  </a:extLst>
                </a:gridCol>
              </a:tblGrid>
              <a:tr h="672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</a:t>
                      </a:r>
                      <a:endParaRPr kumimoji="0" lang="zh-TW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2435"/>
                  </a:ext>
                </a:extLst>
              </a:tr>
              <a:tr h="3287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53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48 (MI=9)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4953"/>
                  </a:ext>
                </a:extLst>
              </a:tr>
              <a:tr h="318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 (11/127)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PPV=18.75%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252022"/>
                  </a:ext>
                </a:extLst>
              </a:tr>
            </a:tbl>
          </a:graphicData>
        </a:graphic>
      </p:graphicFrame>
      <p:sp>
        <p:nvSpPr>
          <p:cNvPr id="70719" name="標題 1">
            <a:extLst>
              <a:ext uri="{FF2B5EF4-FFF2-40B4-BE49-F238E27FC236}">
                <a16:creationId xmlns:a16="http://schemas.microsoft.com/office/drawing/2014/main" id="{313ABEF7-B730-4F93-A8DC-7D201969B29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36096" y="485289"/>
            <a:ext cx="2931989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Renal dysfunc.</a:t>
            </a:r>
          </a:p>
        </p:txBody>
      </p:sp>
      <p:sp>
        <p:nvSpPr>
          <p:cNvPr id="70721" name="Rectangle 65">
            <a:extLst>
              <a:ext uri="{FF2B5EF4-FFF2-40B4-BE49-F238E27FC236}">
                <a16:creationId xmlns:a16="http://schemas.microsoft.com/office/drawing/2014/main" id="{2D545AAC-7072-456E-BFB7-0D3FD6DC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463" y="1911900"/>
            <a:ext cx="1352550" cy="29512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722" name="Rectangle 66">
            <a:extLst>
              <a:ext uri="{FF2B5EF4-FFF2-40B4-BE49-F238E27FC236}">
                <a16:creationId xmlns:a16="http://schemas.microsoft.com/office/drawing/2014/main" id="{A27178D7-BBE4-4CEF-8809-E354A2CB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1911901"/>
            <a:ext cx="1352550" cy="29512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Picture 64">
            <a:extLst>
              <a:ext uri="{FF2B5EF4-FFF2-40B4-BE49-F238E27FC236}">
                <a16:creationId xmlns:a16="http://schemas.microsoft.com/office/drawing/2014/main" id="{0D5FDC48-FF7C-439E-B024-624F667E1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60895"/>
            <a:ext cx="1434578" cy="48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6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Group 2">
            <a:extLst>
              <a:ext uri="{FF2B5EF4-FFF2-40B4-BE49-F238E27FC236}">
                <a16:creationId xmlns:a16="http://schemas.microsoft.com/office/drawing/2014/main" id="{F9238C4C-39FF-43B1-8658-6BFE21AE450F}"/>
              </a:ext>
            </a:extLst>
          </p:cNvPr>
          <p:cNvGraphicFramePr>
            <a:graphicFrameLocks noGrp="1"/>
          </p:cNvGraphicFramePr>
          <p:nvPr/>
        </p:nvGraphicFramePr>
        <p:xfrm>
          <a:off x="1479170" y="3279647"/>
          <a:ext cx="4756548" cy="1583532"/>
        </p:xfrm>
        <a:graphic>
          <a:graphicData uri="http://schemas.openxmlformats.org/drawingml/2006/table">
            <a:tbl>
              <a:tblPr/>
              <a:tblGrid>
                <a:gridCol w="910828">
                  <a:extLst>
                    <a:ext uri="{9D8B030D-6E8A-4147-A177-3AD203B41FA5}">
                      <a16:colId xmlns:a16="http://schemas.microsoft.com/office/drawing/2014/main" val="2086789254"/>
                    </a:ext>
                  </a:extLst>
                </a:gridCol>
                <a:gridCol w="1207294">
                  <a:extLst>
                    <a:ext uri="{9D8B030D-6E8A-4147-A177-3AD203B41FA5}">
                      <a16:colId xmlns:a16="http://schemas.microsoft.com/office/drawing/2014/main" val="2639317099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1431380287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495554379"/>
                    </a:ext>
                  </a:extLst>
                </a:gridCol>
              </a:tblGrid>
              <a:tr h="526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659832"/>
                  </a:ext>
                </a:extLst>
              </a:tr>
              <a:tr h="52744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eGFR &lt;60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34 (MI=0)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25 (MI=4)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2679"/>
                  </a:ext>
                </a:extLst>
              </a:tr>
              <a:tr h="5298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7.50%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(6/80)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PPV=16%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06215"/>
                  </a:ext>
                </a:extLst>
              </a:tr>
            </a:tbl>
          </a:graphicData>
        </a:graphic>
      </p:graphicFrame>
      <p:graphicFrame>
        <p:nvGraphicFramePr>
          <p:cNvPr id="70683" name="Group 27">
            <a:extLst>
              <a:ext uri="{FF2B5EF4-FFF2-40B4-BE49-F238E27FC236}">
                <a16:creationId xmlns:a16="http://schemas.microsoft.com/office/drawing/2014/main" id="{8BA77336-B381-48D7-A405-063C96576431}"/>
              </a:ext>
            </a:extLst>
          </p:cNvPr>
          <p:cNvGraphicFramePr>
            <a:graphicFrameLocks noGrp="1"/>
          </p:cNvGraphicFramePr>
          <p:nvPr/>
        </p:nvGraphicFramePr>
        <p:xfrm>
          <a:off x="1470074" y="676038"/>
          <a:ext cx="3677990" cy="1122998"/>
        </p:xfrm>
        <a:graphic>
          <a:graphicData uri="http://schemas.openxmlformats.org/drawingml/2006/table">
            <a:tbl>
              <a:tblPr/>
              <a:tblGrid>
                <a:gridCol w="2021806">
                  <a:extLst>
                    <a:ext uri="{9D8B030D-6E8A-4147-A177-3AD203B41FA5}">
                      <a16:colId xmlns:a16="http://schemas.microsoft.com/office/drawing/2014/main" val="361685738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28888598"/>
                    </a:ext>
                  </a:extLst>
                </a:gridCol>
              </a:tblGrid>
              <a:tr h="526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  (</a:t>
                      </a:r>
                      <a:r>
                        <a:rPr kumimoji="0" lang="en-US" altLang="zh-TW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99th %  URL (ng/L)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88407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17.5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24868"/>
                  </a:ext>
                </a:extLst>
              </a:tr>
              <a:tr h="299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Calibri" panose="020F0502020204030204" pitchFamily="34" charset="0"/>
                        </a:rPr>
                        <a:t>eGFR&lt;60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25.9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53329"/>
                  </a:ext>
                </a:extLst>
              </a:tr>
            </a:tbl>
          </a:graphicData>
        </a:graphic>
      </p:graphicFrame>
      <p:graphicFrame>
        <p:nvGraphicFramePr>
          <p:cNvPr id="70697" name="Group 41">
            <a:extLst>
              <a:ext uri="{FF2B5EF4-FFF2-40B4-BE49-F238E27FC236}">
                <a16:creationId xmlns:a16="http://schemas.microsoft.com/office/drawing/2014/main" id="{420BBA8A-7906-46E1-A1FB-3E20E829E303}"/>
              </a:ext>
            </a:extLst>
          </p:cNvPr>
          <p:cNvGraphicFramePr>
            <a:graphicFrameLocks noGrp="1"/>
          </p:cNvGraphicFramePr>
          <p:nvPr/>
        </p:nvGraphicFramePr>
        <p:xfrm>
          <a:off x="1479170" y="1911902"/>
          <a:ext cx="4769643" cy="1319696"/>
        </p:xfrm>
        <a:graphic>
          <a:graphicData uri="http://schemas.openxmlformats.org/drawingml/2006/table">
            <a:tbl>
              <a:tblPr/>
              <a:tblGrid>
                <a:gridCol w="2084718">
                  <a:extLst>
                    <a:ext uri="{9D8B030D-6E8A-4147-A177-3AD203B41FA5}">
                      <a16:colId xmlns:a16="http://schemas.microsoft.com/office/drawing/2014/main" val="1012242223"/>
                    </a:ext>
                  </a:extLst>
                </a:gridCol>
                <a:gridCol w="1339519">
                  <a:extLst>
                    <a:ext uri="{9D8B030D-6E8A-4147-A177-3AD203B41FA5}">
                      <a16:colId xmlns:a16="http://schemas.microsoft.com/office/drawing/2014/main" val="2979464276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2996087482"/>
                    </a:ext>
                  </a:extLst>
                </a:gridCol>
              </a:tblGrid>
              <a:tr h="672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</a:t>
                      </a:r>
                      <a:endParaRPr kumimoji="0" lang="zh-TW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2435"/>
                  </a:ext>
                </a:extLst>
              </a:tr>
              <a:tr h="3287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52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44 (MI=9)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4953"/>
                  </a:ext>
                </a:extLst>
              </a:tr>
              <a:tr h="318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 (11/127)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PPV=20.45%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252022"/>
                  </a:ext>
                </a:extLst>
              </a:tr>
            </a:tbl>
          </a:graphicData>
        </a:graphic>
      </p:graphicFrame>
      <p:sp>
        <p:nvSpPr>
          <p:cNvPr id="70719" name="標題 1">
            <a:extLst>
              <a:ext uri="{FF2B5EF4-FFF2-40B4-BE49-F238E27FC236}">
                <a16:creationId xmlns:a16="http://schemas.microsoft.com/office/drawing/2014/main" id="{313ABEF7-B730-4F93-A8DC-7D201969B29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36096" y="485289"/>
            <a:ext cx="2931989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Renal dysfunc.</a:t>
            </a:r>
          </a:p>
        </p:txBody>
      </p:sp>
      <p:sp>
        <p:nvSpPr>
          <p:cNvPr id="70721" name="Rectangle 65">
            <a:extLst>
              <a:ext uri="{FF2B5EF4-FFF2-40B4-BE49-F238E27FC236}">
                <a16:creationId xmlns:a16="http://schemas.microsoft.com/office/drawing/2014/main" id="{2D545AAC-7072-456E-BFB7-0D3FD6DC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463" y="1911900"/>
            <a:ext cx="1352550" cy="29512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722" name="Rectangle 66">
            <a:extLst>
              <a:ext uri="{FF2B5EF4-FFF2-40B4-BE49-F238E27FC236}">
                <a16:creationId xmlns:a16="http://schemas.microsoft.com/office/drawing/2014/main" id="{A27178D7-BBE4-4CEF-8809-E354A2CB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1911901"/>
            <a:ext cx="1352550" cy="29512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Picture 64">
            <a:extLst>
              <a:ext uri="{FF2B5EF4-FFF2-40B4-BE49-F238E27FC236}">
                <a16:creationId xmlns:a16="http://schemas.microsoft.com/office/drawing/2014/main" id="{A82FABF2-944A-4DEA-B75C-EB4823A45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89"/>
            <a:ext cx="1479170" cy="4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56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91849"/>
          <a:ext cx="8784976" cy="493003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96498">
                  <a:extLst>
                    <a:ext uri="{9D8B030D-6E8A-4147-A177-3AD203B41FA5}">
                      <a16:colId xmlns:a16="http://schemas.microsoft.com/office/drawing/2014/main" val="937540444"/>
                    </a:ext>
                  </a:extLst>
                </a:gridCol>
                <a:gridCol w="1631584">
                  <a:extLst>
                    <a:ext uri="{9D8B030D-6E8A-4147-A177-3AD203B41FA5}">
                      <a16:colId xmlns:a16="http://schemas.microsoft.com/office/drawing/2014/main" val="4168557004"/>
                    </a:ext>
                  </a:extLst>
                </a:gridCol>
                <a:gridCol w="1648382">
                  <a:extLst>
                    <a:ext uri="{9D8B030D-6E8A-4147-A177-3AD203B41FA5}">
                      <a16:colId xmlns:a16="http://schemas.microsoft.com/office/drawing/2014/main" val="269722495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77631269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8615469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596777828"/>
                    </a:ext>
                  </a:extLst>
                </a:gridCol>
              </a:tblGrid>
              <a:tr h="450626">
                <a:tc rowSpan="2" gridSpan="2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 rowSpan="2"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Overall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Adjust for 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confounders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4045"/>
                  </a:ext>
                </a:extLst>
              </a:tr>
              <a:tr h="343150">
                <a:tc gridSpan="2"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 hMerge="1"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AUC (95% CI)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P-value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AUC (95% CI)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P-value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3287141265"/>
                  </a:ext>
                </a:extLst>
              </a:tr>
              <a:tr h="407607">
                <a:tc rowSpan="3"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T0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0.73 (0.54-0.92)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(ref.)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(ref.)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33248973"/>
                  </a:ext>
                </a:extLst>
              </a:tr>
              <a:tr h="4464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3H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1400" dirty="0"/>
                        <a:t>▲%)&amp;</a:t>
                      </a: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T=0&gt;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0.76 (0.56-0.97)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394714"/>
                  </a:ext>
                </a:extLst>
              </a:tr>
              <a:tr h="4464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3H 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1400" dirty="0"/>
                        <a:t>▲%)</a:t>
                      </a: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&amp;T=0&lt;URL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1.00 (1.00-1.00)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177725"/>
                  </a:ext>
                </a:extLst>
              </a:tr>
              <a:tr h="407607">
                <a:tc rowSpan="3"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T0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0.79 (0.66-0.91)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66245101"/>
                  </a:ext>
                </a:extLst>
              </a:tr>
              <a:tr h="4712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3H 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1400" dirty="0"/>
                        <a:t>▲%)</a:t>
                      </a: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&amp;T=0&gt;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0.60 (0.32-0.87)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10575523"/>
                  </a:ext>
                </a:extLst>
              </a:tr>
              <a:tr h="4769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3H 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1400" dirty="0"/>
                        <a:t>▲%)</a:t>
                      </a: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&amp;T=0&lt;URL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1.00 (1.00-1.00)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63921778"/>
                  </a:ext>
                </a:extLst>
              </a:tr>
              <a:tr h="486946">
                <a:tc rowSpan="3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T0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0.76 (0.62-0.90)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20212118"/>
                  </a:ext>
                </a:extLst>
              </a:tr>
              <a:tr h="4945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3H 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1400" dirty="0"/>
                        <a:t>▲%)</a:t>
                      </a: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&amp;T=0&gt;URL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0.63 (0.36-0.90)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187237395"/>
                  </a:ext>
                </a:extLst>
              </a:tr>
              <a:tr h="49848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3H 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1400" dirty="0"/>
                        <a:t>▲%)</a:t>
                      </a: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Calibri" panose="020F0502020204030204" pitchFamily="34" charset="0"/>
                        </a:rPr>
                        <a:t>&amp;</a:t>
                      </a: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T=0&lt;URL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1.00 (1.00-1.00)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17997393"/>
                  </a:ext>
                </a:extLst>
              </a:tr>
            </a:tbl>
          </a:graphicData>
        </a:graphic>
      </p:graphicFrame>
      <p:pic>
        <p:nvPicPr>
          <p:cNvPr id="5" name="Picture 51">
            <a:extLst>
              <a:ext uri="{FF2B5EF4-FFF2-40B4-BE49-F238E27FC236}">
                <a16:creationId xmlns:a16="http://schemas.microsoft.com/office/drawing/2014/main" id="{0F994C05-A450-42EA-B7BD-3E6846F6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911" y="1148088"/>
            <a:ext cx="1027566" cy="82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2">
            <a:extLst>
              <a:ext uri="{FF2B5EF4-FFF2-40B4-BE49-F238E27FC236}">
                <a16:creationId xmlns:a16="http://schemas.microsoft.com/office/drawing/2014/main" id="{925155BB-E4E0-4B0C-8484-52E36DA7B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249" y="2565610"/>
            <a:ext cx="1124890" cy="69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53">
            <a:extLst>
              <a:ext uri="{FF2B5EF4-FFF2-40B4-BE49-F238E27FC236}">
                <a16:creationId xmlns:a16="http://schemas.microsoft.com/office/drawing/2014/main" id="{83336C6E-63F7-43E9-B845-EB7D22CD3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7" r="13162"/>
          <a:stretch>
            <a:fillRect/>
          </a:stretch>
        </p:blipFill>
        <p:spPr bwMode="auto">
          <a:xfrm rot="5400000">
            <a:off x="60603" y="3927520"/>
            <a:ext cx="1135709" cy="7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D8DC2510-531E-4F3E-A6DB-E2D84672FFCA}"/>
              </a:ext>
            </a:extLst>
          </p:cNvPr>
          <p:cNvSpPr txBox="1">
            <a:spLocks/>
          </p:cNvSpPr>
          <p:nvPr/>
        </p:nvSpPr>
        <p:spPr>
          <a:xfrm>
            <a:off x="247260" y="225914"/>
            <a:ext cx="250317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j-cs"/>
                <a:sym typeface="Arial" panose="020B0604020202020204" pitchFamily="34" charset="0"/>
              </a:rPr>
              <a:t>Adjusted AUC</a:t>
            </a:r>
            <a:endParaRPr kumimoji="0" lang="zh-TW" alt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新細明體" panose="02020500000000000000" pitchFamily="18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092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62B5D-C0F4-4171-9D2C-B5339665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A90175-95B1-46ED-978A-8507F5C5A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" y="273843"/>
            <a:ext cx="9135929" cy="4814489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64BB96-ECBA-4D32-A33B-B3CBC67460EC}"/>
              </a:ext>
            </a:extLst>
          </p:cNvPr>
          <p:cNvSpPr txBox="1"/>
          <p:nvPr/>
        </p:nvSpPr>
        <p:spPr>
          <a:xfrm>
            <a:off x="2411760" y="1419622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N=53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9D386A-CC85-4FA3-A725-9EFFE3307C16}"/>
              </a:ext>
            </a:extLst>
          </p:cNvPr>
          <p:cNvSpPr txBox="1"/>
          <p:nvPr/>
        </p:nvSpPr>
        <p:spPr>
          <a:xfrm>
            <a:off x="5777880" y="1419622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N=74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6A8BF9-2736-4486-9542-A6E4C5878A80}"/>
              </a:ext>
            </a:extLst>
          </p:cNvPr>
          <p:cNvSpPr txBox="1"/>
          <p:nvPr/>
        </p:nvSpPr>
        <p:spPr>
          <a:xfrm>
            <a:off x="4067944" y="411510"/>
            <a:ext cx="6479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N=127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B677F1-F2A6-4959-B4F4-4E3A22A99F4A}"/>
              </a:ext>
            </a:extLst>
          </p:cNvPr>
          <p:cNvSpPr txBox="1"/>
          <p:nvPr/>
        </p:nvSpPr>
        <p:spPr>
          <a:xfrm>
            <a:off x="543805" y="40119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N=50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C024D4-6369-4216-8737-0711F780264A}"/>
              </a:ext>
            </a:extLst>
          </p:cNvPr>
          <p:cNvSpPr txBox="1"/>
          <p:nvPr/>
        </p:nvSpPr>
        <p:spPr>
          <a:xfrm>
            <a:off x="2627784" y="3017645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804CB3-F6F2-494A-9BDF-EB093216FB97}"/>
              </a:ext>
            </a:extLst>
          </p:cNvPr>
          <p:cNvSpPr txBox="1"/>
          <p:nvPr/>
        </p:nvSpPr>
        <p:spPr>
          <a:xfrm>
            <a:off x="1763688" y="4011910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N=0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61ECBE-F11A-46E2-BFD0-F1E31B81AFBB}"/>
              </a:ext>
            </a:extLst>
          </p:cNvPr>
          <p:cNvSpPr txBox="1"/>
          <p:nvPr/>
        </p:nvSpPr>
        <p:spPr>
          <a:xfrm>
            <a:off x="3099388" y="4011910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19BFF9-B483-4EE2-AE58-18C78FAFBBDD}"/>
              </a:ext>
            </a:extLst>
          </p:cNvPr>
          <p:cNvSpPr txBox="1"/>
          <p:nvPr/>
        </p:nvSpPr>
        <p:spPr>
          <a:xfrm>
            <a:off x="4462026" y="40025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N=32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7A0E51-5491-4C85-9A88-C48E7EA27251}"/>
              </a:ext>
            </a:extLst>
          </p:cNvPr>
          <p:cNvSpPr txBox="1"/>
          <p:nvPr/>
        </p:nvSpPr>
        <p:spPr>
          <a:xfrm>
            <a:off x="7380312" y="2335181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N=42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FE981BB-AA87-4038-A751-8FE064A42552}"/>
              </a:ext>
            </a:extLst>
          </p:cNvPr>
          <p:cNvSpPr txBox="1"/>
          <p:nvPr/>
        </p:nvSpPr>
        <p:spPr>
          <a:xfrm>
            <a:off x="5768051" y="3990197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FEC39A-019E-4D67-9F54-3F2EB97407FC}"/>
              </a:ext>
            </a:extLst>
          </p:cNvPr>
          <p:cNvSpPr txBox="1"/>
          <p:nvPr/>
        </p:nvSpPr>
        <p:spPr>
          <a:xfrm>
            <a:off x="8028384" y="3147814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N=39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09D294-DB7D-4B61-AEE7-8DFB5CAD7CDF}"/>
              </a:ext>
            </a:extLst>
          </p:cNvPr>
          <p:cNvSpPr txBox="1"/>
          <p:nvPr/>
        </p:nvSpPr>
        <p:spPr>
          <a:xfrm>
            <a:off x="7020272" y="40025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N=23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7B02E5-3CB4-4A25-B33C-1CA690B3BDFB}"/>
              </a:ext>
            </a:extLst>
          </p:cNvPr>
          <p:cNvSpPr txBox="1"/>
          <p:nvPr/>
        </p:nvSpPr>
        <p:spPr>
          <a:xfrm>
            <a:off x="8380247" y="3990197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N=16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0" name="Picture 107">
            <a:extLst>
              <a:ext uri="{FF2B5EF4-FFF2-40B4-BE49-F238E27FC236}">
                <a16:creationId xmlns:a16="http://schemas.microsoft.com/office/drawing/2014/main" id="{0D5EFFD7-77D3-40DA-9B49-CEB72A7CA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5" y="43438"/>
            <a:ext cx="1512168" cy="50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>
            <a:extLst>
              <a:ext uri="{FF2B5EF4-FFF2-40B4-BE49-F238E27FC236}">
                <a16:creationId xmlns:a16="http://schemas.microsoft.com/office/drawing/2014/main" id="{B02973E4-29C9-4F0B-B3C5-BF0E50594B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" y="73398"/>
            <a:ext cx="2700000" cy="148802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27989265-5D76-4210-9176-55C5F64247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" y="48905"/>
            <a:ext cx="2782040" cy="1488022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7DCDB395-47B8-4617-8FA9-B518EE393FEB}"/>
              </a:ext>
            </a:extLst>
          </p:cNvPr>
          <p:cNvSpPr txBox="1"/>
          <p:nvPr/>
        </p:nvSpPr>
        <p:spPr>
          <a:xfrm>
            <a:off x="1370359" y="859750"/>
            <a:ext cx="1237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Roche T=0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0.73 (0.54-0.92)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757ABD20-5183-4323-AD0E-F68D016787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" y="1479628"/>
            <a:ext cx="2782040" cy="1825304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CE9E56-BB90-40F1-B1AE-4668D9BC4AEC}"/>
              </a:ext>
            </a:extLst>
          </p:cNvPr>
          <p:cNvSpPr txBox="1"/>
          <p:nvPr/>
        </p:nvSpPr>
        <p:spPr>
          <a:xfrm>
            <a:off x="1370359" y="2600187"/>
            <a:ext cx="1237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Roche T=0 &gt; URL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0.76 (0.56-0.97)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C26A21A-6ED5-408E-A91F-A0A1C9F7F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" y="3331348"/>
            <a:ext cx="2824238" cy="1794248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38DA2471-A063-4FFD-B252-7B4D00F2E9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" y="3337471"/>
            <a:ext cx="2824238" cy="1794248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E1CBCFD-2D5F-48AA-8491-52D68FE60464}"/>
              </a:ext>
            </a:extLst>
          </p:cNvPr>
          <p:cNvSpPr txBox="1"/>
          <p:nvPr/>
        </p:nvSpPr>
        <p:spPr>
          <a:xfrm>
            <a:off x="1370359" y="4394608"/>
            <a:ext cx="1237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Roche T=0 &lt; URL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1.00 (1.00-1.00)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31A50C78-2B08-4D89-A54E-8682A0038F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56" y="48905"/>
            <a:ext cx="3043343" cy="155829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D14DFF5C-E407-46AD-A7A0-7F347519BCA4}"/>
              </a:ext>
            </a:extLst>
          </p:cNvPr>
          <p:cNvSpPr txBox="1"/>
          <p:nvPr/>
        </p:nvSpPr>
        <p:spPr>
          <a:xfrm>
            <a:off x="4510361" y="850438"/>
            <a:ext cx="1281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Abbott T=0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0.79 (0.66-0.91)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46232078-6BEE-48C7-B515-0B15B51010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53" y="1496492"/>
            <a:ext cx="3034859" cy="1779270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6877B941-6D11-443D-8595-088F98980BAC}"/>
              </a:ext>
            </a:extLst>
          </p:cNvPr>
          <p:cNvSpPr txBox="1"/>
          <p:nvPr/>
        </p:nvSpPr>
        <p:spPr>
          <a:xfrm>
            <a:off x="4502742" y="2552335"/>
            <a:ext cx="11247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Abbott T=0 &gt; URL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0.60 (0.32-0.87)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2991DE20-2C0A-4352-9289-E814E1F40DD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3331348"/>
            <a:ext cx="3118661" cy="1771167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7290B4C5-8523-4FE5-9FF1-65A9A09B4BD9}"/>
              </a:ext>
            </a:extLst>
          </p:cNvPr>
          <p:cNvSpPr txBox="1"/>
          <p:nvPr/>
        </p:nvSpPr>
        <p:spPr>
          <a:xfrm>
            <a:off x="4502742" y="4360201"/>
            <a:ext cx="11247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Abbott T=0 &lt; URL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1.00 (1.00-1.00)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620165B3-11CE-4F20-99FC-3F5AF0F68D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37" y="48850"/>
            <a:ext cx="3359263" cy="151257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A64D308F-4198-4811-AFEC-16944B71AE7B}"/>
              </a:ext>
            </a:extLst>
          </p:cNvPr>
          <p:cNvSpPr txBox="1"/>
          <p:nvPr/>
        </p:nvSpPr>
        <p:spPr>
          <a:xfrm>
            <a:off x="7602678" y="805135"/>
            <a:ext cx="1281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Beckman T=0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0.76 (0.62-0.90)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931F92CD-DBA6-4413-8E73-E6B4F99FE21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37" y="1544403"/>
            <a:ext cx="3359263" cy="174117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A03DCB21-7E57-474E-BFAD-031E6D38E245}"/>
              </a:ext>
            </a:extLst>
          </p:cNvPr>
          <p:cNvSpPr txBox="1"/>
          <p:nvPr/>
        </p:nvSpPr>
        <p:spPr>
          <a:xfrm>
            <a:off x="7602678" y="2553896"/>
            <a:ext cx="1281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Beckman T=0 &gt; URL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0.63 (0.36-0.90)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6F1E4ABD-5A65-46BE-84B7-FE55B6D328E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36" y="3325490"/>
            <a:ext cx="3359186" cy="1832610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7FA20006-6D40-40F4-A3F4-8D38BB0CD816}"/>
              </a:ext>
            </a:extLst>
          </p:cNvPr>
          <p:cNvSpPr txBox="1"/>
          <p:nvPr/>
        </p:nvSpPr>
        <p:spPr>
          <a:xfrm>
            <a:off x="7602678" y="4319338"/>
            <a:ext cx="1281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Beckman T=0 &lt; URL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1.00 (</a:t>
            </a:r>
            <a:r>
              <a:rPr kumimoji="0" lang="en-US" altLang="zh-TW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1.00-1.00)</a:t>
            </a:r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212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8589" y="387680"/>
          <a:ext cx="8776096" cy="44948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22801">
                  <a:extLst>
                    <a:ext uri="{9D8B030D-6E8A-4147-A177-3AD203B41FA5}">
                      <a16:colId xmlns:a16="http://schemas.microsoft.com/office/drawing/2014/main" val="323949365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570373228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286099238"/>
                    </a:ext>
                  </a:extLst>
                </a:gridCol>
                <a:gridCol w="1616528">
                  <a:extLst>
                    <a:ext uri="{9D8B030D-6E8A-4147-A177-3AD203B41FA5}">
                      <a16:colId xmlns:a16="http://schemas.microsoft.com/office/drawing/2014/main" val="998892924"/>
                    </a:ext>
                  </a:extLst>
                </a:gridCol>
                <a:gridCol w="1140449">
                  <a:extLst>
                    <a:ext uri="{9D8B030D-6E8A-4147-A177-3AD203B41FA5}">
                      <a16:colId xmlns:a16="http://schemas.microsoft.com/office/drawing/2014/main" val="3882033329"/>
                    </a:ext>
                  </a:extLst>
                </a:gridCol>
              </a:tblGrid>
              <a:tr h="449481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Overall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Non-MI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listo MT" panose="02040603050505030304" pitchFamily="18" charset="0"/>
                        </a:rPr>
                        <a:t>MI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P-value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567560899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127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116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11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98591432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listo MT" panose="02040603050505030304" pitchFamily="18" charset="0"/>
                        </a:rPr>
                        <a:t>age (median [IQR])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71.30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(14.78)</a:t>
                      </a:r>
                      <a:endParaRPr lang="en-US" altLang="zh-TW" sz="1800" u="none" strike="noStrike" dirty="0">
                        <a:effectLst/>
                        <a:latin typeface="Calisto MT" panose="0204060305050503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71.78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(14.81)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66.18 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(14.03)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0.231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99231292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listo MT" panose="02040603050505030304" pitchFamily="18" charset="0"/>
                        </a:rPr>
                        <a:t>male = 1 (%)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71 (55.9)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62</a:t>
                      </a:r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(53.4)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9 ( 81.8)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0.135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781128421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listo MT" panose="02040603050505030304" pitchFamily="18" charset="0"/>
                        </a:rPr>
                        <a:t>GFR (median [IQR])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56.39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(62.82)</a:t>
                      </a:r>
                      <a:endParaRPr lang="en-US" altLang="zh-TW" sz="1800" u="none" strike="noStrike" dirty="0">
                        <a:effectLst/>
                        <a:latin typeface="Calisto MT" panose="0204060305050503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57.65 (64.63)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43.13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(38.26)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0.466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127246950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listo MT" panose="02040603050505030304" pitchFamily="18" charset="0"/>
                        </a:rPr>
                        <a:t>renal_dysfunction = 1 (%)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80 (63.0)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74 (63.8)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6 ( 54.5)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0.779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853565402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listo MT" panose="02040603050505030304" pitchFamily="18" charset="0"/>
                        </a:rPr>
                        <a:t>Creatinine (median [IQR])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2.70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(3.07)</a:t>
                      </a:r>
                      <a:endParaRPr lang="en-US" altLang="zh-TW" sz="1800" u="none" strike="noStrike" dirty="0">
                        <a:effectLst/>
                        <a:latin typeface="Calisto MT" panose="0204060305050503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2.54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(2.93)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4.36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(4.13)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0.060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534680320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Calisto MT" panose="02040603050505030304" pitchFamily="18" charset="0"/>
                        </a:rPr>
                        <a:t>有無住院 </a:t>
                      </a:r>
                      <a:r>
                        <a:rPr lang="en-US" altLang="zh-TW" sz="1800" u="none" strike="noStrike">
                          <a:effectLst/>
                          <a:latin typeface="Calisto MT" panose="02040603050505030304" pitchFamily="18" charset="0"/>
                        </a:rPr>
                        <a:t>= 1 (%)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74 (58.3)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63 (54.3)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11 (100.0)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0.009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05383632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Calisto MT" panose="02040603050505030304" pitchFamily="18" charset="0"/>
                        </a:rPr>
                        <a:t>有無入住心臟科病房 </a:t>
                      </a:r>
                      <a:r>
                        <a:rPr lang="en-US" altLang="zh-TW" sz="1800" u="none" strike="noStrike">
                          <a:effectLst/>
                          <a:latin typeface="Calisto MT" panose="02040603050505030304" pitchFamily="18" charset="0"/>
                        </a:rPr>
                        <a:t>= 1 (%)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26 (20.5)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16 (13.8)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10 ( 90.9)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&lt;0.001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108509158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Calisto MT" panose="02040603050505030304" pitchFamily="18" charset="0"/>
                        </a:rPr>
                        <a:t>是否有心導管 </a:t>
                      </a:r>
                      <a:r>
                        <a:rPr lang="en-US" altLang="zh-TW" sz="1800" u="none" strike="noStrike">
                          <a:effectLst/>
                          <a:latin typeface="Calisto MT" panose="02040603050505030304" pitchFamily="18" charset="0"/>
                        </a:rPr>
                        <a:t>= 1 (%)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13 (10.2)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4 ( 3.4)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9 ( 81.8)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&lt;0.001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52483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89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62B5D-C0F4-4171-9D2C-B5339665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A90175-95B1-46ED-978A-8507F5C5A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" y="273843"/>
            <a:ext cx="9135929" cy="4814489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64BB96-ECBA-4D32-A33B-B3CBC67460EC}"/>
              </a:ext>
            </a:extLst>
          </p:cNvPr>
          <p:cNvSpPr txBox="1"/>
          <p:nvPr/>
        </p:nvSpPr>
        <p:spPr>
          <a:xfrm>
            <a:off x="2411760" y="1419622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N=53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9D386A-CC85-4FA3-A725-9EFFE3307C16}"/>
              </a:ext>
            </a:extLst>
          </p:cNvPr>
          <p:cNvSpPr txBox="1"/>
          <p:nvPr/>
        </p:nvSpPr>
        <p:spPr>
          <a:xfrm>
            <a:off x="5768051" y="1465391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N=74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6A8BF9-2736-4486-9542-A6E4C5878A80}"/>
              </a:ext>
            </a:extLst>
          </p:cNvPr>
          <p:cNvSpPr txBox="1"/>
          <p:nvPr/>
        </p:nvSpPr>
        <p:spPr>
          <a:xfrm>
            <a:off x="4067944" y="411510"/>
            <a:ext cx="6479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N=127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B677F1-F2A6-4959-B4F4-4E3A22A99F4A}"/>
              </a:ext>
            </a:extLst>
          </p:cNvPr>
          <p:cNvSpPr txBox="1"/>
          <p:nvPr/>
        </p:nvSpPr>
        <p:spPr>
          <a:xfrm>
            <a:off x="543805" y="40119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N=51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C024D4-6369-4216-8737-0711F780264A}"/>
              </a:ext>
            </a:extLst>
          </p:cNvPr>
          <p:cNvSpPr txBox="1"/>
          <p:nvPr/>
        </p:nvSpPr>
        <p:spPr>
          <a:xfrm>
            <a:off x="2627784" y="3017645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N=2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804CB3-F6F2-494A-9BDF-EB093216FB97}"/>
              </a:ext>
            </a:extLst>
          </p:cNvPr>
          <p:cNvSpPr txBox="1"/>
          <p:nvPr/>
        </p:nvSpPr>
        <p:spPr>
          <a:xfrm>
            <a:off x="1763688" y="4011910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N=0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61ECBE-F11A-46E2-BFD0-F1E31B81AFBB}"/>
              </a:ext>
            </a:extLst>
          </p:cNvPr>
          <p:cNvSpPr txBox="1"/>
          <p:nvPr/>
        </p:nvSpPr>
        <p:spPr>
          <a:xfrm>
            <a:off x="3099388" y="4011910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N=2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19BFF9-B483-4EE2-AE58-18C78FAFBBDD}"/>
              </a:ext>
            </a:extLst>
          </p:cNvPr>
          <p:cNvSpPr txBox="1"/>
          <p:nvPr/>
        </p:nvSpPr>
        <p:spPr>
          <a:xfrm>
            <a:off x="4462026" y="40025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N=30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7A0E51-5491-4C85-9A88-C48E7EA27251}"/>
              </a:ext>
            </a:extLst>
          </p:cNvPr>
          <p:cNvSpPr txBox="1"/>
          <p:nvPr/>
        </p:nvSpPr>
        <p:spPr>
          <a:xfrm>
            <a:off x="7380312" y="2335181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N=44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FE981BB-AA87-4038-A751-8FE064A42552}"/>
              </a:ext>
            </a:extLst>
          </p:cNvPr>
          <p:cNvSpPr txBox="1"/>
          <p:nvPr/>
        </p:nvSpPr>
        <p:spPr>
          <a:xfrm>
            <a:off x="5768051" y="3990197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FEC39A-019E-4D67-9F54-3F2EB97407FC}"/>
              </a:ext>
            </a:extLst>
          </p:cNvPr>
          <p:cNvSpPr txBox="1"/>
          <p:nvPr/>
        </p:nvSpPr>
        <p:spPr>
          <a:xfrm>
            <a:off x="8028384" y="3147814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N=43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09D294-DB7D-4B61-AEE7-8DFB5CAD7CDF}"/>
              </a:ext>
            </a:extLst>
          </p:cNvPr>
          <p:cNvSpPr txBox="1"/>
          <p:nvPr/>
        </p:nvSpPr>
        <p:spPr>
          <a:xfrm>
            <a:off x="7020272" y="40025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N=29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7B02E5-3CB4-4A25-B33C-1CA690B3BDFB}"/>
              </a:ext>
            </a:extLst>
          </p:cNvPr>
          <p:cNvSpPr txBox="1"/>
          <p:nvPr/>
        </p:nvSpPr>
        <p:spPr>
          <a:xfrm>
            <a:off x="8380247" y="3990197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N=14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1" name="Picture 108">
            <a:extLst>
              <a:ext uri="{FF2B5EF4-FFF2-40B4-BE49-F238E27FC236}">
                <a16:creationId xmlns:a16="http://schemas.microsoft.com/office/drawing/2014/main" id="{7C606B63-88EE-4668-AAD4-1EFBF02AE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1" y="35425"/>
            <a:ext cx="1588512" cy="5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5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>
            <a:extLst>
              <a:ext uri="{FF2B5EF4-FFF2-40B4-BE49-F238E27FC236}">
                <a16:creationId xmlns:a16="http://schemas.microsoft.com/office/drawing/2014/main" id="{1234CBAD-D4A7-4167-B6DE-E03AC49B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23"/>
          <a:stretch>
            <a:fillRect/>
          </a:stretch>
        </p:blipFill>
        <p:spPr bwMode="auto">
          <a:xfrm>
            <a:off x="1828238" y="560553"/>
            <a:ext cx="246221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文字方塊 16">
            <a:extLst>
              <a:ext uri="{FF2B5EF4-FFF2-40B4-BE49-F238E27FC236}">
                <a16:creationId xmlns:a16="http://schemas.microsoft.com/office/drawing/2014/main" id="{3A811EE2-004A-48E6-893A-42B788173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0"/>
            <a:ext cx="1146468" cy="30008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                         </a:t>
            </a: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063" name="文字方塊 2">
            <a:extLst>
              <a:ext uri="{FF2B5EF4-FFF2-40B4-BE49-F238E27FC236}">
                <a16:creationId xmlns:a16="http://schemas.microsoft.com/office/drawing/2014/main" id="{DB4AAFFE-59E4-4C70-B1F5-A69A8BA4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60" y="2796117"/>
            <a:ext cx="13846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Bias(3.25)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haroni" panose="02010803020104030203" pitchFamily="2" charset="-79"/>
              <a:ea typeface="新細明體" panose="02020500000000000000" pitchFamily="18" charset="-12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95% Limits of agreement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haroni" panose="02010803020104030203" pitchFamily="2" charset="-79"/>
              <a:ea typeface="新細明體" panose="02020500000000000000" pitchFamily="18" charset="-12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(-30.1 to 36.6)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haroni" panose="02010803020104030203" pitchFamily="2" charset="-79"/>
              <a:ea typeface="新細明體" panose="02020500000000000000" pitchFamily="18" charset="-120"/>
              <a:cs typeface="+mn-cs"/>
              <a:sym typeface="新細明體" panose="02020500000000000000" pitchFamily="18" charset="-120"/>
            </a:endParaRPr>
          </a:p>
        </p:txBody>
      </p:sp>
      <p:sp>
        <p:nvSpPr>
          <p:cNvPr id="14" name="內容版面配置區 11">
            <a:extLst>
              <a:ext uri="{FF2B5EF4-FFF2-40B4-BE49-F238E27FC236}">
                <a16:creationId xmlns:a16="http://schemas.microsoft.com/office/drawing/2014/main" id="{3CF6F1D4-FB26-4F4A-9487-6930AD64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34" y="814541"/>
            <a:ext cx="3392468" cy="96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  <a:sym typeface="新細明體" panose="02020500000000000000" pitchFamily="18" charset="-120"/>
              </a:rPr>
              <a:t>Total patients= 127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haroni" panose="02010803020104030203" pitchFamily="2" charset="-79"/>
              <a:ea typeface="新細明體" panose="02020500000000000000" pitchFamily="18" charset="-120"/>
              <a:cs typeface="+mn-cs"/>
              <a:sym typeface="新細明體" panose="02020500000000000000" pitchFamily="18" charset="-120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  <a:sym typeface="新細明體" panose="02020500000000000000" pitchFamily="18" charset="-120"/>
              </a:rPr>
              <a:t>MI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  <a:sym typeface="新細明體" panose="02020500000000000000" pitchFamily="18" charset="-120"/>
              </a:rPr>
              <a:t>，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  <a:sym typeface="新細明體" panose="02020500000000000000" pitchFamily="18" charset="-120"/>
              </a:rPr>
              <a:t>n=11 (8.66%)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haroni" panose="02010803020104030203" pitchFamily="2" charset="-79"/>
              <a:ea typeface="新細明體" panose="02020500000000000000" pitchFamily="18" charset="-120"/>
              <a:cs typeface="+mn-cs"/>
              <a:sym typeface="新細明體" panose="02020500000000000000" pitchFamily="18" charset="-120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  <a:sym typeface="新細明體" panose="02020500000000000000" pitchFamily="18" charset="-120"/>
              </a:rPr>
              <a:t>Non-MI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  <a:sym typeface="新細明體" panose="02020500000000000000" pitchFamily="18" charset="-120"/>
              </a:rPr>
              <a:t>，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  <a:sym typeface="新細明體" panose="02020500000000000000" pitchFamily="18" charset="-120"/>
              </a:rPr>
              <a:t>n=116 (91.34%)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 panose="02010803020104030203" pitchFamily="2" charset="-79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BA34B9-C799-42BE-9449-D6B604349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741" y="1707654"/>
            <a:ext cx="3057552" cy="3054228"/>
          </a:xfrm>
          <a:prstGeom prst="rect">
            <a:avLst/>
          </a:prstGeom>
        </p:spPr>
      </p:pic>
      <p:sp>
        <p:nvSpPr>
          <p:cNvPr id="17" name="文字方塊 2">
            <a:extLst>
              <a:ext uri="{FF2B5EF4-FFF2-40B4-BE49-F238E27FC236}">
                <a16:creationId xmlns:a16="http://schemas.microsoft.com/office/drawing/2014/main" id="{07054608-6EAE-483A-9944-E3C5AE68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879" y="2477946"/>
            <a:ext cx="19621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Bland-Altman</a:t>
            </a:r>
            <a:r>
              <a:rPr kumimoji="0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plot</a:t>
            </a:r>
            <a:r>
              <a:rPr kumimoji="0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03F605-6B65-4177-BEB4-5F9137C52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840" y="2009935"/>
            <a:ext cx="3057552" cy="2881410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E1D2EC43-BADB-4EB2-A760-02C53C42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67" y="4678706"/>
            <a:ext cx="845344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0BEE70DC-29F6-4689-ACD7-D19D7107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40000">
            <a:off x="4565526" y="3142036"/>
            <a:ext cx="846534" cy="42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5">
            <a:extLst>
              <a:ext uri="{FF2B5EF4-FFF2-40B4-BE49-F238E27FC236}">
                <a16:creationId xmlns:a16="http://schemas.microsoft.com/office/drawing/2014/main" id="{F00645A8-A09A-499F-98EF-FE409F1B2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34" y="2585934"/>
            <a:ext cx="34111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y = 0.9776x + 1.1151</a:t>
            </a:r>
            <a:br>
              <a:rPr kumimoji="0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R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²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 = 0.9999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haroni" panose="02010803020104030203" pitchFamily="2" charset="-79"/>
              <a:ea typeface="新細明體" panose="02020500000000000000" pitchFamily="18" charset="-12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3" name="文字方塊 2">
            <a:extLst>
              <a:ext uri="{FF2B5EF4-FFF2-40B4-BE49-F238E27FC236}">
                <a16:creationId xmlns:a16="http://schemas.microsoft.com/office/drawing/2014/main" id="{AF223551-D216-48EB-805B-2501A5E9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49" y="2304196"/>
            <a:ext cx="19133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Calibration</a:t>
            </a:r>
            <a:r>
              <a:rPr kumimoji="0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plot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bldLvl="0" autoUpdateAnimBg="0"/>
      <p:bldP spid="17" grpId="0" bldLvl="0" autoUpdateAnimBg="0"/>
      <p:bldP spid="22" grpId="0" bldLvl="0" autoUpdateAnimBg="0"/>
      <p:bldP spid="23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Group 2">
            <a:extLst>
              <a:ext uri="{FF2B5EF4-FFF2-40B4-BE49-F238E27FC236}">
                <a16:creationId xmlns:a16="http://schemas.microsoft.com/office/drawing/2014/main" id="{5B26F4A4-BFCD-4639-8EC6-6543D87BE9D3}"/>
              </a:ext>
            </a:extLst>
          </p:cNvPr>
          <p:cNvGraphicFramePr>
            <a:graphicFrameLocks noGrp="1"/>
          </p:cNvGraphicFramePr>
          <p:nvPr/>
        </p:nvGraphicFramePr>
        <p:xfrm>
          <a:off x="318408" y="2343022"/>
          <a:ext cx="8268892" cy="1211580"/>
        </p:xfrm>
        <a:graphic>
          <a:graphicData uri="http://schemas.openxmlformats.org/drawingml/2006/table">
            <a:tbl>
              <a:tblPr/>
              <a:tblGrid>
                <a:gridCol w="1341470">
                  <a:extLst>
                    <a:ext uri="{9D8B030D-6E8A-4147-A177-3AD203B41FA5}">
                      <a16:colId xmlns:a16="http://schemas.microsoft.com/office/drawing/2014/main" val="726165436"/>
                    </a:ext>
                  </a:extLst>
                </a:gridCol>
                <a:gridCol w="911873">
                  <a:extLst>
                    <a:ext uri="{9D8B030D-6E8A-4147-A177-3AD203B41FA5}">
                      <a16:colId xmlns:a16="http://schemas.microsoft.com/office/drawing/2014/main" val="182808670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250509723"/>
                    </a:ext>
                  </a:extLst>
                </a:gridCol>
                <a:gridCol w="1468759">
                  <a:extLst>
                    <a:ext uri="{9D8B030D-6E8A-4147-A177-3AD203B41FA5}">
                      <a16:colId xmlns:a16="http://schemas.microsoft.com/office/drawing/2014/main" val="19523715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1997163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3865616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24802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64812473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37984373"/>
                    </a:ext>
                  </a:extLst>
                </a:gridCol>
                <a:gridCol w="702932">
                  <a:extLst>
                    <a:ext uri="{9D8B030D-6E8A-4147-A177-3AD203B41FA5}">
                      <a16:colId xmlns:a16="http://schemas.microsoft.com/office/drawing/2014/main" val="1353290785"/>
                    </a:ext>
                  </a:extLst>
                </a:gridCol>
              </a:tblGrid>
              <a:tr h="52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 </a:t>
                      </a: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altLang="zh-TW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=1.3 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</a:t>
                      </a:r>
                      <a:r>
                        <a:rPr kumimoji="0" lang="en-US" altLang="zh-TW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N=53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Observe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N=23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N=51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95952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26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03629"/>
                  </a:ext>
                </a:extLst>
              </a:tr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(0.0%)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(100%)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(4.35%)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(95.65%)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(19.61%)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(80.39%)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8919"/>
                  </a:ext>
                </a:extLst>
              </a:tr>
            </a:tbl>
          </a:graphicData>
        </a:graphic>
      </p:graphicFrame>
      <p:graphicFrame>
        <p:nvGraphicFramePr>
          <p:cNvPr id="47140" name="Group 36">
            <a:extLst>
              <a:ext uri="{FF2B5EF4-FFF2-40B4-BE49-F238E27FC236}">
                <a16:creationId xmlns:a16="http://schemas.microsoft.com/office/drawing/2014/main" id="{184E7475-4F54-4D84-87D9-77432738E8BE}"/>
              </a:ext>
            </a:extLst>
          </p:cNvPr>
          <p:cNvGraphicFramePr>
            <a:graphicFrameLocks noGrp="1"/>
          </p:cNvGraphicFramePr>
          <p:nvPr/>
        </p:nvGraphicFramePr>
        <p:xfrm>
          <a:off x="318407" y="3716156"/>
          <a:ext cx="8268888" cy="1211580"/>
        </p:xfrm>
        <a:graphic>
          <a:graphicData uri="http://schemas.openxmlformats.org/drawingml/2006/table">
            <a:tbl>
              <a:tblPr/>
              <a:tblGrid>
                <a:gridCol w="1348222">
                  <a:extLst>
                    <a:ext uri="{9D8B030D-6E8A-4147-A177-3AD203B41FA5}">
                      <a16:colId xmlns:a16="http://schemas.microsoft.com/office/drawing/2014/main" val="936559995"/>
                    </a:ext>
                  </a:extLst>
                </a:gridCol>
                <a:gridCol w="898998">
                  <a:extLst>
                    <a:ext uri="{9D8B030D-6E8A-4147-A177-3AD203B41FA5}">
                      <a16:colId xmlns:a16="http://schemas.microsoft.com/office/drawing/2014/main" val="4114330638"/>
                    </a:ext>
                  </a:extLst>
                </a:gridCol>
                <a:gridCol w="183696">
                  <a:extLst>
                    <a:ext uri="{9D8B030D-6E8A-4147-A177-3AD203B41FA5}">
                      <a16:colId xmlns:a16="http://schemas.microsoft.com/office/drawing/2014/main" val="1351921068"/>
                    </a:ext>
                  </a:extLst>
                </a:gridCol>
                <a:gridCol w="1462637">
                  <a:extLst>
                    <a:ext uri="{9D8B030D-6E8A-4147-A177-3AD203B41FA5}">
                      <a16:colId xmlns:a16="http://schemas.microsoft.com/office/drawing/2014/main" val="4025156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407774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084105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4437735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592617324"/>
                    </a:ext>
                  </a:extLst>
                </a:gridCol>
                <a:gridCol w="609477">
                  <a:extLst>
                    <a:ext uri="{9D8B030D-6E8A-4147-A177-3AD203B41FA5}">
                      <a16:colId xmlns:a16="http://schemas.microsoft.com/office/drawing/2014/main" val="118490779"/>
                    </a:ext>
                  </a:extLst>
                </a:gridCol>
                <a:gridCol w="741522">
                  <a:extLst>
                    <a:ext uri="{9D8B030D-6E8A-4147-A177-3AD203B41FA5}">
                      <a16:colId xmlns:a16="http://schemas.microsoft.com/office/drawing/2014/main" val="3136301432"/>
                    </a:ext>
                  </a:extLst>
                </a:gridCol>
              </a:tblGrid>
              <a:tr h="52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altLang="zh-TW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=1.3 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N=52</a:t>
                      </a:r>
                      <a:endParaRPr kumimoji="0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Observe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N=29</a:t>
                      </a:r>
                      <a:endParaRPr kumimoji="0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N=46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87555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17.5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67483"/>
                  </a:ext>
                </a:extLst>
              </a:tr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(0.0%)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(100%)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(3.45%)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(96.55%)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(21.74%)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(78.26%)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39435"/>
                  </a:ext>
                </a:extLst>
              </a:tr>
            </a:tbl>
          </a:graphicData>
        </a:graphic>
      </p:graphicFrame>
      <p:graphicFrame>
        <p:nvGraphicFramePr>
          <p:cNvPr id="47174" name="Group 70">
            <a:extLst>
              <a:ext uri="{FF2B5EF4-FFF2-40B4-BE49-F238E27FC236}">
                <a16:creationId xmlns:a16="http://schemas.microsoft.com/office/drawing/2014/main" id="{BF037FAE-D798-410D-8C99-1C58AEC2EE9C}"/>
              </a:ext>
            </a:extLst>
          </p:cNvPr>
          <p:cNvGraphicFramePr>
            <a:graphicFrameLocks noGrp="1"/>
          </p:cNvGraphicFramePr>
          <p:nvPr/>
        </p:nvGraphicFramePr>
        <p:xfrm>
          <a:off x="318408" y="929369"/>
          <a:ext cx="8268891" cy="1256286"/>
        </p:xfrm>
        <a:graphic>
          <a:graphicData uri="http://schemas.openxmlformats.org/drawingml/2006/table">
            <a:tbl>
              <a:tblPr/>
              <a:tblGrid>
                <a:gridCol w="1297245">
                  <a:extLst>
                    <a:ext uri="{9D8B030D-6E8A-4147-A177-3AD203B41FA5}">
                      <a16:colId xmlns:a16="http://schemas.microsoft.com/office/drawing/2014/main" val="627609690"/>
                    </a:ext>
                  </a:extLst>
                </a:gridCol>
                <a:gridCol w="956097">
                  <a:extLst>
                    <a:ext uri="{9D8B030D-6E8A-4147-A177-3AD203B41FA5}">
                      <a16:colId xmlns:a16="http://schemas.microsoft.com/office/drawing/2014/main" val="3091327305"/>
                    </a:ext>
                  </a:extLst>
                </a:gridCol>
                <a:gridCol w="177573">
                  <a:extLst>
                    <a:ext uri="{9D8B030D-6E8A-4147-A177-3AD203B41FA5}">
                      <a16:colId xmlns:a16="http://schemas.microsoft.com/office/drawing/2014/main" val="3700716433"/>
                    </a:ext>
                  </a:extLst>
                </a:gridCol>
                <a:gridCol w="1429178">
                  <a:extLst>
                    <a:ext uri="{9D8B030D-6E8A-4147-A177-3AD203B41FA5}">
                      <a16:colId xmlns:a16="http://schemas.microsoft.com/office/drawing/2014/main" val="1617784989"/>
                    </a:ext>
                  </a:extLst>
                </a:gridCol>
                <a:gridCol w="911890">
                  <a:extLst>
                    <a:ext uri="{9D8B030D-6E8A-4147-A177-3AD203B41FA5}">
                      <a16:colId xmlns:a16="http://schemas.microsoft.com/office/drawing/2014/main" val="385273987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283768125"/>
                    </a:ext>
                  </a:extLst>
                </a:gridCol>
                <a:gridCol w="691350">
                  <a:extLst>
                    <a:ext uri="{9D8B030D-6E8A-4147-A177-3AD203B41FA5}">
                      <a16:colId xmlns:a16="http://schemas.microsoft.com/office/drawing/2014/main" val="1173983045"/>
                    </a:ext>
                  </a:extLst>
                </a:gridCol>
                <a:gridCol w="655082">
                  <a:extLst>
                    <a:ext uri="{9D8B030D-6E8A-4147-A177-3AD203B41FA5}">
                      <a16:colId xmlns:a16="http://schemas.microsoft.com/office/drawing/2014/main" val="812845391"/>
                    </a:ext>
                  </a:extLst>
                </a:gridCol>
                <a:gridCol w="701858">
                  <a:extLst>
                    <a:ext uri="{9D8B030D-6E8A-4147-A177-3AD203B41FA5}">
                      <a16:colId xmlns:a16="http://schemas.microsoft.com/office/drawing/2014/main" val="1082509222"/>
                    </a:ext>
                  </a:extLst>
                </a:gridCol>
                <a:gridCol w="701858">
                  <a:extLst>
                    <a:ext uri="{9D8B030D-6E8A-4147-A177-3AD203B41FA5}">
                      <a16:colId xmlns:a16="http://schemas.microsoft.com/office/drawing/2014/main" val="1232418686"/>
                    </a:ext>
                  </a:extLst>
                </a:gridCol>
              </a:tblGrid>
              <a:tr h="5400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(LoB=3 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  <a:r>
                        <a:rPr kumimoji="0" lang="en-US" altLang="zh-TW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endParaRPr kumimoji="0" lang="zh-TW" altLang="en-US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N=28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Observe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N=38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N=61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54482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17646"/>
                  </a:ext>
                </a:extLst>
              </a:tr>
              <a:tr h="4343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(0.0 %)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28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(100 %)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(0%)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(100%)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(18.03%)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50 (81.97%)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91131"/>
                  </a:ext>
                </a:extLst>
              </a:tr>
            </a:tbl>
          </a:graphicData>
        </a:graphic>
      </p:graphicFrame>
      <p:pic>
        <p:nvPicPr>
          <p:cNvPr id="47210" name="Picture 106">
            <a:extLst>
              <a:ext uri="{FF2B5EF4-FFF2-40B4-BE49-F238E27FC236}">
                <a16:creationId xmlns:a16="http://schemas.microsoft.com/office/drawing/2014/main" id="{322F8EF2-78DC-4A4E-88CA-1E1D8ADBC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4" y="182676"/>
            <a:ext cx="15763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211" name="Picture 107">
            <a:extLst>
              <a:ext uri="{FF2B5EF4-FFF2-40B4-BE49-F238E27FC236}">
                <a16:creationId xmlns:a16="http://schemas.microsoft.com/office/drawing/2014/main" id="{020D5D2A-3CFF-49AE-9DB7-E7EEACE87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05" y="182676"/>
            <a:ext cx="165496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212" name="Picture 108">
            <a:extLst>
              <a:ext uri="{FF2B5EF4-FFF2-40B4-BE49-F238E27FC236}">
                <a16:creationId xmlns:a16="http://schemas.microsoft.com/office/drawing/2014/main" id="{82AE282A-61C0-42B5-8039-C43AD02C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47" y="182675"/>
            <a:ext cx="175140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74" name="Group 70">
            <a:extLst>
              <a:ext uri="{FF2B5EF4-FFF2-40B4-BE49-F238E27FC236}">
                <a16:creationId xmlns:a16="http://schemas.microsoft.com/office/drawing/2014/main" id="{BF037FAE-D798-410D-8C99-1C58AEC2EE9C}"/>
              </a:ext>
            </a:extLst>
          </p:cNvPr>
          <p:cNvGraphicFramePr>
            <a:graphicFrameLocks noGrp="1"/>
          </p:cNvGraphicFramePr>
          <p:nvPr/>
        </p:nvGraphicFramePr>
        <p:xfrm>
          <a:off x="1279924" y="1103543"/>
          <a:ext cx="5563713" cy="1240158"/>
        </p:xfrm>
        <a:graphic>
          <a:graphicData uri="http://schemas.openxmlformats.org/drawingml/2006/table">
            <a:tbl>
              <a:tblPr/>
              <a:tblGrid>
                <a:gridCol w="1102519">
                  <a:extLst>
                    <a:ext uri="{9D8B030D-6E8A-4147-A177-3AD203B41FA5}">
                      <a16:colId xmlns:a16="http://schemas.microsoft.com/office/drawing/2014/main" val="627609690"/>
                    </a:ext>
                  </a:extLst>
                </a:gridCol>
                <a:gridCol w="1058465">
                  <a:extLst>
                    <a:ext uri="{9D8B030D-6E8A-4147-A177-3AD203B41FA5}">
                      <a16:colId xmlns:a16="http://schemas.microsoft.com/office/drawing/2014/main" val="3091327305"/>
                    </a:ext>
                  </a:extLst>
                </a:gridCol>
                <a:gridCol w="160656">
                  <a:extLst>
                    <a:ext uri="{9D8B030D-6E8A-4147-A177-3AD203B41FA5}">
                      <a16:colId xmlns:a16="http://schemas.microsoft.com/office/drawing/2014/main" val="3700716433"/>
                    </a:ext>
                  </a:extLst>
                </a:gridCol>
                <a:gridCol w="863204">
                  <a:extLst>
                    <a:ext uri="{9D8B030D-6E8A-4147-A177-3AD203B41FA5}">
                      <a16:colId xmlns:a16="http://schemas.microsoft.com/office/drawing/2014/main" val="1617784989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3852739876"/>
                    </a:ext>
                  </a:extLst>
                </a:gridCol>
                <a:gridCol w="1193006">
                  <a:extLst>
                    <a:ext uri="{9D8B030D-6E8A-4147-A177-3AD203B41FA5}">
                      <a16:colId xmlns:a16="http://schemas.microsoft.com/office/drawing/2014/main" val="1082509222"/>
                    </a:ext>
                  </a:extLst>
                </a:gridCol>
              </a:tblGrid>
              <a:tr h="4343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  <a:endParaRPr kumimoji="0" lang="zh-TW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(LoB=3 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2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554482"/>
                  </a:ext>
                </a:extLst>
              </a:tr>
              <a:tr h="23050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28 (MI=0)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61 (MI=11)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17646"/>
                  </a:ext>
                </a:extLst>
              </a:tr>
              <a:tr h="276225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4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PPV=18.03%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91131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03260"/>
                  </a:ext>
                </a:extLst>
              </a:tr>
            </a:tbl>
          </a:graphicData>
        </a:graphic>
      </p:graphicFrame>
      <p:pic>
        <p:nvPicPr>
          <p:cNvPr id="47210" name="Picture 106">
            <a:extLst>
              <a:ext uri="{FF2B5EF4-FFF2-40B4-BE49-F238E27FC236}">
                <a16:creationId xmlns:a16="http://schemas.microsoft.com/office/drawing/2014/main" id="{322F8EF2-78DC-4A4E-88CA-1E1D8ADBC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4" y="207169"/>
            <a:ext cx="15763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4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Group 2">
            <a:extLst>
              <a:ext uri="{FF2B5EF4-FFF2-40B4-BE49-F238E27FC236}">
                <a16:creationId xmlns:a16="http://schemas.microsoft.com/office/drawing/2014/main" id="{5B26F4A4-BFCD-4639-8EC6-6543D87BE9D3}"/>
              </a:ext>
            </a:extLst>
          </p:cNvPr>
          <p:cNvGraphicFramePr>
            <a:graphicFrameLocks noGrp="1"/>
          </p:cNvGraphicFramePr>
          <p:nvPr/>
        </p:nvGraphicFramePr>
        <p:xfrm>
          <a:off x="1279922" y="2432447"/>
          <a:ext cx="5518470" cy="1346838"/>
        </p:xfrm>
        <a:graphic>
          <a:graphicData uri="http://schemas.openxmlformats.org/drawingml/2006/table">
            <a:tbl>
              <a:tblPr/>
              <a:tblGrid>
                <a:gridCol w="1100138">
                  <a:extLst>
                    <a:ext uri="{9D8B030D-6E8A-4147-A177-3AD203B41FA5}">
                      <a16:colId xmlns:a16="http://schemas.microsoft.com/office/drawing/2014/main" val="726165436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1828086709"/>
                    </a:ext>
                  </a:extLst>
                </a:gridCol>
                <a:gridCol w="160656">
                  <a:extLst>
                    <a:ext uri="{9D8B030D-6E8A-4147-A177-3AD203B41FA5}">
                      <a16:colId xmlns:a16="http://schemas.microsoft.com/office/drawing/2014/main" val="4250509723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195237153"/>
                    </a:ext>
                  </a:extLst>
                </a:gridCol>
                <a:gridCol w="1179909">
                  <a:extLst>
                    <a:ext uri="{9D8B030D-6E8A-4147-A177-3AD203B41FA5}">
                      <a16:colId xmlns:a16="http://schemas.microsoft.com/office/drawing/2014/main" val="2419971634"/>
                    </a:ext>
                  </a:extLst>
                </a:gridCol>
                <a:gridCol w="1141810">
                  <a:extLst>
                    <a:ext uri="{9D8B030D-6E8A-4147-A177-3AD203B41FA5}">
                      <a16:colId xmlns:a16="http://schemas.microsoft.com/office/drawing/2014/main" val="2337984373"/>
                    </a:ext>
                  </a:extLst>
                </a:gridCol>
              </a:tblGrid>
              <a:tr h="480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 </a:t>
                      </a: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(LoB=1.3 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</a:t>
                      </a:r>
                      <a:r>
                        <a:rPr kumimoji="0" lang="en-US" altLang="zh-TW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endParaRPr kumimoji="0" lang="zh-TW" altLang="en-US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  <a:endParaRPr kumimoji="0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95952"/>
                  </a:ext>
                </a:extLst>
              </a:tr>
              <a:tr h="25336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26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53 (MI=0)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51 (MI=10)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03629"/>
                  </a:ext>
                </a:extLst>
              </a:tr>
              <a:tr h="299085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PPV=19.61%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8919"/>
                  </a:ext>
                </a:extLst>
              </a:tr>
              <a:tr h="2990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60231"/>
                  </a:ext>
                </a:extLst>
              </a:tr>
            </a:tbl>
          </a:graphicData>
        </a:graphic>
      </p:graphicFrame>
      <p:pic>
        <p:nvPicPr>
          <p:cNvPr id="47211" name="Picture 107">
            <a:extLst>
              <a:ext uri="{FF2B5EF4-FFF2-40B4-BE49-F238E27FC236}">
                <a16:creationId xmlns:a16="http://schemas.microsoft.com/office/drawing/2014/main" id="{020D5D2A-3CFF-49AE-9DB7-E7EEACE87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05" y="207169"/>
            <a:ext cx="165496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13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40" name="Group 36">
            <a:extLst>
              <a:ext uri="{FF2B5EF4-FFF2-40B4-BE49-F238E27FC236}">
                <a16:creationId xmlns:a16="http://schemas.microsoft.com/office/drawing/2014/main" id="{184E7475-4F54-4D84-87D9-77432738E8BE}"/>
              </a:ext>
            </a:extLst>
          </p:cNvPr>
          <p:cNvGraphicFramePr>
            <a:graphicFrameLocks noGrp="1"/>
          </p:cNvGraphicFramePr>
          <p:nvPr/>
        </p:nvGraphicFramePr>
        <p:xfrm>
          <a:off x="1241230" y="3755232"/>
          <a:ext cx="5631730" cy="1272154"/>
        </p:xfrm>
        <a:graphic>
          <a:graphicData uri="http://schemas.openxmlformats.org/drawingml/2006/table">
            <a:tbl>
              <a:tblPr/>
              <a:tblGrid>
                <a:gridCol w="1106180">
                  <a:extLst>
                    <a:ext uri="{9D8B030D-6E8A-4147-A177-3AD203B41FA5}">
                      <a16:colId xmlns:a16="http://schemas.microsoft.com/office/drawing/2014/main" val="936559995"/>
                    </a:ext>
                  </a:extLst>
                </a:gridCol>
                <a:gridCol w="1069307">
                  <a:extLst>
                    <a:ext uri="{9D8B030D-6E8A-4147-A177-3AD203B41FA5}">
                      <a16:colId xmlns:a16="http://schemas.microsoft.com/office/drawing/2014/main" val="4114330638"/>
                    </a:ext>
                  </a:extLst>
                </a:gridCol>
                <a:gridCol w="186471">
                  <a:extLst>
                    <a:ext uri="{9D8B030D-6E8A-4147-A177-3AD203B41FA5}">
                      <a16:colId xmlns:a16="http://schemas.microsoft.com/office/drawing/2014/main" val="1351921068"/>
                    </a:ext>
                  </a:extLst>
                </a:gridCol>
                <a:gridCol w="878997">
                  <a:extLst>
                    <a:ext uri="{9D8B030D-6E8A-4147-A177-3AD203B41FA5}">
                      <a16:colId xmlns:a16="http://schemas.microsoft.com/office/drawing/2014/main" val="40251568"/>
                    </a:ext>
                  </a:extLst>
                </a:gridCol>
                <a:gridCol w="1173977">
                  <a:extLst>
                    <a:ext uri="{9D8B030D-6E8A-4147-A177-3AD203B41FA5}">
                      <a16:colId xmlns:a16="http://schemas.microsoft.com/office/drawing/2014/main" val="394077743"/>
                    </a:ext>
                  </a:extLst>
                </a:gridCol>
                <a:gridCol w="1216798">
                  <a:extLst>
                    <a:ext uri="{9D8B030D-6E8A-4147-A177-3AD203B41FA5}">
                      <a16:colId xmlns:a16="http://schemas.microsoft.com/office/drawing/2014/main" val="118490779"/>
                    </a:ext>
                  </a:extLst>
                </a:gridCol>
              </a:tblGrid>
              <a:tr h="4663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 (LoB=1.3 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2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87555"/>
                  </a:ext>
                </a:extLst>
              </a:tr>
              <a:tr h="23050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17.5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52 (MI=0)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46</a:t>
                      </a:r>
                      <a:r>
                        <a:rPr kumimoji="0" lang="zh-TW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(MI=10)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67483"/>
                  </a:ext>
                </a:extLst>
              </a:tr>
              <a:tr h="276225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4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PPV=21.74%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39435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209604"/>
                  </a:ext>
                </a:extLst>
              </a:tr>
            </a:tbl>
          </a:graphicData>
        </a:graphic>
      </p:graphicFrame>
      <p:pic>
        <p:nvPicPr>
          <p:cNvPr id="47212" name="Picture 108">
            <a:extLst>
              <a:ext uri="{FF2B5EF4-FFF2-40B4-BE49-F238E27FC236}">
                <a16:creationId xmlns:a16="http://schemas.microsoft.com/office/drawing/2014/main" id="{82AE282A-61C0-42B5-8039-C43AD02C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47" y="207169"/>
            <a:ext cx="175140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6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4874</TotalTime>
  <Words>3156</Words>
  <Application>Microsoft Office PowerPoint</Application>
  <PresentationFormat>如螢幕大小 (16:9)</PresentationFormat>
  <Paragraphs>1201</Paragraphs>
  <Slides>31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標楷體</vt:lpstr>
      <vt:lpstr>Aharoni</vt:lpstr>
      <vt:lpstr>Arial</vt:lpstr>
      <vt:lpstr>Calibri</vt:lpstr>
      <vt:lpstr>Calibri Light</vt:lpstr>
      <vt:lpstr>Calisto MT</vt:lpstr>
      <vt:lpstr>Times New Roman</vt:lpstr>
      <vt:lpstr>Custom Design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0h: cut-off的調整</vt:lpstr>
      <vt:lpstr>    ▲3h: ▲cut-off的調整   (T=0&gt;URL)</vt:lpstr>
      <vt:lpstr>    ▲3h: ▲cut-off的調整   (T=0&lt;URL)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Comparison:AUROC(T0&gt;URL)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Chin-Chieh Wu</cp:lastModifiedBy>
  <cp:revision>177</cp:revision>
  <dcterms:created xsi:type="dcterms:W3CDTF">2014-04-01T16:27:38Z</dcterms:created>
  <dcterms:modified xsi:type="dcterms:W3CDTF">2022-06-08T00:49:09Z</dcterms:modified>
</cp:coreProperties>
</file>