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0"/>
  </p:notesMasterIdLst>
  <p:sldIdLst>
    <p:sldId id="399" r:id="rId2"/>
    <p:sldId id="629" r:id="rId3"/>
    <p:sldId id="630" r:id="rId4"/>
    <p:sldId id="585" r:id="rId5"/>
    <p:sldId id="586" r:id="rId6"/>
    <p:sldId id="587" r:id="rId7"/>
    <p:sldId id="588" r:id="rId8"/>
    <p:sldId id="589" r:id="rId9"/>
    <p:sldId id="590" r:id="rId10"/>
    <p:sldId id="591" r:id="rId11"/>
    <p:sldId id="592" r:id="rId12"/>
    <p:sldId id="593" r:id="rId13"/>
    <p:sldId id="594" r:id="rId14"/>
    <p:sldId id="595" r:id="rId15"/>
    <p:sldId id="596" r:id="rId16"/>
    <p:sldId id="597" r:id="rId17"/>
    <p:sldId id="598" r:id="rId18"/>
    <p:sldId id="600" r:id="rId19"/>
    <p:sldId id="607" r:id="rId20"/>
    <p:sldId id="601" r:id="rId21"/>
    <p:sldId id="602" r:id="rId22"/>
    <p:sldId id="603" r:id="rId23"/>
    <p:sldId id="604" r:id="rId24"/>
    <p:sldId id="605" r:id="rId25"/>
    <p:sldId id="612" r:id="rId26"/>
    <p:sldId id="613" r:id="rId27"/>
    <p:sldId id="608" r:id="rId28"/>
    <p:sldId id="609" r:id="rId29"/>
    <p:sldId id="610" r:id="rId30"/>
    <p:sldId id="611" r:id="rId31"/>
    <p:sldId id="615" r:id="rId32"/>
    <p:sldId id="616" r:id="rId33"/>
    <p:sldId id="617" r:id="rId34"/>
    <p:sldId id="618" r:id="rId35"/>
    <p:sldId id="619" r:id="rId36"/>
    <p:sldId id="614" r:id="rId37"/>
    <p:sldId id="620" r:id="rId38"/>
    <p:sldId id="621" r:id="rId39"/>
    <p:sldId id="622" r:id="rId40"/>
    <p:sldId id="623" r:id="rId41"/>
    <p:sldId id="624" r:id="rId42"/>
    <p:sldId id="625" r:id="rId43"/>
    <p:sldId id="628" r:id="rId44"/>
    <p:sldId id="627" r:id="rId45"/>
    <p:sldId id="632" r:id="rId46"/>
    <p:sldId id="631" r:id="rId47"/>
    <p:sldId id="606" r:id="rId48"/>
    <p:sldId id="584" r:id="rId49"/>
  </p:sldIdLst>
  <p:sldSz cx="9144000" cy="6858000" type="screen4x3"/>
  <p:notesSz cx="7772400" cy="10058400"/>
  <p:defaultTextStyle>
    <a:defPPr>
      <a:defRPr lang="en-GB"/>
    </a:defPPr>
    <a:lvl1pPr algn="l" rtl="0" eaLnBrk="0" fontAlgn="base" hangingPunct="0">
      <a:spcBef>
        <a:spcPct val="0"/>
      </a:spcBef>
      <a:spcAft>
        <a:spcPct val="0"/>
      </a:spcAft>
      <a:defRPr sz="2400" kern="1200">
        <a:solidFill>
          <a:schemeClr val="bg1"/>
        </a:solidFill>
        <a:latin typeface="Arial" charset="0"/>
        <a:ea typeface="+mn-ea"/>
        <a:cs typeface="+mn-cs"/>
      </a:defRPr>
    </a:lvl1pPr>
    <a:lvl2pPr marL="457200" algn="l" rtl="0" eaLnBrk="0" fontAlgn="base" hangingPunct="0">
      <a:spcBef>
        <a:spcPct val="0"/>
      </a:spcBef>
      <a:spcAft>
        <a:spcPct val="0"/>
      </a:spcAft>
      <a:defRPr sz="2400" kern="1200">
        <a:solidFill>
          <a:schemeClr val="bg1"/>
        </a:solidFill>
        <a:latin typeface="Arial" charset="0"/>
        <a:ea typeface="+mn-ea"/>
        <a:cs typeface="+mn-cs"/>
      </a:defRPr>
    </a:lvl2pPr>
    <a:lvl3pPr marL="914400" algn="l" rtl="0" eaLnBrk="0" fontAlgn="base" hangingPunct="0">
      <a:spcBef>
        <a:spcPct val="0"/>
      </a:spcBef>
      <a:spcAft>
        <a:spcPct val="0"/>
      </a:spcAft>
      <a:defRPr sz="2400" kern="1200">
        <a:solidFill>
          <a:schemeClr val="bg1"/>
        </a:solidFill>
        <a:latin typeface="Arial" charset="0"/>
        <a:ea typeface="+mn-ea"/>
        <a:cs typeface="+mn-cs"/>
      </a:defRPr>
    </a:lvl3pPr>
    <a:lvl4pPr marL="1371600" algn="l" rtl="0" eaLnBrk="0" fontAlgn="base" hangingPunct="0">
      <a:spcBef>
        <a:spcPct val="0"/>
      </a:spcBef>
      <a:spcAft>
        <a:spcPct val="0"/>
      </a:spcAft>
      <a:defRPr sz="2400" kern="1200">
        <a:solidFill>
          <a:schemeClr val="bg1"/>
        </a:solidFill>
        <a:latin typeface="Arial" charset="0"/>
        <a:ea typeface="+mn-ea"/>
        <a:cs typeface="+mn-cs"/>
      </a:defRPr>
    </a:lvl4pPr>
    <a:lvl5pPr marL="1828800" algn="l" rtl="0" eaLnBrk="0" fontAlgn="base" hangingPunct="0">
      <a:spcBef>
        <a:spcPct val="0"/>
      </a:spcBef>
      <a:spcAft>
        <a:spcPct val="0"/>
      </a:spcAft>
      <a:defRPr sz="2400" kern="1200">
        <a:solidFill>
          <a:schemeClr val="bg1"/>
        </a:solidFill>
        <a:latin typeface="Arial" charset="0"/>
        <a:ea typeface="+mn-ea"/>
        <a:cs typeface="+mn-cs"/>
      </a:defRPr>
    </a:lvl5pPr>
    <a:lvl6pPr marL="2286000" algn="l" defTabSz="914400" rtl="0" eaLnBrk="1" latinLnBrk="0" hangingPunct="1">
      <a:defRPr sz="2400" kern="1200">
        <a:solidFill>
          <a:schemeClr val="bg1"/>
        </a:solidFill>
        <a:latin typeface="Arial" charset="0"/>
        <a:ea typeface="+mn-ea"/>
        <a:cs typeface="+mn-cs"/>
      </a:defRPr>
    </a:lvl6pPr>
    <a:lvl7pPr marL="2743200" algn="l" defTabSz="914400" rtl="0" eaLnBrk="1" latinLnBrk="0" hangingPunct="1">
      <a:defRPr sz="2400" kern="1200">
        <a:solidFill>
          <a:schemeClr val="bg1"/>
        </a:solidFill>
        <a:latin typeface="Arial" charset="0"/>
        <a:ea typeface="+mn-ea"/>
        <a:cs typeface="+mn-cs"/>
      </a:defRPr>
    </a:lvl7pPr>
    <a:lvl8pPr marL="3200400" algn="l" defTabSz="914400" rtl="0" eaLnBrk="1" latinLnBrk="0" hangingPunct="1">
      <a:defRPr sz="2400" kern="1200">
        <a:solidFill>
          <a:schemeClr val="bg1"/>
        </a:solidFill>
        <a:latin typeface="Arial" charset="0"/>
        <a:ea typeface="+mn-ea"/>
        <a:cs typeface="+mn-cs"/>
      </a:defRPr>
    </a:lvl8pPr>
    <a:lvl9pPr marL="3657600" algn="l" defTabSz="914400" rtl="0" eaLnBrk="1" latinLnBrk="0" hangingPunct="1">
      <a:defRPr sz="2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647AA"/>
    <a:srgbClr val="CC3333"/>
    <a:srgbClr val="0CAEAE"/>
    <a:srgbClr val="00A000"/>
    <a:srgbClr val="336699"/>
    <a:srgbClr val="66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3" autoAdjust="0"/>
    <p:restoredTop sz="85095" autoAdjust="0"/>
  </p:normalViewPr>
  <p:slideViewPr>
    <p:cSldViewPr>
      <p:cViewPr varScale="1">
        <p:scale>
          <a:sx n="108" d="100"/>
          <a:sy n="108" d="100"/>
        </p:scale>
        <p:origin x="472" y="200"/>
      </p:cViewPr>
      <p:guideLst>
        <p:guide orient="horz" pos="2160"/>
        <p:guide pos="2880"/>
      </p:guideLst>
    </p:cSldViewPr>
  </p:slideViewPr>
  <p:outlineViewPr>
    <p:cViewPr varScale="1">
      <p:scale>
        <a:sx n="170" d="200"/>
        <a:sy n="170" d="200"/>
      </p:scale>
      <p:origin x="-786" y="-90"/>
    </p:cViewPr>
  </p:outlineViewPr>
  <p:notesTextViewPr>
    <p:cViewPr>
      <p:scale>
        <a:sx n="100" d="100"/>
        <a:sy n="100" d="100"/>
      </p:scale>
      <p:origin x="0" y="0"/>
    </p:cViewPr>
  </p:notesTextViewPr>
  <p:sorterViewPr>
    <p:cViewPr>
      <p:scale>
        <a:sx n="66" d="100"/>
        <a:sy n="66" d="100"/>
      </p:scale>
      <p:origin x="0" y="5088"/>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863600" y="875823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60" tIns="46080" rIns="92160" bIns="46080" anchor="b">
            <a:spAutoFit/>
          </a:bodyPr>
          <a:lstStyle>
            <a:lvl1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1pPr>
            <a:lvl2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2pPr>
            <a:lvl3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3pPr>
            <a:lvl4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4pPr>
            <a:lvl5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5pPr>
            <a:lvl6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6pPr>
            <a:lvl7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7pPr>
            <a:lvl8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8pPr>
            <a:lvl9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9pPr>
          </a:lstStyle>
          <a:p>
            <a:pPr eaLnBrk="1">
              <a:lnSpc>
                <a:spcPct val="93000"/>
              </a:lnSpc>
              <a:defRPr/>
            </a:pPr>
            <a:r>
              <a:rPr lang="en-GB" altLang="en-US" sz="1000" smtClean="0"/>
              <a:t>03/11/04</a:t>
            </a:r>
          </a:p>
        </p:txBody>
      </p:sp>
      <p:sp>
        <p:nvSpPr>
          <p:cNvPr id="4098" name="Rectangle 2"/>
          <p:cNvSpPr>
            <a:spLocks noGrp="1" noRot="1" noChangeAspect="1" noChangeArrowheads="1" noTextEdit="1"/>
          </p:cNvSpPr>
          <p:nvPr>
            <p:ph type="sldImg"/>
          </p:nvPr>
        </p:nvSpPr>
        <p:spPr bwMode="auto">
          <a:xfrm>
            <a:off x="1439863" y="1212850"/>
            <a:ext cx="4686300" cy="35147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4099" name="Text Box 3"/>
          <p:cNvSpPr txBox="1">
            <a:spLocks noGrp="1" noChangeArrowheads="1"/>
          </p:cNvSpPr>
          <p:nvPr>
            <p:ph type="body" idx="1"/>
          </p:nvPr>
        </p:nvSpPr>
        <p:spPr bwMode="auto">
          <a:xfrm>
            <a:off x="1439863" y="4846638"/>
            <a:ext cx="46799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p>
        </p:txBody>
      </p:sp>
      <p:sp>
        <p:nvSpPr>
          <p:cNvPr id="4100" name="Text Box 4"/>
          <p:cNvSpPr txBox="1">
            <a:spLocks noChangeArrowheads="1"/>
          </p:cNvSpPr>
          <p:nvPr/>
        </p:nvSpPr>
        <p:spPr bwMode="auto">
          <a:xfrm>
            <a:off x="3922713" y="875823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60" tIns="46080" rIns="92160" bIns="46080" anchor="b">
            <a:spAutoFit/>
          </a:bodyPr>
          <a:lstStyle>
            <a:lvl1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1pPr>
            <a:lvl2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2pPr>
            <a:lvl3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3pPr>
            <a:lvl4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4pPr>
            <a:lvl5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5pPr>
            <a:lvl6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6pPr>
            <a:lvl7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7pPr>
            <a:lvl8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8pPr>
            <a:lvl9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9pPr>
          </a:lstStyle>
          <a:p>
            <a:pPr algn="r" eaLnBrk="1">
              <a:lnSpc>
                <a:spcPct val="93000"/>
              </a:lnSpc>
              <a:defRPr/>
            </a:pPr>
            <a:fld id="{89D8EBEA-0E5A-DB40-A4DD-216919FBDDA7}" type="slidenum">
              <a:rPr lang="en-GB" altLang="en-US" sz="1000" smtClean="0"/>
              <a:pPr algn="r" eaLnBrk="1">
                <a:lnSpc>
                  <a:spcPct val="93000"/>
                </a:lnSpc>
                <a:defRPr/>
              </a:pPr>
              <a:t>‹#›</a:t>
            </a:fld>
            <a:endParaRPr lang="en-GB" altLang="en-US" sz="1000" smtClean="0"/>
          </a:p>
        </p:txBody>
      </p:sp>
      <p:sp>
        <p:nvSpPr>
          <p:cNvPr id="4101" name="Text Box 5"/>
          <p:cNvSpPr txBox="1">
            <a:spLocks noChangeArrowheads="1"/>
          </p:cNvSpPr>
          <p:nvPr/>
        </p:nvSpPr>
        <p:spPr bwMode="auto">
          <a:xfrm>
            <a:off x="733425" y="696913"/>
            <a:ext cx="37512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60" tIns="46080" rIns="92160" bIns="46080" anchor="b">
            <a:spAutoFit/>
          </a:bodyPr>
          <a:lstStyle>
            <a:lvl1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1pPr>
            <a:lvl2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2pPr>
            <a:lvl3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3pPr>
            <a:lvl4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4pPr>
            <a:lvl5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5pPr>
            <a:lvl6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6pPr>
            <a:lvl7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7pPr>
            <a:lvl8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8pPr>
            <a:lvl9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9pPr>
          </a:lstStyle>
          <a:p>
            <a:pPr algn="ctr" eaLnBrk="1">
              <a:lnSpc>
                <a:spcPct val="98000"/>
              </a:lnSpc>
              <a:defRPr/>
            </a:pPr>
            <a:r>
              <a:rPr lang="en-GB" altLang="en-US" sz="900" smtClean="0">
                <a:solidFill>
                  <a:srgbClr val="000000"/>
                </a:solidFill>
              </a:rPr>
              <a:t>|   JavaOne 2003   |   Session #</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Arial" charset="0"/>
        <a:cs typeface="Arial" charset="0"/>
      </a:defRPr>
    </a:lvl1pPr>
    <a:lvl2pPr marL="742950" indent="-28575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Arial" charset="0"/>
        <a:cs typeface="Arial" charset="0"/>
      </a:defRPr>
    </a:lvl2pPr>
    <a:lvl3pPr marL="1143000" indent="-22860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Arial" charset="0"/>
        <a:cs typeface="Arial" charset="0"/>
      </a:defRPr>
    </a:lvl3pPr>
    <a:lvl4pPr marL="1600200" indent="-22860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Arial" charset="0"/>
        <a:cs typeface="Arial" charset="0"/>
      </a:defRPr>
    </a:lvl4pPr>
    <a:lvl5pPr marL="2057400" indent="-22860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1397000" y="762000"/>
            <a:ext cx="4978400" cy="3733800"/>
          </a:xfrm>
          <a:noFill/>
          <a:ln/>
        </p:spPr>
      </p:sp>
      <p:sp>
        <p:nvSpPr>
          <p:cNvPr id="5122" name="Text Box 3"/>
          <p:cNvSpPr txBox="1">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…but there are five kinds of method references</a:t>
            </a:r>
            <a:r>
              <a:rPr lang="en-US" baseline="0" smtClean="0"/>
              <a:t> and all of them are useful</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Implementation class extends an </a:t>
            </a:r>
            <a:r>
              <a:rPr lang="en-US" baseline="0" smtClean="0"/>
              <a:t>template class, overriding abstract primitive method </a:t>
            </a:r>
            <a:endParaRPr lang="en-US" smtClean="0"/>
          </a:p>
          <a:p>
            <a:endParaRPr lang="en-US" smtClean="0"/>
          </a:p>
          <a:p>
            <a:r>
              <a:rPr lang="en-US" smtClean="0"/>
              <a:t>Constructor doesn’t actually exist! That’s what you’d do if you designed the </a:t>
            </a:r>
            <a:r>
              <a:rPr lang="en-US" err="1" smtClean="0"/>
              <a:t>LinkedHashMap</a:t>
            </a:r>
            <a:r>
              <a:rPr lang="en-US" baseline="0" smtClean="0"/>
              <a:t> class today</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Others</a:t>
            </a:r>
            <a:r>
              <a:rPr lang="en-US" baseline="0" dirty="0" smtClean="0"/>
              <a:t> support additional parameters. You’ll see one of those soon. The book explains the structure of the 37 functional interfaces, so that you should have no trouble coming up with one when you need it, assuming you can remember the six basic ones.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609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Comparator is way more informative and shorter than </a:t>
            </a:r>
            <a:r>
              <a:rPr lang="en-US" dirty="0" err="1" smtClean="0"/>
              <a:t>toIntBiFunction</a:t>
            </a:r>
            <a:r>
              <a:rPr lang="en-US" baseline="0" dirty="0" smtClean="0"/>
              <a:t> in documentation.</a:t>
            </a:r>
            <a:endParaRPr lang="en-US" dirty="0"/>
          </a:p>
        </p:txBody>
      </p:sp>
    </p:spTree>
    <p:extLst>
      <p:ext uri="{BB962C8B-B14F-4D97-AF65-F5344CB8AC3E}">
        <p14:creationId xmlns:p14="http://schemas.microsoft.com/office/powerpoint/2010/main" val="1820492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082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 NOTES (See book)</a:t>
            </a:r>
            <a:endParaRPr lang="en-US"/>
          </a:p>
        </p:txBody>
      </p:sp>
    </p:spTree>
    <p:extLst>
      <p:ext uri="{BB962C8B-B14F-4D97-AF65-F5344CB8AC3E}">
        <p14:creationId xmlns:p14="http://schemas.microsoft.com/office/powerpoint/2010/main" val="1257380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type inference, the program contains less explicit type information, which can make it more difficult to figure out what the program actually does</a:t>
            </a:r>
            <a:r>
              <a:rPr lang="en-US" baseline="0" dirty="0" smtClean="0"/>
              <a:t>.</a:t>
            </a:r>
          </a:p>
          <a:p>
            <a:endParaRPr lang="en-US" dirty="0"/>
          </a:p>
        </p:txBody>
      </p:sp>
      <p:sp>
        <p:nvSpPr>
          <p:cNvPr id="4" name="Slide Number Placeholder 3"/>
          <p:cNvSpPr>
            <a:spLocks noGrp="1"/>
          </p:cNvSpPr>
          <p:nvPr>
            <p:ph type="sldNum" sz="quarter" idx="10"/>
          </p:nvPr>
        </p:nvSpPr>
        <p:spPr>
          <a:xfrm>
            <a:off x="5273804" y="6675703"/>
            <a:ext cx="4056415" cy="345348"/>
          </a:xfrm>
          <a:prstGeom prst="rect">
            <a:avLst/>
          </a:prstGeom>
        </p:spPr>
        <p:txBody>
          <a:bodyPr/>
          <a:lstStyle/>
          <a:p>
            <a:fld id="{E2696390-6550-4BBA-8E1C-05AA743693E6}" type="slidenum">
              <a:rPr lang="en-US" smtClean="0"/>
              <a:pPr/>
              <a:t>35</a:t>
            </a:fld>
            <a:endParaRPr lang="en-US" dirty="0"/>
          </a:p>
        </p:txBody>
      </p:sp>
    </p:spTree>
    <p:extLst>
      <p:ext uri="{BB962C8B-B14F-4D97-AF65-F5344CB8AC3E}">
        <p14:creationId xmlns:p14="http://schemas.microsoft.com/office/powerpoint/2010/main" val="148367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a:t>
            </a:r>
            <a:r>
              <a:rPr lang="en-US" baseline="0" dirty="0" smtClean="0"/>
              <a:t>h it didn’t really do justice to the corresponding item in the book, this section was a bit long. The main takeaway</a:t>
            </a:r>
            <a:endParaRPr lang="en-US" dirty="0"/>
          </a:p>
        </p:txBody>
      </p:sp>
    </p:spTree>
    <p:extLst>
      <p:ext uri="{BB962C8B-B14F-4D97-AF65-F5344CB8AC3E}">
        <p14:creationId xmlns:p14="http://schemas.microsoft.com/office/powerpoint/2010/main" val="39974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929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tried hard to keep the spirit of the book true to the first two</a:t>
            </a:r>
            <a:r>
              <a:rPr lang="en-US" baseline="0" dirty="0" smtClean="0"/>
              <a:t> editions, while covering the important new features in Java 7, 8, and 9.</a:t>
            </a:r>
            <a:endParaRPr lang="en-US" dirty="0"/>
          </a:p>
        </p:txBody>
      </p:sp>
    </p:spTree>
    <p:extLst>
      <p:ext uri="{BB962C8B-B14F-4D97-AF65-F5344CB8AC3E}">
        <p14:creationId xmlns:p14="http://schemas.microsoft.com/office/powerpoint/2010/main" val="1222528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657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do do you think that is?</a:t>
            </a:r>
            <a:endParaRPr lang="en-US" dirty="0"/>
          </a:p>
        </p:txBody>
      </p:sp>
    </p:spTree>
    <p:extLst>
      <p:ext uri="{BB962C8B-B14F-4D97-AF65-F5344CB8AC3E}">
        <p14:creationId xmlns:p14="http://schemas.microsoft.com/office/powerpoint/2010/main" val="1922564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a:t>
            </a:r>
            <a:r>
              <a:rPr lang="en-US" dirty="0" smtClean="0"/>
              <a:t> innocuous-looking pipeline brings the automatic parallelization algorithm to its knees. I didn’t concoct this program to torture the system. I wrote it for the</a:t>
            </a:r>
            <a:r>
              <a:rPr lang="en-US" baseline="0" dirty="0" smtClean="0"/>
              <a:t> book, and parallelized it out of curiosity.</a:t>
            </a:r>
          </a:p>
          <a:p>
            <a:endParaRPr lang="en-US" baseline="0" dirty="0" smtClean="0"/>
          </a:p>
          <a:p>
            <a:r>
              <a:rPr lang="en-US" baseline="0" dirty="0" smtClean="0"/>
              <a:t>One thing I don’t have time to discuss today is correctness and parallelization, but you should know that if you aren’t careful, adding parallel can break a sequential pipeline. If this program HAD finished, it would have printed the Mersenne primes in the wrong order.</a:t>
            </a:r>
          </a:p>
        </p:txBody>
      </p:sp>
    </p:spTree>
    <p:extLst>
      <p:ext uri="{BB962C8B-B14F-4D97-AF65-F5344CB8AC3E}">
        <p14:creationId xmlns:p14="http://schemas.microsoft.com/office/powerpoint/2010/main" val="1035242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Makes it easy to divide work fairly among parallel threads.</a:t>
            </a:r>
          </a:p>
          <a:p>
            <a:r>
              <a:rPr lang="en-US" baseline="0" dirty="0" smtClean="0"/>
              <a:t>Locality of reference is also critical: if data is splattered all over memory, threads will spend most of their time idle, waiting for data to travel from main memory to the cache</a:t>
            </a:r>
          </a:p>
          <a:p>
            <a:endParaRPr lang="en-US" dirty="0" smtClean="0"/>
          </a:p>
          <a:p>
            <a:r>
              <a:rPr lang="en-US" dirty="0" smtClean="0"/>
              <a:t>Thought question for audience after second bullet: which source is BEST (primitive arrays)</a:t>
            </a:r>
            <a:endParaRPr lang="en-US" dirty="0"/>
          </a:p>
        </p:txBody>
      </p:sp>
    </p:spTree>
    <p:extLst>
      <p:ext uri="{BB962C8B-B14F-4D97-AF65-F5344CB8AC3E}">
        <p14:creationId xmlns:p14="http://schemas.microsoft.com/office/powerpoint/2010/main" val="1194228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do you suppose happens if we parallelize this one?</a:t>
            </a:r>
          </a:p>
        </p:txBody>
      </p:sp>
    </p:spTree>
    <p:extLst>
      <p:ext uri="{BB962C8B-B14F-4D97-AF65-F5344CB8AC3E}">
        <p14:creationId xmlns:p14="http://schemas.microsoft.com/office/powerpoint/2010/main" val="1178052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long range is perfectly </a:t>
            </a:r>
            <a:r>
              <a:rPr lang="en-US" dirty="0" err="1" smtClean="0"/>
              <a:t>splittable</a:t>
            </a:r>
            <a:r>
              <a:rPr lang="en-US" dirty="0" smtClean="0"/>
              <a:t>, locality</a:t>
            </a:r>
            <a:r>
              <a:rPr lang="en-US" baseline="0" dirty="0" smtClean="0"/>
              <a:t> of reference is a non-issue, the intermediate operation is pure computation, and the terminal operation is a reduction, so we hit on all cylinders.</a:t>
            </a:r>
          </a:p>
          <a:p>
            <a:endParaRPr lang="en-US" baseline="0" dirty="0" smtClean="0"/>
          </a:p>
          <a:p>
            <a:r>
              <a:rPr lang="en-US" baseline="0" dirty="0" smtClean="0"/>
              <a:t>It’s worth noting that this isn’t really the fastest way to compute pi(n); There are specialized algorithms that do it faster, notably </a:t>
            </a:r>
            <a:r>
              <a:rPr lang="en-US" baseline="0" dirty="0" err="1" smtClean="0"/>
              <a:t>Lehmer’s</a:t>
            </a:r>
            <a:r>
              <a:rPr lang="en-US" baseline="0" dirty="0" smtClean="0"/>
              <a:t> algorithm. But still, it’s a good demonstration of the parallel method doing its job.</a:t>
            </a:r>
            <a:endParaRPr lang="en-US" dirty="0"/>
          </a:p>
        </p:txBody>
      </p:sp>
    </p:spTree>
    <p:extLst>
      <p:ext uri="{BB962C8B-B14F-4D97-AF65-F5344CB8AC3E}">
        <p14:creationId xmlns:p14="http://schemas.microsoft.com/office/powerpoint/2010/main" val="596855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xfrm>
            <a:off x="1397000" y="762000"/>
            <a:ext cx="4978400" cy="3733800"/>
          </a:xfrm>
          <a:noFill/>
          <a:ln/>
        </p:spPr>
      </p:sp>
      <p:sp>
        <p:nvSpPr>
          <p:cNvPr id="5122" name="Text Box 3"/>
          <p:cNvSpPr txBox="1">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always wanted Effective Java to be a small book, but Java is no longer a </a:t>
            </a:r>
            <a:r>
              <a:rPr lang="en-US" baseline="0" dirty="0" err="1" smtClean="0"/>
              <a:t>smalllanguage</a:t>
            </a:r>
            <a:r>
              <a:rPr lang="en-US" baseline="0" dirty="0" smtClean="0"/>
              <a:t> and it’s hard to write a small book about a big language. </a:t>
            </a:r>
          </a:p>
          <a:p>
            <a:endParaRPr lang="en-US" baseline="0" dirty="0" smtClean="0"/>
          </a:p>
          <a:p>
            <a:r>
              <a:rPr lang="en-US" baseline="0" dirty="0" smtClean="0"/>
              <a:t>O</a:t>
            </a:r>
            <a:endParaRPr lang="en-US" dirty="0"/>
          </a:p>
        </p:txBody>
      </p:sp>
    </p:spTree>
    <p:extLst>
      <p:ext uri="{BB962C8B-B14F-4D97-AF65-F5344CB8AC3E}">
        <p14:creationId xmlns:p14="http://schemas.microsoft.com/office/powerpoint/2010/main" val="973564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I can’t cover</a:t>
            </a:r>
            <a:r>
              <a:rPr lang="en-US" baseline="0" dirty="0" smtClean="0"/>
              <a:t> all of the new stuff in this talk, so I’ll concentrate on </a:t>
            </a:r>
            <a:r>
              <a:rPr lang="en-US" baseline="0" dirty="0" err="1" smtClean="0"/>
              <a:t>Optionals</a:t>
            </a:r>
            <a:r>
              <a:rPr lang="en-US" baseline="0" dirty="0" smtClean="0"/>
              <a:t> and streams. In fact I don’t even have time to cover the whole </a:t>
            </a:r>
            <a:r>
              <a:rPr lang="en-US" baseline="0" dirty="0" err="1" smtClean="0"/>
              <a:t>Optionals</a:t>
            </a:r>
            <a:r>
              <a:rPr lang="en-US" baseline="0" dirty="0" smtClean="0"/>
              <a:t> and Streams chapter, but I’ll discuss 5 of the 7 items in that chapter. The numbers in </a:t>
            </a:r>
            <a:r>
              <a:rPr lang="en-US" baseline="0" dirty="0" err="1" smtClean="0"/>
              <a:t>parens</a:t>
            </a:r>
            <a:r>
              <a:rPr lang="en-US" baseline="0" dirty="0" smtClean="0"/>
              <a:t> are the item numbers.</a:t>
            </a:r>
            <a:endParaRPr lang="en-US" dirty="0"/>
          </a:p>
        </p:txBody>
      </p:sp>
    </p:spTree>
    <p:extLst>
      <p:ext uri="{BB962C8B-B14F-4D97-AF65-F5344CB8AC3E}">
        <p14:creationId xmlns:p14="http://schemas.microsoft.com/office/powerpoint/2010/main" val="112137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a:t>
            </a:r>
            <a:r>
              <a:rPr lang="en-US" baseline="0" smtClean="0"/>
              <a:t>functional interface is (loosely speaking) an interface with a single method, and that a lambda is (again loosely speaking) a functional type literal.</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Besides being really short, the final form reads</a:t>
            </a:r>
            <a:r>
              <a:rPr lang="en-US" baseline="0" smtClean="0"/>
              <a:t> almost like English: “sort the words, </a:t>
            </a:r>
            <a:r>
              <a:rPr lang="en-US" baseline="0" err="1" smtClean="0"/>
              <a:t>comapring</a:t>
            </a:r>
            <a:r>
              <a:rPr lang="en-US" baseline="0" smtClean="0"/>
              <a:t> the </a:t>
            </a:r>
            <a:r>
              <a:rPr lang="en-US" baseline="0" err="1" smtClean="0"/>
              <a:t>the</a:t>
            </a:r>
            <a:r>
              <a:rPr lang="en-US" baseline="0" smtClean="0"/>
              <a:t> int value that is their length”</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(Constant-specific data instead constant-specific method bodies)</a:t>
            </a:r>
          </a:p>
          <a:p>
            <a:r>
              <a:rPr lang="en-US" smtClean="0"/>
              <a:t>More generally, </a:t>
            </a:r>
            <a:r>
              <a:rPr lang="en-US" err="1" smtClean="0"/>
              <a:t>lambadas</a:t>
            </a:r>
            <a:r>
              <a:rPr lang="en-US" smtClean="0"/>
              <a:t> enable functional programming not previously practical in Java</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 advice is more nuanced than</a:t>
            </a:r>
            <a:r>
              <a:rPr lang="en-US" baseline="0" smtClean="0"/>
              <a:t> the previous advice that I gave you, buy as a rule, you should…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snippet using the method reference is neither</a:t>
            </a:r>
            <a:r>
              <a:rPr lang="en-US" baseline="0" smtClean="0"/>
              <a:t> shorter nor clearer than the one using the lambda</a:t>
            </a:r>
          </a:p>
          <a:p>
            <a:endParaRPr lang="en-US" baseline="0" smtClean="0"/>
          </a:p>
          <a:p>
            <a:r>
              <a:rPr lang="en-US" baseline="0" smtClean="0"/>
              <a:t>All of the method refs that we’ve used so far referred to static methods…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5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1137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1907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73025"/>
            <a:ext cx="1985963" cy="6326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3025"/>
            <a:ext cx="5810250" cy="6326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928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9"/>
          <p:cNvSpPr txBox="1">
            <a:spLocks noChangeArrowheads="1"/>
          </p:cNvSpPr>
          <p:nvPr userDrawn="1"/>
        </p:nvSpPr>
        <p:spPr bwMode="auto">
          <a:xfrm>
            <a:off x="914400" y="6318844"/>
            <a:ext cx="5105400"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6080" rIns="45720" bIns="46080" anchor="b">
            <a:spAutoFit/>
          </a:bodyPr>
          <a:lstStyle>
            <a:lvl1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1pPr>
            <a:lvl2pPr marL="742950" indent="-285750">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2pPr>
            <a:lvl3pPr marL="1143000" indent="-228600">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3pPr>
            <a:lvl4pPr marL="1600200" indent="-228600">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4pPr>
            <a:lvl5pPr marL="2057400" indent="-228600">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5pPr>
            <a:lvl6pPr marL="2514600" indent="-228600"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6pPr>
            <a:lvl7pPr marL="2971800" indent="-228600"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7pPr>
            <a:lvl8pPr marL="3429000" indent="-228600"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8pPr>
            <a:lvl9pPr marL="3886200" indent="-228600"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bg1"/>
                </a:solidFill>
                <a:latin typeface="Arial" charset="0"/>
              </a:defRPr>
            </a:lvl9pPr>
          </a:lstStyle>
          <a:p>
            <a:pPr eaLnBrk="1">
              <a:lnSpc>
                <a:spcPct val="98000"/>
              </a:lnSpc>
            </a:pPr>
            <a:r>
              <a:rPr lang="en-US" altLang="en-US" dirty="0" smtClean="0">
                <a:solidFill>
                  <a:schemeClr val="folHlink"/>
                </a:solidFill>
                <a:ea typeface="Lucida Grande" charset="0"/>
                <a:cs typeface="Lucida Grande" charset="0"/>
              </a:rPr>
              <a:t>﻿</a:t>
            </a:r>
            <a:r>
              <a:rPr lang="en-US" altLang="en-US" sz="900" dirty="0" smtClean="0">
                <a:solidFill>
                  <a:schemeClr val="folHlink"/>
                </a:solidFill>
              </a:rPr>
              <a:t>Effective Java, 3/e:  </a:t>
            </a:r>
            <a:r>
              <a:rPr lang="en-US" altLang="en-US" sz="900" dirty="0" err="1" smtClean="0">
                <a:solidFill>
                  <a:schemeClr val="folHlink"/>
                </a:solidFill>
              </a:rPr>
              <a:t>keepin</a:t>
            </a:r>
            <a:r>
              <a:rPr lang="en-US" altLang="en-US" sz="900" dirty="0" smtClean="0">
                <a:solidFill>
                  <a:schemeClr val="folHlink"/>
                </a:solidFill>
              </a:rPr>
              <a:t>’ it effective</a:t>
            </a:r>
            <a:endParaRPr lang="en-GB" altLang="en-US" dirty="0">
              <a:solidFill>
                <a:schemeClr val="folHlink"/>
              </a:solidFill>
            </a:endParaRPr>
          </a:p>
        </p:txBody>
      </p:sp>
      <p:sp>
        <p:nvSpPr>
          <p:cNvPr id="5" name="Text Box 10"/>
          <p:cNvSpPr txBox="1">
            <a:spLocks noChangeArrowheads="1"/>
          </p:cNvSpPr>
          <p:nvPr userDrawn="1"/>
        </p:nvSpPr>
        <p:spPr bwMode="auto">
          <a:xfrm>
            <a:off x="423863" y="6477000"/>
            <a:ext cx="5270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6080" rIns="45720" bIns="46080" anchor="b" anchorCtr="1">
            <a:spAutoFit/>
          </a:bodyPr>
          <a:lstStyle>
            <a:lvl1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1pPr>
            <a:lvl2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2pPr>
            <a:lvl3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3pPr>
            <a:lvl4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4pPr>
            <a:lvl5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5pPr>
            <a:lvl6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6pPr>
            <a:lvl7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7pPr>
            <a:lvl8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8pPr>
            <a:lvl9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9pPr>
          </a:lstStyle>
          <a:p>
            <a:pPr algn="ctr" eaLnBrk="1">
              <a:lnSpc>
                <a:spcPct val="98000"/>
              </a:lnSpc>
              <a:defRPr/>
            </a:pPr>
            <a:fld id="{B29BFBF9-B250-B649-98EF-BD9961EF9B18}" type="slidenum">
              <a:rPr lang="en-GB" altLang="en-US" sz="900" smtClean="0">
                <a:solidFill>
                  <a:srgbClr val="999999"/>
                </a:solidFill>
              </a:rPr>
              <a:pPr algn="ctr" eaLnBrk="1">
                <a:lnSpc>
                  <a:spcPct val="98000"/>
                </a:lnSpc>
                <a:defRPr/>
              </a:pPr>
              <a:t>‹#›</a:t>
            </a:fld>
            <a:endParaRPr lang="en-GB" altLang="en-US" sz="900" dirty="0" smtClean="0">
              <a:solidFill>
                <a:srgbClr val="999999"/>
              </a:solidFill>
            </a:endParaRPr>
          </a:p>
        </p:txBody>
      </p:sp>
      <p:sp>
        <p:nvSpPr>
          <p:cNvPr id="6" name="Rectangle 14"/>
          <p:cNvSpPr>
            <a:spLocks noChangeArrowheads="1"/>
          </p:cNvSpPr>
          <p:nvPr/>
        </p:nvSpPr>
        <p:spPr bwMode="auto">
          <a:xfrm>
            <a:off x="762000" y="381000"/>
            <a:ext cx="4724400" cy="1295400"/>
          </a:xfrm>
          <a:prstGeom prst="rect">
            <a:avLst/>
          </a:prstGeom>
          <a:solidFill>
            <a:schemeClr val="bg1"/>
          </a:solidFill>
          <a:ln>
            <a:noFill/>
          </a:ln>
          <a:effectLst/>
          <a:extLs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 name="Rectangle 15"/>
          <p:cNvSpPr>
            <a:spLocks noChangeArrowheads="1"/>
          </p:cNvSpPr>
          <p:nvPr userDrawn="1"/>
        </p:nvSpPr>
        <p:spPr bwMode="auto">
          <a:xfrm>
            <a:off x="7086600" y="4038600"/>
            <a:ext cx="1676400" cy="2590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6325" name="Rectangle 5"/>
          <p:cNvSpPr>
            <a:spLocks noGrp="1" noChangeArrowheads="1"/>
          </p:cNvSpPr>
          <p:nvPr>
            <p:ph type="ctrTitle"/>
          </p:nvPr>
        </p:nvSpPr>
        <p:spPr>
          <a:xfrm>
            <a:off x="1143000" y="1997075"/>
            <a:ext cx="4953000" cy="1736725"/>
          </a:xfrm>
        </p:spPr>
        <p:txBody>
          <a:bodyPr anchor="b"/>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a:lvl1pPr>
          </a:lstStyle>
          <a:p>
            <a:pPr lvl="0"/>
            <a:r>
              <a:rPr lang="en-US" altLang="en-US" noProof="0" dirty="0" smtClean="0"/>
              <a:t>Click to edit Master title style</a:t>
            </a:r>
          </a:p>
        </p:txBody>
      </p:sp>
    </p:spTree>
    <p:extLst>
      <p:ext uri="{BB962C8B-B14F-4D97-AF65-F5344CB8AC3E}">
        <p14:creationId xmlns:p14="http://schemas.microsoft.com/office/powerpoint/2010/main" val="9828643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482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00664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97313"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64113" y="1600200"/>
            <a:ext cx="3898900"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635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540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921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0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47627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914400" y="6595860"/>
            <a:ext cx="5105400" cy="22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6080" rIns="45720" bIns="46080" anchor="b">
            <a:spAutoFit/>
          </a:bodyPr>
          <a:lstStyle>
            <a:lvl1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1pPr>
            <a:lvl2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2pPr>
            <a:lvl3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3pPr>
            <a:lvl4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4pPr>
            <a:lvl5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5pPr>
            <a:lvl6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6pPr>
            <a:lvl7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7pPr>
            <a:lvl8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8pPr>
            <a:lvl9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9pPr>
          </a:lstStyle>
          <a:p>
            <a:pPr eaLnBrk="1">
              <a:lnSpc>
                <a:spcPct val="98000"/>
              </a:lnSpc>
            </a:pPr>
            <a:r>
              <a:rPr lang="en-US" altLang="en-US" sz="900" smtClean="0">
                <a:solidFill>
                  <a:schemeClr val="folHlink"/>
                </a:solidFill>
                <a:ea typeface="Lucida Grande" charset="0"/>
                <a:cs typeface="Lucida Grande" charset="0"/>
              </a:rPr>
              <a:t>﻿</a:t>
            </a:r>
            <a:r>
              <a:rPr lang="en-US" altLang="en-US" sz="900" smtClean="0">
                <a:solidFill>
                  <a:schemeClr val="folHlink"/>
                </a:solidFill>
              </a:rPr>
              <a:t>Effective Java, 3/e:  </a:t>
            </a:r>
            <a:r>
              <a:rPr lang="en-US" altLang="en-US" sz="900" err="1" smtClean="0">
                <a:solidFill>
                  <a:schemeClr val="folHlink"/>
                </a:solidFill>
              </a:rPr>
              <a:t>keepin</a:t>
            </a:r>
            <a:r>
              <a:rPr lang="en-US" altLang="en-US" sz="900" smtClean="0">
                <a:solidFill>
                  <a:schemeClr val="folHlink"/>
                </a:solidFill>
              </a:rPr>
              <a:t>’ it effective</a:t>
            </a:r>
            <a:endParaRPr lang="en-GB" altLang="en-US" sz="900">
              <a:solidFill>
                <a:schemeClr val="folHlink"/>
              </a:solidFill>
            </a:endParaRPr>
          </a:p>
        </p:txBody>
      </p:sp>
      <p:sp>
        <p:nvSpPr>
          <p:cNvPr id="2050" name="Text Box 2"/>
          <p:cNvSpPr txBox="1">
            <a:spLocks noChangeArrowheads="1"/>
          </p:cNvSpPr>
          <p:nvPr/>
        </p:nvSpPr>
        <p:spPr bwMode="auto">
          <a:xfrm>
            <a:off x="423863" y="6600825"/>
            <a:ext cx="5270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6080" rIns="45720" bIns="46080" anchor="b" anchorCtr="1">
            <a:spAutoFit/>
          </a:bodyPr>
          <a:lstStyle>
            <a:lvl1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1pPr>
            <a:lvl2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2pPr>
            <a:lvl3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3pPr>
            <a:lvl4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4pPr>
            <a:lvl5pPr>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5pPr>
            <a:lvl6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6pPr>
            <a:lvl7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7pPr>
            <a:lvl8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8pPr>
            <a:lvl9pPr eaLnBrk="0" fontAlgn="base" hangingPunct="0">
              <a:spcBef>
                <a:spcPct val="0"/>
              </a:spcBef>
              <a:spcAft>
                <a:spcPct val="0"/>
              </a:spcAft>
              <a:tabLst>
                <a:tab pos="0" algn="ctr"/>
                <a:tab pos="914400" algn="ctr"/>
                <a:tab pos="1828800" algn="ctr"/>
                <a:tab pos="2743200" algn="ctr"/>
                <a:tab pos="3657600" algn="l"/>
                <a:tab pos="4572000" algn="l"/>
                <a:tab pos="5486400" algn="l"/>
                <a:tab pos="6400800" algn="l"/>
                <a:tab pos="7315200" algn="l"/>
                <a:tab pos="8229600" algn="l"/>
                <a:tab pos="9144000" algn="l"/>
                <a:tab pos="10058400" algn="l"/>
              </a:tabLst>
              <a:defRPr sz="2400">
                <a:solidFill>
                  <a:schemeClr val="tx1"/>
                </a:solidFill>
                <a:latin typeface="Arial" charset="0"/>
              </a:defRPr>
            </a:lvl9pPr>
          </a:lstStyle>
          <a:p>
            <a:pPr algn="ctr" eaLnBrk="1">
              <a:lnSpc>
                <a:spcPct val="98000"/>
              </a:lnSpc>
              <a:defRPr/>
            </a:pPr>
            <a:fld id="{9531A0EB-C550-5248-9751-3876B1B3912A}" type="slidenum">
              <a:rPr lang="en-GB" altLang="en-US" sz="900" smtClean="0">
                <a:solidFill>
                  <a:srgbClr val="999999"/>
                </a:solidFill>
              </a:rPr>
              <a:pPr algn="ctr" eaLnBrk="1">
                <a:lnSpc>
                  <a:spcPct val="98000"/>
                </a:lnSpc>
                <a:defRPr/>
              </a:pPr>
              <a:t>‹#›</a:t>
            </a:fld>
            <a:endParaRPr lang="en-GB" altLang="en-US" sz="900" smtClean="0">
              <a:solidFill>
                <a:srgbClr val="999999"/>
              </a:solidFill>
            </a:endParaRPr>
          </a:p>
        </p:txBody>
      </p:sp>
      <p:pic>
        <p:nvPicPr>
          <p:cNvPr id="1028"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400050" cy="685800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914400" y="73025"/>
            <a:ext cx="78628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en-US"/>
              <a:t>Click to edit Master title style</a:t>
            </a:r>
          </a:p>
        </p:txBody>
      </p:sp>
      <p:sp>
        <p:nvSpPr>
          <p:cNvPr id="2053" name="Rectangle 5"/>
          <p:cNvSpPr>
            <a:spLocks noGrp="1" noChangeArrowheads="1"/>
          </p:cNvSpPr>
          <p:nvPr>
            <p:ph type="body" idx="1"/>
          </p:nvPr>
        </p:nvSpPr>
        <p:spPr bwMode="auto">
          <a:xfrm>
            <a:off x="914400" y="1600200"/>
            <a:ext cx="7948613" cy="479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6080" rIns="45720" bIns="4608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457200" rtl="0" eaLnBrk="0" fontAlgn="base" hangingPunct="0">
        <a:lnSpc>
          <a:spcPct val="85000"/>
        </a:lnSpc>
        <a:spcBef>
          <a:spcPct val="0"/>
        </a:spcBef>
        <a:spcAft>
          <a:spcPct val="0"/>
        </a:spcAft>
        <a:buClr>
          <a:srgbClr val="CC0000"/>
        </a:buClr>
        <a:buSzPct val="100000"/>
        <a:buFont typeface="StarSymbol" charset="0"/>
        <a:defRPr sz="3200" b="1" kern="1200">
          <a:solidFill>
            <a:srgbClr val="000000"/>
          </a:solidFill>
          <a:latin typeface="+mj-lt"/>
          <a:ea typeface="+mj-ea"/>
          <a:cs typeface="+mj-cs"/>
        </a:defRPr>
      </a:lvl1pPr>
      <a:lvl2pPr algn="l" defTabSz="457200" rtl="0" eaLnBrk="0" fontAlgn="base" hangingPunct="0">
        <a:lnSpc>
          <a:spcPct val="85000"/>
        </a:lnSpc>
        <a:spcBef>
          <a:spcPct val="0"/>
        </a:spcBef>
        <a:spcAft>
          <a:spcPct val="0"/>
        </a:spcAft>
        <a:buClr>
          <a:srgbClr val="CC0000"/>
        </a:buClr>
        <a:buSzPct val="100000"/>
        <a:buFont typeface="StarSymbol" charset="0"/>
        <a:defRPr sz="3200" b="1">
          <a:solidFill>
            <a:srgbClr val="000000"/>
          </a:solidFill>
          <a:latin typeface="Arial" charset="0"/>
        </a:defRPr>
      </a:lvl2pPr>
      <a:lvl3pPr algn="l" defTabSz="457200" rtl="0" eaLnBrk="0" fontAlgn="base" hangingPunct="0">
        <a:lnSpc>
          <a:spcPct val="85000"/>
        </a:lnSpc>
        <a:spcBef>
          <a:spcPct val="0"/>
        </a:spcBef>
        <a:spcAft>
          <a:spcPct val="0"/>
        </a:spcAft>
        <a:buClr>
          <a:srgbClr val="CC0000"/>
        </a:buClr>
        <a:buSzPct val="100000"/>
        <a:buFont typeface="StarSymbol" charset="0"/>
        <a:defRPr sz="3200" b="1">
          <a:solidFill>
            <a:srgbClr val="000000"/>
          </a:solidFill>
          <a:latin typeface="Arial" charset="0"/>
        </a:defRPr>
      </a:lvl3pPr>
      <a:lvl4pPr algn="l" defTabSz="457200" rtl="0" eaLnBrk="0" fontAlgn="base" hangingPunct="0">
        <a:lnSpc>
          <a:spcPct val="85000"/>
        </a:lnSpc>
        <a:spcBef>
          <a:spcPct val="0"/>
        </a:spcBef>
        <a:spcAft>
          <a:spcPct val="0"/>
        </a:spcAft>
        <a:buClr>
          <a:srgbClr val="CC0000"/>
        </a:buClr>
        <a:buSzPct val="100000"/>
        <a:buFont typeface="StarSymbol" charset="0"/>
        <a:defRPr sz="3200" b="1">
          <a:solidFill>
            <a:srgbClr val="000000"/>
          </a:solidFill>
          <a:latin typeface="Arial" charset="0"/>
        </a:defRPr>
      </a:lvl4pPr>
      <a:lvl5pPr algn="l" defTabSz="457200" rtl="0" eaLnBrk="0" fontAlgn="base" hangingPunct="0">
        <a:lnSpc>
          <a:spcPct val="85000"/>
        </a:lnSpc>
        <a:spcBef>
          <a:spcPct val="0"/>
        </a:spcBef>
        <a:spcAft>
          <a:spcPct val="0"/>
        </a:spcAft>
        <a:buClr>
          <a:srgbClr val="CC0000"/>
        </a:buClr>
        <a:buSzPct val="100000"/>
        <a:buFont typeface="StarSymbol" charset="0"/>
        <a:defRPr sz="3200" b="1">
          <a:solidFill>
            <a:srgbClr val="000000"/>
          </a:solidFill>
          <a:latin typeface="Arial" charset="0"/>
        </a:defRPr>
      </a:lvl5pPr>
      <a:lvl6pPr marL="15367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Arial" charset="0"/>
        </a:defRPr>
      </a:lvl6pPr>
      <a:lvl7pPr marL="19939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Arial" charset="0"/>
        </a:defRPr>
      </a:lvl7pPr>
      <a:lvl8pPr marL="24511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Arial" charset="0"/>
        </a:defRPr>
      </a:lvl8pPr>
      <a:lvl9pPr marL="29083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Arial" charset="0"/>
        </a:defRPr>
      </a:lvl9pPr>
    </p:titleStyle>
    <p:bodyStyle>
      <a:lvl1pPr marL="341313" indent="-341313" algn="l" defTabSz="457200" rtl="0" eaLnBrk="0" fontAlgn="base" hangingPunct="0">
        <a:lnSpc>
          <a:spcPct val="83000"/>
        </a:lnSpc>
        <a:spcBef>
          <a:spcPts val="1438"/>
        </a:spcBef>
        <a:spcAft>
          <a:spcPct val="0"/>
        </a:spcAft>
        <a:buClr>
          <a:srgbClr val="CC0000"/>
        </a:buClr>
        <a:buSzPct val="115000"/>
        <a:buFont typeface="Arial" charset="0"/>
        <a:buChar char="•"/>
        <a:defRPr sz="2800" kern="1200">
          <a:solidFill>
            <a:srgbClr val="000000"/>
          </a:solidFill>
          <a:latin typeface="+mn-lt"/>
          <a:ea typeface="+mn-ea"/>
          <a:cs typeface="+mn-cs"/>
        </a:defRPr>
      </a:lvl1pPr>
      <a:lvl2pPr marL="758825" indent="-319088" algn="l" defTabSz="457200" rtl="0" eaLnBrk="0" fontAlgn="base" hangingPunct="0">
        <a:lnSpc>
          <a:spcPct val="83000"/>
        </a:lnSpc>
        <a:spcBef>
          <a:spcPts val="725"/>
        </a:spcBef>
        <a:spcAft>
          <a:spcPct val="0"/>
        </a:spcAft>
        <a:buClr>
          <a:srgbClr val="CC0000"/>
        </a:buClr>
        <a:buSzPct val="100000"/>
        <a:buFont typeface="Arial" charset="0"/>
        <a:buChar char="─"/>
        <a:defRPr sz="2400" kern="1200">
          <a:solidFill>
            <a:srgbClr val="000000"/>
          </a:solidFill>
          <a:latin typeface="+mn-lt"/>
          <a:ea typeface="+mn-ea"/>
          <a:cs typeface="+mn-cs"/>
        </a:defRPr>
      </a:lvl2pPr>
      <a:lvl3pPr marL="1143000" indent="-228600" algn="l" defTabSz="457200" rtl="0" eaLnBrk="0" fontAlgn="base" hangingPunct="0">
        <a:lnSpc>
          <a:spcPct val="83000"/>
        </a:lnSpc>
        <a:spcBef>
          <a:spcPts val="725"/>
        </a:spcBef>
        <a:spcAft>
          <a:spcPct val="0"/>
        </a:spcAft>
        <a:buClr>
          <a:srgbClr val="CC0000"/>
        </a:buClr>
        <a:buSzPct val="100000"/>
        <a:buFont typeface="Arial" charset="0"/>
        <a:buChar char="─"/>
        <a:defRPr sz="2200" kern="1200">
          <a:solidFill>
            <a:srgbClr val="000000"/>
          </a:solidFill>
          <a:latin typeface="+mn-lt"/>
          <a:ea typeface="+mn-ea"/>
          <a:cs typeface="+mn-cs"/>
        </a:defRPr>
      </a:lvl3pPr>
      <a:lvl4pPr marL="1600200" indent="-228600" algn="l" defTabSz="457200" rtl="0" eaLnBrk="0" fontAlgn="base" hangingPunct="0">
        <a:lnSpc>
          <a:spcPct val="79000"/>
        </a:lnSpc>
        <a:spcBef>
          <a:spcPts val="425"/>
        </a:spcBef>
        <a:spcAft>
          <a:spcPts val="713"/>
        </a:spcAft>
        <a:buClr>
          <a:srgbClr val="CC0000"/>
        </a:buClr>
        <a:buSzPct val="100000"/>
        <a:buFont typeface="Arial" charset="0"/>
        <a:buChar char="–"/>
        <a:defRPr sz="2400" kern="1200">
          <a:solidFill>
            <a:srgbClr val="000000"/>
          </a:solidFill>
          <a:latin typeface="+mn-lt"/>
          <a:ea typeface="+mn-ea"/>
          <a:cs typeface="+mn-cs"/>
        </a:defRPr>
      </a:lvl4pPr>
      <a:lvl5pPr marL="2057400" indent="-228600" algn="l" defTabSz="457200" rtl="0" eaLnBrk="0" fontAlgn="base" hangingPunct="0">
        <a:lnSpc>
          <a:spcPct val="79000"/>
        </a:lnSpc>
        <a:spcBef>
          <a:spcPts val="425"/>
        </a:spcBef>
        <a:spcAft>
          <a:spcPts val="713"/>
        </a:spcAft>
        <a:buClr>
          <a:srgbClr val="CC0000"/>
        </a:buClr>
        <a:buSzPct val="100000"/>
        <a:buFont typeface="Arial" charset="0"/>
        <a:buChar char="–"/>
        <a:defRPr sz="2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ctrTitle"/>
          </p:nvPr>
        </p:nvSpPr>
        <p:spPr>
          <a:xfrm>
            <a:off x="1143000" y="1997075"/>
            <a:ext cx="5486400" cy="1736725"/>
          </a:xfrm>
        </p:spPr>
        <p:txBody>
          <a:bodyPr/>
          <a:lstStyle/>
          <a:p>
            <a:pPr eaLnBrk="1">
              <a:lnSpc>
                <a:spcPct val="110000"/>
              </a:lnSpc>
              <a:defRPr/>
            </a:pPr>
            <a:r>
              <a:rPr lang="en-US" altLang="en-US" sz="3700" dirty="0" smtClean="0"/>
              <a:t>Effective Java, Third Ed.</a:t>
            </a:r>
            <a:br>
              <a:rPr lang="en-US" altLang="en-US" sz="3700" dirty="0" smtClean="0"/>
            </a:br>
            <a:r>
              <a:rPr lang="en-US" altLang="en-US" sz="3000" i="1" dirty="0" err="1" smtClean="0">
                <a:solidFill>
                  <a:schemeClr val="accent2"/>
                </a:solidFill>
              </a:rPr>
              <a:t>Keepin</a:t>
            </a:r>
            <a:r>
              <a:rPr lang="en-US" altLang="en-US" sz="3000" i="1" dirty="0" smtClean="0">
                <a:solidFill>
                  <a:schemeClr val="accent2"/>
                </a:solidFill>
              </a:rPr>
              <a:t>’ it effective</a:t>
            </a:r>
            <a:r>
              <a:rPr lang="en-US" altLang="en-US" dirty="0" smtClean="0"/>
              <a:t/>
            </a:r>
            <a:br>
              <a:rPr lang="en-US" altLang="en-US" dirty="0" smtClean="0"/>
            </a:br>
            <a:endParaRPr lang="en-US" altLang="en-US" dirty="0" smtClean="0"/>
          </a:p>
        </p:txBody>
      </p:sp>
      <p:sp>
        <p:nvSpPr>
          <p:cNvPr id="271363" name="Rectangle 3"/>
          <p:cNvSpPr>
            <a:spLocks noGrp="1" noChangeArrowheads="1"/>
          </p:cNvSpPr>
          <p:nvPr>
            <p:ph type="subTitle" idx="4294967295"/>
          </p:nvPr>
        </p:nvSpPr>
        <p:spPr>
          <a:xfrm>
            <a:off x="1143000" y="5105400"/>
            <a:ext cx="5562600" cy="1752600"/>
          </a:xfrm>
        </p:spPr>
        <p:txBody>
          <a:bodyPr/>
          <a:lstStyle/>
          <a:p>
            <a:pPr marL="0" indent="0" eaLnBrk="1">
              <a:lnSpc>
                <a:spcPct val="90000"/>
              </a:lnSpc>
              <a:spcBef>
                <a:spcPct val="20000"/>
              </a:spcBef>
              <a:buSzPct val="100000"/>
              <a:buFont typeface="StarSymbol" charset="0"/>
              <a:buNone/>
              <a:defRPr/>
            </a:pPr>
            <a:r>
              <a:rPr lang="en-US" altLang="en-US" sz="2400" b="1" smtClean="0"/>
              <a:t>Joshua Bloch</a:t>
            </a:r>
            <a:endParaRPr lang="en-US" altLang="en-US" sz="2400" smtClean="0"/>
          </a:p>
          <a:p>
            <a:pPr marL="0" indent="0" eaLnBrk="1">
              <a:lnSpc>
                <a:spcPct val="90000"/>
              </a:lnSpc>
              <a:spcBef>
                <a:spcPct val="20000"/>
              </a:spcBef>
              <a:buSzPct val="100000"/>
              <a:buFont typeface="StarSymbol" charset="0"/>
              <a:buNone/>
              <a:defRPr/>
            </a:pPr>
            <a:endParaRPr lang="en-US" altLang="en-US" sz="2200" smtClean="0"/>
          </a:p>
          <a:p>
            <a:pPr marL="0" indent="0" eaLnBrk="1">
              <a:lnSpc>
                <a:spcPct val="90000"/>
              </a:lnSpc>
              <a:spcBef>
                <a:spcPct val="20000"/>
              </a:spcBef>
              <a:buSzPct val="100000"/>
              <a:buFont typeface="StarSymbol" charset="0"/>
              <a:buNone/>
              <a:defRPr/>
            </a:pPr>
            <a:endParaRPr lang="en-US" altLang="en-US" sz="2200" smtClean="0"/>
          </a:p>
        </p:txBody>
      </p:sp>
      <p:pic>
        <p:nvPicPr>
          <p:cNvPr id="409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5105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caveat regarding type inference</a:t>
            </a:r>
            <a:endParaRPr lang="en-US"/>
          </a:p>
        </p:txBody>
      </p:sp>
      <p:sp>
        <p:nvSpPr>
          <p:cNvPr id="3" name="Content Placeholder 2"/>
          <p:cNvSpPr>
            <a:spLocks noGrp="1"/>
          </p:cNvSpPr>
          <p:nvPr>
            <p:ph idx="1"/>
          </p:nvPr>
        </p:nvSpPr>
        <p:spPr/>
        <p:txBody>
          <a:bodyPr/>
          <a:lstStyle/>
          <a:p>
            <a:r>
              <a:rPr lang="en-US" dirty="0" smtClean="0"/>
              <a:t>Inference relies on generic type information</a:t>
            </a:r>
          </a:p>
          <a:p>
            <a:pPr lvl="1"/>
            <a:r>
              <a:rPr lang="en-US" dirty="0" smtClean="0">
                <a:cs typeface="Courier New Bold" pitchFamily="49" charset="0"/>
              </a:rPr>
              <a:t>e.g., </a:t>
            </a:r>
            <a:r>
              <a:rPr lang="en-US" dirty="0" smtClean="0">
                <a:latin typeface="Consolas" charset="0"/>
                <a:ea typeface="Consolas" charset="0"/>
                <a:cs typeface="Consolas" charset="0"/>
              </a:rPr>
              <a:t>words</a:t>
            </a:r>
            <a:r>
              <a:rPr lang="en-US" dirty="0" smtClean="0"/>
              <a:t> being declared a </a:t>
            </a:r>
            <a:r>
              <a:rPr lang="en-US" dirty="0" smtClean="0">
                <a:latin typeface="Consolas" charset="0"/>
                <a:ea typeface="Consolas" charset="0"/>
                <a:cs typeface="Consolas" charset="0"/>
              </a:rPr>
              <a:t>List&lt;String&gt;</a:t>
            </a:r>
          </a:p>
          <a:p>
            <a:pPr lvl="1"/>
            <a:r>
              <a:rPr lang="en-US" dirty="0" smtClean="0"/>
              <a:t>Code won’t compile if </a:t>
            </a:r>
            <a:r>
              <a:rPr lang="en-US" dirty="0" smtClean="0">
                <a:latin typeface="Consolas" pitchFamily="49" charset="0"/>
              </a:rPr>
              <a:t>words</a:t>
            </a:r>
            <a:r>
              <a:rPr lang="en-US" dirty="0" smtClean="0"/>
              <a:t> is a raw </a:t>
            </a:r>
            <a:r>
              <a:rPr lang="en-US" dirty="0" smtClean="0">
                <a:latin typeface="Consolas" charset="0"/>
                <a:ea typeface="Consolas" charset="0"/>
                <a:cs typeface="Consolas" charset="0"/>
              </a:rPr>
              <a:t>List</a:t>
            </a:r>
            <a:r>
              <a:rPr lang="en-US" dirty="0" smtClean="0"/>
              <a:t>!</a:t>
            </a:r>
          </a:p>
          <a:p>
            <a:r>
              <a:rPr lang="en-US" dirty="0" smtClean="0"/>
              <a:t>Second edition said “don’t use raw types”</a:t>
            </a:r>
          </a:p>
          <a:p>
            <a:pPr lvl="1"/>
            <a:r>
              <a:rPr lang="en-US" dirty="0" smtClean="0"/>
              <a:t>Penalty was needless runtime bugs and yucky code</a:t>
            </a:r>
          </a:p>
          <a:p>
            <a:r>
              <a:rPr lang="en-US" dirty="0" smtClean="0"/>
              <a:t>Third edition says it even more strongly</a:t>
            </a:r>
          </a:p>
          <a:p>
            <a:pPr lvl="1"/>
            <a:r>
              <a:rPr lang="en-US" dirty="0" smtClean="0"/>
              <a:t>Penalty includes inability to use lambdas properly</a:t>
            </a:r>
          </a:p>
          <a:p>
            <a:r>
              <a:rPr lang="en-US" dirty="0" smtClean="0"/>
              <a:t>You must understand generics to use lambdas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old chestnut?</a:t>
            </a:r>
            <a:br>
              <a:rPr lang="en-US" dirty="0" smtClean="0"/>
            </a:br>
            <a:r>
              <a:rPr lang="en-US" sz="2400" b="0" i="1" dirty="0" err="1" smtClean="0">
                <a:solidFill>
                  <a:schemeClr val="accent2"/>
                </a:solidFill>
              </a:rPr>
              <a:t>Enum</a:t>
            </a:r>
            <a:r>
              <a:rPr lang="en-US" sz="2400" b="0" i="1" dirty="0" smtClean="0">
                <a:solidFill>
                  <a:schemeClr val="accent2"/>
                </a:solidFill>
              </a:rPr>
              <a:t> type with constant-specific class bodies and data</a:t>
            </a:r>
            <a:endParaRPr lang="en-US" sz="2400" b="0" i="1" dirty="0">
              <a:solidFill>
                <a:schemeClr val="accent2"/>
              </a:solidFill>
            </a:endParaRPr>
          </a:p>
        </p:txBody>
      </p:sp>
      <p:sp>
        <p:nvSpPr>
          <p:cNvPr id="3" name="Content Placeholder 2"/>
          <p:cNvSpPr>
            <a:spLocks noGrp="1"/>
          </p:cNvSpPr>
          <p:nvPr>
            <p:ph idx="1"/>
          </p:nvPr>
        </p:nvSpPr>
        <p:spPr>
          <a:xfrm>
            <a:off x="914400" y="1371600"/>
            <a:ext cx="7948613" cy="4799013"/>
          </a:xfrm>
        </p:spPr>
        <p:txBody>
          <a:bodyPr/>
          <a:lstStyle/>
          <a:p>
            <a:pPr marL="0" indent="0">
              <a:lnSpc>
                <a:spcPct val="100000"/>
              </a:lnSpc>
              <a:spcBef>
                <a:spcPts val="0"/>
              </a:spcBef>
              <a:buNone/>
            </a:pPr>
            <a:r>
              <a:rPr lang="en-US" sz="1800" dirty="0" smtClean="0">
                <a:latin typeface="Consolas" charset="0"/>
                <a:ea typeface="Consolas" charset="0"/>
                <a:cs typeface="Consolas" charset="0"/>
              </a:rPr>
              <a:t>public </a:t>
            </a:r>
            <a:r>
              <a:rPr lang="en-US" sz="1800" dirty="0" err="1" smtClean="0">
                <a:latin typeface="Consolas" charset="0"/>
                <a:ea typeface="Consolas" charset="0"/>
                <a:cs typeface="Consolas" charset="0"/>
              </a:rPr>
              <a:t>enum</a:t>
            </a:r>
            <a:r>
              <a:rPr lang="en-US" sz="1800" dirty="0" smtClean="0">
                <a:latin typeface="Consolas" charset="0"/>
                <a:ea typeface="Consolas" charset="0"/>
                <a:cs typeface="Consolas" charset="0"/>
              </a:rPr>
              <a:t> Operation {</a:t>
            </a:r>
          </a:p>
          <a:p>
            <a:pPr marL="0" indent="0">
              <a:lnSpc>
                <a:spcPct val="100000"/>
              </a:lnSpc>
              <a:spcBef>
                <a:spcPts val="0"/>
              </a:spcBef>
              <a:buNone/>
            </a:pPr>
            <a:r>
              <a:rPr lang="en-US" sz="1800" dirty="0" smtClean="0">
                <a:latin typeface="Consolas" charset="0"/>
                <a:ea typeface="Consolas" charset="0"/>
                <a:cs typeface="Consolas" charset="0"/>
              </a:rPr>
              <a:t>  PLUS("+") {</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smtClean="0">
                <a:latin typeface="Consolas" charset="0"/>
                <a:ea typeface="Consolas" charset="0"/>
                <a:cs typeface="Consolas" charset="0"/>
              </a:rPr>
              <a:t>public </a:t>
            </a:r>
            <a:r>
              <a:rPr lang="en-US" sz="1800" dirty="0" smtClean="0">
                <a:latin typeface="Consolas" charset="0"/>
                <a:ea typeface="Consolas" charset="0"/>
                <a:cs typeface="Consolas" charset="0"/>
              </a:rPr>
              <a:t>double apply(double x, double y) { return x + y; }</a:t>
            </a:r>
          </a:p>
          <a:p>
            <a:pPr marL="0" indent="0">
              <a:lnSpc>
                <a:spcPct val="100000"/>
              </a:lnSpc>
              <a:spcBef>
                <a:spcPts val="0"/>
              </a:spcBef>
              <a:buNone/>
            </a:pPr>
            <a:r>
              <a:rPr lang="en-US" sz="1800" dirty="0" smtClean="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MINUS("-") {</a:t>
            </a:r>
          </a:p>
          <a:p>
            <a:pPr marL="0" indent="0">
              <a:lnSpc>
                <a:spcPct val="100000"/>
              </a:lnSpc>
              <a:spcBef>
                <a:spcPts val="0"/>
              </a:spcBef>
              <a:buNone/>
            </a:pPr>
            <a:r>
              <a:rPr lang="en-US" sz="1800" dirty="0" smtClean="0">
                <a:latin typeface="Consolas" charset="0"/>
                <a:ea typeface="Consolas" charset="0"/>
                <a:cs typeface="Consolas" charset="0"/>
              </a:rPr>
              <a:t>    public double apply(double x, double y) { return x - y; }</a:t>
            </a:r>
          </a:p>
          <a:p>
            <a:pPr marL="0" indent="0">
              <a:lnSpc>
                <a:spcPct val="100000"/>
              </a:lnSpc>
              <a:spcBef>
                <a:spcPts val="0"/>
              </a:spcBef>
              <a:buNone/>
            </a:pPr>
            <a:r>
              <a:rPr lang="en-US" sz="1800" dirty="0" smtClean="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TIMES("*") {</a:t>
            </a:r>
          </a:p>
          <a:p>
            <a:pPr marL="0" indent="0">
              <a:lnSpc>
                <a:spcPct val="100000"/>
              </a:lnSpc>
              <a:spcBef>
                <a:spcPts val="0"/>
              </a:spcBef>
              <a:buNone/>
            </a:pPr>
            <a:r>
              <a:rPr lang="en-US" sz="1800" dirty="0" smtClean="0">
                <a:latin typeface="Consolas" charset="0"/>
                <a:ea typeface="Consolas" charset="0"/>
                <a:cs typeface="Consolas" charset="0"/>
              </a:rPr>
              <a:t>    public double apply(double x, double y) { return x * y; }</a:t>
            </a:r>
          </a:p>
          <a:p>
            <a:pPr marL="0" indent="0">
              <a:lnSpc>
                <a:spcPct val="100000"/>
              </a:lnSpc>
              <a:spcBef>
                <a:spcPts val="0"/>
              </a:spcBef>
              <a:buNone/>
            </a:pPr>
            <a:r>
              <a:rPr lang="en-US" sz="1800" dirty="0" smtClean="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DIVIDE("/") {</a:t>
            </a:r>
          </a:p>
          <a:p>
            <a:pPr marL="0" indent="0">
              <a:lnSpc>
                <a:spcPct val="100000"/>
              </a:lnSpc>
              <a:spcBef>
                <a:spcPts val="0"/>
              </a:spcBef>
              <a:buNone/>
            </a:pPr>
            <a:r>
              <a:rPr lang="en-US" sz="1800" dirty="0" smtClean="0">
                <a:latin typeface="Consolas" charset="0"/>
                <a:ea typeface="Consolas" charset="0"/>
                <a:cs typeface="Consolas" charset="0"/>
              </a:rPr>
              <a:t>    public double apply(double x, double y) { return x / y; }</a:t>
            </a:r>
          </a:p>
          <a:p>
            <a:pPr marL="0" indent="0">
              <a:lnSpc>
                <a:spcPct val="100000"/>
              </a:lnSpc>
              <a:spcBef>
                <a:spcPts val="0"/>
              </a:spcBef>
              <a:buNone/>
            </a:pPr>
            <a:r>
              <a:rPr lang="en-US" sz="1800" dirty="0" smtClean="0">
                <a:latin typeface="Consolas" charset="0"/>
                <a:ea typeface="Consolas" charset="0"/>
                <a:cs typeface="Consolas" charset="0"/>
              </a:rPr>
              <a:t>  };</a:t>
            </a:r>
          </a:p>
          <a:p>
            <a:pPr marL="0" indent="0">
              <a:lnSpc>
                <a:spcPct val="50000"/>
              </a:lnSpc>
              <a:spcBef>
                <a:spcPts val="0"/>
              </a:spcBef>
              <a:buNone/>
            </a:pPr>
            <a:endParaRPr lang="en-US" sz="1800" dirty="0" smtClean="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private final String symbol;</a:t>
            </a:r>
          </a:p>
          <a:p>
            <a:pPr marL="0" indent="0">
              <a:lnSpc>
                <a:spcPct val="100000"/>
              </a:lnSpc>
              <a:spcBef>
                <a:spcPts val="0"/>
              </a:spcBef>
              <a:buNone/>
            </a:pPr>
            <a:r>
              <a:rPr lang="en-US" sz="1800" dirty="0" smtClean="0">
                <a:latin typeface="Consolas" charset="0"/>
                <a:ea typeface="Consolas" charset="0"/>
                <a:cs typeface="Consolas" charset="0"/>
              </a:rPr>
              <a:t>  Operation(String symbol) { </a:t>
            </a:r>
            <a:r>
              <a:rPr lang="en-US" sz="1800" dirty="0" err="1" smtClean="0">
                <a:latin typeface="Consolas" charset="0"/>
                <a:ea typeface="Consolas" charset="0"/>
                <a:cs typeface="Consolas" charset="0"/>
              </a:rPr>
              <a:t>this.symbol</a:t>
            </a:r>
            <a:r>
              <a:rPr lang="en-US" sz="1800" dirty="0" smtClean="0">
                <a:latin typeface="Consolas" charset="0"/>
                <a:ea typeface="Consolas" charset="0"/>
                <a:cs typeface="Consolas" charset="0"/>
              </a:rPr>
              <a:t> = symbol; }</a:t>
            </a:r>
          </a:p>
          <a:p>
            <a:pPr marL="0" indent="0">
              <a:lnSpc>
                <a:spcPct val="100000"/>
              </a:lnSpc>
              <a:spcBef>
                <a:spcPts val="0"/>
              </a:spcBef>
              <a:buNone/>
            </a:pPr>
            <a:r>
              <a:rPr lang="en-US" sz="1800" dirty="0" smtClean="0">
                <a:latin typeface="Consolas" charset="0"/>
                <a:ea typeface="Consolas" charset="0"/>
                <a:cs typeface="Consolas" charset="0"/>
              </a:rPr>
              <a:t>  @Override public String </a:t>
            </a:r>
            <a:r>
              <a:rPr lang="en-US" sz="1800" dirty="0" err="1" smtClean="0">
                <a:latin typeface="Consolas" charset="0"/>
                <a:ea typeface="Consolas" charset="0"/>
                <a:cs typeface="Consolas" charset="0"/>
              </a:rPr>
              <a:t>toString</a:t>
            </a:r>
            <a:r>
              <a:rPr lang="en-US" sz="1800" dirty="0" smtClean="0">
                <a:latin typeface="Consolas" charset="0"/>
                <a:ea typeface="Consolas" charset="0"/>
                <a:cs typeface="Consolas" charset="0"/>
              </a:rPr>
              <a:t>() { return symbol; }</a:t>
            </a:r>
          </a:p>
          <a:p>
            <a:pPr marL="0" indent="0">
              <a:lnSpc>
                <a:spcPct val="50000"/>
              </a:lnSpc>
              <a:spcBef>
                <a:spcPts val="0"/>
              </a:spcBef>
              <a:buNone/>
            </a:pPr>
            <a:endParaRPr lang="en-US" sz="1800" dirty="0" smtClean="0">
              <a:latin typeface="Consolas" charset="0"/>
              <a:ea typeface="Consolas" charset="0"/>
              <a:cs typeface="Consolas" charset="0"/>
            </a:endParaRPr>
          </a:p>
          <a:p>
            <a:pPr marL="0" indent="0">
              <a:lnSpc>
                <a:spcPct val="100000"/>
              </a:lnSpc>
              <a:spcBef>
                <a:spcPts val="0"/>
              </a:spcBef>
              <a:buNone/>
            </a:pPr>
            <a:r>
              <a:rPr lang="en-US" sz="1800" dirty="0" smtClean="0">
                <a:solidFill>
                  <a:schemeClr val="accent2"/>
                </a:solidFill>
                <a:latin typeface="Consolas" charset="0"/>
                <a:ea typeface="Consolas" charset="0"/>
                <a:cs typeface="Consolas" charset="0"/>
              </a:rPr>
              <a:t>  public abstract double apply(double x, double y);</a:t>
            </a:r>
          </a:p>
          <a:p>
            <a:pPr marL="0" indent="0">
              <a:lnSpc>
                <a:spcPct val="100000"/>
              </a:lnSpc>
              <a:spcBef>
                <a:spcPts val="0"/>
              </a:spcBef>
              <a:buNone/>
            </a:pPr>
            <a:r>
              <a:rPr lang="en-US" sz="1800" dirty="0" smtClean="0">
                <a:latin typeface="Consolas" charset="0"/>
                <a:ea typeface="Consolas" charset="0"/>
                <a:cs typeface="Consolas" charset="0"/>
              </a:rPr>
              <a:t>}</a:t>
            </a:r>
            <a:endParaRPr lang="en-US" sz="1800" dirty="0">
              <a:latin typeface="Consolas" charset="0"/>
              <a:ea typeface="Consolas" charset="0"/>
              <a:cs typeface="Consola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025"/>
            <a:ext cx="8077200" cy="1143000"/>
          </a:xfrm>
        </p:spPr>
        <p:txBody>
          <a:bodyPr/>
          <a:lstStyle/>
          <a:p>
            <a:r>
              <a:rPr lang="en-US" smtClean="0"/>
              <a:t>Now there’s a better way</a:t>
            </a:r>
            <a:br>
              <a:rPr lang="en-US" smtClean="0"/>
            </a:br>
            <a:r>
              <a:rPr lang="en-US" sz="2400" b="0" i="1" err="1" smtClean="0">
                <a:solidFill>
                  <a:schemeClr val="accent2"/>
                </a:solidFill>
              </a:rPr>
              <a:t>Enum</a:t>
            </a:r>
            <a:r>
              <a:rPr lang="en-US" sz="2400" b="0" i="1" smtClean="0">
                <a:solidFill>
                  <a:schemeClr val="accent2"/>
                </a:solidFill>
              </a:rPr>
              <a:t> with function object field – impractical sans lambdas</a:t>
            </a:r>
            <a:endParaRPr lang="en-US" sz="2400" b="0" i="1">
              <a:solidFill>
                <a:schemeClr val="accent2"/>
              </a:solidFill>
            </a:endParaRPr>
          </a:p>
        </p:txBody>
      </p:sp>
      <p:sp>
        <p:nvSpPr>
          <p:cNvPr id="3" name="Content Placeholder 2"/>
          <p:cNvSpPr>
            <a:spLocks noGrp="1"/>
          </p:cNvSpPr>
          <p:nvPr>
            <p:ph idx="1"/>
          </p:nvPr>
        </p:nvSpPr>
        <p:spPr>
          <a:xfrm>
            <a:off x="914400" y="1447800"/>
            <a:ext cx="7948613" cy="4799013"/>
          </a:xfrm>
        </p:spPr>
        <p:txBody>
          <a:bodyPr/>
          <a:lstStyle/>
          <a:p>
            <a:pPr marL="0" indent="0">
              <a:lnSpc>
                <a:spcPct val="100000"/>
              </a:lnSpc>
              <a:spcBef>
                <a:spcPts val="0"/>
              </a:spcBef>
              <a:buNone/>
            </a:pPr>
            <a:r>
              <a:rPr lang="en-US" sz="1800" dirty="0" smtClean="0">
                <a:latin typeface="Consolas" charset="0"/>
                <a:ea typeface="Consolas" charset="0"/>
                <a:cs typeface="Consolas" charset="0"/>
              </a:rPr>
              <a:t>public </a:t>
            </a:r>
            <a:r>
              <a:rPr lang="en-US" sz="1800" dirty="0" err="1" smtClean="0">
                <a:latin typeface="Consolas" charset="0"/>
                <a:ea typeface="Consolas" charset="0"/>
                <a:cs typeface="Consolas" charset="0"/>
              </a:rPr>
              <a:t>enum</a:t>
            </a:r>
            <a:r>
              <a:rPr lang="en-US" sz="1800" dirty="0" smtClean="0">
                <a:latin typeface="Consolas" charset="0"/>
                <a:ea typeface="Consolas" charset="0"/>
                <a:cs typeface="Consolas" charset="0"/>
              </a:rPr>
              <a:t> Operation {</a:t>
            </a:r>
          </a:p>
          <a:p>
            <a:pPr marL="0" indent="0">
              <a:lnSpc>
                <a:spcPct val="100000"/>
              </a:lnSpc>
              <a:spcBef>
                <a:spcPts val="0"/>
              </a:spcBef>
              <a:buNone/>
            </a:pPr>
            <a:r>
              <a:rPr lang="en-US" sz="1800" dirty="0" smtClean="0">
                <a:latin typeface="Consolas" charset="0"/>
                <a:ea typeface="Consolas" charset="0"/>
                <a:cs typeface="Consolas" charset="0"/>
              </a:rPr>
              <a:t>    PLUS  ("+", </a:t>
            </a:r>
            <a:r>
              <a:rPr lang="en-US" sz="1800" dirty="0" smtClean="0">
                <a:solidFill>
                  <a:schemeClr val="accent2"/>
                </a:solidFill>
                <a:latin typeface="Consolas" charset="0"/>
                <a:ea typeface="Consolas" charset="0"/>
                <a:cs typeface="Consolas" charset="0"/>
              </a:rPr>
              <a:t>(x, y) -&gt; x + y</a:t>
            </a:r>
            <a:r>
              <a:rPr lang="en-US" sz="1800" dirty="0" smtClean="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MINUS ("-", </a:t>
            </a:r>
            <a:r>
              <a:rPr lang="en-US" sz="1800" dirty="0" smtClean="0">
                <a:solidFill>
                  <a:schemeClr val="accent2"/>
                </a:solidFill>
                <a:latin typeface="Consolas" charset="0"/>
                <a:ea typeface="Consolas" charset="0"/>
                <a:cs typeface="Consolas" charset="0"/>
              </a:rPr>
              <a:t>(x, y) -&gt; x - y</a:t>
            </a:r>
            <a:r>
              <a:rPr lang="en-US" sz="1800" dirty="0" smtClean="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TIMES ("*", </a:t>
            </a:r>
            <a:r>
              <a:rPr lang="en-US" sz="1800" dirty="0" smtClean="0">
                <a:solidFill>
                  <a:schemeClr val="accent2"/>
                </a:solidFill>
                <a:latin typeface="Consolas" charset="0"/>
                <a:ea typeface="Consolas" charset="0"/>
                <a:cs typeface="Consolas" charset="0"/>
              </a:rPr>
              <a:t>(x, y) -&gt; x * y</a:t>
            </a:r>
            <a:r>
              <a:rPr lang="en-US" sz="1800" dirty="0" smtClean="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DIVIDE("/", </a:t>
            </a:r>
            <a:r>
              <a:rPr lang="en-US" sz="1800" dirty="0" smtClean="0">
                <a:solidFill>
                  <a:schemeClr val="accent2"/>
                </a:solidFill>
                <a:latin typeface="Consolas" charset="0"/>
                <a:ea typeface="Consolas" charset="0"/>
                <a:cs typeface="Consolas" charset="0"/>
              </a:rPr>
              <a:t>(x, y) -&gt; x / y</a:t>
            </a:r>
            <a:r>
              <a:rPr lang="en-US" sz="1800" dirty="0" smtClean="0">
                <a:latin typeface="Consolas" charset="0"/>
                <a:ea typeface="Consolas" charset="0"/>
                <a:cs typeface="Consolas" charset="0"/>
              </a:rPr>
              <a:t>);</a:t>
            </a:r>
          </a:p>
          <a:p>
            <a:pPr marL="0" indent="0">
              <a:lnSpc>
                <a:spcPct val="50000"/>
              </a:lnSpc>
              <a:spcBef>
                <a:spcPts val="0"/>
              </a:spcBef>
              <a:buNone/>
            </a:pPr>
            <a:endParaRPr lang="en-US" sz="1800" dirty="0" smtClean="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private final String symbol;</a:t>
            </a:r>
          </a:p>
          <a:p>
            <a:pPr marL="0" indent="0">
              <a:lnSpc>
                <a:spcPct val="100000"/>
              </a:lnSpc>
              <a:spcBef>
                <a:spcPts val="0"/>
              </a:spcBef>
              <a:buNone/>
            </a:pPr>
            <a:r>
              <a:rPr lang="en-US" sz="1800" dirty="0" smtClean="0">
                <a:solidFill>
                  <a:schemeClr val="accent2"/>
                </a:solidFill>
                <a:latin typeface="Consolas" charset="0"/>
                <a:ea typeface="Consolas" charset="0"/>
                <a:cs typeface="Consolas" charset="0"/>
              </a:rPr>
              <a:t>    private final </a:t>
            </a:r>
            <a:r>
              <a:rPr lang="en-US" sz="1800" dirty="0" err="1" smtClean="0">
                <a:solidFill>
                  <a:schemeClr val="accent2"/>
                </a:solidFill>
                <a:latin typeface="Consolas" charset="0"/>
                <a:ea typeface="Consolas" charset="0"/>
                <a:cs typeface="Consolas" charset="0"/>
              </a:rPr>
              <a:t>DoubleBinaryOperator</a:t>
            </a:r>
            <a:r>
              <a:rPr lang="en-US" sz="1800" dirty="0" smtClean="0">
                <a:solidFill>
                  <a:schemeClr val="accent2"/>
                </a:solidFill>
                <a:latin typeface="Consolas" charset="0"/>
                <a:ea typeface="Consolas" charset="0"/>
                <a:cs typeface="Consolas" charset="0"/>
              </a:rPr>
              <a:t> op;</a:t>
            </a:r>
          </a:p>
          <a:p>
            <a:pPr marL="0" indent="0">
              <a:lnSpc>
                <a:spcPct val="50000"/>
              </a:lnSpc>
              <a:spcBef>
                <a:spcPts val="0"/>
              </a:spcBef>
              <a:buNone/>
            </a:pPr>
            <a:endParaRPr lang="en-US" sz="1800" dirty="0" smtClean="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Operation(String symbol, </a:t>
            </a:r>
            <a:r>
              <a:rPr lang="en-US" sz="1800" dirty="0" err="1" smtClean="0">
                <a:solidFill>
                  <a:schemeClr val="accent2"/>
                </a:solidFill>
                <a:latin typeface="Consolas" charset="0"/>
                <a:ea typeface="Consolas" charset="0"/>
                <a:cs typeface="Consolas" charset="0"/>
              </a:rPr>
              <a:t>DoubleBinaryOperator</a:t>
            </a:r>
            <a:r>
              <a:rPr lang="en-US" sz="1800" dirty="0" smtClean="0">
                <a:solidFill>
                  <a:schemeClr val="accent2"/>
                </a:solidFill>
                <a:latin typeface="Consolas" charset="0"/>
                <a:ea typeface="Consolas" charset="0"/>
                <a:cs typeface="Consolas" charset="0"/>
              </a:rPr>
              <a:t> op</a:t>
            </a:r>
            <a:r>
              <a:rPr lang="en-US" sz="1800" dirty="0" smtClean="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this.symbol</a:t>
            </a:r>
            <a:r>
              <a:rPr lang="en-US" sz="1800" dirty="0" smtClean="0">
                <a:latin typeface="Consolas" charset="0"/>
                <a:ea typeface="Consolas" charset="0"/>
                <a:cs typeface="Consolas" charset="0"/>
              </a:rPr>
              <a:t> = symbol;</a:t>
            </a:r>
          </a:p>
          <a:p>
            <a:pPr marL="0" indent="0">
              <a:lnSpc>
                <a:spcPct val="100000"/>
              </a:lnSpc>
              <a:spcBef>
                <a:spcPts val="0"/>
              </a:spcBef>
              <a:buNone/>
            </a:pPr>
            <a:r>
              <a:rPr lang="en-US" sz="1800" dirty="0" smtClean="0">
                <a:solidFill>
                  <a:schemeClr val="accent2"/>
                </a:solidFill>
                <a:latin typeface="Consolas" charset="0"/>
                <a:ea typeface="Consolas" charset="0"/>
                <a:cs typeface="Consolas" charset="0"/>
              </a:rPr>
              <a:t>        </a:t>
            </a:r>
            <a:r>
              <a:rPr lang="en-US" sz="1800" dirty="0" err="1" smtClean="0">
                <a:solidFill>
                  <a:schemeClr val="accent2"/>
                </a:solidFill>
                <a:latin typeface="Consolas" charset="0"/>
                <a:ea typeface="Consolas" charset="0"/>
                <a:cs typeface="Consolas" charset="0"/>
              </a:rPr>
              <a:t>this.op</a:t>
            </a:r>
            <a:r>
              <a:rPr lang="en-US" sz="1800" dirty="0" smtClean="0">
                <a:solidFill>
                  <a:schemeClr val="accent2"/>
                </a:solidFill>
                <a:latin typeface="Consolas" charset="0"/>
                <a:ea typeface="Consolas" charset="0"/>
                <a:cs typeface="Consolas" charset="0"/>
              </a:rPr>
              <a:t> = op;</a:t>
            </a:r>
          </a:p>
          <a:p>
            <a:pPr marL="0" indent="0">
              <a:lnSpc>
                <a:spcPct val="100000"/>
              </a:lnSpc>
              <a:spcBef>
                <a:spcPts val="0"/>
              </a:spcBef>
              <a:buNone/>
            </a:pPr>
            <a:r>
              <a:rPr lang="en-US" sz="1800" dirty="0" smtClean="0">
                <a:latin typeface="Consolas" charset="0"/>
                <a:ea typeface="Consolas" charset="0"/>
                <a:cs typeface="Consolas" charset="0"/>
              </a:rPr>
              <a:t>    }</a:t>
            </a:r>
          </a:p>
          <a:p>
            <a:pPr marL="0" indent="0">
              <a:lnSpc>
                <a:spcPct val="50000"/>
              </a:lnSpc>
              <a:spcBef>
                <a:spcPts val="0"/>
              </a:spcBef>
              <a:buNone/>
            </a:pPr>
            <a:endParaRPr lang="en-US" sz="1800" dirty="0" smtClean="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@Override public String </a:t>
            </a:r>
            <a:r>
              <a:rPr lang="en-US" sz="1800" dirty="0" err="1" smtClean="0">
                <a:latin typeface="Consolas" charset="0"/>
                <a:ea typeface="Consolas" charset="0"/>
                <a:cs typeface="Consolas" charset="0"/>
              </a:rPr>
              <a:t>toString</a:t>
            </a:r>
            <a:r>
              <a:rPr lang="en-US" sz="1800" dirty="0" smtClean="0">
                <a:latin typeface="Consolas" charset="0"/>
                <a:ea typeface="Consolas" charset="0"/>
                <a:cs typeface="Consolas" charset="0"/>
              </a:rPr>
              <a:t>() { return symbol; }</a:t>
            </a:r>
          </a:p>
          <a:p>
            <a:pPr marL="0" indent="0">
              <a:lnSpc>
                <a:spcPct val="75000"/>
              </a:lnSpc>
              <a:spcBef>
                <a:spcPts val="0"/>
              </a:spcBef>
              <a:buNone/>
            </a:pPr>
            <a:endParaRPr lang="en-US" sz="1800" dirty="0" smtClean="0">
              <a:latin typeface="Consolas" charset="0"/>
              <a:ea typeface="Consolas" charset="0"/>
              <a:cs typeface="Consolas" charset="0"/>
            </a:endParaRPr>
          </a:p>
          <a:p>
            <a:pPr marL="0" indent="0">
              <a:lnSpc>
                <a:spcPct val="100000"/>
              </a:lnSpc>
              <a:spcBef>
                <a:spcPts val="0"/>
              </a:spcBef>
              <a:buNone/>
            </a:pPr>
            <a:r>
              <a:rPr lang="en-US" sz="1800" dirty="0" smtClean="0">
                <a:solidFill>
                  <a:schemeClr val="accent2"/>
                </a:solidFill>
                <a:latin typeface="Consolas" charset="0"/>
                <a:ea typeface="Consolas" charset="0"/>
                <a:cs typeface="Consolas" charset="0"/>
              </a:rPr>
              <a:t>    public double apply(double x, double y) {</a:t>
            </a:r>
          </a:p>
          <a:p>
            <a:pPr marL="0" indent="0">
              <a:lnSpc>
                <a:spcPct val="100000"/>
              </a:lnSpc>
              <a:spcBef>
                <a:spcPts val="0"/>
              </a:spcBef>
              <a:buNone/>
            </a:pPr>
            <a:r>
              <a:rPr lang="en-US" sz="1800" dirty="0" smtClean="0">
                <a:solidFill>
                  <a:schemeClr val="accent2"/>
                </a:solidFill>
                <a:latin typeface="Consolas" charset="0"/>
                <a:ea typeface="Consolas" charset="0"/>
                <a:cs typeface="Consolas" charset="0"/>
              </a:rPr>
              <a:t>        return </a:t>
            </a:r>
            <a:r>
              <a:rPr lang="en-US" sz="1800" dirty="0" err="1" smtClean="0">
                <a:solidFill>
                  <a:schemeClr val="accent2"/>
                </a:solidFill>
                <a:latin typeface="Consolas" charset="0"/>
                <a:ea typeface="Consolas" charset="0"/>
                <a:cs typeface="Consolas" charset="0"/>
              </a:rPr>
              <a:t>op.applyAsDouble</a:t>
            </a:r>
            <a:r>
              <a:rPr lang="en-US" sz="1800" dirty="0" smtClean="0">
                <a:solidFill>
                  <a:schemeClr val="accent2"/>
                </a:solidFill>
                <a:latin typeface="Consolas" charset="0"/>
                <a:ea typeface="Consolas" charset="0"/>
                <a:cs typeface="Consolas" charset="0"/>
              </a:rPr>
              <a:t>(x, y);</a:t>
            </a:r>
          </a:p>
          <a:p>
            <a:pPr marL="0" indent="0">
              <a:lnSpc>
                <a:spcPct val="100000"/>
              </a:lnSpc>
              <a:spcBef>
                <a:spcPts val="0"/>
              </a:spcBef>
              <a:buNone/>
            </a:pPr>
            <a:r>
              <a:rPr lang="en-US" sz="1800" dirty="0" smtClean="0">
                <a:solidFill>
                  <a:schemeClr val="accent2"/>
                </a:solidFill>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a:t>
            </a:r>
            <a:endParaRPr lang="en-US" sz="1800" dirty="0">
              <a:latin typeface="Consolas" charset="0"/>
              <a:ea typeface="Consolas" charset="0"/>
              <a:cs typeface="Consolas"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Lambda caveats</a:t>
            </a:r>
            <a:endParaRPr lang="en-US"/>
          </a:p>
        </p:txBody>
      </p:sp>
      <p:sp>
        <p:nvSpPr>
          <p:cNvPr id="3" name="Content Placeholder 2"/>
          <p:cNvSpPr>
            <a:spLocks noGrp="1"/>
          </p:cNvSpPr>
          <p:nvPr>
            <p:ph idx="1"/>
          </p:nvPr>
        </p:nvSpPr>
        <p:spPr/>
        <p:txBody>
          <a:bodyPr/>
          <a:lstStyle/>
          <a:p>
            <a:r>
              <a:rPr lang="en-US" dirty="0" smtClean="0"/>
              <a:t>Lambdas lack names and documentation</a:t>
            </a:r>
          </a:p>
          <a:p>
            <a:pPr lvl="1"/>
            <a:r>
              <a:rPr lang="en-US" b="1" dirty="0" smtClean="0"/>
              <a:t>They should be self-explanatory</a:t>
            </a:r>
          </a:p>
          <a:p>
            <a:pPr lvl="1"/>
            <a:r>
              <a:rPr lang="en-US" b="1" dirty="0" smtClean="0"/>
              <a:t>They should not exceed a few lines; one is best</a:t>
            </a:r>
          </a:p>
          <a:p>
            <a:r>
              <a:rPr lang="en-US" dirty="0" smtClean="0"/>
              <a:t>If lambda would be long or complex:</a:t>
            </a:r>
          </a:p>
          <a:p>
            <a:pPr lvl="1"/>
            <a:r>
              <a:rPr lang="en-US" dirty="0" smtClean="0"/>
              <a:t>Extract it to method and use method reference</a:t>
            </a:r>
          </a:p>
          <a:p>
            <a:pPr lvl="1"/>
            <a:r>
              <a:rPr lang="en-US" dirty="0" smtClean="0"/>
              <a:t>Or (for </a:t>
            </a:r>
            <a:r>
              <a:rPr lang="en-US" dirty="0" err="1" smtClean="0"/>
              <a:t>enums</a:t>
            </a:r>
            <a:r>
              <a:rPr lang="en-US" dirty="0" smtClean="0"/>
              <a:t>) use instance-specific class body</a:t>
            </a:r>
          </a:p>
          <a:p>
            <a:r>
              <a:rPr lang="en-US" dirty="0" smtClean="0"/>
              <a:t>Anonymous classes still have a few uses</a:t>
            </a:r>
          </a:p>
          <a:p>
            <a:pPr lvl="1"/>
            <a:r>
              <a:rPr lang="en-US" dirty="0" smtClean="0"/>
              <a:t>Lambdas require functional interfaces</a:t>
            </a:r>
          </a:p>
          <a:p>
            <a:pPr lvl="1"/>
            <a:r>
              <a:rPr lang="en-US" dirty="0" smtClean="0"/>
              <a:t>Lambdas cannot access themselves;</a:t>
            </a:r>
            <a:br>
              <a:rPr lang="en-US" dirty="0" smtClean="0"/>
            </a:br>
            <a:r>
              <a:rPr lang="en-US" dirty="0" smtClean="0"/>
              <a:t>in a lambda, </a:t>
            </a:r>
            <a:r>
              <a:rPr lang="en-US" dirty="0" smtClean="0">
                <a:latin typeface="Consolas" charset="0"/>
                <a:ea typeface="Consolas" charset="0"/>
                <a:cs typeface="Consolas" charset="0"/>
              </a:rPr>
              <a:t>this</a:t>
            </a:r>
            <a:r>
              <a:rPr lang="en-US" dirty="0" smtClean="0"/>
              <a:t> refers to the enclosing instance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Prefer method references to lambdas</a:t>
            </a:r>
            <a:endParaRPr lang="en-US"/>
          </a:p>
        </p:txBody>
      </p:sp>
      <p:sp>
        <p:nvSpPr>
          <p:cNvPr id="3" name="Content Placeholder 2"/>
          <p:cNvSpPr>
            <a:spLocks noGrp="1"/>
          </p:cNvSpPr>
          <p:nvPr>
            <p:ph idx="1"/>
          </p:nvPr>
        </p:nvSpPr>
        <p:spPr>
          <a:xfrm>
            <a:off x="914400" y="1600200"/>
            <a:ext cx="8077200" cy="4799013"/>
          </a:xfrm>
        </p:spPr>
        <p:txBody>
          <a:bodyPr/>
          <a:lstStyle/>
          <a:p>
            <a:r>
              <a:rPr lang="en-US" dirty="0" smtClean="0"/>
              <a:t>Lambdas are succinct</a:t>
            </a:r>
          </a:p>
          <a:p>
            <a:pPr>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map.merge</a:t>
            </a:r>
            <a:r>
              <a:rPr lang="en-US" sz="2000" dirty="0" smtClean="0">
                <a:latin typeface="Consolas" charset="0"/>
                <a:ea typeface="Consolas" charset="0"/>
                <a:cs typeface="Consolas" charset="0"/>
              </a:rPr>
              <a:t>(key, 1, </a:t>
            </a:r>
            <a:r>
              <a:rPr lang="en-US" sz="2000" b="1" dirty="0" smtClean="0">
                <a:solidFill>
                  <a:schemeClr val="accent2"/>
                </a:solidFill>
                <a:latin typeface="Consolas" charset="0"/>
                <a:ea typeface="Consolas" charset="0"/>
                <a:cs typeface="Consolas" charset="0"/>
              </a:rPr>
              <a:t>(count, </a:t>
            </a:r>
            <a:r>
              <a:rPr lang="en-US" sz="2000" b="1" dirty="0" err="1" smtClean="0">
                <a:solidFill>
                  <a:schemeClr val="accent2"/>
                </a:solidFill>
                <a:latin typeface="Consolas" charset="0"/>
                <a:ea typeface="Consolas" charset="0"/>
                <a:cs typeface="Consolas" charset="0"/>
              </a:rPr>
              <a:t>incr</a:t>
            </a:r>
            <a:r>
              <a:rPr lang="en-US" sz="2000" b="1" dirty="0" smtClean="0">
                <a:solidFill>
                  <a:schemeClr val="accent2"/>
                </a:solidFill>
                <a:latin typeface="Consolas" charset="0"/>
                <a:ea typeface="Consolas" charset="0"/>
                <a:cs typeface="Consolas" charset="0"/>
              </a:rPr>
              <a:t>) -&gt; count + </a:t>
            </a:r>
            <a:r>
              <a:rPr lang="en-US" sz="2000" b="1" dirty="0" err="1" smtClean="0">
                <a:solidFill>
                  <a:schemeClr val="accent2"/>
                </a:solidFill>
                <a:latin typeface="Consolas" charset="0"/>
                <a:ea typeface="Consolas" charset="0"/>
                <a:cs typeface="Consolas" charset="0"/>
              </a:rPr>
              <a:t>incr</a:t>
            </a:r>
            <a:r>
              <a:rPr lang="en-US" sz="2000" dirty="0" smtClean="0">
                <a:latin typeface="Consolas" charset="0"/>
                <a:ea typeface="Consolas" charset="0"/>
                <a:cs typeface="Consolas" charset="0"/>
              </a:rPr>
              <a:t>);</a:t>
            </a:r>
          </a:p>
          <a:p>
            <a:r>
              <a:rPr lang="en-US" dirty="0" smtClean="0"/>
              <a:t>But </a:t>
            </a:r>
            <a:r>
              <a:rPr lang="en-US" i="1" dirty="0" smtClean="0"/>
              <a:t>method references </a:t>
            </a:r>
            <a:r>
              <a:rPr lang="en-US" dirty="0" smtClean="0"/>
              <a:t>can be more so</a:t>
            </a:r>
          </a:p>
          <a:p>
            <a:pPr>
              <a:buNone/>
            </a:pPr>
            <a:r>
              <a:rPr lang="en-US" dirty="0" smtClean="0">
                <a:latin typeface="Consolas" charset="0"/>
                <a:ea typeface="Consolas" charset="0"/>
                <a:cs typeface="Consolas" charset="0"/>
              </a:rPr>
              <a:t>	</a:t>
            </a:r>
            <a:r>
              <a:rPr lang="en-US" sz="2000" dirty="0" err="1" smtClean="0">
                <a:latin typeface="Consolas" charset="0"/>
                <a:ea typeface="Consolas" charset="0"/>
                <a:cs typeface="Consolas" charset="0"/>
              </a:rPr>
              <a:t>map.merge</a:t>
            </a:r>
            <a:r>
              <a:rPr lang="en-US" sz="2000" dirty="0" smtClean="0">
                <a:latin typeface="Consolas" charset="0"/>
                <a:ea typeface="Consolas" charset="0"/>
                <a:cs typeface="Consolas" charset="0"/>
              </a:rPr>
              <a:t>(key, 1, </a:t>
            </a:r>
            <a:r>
              <a:rPr lang="en-US" sz="2000" b="1" dirty="0" smtClean="0">
                <a:solidFill>
                  <a:schemeClr val="accent2"/>
                </a:solidFill>
                <a:latin typeface="Consolas" charset="0"/>
                <a:ea typeface="Consolas" charset="0"/>
                <a:cs typeface="Consolas" charset="0"/>
              </a:rPr>
              <a:t>Integer::sum</a:t>
            </a:r>
            <a:r>
              <a:rPr lang="en-US" sz="2000" dirty="0" smtClean="0">
                <a:latin typeface="Consolas" charset="0"/>
                <a:ea typeface="Consolas" charset="0"/>
                <a:cs typeface="Consolas" charset="0"/>
              </a:rPr>
              <a:t>);</a:t>
            </a:r>
          </a:p>
          <a:p>
            <a:r>
              <a:rPr lang="en-US" dirty="0" smtClean="0"/>
              <a:t>The more parameters, the bigger the win</a:t>
            </a:r>
          </a:p>
          <a:p>
            <a:pPr lvl="1"/>
            <a:r>
              <a:rPr lang="en-US" dirty="0" smtClean="0"/>
              <a:t>But parameter names </a:t>
            </a:r>
            <a:r>
              <a:rPr lang="en-US" i="1" dirty="0" smtClean="0"/>
              <a:t>may </a:t>
            </a:r>
            <a:r>
              <a:rPr lang="en-US" dirty="0" smtClean="0"/>
              <a:t>provide documentation</a:t>
            </a:r>
          </a:p>
          <a:p>
            <a:pPr lvl="1"/>
            <a:r>
              <a:rPr lang="en-US" dirty="0" smtClean="0"/>
              <a:t>If you use a lambda, choose </a:t>
            </a:r>
            <a:r>
              <a:rPr lang="en-US" dirty="0" err="1" smtClean="0"/>
              <a:t>param</a:t>
            </a:r>
            <a:r>
              <a:rPr lang="en-US" dirty="0" smtClean="0"/>
              <a:t> names carefully!</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025"/>
            <a:ext cx="8001000" cy="1143000"/>
          </a:xfrm>
        </p:spPr>
        <p:txBody>
          <a:bodyPr/>
          <a:lstStyle/>
          <a:p>
            <a:r>
              <a:rPr lang="en-US" smtClean="0"/>
              <a:t>Occasionally, lambdas are more succinct</a:t>
            </a:r>
            <a:endParaRPr lang="en-US"/>
          </a:p>
        </p:txBody>
      </p:sp>
      <p:sp>
        <p:nvSpPr>
          <p:cNvPr id="3" name="Content Placeholder 2"/>
          <p:cNvSpPr>
            <a:spLocks noGrp="1"/>
          </p:cNvSpPr>
          <p:nvPr>
            <p:ph idx="1"/>
          </p:nvPr>
        </p:nvSpPr>
        <p:spPr/>
        <p:txBody>
          <a:bodyPr/>
          <a:lstStyle/>
          <a:p>
            <a:pPr marL="0" indent="0">
              <a:lnSpc>
                <a:spcPct val="150000"/>
              </a:lnSpc>
              <a:buSzPct val="175000"/>
              <a:buNone/>
            </a:pPr>
            <a:r>
              <a:rPr lang="en-US" sz="1800" dirty="0" err="1">
                <a:latin typeface="Consolas" charset="0"/>
                <a:ea typeface="Consolas" charset="0"/>
                <a:cs typeface="Consolas" charset="0"/>
              </a:rPr>
              <a:t>service.execute</a:t>
            </a:r>
            <a:r>
              <a:rPr lang="en-US" sz="1800" dirty="0" smtClean="0">
                <a:latin typeface="Consolas" charset="0"/>
                <a:ea typeface="Consolas" charset="0"/>
                <a:cs typeface="Consolas" charset="0"/>
              </a:rPr>
              <a:t>(</a:t>
            </a:r>
            <a:r>
              <a:rPr lang="en-US" sz="1800" b="1" dirty="0" smtClean="0">
                <a:solidFill>
                  <a:schemeClr val="accent2"/>
                </a:solidFill>
                <a:latin typeface="Consolas" charset="0"/>
                <a:ea typeface="Consolas" charset="0"/>
                <a:cs typeface="Consolas" charset="0"/>
              </a:rPr>
              <a:t>() </a:t>
            </a:r>
            <a:r>
              <a:rPr lang="en-US" sz="1800" b="1" dirty="0">
                <a:solidFill>
                  <a:schemeClr val="accent2"/>
                </a:solidFill>
                <a:latin typeface="Consolas" charset="0"/>
                <a:ea typeface="Consolas" charset="0"/>
                <a:cs typeface="Consolas" charset="0"/>
              </a:rPr>
              <a:t>-&gt; action</a:t>
            </a:r>
            <a:r>
              <a:rPr lang="en-US" sz="1800" b="1" dirty="0" smtClean="0">
                <a:solidFill>
                  <a:schemeClr val="accent2"/>
                </a:solidFill>
                <a:latin typeface="Consolas" charset="0"/>
                <a:ea typeface="Consolas" charset="0"/>
                <a:cs typeface="Consolas" charset="0"/>
              </a:rPr>
              <a:t>()</a:t>
            </a:r>
            <a:r>
              <a:rPr lang="en-US" sz="1800" dirty="0" smtClean="0">
                <a:latin typeface="Consolas" charset="0"/>
                <a:ea typeface="Consolas" charset="0"/>
                <a:cs typeface="Consolas" charset="0"/>
              </a:rPr>
              <a:t>);</a:t>
            </a:r>
          </a:p>
          <a:p>
            <a:pPr marL="0" indent="0">
              <a:lnSpc>
                <a:spcPct val="150000"/>
              </a:lnSpc>
              <a:buSzPct val="175000"/>
              <a:buNone/>
            </a:pPr>
            <a:r>
              <a:rPr lang="en-US" sz="2400" dirty="0"/>
              <a:t>					is preferable to</a:t>
            </a:r>
            <a:endParaRPr lang="en-US" sz="2400" dirty="0">
              <a:latin typeface="Courier New Bold" pitchFamily="49" charset="0"/>
              <a:cs typeface="Courier New Bold" pitchFamily="49" charset="0"/>
            </a:endParaRPr>
          </a:p>
          <a:p>
            <a:pPr marL="0" indent="0">
              <a:lnSpc>
                <a:spcPct val="150000"/>
              </a:lnSpc>
              <a:buSzPct val="175000"/>
              <a:buNone/>
            </a:pPr>
            <a:r>
              <a:rPr lang="en-US" sz="1800" dirty="0" err="1" smtClean="0">
                <a:latin typeface="Consolas" charset="0"/>
                <a:ea typeface="Consolas" charset="0"/>
                <a:cs typeface="Consolas" charset="0"/>
              </a:rPr>
              <a:t>service.execute</a:t>
            </a:r>
            <a:r>
              <a:rPr lang="en-US" sz="1800" dirty="0" smtClean="0">
                <a:latin typeface="Consolas" charset="0"/>
                <a:ea typeface="Consolas" charset="0"/>
                <a:cs typeface="Consolas" charset="0"/>
              </a:rPr>
              <a:t>(</a:t>
            </a:r>
            <a:r>
              <a:rPr lang="en-US" sz="1800" b="1" dirty="0" err="1" smtClean="0">
                <a:solidFill>
                  <a:schemeClr val="accent2"/>
                </a:solidFill>
                <a:latin typeface="Consolas" charset="0"/>
                <a:ea typeface="Consolas" charset="0"/>
                <a:cs typeface="Consolas" charset="0"/>
              </a:rPr>
              <a:t>GoshThisClassNameIsHumongous</a:t>
            </a:r>
            <a:r>
              <a:rPr lang="en-US" sz="1800" b="1" dirty="0" smtClean="0">
                <a:solidFill>
                  <a:schemeClr val="accent2"/>
                </a:solidFill>
                <a:latin typeface="Consolas" charset="0"/>
                <a:ea typeface="Consolas" charset="0"/>
                <a:cs typeface="Consolas" charset="0"/>
              </a:rPr>
              <a:t>::action</a:t>
            </a:r>
            <a:r>
              <a:rPr lang="en-US" sz="1800" dirty="0" smtClean="0">
                <a:latin typeface="Consolas" charset="0"/>
                <a:ea typeface="Consolas" charset="0"/>
                <a:cs typeface="Consolas" charset="0"/>
              </a:rPr>
              <a:t>);</a:t>
            </a:r>
            <a:r>
              <a:rPr lang="en-US" dirty="0" smtClean="0"/>
              <a:t/>
            </a:r>
            <a:br>
              <a:rPr lang="en-US" dirty="0" smtClean="0"/>
            </a:br>
            <a:r>
              <a:rPr lang="en-US" dirty="0" smtClean="0"/>
              <a:t>Lambdas can beat</a:t>
            </a:r>
            <a:r>
              <a:rPr lang="en-US" i="1" dirty="0" smtClean="0"/>
              <a:t> higher-order functions </a:t>
            </a:r>
            <a:r>
              <a:rPr lang="en-US" dirty="0" smtClean="0"/>
              <a:t>too</a:t>
            </a:r>
          </a:p>
          <a:p>
            <a:pPr lvl="0">
              <a:lnSpc>
                <a:spcPct val="150000"/>
              </a:lnSpc>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flatMap</a:t>
            </a:r>
            <a:r>
              <a:rPr lang="en-US" sz="1800" dirty="0" smtClean="0">
                <a:latin typeface="Consolas" charset="0"/>
                <a:ea typeface="Consolas" charset="0"/>
                <a:cs typeface="Consolas" charset="0"/>
              </a:rPr>
              <a:t>(</a:t>
            </a:r>
            <a:r>
              <a:rPr lang="en-US" sz="1800" b="1" dirty="0" smtClean="0">
                <a:solidFill>
                  <a:schemeClr val="accent2"/>
                </a:solidFill>
                <a:latin typeface="Consolas" charset="0"/>
                <a:ea typeface="Consolas" charset="0"/>
                <a:cs typeface="Consolas" charset="0"/>
              </a:rPr>
              <a:t>x </a:t>
            </a:r>
            <a:r>
              <a:rPr lang="en-US" sz="1800" b="1" dirty="0" smtClean="0">
                <a:solidFill>
                  <a:schemeClr val="accent2"/>
                </a:solidFill>
                <a:latin typeface="Consolas" charset="0"/>
                <a:ea typeface="Consolas" charset="0"/>
                <a:cs typeface="Consolas" charset="0"/>
              </a:rPr>
              <a:t>-&gt; </a:t>
            </a:r>
            <a:r>
              <a:rPr lang="en-US" sz="1800" b="1" dirty="0" smtClean="0">
                <a:solidFill>
                  <a:schemeClr val="accent2"/>
                </a:solidFill>
                <a:latin typeface="Consolas" charset="0"/>
                <a:ea typeface="Consolas" charset="0"/>
                <a:cs typeface="Consolas" charset="0"/>
              </a:rPr>
              <a:t>x</a:t>
            </a:r>
            <a:r>
              <a:rPr lang="en-US" sz="1800" dirty="0" smtClean="0">
                <a:latin typeface="Consolas" charset="0"/>
                <a:ea typeface="Consolas" charset="0"/>
                <a:cs typeface="Consolas" charset="0"/>
              </a:rPr>
              <a:t>);</a:t>
            </a:r>
            <a:r>
              <a:rPr lang="en-US" dirty="0" smtClean="0"/>
              <a:t/>
            </a:r>
            <a:br>
              <a:rPr lang="en-US" dirty="0" smtClean="0"/>
            </a:br>
            <a:r>
              <a:rPr lang="en-US" sz="2400" dirty="0" smtClean="0"/>
              <a:t>					is preferable to</a:t>
            </a:r>
            <a:r>
              <a:rPr lang="en-US" dirty="0" smtClean="0"/>
              <a:t/>
            </a:r>
            <a:br>
              <a:rPr lang="en-US" dirty="0" smtClean="0"/>
            </a:br>
            <a:r>
              <a:rPr lang="en-US" sz="1800" dirty="0" smtClean="0">
                <a:latin typeface="Consolas" charset="0"/>
                <a:ea typeface="Consolas" charset="0"/>
                <a:cs typeface="Consolas" charset="0"/>
              </a:rPr>
              <a:t>.</a:t>
            </a:r>
            <a:r>
              <a:rPr lang="en-US" sz="1800" dirty="0" err="1" smtClean="0">
                <a:latin typeface="Consolas" charset="0"/>
                <a:ea typeface="Consolas" charset="0"/>
                <a:cs typeface="Consolas" charset="0"/>
              </a:rPr>
              <a:t>flatMap</a:t>
            </a:r>
            <a:r>
              <a:rPr lang="en-US" sz="1800" dirty="0" smtClean="0">
                <a:latin typeface="Consolas" charset="0"/>
                <a:ea typeface="Consolas" charset="0"/>
                <a:cs typeface="Consolas" charset="0"/>
              </a:rPr>
              <a:t>(</a:t>
            </a:r>
            <a:r>
              <a:rPr lang="en-US" sz="1800" b="1" dirty="0" err="1" smtClean="0">
                <a:solidFill>
                  <a:schemeClr val="accent2"/>
                </a:solidFill>
                <a:latin typeface="Consolas" charset="0"/>
                <a:ea typeface="Consolas" charset="0"/>
                <a:cs typeface="Consolas" charset="0"/>
              </a:rPr>
              <a:t>Function.identity</a:t>
            </a:r>
            <a:r>
              <a:rPr lang="en-US" sz="1800" b="1" dirty="0" smtClean="0">
                <a:solidFill>
                  <a:schemeClr val="accent2"/>
                </a:solidFill>
                <a:latin typeface="Consolas" charset="0"/>
                <a:ea typeface="Consolas" charset="0"/>
                <a:cs typeface="Consolas" charset="0"/>
              </a:rPr>
              <a:t>()</a:t>
            </a:r>
            <a:r>
              <a:rPr lang="en-US" sz="1800" dirty="0" smtClean="0">
                <a:latin typeface="Consolas" charset="0"/>
                <a:ea typeface="Consolas" charset="0"/>
                <a:cs typeface="Consolas" charset="0"/>
              </a:rPr>
              <a:t>);</a:t>
            </a:r>
            <a:endParaRPr lang="en-US" sz="1800" dirty="0" smtClean="0">
              <a:latin typeface="Consolas" charset="0"/>
              <a:ea typeface="Consolas" charset="0"/>
              <a:cs typeface="Consolas" charset="0"/>
            </a:endParaRP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025"/>
            <a:ext cx="8001000" cy="1143000"/>
          </a:xfrm>
        </p:spPr>
        <p:txBody>
          <a:bodyPr/>
          <a:lstStyle/>
          <a:p>
            <a:r>
              <a:rPr lang="en-US" smtClean="0"/>
              <a:t>Know all five kinds of method references</a:t>
            </a:r>
            <a:br>
              <a:rPr lang="en-US" smtClean="0"/>
            </a:br>
            <a:r>
              <a:rPr lang="en-US" sz="2400" b="0" i="1" smtClean="0">
                <a:solidFill>
                  <a:schemeClr val="accent2"/>
                </a:solidFill>
              </a:rPr>
              <a:t>All are at times preferable to lambdas</a:t>
            </a:r>
            <a:endParaRPr lang="en-US" sz="2400" b="0" i="1">
              <a:solidFill>
                <a:schemeClr val="accent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801750"/>
              </p:ext>
            </p:extLst>
          </p:nvPr>
        </p:nvGraphicFramePr>
        <p:xfrm>
          <a:off x="914400" y="1600200"/>
          <a:ext cx="7924800" cy="2839720"/>
        </p:xfrm>
        <a:graphic>
          <a:graphicData uri="http://schemas.openxmlformats.org/drawingml/2006/table">
            <a:tbl>
              <a:tblPr firstRow="1" bandRow="1">
                <a:tableStyleId>{5C22544A-7EE6-4342-B048-85BDC9FD1C3A}</a:tableStyleId>
              </a:tblPr>
              <a:tblGrid>
                <a:gridCol w="2231254"/>
                <a:gridCol w="2539014"/>
                <a:gridCol w="3154532"/>
              </a:tblGrid>
              <a:tr h="370840">
                <a:tc>
                  <a:txBody>
                    <a:bodyPr/>
                    <a:lstStyle/>
                    <a:p>
                      <a:r>
                        <a:rPr lang="en-US" smtClean="0">
                          <a:solidFill>
                            <a:schemeClr val="tx1"/>
                          </a:solidFill>
                        </a:rPr>
                        <a:t>Type</a:t>
                      </a:r>
                      <a:endParaRPr lang="en-US">
                        <a:solidFill>
                          <a:schemeClr val="tx1"/>
                        </a:solidFill>
                      </a:endParaRPr>
                    </a:p>
                  </a:txBody>
                  <a:tcP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smtClean="0">
                          <a:solidFill>
                            <a:schemeClr val="tx1"/>
                          </a:solidFill>
                          <a:latin typeface="+mn-lt"/>
                          <a:ea typeface="+mn-ea"/>
                          <a:cs typeface="+mn-cs"/>
                        </a:rPr>
                        <a:t>Example</a:t>
                      </a:r>
                    </a:p>
                  </a:txBody>
                  <a:tcP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smtClean="0">
                          <a:solidFill>
                            <a:schemeClr val="tx1"/>
                          </a:solidFill>
                          <a:latin typeface="+mn-lt"/>
                          <a:ea typeface="+mn-ea"/>
                          <a:cs typeface="+mn-cs"/>
                        </a:rPr>
                        <a:t>Lambda Equivalent*</a:t>
                      </a:r>
                    </a:p>
                  </a:txBody>
                  <a:tcP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Static</a:t>
                      </a:r>
                    </a:p>
                  </a:txBody>
                  <a:tcPr marL="45720" marR="45720" marT="91440" marB="91440">
                    <a:lnT w="28575" cap="flat" cmpd="sng" algn="ctr">
                      <a:solidFill>
                        <a:schemeClr val="tx1"/>
                      </a:solidFill>
                      <a:prstDash val="solid"/>
                      <a:round/>
                      <a:headEnd type="none" w="med" len="med"/>
                      <a:tailEnd type="none" w="med" len="med"/>
                    </a:lnT>
                    <a:lnB w="12700" cmpd="sng">
                      <a:noFill/>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dirty="0" smtClean="0">
                          <a:solidFill>
                            <a:schemeClr val="dk1"/>
                          </a:solidFill>
                          <a:latin typeface="Consolas" charset="0"/>
                          <a:ea typeface="Consolas" charset="0"/>
                          <a:cs typeface="Consolas" charset="0"/>
                        </a:rPr>
                        <a:t>Integer::</a:t>
                      </a:r>
                      <a:r>
                        <a:rPr lang="en-US" sz="1500" b="1" kern="1200" baseline="0" dirty="0" err="1" smtClean="0">
                          <a:solidFill>
                            <a:schemeClr val="dk1"/>
                          </a:solidFill>
                          <a:latin typeface="Consolas" charset="0"/>
                          <a:ea typeface="Consolas" charset="0"/>
                          <a:cs typeface="Consolas" charset="0"/>
                        </a:rPr>
                        <a:t>parseInt</a:t>
                      </a:r>
                      <a:endParaRPr lang="en-US" sz="1500" b="1" kern="1200" baseline="0" dirty="0" smtClean="0">
                        <a:solidFill>
                          <a:schemeClr val="dk1"/>
                        </a:solidFill>
                        <a:latin typeface="Consolas" charset="0"/>
                        <a:ea typeface="Consolas" charset="0"/>
                        <a:cs typeface="Consolas" charset="0"/>
                      </a:endParaRPr>
                    </a:p>
                  </a:txBody>
                  <a:tcPr marL="45720" marR="45720" marT="91440" marB="91440">
                    <a:lnT w="28575" cap="flat" cmpd="sng" algn="ctr">
                      <a:solidFill>
                        <a:schemeClr val="tx1"/>
                      </a:solidFill>
                      <a:prstDash val="solid"/>
                      <a:round/>
                      <a:headEnd type="none" w="med" len="med"/>
                      <a:tailEnd type="none" w="med" len="med"/>
                    </a:lnT>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err="1" smtClean="0">
                          <a:solidFill>
                            <a:schemeClr val="dk1"/>
                          </a:solidFill>
                          <a:latin typeface="Consolas" charset="0"/>
                          <a:ea typeface="Consolas" charset="0"/>
                          <a:cs typeface="Consolas" charset="0"/>
                        </a:rPr>
                        <a:t>str</a:t>
                      </a:r>
                      <a:r>
                        <a:rPr lang="en-US" sz="1500" b="1" kern="1200" baseline="0" smtClean="0">
                          <a:solidFill>
                            <a:schemeClr val="dk1"/>
                          </a:solidFill>
                          <a:latin typeface="Consolas" charset="0"/>
                          <a:ea typeface="Consolas" charset="0"/>
                          <a:cs typeface="Consolas" charset="0"/>
                        </a:rPr>
                        <a:t> -&gt; </a:t>
                      </a:r>
                      <a:r>
                        <a:rPr lang="en-US" sz="1500" b="1" kern="1200" baseline="0" err="1" smtClean="0">
                          <a:solidFill>
                            <a:schemeClr val="dk1"/>
                          </a:solidFill>
                          <a:latin typeface="Consolas" charset="0"/>
                          <a:ea typeface="Consolas" charset="0"/>
                          <a:cs typeface="Consolas" charset="0"/>
                        </a:rPr>
                        <a:t>Integer.parseInt</a:t>
                      </a:r>
                      <a:r>
                        <a:rPr lang="en-US" sz="1500" b="1" kern="1200" baseline="0" smtClean="0">
                          <a:solidFill>
                            <a:schemeClr val="dk1"/>
                          </a:solidFill>
                          <a:latin typeface="Consolas" charset="0"/>
                          <a:ea typeface="Consolas" charset="0"/>
                          <a:cs typeface="Consolas" charset="0"/>
                        </a:rPr>
                        <a:t>(</a:t>
                      </a:r>
                      <a:r>
                        <a:rPr lang="en-US" sz="1500" b="1" kern="1200" baseline="0" err="1" smtClean="0">
                          <a:solidFill>
                            <a:schemeClr val="dk1"/>
                          </a:solidFill>
                          <a:latin typeface="Consolas" charset="0"/>
                          <a:ea typeface="Consolas" charset="0"/>
                          <a:cs typeface="Consolas" charset="0"/>
                        </a:rPr>
                        <a:t>str</a:t>
                      </a:r>
                      <a:r>
                        <a:rPr lang="en-US" sz="1500" b="1" kern="1200" baseline="0" smtClean="0">
                          <a:solidFill>
                            <a:schemeClr val="dk1"/>
                          </a:solidFill>
                          <a:latin typeface="Consolas" charset="0"/>
                          <a:ea typeface="Consolas" charset="0"/>
                          <a:cs typeface="Consolas" charset="0"/>
                        </a:rPr>
                        <a:t>)</a:t>
                      </a:r>
                    </a:p>
                  </a:txBody>
                  <a:tcPr marL="45720" marR="45720" marT="91440" marB="91440">
                    <a:lnT w="28575" cap="flat" cmpd="sng" algn="ctr">
                      <a:solidFill>
                        <a:schemeClr val="tx1"/>
                      </a:solidFill>
                      <a:prstDash val="solid"/>
                      <a:round/>
                      <a:headEnd type="none" w="med" len="med"/>
                      <a:tailEnd type="none" w="med" len="med"/>
                    </a:lnT>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Bound</a:t>
                      </a:r>
                    </a:p>
                  </a:txBody>
                  <a:tcPr marL="45720" marR="45720" marT="91440" marB="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dirty="0" err="1" smtClean="0">
                          <a:solidFill>
                            <a:schemeClr val="accent2"/>
                          </a:solidFill>
                          <a:latin typeface="Consolas" charset="0"/>
                          <a:ea typeface="Consolas" charset="0"/>
                          <a:cs typeface="Consolas" charset="0"/>
                        </a:rPr>
                        <a:t>Instant.now</a:t>
                      </a:r>
                      <a:r>
                        <a:rPr lang="en-US" sz="1500" b="1" kern="1200" baseline="0" dirty="0" smtClean="0">
                          <a:solidFill>
                            <a:schemeClr val="accent2"/>
                          </a:solidFill>
                          <a:latin typeface="Consolas" charset="0"/>
                          <a:ea typeface="Consolas" charset="0"/>
                          <a:cs typeface="Consolas" charset="0"/>
                        </a:rPr>
                        <a:t>()::</a:t>
                      </a:r>
                      <a:r>
                        <a:rPr lang="en-US" sz="1500" b="1" kern="1200" baseline="0" dirty="0" err="1" smtClean="0">
                          <a:solidFill>
                            <a:schemeClr val="dk1"/>
                          </a:solidFill>
                          <a:latin typeface="Consolas" charset="0"/>
                          <a:ea typeface="Consolas" charset="0"/>
                          <a:cs typeface="Consolas" charset="0"/>
                        </a:rPr>
                        <a:t>isAfter</a:t>
                      </a:r>
                      <a:endParaRPr lang="en-US" sz="1500" b="1" kern="1200" baseline="0" dirty="0" smtClean="0">
                        <a:solidFill>
                          <a:schemeClr val="dk1"/>
                        </a:solidFill>
                        <a:latin typeface="Consolas" charset="0"/>
                        <a:ea typeface="Consolas" charset="0"/>
                        <a:cs typeface="Consolas" charset="0"/>
                      </a:endParaRPr>
                    </a:p>
                  </a:txBody>
                  <a:tcPr marL="45720" marR="45720" marT="91440" marB="91440">
                    <a:lnL w="12700" cmpd="sng">
                      <a:noFill/>
                    </a:lnL>
                    <a:noFill/>
                  </a:tcPr>
                </a:tc>
                <a:tc>
                  <a:txBody>
                    <a:bodyPr/>
                    <a:lstStyle/>
                    <a:p>
                      <a:r>
                        <a:rPr lang="en-US" sz="1500" b="1" kern="1200" baseline="0" smtClean="0">
                          <a:solidFill>
                            <a:schemeClr val="dk1"/>
                          </a:solidFill>
                          <a:latin typeface="Consolas" charset="0"/>
                          <a:ea typeface="Consolas" charset="0"/>
                          <a:cs typeface="Consolas" charset="0"/>
                        </a:rPr>
                        <a:t>Instant then = </a:t>
                      </a:r>
                      <a:r>
                        <a:rPr lang="en-US" sz="1500" b="1" kern="1200" baseline="0" err="1" smtClean="0">
                          <a:solidFill>
                            <a:schemeClr val="dk1"/>
                          </a:solidFill>
                          <a:latin typeface="Consolas" charset="0"/>
                          <a:ea typeface="Consolas" charset="0"/>
                          <a:cs typeface="Consolas" charset="0"/>
                        </a:rPr>
                        <a:t>Instant.now</a:t>
                      </a:r>
                      <a:r>
                        <a:rPr lang="en-US" sz="1500" b="1" kern="1200" baseline="0" smtClean="0">
                          <a:solidFill>
                            <a:schemeClr val="dk1"/>
                          </a:solidFill>
                          <a:latin typeface="Consolas" charset="0"/>
                          <a:ea typeface="Consolas" charset="0"/>
                          <a:cs typeface="Consolas" charset="0"/>
                        </a:rPr>
                        <a:t>();</a:t>
                      </a:r>
                    </a:p>
                    <a:p>
                      <a:r>
                        <a:rPr lang="en-US" sz="1500" b="1" kern="1200" baseline="0" smtClean="0">
                          <a:solidFill>
                            <a:schemeClr val="dk1"/>
                          </a:solidFill>
                          <a:latin typeface="Consolas" charset="0"/>
                          <a:ea typeface="Consolas" charset="0"/>
                          <a:cs typeface="Consolas" charset="0"/>
                        </a:rPr>
                        <a:t>t -&gt; </a:t>
                      </a:r>
                      <a:r>
                        <a:rPr lang="en-US" sz="1500" b="1" kern="1200" baseline="0" err="1" smtClean="0">
                          <a:solidFill>
                            <a:schemeClr val="dk1"/>
                          </a:solidFill>
                          <a:latin typeface="Consolas" charset="0"/>
                          <a:ea typeface="Consolas" charset="0"/>
                          <a:cs typeface="Consolas" charset="0"/>
                        </a:rPr>
                        <a:t>then.isAfter</a:t>
                      </a:r>
                      <a:r>
                        <a:rPr lang="en-US" sz="1500" b="1" kern="1200" baseline="0" smtClean="0">
                          <a:solidFill>
                            <a:schemeClr val="dk1"/>
                          </a:solidFill>
                          <a:latin typeface="Consolas" charset="0"/>
                          <a:ea typeface="Consolas" charset="0"/>
                          <a:cs typeface="Consolas" charset="0"/>
                        </a:rPr>
                        <a:t>(t)	</a:t>
                      </a:r>
                    </a:p>
                  </a:txBody>
                  <a:tcPr marL="45720" marR="45720" marT="91440" marB="91440">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Unbound</a:t>
                      </a:r>
                    </a:p>
                  </a:txBody>
                  <a:tcPr marL="45720" marR="45720" marT="91440" marB="91440">
                    <a:lnT w="12700" cmpd="sng">
                      <a:noFill/>
                    </a:lnT>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dirty="0" smtClean="0">
                          <a:solidFill>
                            <a:schemeClr val="dk1"/>
                          </a:solidFill>
                          <a:latin typeface="Consolas" charset="0"/>
                          <a:ea typeface="Consolas" charset="0"/>
                          <a:cs typeface="Consolas" charset="0"/>
                        </a:rPr>
                        <a:t>String::</a:t>
                      </a:r>
                      <a:r>
                        <a:rPr lang="en-US" sz="1500" b="1" kern="1200" baseline="0" dirty="0" err="1" smtClean="0">
                          <a:solidFill>
                            <a:schemeClr val="dk1"/>
                          </a:solidFill>
                          <a:latin typeface="Consolas" charset="0"/>
                          <a:ea typeface="Consolas" charset="0"/>
                          <a:cs typeface="Consolas" charset="0"/>
                        </a:rPr>
                        <a:t>toLowerCase</a:t>
                      </a:r>
                      <a:endParaRPr lang="en-US" sz="1500" b="1" kern="1200" baseline="0" dirty="0" smtClean="0">
                        <a:solidFill>
                          <a:schemeClr val="dk1"/>
                        </a:solidFill>
                        <a:latin typeface="Consolas" charset="0"/>
                        <a:ea typeface="Consolas" charset="0"/>
                        <a:cs typeface="Consolas" charset="0"/>
                      </a:endParaRPr>
                    </a:p>
                  </a:txBody>
                  <a:tcPr marL="45720" marR="45720" marT="91440" marB="9144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dirty="0" err="1" smtClean="0">
                          <a:solidFill>
                            <a:schemeClr val="dk1"/>
                          </a:solidFill>
                          <a:latin typeface="Consolas" charset="0"/>
                          <a:ea typeface="Consolas" charset="0"/>
                          <a:cs typeface="Consolas" charset="0"/>
                        </a:rPr>
                        <a:t>str</a:t>
                      </a:r>
                      <a:r>
                        <a:rPr lang="en-US" sz="1500" b="1" kern="1200" baseline="0" dirty="0" smtClean="0">
                          <a:solidFill>
                            <a:schemeClr val="dk1"/>
                          </a:solidFill>
                          <a:latin typeface="Consolas" charset="0"/>
                          <a:ea typeface="Consolas" charset="0"/>
                          <a:cs typeface="Consolas" charset="0"/>
                        </a:rPr>
                        <a:t> -&gt; </a:t>
                      </a:r>
                      <a:r>
                        <a:rPr lang="en-US" sz="1500" b="1" kern="1200" baseline="0" dirty="0" err="1" smtClean="0">
                          <a:solidFill>
                            <a:schemeClr val="dk1"/>
                          </a:solidFill>
                          <a:latin typeface="Consolas" charset="0"/>
                          <a:ea typeface="Consolas" charset="0"/>
                          <a:cs typeface="Consolas" charset="0"/>
                        </a:rPr>
                        <a:t>str.toLowerCase</a:t>
                      </a:r>
                      <a:r>
                        <a:rPr lang="en-US" sz="1500" b="1" kern="1200" baseline="0" dirty="0" smtClean="0">
                          <a:solidFill>
                            <a:schemeClr val="dk1"/>
                          </a:solidFill>
                          <a:latin typeface="Consolas" charset="0"/>
                          <a:ea typeface="Consolas" charset="0"/>
                          <a:cs typeface="Consolas" charset="0"/>
                        </a:rPr>
                        <a:t>()</a:t>
                      </a:r>
                    </a:p>
                  </a:txBody>
                  <a:tcPr marL="45720" marR="45720" marT="91440" marB="91440">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Class Constructor</a:t>
                      </a:r>
                    </a:p>
                  </a:txBody>
                  <a:tcPr marL="45720" marR="45720" marT="91440" marB="9144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err="1" smtClean="0">
                          <a:solidFill>
                            <a:schemeClr val="dk1"/>
                          </a:solidFill>
                          <a:latin typeface="Consolas" charset="0"/>
                          <a:ea typeface="Consolas" charset="0"/>
                          <a:cs typeface="Consolas" charset="0"/>
                        </a:rPr>
                        <a:t>TreeMap</a:t>
                      </a:r>
                      <a:r>
                        <a:rPr lang="en-US" sz="1500" b="1" kern="1200" baseline="0" smtClean="0">
                          <a:solidFill>
                            <a:schemeClr val="dk1"/>
                          </a:solidFill>
                          <a:latin typeface="Consolas" charset="0"/>
                          <a:ea typeface="Consolas" charset="0"/>
                          <a:cs typeface="Consolas" charset="0"/>
                        </a:rPr>
                        <a:t>&lt;K,V&gt;::new</a:t>
                      </a:r>
                    </a:p>
                  </a:txBody>
                  <a:tcPr marL="45720" marR="45720" marT="91440" marB="91440">
                    <a:noFill/>
                  </a:tcPr>
                </a:tc>
                <a:tc>
                  <a:txBody>
                    <a:bodyPr/>
                    <a:lstStyle/>
                    <a:p>
                      <a:r>
                        <a:rPr lang="en-US" sz="1500" b="1" kern="1200" baseline="0" dirty="0" smtClean="0">
                          <a:solidFill>
                            <a:schemeClr val="dk1"/>
                          </a:solidFill>
                          <a:latin typeface="Consolas" charset="0"/>
                          <a:ea typeface="Consolas" charset="0"/>
                          <a:cs typeface="Consolas" charset="0"/>
                        </a:rPr>
                        <a:t>() -&gt; new </a:t>
                      </a:r>
                      <a:r>
                        <a:rPr lang="en-US" sz="1500" b="1" kern="1200" baseline="0" dirty="0" err="1" smtClean="0">
                          <a:solidFill>
                            <a:schemeClr val="dk1"/>
                          </a:solidFill>
                          <a:latin typeface="Consolas" charset="0"/>
                          <a:ea typeface="Consolas" charset="0"/>
                          <a:cs typeface="Consolas" charset="0"/>
                        </a:rPr>
                        <a:t>TreeMap</a:t>
                      </a:r>
                      <a:r>
                        <a:rPr lang="en-US" sz="1500" b="1" kern="1200" baseline="0" dirty="0" smtClean="0">
                          <a:solidFill>
                            <a:schemeClr val="dk1"/>
                          </a:solidFill>
                          <a:latin typeface="Consolas" charset="0"/>
                          <a:ea typeface="Consolas" charset="0"/>
                          <a:cs typeface="Consolas" charset="0"/>
                        </a:rPr>
                        <a:t>&lt;K,V&gt;</a:t>
                      </a:r>
                      <a:r>
                        <a:rPr lang="en-US" sz="1500" b="1" kern="1200" baseline="0" dirty="0" smtClean="0">
                          <a:solidFill>
                            <a:schemeClr val="accent2"/>
                          </a:solidFill>
                          <a:latin typeface="Consolas" charset="0"/>
                          <a:ea typeface="Consolas" charset="0"/>
                          <a:cs typeface="Consolas" charset="0"/>
                        </a:rPr>
                        <a:t>()</a:t>
                      </a:r>
                      <a:endParaRPr lang="en-US" sz="1500" b="1" kern="1200" baseline="0" dirty="0" smtClean="0">
                        <a:solidFill>
                          <a:schemeClr val="dk1"/>
                        </a:solidFill>
                        <a:latin typeface="Consolas" charset="0"/>
                        <a:ea typeface="Consolas" charset="0"/>
                        <a:cs typeface="Consolas" charset="0"/>
                      </a:endParaRPr>
                    </a:p>
                  </a:txBody>
                  <a:tcPr marL="45720" marR="45720" marT="91440" marB="91440">
                    <a:noFill/>
                  </a:tcPr>
                </a:tc>
              </a:tr>
              <a:tr h="370840">
                <a:tc>
                  <a:txBody>
                    <a:bodyPr/>
                    <a:lstStyle/>
                    <a:p>
                      <a:r>
                        <a:rPr lang="en-US" sz="1800" b="1" kern="1200" baseline="0" dirty="0" smtClean="0">
                          <a:solidFill>
                            <a:schemeClr val="dk1"/>
                          </a:solidFill>
                          <a:latin typeface="+mn-lt"/>
                          <a:ea typeface="+mn-ea"/>
                          <a:cs typeface="+mn-cs"/>
                        </a:rPr>
                        <a:t>Array Constructor</a:t>
                      </a:r>
                    </a:p>
                  </a:txBody>
                  <a:tcPr marL="45720" marR="45720" marT="91440" marB="91440">
                    <a:lnB w="571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smtClean="0">
                          <a:solidFill>
                            <a:schemeClr val="dk1"/>
                          </a:solidFill>
                          <a:latin typeface="Consolas" charset="0"/>
                          <a:ea typeface="Consolas" charset="0"/>
                          <a:cs typeface="Consolas" charset="0"/>
                        </a:rPr>
                        <a:t>int[]::new</a:t>
                      </a:r>
                    </a:p>
                  </a:txBody>
                  <a:tcPr marL="45720" marR="45720" marT="91440" marB="91440">
                    <a:lnB w="571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baseline="0" dirty="0" err="1" smtClean="0">
                          <a:solidFill>
                            <a:schemeClr val="dk1"/>
                          </a:solidFill>
                          <a:latin typeface="Consolas" charset="0"/>
                          <a:ea typeface="Consolas" charset="0"/>
                          <a:cs typeface="Consolas" charset="0"/>
                        </a:rPr>
                        <a:t>len</a:t>
                      </a:r>
                      <a:r>
                        <a:rPr lang="en-US" sz="1500" b="1" kern="1200" baseline="0" dirty="0" smtClean="0">
                          <a:solidFill>
                            <a:schemeClr val="dk1"/>
                          </a:solidFill>
                          <a:latin typeface="Consolas" charset="0"/>
                          <a:ea typeface="Consolas" charset="0"/>
                          <a:cs typeface="Consolas" charset="0"/>
                        </a:rPr>
                        <a:t> -&gt; new </a:t>
                      </a:r>
                      <a:r>
                        <a:rPr lang="en-US" sz="1500" b="1" kern="1200" baseline="0" dirty="0" err="1" smtClean="0">
                          <a:solidFill>
                            <a:schemeClr val="dk1"/>
                          </a:solidFill>
                          <a:latin typeface="Consolas" charset="0"/>
                          <a:ea typeface="Consolas" charset="0"/>
                          <a:cs typeface="Consolas" charset="0"/>
                        </a:rPr>
                        <a:t>int</a:t>
                      </a:r>
                      <a:r>
                        <a:rPr lang="en-US" sz="1500" b="1" kern="1200" baseline="0" dirty="0" smtClean="0">
                          <a:solidFill>
                            <a:schemeClr val="dk1"/>
                          </a:solidFill>
                          <a:latin typeface="Consolas" charset="0"/>
                          <a:ea typeface="Consolas" charset="0"/>
                          <a:cs typeface="Consolas" charset="0"/>
                        </a:rPr>
                        <a:t>[</a:t>
                      </a:r>
                      <a:r>
                        <a:rPr lang="en-US" sz="1500" b="1" kern="1200" baseline="0" dirty="0" err="1" smtClean="0">
                          <a:solidFill>
                            <a:schemeClr val="dk1"/>
                          </a:solidFill>
                          <a:latin typeface="Consolas" charset="0"/>
                          <a:ea typeface="Consolas" charset="0"/>
                          <a:cs typeface="Consolas" charset="0"/>
                        </a:rPr>
                        <a:t>len</a:t>
                      </a:r>
                      <a:r>
                        <a:rPr lang="en-US" sz="1500" b="1" kern="1200" baseline="0" dirty="0" smtClean="0">
                          <a:solidFill>
                            <a:schemeClr val="dk1"/>
                          </a:solidFill>
                          <a:latin typeface="Consolas" charset="0"/>
                          <a:ea typeface="Consolas" charset="0"/>
                          <a:cs typeface="Consolas" charset="0"/>
                        </a:rPr>
                        <a:t>]</a:t>
                      </a:r>
                    </a:p>
                  </a:txBody>
                  <a:tcPr marL="45720" marR="45720" marT="91440" marB="91440">
                    <a:lnB w="5715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bottom line</a:t>
            </a:r>
            <a:endParaRPr lang="en-US"/>
          </a:p>
        </p:txBody>
      </p:sp>
      <p:sp>
        <p:nvSpPr>
          <p:cNvPr id="3" name="Content Placeholder 2"/>
          <p:cNvSpPr>
            <a:spLocks noGrp="1"/>
          </p:cNvSpPr>
          <p:nvPr>
            <p:ph idx="1"/>
          </p:nvPr>
        </p:nvSpPr>
        <p:spPr/>
        <p:txBody>
          <a:bodyPr/>
          <a:lstStyle/>
          <a:p>
            <a:r>
              <a:rPr lang="en-US" smtClean="0"/>
              <a:t>(Almost) anything you can do with a method reference, you can also do with a lambda</a:t>
            </a:r>
          </a:p>
          <a:p>
            <a:r>
              <a:rPr lang="en-US" smtClean="0"/>
              <a:t>Method references are </a:t>
            </a:r>
            <a:r>
              <a:rPr lang="en-US" i="1" smtClean="0"/>
              <a:t>usually</a:t>
            </a:r>
            <a:r>
              <a:rPr lang="en-US" smtClean="0"/>
              <a:t> more succinct</a:t>
            </a:r>
          </a:p>
          <a:p>
            <a:r>
              <a:rPr lang="en-US" smtClean="0"/>
              <a:t>But sometimes lambdas are clearer</a:t>
            </a:r>
          </a:p>
          <a:p>
            <a:r>
              <a:rPr lang="en-US" smtClean="0"/>
              <a:t>Use your best judgment</a:t>
            </a:r>
          </a:p>
          <a:p>
            <a:pPr lvl="1"/>
            <a:r>
              <a:rPr lang="en-US" smtClean="0"/>
              <a:t>You can always change your mind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Favor standard functional interfaces</a:t>
            </a:r>
            <a:endParaRPr lang="en-US" sz="2400" b="0" i="1">
              <a:solidFill>
                <a:schemeClr val="accent2"/>
              </a:solidFill>
            </a:endParaRPr>
          </a:p>
        </p:txBody>
      </p:sp>
      <p:sp>
        <p:nvSpPr>
          <p:cNvPr id="3" name="Content Placeholder 2"/>
          <p:cNvSpPr>
            <a:spLocks noGrp="1"/>
          </p:cNvSpPr>
          <p:nvPr>
            <p:ph idx="1"/>
          </p:nvPr>
        </p:nvSpPr>
        <p:spPr>
          <a:xfrm>
            <a:off x="914400" y="1447800"/>
            <a:ext cx="8229600" cy="4799013"/>
          </a:xfrm>
        </p:spPr>
        <p:txBody>
          <a:bodyPr/>
          <a:lstStyle/>
          <a:p>
            <a:pPr marL="0" indent="0">
              <a:lnSpc>
                <a:spcPct val="100000"/>
              </a:lnSpc>
              <a:spcBef>
                <a:spcPts val="0"/>
              </a:spcBef>
              <a:buNone/>
            </a:pPr>
            <a:r>
              <a:rPr lang="en-US" sz="2400" i="1" dirty="0" smtClean="0">
                <a:solidFill>
                  <a:schemeClr val="accent2"/>
                </a:solidFill>
              </a:rPr>
              <a:t>Before lambdas, Template Method pattern was common</a:t>
            </a:r>
            <a:endParaRPr lang="en-US" sz="2400" b="1" dirty="0" smtClean="0">
              <a:solidFill>
                <a:schemeClr val="accent2"/>
              </a:solidFill>
              <a:latin typeface="Courier New Bold" pitchFamily="49" charset="0"/>
            </a:endParaRPr>
          </a:p>
          <a:p>
            <a:pPr marL="0" indent="0">
              <a:lnSpc>
                <a:spcPct val="100000"/>
              </a:lnSpc>
              <a:spcBef>
                <a:spcPts val="0"/>
              </a:spcBef>
              <a:buNone/>
            </a:pPr>
            <a:r>
              <a:rPr lang="en-US" sz="1700" dirty="0" smtClean="0">
                <a:latin typeface="Consolas" charset="0"/>
                <a:ea typeface="Consolas" charset="0"/>
                <a:cs typeface="Consolas" charset="0"/>
              </a:rPr>
              <a:t>public class Cache&lt;K,V&gt; extends </a:t>
            </a:r>
            <a:r>
              <a:rPr lang="en-US" sz="1700" dirty="0" err="1" smtClean="0">
                <a:latin typeface="Consolas" charset="0"/>
                <a:ea typeface="Consolas" charset="0"/>
                <a:cs typeface="Consolas" charset="0"/>
              </a:rPr>
              <a:t>LinkedHashMap</a:t>
            </a:r>
            <a:r>
              <a:rPr lang="en-US" sz="1700" dirty="0" smtClean="0">
                <a:latin typeface="Consolas" charset="0"/>
                <a:ea typeface="Consolas" charset="0"/>
                <a:cs typeface="Consolas" charset="0"/>
              </a:rPr>
              <a:t>&lt;K,V&gt; {</a:t>
            </a:r>
          </a:p>
          <a:p>
            <a:pPr marL="0" indent="0">
              <a:lnSpc>
                <a:spcPct val="100000"/>
              </a:lnSpc>
              <a:spcBef>
                <a:spcPts val="0"/>
              </a:spcBef>
              <a:buNone/>
            </a:pPr>
            <a:r>
              <a:rPr lang="en-US" sz="1700" dirty="0" smtClean="0">
                <a:latin typeface="Consolas" charset="0"/>
                <a:ea typeface="Consolas" charset="0"/>
                <a:cs typeface="Consolas" charset="0"/>
              </a:rPr>
              <a:t>    final </a:t>
            </a:r>
            <a:r>
              <a:rPr lang="en-US" sz="1700" dirty="0" err="1" smtClean="0">
                <a:latin typeface="Consolas" charset="0"/>
                <a:ea typeface="Consolas" charset="0"/>
                <a:cs typeface="Consolas" charset="0"/>
              </a:rPr>
              <a:t>int</a:t>
            </a:r>
            <a:r>
              <a:rPr lang="en-US" sz="1700" dirty="0" smtClean="0">
                <a:latin typeface="Consolas" charset="0"/>
                <a:ea typeface="Consolas" charset="0"/>
                <a:cs typeface="Consolas" charset="0"/>
              </a:rPr>
              <a:t> </a:t>
            </a:r>
            <a:r>
              <a:rPr lang="en-US" sz="1700" dirty="0" err="1" smtClean="0">
                <a:latin typeface="Consolas" charset="0"/>
                <a:ea typeface="Consolas" charset="0"/>
                <a:cs typeface="Consolas" charset="0"/>
              </a:rPr>
              <a:t>maxSize</a:t>
            </a:r>
            <a:r>
              <a:rPr lang="en-US" sz="1700" dirty="0" smtClean="0">
                <a:latin typeface="Consolas" charset="0"/>
                <a:ea typeface="Consolas" charset="0"/>
                <a:cs typeface="Consolas" charset="0"/>
              </a:rPr>
              <a:t>; // Set by constructor-omitted for brevity</a:t>
            </a:r>
          </a:p>
          <a:p>
            <a:pPr marL="0" indent="0">
              <a:lnSpc>
                <a:spcPct val="100000"/>
              </a:lnSpc>
              <a:spcBef>
                <a:spcPts val="0"/>
              </a:spcBef>
              <a:buNone/>
            </a:pPr>
            <a:endParaRPr lang="en-US" sz="1700" dirty="0" smtClean="0">
              <a:latin typeface="Consolas" charset="0"/>
              <a:ea typeface="Consolas" charset="0"/>
              <a:cs typeface="Consolas" charset="0"/>
            </a:endParaRPr>
          </a:p>
          <a:p>
            <a:pPr marL="0" indent="0">
              <a:lnSpc>
                <a:spcPct val="100000"/>
              </a:lnSpc>
              <a:spcBef>
                <a:spcPts val="0"/>
              </a:spcBef>
              <a:buNone/>
            </a:pPr>
            <a:r>
              <a:rPr lang="en-US" sz="1700" dirty="0" smtClean="0">
                <a:latin typeface="Consolas" charset="0"/>
                <a:ea typeface="Consolas" charset="0"/>
                <a:cs typeface="Consolas" charset="0"/>
              </a:rPr>
              <a:t>    protected </a:t>
            </a:r>
            <a:r>
              <a:rPr lang="en-US" sz="1700" dirty="0" err="1" smtClean="0">
                <a:latin typeface="Consolas" charset="0"/>
                <a:ea typeface="Consolas" charset="0"/>
                <a:cs typeface="Consolas" charset="0"/>
              </a:rPr>
              <a:t>boolean</a:t>
            </a:r>
            <a:r>
              <a:rPr lang="en-US" sz="1700" dirty="0" smtClean="0">
                <a:latin typeface="Consolas" charset="0"/>
                <a:ea typeface="Consolas" charset="0"/>
                <a:cs typeface="Consolas" charset="0"/>
              </a:rPr>
              <a:t> </a:t>
            </a:r>
            <a:r>
              <a:rPr lang="en-US" sz="1700" dirty="0" err="1" smtClean="0">
                <a:latin typeface="Consolas" charset="0"/>
                <a:ea typeface="Consolas" charset="0"/>
                <a:cs typeface="Consolas" charset="0"/>
              </a:rPr>
              <a:t>removeEldestEntry</a:t>
            </a:r>
            <a:r>
              <a:rPr lang="en-US" sz="1700" dirty="0" smtClean="0">
                <a:latin typeface="Consolas" charset="0"/>
                <a:ea typeface="Consolas" charset="0"/>
                <a:cs typeface="Consolas" charset="0"/>
              </a:rPr>
              <a:t>(</a:t>
            </a:r>
            <a:r>
              <a:rPr lang="en-US" sz="1700" dirty="0" err="1" smtClean="0">
                <a:latin typeface="Consolas" charset="0"/>
                <a:ea typeface="Consolas" charset="0"/>
                <a:cs typeface="Consolas" charset="0"/>
              </a:rPr>
              <a:t>Map.Entry</a:t>
            </a:r>
            <a:r>
              <a:rPr lang="en-US" sz="1700" dirty="0" smtClean="0">
                <a:latin typeface="Consolas" charset="0"/>
                <a:ea typeface="Consolas" charset="0"/>
                <a:cs typeface="Consolas" charset="0"/>
              </a:rPr>
              <a:t>&lt;K,V&gt; eldest) {</a:t>
            </a:r>
          </a:p>
          <a:p>
            <a:pPr marL="0" indent="0">
              <a:lnSpc>
                <a:spcPct val="100000"/>
              </a:lnSpc>
              <a:spcBef>
                <a:spcPts val="0"/>
              </a:spcBef>
              <a:buNone/>
            </a:pPr>
            <a:r>
              <a:rPr lang="en-US" sz="1700" dirty="0" smtClean="0">
                <a:latin typeface="Consolas" charset="0"/>
                <a:ea typeface="Consolas" charset="0"/>
                <a:cs typeface="Consolas" charset="0"/>
              </a:rPr>
              <a:t>        return size() &gt; </a:t>
            </a:r>
            <a:r>
              <a:rPr lang="en-US" sz="1700" dirty="0" err="1" smtClean="0">
                <a:latin typeface="Consolas" charset="0"/>
                <a:ea typeface="Consolas" charset="0"/>
                <a:cs typeface="Consolas" charset="0"/>
              </a:rPr>
              <a:t>maxSize</a:t>
            </a:r>
            <a:r>
              <a:rPr lang="en-US" sz="1700" dirty="0" smtClean="0">
                <a:latin typeface="Consolas" charset="0"/>
                <a:ea typeface="Consolas" charset="0"/>
                <a:cs typeface="Consolas" charset="0"/>
              </a:rPr>
              <a:t>;</a:t>
            </a:r>
          </a:p>
          <a:p>
            <a:pPr marL="0" indent="0">
              <a:lnSpc>
                <a:spcPct val="100000"/>
              </a:lnSpc>
              <a:spcBef>
                <a:spcPts val="0"/>
              </a:spcBef>
              <a:buNone/>
            </a:pPr>
            <a:r>
              <a:rPr lang="en-US" sz="1700" dirty="0" smtClean="0">
                <a:latin typeface="Consolas" charset="0"/>
                <a:ea typeface="Consolas" charset="0"/>
                <a:cs typeface="Consolas" charset="0"/>
              </a:rPr>
              <a:t>    }</a:t>
            </a:r>
          </a:p>
          <a:p>
            <a:pPr marL="0" indent="0">
              <a:lnSpc>
                <a:spcPct val="100000"/>
              </a:lnSpc>
              <a:spcBef>
                <a:spcPts val="0"/>
              </a:spcBef>
              <a:buNone/>
            </a:pPr>
            <a:r>
              <a:rPr lang="en-US" sz="1700" dirty="0" smtClean="0">
                <a:latin typeface="Consolas" charset="0"/>
                <a:ea typeface="Consolas" charset="0"/>
                <a:cs typeface="Consolas" charset="0"/>
              </a:rPr>
              <a:t>}</a:t>
            </a:r>
          </a:p>
          <a:p>
            <a:pPr marL="0" indent="0">
              <a:lnSpc>
                <a:spcPct val="100000"/>
              </a:lnSpc>
              <a:spcBef>
                <a:spcPts val="0"/>
              </a:spcBef>
              <a:buNone/>
            </a:pPr>
            <a:endParaRPr lang="en-US" sz="1650" b="1" dirty="0" smtClean="0">
              <a:solidFill>
                <a:schemeClr val="accent2"/>
              </a:solidFill>
              <a:latin typeface="Courier New Bold" pitchFamily="49" charset="0"/>
            </a:endParaRPr>
          </a:p>
          <a:p>
            <a:pPr marL="0" indent="0">
              <a:lnSpc>
                <a:spcPct val="100000"/>
              </a:lnSpc>
              <a:spcBef>
                <a:spcPts val="0"/>
              </a:spcBef>
              <a:buNone/>
            </a:pPr>
            <a:r>
              <a:rPr lang="en-US" sz="2400" i="1" dirty="0" smtClean="0">
                <a:solidFill>
                  <a:schemeClr val="accent2"/>
                </a:solidFill>
                <a:latin typeface="+mj-lt"/>
              </a:rPr>
              <a:t>Now, Strategy pattern is generally preferable</a:t>
            </a:r>
          </a:p>
          <a:p>
            <a:pPr marL="0" indent="0">
              <a:lnSpc>
                <a:spcPct val="100000"/>
              </a:lnSpc>
              <a:spcBef>
                <a:spcPts val="0"/>
              </a:spcBef>
              <a:buNone/>
            </a:pPr>
            <a:r>
              <a:rPr lang="en-US" sz="1700" dirty="0" smtClean="0">
                <a:latin typeface="Consolas" charset="0"/>
                <a:ea typeface="Consolas" charset="0"/>
                <a:cs typeface="Consolas" charset="0"/>
              </a:rPr>
              <a:t>public </a:t>
            </a:r>
            <a:r>
              <a:rPr lang="en-US" sz="1700" dirty="0" err="1" smtClean="0">
                <a:latin typeface="Consolas" charset="0"/>
                <a:ea typeface="Consolas" charset="0"/>
                <a:cs typeface="Consolas" charset="0"/>
              </a:rPr>
              <a:t>LinkedHashMap</a:t>
            </a:r>
            <a:r>
              <a:rPr lang="en-US" sz="1700" dirty="0" smtClean="0">
                <a:latin typeface="Consolas" charset="0"/>
                <a:ea typeface="Consolas" charset="0"/>
                <a:cs typeface="Consolas" charset="0"/>
              </a:rPr>
              <a:t>(</a:t>
            </a:r>
            <a:r>
              <a:rPr lang="en-US" sz="1700" dirty="0" err="1" smtClean="0">
                <a:latin typeface="Consolas" charset="0"/>
                <a:ea typeface="Consolas" charset="0"/>
                <a:cs typeface="Consolas" charset="0"/>
              </a:rPr>
              <a:t>EldestEntryRemovalFunction</a:t>
            </a:r>
            <a:r>
              <a:rPr lang="en-US" sz="1700" dirty="0" smtClean="0">
                <a:latin typeface="Consolas" charset="0"/>
                <a:ea typeface="Consolas" charset="0"/>
                <a:cs typeface="Consolas" charset="0"/>
              </a:rPr>
              <a:t>&lt;K,V&gt; </a:t>
            </a:r>
            <a:r>
              <a:rPr lang="en-US" sz="1700" dirty="0" err="1" smtClean="0">
                <a:latin typeface="Consolas" charset="0"/>
                <a:ea typeface="Consolas" charset="0"/>
                <a:cs typeface="Consolas" charset="0"/>
              </a:rPr>
              <a:t>fn</a:t>
            </a:r>
            <a:r>
              <a:rPr lang="en-US" sz="1700" dirty="0" smtClean="0">
                <a:latin typeface="Consolas" charset="0"/>
                <a:ea typeface="Consolas" charset="0"/>
                <a:cs typeface="Consolas" charset="0"/>
              </a:rPr>
              <a:t>) { ... }</a:t>
            </a:r>
          </a:p>
          <a:p>
            <a:pPr marL="0" indent="0">
              <a:lnSpc>
                <a:spcPct val="100000"/>
              </a:lnSpc>
              <a:spcBef>
                <a:spcPts val="0"/>
              </a:spcBef>
              <a:buNone/>
            </a:pPr>
            <a:endParaRPr lang="en-US" sz="1700" dirty="0" smtClean="0">
              <a:latin typeface="Consolas" charset="0"/>
              <a:ea typeface="Consolas" charset="0"/>
              <a:cs typeface="Consolas" charset="0"/>
            </a:endParaRPr>
          </a:p>
          <a:p>
            <a:pPr marL="0" indent="0">
              <a:lnSpc>
                <a:spcPct val="100000"/>
              </a:lnSpc>
              <a:spcBef>
                <a:spcPts val="0"/>
              </a:spcBef>
              <a:buNone/>
            </a:pPr>
            <a:r>
              <a:rPr lang="en-US" sz="1700" dirty="0" smtClean="0">
                <a:solidFill>
                  <a:srgbClr val="CC3333"/>
                </a:solidFill>
                <a:latin typeface="Consolas" charset="0"/>
                <a:ea typeface="Consolas" charset="0"/>
                <a:cs typeface="Consolas" charset="0"/>
              </a:rPr>
              <a:t>// Unnecessary functional interface; use standard one instead!</a:t>
            </a:r>
          </a:p>
          <a:p>
            <a:pPr marL="0" indent="0">
              <a:lnSpc>
                <a:spcPct val="100000"/>
              </a:lnSpc>
              <a:spcBef>
                <a:spcPts val="0"/>
              </a:spcBef>
              <a:buNone/>
            </a:pPr>
            <a:r>
              <a:rPr lang="en-US" sz="1700" dirty="0" smtClean="0">
                <a:solidFill>
                  <a:schemeClr val="accent2"/>
                </a:solidFill>
                <a:latin typeface="Consolas" charset="0"/>
                <a:ea typeface="Consolas" charset="0"/>
                <a:cs typeface="Consolas" charset="0"/>
              </a:rPr>
              <a:t>@</a:t>
            </a:r>
            <a:r>
              <a:rPr lang="en-US" sz="1700" dirty="0" err="1" smtClean="0">
                <a:solidFill>
                  <a:schemeClr val="accent2"/>
                </a:solidFill>
                <a:latin typeface="Consolas" charset="0"/>
                <a:ea typeface="Consolas" charset="0"/>
                <a:cs typeface="Consolas" charset="0"/>
              </a:rPr>
              <a:t>FunctionalInterface</a:t>
            </a:r>
            <a:r>
              <a:rPr lang="en-US" sz="1700" dirty="0" smtClean="0">
                <a:solidFill>
                  <a:schemeClr val="accent2"/>
                </a:solidFill>
                <a:latin typeface="Consolas" charset="0"/>
                <a:ea typeface="Consolas" charset="0"/>
                <a:cs typeface="Consolas" charset="0"/>
              </a:rPr>
              <a:t> </a:t>
            </a:r>
            <a:r>
              <a:rPr lang="en-US" sz="1700" dirty="0" smtClean="0">
                <a:latin typeface="Consolas" charset="0"/>
                <a:ea typeface="Consolas" charset="0"/>
                <a:cs typeface="Consolas" charset="0"/>
              </a:rPr>
              <a:t>interface </a:t>
            </a:r>
            <a:r>
              <a:rPr lang="en-US" sz="1700" dirty="0" err="1" smtClean="0">
                <a:latin typeface="Consolas" charset="0"/>
                <a:ea typeface="Consolas" charset="0"/>
                <a:cs typeface="Consolas" charset="0"/>
              </a:rPr>
              <a:t>EldestEntryRemovalFunction</a:t>
            </a:r>
            <a:r>
              <a:rPr lang="en-US" sz="1700" dirty="0" smtClean="0">
                <a:latin typeface="Consolas" charset="0"/>
                <a:ea typeface="Consolas" charset="0"/>
                <a:cs typeface="Consolas" charset="0"/>
              </a:rPr>
              <a:t>&lt;K,V&gt; {</a:t>
            </a:r>
          </a:p>
          <a:p>
            <a:pPr marL="0" indent="0">
              <a:lnSpc>
                <a:spcPct val="100000"/>
              </a:lnSpc>
              <a:spcBef>
                <a:spcPts val="0"/>
              </a:spcBef>
              <a:buNone/>
            </a:pPr>
            <a:r>
              <a:rPr lang="en-US" sz="1700" dirty="0" smtClean="0">
                <a:latin typeface="Consolas" charset="0"/>
                <a:ea typeface="Consolas" charset="0"/>
                <a:cs typeface="Consolas" charset="0"/>
              </a:rPr>
              <a:t>    </a:t>
            </a:r>
            <a:r>
              <a:rPr lang="en-US" sz="1700" dirty="0" err="1" smtClean="0">
                <a:latin typeface="Consolas" charset="0"/>
                <a:ea typeface="Consolas" charset="0"/>
                <a:cs typeface="Consolas" charset="0"/>
              </a:rPr>
              <a:t>boolean</a:t>
            </a:r>
            <a:r>
              <a:rPr lang="en-US" sz="1700" dirty="0" smtClean="0">
                <a:latin typeface="Consolas" charset="0"/>
                <a:ea typeface="Consolas" charset="0"/>
                <a:cs typeface="Consolas" charset="0"/>
              </a:rPr>
              <a:t> remove(Map&lt;K,V&gt; map, </a:t>
            </a:r>
            <a:r>
              <a:rPr lang="en-US" sz="1700" dirty="0" err="1" smtClean="0">
                <a:latin typeface="Consolas" charset="0"/>
                <a:ea typeface="Consolas" charset="0"/>
                <a:cs typeface="Consolas" charset="0"/>
              </a:rPr>
              <a:t>Map.Entry</a:t>
            </a:r>
            <a:r>
              <a:rPr lang="en-US" sz="1700" dirty="0" smtClean="0">
                <a:latin typeface="Consolas" charset="0"/>
                <a:ea typeface="Consolas" charset="0"/>
                <a:cs typeface="Consolas" charset="0"/>
              </a:rPr>
              <a:t>&lt;K,V&gt; eldest);</a:t>
            </a:r>
          </a:p>
          <a:p>
            <a:pPr marL="0" indent="0">
              <a:lnSpc>
                <a:spcPct val="100000"/>
              </a:lnSpc>
              <a:spcBef>
                <a:spcPts val="0"/>
              </a:spcBef>
              <a:buNone/>
            </a:pPr>
            <a:r>
              <a:rPr lang="en-US" sz="1700" dirty="0" smtClean="0">
                <a:latin typeface="Consolas" charset="0"/>
                <a:ea typeface="Consolas" charset="0"/>
                <a:cs typeface="Consolas" charset="0"/>
              </a:rPr>
              <a:t>}</a:t>
            </a:r>
          </a:p>
          <a:p>
            <a:pPr marL="0" indent="0">
              <a:lnSpc>
                <a:spcPct val="100000"/>
              </a:lnSpc>
              <a:spcBef>
                <a:spcPts val="0"/>
              </a:spcBef>
              <a:buNone/>
            </a:pPr>
            <a:r>
              <a:rPr lang="en-US" sz="1700" dirty="0" smtClean="0">
                <a:latin typeface="Consolas" charset="0"/>
                <a:ea typeface="Consolas" charset="0"/>
                <a:cs typeface="Consolas" charset="0"/>
              </a:rPr>
              <a:t>Map&lt;K,V&gt; cache =</a:t>
            </a:r>
          </a:p>
          <a:p>
            <a:pPr marL="0" indent="0">
              <a:lnSpc>
                <a:spcPct val="100000"/>
              </a:lnSpc>
              <a:spcBef>
                <a:spcPts val="0"/>
              </a:spcBef>
              <a:buNone/>
            </a:pPr>
            <a:r>
              <a:rPr lang="en-US" sz="1700" dirty="0" smtClean="0">
                <a:latin typeface="Consolas" charset="0"/>
                <a:ea typeface="Consolas" charset="0"/>
                <a:cs typeface="Consolas" charset="0"/>
              </a:rPr>
              <a:t>  new </a:t>
            </a:r>
            <a:r>
              <a:rPr lang="en-US" sz="1700" dirty="0" err="1" smtClean="0">
                <a:latin typeface="Consolas" charset="0"/>
                <a:ea typeface="Consolas" charset="0"/>
                <a:cs typeface="Consolas" charset="0"/>
              </a:rPr>
              <a:t>LinkedHashMap</a:t>
            </a:r>
            <a:r>
              <a:rPr lang="en-US" sz="1700" dirty="0" smtClean="0">
                <a:latin typeface="Consolas" charset="0"/>
                <a:ea typeface="Consolas" charset="0"/>
                <a:cs typeface="Consolas" charset="0"/>
              </a:rPr>
              <a:t>((map, </a:t>
            </a:r>
            <a:r>
              <a:rPr lang="en-US" sz="1700" dirty="0" err="1" smtClean="0">
                <a:latin typeface="Consolas" charset="0"/>
                <a:ea typeface="Consolas" charset="0"/>
                <a:cs typeface="Consolas" charset="0"/>
              </a:rPr>
              <a:t>eldestEntry</a:t>
            </a:r>
            <a:r>
              <a:rPr lang="en-US" sz="1700" dirty="0" smtClean="0">
                <a:latin typeface="Consolas" charset="0"/>
                <a:ea typeface="Consolas" charset="0"/>
                <a:cs typeface="Consolas" charset="0"/>
              </a:rPr>
              <a:t>) -&gt; </a:t>
            </a:r>
            <a:r>
              <a:rPr lang="en-US" sz="1700" dirty="0" err="1" smtClean="0">
                <a:latin typeface="Consolas" charset="0"/>
                <a:ea typeface="Consolas" charset="0"/>
                <a:cs typeface="Consolas" charset="0"/>
              </a:rPr>
              <a:t>map.size</a:t>
            </a:r>
            <a:r>
              <a:rPr lang="en-US" sz="1700" dirty="0" smtClean="0">
                <a:latin typeface="Consolas" charset="0"/>
                <a:ea typeface="Consolas" charset="0"/>
                <a:cs typeface="Consolas" charset="0"/>
              </a:rPr>
              <a:t>() &gt; </a:t>
            </a:r>
            <a:r>
              <a:rPr lang="en-US" sz="1700" dirty="0" err="1" smtClean="0">
                <a:latin typeface="Consolas" charset="0"/>
                <a:ea typeface="Consolas" charset="0"/>
                <a:cs typeface="Consolas" charset="0"/>
              </a:rPr>
              <a:t>maxSize</a:t>
            </a:r>
            <a:r>
              <a:rPr lang="en-US" sz="1700" b="1" dirty="0" smtClean="0">
                <a:latin typeface="Consolas" charset="0"/>
                <a:ea typeface="Consolas" charset="0"/>
                <a:cs typeface="Consolas" charset="0"/>
              </a:rPr>
              <a:t>);</a:t>
            </a:r>
            <a:endParaRPr lang="en-US" sz="1700" b="1" dirty="0">
              <a:latin typeface="Consolas" charset="0"/>
              <a:ea typeface="Consolas" charset="0"/>
              <a:cs typeface="Consolas"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025"/>
            <a:ext cx="8077200" cy="1143000"/>
          </a:xfrm>
        </p:spPr>
        <p:txBody>
          <a:bodyPr>
            <a:noAutofit/>
          </a:bodyPr>
          <a:lstStyle/>
          <a:p>
            <a:r>
              <a:rPr lang="en-US" spc="-50"/>
              <a:t>Java has 43 standard functional interfaces</a:t>
            </a:r>
            <a:r>
              <a:rPr lang="en-US"/>
              <a:t/>
            </a:r>
            <a:br>
              <a:rPr lang="en-US"/>
            </a:br>
            <a:r>
              <a:rPr lang="en-US" sz="2400" b="0" i="1">
                <a:solidFill>
                  <a:srgbClr val="3333CC"/>
                </a:solidFill>
              </a:rPr>
              <a:t>Luckily, there is a fair amount of structure</a:t>
            </a:r>
            <a:endParaRPr lang="en-US" sz="3500">
              <a:latin typeface="Consolas" charset="0"/>
              <a:ea typeface="Consolas" charset="0"/>
              <a:cs typeface="Consolas" charset="0"/>
            </a:endParaRPr>
          </a:p>
        </p:txBody>
      </p:sp>
      <p:sp>
        <p:nvSpPr>
          <p:cNvPr id="6" name="Content Placeholder 5"/>
          <p:cNvSpPr>
            <a:spLocks noGrp="1"/>
          </p:cNvSpPr>
          <p:nvPr>
            <p:ph sz="half" idx="1"/>
          </p:nvPr>
        </p:nvSpPr>
        <p:spPr>
          <a:xfrm>
            <a:off x="914400" y="1345553"/>
            <a:ext cx="3124200" cy="4525963"/>
          </a:xfrm>
        </p:spPr>
        <p:txBody>
          <a:bodyPr/>
          <a:lstStyle/>
          <a:p>
            <a:pPr marL="0" indent="0">
              <a:lnSpc>
                <a:spcPct val="90000"/>
              </a:lnSpc>
              <a:spcBef>
                <a:spcPts val="0"/>
              </a:spcBef>
              <a:buNone/>
            </a:pPr>
            <a:r>
              <a:rPr lang="en-US" sz="1700" dirty="0" err="1" smtClean="0">
                <a:latin typeface="Consolas" charset="0"/>
                <a:ea typeface="Consolas" charset="0"/>
                <a:cs typeface="Consolas" charset="0"/>
              </a:rPr>
              <a:t>BiConsumer</a:t>
            </a:r>
            <a:r>
              <a:rPr lang="en-US" sz="1700" dirty="0" smtClean="0">
                <a:latin typeface="Consolas" charset="0"/>
                <a:ea typeface="Consolas" charset="0"/>
                <a:cs typeface="Consolas" charset="0"/>
              </a:rPr>
              <a:t>&lt;T,U&gt;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BiFunction</a:t>
            </a:r>
            <a:r>
              <a:rPr lang="en-US" sz="1700" dirty="0" smtClean="0">
                <a:latin typeface="Consolas" charset="0"/>
                <a:ea typeface="Consolas" charset="0"/>
                <a:cs typeface="Consolas" charset="0"/>
              </a:rPr>
              <a:t>&lt;T,U,R&gt;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BinaryOperator</a:t>
            </a:r>
            <a:r>
              <a:rPr lang="en-US" sz="1700" dirty="0" smtClean="0">
                <a:latin typeface="Consolas" charset="0"/>
                <a:ea typeface="Consolas" charset="0"/>
                <a:cs typeface="Consolas" charset="0"/>
              </a:rPr>
              <a:t>&lt;T&gt;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BiPredicate</a:t>
            </a:r>
            <a:r>
              <a:rPr lang="en-US" sz="1700" dirty="0" smtClean="0">
                <a:latin typeface="Consolas" charset="0"/>
                <a:ea typeface="Consolas" charset="0"/>
                <a:cs typeface="Consolas" charset="0"/>
              </a:rPr>
              <a:t>&lt;T,U&gt;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BooleanSupplier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b="1" dirty="0" smtClean="0">
                <a:latin typeface="Consolas" charset="0"/>
                <a:ea typeface="Consolas" charset="0"/>
                <a:cs typeface="Consolas" charset="0"/>
              </a:rPr>
              <a:t>Consumer&lt;T&gt;</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DoubleBinaryOperator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DoubleConsumer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DoubleFunction</a:t>
            </a:r>
            <a:r>
              <a:rPr lang="en-US" sz="1700" dirty="0" smtClean="0">
                <a:latin typeface="Consolas" charset="0"/>
                <a:ea typeface="Consolas" charset="0"/>
                <a:cs typeface="Consolas" charset="0"/>
              </a:rPr>
              <a:t>&lt;R&gt;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DoublePredicate</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DoubleSupplier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DoubleToIntFunction</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DoubleToLongFunction</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DoubleUnaryOperator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b="1" dirty="0" smtClean="0">
                <a:latin typeface="Consolas" charset="0"/>
                <a:ea typeface="Consolas" charset="0"/>
                <a:cs typeface="Consolas" charset="0"/>
              </a:rPr>
              <a:t>Function&lt;T,R&gt;</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IntBinaryOperator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IntConsumer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IntFunction</a:t>
            </a:r>
            <a:r>
              <a:rPr lang="en-US" sz="1700" dirty="0" smtClean="0">
                <a:latin typeface="Consolas" charset="0"/>
                <a:ea typeface="Consolas" charset="0"/>
                <a:cs typeface="Consolas" charset="0"/>
              </a:rPr>
              <a:t>&lt;R&gt;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IntPredicate</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IntSupplier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IntToDoubleFunction</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IntToLongFunction</a:t>
            </a:r>
            <a:endParaRPr lang="en-US" sz="1700" dirty="0">
              <a:latin typeface="Consolas" charset="0"/>
              <a:ea typeface="Consolas" charset="0"/>
              <a:cs typeface="Consolas" charset="0"/>
            </a:endParaRPr>
          </a:p>
        </p:txBody>
      </p:sp>
      <p:sp>
        <p:nvSpPr>
          <p:cNvPr id="7" name="Content Placeholder 6"/>
          <p:cNvSpPr>
            <a:spLocks noGrp="1"/>
          </p:cNvSpPr>
          <p:nvPr>
            <p:ph sz="half" idx="2"/>
          </p:nvPr>
        </p:nvSpPr>
        <p:spPr>
          <a:xfrm>
            <a:off x="4648200" y="1345553"/>
            <a:ext cx="4038600" cy="4525963"/>
          </a:xfrm>
        </p:spPr>
        <p:txBody>
          <a:bodyPr/>
          <a:lstStyle/>
          <a:p>
            <a:pPr marL="0" indent="0">
              <a:lnSpc>
                <a:spcPct val="90000"/>
              </a:lnSpc>
              <a:spcBef>
                <a:spcPts val="0"/>
              </a:spcBef>
              <a:buNone/>
            </a:pPr>
            <a:r>
              <a:rPr lang="en-US" sz="1700" dirty="0" err="1" smtClean="0">
                <a:latin typeface="Consolas" charset="0"/>
                <a:ea typeface="Consolas" charset="0"/>
                <a:cs typeface="Consolas" charset="0"/>
              </a:rPr>
              <a:t>IntUnaryOperator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LongBinaryOperator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LongConsumer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LongFunction</a:t>
            </a:r>
            <a:r>
              <a:rPr lang="en-US" sz="1700" dirty="0" smtClean="0">
                <a:latin typeface="Consolas" charset="0"/>
                <a:ea typeface="Consolas" charset="0"/>
                <a:cs typeface="Consolas" charset="0"/>
              </a:rPr>
              <a:t>&lt;R&gt;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LongPredicate</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LongSupplier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LongToDoubleFunction</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LongToIntFunction</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LongUnaryOperator</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ObjDoubleConsumer</a:t>
            </a:r>
            <a:r>
              <a:rPr lang="en-US" sz="1700" dirty="0" smtClean="0">
                <a:latin typeface="Consolas" charset="0"/>
                <a:ea typeface="Consolas" charset="0"/>
                <a:cs typeface="Consolas" charset="0"/>
              </a:rPr>
              <a:t>&lt;T&gt;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ObjIntConsumer</a:t>
            </a:r>
            <a:r>
              <a:rPr lang="en-US" sz="1700" dirty="0" smtClean="0">
                <a:latin typeface="Consolas" charset="0"/>
                <a:ea typeface="Consolas" charset="0"/>
                <a:cs typeface="Consolas" charset="0"/>
              </a:rPr>
              <a:t>&lt;T&gt;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ObjLongConsumer</a:t>
            </a:r>
            <a:r>
              <a:rPr lang="en-US" sz="1700" dirty="0" smtClean="0">
                <a:latin typeface="Consolas" charset="0"/>
                <a:ea typeface="Consolas" charset="0"/>
                <a:cs typeface="Consolas" charset="0"/>
              </a:rPr>
              <a:t>&lt;T&gt;</a:t>
            </a:r>
            <a:br>
              <a:rPr lang="en-US" sz="1700" dirty="0" smtClean="0">
                <a:latin typeface="Consolas" charset="0"/>
                <a:ea typeface="Consolas" charset="0"/>
                <a:cs typeface="Consolas" charset="0"/>
              </a:rPr>
            </a:br>
            <a:r>
              <a:rPr lang="en-US" sz="1700" b="1" dirty="0" smtClean="0">
                <a:latin typeface="Consolas" charset="0"/>
                <a:ea typeface="Consolas" charset="0"/>
                <a:cs typeface="Consolas" charset="0"/>
              </a:rPr>
              <a:t>Predicate&lt;T&gt;</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b="1" dirty="0" smtClean="0">
                <a:latin typeface="Consolas" charset="0"/>
                <a:ea typeface="Consolas" charset="0"/>
                <a:cs typeface="Consolas" charset="0"/>
              </a:rPr>
              <a:t>Supplier&lt;T&gt;</a:t>
            </a:r>
            <a:r>
              <a:rPr lang="en-US" sz="1700" dirty="0" smtClean="0">
                <a:latin typeface="Consolas" charset="0"/>
                <a:ea typeface="Consolas" charset="0"/>
                <a:cs typeface="Consolas" charset="0"/>
              </a:rPr>
              <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ToDoubleBiFunction</a:t>
            </a:r>
            <a:r>
              <a:rPr lang="en-US" sz="1700" dirty="0" smtClean="0">
                <a:latin typeface="Consolas" charset="0"/>
                <a:ea typeface="Consolas" charset="0"/>
                <a:cs typeface="Consolas" charset="0"/>
              </a:rPr>
              <a:t>&lt;T,U&gt;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ToDoubleFunction</a:t>
            </a:r>
            <a:r>
              <a:rPr lang="en-US" sz="1700" dirty="0" smtClean="0">
                <a:latin typeface="Consolas" charset="0"/>
                <a:ea typeface="Consolas" charset="0"/>
                <a:cs typeface="Consolas" charset="0"/>
              </a:rPr>
              <a:t>&lt;T&gt;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ToIntBiFunction</a:t>
            </a:r>
            <a:r>
              <a:rPr lang="en-US" sz="1700" dirty="0" smtClean="0">
                <a:latin typeface="Consolas" charset="0"/>
                <a:ea typeface="Consolas" charset="0"/>
                <a:cs typeface="Consolas" charset="0"/>
              </a:rPr>
              <a:t>&lt;T,U&gt;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ToIntFunction</a:t>
            </a:r>
            <a:r>
              <a:rPr lang="en-US" sz="1700" dirty="0" smtClean="0">
                <a:latin typeface="Consolas" charset="0"/>
                <a:ea typeface="Consolas" charset="0"/>
                <a:cs typeface="Consolas" charset="0"/>
              </a:rPr>
              <a:t>&lt;T&gt;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ToLongBiFunction</a:t>
            </a:r>
            <a:r>
              <a:rPr lang="en-US" sz="1700" dirty="0" smtClean="0">
                <a:latin typeface="Consolas" charset="0"/>
                <a:ea typeface="Consolas" charset="0"/>
                <a:cs typeface="Consolas" charset="0"/>
              </a:rPr>
              <a:t>&lt;T,U&gt;</a:t>
            </a:r>
            <a:br>
              <a:rPr lang="en-US" sz="1700" dirty="0" smtClean="0">
                <a:latin typeface="Consolas" charset="0"/>
                <a:ea typeface="Consolas" charset="0"/>
                <a:cs typeface="Consolas" charset="0"/>
              </a:rPr>
            </a:br>
            <a:r>
              <a:rPr lang="en-US" sz="1700" dirty="0" err="1" smtClean="0">
                <a:latin typeface="Consolas" charset="0"/>
                <a:ea typeface="Consolas" charset="0"/>
                <a:cs typeface="Consolas" charset="0"/>
              </a:rPr>
              <a:t>ToLongFunction</a:t>
            </a:r>
            <a:r>
              <a:rPr lang="en-US" sz="1700" dirty="0" smtClean="0">
                <a:latin typeface="Consolas" charset="0"/>
                <a:ea typeface="Consolas" charset="0"/>
                <a:cs typeface="Consolas" charset="0"/>
              </a:rPr>
              <a:t>&lt;T&gt;</a:t>
            </a:r>
            <a:br>
              <a:rPr lang="en-US" sz="1700" dirty="0" smtClean="0">
                <a:latin typeface="Consolas" charset="0"/>
                <a:ea typeface="Consolas" charset="0"/>
                <a:cs typeface="Consolas" charset="0"/>
              </a:rPr>
            </a:br>
            <a:r>
              <a:rPr lang="en-US" sz="1700" b="1" dirty="0" err="1" smtClean="0">
                <a:latin typeface="Consolas" charset="0"/>
                <a:ea typeface="Consolas" charset="0"/>
                <a:cs typeface="Consolas" charset="0"/>
              </a:rPr>
              <a:t>UnaryOperator</a:t>
            </a:r>
            <a:r>
              <a:rPr lang="en-US" sz="1700" b="1" dirty="0" smtClean="0">
                <a:latin typeface="Consolas" charset="0"/>
                <a:ea typeface="Consolas" charset="0"/>
                <a:cs typeface="Consolas" charset="0"/>
              </a:rPr>
              <a:t>&lt;T&gt;</a:t>
            </a:r>
            <a:endParaRPr lang="en-US" sz="1700" b="1" dirty="0">
              <a:latin typeface="Consolas" charset="0"/>
              <a:ea typeface="Consolas" charset="0"/>
              <a:cs typeface="Consolas" charset="0"/>
            </a:endParaRPr>
          </a:p>
        </p:txBody>
      </p:sp>
    </p:spTree>
    <p:extLst>
      <p:ext uri="{BB962C8B-B14F-4D97-AF65-F5344CB8AC3E}">
        <p14:creationId xmlns:p14="http://schemas.microsoft.com/office/powerpoint/2010/main" val="138853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spc="-20" dirty="0"/>
              <a:t>Effective Java</a:t>
            </a:r>
            <a:r>
              <a:rPr lang="en-US" spc="-20" dirty="0"/>
              <a:t>, </a:t>
            </a:r>
            <a:r>
              <a:rPr lang="en-US" spc="-20" dirty="0" smtClean="0"/>
              <a:t>3</a:t>
            </a:r>
            <a:r>
              <a:rPr lang="en-US" spc="-20" baseline="30000" dirty="0" smtClean="0"/>
              <a:t>d</a:t>
            </a:r>
            <a:r>
              <a:rPr lang="en-US" spc="-20" dirty="0" smtClean="0"/>
              <a:t> Ed. </a:t>
            </a:r>
            <a:r>
              <a:rPr lang="en-US" spc="-20" dirty="0"/>
              <a:t>hot off the </a:t>
            </a:r>
            <a:r>
              <a:rPr lang="en-US" spc="-20" dirty="0" smtClean="0"/>
              <a:t>presses!</a:t>
            </a:r>
            <a:endParaRPr lang="en-US" spc="-20" dirty="0"/>
          </a:p>
        </p:txBody>
      </p:sp>
      <p:sp>
        <p:nvSpPr>
          <p:cNvPr id="3" name="Content Placeholder 2"/>
          <p:cNvSpPr>
            <a:spLocks noGrp="1"/>
          </p:cNvSpPr>
          <p:nvPr>
            <p:ph idx="1"/>
          </p:nvPr>
        </p:nvSpPr>
        <p:spPr/>
        <p:txBody>
          <a:bodyPr/>
          <a:lstStyle/>
          <a:p>
            <a:r>
              <a:rPr lang="en-US" dirty="0"/>
              <a:t>One new chapter</a:t>
            </a:r>
          </a:p>
          <a:p>
            <a:r>
              <a:rPr lang="en-US" dirty="0"/>
              <a:t>Fourteen new items</a:t>
            </a:r>
          </a:p>
          <a:p>
            <a:r>
              <a:rPr lang="en-US" dirty="0"/>
              <a:t>Two retired items</a:t>
            </a:r>
          </a:p>
          <a:p>
            <a:r>
              <a:rPr lang="en-US" dirty="0"/>
              <a:t>All existing Items thoroughly </a:t>
            </a:r>
            <a:r>
              <a:rPr lang="en-US" dirty="0" smtClean="0"/>
              <a:t>revised</a:t>
            </a:r>
            <a:endParaRPr lang="en-US" dirty="0"/>
          </a:p>
          <a:p>
            <a:endParaRPr lang="en-US" dirty="0"/>
          </a:p>
        </p:txBody>
      </p:sp>
    </p:spTree>
    <p:extLst>
      <p:ext uri="{BB962C8B-B14F-4D97-AF65-F5344CB8AC3E}">
        <p14:creationId xmlns:p14="http://schemas.microsoft.com/office/powerpoint/2010/main" val="616902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3025"/>
            <a:ext cx="8001000" cy="1143000"/>
          </a:xfrm>
        </p:spPr>
        <p:txBody>
          <a:bodyPr/>
          <a:lstStyle/>
          <a:p>
            <a:r>
              <a:rPr lang="en-US" spc="-50" smtClean="0">
                <a:solidFill>
                  <a:schemeClr val="tx1"/>
                </a:solidFill>
              </a:rPr>
              <a:t>The 6 basic standard functional interfaces</a:t>
            </a:r>
            <a:endParaRPr lang="en-US" spc="-5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9106083"/>
              </p:ext>
            </p:extLst>
          </p:nvPr>
        </p:nvGraphicFramePr>
        <p:xfrm>
          <a:off x="914400" y="1600200"/>
          <a:ext cx="7010400" cy="2931160"/>
        </p:xfrm>
        <a:graphic>
          <a:graphicData uri="http://schemas.openxmlformats.org/drawingml/2006/table">
            <a:tbl>
              <a:tblPr firstRow="1" bandRow="1">
                <a:tableStyleId>{5C22544A-7EE6-4342-B048-85BDC9FD1C3A}</a:tableStyleId>
              </a:tblPr>
              <a:tblGrid>
                <a:gridCol w="2209800"/>
                <a:gridCol w="2438400"/>
                <a:gridCol w="2362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smtClean="0">
                          <a:solidFill>
                            <a:schemeClr val="tx1"/>
                          </a:solidFill>
                          <a:latin typeface="+mn-lt"/>
                          <a:ea typeface="+mn-ea"/>
                          <a:cs typeface="+mn-cs"/>
                        </a:rPr>
                        <a:t>Interface</a:t>
                      </a:r>
                    </a:p>
                  </a:txBody>
                  <a:tcP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smtClean="0">
                          <a:solidFill>
                            <a:schemeClr val="tx1"/>
                          </a:solidFill>
                          <a:latin typeface="+mn-lt"/>
                          <a:ea typeface="+mn-ea"/>
                          <a:cs typeface="+mn-cs"/>
                        </a:rPr>
                        <a:t>Function Signature</a:t>
                      </a:r>
                    </a:p>
                  </a:txBody>
                  <a:tcP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sz="1800" b="1" kern="1200" baseline="0" smtClean="0">
                          <a:solidFill>
                            <a:schemeClr val="tx1"/>
                          </a:solidFill>
                          <a:latin typeface="+mn-lt"/>
                          <a:ea typeface="+mn-ea"/>
                          <a:cs typeface="+mn-cs"/>
                        </a:rPr>
                        <a:t>Example</a:t>
                      </a:r>
                    </a:p>
                  </a:txBody>
                  <a:tcP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370840">
                <a:tc>
                  <a:txBody>
                    <a:bodyPr/>
                    <a:lstStyle/>
                    <a:p>
                      <a:r>
                        <a:rPr lang="en-US" sz="1600" b="1" kern="1200" baseline="0" dirty="0" err="1" smtClean="0">
                          <a:solidFill>
                            <a:schemeClr val="dk1"/>
                          </a:solidFill>
                          <a:latin typeface="Consolas" charset="0"/>
                          <a:ea typeface="Consolas" charset="0"/>
                          <a:cs typeface="Consolas" charset="0"/>
                        </a:rPr>
                        <a:t>UnaryOperator</a:t>
                      </a:r>
                      <a:r>
                        <a:rPr lang="en-US" sz="1600" b="1" kern="1200" baseline="0" dirty="0" smtClean="0">
                          <a:solidFill>
                            <a:schemeClr val="dk1"/>
                          </a:solidFill>
                          <a:latin typeface="Consolas" charset="0"/>
                          <a:ea typeface="Consolas" charset="0"/>
                          <a:cs typeface="Consolas" charset="0"/>
                        </a:rPr>
                        <a:t>&lt;T&gt;</a:t>
                      </a:r>
                    </a:p>
                  </a:txBody>
                  <a:tcPr marL="45720" marR="45720" marT="91440" marB="91440">
                    <a:lnT w="28575" cap="flat" cmpd="sng" algn="ctr">
                      <a:solidFill>
                        <a:schemeClr val="tx1"/>
                      </a:solidFill>
                      <a:prstDash val="solid"/>
                      <a:round/>
                      <a:headEnd type="none" w="med" len="med"/>
                      <a:tailEnd type="none" w="med" len="med"/>
                    </a:lnT>
                    <a:lnB w="12700" cmpd="sng">
                      <a:noFill/>
                    </a:lnB>
                    <a:noFill/>
                  </a:tcPr>
                </a:tc>
                <a:tc>
                  <a:txBody>
                    <a:bodyPr/>
                    <a:lstStyle/>
                    <a:p>
                      <a:r>
                        <a:rPr lang="en-US" sz="1600" b="1" kern="1200" baseline="0" smtClean="0">
                          <a:solidFill>
                            <a:schemeClr val="dk1"/>
                          </a:solidFill>
                          <a:latin typeface="Consolas" charset="0"/>
                          <a:ea typeface="Consolas" charset="0"/>
                          <a:cs typeface="Consolas" charset="0"/>
                        </a:rPr>
                        <a:t>T apply(T </a:t>
                      </a:r>
                      <a:r>
                        <a:rPr lang="en-US" sz="1600" b="1" kern="1200" baseline="0" err="1" smtClean="0">
                          <a:solidFill>
                            <a:schemeClr val="dk1"/>
                          </a:solidFill>
                          <a:latin typeface="Consolas" charset="0"/>
                          <a:ea typeface="Consolas" charset="0"/>
                          <a:cs typeface="Consolas" charset="0"/>
                        </a:rPr>
                        <a:t>t</a:t>
                      </a:r>
                      <a:r>
                        <a:rPr lang="en-US" sz="1600" b="1" kern="1200" baseline="0" smtClean="0">
                          <a:solidFill>
                            <a:schemeClr val="dk1"/>
                          </a:solidFill>
                          <a:latin typeface="Consolas" charset="0"/>
                          <a:ea typeface="Consolas" charset="0"/>
                          <a:cs typeface="Consolas" charset="0"/>
                        </a:rPr>
                        <a:t>)</a:t>
                      </a:r>
                    </a:p>
                  </a:txBody>
                  <a:tcPr marL="45720" marR="45720" marT="91440" marB="91440">
                    <a:lnT w="28575" cap="flat" cmpd="sng" algn="ctr">
                      <a:solidFill>
                        <a:schemeClr val="tx1"/>
                      </a:solidFill>
                      <a:prstDash val="solid"/>
                      <a:round/>
                      <a:headEnd type="none" w="med" len="med"/>
                      <a:tailEnd type="none" w="med" len="med"/>
                    </a:lnT>
                    <a:noFill/>
                  </a:tcPr>
                </a:tc>
                <a:tc>
                  <a:txBody>
                    <a:bodyPr/>
                    <a:lstStyle/>
                    <a:p>
                      <a:r>
                        <a:rPr lang="en-US" sz="1600" b="1" kern="1200" baseline="0" smtClean="0">
                          <a:solidFill>
                            <a:schemeClr val="dk1"/>
                          </a:solidFill>
                          <a:latin typeface="Consolas" charset="0"/>
                          <a:ea typeface="Consolas" charset="0"/>
                          <a:cs typeface="Consolas" charset="0"/>
                        </a:rPr>
                        <a:t>String::</a:t>
                      </a:r>
                      <a:r>
                        <a:rPr lang="en-US" sz="1600" b="1" kern="1200" baseline="0" err="1" smtClean="0">
                          <a:solidFill>
                            <a:schemeClr val="dk1"/>
                          </a:solidFill>
                          <a:latin typeface="Consolas" charset="0"/>
                          <a:ea typeface="Consolas" charset="0"/>
                          <a:cs typeface="Consolas" charset="0"/>
                        </a:rPr>
                        <a:t>toLowerCase</a:t>
                      </a:r>
                      <a:endParaRPr lang="en-US" sz="1600" b="1" kern="1200" baseline="0" smtClean="0">
                        <a:solidFill>
                          <a:schemeClr val="dk1"/>
                        </a:solidFill>
                        <a:latin typeface="Consolas" charset="0"/>
                        <a:ea typeface="Consolas" charset="0"/>
                        <a:cs typeface="Consolas" charset="0"/>
                      </a:endParaRPr>
                    </a:p>
                  </a:txBody>
                  <a:tcPr marL="45720" marR="45720" marT="91440" marB="91440">
                    <a:lnT w="28575" cap="flat" cmpd="sng" algn="ctr">
                      <a:solidFill>
                        <a:schemeClr val="tx1"/>
                      </a:solidFill>
                      <a:prstDash val="solid"/>
                      <a:round/>
                      <a:headEnd type="none" w="med" len="med"/>
                      <a:tailEnd type="none" w="med" len="med"/>
                    </a:lnT>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err="1" smtClean="0">
                          <a:solidFill>
                            <a:schemeClr val="dk1"/>
                          </a:solidFill>
                          <a:latin typeface="Consolas" charset="0"/>
                          <a:ea typeface="Consolas" charset="0"/>
                          <a:cs typeface="Consolas" charset="0"/>
                        </a:rPr>
                        <a:t>BinaryOperator</a:t>
                      </a:r>
                      <a:r>
                        <a:rPr lang="en-US" sz="1600" b="1" kern="1200" baseline="0" smtClean="0">
                          <a:solidFill>
                            <a:schemeClr val="dk1"/>
                          </a:solidFill>
                          <a:latin typeface="Consolas" charset="0"/>
                          <a:ea typeface="Consolas" charset="0"/>
                          <a:cs typeface="Consolas" charset="0"/>
                        </a:rPr>
                        <a:t>&lt;T&gt;</a:t>
                      </a:r>
                    </a:p>
                  </a:txBody>
                  <a:tcPr marL="45720" marR="45720" marT="91440" marB="9144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fr-FR" sz="1600" b="1" kern="1200" baseline="0" smtClean="0">
                          <a:solidFill>
                            <a:schemeClr val="dk1"/>
                          </a:solidFill>
                          <a:latin typeface="Consolas" charset="0"/>
                          <a:ea typeface="Consolas" charset="0"/>
                          <a:cs typeface="Consolas" charset="0"/>
                        </a:rPr>
                        <a:t>T </a:t>
                      </a:r>
                      <a:r>
                        <a:rPr lang="fr-FR" sz="1600" b="1" kern="1200" baseline="0" err="1" smtClean="0">
                          <a:solidFill>
                            <a:schemeClr val="dk1"/>
                          </a:solidFill>
                          <a:latin typeface="Consolas" charset="0"/>
                          <a:ea typeface="Consolas" charset="0"/>
                          <a:cs typeface="Consolas" charset="0"/>
                        </a:rPr>
                        <a:t>apply</a:t>
                      </a:r>
                      <a:r>
                        <a:rPr lang="fr-FR" sz="1600" b="1" kern="1200" baseline="0" smtClean="0">
                          <a:solidFill>
                            <a:schemeClr val="dk1"/>
                          </a:solidFill>
                          <a:latin typeface="Consolas" charset="0"/>
                          <a:ea typeface="Consolas" charset="0"/>
                          <a:cs typeface="Consolas" charset="0"/>
                        </a:rPr>
                        <a:t>(T t1, T t2)</a:t>
                      </a:r>
                    </a:p>
                  </a:txBody>
                  <a:tcPr marL="45720" marR="45720" marT="91440" marB="91440">
                    <a:lnL w="12700" cmpd="sng">
                      <a:noFill/>
                    </a:lnL>
                    <a:noFill/>
                  </a:tcPr>
                </a:tc>
                <a:tc>
                  <a:txBody>
                    <a:bodyPr/>
                    <a:lstStyle/>
                    <a:p>
                      <a:r>
                        <a:rPr lang="en-US" sz="1600" b="1" kern="1200" baseline="0" err="1" smtClean="0">
                          <a:solidFill>
                            <a:schemeClr val="dk1"/>
                          </a:solidFill>
                          <a:latin typeface="Consolas" charset="0"/>
                          <a:ea typeface="Consolas" charset="0"/>
                          <a:cs typeface="Consolas" charset="0"/>
                        </a:rPr>
                        <a:t>BigInteger</a:t>
                      </a:r>
                      <a:r>
                        <a:rPr lang="en-US" sz="1600" b="1" kern="1200" baseline="0" smtClean="0">
                          <a:solidFill>
                            <a:schemeClr val="dk1"/>
                          </a:solidFill>
                          <a:latin typeface="Consolas" charset="0"/>
                          <a:ea typeface="Consolas" charset="0"/>
                          <a:cs typeface="Consolas" charset="0"/>
                        </a:rPr>
                        <a:t>::add	</a:t>
                      </a:r>
                    </a:p>
                  </a:txBody>
                  <a:tcPr marL="45720" marR="45720" marT="91440" marB="91440">
                    <a:noFill/>
                  </a:tcPr>
                </a:tc>
              </a:tr>
              <a:tr h="370840">
                <a:tc>
                  <a:txBody>
                    <a:bodyPr/>
                    <a:lstStyle/>
                    <a:p>
                      <a:r>
                        <a:rPr lang="en-US" sz="1600" b="1" kern="1200" baseline="0" smtClean="0">
                          <a:solidFill>
                            <a:schemeClr val="dk1"/>
                          </a:solidFill>
                          <a:latin typeface="Consolas" charset="0"/>
                          <a:ea typeface="Consolas" charset="0"/>
                          <a:cs typeface="Consolas" charset="0"/>
                        </a:rPr>
                        <a:t>Predicate&lt;T&gt;</a:t>
                      </a:r>
                    </a:p>
                  </a:txBody>
                  <a:tcPr marL="45720" marR="45720" marT="91440" marB="91440">
                    <a:lnT w="12700" cmpd="sng">
                      <a:noFill/>
                    </a:lnT>
                    <a:noFill/>
                  </a:tcPr>
                </a:tc>
                <a:tc>
                  <a:txBody>
                    <a:bodyPr/>
                    <a:lstStyle/>
                    <a:p>
                      <a:r>
                        <a:rPr lang="en-US" sz="1600" b="1" kern="1200" baseline="0" dirty="0" err="1" smtClean="0">
                          <a:solidFill>
                            <a:schemeClr val="dk1"/>
                          </a:solidFill>
                          <a:latin typeface="Consolas" charset="0"/>
                          <a:ea typeface="Consolas" charset="0"/>
                          <a:cs typeface="Consolas" charset="0"/>
                        </a:rPr>
                        <a:t>boolean</a:t>
                      </a:r>
                      <a:r>
                        <a:rPr lang="en-US" sz="1600" b="1" kern="1200" baseline="0" dirty="0" smtClean="0">
                          <a:solidFill>
                            <a:schemeClr val="dk1"/>
                          </a:solidFill>
                          <a:latin typeface="Consolas" charset="0"/>
                          <a:ea typeface="Consolas" charset="0"/>
                          <a:cs typeface="Consolas" charset="0"/>
                        </a:rPr>
                        <a:t> test(T t)</a:t>
                      </a:r>
                    </a:p>
                  </a:txBody>
                  <a:tcPr marL="45720" marR="45720" marT="91440" marB="91440">
                    <a:noFill/>
                  </a:tcPr>
                </a:tc>
                <a:tc>
                  <a:txBody>
                    <a:bodyPr/>
                    <a:lstStyle/>
                    <a:p>
                      <a:r>
                        <a:rPr lang="en-US" sz="1600" b="1" kern="1200" baseline="0" smtClean="0">
                          <a:solidFill>
                            <a:schemeClr val="dk1"/>
                          </a:solidFill>
                          <a:latin typeface="Consolas" charset="0"/>
                          <a:ea typeface="Consolas" charset="0"/>
                          <a:cs typeface="Consolas" charset="0"/>
                        </a:rPr>
                        <a:t>Collection::</a:t>
                      </a:r>
                      <a:r>
                        <a:rPr lang="en-US" sz="1600" b="1" kern="1200" baseline="0" err="1" smtClean="0">
                          <a:solidFill>
                            <a:schemeClr val="dk1"/>
                          </a:solidFill>
                          <a:latin typeface="Consolas" charset="0"/>
                          <a:ea typeface="Consolas" charset="0"/>
                          <a:cs typeface="Consolas" charset="0"/>
                        </a:rPr>
                        <a:t>isEmpty</a:t>
                      </a:r>
                      <a:endParaRPr lang="en-US" sz="1600" b="1" kern="1200" baseline="0" smtClean="0">
                        <a:solidFill>
                          <a:schemeClr val="dk1"/>
                        </a:solidFill>
                        <a:latin typeface="Consolas" charset="0"/>
                        <a:ea typeface="Consolas" charset="0"/>
                        <a:cs typeface="Consolas" charset="0"/>
                      </a:endParaRPr>
                    </a:p>
                  </a:txBody>
                  <a:tcPr marL="45720" marR="45720" marT="91440" marB="91440">
                    <a:noFill/>
                  </a:tcPr>
                </a:tc>
              </a:tr>
              <a:tr h="370840">
                <a:tc>
                  <a:txBody>
                    <a:bodyPr/>
                    <a:lstStyle/>
                    <a:p>
                      <a:r>
                        <a:rPr lang="en-US" sz="1600" b="1" kern="1200" baseline="0" dirty="0" smtClean="0">
                          <a:solidFill>
                            <a:schemeClr val="dk1"/>
                          </a:solidFill>
                          <a:latin typeface="Consolas" charset="0"/>
                          <a:ea typeface="Consolas" charset="0"/>
                          <a:cs typeface="Consolas" charset="0"/>
                        </a:rPr>
                        <a:t>Function&lt;T,R&gt;</a:t>
                      </a:r>
                    </a:p>
                  </a:txBody>
                  <a:tcPr marL="45720" marR="45720" marT="91440" marB="91440">
                    <a:noFill/>
                  </a:tcPr>
                </a:tc>
                <a:tc>
                  <a:txBody>
                    <a:bodyPr/>
                    <a:lstStyle/>
                    <a:p>
                      <a:r>
                        <a:rPr lang="en-US" sz="1600" b="1" kern="1200" baseline="0" smtClean="0">
                          <a:solidFill>
                            <a:schemeClr val="dk1"/>
                          </a:solidFill>
                          <a:latin typeface="Consolas" charset="0"/>
                          <a:ea typeface="Consolas" charset="0"/>
                          <a:cs typeface="Consolas" charset="0"/>
                        </a:rPr>
                        <a:t>R apply(T </a:t>
                      </a:r>
                      <a:r>
                        <a:rPr lang="en-US" sz="1600" b="1" kern="1200" baseline="0" err="1" smtClean="0">
                          <a:solidFill>
                            <a:schemeClr val="dk1"/>
                          </a:solidFill>
                          <a:latin typeface="Consolas" charset="0"/>
                          <a:ea typeface="Consolas" charset="0"/>
                          <a:cs typeface="Consolas" charset="0"/>
                        </a:rPr>
                        <a:t>t</a:t>
                      </a:r>
                      <a:r>
                        <a:rPr lang="en-US" sz="1600" b="1" kern="1200" baseline="0" smtClean="0">
                          <a:solidFill>
                            <a:schemeClr val="dk1"/>
                          </a:solidFill>
                          <a:latin typeface="Consolas" charset="0"/>
                          <a:ea typeface="Consolas" charset="0"/>
                          <a:cs typeface="Consolas" charset="0"/>
                        </a:rPr>
                        <a:t>)</a:t>
                      </a:r>
                    </a:p>
                  </a:txBody>
                  <a:tcPr marL="45720" marR="45720" marT="91440" marB="9144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smtClean="0">
                          <a:solidFill>
                            <a:schemeClr val="dk1"/>
                          </a:solidFill>
                          <a:latin typeface="Consolas" charset="0"/>
                          <a:ea typeface="Consolas" charset="0"/>
                          <a:cs typeface="Consolas" charset="0"/>
                        </a:rPr>
                        <a:t>Arrays::</a:t>
                      </a:r>
                      <a:r>
                        <a:rPr lang="en-US" sz="1600" b="1" kern="1200" baseline="0" err="1" smtClean="0">
                          <a:solidFill>
                            <a:schemeClr val="dk1"/>
                          </a:solidFill>
                          <a:latin typeface="Consolas" charset="0"/>
                          <a:ea typeface="Consolas" charset="0"/>
                          <a:cs typeface="Consolas" charset="0"/>
                        </a:rPr>
                        <a:t>asList</a:t>
                      </a:r>
                      <a:r>
                        <a:rPr lang="en-US" sz="1600" b="1" kern="1200" baseline="0" smtClean="0">
                          <a:solidFill>
                            <a:schemeClr val="dk1"/>
                          </a:solidFill>
                          <a:latin typeface="Consolas" charset="0"/>
                          <a:ea typeface="Consolas" charset="0"/>
                          <a:cs typeface="Consolas" charset="0"/>
                        </a:rPr>
                        <a:t>	</a:t>
                      </a:r>
                    </a:p>
                  </a:txBody>
                  <a:tcPr marL="45720" marR="45720" marT="91440" marB="91440">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smtClean="0">
                          <a:solidFill>
                            <a:schemeClr val="dk1"/>
                          </a:solidFill>
                          <a:latin typeface="Consolas" charset="0"/>
                          <a:ea typeface="Consolas" charset="0"/>
                          <a:cs typeface="Consolas" charset="0"/>
                        </a:rPr>
                        <a:t>Supplier&lt;T&gt;</a:t>
                      </a:r>
                    </a:p>
                  </a:txBody>
                  <a:tcPr marL="45720" marR="45720" marT="91440" marB="9144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smtClean="0">
                          <a:solidFill>
                            <a:schemeClr val="dk1"/>
                          </a:solidFill>
                          <a:latin typeface="Consolas" charset="0"/>
                          <a:ea typeface="Consolas" charset="0"/>
                          <a:cs typeface="Consolas" charset="0"/>
                        </a:rPr>
                        <a:t>T get()</a:t>
                      </a:r>
                    </a:p>
                  </a:txBody>
                  <a:tcPr marL="45720" marR="45720" marT="91440" marB="9144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smtClean="0">
                          <a:solidFill>
                            <a:schemeClr val="dk1"/>
                          </a:solidFill>
                          <a:latin typeface="Consolas" charset="0"/>
                          <a:ea typeface="Consolas" charset="0"/>
                          <a:cs typeface="Consolas" charset="0"/>
                        </a:rPr>
                        <a:t>Instant::now</a:t>
                      </a:r>
                    </a:p>
                  </a:txBody>
                  <a:tcPr marL="45720" marR="45720" marT="91440" marB="91440">
                    <a:noFill/>
                  </a:tcPr>
                </a:tc>
              </a:tr>
              <a:tr h="370840">
                <a:tc>
                  <a:txBody>
                    <a:bodyPr/>
                    <a:lstStyle/>
                    <a:p>
                      <a:r>
                        <a:rPr lang="en-US" sz="1600" b="1" kern="1200" baseline="0" dirty="0" smtClean="0">
                          <a:solidFill>
                            <a:schemeClr val="dk1"/>
                          </a:solidFill>
                          <a:latin typeface="Consolas" charset="0"/>
                          <a:ea typeface="Consolas" charset="0"/>
                          <a:cs typeface="Consolas" charset="0"/>
                        </a:rPr>
                        <a:t>Consumer&lt;T&gt;</a:t>
                      </a:r>
                    </a:p>
                  </a:txBody>
                  <a:tcPr marL="45720" marR="45720" marT="91440" marB="91440">
                    <a:lnB w="57150" cap="flat" cmpd="sng" algn="ctr">
                      <a:solidFill>
                        <a:schemeClr val="tx1"/>
                      </a:solidFill>
                      <a:prstDash val="solid"/>
                      <a:round/>
                      <a:headEnd type="none" w="med" len="med"/>
                      <a:tailEnd type="none" w="med" len="med"/>
                    </a:lnB>
                    <a:noFill/>
                  </a:tcPr>
                </a:tc>
                <a:tc>
                  <a:txBody>
                    <a:bodyPr/>
                    <a:lstStyle/>
                    <a:p>
                      <a:r>
                        <a:rPr lang="en-US" sz="1600" b="1" kern="1200" baseline="0" smtClean="0">
                          <a:solidFill>
                            <a:schemeClr val="dk1"/>
                          </a:solidFill>
                          <a:latin typeface="Consolas" charset="0"/>
                          <a:ea typeface="Consolas" charset="0"/>
                          <a:cs typeface="Consolas" charset="0"/>
                        </a:rPr>
                        <a:t>void accept(T </a:t>
                      </a:r>
                      <a:r>
                        <a:rPr lang="en-US" sz="1600" b="1" kern="1200" baseline="0" err="1" smtClean="0">
                          <a:solidFill>
                            <a:schemeClr val="dk1"/>
                          </a:solidFill>
                          <a:latin typeface="Consolas" charset="0"/>
                          <a:ea typeface="Consolas" charset="0"/>
                          <a:cs typeface="Consolas" charset="0"/>
                        </a:rPr>
                        <a:t>t</a:t>
                      </a:r>
                      <a:r>
                        <a:rPr lang="en-US" sz="1600" b="1" kern="1200" baseline="0" smtClean="0">
                          <a:solidFill>
                            <a:schemeClr val="dk1"/>
                          </a:solidFill>
                          <a:latin typeface="Consolas" charset="0"/>
                          <a:ea typeface="Consolas" charset="0"/>
                          <a:cs typeface="Consolas" charset="0"/>
                        </a:rPr>
                        <a:t>)</a:t>
                      </a:r>
                    </a:p>
                  </a:txBody>
                  <a:tcPr marL="45720" marR="45720" marT="91440" marB="91440">
                    <a:lnB w="57150" cap="flat" cmpd="sng" algn="ctr">
                      <a:solidFill>
                        <a:schemeClr val="tx1"/>
                      </a:solidFill>
                      <a:prstDash val="solid"/>
                      <a:round/>
                      <a:headEnd type="none" w="med" len="med"/>
                      <a:tailEnd type="none" w="med" len="med"/>
                    </a:lnB>
                    <a:noFill/>
                  </a:tcPr>
                </a:tc>
                <a:tc>
                  <a:txBody>
                    <a:bodyPr/>
                    <a:lstStyle/>
                    <a:p>
                      <a:r>
                        <a:rPr lang="en-US" sz="1600" b="1" kern="1200" baseline="0" dirty="0" err="1" smtClean="0">
                          <a:solidFill>
                            <a:schemeClr val="dk1"/>
                          </a:solidFill>
                          <a:latin typeface="Consolas" charset="0"/>
                          <a:ea typeface="Consolas" charset="0"/>
                          <a:cs typeface="Consolas" charset="0"/>
                        </a:rPr>
                        <a:t>System.out</a:t>
                      </a:r>
                      <a:r>
                        <a:rPr lang="en-US" sz="1600" b="1" kern="1200" baseline="0" dirty="0" smtClean="0">
                          <a:solidFill>
                            <a:schemeClr val="dk1"/>
                          </a:solidFill>
                          <a:latin typeface="Consolas" charset="0"/>
                          <a:ea typeface="Consolas" charset="0"/>
                          <a:cs typeface="Consolas" charset="0"/>
                        </a:rPr>
                        <a:t>::</a:t>
                      </a:r>
                      <a:r>
                        <a:rPr lang="en-US" sz="1600" b="1" kern="1200" baseline="0" dirty="0" err="1" smtClean="0">
                          <a:solidFill>
                            <a:schemeClr val="dk1"/>
                          </a:solidFill>
                          <a:latin typeface="Consolas" charset="0"/>
                          <a:ea typeface="Consolas" charset="0"/>
                          <a:cs typeface="Consolas" charset="0"/>
                        </a:rPr>
                        <a:t>println</a:t>
                      </a:r>
                      <a:endParaRPr lang="en-US" sz="1600" b="1" kern="1200" baseline="0" dirty="0" smtClean="0">
                        <a:solidFill>
                          <a:schemeClr val="dk1"/>
                        </a:solidFill>
                        <a:latin typeface="Consolas" charset="0"/>
                        <a:ea typeface="Consolas" charset="0"/>
                        <a:cs typeface="Consolas" charset="0"/>
                      </a:endParaRPr>
                    </a:p>
                  </a:txBody>
                  <a:tcPr marL="45720" marR="45720" marT="91440" marB="91440">
                    <a:lnB w="5715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838200" y="5257800"/>
            <a:ext cx="7162800" cy="830997"/>
          </a:xfrm>
          <a:prstGeom prst="rect">
            <a:avLst/>
          </a:prstGeom>
          <a:noFill/>
        </p:spPr>
        <p:txBody>
          <a:bodyPr wrap="square" rtlCol="0">
            <a:spAutoFit/>
          </a:bodyPr>
          <a:lstStyle/>
          <a:p>
            <a:r>
              <a:rPr lang="en-US" smtClean="0">
                <a:solidFill>
                  <a:schemeClr val="accent2"/>
                </a:solidFill>
              </a:rPr>
              <a:t>Most of the remaining 37 interfaces provide support for primitive types. Use them or pay the price!</a:t>
            </a:r>
            <a:endParaRPr lang="en-US">
              <a:solidFill>
                <a:schemeClr val="accent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 of using a standard functional interface</a:t>
            </a:r>
            <a:endParaRPr lang="en-US"/>
          </a:p>
        </p:txBody>
      </p:sp>
      <p:sp>
        <p:nvSpPr>
          <p:cNvPr id="3" name="Content Placeholder 2"/>
          <p:cNvSpPr>
            <a:spLocks noGrp="1"/>
          </p:cNvSpPr>
          <p:nvPr>
            <p:ph idx="1"/>
          </p:nvPr>
        </p:nvSpPr>
        <p:spPr/>
        <p:txBody>
          <a:bodyPr/>
          <a:lstStyle/>
          <a:p>
            <a:r>
              <a:rPr lang="en-US" dirty="0" smtClean="0"/>
              <a:t>Makes APIs easier to learn by reducing conceptual surface area</a:t>
            </a:r>
          </a:p>
          <a:p>
            <a:r>
              <a:rPr lang="en-US" dirty="0" smtClean="0"/>
              <a:t>Provides interoperability benefits</a:t>
            </a:r>
          </a:p>
          <a:p>
            <a:pPr lvl="1"/>
            <a:r>
              <a:rPr lang="en-US" dirty="0" smtClean="0"/>
              <a:t>Many SFIs provide useful default methods</a:t>
            </a:r>
          </a:p>
          <a:p>
            <a:pPr lvl="1"/>
            <a:r>
              <a:rPr lang="en-US" dirty="0" smtClean="0"/>
              <a:t>For example, </a:t>
            </a:r>
            <a:r>
              <a:rPr lang="en-US" dirty="0" smtClean="0">
                <a:latin typeface="Consolas" charset="0"/>
                <a:ea typeface="Consolas" charset="0"/>
                <a:cs typeface="Consolas" charset="0"/>
              </a:rPr>
              <a:t>Predicate</a:t>
            </a:r>
            <a:r>
              <a:rPr lang="en-US" dirty="0" smtClean="0"/>
              <a:t> provides methods to combine and negate predicates</a:t>
            </a:r>
          </a:p>
          <a:p>
            <a:r>
              <a:rPr lang="en-US" dirty="0" smtClean="0"/>
              <a:t>In our </a:t>
            </a:r>
            <a:r>
              <a:rPr lang="en-US" dirty="0" err="1" smtClean="0"/>
              <a:t>LinkedHashMap</a:t>
            </a:r>
            <a:r>
              <a:rPr lang="en-US" dirty="0" smtClean="0"/>
              <a:t> example:</a:t>
            </a:r>
          </a:p>
          <a:p>
            <a:pPr lvl="1">
              <a:lnSpc>
                <a:spcPct val="100000"/>
              </a:lnSpc>
            </a:pPr>
            <a:r>
              <a:rPr lang="en-US" dirty="0" smtClean="0"/>
              <a:t> </a:t>
            </a:r>
            <a:r>
              <a:rPr lang="en-US" dirty="0" err="1" smtClean="0">
                <a:latin typeface="Consolas" charset="0"/>
                <a:ea typeface="Consolas" charset="0"/>
                <a:cs typeface="Consolas" charset="0"/>
              </a:rPr>
              <a:t>BiPredicate</a:t>
            </a:r>
            <a:r>
              <a:rPr lang="en-US" dirty="0" smtClean="0">
                <a:latin typeface="Consolas" charset="0"/>
                <a:ea typeface="Consolas" charset="0"/>
                <a:cs typeface="Consolas" charset="0"/>
              </a:rPr>
              <a:t>&lt;Map&lt;K,V&gt;</a:t>
            </a:r>
            <a:r>
              <a:rPr lang="en-US" dirty="0" smtClean="0">
                <a:latin typeface="Courier New Bold" pitchFamily="49" charset="0"/>
                <a:cs typeface="Courier New Bold" pitchFamily="49" charset="0"/>
              </a:rPr>
              <a:t>, </a:t>
            </a:r>
            <a:r>
              <a:rPr lang="en-US" dirty="0" err="1" smtClean="0">
                <a:latin typeface="Consolas" charset="0"/>
                <a:ea typeface="Consolas" charset="0"/>
                <a:cs typeface="Consolas" charset="0"/>
              </a:rPr>
              <a:t>Map.Entry</a:t>
            </a:r>
            <a:r>
              <a:rPr lang="en-US" dirty="0" smtClean="0">
                <a:latin typeface="Consolas" charset="0"/>
                <a:ea typeface="Consolas" charset="0"/>
                <a:cs typeface="Consolas" charset="0"/>
              </a:rPr>
              <a:t>&lt;K,V&gt;&gt; </a:t>
            </a:r>
            <a:r>
              <a:rPr lang="en-US" dirty="0" smtClean="0"/>
              <a:t>should be used in place of a </a:t>
            </a:r>
            <a:r>
              <a:rPr lang="en-US" dirty="0" err="1" smtClean="0">
                <a:latin typeface="Consolas" charset="0"/>
                <a:ea typeface="Consolas" charset="0"/>
                <a:cs typeface="Consolas" charset="0"/>
              </a:rPr>
              <a:t>EldestEntryRemovalFunction</a:t>
            </a:r>
            <a:r>
              <a:rPr lang="en-US" dirty="0" smtClean="0">
                <a:latin typeface="Consolas" charset="0"/>
                <a:ea typeface="Consolas" charset="0"/>
                <a:cs typeface="Consolas" charset="0"/>
              </a:rPr>
              <a:t>&lt;K,V&gt;</a:t>
            </a:r>
            <a:endParaRPr lang="en-US" dirty="0">
              <a:latin typeface="Consolas" charset="0"/>
              <a:ea typeface="Consolas" charset="0"/>
              <a:cs typeface="Consolas"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t>
            </a:r>
            <a:r>
              <a:rPr lang="en-US" dirty="0" smtClean="0">
                <a:solidFill>
                  <a:srgbClr val="CC3333"/>
                </a:solidFill>
              </a:rPr>
              <a:t>shouldn’t</a:t>
            </a:r>
            <a:r>
              <a:rPr lang="en-US" dirty="0" smtClean="0"/>
              <a:t> you use a standard functional interface?</a:t>
            </a:r>
            <a:endParaRPr lang="en-US" dirty="0"/>
          </a:p>
        </p:txBody>
      </p:sp>
      <p:sp>
        <p:nvSpPr>
          <p:cNvPr id="3" name="Content Placeholder 2"/>
          <p:cNvSpPr>
            <a:spLocks noGrp="1"/>
          </p:cNvSpPr>
          <p:nvPr>
            <p:ph idx="1"/>
          </p:nvPr>
        </p:nvSpPr>
        <p:spPr/>
        <p:txBody>
          <a:bodyPr/>
          <a:lstStyle/>
          <a:p>
            <a:r>
              <a:rPr lang="en-US" dirty="0" smtClean="0"/>
              <a:t>When none of the standard interfaces apply</a:t>
            </a:r>
          </a:p>
          <a:p>
            <a:r>
              <a:rPr lang="en-US" dirty="0" smtClean="0"/>
              <a:t>But consider </a:t>
            </a:r>
            <a:r>
              <a:rPr lang="en-US" dirty="0" smtClean="0">
                <a:latin typeface="Consolas" charset="0"/>
                <a:ea typeface="Consolas" charset="0"/>
                <a:cs typeface="Consolas" charset="0"/>
              </a:rPr>
              <a:t>Comparator&lt;T&gt;</a:t>
            </a:r>
          </a:p>
          <a:p>
            <a:pPr lvl="1"/>
            <a:r>
              <a:rPr lang="en-US" dirty="0" smtClean="0"/>
              <a:t>Structurally identical to </a:t>
            </a:r>
            <a:r>
              <a:rPr lang="en-US" dirty="0" err="1" smtClean="0">
                <a:latin typeface="Consolas" charset="0"/>
                <a:ea typeface="Consolas" charset="0"/>
                <a:cs typeface="Consolas" charset="0"/>
              </a:rPr>
              <a:t>ToIntBiFunction</a:t>
            </a:r>
            <a:r>
              <a:rPr lang="en-US" dirty="0" smtClean="0">
                <a:latin typeface="Consolas" charset="0"/>
                <a:ea typeface="Consolas" charset="0"/>
                <a:cs typeface="Consolas" charset="0"/>
              </a:rPr>
              <a:t>&lt;T,T&gt;</a:t>
            </a:r>
          </a:p>
          <a:p>
            <a:pPr lvl="1"/>
            <a:r>
              <a:rPr lang="en-US" dirty="0" smtClean="0"/>
              <a:t>Seems clear that it would have been wrong to use it</a:t>
            </a:r>
          </a:p>
          <a:p>
            <a:pPr lvl="1"/>
            <a:r>
              <a:rPr lang="en-US" dirty="0" smtClean="0"/>
              <a:t>Why?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so special about </a:t>
            </a:r>
            <a:r>
              <a:rPr lang="en-US" dirty="0" smtClean="0">
                <a:latin typeface="Consolas" charset="0"/>
                <a:ea typeface="Consolas" charset="0"/>
                <a:cs typeface="Consolas" charset="0"/>
              </a:rPr>
              <a:t>Comparator</a:t>
            </a:r>
            <a:r>
              <a:rPr lang="en-US" dirty="0" smtClean="0"/>
              <a:t>?</a:t>
            </a:r>
            <a:endParaRPr lang="en-US" dirty="0"/>
          </a:p>
        </p:txBody>
      </p:sp>
      <p:sp>
        <p:nvSpPr>
          <p:cNvPr id="3" name="Content Placeholder 2"/>
          <p:cNvSpPr>
            <a:spLocks noGrp="1"/>
          </p:cNvSpPr>
          <p:nvPr>
            <p:ph idx="1"/>
          </p:nvPr>
        </p:nvSpPr>
        <p:spPr/>
        <p:txBody>
          <a:bodyPr/>
          <a:lstStyle/>
          <a:p>
            <a:r>
              <a:rPr lang="en-US" spc="-50" dirty="0" smtClean="0"/>
              <a:t>Name provides doc every time it’s used in an API</a:t>
            </a:r>
          </a:p>
          <a:p>
            <a:pPr lvl="1"/>
            <a:r>
              <a:rPr lang="en-US" dirty="0" smtClean="0"/>
              <a:t>And it's used a lot!</a:t>
            </a:r>
          </a:p>
          <a:p>
            <a:r>
              <a:rPr lang="en-US" dirty="0" smtClean="0"/>
              <a:t>Strong requirements on valid instances</a:t>
            </a:r>
          </a:p>
          <a:p>
            <a:pPr lvl="1"/>
            <a:r>
              <a:rPr lang="en-US" dirty="0" smtClean="0"/>
              <a:t>Requirements comprise </a:t>
            </a:r>
            <a:r>
              <a:rPr lang="en-US" i="1" dirty="0" smtClean="0"/>
              <a:t>general contract</a:t>
            </a:r>
          </a:p>
          <a:p>
            <a:pPr lvl="1"/>
            <a:r>
              <a:rPr lang="en-US" spc="-20" dirty="0" smtClean="0"/>
              <a:t>By implementing the interface, you pledge to adhere</a:t>
            </a:r>
          </a:p>
          <a:p>
            <a:r>
              <a:rPr lang="en-US" dirty="0" smtClean="0"/>
              <a:t>Many useful </a:t>
            </a:r>
            <a:r>
              <a:rPr lang="en-US" i="1" dirty="0" smtClean="0"/>
              <a:t>default methods</a:t>
            </a:r>
            <a:r>
              <a:rPr lang="en-US" dirty="0" smtClean="0"/>
              <a:t> to combine and transform instances</a:t>
            </a:r>
          </a:p>
          <a:p>
            <a:pPr lvl="1"/>
            <a:r>
              <a:rPr lang="en-US" dirty="0" smtClean="0"/>
              <a:t>Six forms of </a:t>
            </a:r>
            <a:r>
              <a:rPr lang="en-US" dirty="0" err="1" smtClean="0">
                <a:latin typeface="Consolas" charset="0"/>
                <a:ea typeface="Consolas" charset="0"/>
                <a:cs typeface="Consolas" charset="0"/>
              </a:rPr>
              <a:t>thenComparing</a:t>
            </a:r>
            <a:r>
              <a:rPr lang="en-US" dirty="0" smtClean="0"/>
              <a:t>, and </a:t>
            </a:r>
            <a:r>
              <a:rPr lang="en-US" dirty="0" smtClean="0">
                <a:latin typeface="Consolas" charset="0"/>
                <a:ea typeface="Consolas" charset="0"/>
                <a:cs typeface="Consolas" charset="0"/>
              </a:rPr>
              <a:t>reversed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Criteria for writing a purpose-built functional interface</a:t>
            </a:r>
            <a:endParaRPr lang="en-US"/>
          </a:p>
        </p:txBody>
      </p:sp>
      <p:sp>
        <p:nvSpPr>
          <p:cNvPr id="3" name="Content Placeholder 2"/>
          <p:cNvSpPr>
            <a:spLocks noGrp="1"/>
          </p:cNvSpPr>
          <p:nvPr>
            <p:ph idx="1"/>
          </p:nvPr>
        </p:nvSpPr>
        <p:spPr/>
        <p:txBody>
          <a:bodyPr/>
          <a:lstStyle/>
          <a:p>
            <a:r>
              <a:rPr lang="en-US" dirty="0" smtClean="0"/>
              <a:t>Interface should share one or more of these characteristics with </a:t>
            </a:r>
            <a:r>
              <a:rPr lang="en-US" dirty="0" smtClean="0">
                <a:latin typeface="Consolas" charset="0"/>
                <a:ea typeface="Consolas" charset="0"/>
                <a:cs typeface="Consolas" charset="0"/>
              </a:rPr>
              <a:t>Comparator</a:t>
            </a:r>
          </a:p>
          <a:p>
            <a:pPr marL="896937" lvl="1" indent="-457200">
              <a:buFont typeface="+mj-lt"/>
              <a:buAutoNum type="arabicPeriod"/>
            </a:pPr>
            <a:r>
              <a:rPr lang="en-US" dirty="0" smtClean="0"/>
              <a:t>Likely to be commonly used</a:t>
            </a:r>
          </a:p>
          <a:p>
            <a:pPr marL="896937" lvl="1" indent="-457200">
              <a:buFont typeface="+mj-lt"/>
              <a:buAutoNum type="arabicPeriod"/>
            </a:pPr>
            <a:r>
              <a:rPr lang="en-US" dirty="0" smtClean="0"/>
              <a:t>Has a good descriptive name</a:t>
            </a:r>
          </a:p>
          <a:p>
            <a:pPr marL="896937" lvl="1" indent="-457200">
              <a:buFont typeface="+mj-lt"/>
              <a:buAutoNum type="arabicPeriod"/>
            </a:pPr>
            <a:r>
              <a:rPr lang="en-US" dirty="0" smtClean="0"/>
              <a:t>Has a strong contract associated with it</a:t>
            </a:r>
          </a:p>
          <a:p>
            <a:pPr marL="896937" lvl="1" indent="-457200">
              <a:buFont typeface="+mj-lt"/>
              <a:buAutoNum type="arabicPeriod"/>
            </a:pPr>
            <a:r>
              <a:rPr lang="en-US" dirty="0" smtClean="0"/>
              <a:t>Would benefit from default methods</a:t>
            </a:r>
          </a:p>
          <a:p>
            <a:r>
              <a:rPr lang="en-US" dirty="0" smtClean="0"/>
              <a:t>If you write a functional interface, remember, it’s an interface!</a:t>
            </a:r>
          </a:p>
          <a:p>
            <a:pPr lvl="1"/>
            <a:r>
              <a:rPr lang="en-US" dirty="0" smtClean="0"/>
              <a:t>All interfaces require great care (Item 21)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 Use </a:t>
            </a:r>
            <a:r>
              <a:rPr lang="en-US"/>
              <a:t>streams </a:t>
            </a:r>
            <a:r>
              <a:rPr lang="en-US" smtClean="0"/>
              <a:t>judiciously</a:t>
            </a:r>
            <a:br>
              <a:rPr lang="en-US" smtClean="0"/>
            </a:br>
            <a:r>
              <a:rPr lang="en-US" sz="2400" b="0" i="1" smtClean="0">
                <a:solidFill>
                  <a:schemeClr val="accent2"/>
                </a:solidFill>
              </a:rPr>
              <a:t>Quick review </a:t>
            </a:r>
            <a:r>
              <a:rPr lang="mr-IN" sz="2400" b="0" i="1" smtClean="0">
                <a:solidFill>
                  <a:schemeClr val="accent2"/>
                </a:solidFill>
              </a:rPr>
              <a:t>–</a:t>
            </a:r>
            <a:r>
              <a:rPr lang="en-US" sz="2400" b="0" i="1" smtClean="0">
                <a:solidFill>
                  <a:schemeClr val="accent2"/>
                </a:solidFill>
              </a:rPr>
              <a:t> What is a stream?</a:t>
            </a:r>
            <a:endParaRPr lang="en-US" b="0" i="1" smtClean="0">
              <a:solidFill>
                <a:schemeClr val="accent2"/>
              </a:solidFill>
            </a:endParaRPr>
          </a:p>
        </p:txBody>
      </p:sp>
      <p:sp>
        <p:nvSpPr>
          <p:cNvPr id="3" name="Content Placeholder 2"/>
          <p:cNvSpPr>
            <a:spLocks noGrp="1"/>
          </p:cNvSpPr>
          <p:nvPr>
            <p:ph idx="1"/>
          </p:nvPr>
        </p:nvSpPr>
        <p:spPr/>
        <p:txBody>
          <a:bodyPr/>
          <a:lstStyle/>
          <a:p>
            <a:r>
              <a:rPr lang="en-US" sz="2800" spc="-10" dirty="0" smtClean="0"/>
              <a:t>A bunch of data </a:t>
            </a:r>
            <a:r>
              <a:rPr lang="en-US" sz="2800" spc="-10" dirty="0" smtClean="0"/>
              <a:t>objects from </a:t>
            </a:r>
            <a:r>
              <a:rPr lang="en-US" sz="2800" spc="-10" dirty="0" smtClean="0"/>
              <a:t>a collection, array, </a:t>
            </a:r>
            <a:r>
              <a:rPr lang="en-US" sz="2800" spc="-10" dirty="0" smtClean="0"/>
              <a:t>input </a:t>
            </a:r>
            <a:r>
              <a:rPr lang="en-US" sz="2800" spc="-10" dirty="0" smtClean="0"/>
              <a:t>device, </a:t>
            </a:r>
            <a:r>
              <a:rPr lang="en-US" sz="2800" spc="-10" dirty="0" smtClean="0"/>
              <a:t>etc., for </a:t>
            </a:r>
            <a:r>
              <a:rPr lang="en-US" sz="2800" spc="-10" dirty="0" smtClean="0"/>
              <a:t>bulk data processing</a:t>
            </a:r>
          </a:p>
          <a:p>
            <a:r>
              <a:rPr lang="en-US" sz="2800" dirty="0"/>
              <a:t>P</a:t>
            </a:r>
            <a:r>
              <a:rPr lang="en-US" sz="2800" dirty="0" smtClean="0"/>
              <a:t>rocessed by a </a:t>
            </a:r>
            <a:r>
              <a:rPr lang="en-US" sz="2800" i="1" dirty="0" smtClean="0"/>
              <a:t>pipeline</a:t>
            </a:r>
            <a:endParaRPr lang="en-US" sz="2800" dirty="0" smtClean="0"/>
          </a:p>
          <a:p>
            <a:pPr lvl="1"/>
            <a:r>
              <a:rPr lang="en-US" sz="2400" b="1" dirty="0" smtClean="0"/>
              <a:t>A single </a:t>
            </a:r>
            <a:r>
              <a:rPr lang="en-US" sz="2400" b="1" i="1" dirty="0" smtClean="0">
                <a:solidFill>
                  <a:schemeClr val="accent2"/>
                </a:solidFill>
              </a:rPr>
              <a:t>stream generator</a:t>
            </a:r>
            <a:r>
              <a:rPr lang="en-US" sz="2400" b="1" dirty="0" smtClean="0">
                <a:solidFill>
                  <a:schemeClr val="accent2"/>
                </a:solidFill>
              </a:rPr>
              <a:t> </a:t>
            </a:r>
            <a:r>
              <a:rPr lang="en-US" sz="2400" b="1" dirty="0" smtClean="0"/>
              <a:t>(data source)</a:t>
            </a:r>
          </a:p>
          <a:p>
            <a:pPr lvl="1"/>
            <a:r>
              <a:rPr lang="en-US" sz="2400" b="1" dirty="0" smtClean="0"/>
              <a:t>Zero or more </a:t>
            </a:r>
            <a:r>
              <a:rPr lang="en-US" sz="2400" b="1" i="1" dirty="0" smtClean="0">
                <a:solidFill>
                  <a:schemeClr val="accent2"/>
                </a:solidFill>
              </a:rPr>
              <a:t>intermediate stream operations</a:t>
            </a:r>
            <a:endParaRPr lang="en-US" sz="2400" b="1" dirty="0" smtClean="0">
              <a:solidFill>
                <a:schemeClr val="accent2"/>
              </a:solidFill>
            </a:endParaRPr>
          </a:p>
          <a:p>
            <a:pPr lvl="1"/>
            <a:r>
              <a:rPr lang="en-US" sz="2400" b="1" dirty="0" smtClean="0"/>
              <a:t>A single </a:t>
            </a:r>
            <a:r>
              <a:rPr lang="en-US" sz="2400" b="1" i="1" dirty="0" smtClean="0">
                <a:solidFill>
                  <a:schemeClr val="accent2"/>
                </a:solidFill>
              </a:rPr>
              <a:t>terminal stream operation</a:t>
            </a:r>
            <a:endParaRPr lang="en-US" sz="2400" b="1" dirty="0" smtClean="0">
              <a:solidFill>
                <a:schemeClr val="accent2"/>
              </a:solidFill>
            </a:endParaRPr>
          </a:p>
          <a:p>
            <a:r>
              <a:rPr lang="en-US" sz="2800" dirty="0" smtClean="0"/>
              <a:t>Supports mostly-functional data processing</a:t>
            </a:r>
          </a:p>
          <a:p>
            <a:r>
              <a:rPr lang="en-US" sz="2800" dirty="0" smtClean="0"/>
              <a:t>Enables painless parallelism</a:t>
            </a:r>
          </a:p>
          <a:p>
            <a:pPr lvl="1"/>
            <a:r>
              <a:rPr lang="en-US" sz="2400" dirty="0" smtClean="0"/>
              <a:t>Simply replace </a:t>
            </a:r>
            <a:r>
              <a:rPr lang="en-US" sz="2300" dirty="0" smtClean="0">
                <a:latin typeface="Consolas" pitchFamily="49" charset="0"/>
                <a:cs typeface="Consolas" pitchFamily="49" charset="0"/>
              </a:rPr>
              <a:t>stream</a:t>
            </a:r>
            <a:r>
              <a:rPr lang="en-US" sz="2400" dirty="0" smtClean="0"/>
              <a:t> with </a:t>
            </a:r>
            <a:r>
              <a:rPr lang="en-US" sz="2300" dirty="0" err="1" smtClean="0">
                <a:latin typeface="Consolas" pitchFamily="49" charset="0"/>
                <a:cs typeface="Consolas" pitchFamily="49" charset="0"/>
              </a:rPr>
              <a:t>parallelStream</a:t>
            </a:r>
            <a:endParaRPr lang="en-US" sz="2300" dirty="0" smtClean="0">
              <a:latin typeface="Consolas" pitchFamily="49" charset="0"/>
              <a:cs typeface="Consolas" pitchFamily="49" charset="0"/>
            </a:endParaRPr>
          </a:p>
          <a:p>
            <a:pPr lvl="1"/>
            <a:r>
              <a:rPr lang="en-US" sz="2300" dirty="0" smtClean="0">
                <a:cs typeface="Consolas" pitchFamily="49" charset="0"/>
              </a:rPr>
              <a:t>You may or may not see a performance improvement</a:t>
            </a:r>
            <a:endParaRPr lang="en-US" sz="2300" dirty="0">
              <a:cs typeface="Consolas" pitchFamily="49" charset="0"/>
            </a:endParaRPr>
          </a:p>
        </p:txBody>
      </p:sp>
    </p:spTree>
    <p:extLst>
      <p:ext uri="{BB962C8B-B14F-4D97-AF65-F5344CB8AC3E}">
        <p14:creationId xmlns:p14="http://schemas.microsoft.com/office/powerpoint/2010/main" val="2013265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t>
            </a:r>
            <a:r>
              <a:rPr lang="mr-IN" smtClean="0"/>
              <a:t>–</a:t>
            </a:r>
            <a:r>
              <a:rPr lang="en-US" smtClean="0"/>
              <a:t> first twenty Mersenne Primes</a:t>
            </a:r>
            <a:endParaRPr lang="en-US" sz="2400" b="0">
              <a:solidFill>
                <a:schemeClr val="accent2"/>
              </a:solidFill>
            </a:endParaRPr>
          </a:p>
        </p:txBody>
      </p:sp>
      <p:sp>
        <p:nvSpPr>
          <p:cNvPr id="3" name="Content Placeholder 2"/>
          <p:cNvSpPr>
            <a:spLocks noGrp="1"/>
          </p:cNvSpPr>
          <p:nvPr>
            <p:ph idx="1"/>
          </p:nvPr>
        </p:nvSpPr>
        <p:spPr>
          <a:xfrm>
            <a:off x="914400" y="1600200"/>
            <a:ext cx="8077200" cy="4799013"/>
          </a:xfrm>
        </p:spPr>
        <p:txBody>
          <a:bodyPr/>
          <a:lstStyle/>
          <a:p>
            <a:pPr marL="0" indent="0">
              <a:lnSpc>
                <a:spcPct val="100000"/>
              </a:lnSpc>
              <a:spcBef>
                <a:spcPts val="0"/>
              </a:spcBef>
              <a:buNone/>
            </a:pPr>
            <a:r>
              <a:rPr lang="en-US" sz="2000" dirty="0">
                <a:solidFill>
                  <a:schemeClr val="accent2"/>
                </a:solidFill>
              </a:rPr>
              <a:t>Mersenne number is a number of the form 2</a:t>
            </a:r>
            <a:r>
              <a:rPr lang="en-US" sz="2000" i="1" baseline="30000" dirty="0">
                <a:solidFill>
                  <a:schemeClr val="accent2"/>
                </a:solidFill>
              </a:rPr>
              <a:t>p</a:t>
            </a:r>
            <a:r>
              <a:rPr lang="en-US" sz="2000" dirty="0">
                <a:solidFill>
                  <a:schemeClr val="accent2"/>
                </a:solidFill>
              </a:rPr>
              <a:t> − </a:t>
            </a:r>
            <a:r>
              <a:rPr lang="en-US" sz="2000" dirty="0" smtClean="0">
                <a:solidFill>
                  <a:schemeClr val="accent2"/>
                </a:solidFill>
              </a:rPr>
              <a:t>1</a:t>
            </a:r>
          </a:p>
          <a:p>
            <a:pPr marL="0" indent="0">
              <a:lnSpc>
                <a:spcPct val="100000"/>
              </a:lnSpc>
              <a:spcBef>
                <a:spcPts val="0"/>
              </a:spcBef>
              <a:buNone/>
            </a:pPr>
            <a:r>
              <a:rPr lang="en-US" sz="2000" dirty="0">
                <a:solidFill>
                  <a:schemeClr val="accent2"/>
                </a:solidFill>
              </a:rPr>
              <a:t>	</a:t>
            </a:r>
            <a:r>
              <a:rPr lang="en-US" sz="2000" dirty="0" smtClean="0">
                <a:solidFill>
                  <a:schemeClr val="accent2"/>
                </a:solidFill>
              </a:rPr>
              <a:t>If </a:t>
            </a:r>
            <a:r>
              <a:rPr lang="en-US" sz="2000" i="1" dirty="0" smtClean="0">
                <a:solidFill>
                  <a:schemeClr val="accent2"/>
                </a:solidFill>
              </a:rPr>
              <a:t>p</a:t>
            </a:r>
            <a:r>
              <a:rPr lang="en-US" sz="2000" dirty="0" smtClean="0">
                <a:solidFill>
                  <a:schemeClr val="accent2"/>
                </a:solidFill>
              </a:rPr>
              <a:t> is prime, the corresponding Mersenne number may be prime</a:t>
            </a:r>
          </a:p>
          <a:p>
            <a:pPr marL="0" indent="0">
              <a:lnSpc>
                <a:spcPct val="100000"/>
              </a:lnSpc>
              <a:spcBef>
                <a:spcPts val="0"/>
              </a:spcBef>
              <a:buNone/>
            </a:pPr>
            <a:r>
              <a:rPr lang="en-US" sz="2000" dirty="0">
                <a:solidFill>
                  <a:schemeClr val="accent2"/>
                </a:solidFill>
              </a:rPr>
              <a:t>	</a:t>
            </a:r>
            <a:r>
              <a:rPr lang="en-US" sz="2000" dirty="0" smtClean="0">
                <a:solidFill>
                  <a:schemeClr val="accent2"/>
                </a:solidFill>
              </a:rPr>
              <a:t>If it is, it’s a Mersenne prime</a:t>
            </a:r>
          </a:p>
          <a:p>
            <a:pPr marL="0" indent="0">
              <a:lnSpc>
                <a:spcPct val="100000"/>
              </a:lnSpc>
              <a:spcBef>
                <a:spcPts val="0"/>
              </a:spcBef>
              <a:buNone/>
            </a:pPr>
            <a:endParaRPr lang="en-US" sz="1650" dirty="0" smtClean="0">
              <a:latin typeface="Courier New Bold" pitchFamily="49" charset="0"/>
            </a:endParaRPr>
          </a:p>
          <a:p>
            <a:pPr marL="0" indent="0">
              <a:lnSpc>
                <a:spcPct val="100000"/>
              </a:lnSpc>
              <a:spcBef>
                <a:spcPts val="0"/>
              </a:spcBef>
              <a:buNone/>
            </a:pPr>
            <a:r>
              <a:rPr lang="en-US" sz="1800" dirty="0" smtClean="0">
                <a:latin typeface="Consolas" charset="0"/>
                <a:ea typeface="Consolas" charset="0"/>
                <a:cs typeface="Consolas" charset="0"/>
              </a:rPr>
              <a:t>static </a:t>
            </a:r>
            <a:r>
              <a:rPr lang="en-US" sz="1800" dirty="0">
                <a:latin typeface="Consolas" charset="0"/>
                <a:ea typeface="Consolas" charset="0"/>
                <a:cs typeface="Consolas" charset="0"/>
              </a:rPr>
              <a:t>Stream&lt;</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&gt; primes() {</a:t>
            </a:r>
          </a:p>
          <a:p>
            <a:pPr marL="0" indent="0">
              <a:lnSpc>
                <a:spcPct val="100000"/>
              </a:lnSpc>
              <a:spcBef>
                <a:spcPts val="0"/>
              </a:spcBef>
              <a:buNone/>
            </a:pPr>
            <a:r>
              <a:rPr lang="en-US" sz="1800" dirty="0">
                <a:latin typeface="Consolas" charset="0"/>
                <a:ea typeface="Consolas" charset="0"/>
                <a:cs typeface="Consolas" charset="0"/>
              </a:rPr>
              <a:t>    return </a:t>
            </a:r>
            <a:r>
              <a:rPr lang="en-US" sz="1800" dirty="0" err="1">
                <a:latin typeface="Consolas" charset="0"/>
                <a:ea typeface="Consolas" charset="0"/>
                <a:cs typeface="Consolas" charset="0"/>
              </a:rPr>
              <a:t>Stream.iterate</a:t>
            </a:r>
            <a:r>
              <a:rPr lang="en-US" sz="1800" dirty="0">
                <a:latin typeface="Consolas" charset="0"/>
                <a:ea typeface="Consolas" charset="0"/>
                <a:cs typeface="Consolas" charset="0"/>
              </a:rPr>
              <a:t>(TWO, </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a:t>
            </a:r>
            <a:r>
              <a:rPr lang="en-US" sz="1800" dirty="0" err="1">
                <a:latin typeface="Consolas" charset="0"/>
                <a:ea typeface="Consolas" charset="0"/>
                <a:cs typeface="Consolas" charset="0"/>
              </a:rPr>
              <a:t>nextProbablePrime</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a:t>
            </a:r>
            <a:r>
              <a:rPr lang="en-US" sz="1800" dirty="0">
                <a:latin typeface="Consolas" charset="0"/>
                <a:ea typeface="Consolas" charset="0"/>
                <a:cs typeface="Consolas" charset="0"/>
              </a:rPr>
              <a:t/>
            </a:r>
            <a:br>
              <a:rPr lang="en-US" sz="1800" dirty="0">
                <a:latin typeface="Consolas" charset="0"/>
                <a:ea typeface="Consolas" charset="0"/>
                <a:cs typeface="Consolas" charset="0"/>
              </a:rPr>
            </a:br>
            <a:endParaRPr lang="en-US" sz="1800" dirty="0">
              <a:latin typeface="Consolas" charset="0"/>
              <a:ea typeface="Consolas" charset="0"/>
              <a:cs typeface="Consolas" charset="0"/>
            </a:endParaRPr>
          </a:p>
          <a:p>
            <a:pPr marL="0" indent="0">
              <a:lnSpc>
                <a:spcPct val="100000"/>
              </a:lnSpc>
              <a:spcBef>
                <a:spcPts val="0"/>
              </a:spcBef>
              <a:buNone/>
            </a:pPr>
            <a:r>
              <a:rPr lang="en-US" sz="1800" dirty="0">
                <a:latin typeface="Consolas" charset="0"/>
                <a:ea typeface="Consolas" charset="0"/>
                <a:cs typeface="Consolas" charset="0"/>
              </a:rPr>
              <a:t>public static void main(String[] </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 {</a:t>
            </a:r>
          </a:p>
          <a:p>
            <a:pPr marL="0" indent="0">
              <a:lnSpc>
                <a:spcPct val="100000"/>
              </a:lnSpc>
              <a:spcBef>
                <a:spcPts val="0"/>
              </a:spcBef>
              <a:buNone/>
            </a:pP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 primes</a:t>
            </a:r>
            <a:r>
              <a:rPr lang="en-US" sz="1800" dirty="0">
                <a:latin typeface="Consolas" charset="0"/>
                <a:ea typeface="Consolas" charset="0"/>
                <a:cs typeface="Consolas" charset="0"/>
              </a:rPr>
              <a:t>().map(p -&gt; </a:t>
            </a:r>
            <a:r>
              <a:rPr lang="en-US" sz="1800" dirty="0" err="1">
                <a:latin typeface="Consolas" charset="0"/>
                <a:ea typeface="Consolas" charset="0"/>
                <a:cs typeface="Consolas" charset="0"/>
              </a:rPr>
              <a:t>TWO.pow</a:t>
            </a:r>
            <a:r>
              <a:rPr lang="en-US" sz="1800" dirty="0">
                <a:latin typeface="Consolas" charset="0"/>
                <a:ea typeface="Consolas" charset="0"/>
                <a:cs typeface="Consolas" charset="0"/>
              </a:rPr>
              <a:t>(</a:t>
            </a:r>
            <a:r>
              <a:rPr lang="en-US" sz="1800" dirty="0" err="1">
                <a:latin typeface="Consolas" charset="0"/>
                <a:ea typeface="Consolas" charset="0"/>
                <a:cs typeface="Consolas" charset="0"/>
              </a:rPr>
              <a:t>p.intValueExact</a:t>
            </a:r>
            <a:r>
              <a:rPr lang="en-US" sz="1800" dirty="0">
                <a:latin typeface="Consolas" charset="0"/>
                <a:ea typeface="Consolas" charset="0"/>
                <a:cs typeface="Consolas" charset="0"/>
              </a:rPr>
              <a:t>()).subtract(ONE))</a:t>
            </a:r>
          </a:p>
          <a:p>
            <a:pPr marL="0" indent="0">
              <a:lnSpc>
                <a:spcPct val="100000"/>
              </a:lnSpc>
              <a:spcBef>
                <a:spcPts val="0"/>
              </a:spcBef>
              <a:buNone/>
            </a:pPr>
            <a:r>
              <a:rPr lang="en-US" sz="1800" dirty="0">
                <a:latin typeface="Consolas" charset="0"/>
                <a:ea typeface="Consolas" charset="0"/>
                <a:cs typeface="Consolas" charset="0"/>
              </a:rPr>
              <a:t>        .filter(</a:t>
            </a:r>
            <a:r>
              <a:rPr lang="en-US" sz="1800" dirty="0" err="1">
                <a:latin typeface="Consolas" charset="0"/>
                <a:ea typeface="Consolas" charset="0"/>
                <a:cs typeface="Consolas" charset="0"/>
              </a:rPr>
              <a:t>mersenne</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mersenne.isProbablePrime</a:t>
            </a:r>
            <a:r>
              <a:rPr lang="en-US" sz="1800" dirty="0">
                <a:latin typeface="Consolas" charset="0"/>
                <a:ea typeface="Consolas" charset="0"/>
                <a:cs typeface="Consolas" charset="0"/>
              </a:rPr>
              <a:t>(50))</a:t>
            </a:r>
          </a:p>
          <a:p>
            <a:pPr marL="0" indent="0">
              <a:lnSpc>
                <a:spcPct val="100000"/>
              </a:lnSpc>
              <a:spcBef>
                <a:spcPts val="0"/>
              </a:spcBef>
              <a:buNone/>
            </a:pPr>
            <a:r>
              <a:rPr lang="en-US" sz="1800" dirty="0">
                <a:latin typeface="Consolas" charset="0"/>
                <a:ea typeface="Consolas" charset="0"/>
                <a:cs typeface="Consolas" charset="0"/>
              </a:rPr>
              <a:t>        .limit(20)</a:t>
            </a:r>
          </a:p>
          <a:p>
            <a:pPr marL="0" indent="0">
              <a:lnSpc>
                <a:spcPct val="100000"/>
              </a:lnSpc>
              <a:spcBef>
                <a:spcPts val="0"/>
              </a:spcBef>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forEach</a:t>
            </a:r>
            <a:r>
              <a:rPr lang="en-US" sz="1800" dirty="0">
                <a:latin typeface="Consolas" charset="0"/>
                <a:ea typeface="Consolas" charset="0"/>
                <a:cs typeface="Consolas" charset="0"/>
              </a:rPr>
              <a:t>(</a:t>
            </a:r>
            <a:r>
              <a:rPr lang="en-US" sz="1800" dirty="0" err="1">
                <a:latin typeface="Consolas" charset="0"/>
                <a:ea typeface="Consolas" charset="0"/>
                <a:cs typeface="Consolas" charset="0"/>
              </a:rPr>
              <a:t>System.out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println</a:t>
            </a:r>
            <a:r>
              <a:rPr lang="en-US" sz="1800" dirty="0">
                <a:latin typeface="Consolas" charset="0"/>
                <a:ea typeface="Consolas" charset="0"/>
                <a:cs typeface="Consolas" charset="0"/>
              </a:rPr>
              <a:t>);</a:t>
            </a:r>
          </a:p>
          <a:p>
            <a:pPr marL="0" indent="0">
              <a:lnSpc>
                <a:spcPct val="100000"/>
              </a:lnSpc>
              <a:spcBef>
                <a:spcPts val="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2106827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iterative program to compute all the anagram groups in a dictionary</a:t>
            </a:r>
            <a:endParaRPr lang="en-US" sz="2400" b="0" i="1">
              <a:solidFill>
                <a:schemeClr val="accent2"/>
              </a:solidFill>
            </a:endParaRPr>
          </a:p>
        </p:txBody>
      </p:sp>
      <p:sp>
        <p:nvSpPr>
          <p:cNvPr id="3" name="Content Placeholder 2"/>
          <p:cNvSpPr>
            <a:spLocks noGrp="1"/>
          </p:cNvSpPr>
          <p:nvPr>
            <p:ph idx="1"/>
          </p:nvPr>
        </p:nvSpPr>
        <p:spPr/>
        <p:txBody>
          <a:bodyPr/>
          <a:lstStyle/>
          <a:p>
            <a:pPr marL="0" indent="0">
              <a:lnSpc>
                <a:spcPct val="100000"/>
              </a:lnSpc>
              <a:spcBef>
                <a:spcPts val="0"/>
              </a:spcBef>
              <a:buNone/>
            </a:pPr>
            <a:r>
              <a:rPr lang="en-US" sz="1800" dirty="0">
                <a:latin typeface="Consolas" charset="0"/>
                <a:ea typeface="Consolas" charset="0"/>
                <a:cs typeface="Consolas" charset="0"/>
              </a:rPr>
              <a:t>public static void main(String[] </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 throws </a:t>
            </a:r>
            <a:r>
              <a:rPr lang="en-US" sz="1800" dirty="0" err="1">
                <a:latin typeface="Consolas" charset="0"/>
                <a:ea typeface="Consolas" charset="0"/>
                <a:cs typeface="Consolas" charset="0"/>
              </a:rPr>
              <a:t>IOException</a:t>
            </a:r>
            <a:r>
              <a:rPr lang="en-US" sz="1800" dirty="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File </a:t>
            </a:r>
            <a:r>
              <a:rPr lang="en-US" sz="1800" dirty="0">
                <a:latin typeface="Consolas" charset="0"/>
                <a:ea typeface="Consolas" charset="0"/>
                <a:cs typeface="Consolas" charset="0"/>
              </a:rPr>
              <a:t>dictionary = new File(</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[0]);</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int</a:t>
            </a: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minGroupSize</a:t>
            </a:r>
            <a:r>
              <a:rPr lang="en-US" sz="1800" dirty="0">
                <a:latin typeface="Consolas" charset="0"/>
                <a:ea typeface="Consolas" charset="0"/>
                <a:cs typeface="Consolas" charset="0"/>
              </a:rPr>
              <a:t> = </a:t>
            </a:r>
            <a:r>
              <a:rPr lang="en-US" sz="1800" dirty="0" err="1">
                <a:latin typeface="Consolas" charset="0"/>
                <a:ea typeface="Consolas" charset="0"/>
                <a:cs typeface="Consolas" charset="0"/>
              </a:rPr>
              <a:t>Integer.parseInt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[1</a:t>
            </a:r>
            <a:r>
              <a:rPr lang="en-US" sz="1800" dirty="0" smtClean="0">
                <a:latin typeface="Consolas" charset="0"/>
                <a:ea typeface="Consolas" charset="0"/>
                <a:cs typeface="Consolas" charset="0"/>
              </a:rPr>
              <a:t>]);</a:t>
            </a:r>
            <a:endParaRPr lang="en-US" sz="1800" dirty="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Map&lt;String</a:t>
            </a:r>
            <a:r>
              <a:rPr lang="en-US" sz="1800" dirty="0">
                <a:latin typeface="Consolas" charset="0"/>
                <a:ea typeface="Consolas" charset="0"/>
                <a:cs typeface="Consolas" charset="0"/>
              </a:rPr>
              <a:t>, Set&lt;String&gt;&gt; groups = new </a:t>
            </a:r>
            <a:r>
              <a:rPr lang="en-US" sz="1800" dirty="0" err="1">
                <a:latin typeface="Consolas" charset="0"/>
                <a:ea typeface="Consolas" charset="0"/>
                <a:cs typeface="Consolas" charset="0"/>
              </a:rPr>
              <a:t>HashMap</a:t>
            </a:r>
            <a:r>
              <a:rPr lang="en-US" sz="1800" dirty="0">
                <a:latin typeface="Consolas" charset="0"/>
                <a:ea typeface="Consolas" charset="0"/>
                <a:cs typeface="Consolas" charset="0"/>
              </a:rPr>
              <a:t>&lt;&gt;();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smtClean="0">
                <a:solidFill>
                  <a:schemeClr val="accent2"/>
                </a:solidFill>
                <a:latin typeface="Consolas" charset="0"/>
                <a:ea typeface="Consolas" charset="0"/>
                <a:cs typeface="Consolas" charset="0"/>
              </a:rPr>
              <a:t>try </a:t>
            </a:r>
            <a:r>
              <a:rPr lang="en-US" sz="1800" dirty="0">
                <a:solidFill>
                  <a:schemeClr val="accent2"/>
                </a:solidFill>
                <a:latin typeface="Consolas" charset="0"/>
                <a:ea typeface="Consolas" charset="0"/>
                <a:cs typeface="Consolas" charset="0"/>
              </a:rPr>
              <a:t>(Scanner s = new Scanner(dictionary))</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 // Item 9</a:t>
            </a:r>
            <a:endParaRPr lang="en-US" sz="1800" dirty="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while </a:t>
            </a:r>
            <a:r>
              <a:rPr lang="en-US" sz="1800" dirty="0">
                <a:latin typeface="Consolas" charset="0"/>
                <a:ea typeface="Consolas" charset="0"/>
                <a:cs typeface="Consolas" charset="0"/>
              </a:rPr>
              <a:t>(</a:t>
            </a:r>
            <a:r>
              <a:rPr lang="en-US" sz="1800" dirty="0" err="1">
                <a:latin typeface="Consolas" charset="0"/>
                <a:ea typeface="Consolas" charset="0"/>
                <a:cs typeface="Consolas" charset="0"/>
              </a:rPr>
              <a:t>s.hasNext</a:t>
            </a:r>
            <a:r>
              <a:rPr lang="en-US" sz="1800" dirty="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String </a:t>
            </a:r>
            <a:r>
              <a:rPr lang="en-US" sz="1800" dirty="0">
                <a:latin typeface="Consolas" charset="0"/>
                <a:ea typeface="Consolas" charset="0"/>
                <a:cs typeface="Consolas" charset="0"/>
              </a:rPr>
              <a:t>word = </a:t>
            </a:r>
            <a:r>
              <a:rPr lang="en-US" sz="1800" dirty="0" err="1">
                <a:latin typeface="Consolas" charset="0"/>
                <a:ea typeface="Consolas" charset="0"/>
                <a:cs typeface="Consolas" charset="0"/>
              </a:rPr>
              <a:t>s.next</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groups.</a:t>
            </a:r>
            <a:r>
              <a:rPr lang="en-US" sz="1800" dirty="0" err="1" smtClean="0">
                <a:solidFill>
                  <a:schemeClr val="accent2"/>
                </a:solidFill>
                <a:latin typeface="Consolas" charset="0"/>
                <a:ea typeface="Consolas" charset="0"/>
                <a:cs typeface="Consolas" charset="0"/>
              </a:rPr>
              <a:t>computeIfAbsent</a:t>
            </a:r>
            <a:r>
              <a:rPr lang="en-US" sz="1800" dirty="0" smtClean="0">
                <a:latin typeface="Consolas" charset="0"/>
                <a:ea typeface="Consolas" charset="0"/>
                <a:cs typeface="Consolas" charset="0"/>
              </a:rPr>
              <a:t>(alphabetize(word</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unused) -&gt; new </a:t>
            </a:r>
            <a:r>
              <a:rPr lang="en-US" sz="1800" dirty="0" err="1">
                <a:latin typeface="Consolas" charset="0"/>
                <a:ea typeface="Consolas" charset="0"/>
                <a:cs typeface="Consolas" charset="0"/>
              </a:rPr>
              <a:t>TreeSet</a:t>
            </a:r>
            <a:r>
              <a:rPr lang="en-US" sz="1800" dirty="0">
                <a:latin typeface="Consolas" charset="0"/>
                <a:ea typeface="Consolas" charset="0"/>
                <a:cs typeface="Consolas" charset="0"/>
              </a:rPr>
              <a:t>&lt;&gt;()).add(word);</a:t>
            </a:r>
          </a:p>
          <a:p>
            <a:pPr marL="0" indent="0">
              <a:lnSpc>
                <a:spcPct val="100000"/>
              </a:lnSpc>
              <a:spcBef>
                <a:spcPts val="0"/>
              </a:spcBef>
              <a:buNone/>
            </a:pPr>
            <a:r>
              <a:rPr lang="en-US" sz="1800" dirty="0" smtClean="0">
                <a:latin typeface="Consolas" charset="0"/>
                <a:ea typeface="Consolas" charset="0"/>
                <a:cs typeface="Consolas" charset="0"/>
              </a:rPr>
              <a:t>        }</a:t>
            </a:r>
            <a:endParaRPr lang="en-US" sz="1800" dirty="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a:t>
            </a:r>
          </a:p>
          <a:p>
            <a:pPr marL="0" indent="0">
              <a:lnSpc>
                <a:spcPct val="100000"/>
              </a:lnSpc>
              <a:spcBef>
                <a:spcPts val="0"/>
              </a:spcBef>
              <a:buNone/>
            </a:pPr>
            <a:endParaRPr lang="en-US" sz="1800" dirty="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for </a:t>
            </a:r>
            <a:r>
              <a:rPr lang="en-US" sz="1800" dirty="0">
                <a:latin typeface="Consolas" charset="0"/>
                <a:ea typeface="Consolas" charset="0"/>
                <a:cs typeface="Consolas" charset="0"/>
              </a:rPr>
              <a:t>(Set&lt;String&gt; group : </a:t>
            </a:r>
            <a:r>
              <a:rPr lang="en-US" sz="1800" dirty="0" err="1">
                <a:latin typeface="Consolas" charset="0"/>
                <a:ea typeface="Consolas" charset="0"/>
                <a:cs typeface="Consolas" charset="0"/>
              </a:rPr>
              <a:t>groups.values</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if </a:t>
            </a:r>
            <a:r>
              <a:rPr lang="en-US" sz="1800" dirty="0">
                <a:latin typeface="Consolas" charset="0"/>
                <a:ea typeface="Consolas" charset="0"/>
                <a:cs typeface="Consolas" charset="0"/>
              </a:rPr>
              <a:t>(</a:t>
            </a:r>
            <a:r>
              <a:rPr lang="en-US" sz="1800" dirty="0" err="1">
                <a:latin typeface="Consolas" charset="0"/>
                <a:ea typeface="Consolas" charset="0"/>
                <a:cs typeface="Consolas" charset="0"/>
              </a:rPr>
              <a:t>group.size</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minGroupSize</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System.out.println</a:t>
            </a:r>
            <a:r>
              <a:rPr lang="en-US" sz="1800" dirty="0" smtClean="0">
                <a:latin typeface="Consolas" charset="0"/>
                <a:ea typeface="Consolas" charset="0"/>
                <a:cs typeface="Consolas" charset="0"/>
              </a:rPr>
              <a:t>(</a:t>
            </a:r>
            <a:r>
              <a:rPr lang="en-US" sz="1800" dirty="0" err="1" smtClean="0">
                <a:latin typeface="Consolas" charset="0"/>
                <a:ea typeface="Consolas" charset="0"/>
                <a:cs typeface="Consolas" charset="0"/>
              </a:rPr>
              <a:t>group.size</a:t>
            </a:r>
            <a:r>
              <a:rPr lang="en-US" sz="1800" dirty="0">
                <a:latin typeface="Consolas" charset="0"/>
                <a:ea typeface="Consolas" charset="0"/>
                <a:cs typeface="Consolas" charset="0"/>
              </a:rPr>
              <a:t>() + ": " + group);</a:t>
            </a:r>
          </a:p>
          <a:p>
            <a:pPr marL="0" indent="0">
              <a:lnSpc>
                <a:spcPct val="100000"/>
              </a:lnSpc>
              <a:spcBef>
                <a:spcPts val="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516385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Helper function to alphabetize a word</a:t>
            </a:r>
            <a:br>
              <a:rPr lang="en-US" smtClean="0"/>
            </a:br>
            <a:r>
              <a:rPr lang="en-US" sz="2400" b="0" i="1" smtClean="0">
                <a:solidFill>
                  <a:schemeClr val="accent2"/>
                </a:solidFill>
              </a:rPr>
              <a:t>Wor</a:t>
            </a:r>
            <a:r>
              <a:rPr lang="en-US" sz="2400" b="0" i="1" smtClean="0">
                <a:solidFill>
                  <a:schemeClr val="accent2"/>
                </a:solidFill>
              </a:rPr>
              <a:t>d nerds call the result an </a:t>
            </a:r>
            <a:r>
              <a:rPr lang="en-US" sz="2400" i="1" err="1" smtClean="0">
                <a:solidFill>
                  <a:schemeClr val="accent2"/>
                </a:solidFill>
              </a:rPr>
              <a:t>alphagram</a:t>
            </a:r>
            <a:endParaRPr lang="en-US" sz="2400" i="1">
              <a:solidFill>
                <a:schemeClr val="accent2"/>
              </a:solidFill>
            </a:endParaRPr>
          </a:p>
        </p:txBody>
      </p:sp>
      <p:sp>
        <p:nvSpPr>
          <p:cNvPr id="3" name="Content Placeholder 2"/>
          <p:cNvSpPr>
            <a:spLocks noGrp="1"/>
          </p:cNvSpPr>
          <p:nvPr>
            <p:ph idx="1"/>
          </p:nvPr>
        </p:nvSpPr>
        <p:spPr/>
        <p:txBody>
          <a:bodyPr/>
          <a:lstStyle/>
          <a:p>
            <a:pPr marL="0" indent="0">
              <a:lnSpc>
                <a:spcPct val="100000"/>
              </a:lnSpc>
              <a:spcBef>
                <a:spcPts val="0"/>
              </a:spcBef>
              <a:buNone/>
            </a:pPr>
            <a:r>
              <a:rPr lang="en-US" sz="2000" dirty="0">
                <a:latin typeface="Consolas" charset="0"/>
                <a:ea typeface="Consolas" charset="0"/>
                <a:cs typeface="Consolas" charset="0"/>
              </a:rPr>
              <a:t>private static String alphabetize(String s) {</a:t>
            </a:r>
          </a:p>
          <a:p>
            <a:pPr marL="0" indent="0">
              <a:lnSpc>
                <a:spcPct val="100000"/>
              </a:lnSpc>
              <a:spcBef>
                <a:spcPts val="0"/>
              </a:spcBef>
              <a:buNone/>
            </a:pPr>
            <a:r>
              <a:rPr lang="en-US" sz="2000" dirty="0" smtClean="0">
                <a:latin typeface="Consolas" charset="0"/>
                <a:ea typeface="Consolas" charset="0"/>
                <a:cs typeface="Consolas" charset="0"/>
              </a:rPr>
              <a:t>    char</a:t>
            </a:r>
            <a:r>
              <a:rPr lang="en-US" sz="2000" dirty="0">
                <a:latin typeface="Consolas" charset="0"/>
                <a:ea typeface="Consolas" charset="0"/>
                <a:cs typeface="Consolas" charset="0"/>
              </a:rPr>
              <a:t>[] a = </a:t>
            </a:r>
            <a:r>
              <a:rPr lang="en-US" sz="2000" dirty="0" err="1">
                <a:latin typeface="Consolas" charset="0"/>
                <a:ea typeface="Consolas" charset="0"/>
                <a:cs typeface="Consolas" charset="0"/>
              </a:rPr>
              <a:t>s.toCharArray</a:t>
            </a:r>
            <a:r>
              <a:rPr lang="en-US" sz="2000" dirty="0">
                <a:latin typeface="Consolas" charset="0"/>
                <a:ea typeface="Consolas" charset="0"/>
                <a:cs typeface="Consolas" charset="0"/>
              </a:rPr>
              <a:t>();</a:t>
            </a:r>
          </a:p>
          <a:p>
            <a:pPr marL="0" indent="0">
              <a:lnSpc>
                <a:spcPct val="100000"/>
              </a:lnSpc>
              <a:spcBef>
                <a:spcPts val="0"/>
              </a:spcBef>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Arrays.sort</a:t>
            </a:r>
            <a:r>
              <a:rPr lang="en-US" sz="2000" dirty="0" smtClean="0">
                <a:latin typeface="Consolas" charset="0"/>
                <a:ea typeface="Consolas" charset="0"/>
                <a:cs typeface="Consolas" charset="0"/>
              </a:rPr>
              <a:t>(a</a:t>
            </a:r>
            <a:r>
              <a:rPr lang="en-US" sz="2000" dirty="0">
                <a:latin typeface="Consolas" charset="0"/>
                <a:ea typeface="Consolas" charset="0"/>
                <a:cs typeface="Consolas" charset="0"/>
              </a:rPr>
              <a:t>);</a:t>
            </a:r>
          </a:p>
          <a:p>
            <a:pPr marL="0" indent="0">
              <a:lnSpc>
                <a:spcPct val="100000"/>
              </a:lnSpc>
              <a:spcBef>
                <a:spcPts val="0"/>
              </a:spcBef>
              <a:buNone/>
            </a:pPr>
            <a:r>
              <a:rPr lang="en-US" sz="2000" dirty="0" smtClean="0">
                <a:latin typeface="Consolas" charset="0"/>
                <a:ea typeface="Consolas" charset="0"/>
                <a:cs typeface="Consolas" charset="0"/>
              </a:rPr>
              <a:t>    return </a:t>
            </a:r>
            <a:r>
              <a:rPr lang="en-US" sz="2000" dirty="0">
                <a:latin typeface="Consolas" charset="0"/>
                <a:ea typeface="Consolas" charset="0"/>
                <a:cs typeface="Consolas" charset="0"/>
              </a:rPr>
              <a:t>new String(a);</a:t>
            </a:r>
          </a:p>
          <a:p>
            <a:pPr marL="0" indent="0">
              <a:lnSpc>
                <a:spcPct val="100000"/>
              </a:lnSpc>
              <a:spcBef>
                <a:spcPts val="0"/>
              </a:spcBef>
              <a:buNone/>
            </a:pP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914050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Streams gone crazy</a:t>
            </a:r>
            <a:br>
              <a:rPr lang="en-US" smtClean="0"/>
            </a:br>
            <a:r>
              <a:rPr lang="en-US" sz="2400" i="1" smtClean="0">
                <a:solidFill>
                  <a:srgbClr val="CC3333"/>
                </a:solidFill>
              </a:rPr>
              <a:t>Just because you can doesn’t mean you should!</a:t>
            </a:r>
            <a:endParaRPr lang="en-US" sz="2400" i="1">
              <a:solidFill>
                <a:srgbClr val="CC3333"/>
              </a:solidFill>
            </a:endParaRPr>
          </a:p>
        </p:txBody>
      </p:sp>
      <p:sp>
        <p:nvSpPr>
          <p:cNvPr id="3" name="Content Placeholder 2"/>
          <p:cNvSpPr>
            <a:spLocks noGrp="1"/>
          </p:cNvSpPr>
          <p:nvPr>
            <p:ph idx="1"/>
          </p:nvPr>
        </p:nvSpPr>
        <p:spPr>
          <a:xfrm>
            <a:off x="914400" y="1524000"/>
            <a:ext cx="7948613" cy="4799013"/>
          </a:xfrm>
        </p:spPr>
        <p:txBody>
          <a:bodyPr/>
          <a:lstStyle/>
          <a:p>
            <a:pPr marL="0" indent="0">
              <a:lnSpc>
                <a:spcPct val="100000"/>
              </a:lnSpc>
              <a:spcBef>
                <a:spcPts val="0"/>
              </a:spcBef>
              <a:buNone/>
            </a:pPr>
            <a:r>
              <a:rPr lang="en-US" sz="1800" dirty="0">
                <a:latin typeface="Consolas" charset="0"/>
                <a:ea typeface="Consolas" charset="0"/>
                <a:cs typeface="Consolas" charset="0"/>
              </a:rPr>
              <a:t>public class Anagrams {</a:t>
            </a:r>
          </a:p>
          <a:p>
            <a:pPr marL="0" indent="0">
              <a:lnSpc>
                <a:spcPct val="100000"/>
              </a:lnSpc>
              <a:spcBef>
                <a:spcPts val="0"/>
              </a:spcBef>
              <a:buNone/>
            </a:pPr>
            <a:r>
              <a:rPr lang="en-US" sz="1800" dirty="0" smtClean="0">
                <a:latin typeface="Consolas" charset="0"/>
                <a:ea typeface="Consolas" charset="0"/>
                <a:cs typeface="Consolas" charset="0"/>
              </a:rPr>
              <a:t>  public </a:t>
            </a:r>
            <a:r>
              <a:rPr lang="en-US" sz="1800" dirty="0">
                <a:latin typeface="Consolas" charset="0"/>
                <a:ea typeface="Consolas" charset="0"/>
                <a:cs typeface="Consolas" charset="0"/>
              </a:rPr>
              <a:t>static void main(String[] </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 throws </a:t>
            </a:r>
            <a:r>
              <a:rPr lang="en-US" sz="1800" dirty="0" err="1">
                <a:latin typeface="Consolas" charset="0"/>
                <a:ea typeface="Consolas" charset="0"/>
                <a:cs typeface="Consolas" charset="0"/>
              </a:rPr>
              <a:t>IOException</a:t>
            </a:r>
            <a:r>
              <a:rPr lang="en-US" sz="1800" dirty="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Path </a:t>
            </a:r>
            <a:r>
              <a:rPr lang="en-US" sz="1800" dirty="0">
                <a:latin typeface="Consolas" charset="0"/>
                <a:ea typeface="Consolas" charset="0"/>
                <a:cs typeface="Consolas" charset="0"/>
              </a:rPr>
              <a:t>dictionary = </a:t>
            </a:r>
            <a:r>
              <a:rPr lang="en-US" sz="1800" dirty="0" err="1">
                <a:latin typeface="Consolas" charset="0"/>
                <a:ea typeface="Consolas" charset="0"/>
                <a:cs typeface="Consolas" charset="0"/>
              </a:rPr>
              <a:t>Paths.get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[0]);</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int</a:t>
            </a: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minGroupSize</a:t>
            </a:r>
            <a:r>
              <a:rPr lang="en-US" sz="1800" dirty="0">
                <a:latin typeface="Consolas" charset="0"/>
                <a:ea typeface="Consolas" charset="0"/>
                <a:cs typeface="Consolas" charset="0"/>
              </a:rPr>
              <a:t> = </a:t>
            </a:r>
            <a:r>
              <a:rPr lang="en-US" sz="1800" dirty="0" err="1">
                <a:latin typeface="Consolas" charset="0"/>
                <a:ea typeface="Consolas" charset="0"/>
                <a:cs typeface="Consolas" charset="0"/>
              </a:rPr>
              <a:t>Integer.parseInt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[1</a:t>
            </a:r>
            <a:r>
              <a:rPr lang="en-US" sz="1800" dirty="0" smtClean="0">
                <a:latin typeface="Consolas" charset="0"/>
                <a:ea typeface="Consolas" charset="0"/>
                <a:cs typeface="Consolas" charset="0"/>
              </a:rPr>
              <a:t>]);</a:t>
            </a:r>
          </a:p>
          <a:p>
            <a:pPr marL="0" indent="0">
              <a:lnSpc>
                <a:spcPct val="100000"/>
              </a:lnSpc>
              <a:spcBef>
                <a:spcPts val="0"/>
              </a:spcBef>
              <a:buNone/>
            </a:pPr>
            <a:endParaRPr lang="en-US" sz="1800" dirty="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try </a:t>
            </a:r>
            <a:r>
              <a:rPr lang="en-US" sz="1800" dirty="0">
                <a:latin typeface="Consolas" charset="0"/>
                <a:ea typeface="Consolas" charset="0"/>
                <a:cs typeface="Consolas" charset="0"/>
              </a:rPr>
              <a:t>(Stream&lt;String&gt; words = </a:t>
            </a:r>
            <a:r>
              <a:rPr lang="en-US" sz="1800" dirty="0" err="1">
                <a:latin typeface="Consolas" charset="0"/>
                <a:ea typeface="Consolas" charset="0"/>
                <a:cs typeface="Consolas" charset="0"/>
              </a:rPr>
              <a:t>Files.lines</a:t>
            </a:r>
            <a:r>
              <a:rPr lang="en-US" sz="1800" dirty="0">
                <a:latin typeface="Consolas" charset="0"/>
                <a:ea typeface="Consolas" charset="0"/>
                <a:cs typeface="Consolas" charset="0"/>
              </a:rPr>
              <a:t>(dictionary)) {</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words.collect</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groupingBy</a:t>
            </a:r>
            <a:r>
              <a:rPr lang="en-US" sz="1800" dirty="0" smtClean="0">
                <a:latin typeface="Consolas" charset="0"/>
                <a:ea typeface="Consolas" charset="0"/>
                <a:cs typeface="Consolas" charset="0"/>
              </a:rPr>
              <a:t>(word </a:t>
            </a:r>
            <a:r>
              <a:rPr lang="en-US" sz="1800" dirty="0">
                <a:latin typeface="Consolas" charset="0"/>
                <a:ea typeface="Consolas" charset="0"/>
                <a:cs typeface="Consolas" charset="0"/>
              </a:rPr>
              <a:t>-&gt; </a:t>
            </a:r>
            <a:r>
              <a:rPr lang="en-US" sz="1800" dirty="0" err="1">
                <a:latin typeface="Consolas" charset="0"/>
                <a:ea typeface="Consolas" charset="0"/>
                <a:cs typeface="Consolas" charset="0"/>
              </a:rPr>
              <a:t>word.chars</a:t>
            </a:r>
            <a:r>
              <a:rPr lang="en-US" sz="1800" dirty="0">
                <a:latin typeface="Consolas" charset="0"/>
                <a:ea typeface="Consolas" charset="0"/>
                <a:cs typeface="Consolas" charset="0"/>
              </a:rPr>
              <a:t>().sorted()</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collect(</a:t>
            </a:r>
            <a:r>
              <a:rPr lang="en-US" sz="1800" dirty="0" err="1">
                <a:latin typeface="Consolas" charset="0"/>
                <a:ea typeface="Consolas" charset="0"/>
                <a:cs typeface="Consolas" charset="0"/>
              </a:rPr>
              <a:t>StringBuilder</a:t>
            </a:r>
            <a:r>
              <a:rPr lang="en-US" sz="1800" dirty="0">
                <a:latin typeface="Consolas" charset="0"/>
                <a:ea typeface="Consolas" charset="0"/>
                <a:cs typeface="Consolas" charset="0"/>
              </a:rPr>
              <a:t>::new,</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sb</a:t>
            </a:r>
            <a:r>
              <a:rPr lang="en-US" sz="1800" dirty="0">
                <a:latin typeface="Consolas" charset="0"/>
                <a:ea typeface="Consolas" charset="0"/>
                <a:cs typeface="Consolas" charset="0"/>
              </a:rPr>
              <a:t>, c) -&gt; </a:t>
            </a:r>
            <a:r>
              <a:rPr lang="en-US" sz="1800" dirty="0" err="1">
                <a:latin typeface="Consolas" charset="0"/>
                <a:ea typeface="Consolas" charset="0"/>
                <a:cs typeface="Consolas" charset="0"/>
              </a:rPr>
              <a:t>sb.append</a:t>
            </a:r>
            <a:r>
              <a:rPr lang="en-US" sz="1800" dirty="0">
                <a:latin typeface="Consolas" charset="0"/>
                <a:ea typeface="Consolas" charset="0"/>
                <a:cs typeface="Consolas" charset="0"/>
              </a:rPr>
              <a:t>((char) c),</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StringBuilder</a:t>
            </a:r>
            <a:r>
              <a:rPr lang="en-US" sz="1800" dirty="0">
                <a:latin typeface="Consolas" charset="0"/>
                <a:ea typeface="Consolas" charset="0"/>
                <a:cs typeface="Consolas" charset="0"/>
              </a:rPr>
              <a:t>::append).</a:t>
            </a:r>
            <a:r>
              <a:rPr lang="en-US" sz="1800" dirty="0" err="1">
                <a:latin typeface="Consolas" charset="0"/>
                <a:ea typeface="Consolas" charset="0"/>
                <a:cs typeface="Consolas" charset="0"/>
              </a:rPr>
              <a:t>toString</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values().stream()</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filter(group -&gt; </a:t>
            </a:r>
            <a:r>
              <a:rPr lang="en-US" sz="1800" dirty="0" err="1">
                <a:latin typeface="Consolas" charset="0"/>
                <a:ea typeface="Consolas" charset="0"/>
                <a:cs typeface="Consolas" charset="0"/>
              </a:rPr>
              <a:t>group.size</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minGroupSize</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map(group -&gt; </a:t>
            </a:r>
            <a:r>
              <a:rPr lang="en-US" sz="1800" dirty="0" err="1">
                <a:latin typeface="Consolas" charset="0"/>
                <a:ea typeface="Consolas" charset="0"/>
                <a:cs typeface="Consolas" charset="0"/>
              </a:rPr>
              <a:t>group.size</a:t>
            </a:r>
            <a:r>
              <a:rPr lang="en-US" sz="1800" dirty="0">
                <a:latin typeface="Consolas" charset="0"/>
                <a:ea typeface="Consolas" charset="0"/>
                <a:cs typeface="Consolas" charset="0"/>
              </a:rPr>
              <a:t>() + ": " + group)</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forEach</a:t>
            </a:r>
            <a:r>
              <a:rPr lang="en-US" sz="1800" dirty="0">
                <a:latin typeface="Consolas" charset="0"/>
                <a:ea typeface="Consolas" charset="0"/>
                <a:cs typeface="Consolas" charset="0"/>
              </a:rPr>
              <a:t>(</a:t>
            </a:r>
            <a:r>
              <a:rPr lang="en-US" sz="1800" dirty="0" err="1">
                <a:latin typeface="Consolas" charset="0"/>
                <a:ea typeface="Consolas" charset="0"/>
                <a:cs typeface="Consolas" charset="0"/>
              </a:rPr>
              <a:t>System.out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println</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endParaRPr lang="en-US" sz="1800" dirty="0">
              <a:latin typeface="Consolas" charset="0"/>
              <a:ea typeface="Consolas" charset="0"/>
              <a:cs typeface="Consolas" charset="0"/>
            </a:endParaRPr>
          </a:p>
          <a:p>
            <a:pPr marL="0" indent="0">
              <a:lnSpc>
                <a:spcPct val="100000"/>
              </a:lnSpc>
              <a:spcBef>
                <a:spcPts val="0"/>
              </a:spcBef>
              <a:buNone/>
            </a:pPr>
            <a:r>
              <a:rPr lang="en-US" sz="1800" dirty="0" smtClean="0">
                <a:latin typeface="Consolas" charset="0"/>
                <a:ea typeface="Consolas" charset="0"/>
                <a:cs typeface="Consolas" charset="0"/>
              </a:rPr>
              <a:t>  }</a:t>
            </a:r>
            <a:endParaRPr lang="en-US" sz="1800" dirty="0">
              <a:latin typeface="Consolas" charset="0"/>
              <a:ea typeface="Consolas" charset="0"/>
              <a:cs typeface="Consolas" charset="0"/>
            </a:endParaRPr>
          </a:p>
          <a:p>
            <a:pPr marL="0" indent="0">
              <a:lnSpc>
                <a:spcPct val="100000"/>
              </a:lnSpc>
              <a:spcBef>
                <a:spcPts val="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809861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a:t>
            </a:r>
            <a:r>
              <a:rPr lang="en-US" i="1" dirty="0"/>
              <a:t>Effective Java</a:t>
            </a:r>
          </a:p>
        </p:txBody>
      </p:sp>
      <p:sp>
        <p:nvSpPr>
          <p:cNvPr id="3" name="Content Placeholder 2"/>
          <p:cNvSpPr>
            <a:spLocks noGrp="1"/>
          </p:cNvSpPr>
          <p:nvPr>
            <p:ph idx="1"/>
          </p:nvPr>
        </p:nvSpPr>
        <p:spPr/>
        <p:txBody>
          <a:bodyPr/>
          <a:lstStyle/>
          <a:p>
            <a:r>
              <a:rPr lang="en-US" dirty="0"/>
              <a:t>First edition, 2001 - 232 pages</a:t>
            </a:r>
          </a:p>
          <a:p>
            <a:pPr lvl="1">
              <a:lnSpc>
                <a:spcPct val="100000"/>
              </a:lnSpc>
            </a:pPr>
            <a:r>
              <a:rPr lang="en-US" dirty="0" smtClean="0"/>
              <a:t>Java 4 </a:t>
            </a:r>
            <a:r>
              <a:rPr lang="mr-IN" dirty="0" smtClean="0"/>
              <a:t>–</a:t>
            </a:r>
            <a:r>
              <a:rPr lang="en-US" dirty="0" smtClean="0"/>
              <a:t> original  </a:t>
            </a:r>
            <a:r>
              <a:rPr lang="en-US" dirty="0"/>
              <a:t>language + anonymous classes, </a:t>
            </a:r>
            <a:r>
              <a:rPr lang="en-US" dirty="0" smtClean="0"/>
              <a:t>asserts, and tons of new APIs</a:t>
            </a:r>
            <a:endParaRPr lang="en-US" dirty="0"/>
          </a:p>
          <a:p>
            <a:r>
              <a:rPr lang="en-US" dirty="0"/>
              <a:t>Second edition, 2008 - 315 pages</a:t>
            </a:r>
          </a:p>
          <a:p>
            <a:pPr lvl="1">
              <a:lnSpc>
                <a:spcPct val="100000"/>
              </a:lnSpc>
            </a:pPr>
            <a:r>
              <a:rPr lang="en-US" dirty="0" smtClean="0"/>
              <a:t>Java </a:t>
            </a:r>
            <a:r>
              <a:rPr lang="en-US" dirty="0"/>
              <a:t>6 </a:t>
            </a:r>
            <a:r>
              <a:rPr lang="mr-IN" dirty="0" smtClean="0"/>
              <a:t>–</a:t>
            </a:r>
            <a:r>
              <a:rPr lang="en-US" dirty="0" smtClean="0"/>
              <a:t> generics, </a:t>
            </a:r>
            <a:r>
              <a:rPr lang="en-US" dirty="0" err="1"/>
              <a:t>enums</a:t>
            </a:r>
            <a:r>
              <a:rPr lang="en-US" dirty="0"/>
              <a:t>, </a:t>
            </a:r>
            <a:r>
              <a:rPr lang="en-US" dirty="0" err="1"/>
              <a:t>autoboxing</a:t>
            </a:r>
            <a:r>
              <a:rPr lang="en-US" dirty="0"/>
              <a:t>, for-each, </a:t>
            </a:r>
            <a:r>
              <a:rPr lang="en-US" dirty="0" err="1"/>
              <a:t>varargs</a:t>
            </a:r>
            <a:r>
              <a:rPr lang="en-US" dirty="0"/>
              <a:t>, concurrency </a:t>
            </a:r>
            <a:r>
              <a:rPr lang="en-US" dirty="0" err="1"/>
              <a:t>utils</a:t>
            </a:r>
            <a:endParaRPr lang="en-US" dirty="0"/>
          </a:p>
          <a:p>
            <a:r>
              <a:rPr lang="en-US" dirty="0"/>
              <a:t>Third edition, 2017 - 366 pages</a:t>
            </a:r>
          </a:p>
          <a:p>
            <a:pPr lvl="1">
              <a:lnSpc>
                <a:spcPct val="100000"/>
              </a:lnSpc>
            </a:pPr>
            <a:r>
              <a:rPr lang="en-US" dirty="0" smtClean="0"/>
              <a:t>Java </a:t>
            </a:r>
            <a:r>
              <a:rPr lang="en-US" dirty="0"/>
              <a:t>9 </a:t>
            </a:r>
            <a:r>
              <a:rPr lang="mr-IN" dirty="0" smtClean="0"/>
              <a:t>–</a:t>
            </a:r>
            <a:r>
              <a:rPr lang="en-US" dirty="0" smtClean="0"/>
              <a:t> lambdas, </a:t>
            </a:r>
            <a:r>
              <a:rPr lang="en-US" dirty="0"/>
              <a:t>streams, </a:t>
            </a:r>
            <a:r>
              <a:rPr lang="en-US" dirty="0" err="1"/>
              <a:t>optionals</a:t>
            </a:r>
            <a:r>
              <a:rPr lang="en-US" dirty="0"/>
              <a:t>, default methods, try-with-resources, modules</a:t>
            </a:r>
          </a:p>
          <a:p>
            <a:endParaRPr lang="en-US" dirty="0"/>
          </a:p>
        </p:txBody>
      </p:sp>
    </p:spTree>
    <p:extLst>
      <p:ext uri="{BB962C8B-B14F-4D97-AF65-F5344CB8AC3E}">
        <p14:creationId xmlns:p14="http://schemas.microsoft.com/office/powerpoint/2010/main" val="998163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happy medium</a:t>
            </a:r>
            <a:r>
              <a:rPr lang="en-US"/>
              <a:t/>
            </a:r>
            <a:br>
              <a:rPr lang="en-US"/>
            </a:br>
            <a:r>
              <a:rPr lang="en-US" sz="2400" b="0" i="1">
                <a:solidFill>
                  <a:schemeClr val="accent2"/>
                </a:solidFill>
              </a:rPr>
              <a:t>Tasteful use of streams enhances clarity and conciseness</a:t>
            </a:r>
            <a:r>
              <a:rPr lang="en-US" sz="2400" b="0" i="1">
                <a:solidFill>
                  <a:srgbClr val="0647AA"/>
                </a:solidFill>
              </a:rPr>
              <a:t/>
            </a:r>
            <a:br>
              <a:rPr lang="en-US" sz="2400" b="0" i="1">
                <a:solidFill>
                  <a:srgbClr val="0647AA"/>
                </a:solidFill>
              </a:rPr>
            </a:br>
            <a:endParaRPr lang="en-US" sz="2400" b="0" i="1">
              <a:solidFill>
                <a:srgbClr val="0647AA"/>
              </a:solidFill>
            </a:endParaRPr>
          </a:p>
        </p:txBody>
      </p:sp>
      <p:sp>
        <p:nvSpPr>
          <p:cNvPr id="3" name="Content Placeholder 2"/>
          <p:cNvSpPr>
            <a:spLocks noGrp="1"/>
          </p:cNvSpPr>
          <p:nvPr>
            <p:ph idx="1"/>
          </p:nvPr>
        </p:nvSpPr>
        <p:spPr>
          <a:xfrm>
            <a:off x="914400" y="1600200"/>
            <a:ext cx="8077200" cy="4799013"/>
          </a:xfrm>
        </p:spPr>
        <p:txBody>
          <a:bodyPr/>
          <a:lstStyle/>
          <a:p>
            <a:pPr marL="0" indent="0">
              <a:lnSpc>
                <a:spcPct val="100000"/>
              </a:lnSpc>
              <a:spcBef>
                <a:spcPts val="0"/>
              </a:spcBef>
              <a:buNone/>
            </a:pPr>
            <a:r>
              <a:rPr lang="en-US" sz="1800" dirty="0">
                <a:latin typeface="Consolas" charset="0"/>
                <a:ea typeface="Consolas" charset="0"/>
                <a:cs typeface="Consolas" charset="0"/>
              </a:rPr>
              <a:t>public static void main(String[] </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 throws </a:t>
            </a:r>
            <a:r>
              <a:rPr lang="en-US" sz="1800" dirty="0" err="1">
                <a:latin typeface="Consolas" charset="0"/>
                <a:ea typeface="Consolas" charset="0"/>
                <a:cs typeface="Consolas" charset="0"/>
              </a:rPr>
              <a:t>IOException</a:t>
            </a:r>
            <a:r>
              <a:rPr lang="en-US" sz="1800" dirty="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Path </a:t>
            </a:r>
            <a:r>
              <a:rPr lang="en-US" sz="1800" dirty="0">
                <a:latin typeface="Consolas" charset="0"/>
                <a:ea typeface="Consolas" charset="0"/>
                <a:cs typeface="Consolas" charset="0"/>
              </a:rPr>
              <a:t>dictionary = </a:t>
            </a:r>
            <a:r>
              <a:rPr lang="en-US" sz="1800" dirty="0" err="1">
                <a:latin typeface="Consolas" charset="0"/>
                <a:ea typeface="Consolas" charset="0"/>
                <a:cs typeface="Consolas" charset="0"/>
              </a:rPr>
              <a:t>Paths.get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[0]);</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int</a:t>
            </a: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minGroupSize</a:t>
            </a:r>
            <a:r>
              <a:rPr lang="en-US" sz="1800" dirty="0">
                <a:latin typeface="Consolas" charset="0"/>
                <a:ea typeface="Consolas" charset="0"/>
                <a:cs typeface="Consolas" charset="0"/>
              </a:rPr>
              <a:t> = </a:t>
            </a:r>
            <a:r>
              <a:rPr lang="en-US" sz="1800" dirty="0" err="1">
                <a:latin typeface="Consolas" charset="0"/>
                <a:ea typeface="Consolas" charset="0"/>
                <a:cs typeface="Consolas" charset="0"/>
              </a:rPr>
              <a:t>Integer.parseInt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[1]);</a:t>
            </a:r>
          </a:p>
          <a:p>
            <a:pPr marL="0" indent="0">
              <a:lnSpc>
                <a:spcPct val="100000"/>
              </a:lnSpc>
              <a:spcBef>
                <a:spcPts val="0"/>
              </a:spcBef>
              <a:buNone/>
            </a:pPr>
            <a:r>
              <a:rPr lang="en-US" sz="1800" dirty="0" smtClean="0">
                <a:latin typeface="Consolas" charset="0"/>
                <a:ea typeface="Consolas" charset="0"/>
                <a:cs typeface="Consolas" charset="0"/>
              </a:rPr>
              <a:t>  try </a:t>
            </a:r>
            <a:r>
              <a:rPr lang="en-US" sz="1800" dirty="0">
                <a:latin typeface="Consolas" charset="0"/>
                <a:ea typeface="Consolas" charset="0"/>
                <a:cs typeface="Consolas" charset="0"/>
              </a:rPr>
              <a:t>(Stream&lt;String&gt; words = </a:t>
            </a:r>
            <a:r>
              <a:rPr lang="en-US" sz="1800" dirty="0" err="1">
                <a:solidFill>
                  <a:schemeClr val="accent2"/>
                </a:solidFill>
                <a:latin typeface="Consolas" charset="0"/>
                <a:ea typeface="Consolas" charset="0"/>
                <a:cs typeface="Consolas" charset="0"/>
              </a:rPr>
              <a:t>Files.lines</a:t>
            </a:r>
            <a:r>
              <a:rPr lang="en-US" sz="1800" dirty="0">
                <a:solidFill>
                  <a:schemeClr val="accent2"/>
                </a:solidFill>
                <a:latin typeface="Consolas" charset="0"/>
                <a:ea typeface="Consolas" charset="0"/>
                <a:cs typeface="Consolas" charset="0"/>
              </a:rPr>
              <a:t>(dictionary)</a:t>
            </a:r>
            <a:r>
              <a:rPr lang="en-US" sz="1800" dirty="0">
                <a:latin typeface="Consolas" charset="0"/>
                <a:ea typeface="Consolas" charset="0"/>
                <a:cs typeface="Consolas" charset="0"/>
              </a:rPr>
              <a:t>) {</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smtClean="0">
                <a:latin typeface="Consolas" charset="0"/>
                <a:ea typeface="Consolas" charset="0"/>
                <a:cs typeface="Consolas" charset="0"/>
              </a:rPr>
              <a:t>words.collect</a:t>
            </a:r>
            <a:r>
              <a:rPr lang="en-US" sz="1800" dirty="0" smtClean="0">
                <a:latin typeface="Consolas" charset="0"/>
                <a:ea typeface="Consolas" charset="0"/>
                <a:cs typeface="Consolas" charset="0"/>
              </a:rPr>
              <a:t>(</a:t>
            </a:r>
            <a:r>
              <a:rPr lang="en-US" sz="1800" dirty="0" err="1" smtClean="0">
                <a:solidFill>
                  <a:schemeClr val="accent2"/>
                </a:solidFill>
                <a:latin typeface="Consolas" charset="0"/>
                <a:ea typeface="Consolas" charset="0"/>
                <a:cs typeface="Consolas" charset="0"/>
              </a:rPr>
              <a:t>groupingBy</a:t>
            </a:r>
            <a:r>
              <a:rPr lang="en-US" sz="1800" dirty="0" smtClean="0">
                <a:latin typeface="Consolas" charset="0"/>
                <a:ea typeface="Consolas" charset="0"/>
                <a:cs typeface="Consolas" charset="0"/>
              </a:rPr>
              <a:t>(word </a:t>
            </a:r>
            <a:r>
              <a:rPr lang="en-US" sz="1800" dirty="0">
                <a:latin typeface="Consolas" charset="0"/>
                <a:ea typeface="Consolas" charset="0"/>
                <a:cs typeface="Consolas" charset="0"/>
              </a:rPr>
              <a:t>-&gt; </a:t>
            </a:r>
            <a:r>
              <a:rPr lang="en-US" sz="1800" dirty="0">
                <a:solidFill>
                  <a:schemeClr val="accent2"/>
                </a:solidFill>
                <a:latin typeface="Consolas" charset="0"/>
                <a:ea typeface="Consolas" charset="0"/>
                <a:cs typeface="Consolas" charset="0"/>
              </a:rPr>
              <a:t>alphabetize</a:t>
            </a:r>
            <a:r>
              <a:rPr lang="en-US" sz="1800" dirty="0">
                <a:latin typeface="Consolas" charset="0"/>
                <a:ea typeface="Consolas" charset="0"/>
                <a:cs typeface="Consolas" charset="0"/>
              </a:rPr>
              <a:t>(word)))</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values</a:t>
            </a:r>
            <a:r>
              <a:rPr lang="en-US" sz="1800" dirty="0" smtClean="0">
                <a:latin typeface="Consolas" charset="0"/>
                <a:ea typeface="Consolas" charset="0"/>
                <a:cs typeface="Consolas" charset="0"/>
              </a:rPr>
              <a:t>()</a:t>
            </a:r>
            <a:r>
              <a:rPr lang="en-US" sz="1800" dirty="0" smtClean="0">
                <a:solidFill>
                  <a:schemeClr val="accent2"/>
                </a:solidFill>
                <a:latin typeface="Consolas" charset="0"/>
                <a:ea typeface="Consolas" charset="0"/>
                <a:cs typeface="Consolas" charset="0"/>
              </a:rPr>
              <a:t>.</a:t>
            </a:r>
            <a:r>
              <a:rPr lang="en-US" sz="1800" dirty="0">
                <a:solidFill>
                  <a:schemeClr val="accent2"/>
                </a:solidFill>
                <a:latin typeface="Consolas" charset="0"/>
                <a:ea typeface="Consolas" charset="0"/>
                <a:cs typeface="Consolas" charset="0"/>
              </a:rPr>
              <a:t>stream()</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filter(group -&gt; </a:t>
            </a:r>
            <a:r>
              <a:rPr lang="en-US" sz="1800" dirty="0" err="1">
                <a:latin typeface="Consolas" charset="0"/>
                <a:ea typeface="Consolas" charset="0"/>
                <a:cs typeface="Consolas" charset="0"/>
              </a:rPr>
              <a:t>group.size</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minGroupSize</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forEach</a:t>
            </a:r>
            <a:r>
              <a:rPr lang="en-US" sz="1800" dirty="0">
                <a:latin typeface="Consolas" charset="0"/>
                <a:ea typeface="Consolas" charset="0"/>
                <a:cs typeface="Consolas" charset="0"/>
              </a:rPr>
              <a:t>(</a:t>
            </a:r>
            <a:r>
              <a:rPr lang="en-US" sz="1800" dirty="0">
                <a:solidFill>
                  <a:srgbClr val="CC3333"/>
                </a:solidFill>
                <a:latin typeface="Consolas" charset="0"/>
                <a:ea typeface="Consolas" charset="0"/>
                <a:cs typeface="Consolas" charset="0"/>
              </a:rPr>
              <a:t>g</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System.out.println</a:t>
            </a:r>
            <a:r>
              <a:rPr lang="en-US" sz="1800" dirty="0">
                <a:latin typeface="Consolas" charset="0"/>
                <a:ea typeface="Consolas" charset="0"/>
                <a:cs typeface="Consolas" charset="0"/>
              </a:rPr>
              <a:t>(</a:t>
            </a:r>
            <a:r>
              <a:rPr lang="en-US" sz="1800" dirty="0" err="1">
                <a:latin typeface="Consolas" charset="0"/>
                <a:ea typeface="Consolas" charset="0"/>
                <a:cs typeface="Consolas" charset="0"/>
              </a:rPr>
              <a:t>g.size</a:t>
            </a:r>
            <a:r>
              <a:rPr lang="en-US" sz="1800" dirty="0">
                <a:latin typeface="Consolas" charset="0"/>
                <a:ea typeface="Consolas" charset="0"/>
                <a:cs typeface="Consolas" charset="0"/>
              </a:rPr>
              <a:t>() + ": " + g));</a:t>
            </a:r>
          </a:p>
          <a:p>
            <a:pPr marL="0" indent="0">
              <a:lnSpc>
                <a:spcPct val="100000"/>
              </a:lnSpc>
              <a:spcBef>
                <a:spcPts val="0"/>
              </a:spcBef>
              <a:buNone/>
            </a:pPr>
            <a:r>
              <a:rPr lang="en-US" sz="1800" dirty="0" smtClean="0">
                <a:latin typeface="Consolas" charset="0"/>
                <a:ea typeface="Consolas" charset="0"/>
                <a:cs typeface="Consolas" charset="0"/>
              </a:rPr>
              <a:t>    }</a:t>
            </a:r>
            <a:endParaRPr lang="en-US" sz="1800" dirty="0">
              <a:latin typeface="Consolas" charset="0"/>
              <a:ea typeface="Consolas" charset="0"/>
              <a:cs typeface="Consolas" charset="0"/>
            </a:endParaRPr>
          </a:p>
          <a:p>
            <a:pPr marL="0" indent="0">
              <a:lnSpc>
                <a:spcPct val="100000"/>
              </a:lnSpc>
              <a:spcBef>
                <a:spcPts val="0"/>
              </a:spcBef>
              <a:buNone/>
            </a:pPr>
            <a:r>
              <a:rPr lang="en-US" sz="1800" dirty="0">
                <a:latin typeface="Consolas" charset="0"/>
                <a:ea typeface="Consolas" charset="0"/>
                <a:cs typeface="Consolas" charset="0"/>
              </a:rPr>
              <a:t>}</a:t>
            </a:r>
          </a:p>
          <a:p>
            <a:pPr marL="0" indent="0">
              <a:lnSpc>
                <a:spcPct val="100000"/>
              </a:lnSpc>
              <a:spcBef>
                <a:spcPts val="0"/>
              </a:spcBef>
              <a:buNone/>
            </a:pPr>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1032272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shouldn’t we use streams to implement </a:t>
            </a:r>
            <a:r>
              <a:rPr lang="en-US" smtClean="0">
                <a:latin typeface="Courier" charset="0"/>
                <a:ea typeface="Courier" charset="0"/>
                <a:cs typeface="Courier" charset="0"/>
              </a:rPr>
              <a:t>alphabetize</a:t>
            </a:r>
            <a:r>
              <a:rPr lang="en-US" smtClean="0"/>
              <a:t>?</a:t>
            </a:r>
            <a:endParaRPr lang="en-US"/>
          </a:p>
        </p:txBody>
      </p:sp>
      <p:sp>
        <p:nvSpPr>
          <p:cNvPr id="3" name="Content Placeholder 2"/>
          <p:cNvSpPr>
            <a:spLocks noGrp="1"/>
          </p:cNvSpPr>
          <p:nvPr>
            <p:ph idx="1"/>
          </p:nvPr>
        </p:nvSpPr>
        <p:spPr/>
        <p:txBody>
          <a:bodyPr/>
          <a:lstStyle/>
          <a:p>
            <a:r>
              <a:rPr lang="en-US" dirty="0"/>
              <a:t>Streams do not offer direct support for </a:t>
            </a:r>
            <a:r>
              <a:rPr lang="en-US" b="1" dirty="0" smtClean="0">
                <a:latin typeface="Courier" charset="0"/>
                <a:ea typeface="Courier" charset="0"/>
                <a:cs typeface="Courier" charset="0"/>
              </a:rPr>
              <a:t>char</a:t>
            </a:r>
          </a:p>
          <a:p>
            <a:r>
              <a:rPr lang="en-US" dirty="0" smtClean="0"/>
              <a:t>Resulting implementation would have been</a:t>
            </a:r>
          </a:p>
          <a:p>
            <a:pPr lvl="1"/>
            <a:r>
              <a:rPr lang="en-US" dirty="0"/>
              <a:t>less </a:t>
            </a:r>
            <a:r>
              <a:rPr lang="en-US" dirty="0" smtClean="0"/>
              <a:t>clear</a:t>
            </a:r>
          </a:p>
          <a:p>
            <a:pPr lvl="1"/>
            <a:r>
              <a:rPr lang="en-US" dirty="0" smtClean="0"/>
              <a:t>more </a:t>
            </a:r>
            <a:r>
              <a:rPr lang="en-US" dirty="0"/>
              <a:t>difficult </a:t>
            </a:r>
            <a:r>
              <a:rPr lang="en-US" dirty="0" smtClean="0"/>
              <a:t>to write correctly</a:t>
            </a:r>
          </a:p>
          <a:p>
            <a:pPr lvl="1"/>
            <a:r>
              <a:rPr lang="en-US" dirty="0"/>
              <a:t>m</a:t>
            </a:r>
            <a:r>
              <a:rPr lang="en-US" dirty="0" smtClean="0"/>
              <a:t>ore difficult to read</a:t>
            </a:r>
            <a:endParaRPr lang="en-US" dirty="0"/>
          </a:p>
          <a:p>
            <a:pPr lvl="1"/>
            <a:r>
              <a:rPr lang="en-US" dirty="0" smtClean="0"/>
              <a:t>probably slower</a:t>
            </a:r>
          </a:p>
        </p:txBody>
      </p:sp>
    </p:spTree>
    <p:extLst>
      <p:ext uri="{BB962C8B-B14F-4D97-AF65-F5344CB8AC3E}">
        <p14:creationId xmlns:p14="http://schemas.microsoft.com/office/powerpoint/2010/main" val="959660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minipuzzler</a:t>
            </a:r>
            <a:r>
              <a:rPr lang="en-US"/>
              <a:t> - what does this print</a:t>
            </a:r>
            <a:r>
              <a:rPr lang="en-US" smtClean="0"/>
              <a:t>?</a:t>
            </a:r>
            <a:endParaRPr lang="en-US"/>
          </a:p>
        </p:txBody>
      </p:sp>
      <p:sp>
        <p:nvSpPr>
          <p:cNvPr id="3" name="Content Placeholder 2"/>
          <p:cNvSpPr>
            <a:spLocks noGrp="1"/>
          </p:cNvSpPr>
          <p:nvPr>
            <p:ph idx="1"/>
          </p:nvPr>
        </p:nvSpPr>
        <p:spPr/>
        <p:txBody>
          <a:bodyPr/>
          <a:lstStyle/>
          <a:p>
            <a:pPr>
              <a:buNone/>
            </a:pPr>
            <a:r>
              <a:rPr lang="en-US" sz="2000" b="1" dirty="0" smtClean="0">
                <a:latin typeface="Consolas" charset="0"/>
                <a:ea typeface="Consolas" charset="0"/>
                <a:cs typeface="Consolas" charset="0"/>
              </a:rPr>
              <a:t>"</a:t>
            </a:r>
            <a:r>
              <a:rPr lang="en-US" sz="2000" b="1" dirty="0" smtClean="0">
                <a:latin typeface="Consolas" charset="0"/>
                <a:ea typeface="Consolas" charset="0"/>
                <a:cs typeface="Consolas" charset="0"/>
              </a:rPr>
              <a:t>Hello </a:t>
            </a:r>
            <a:r>
              <a:rPr lang="en-US" sz="2000" b="1" dirty="0" err="1" smtClean="0">
                <a:latin typeface="Consolas" charset="0"/>
                <a:ea typeface="Consolas" charset="0"/>
                <a:cs typeface="Consolas" charset="0"/>
              </a:rPr>
              <a:t>world!".chars</a:t>
            </a:r>
            <a:r>
              <a:rPr lang="en-US" sz="2000" b="1" dirty="0" smtClean="0">
                <a:latin typeface="Consolas" charset="0"/>
                <a:ea typeface="Consolas" charset="0"/>
                <a:cs typeface="Consolas" charset="0"/>
              </a:rPr>
              <a:t>()</a:t>
            </a:r>
          </a:p>
          <a:p>
            <a:pPr>
              <a:buNone/>
            </a:pPr>
            <a:r>
              <a:rPr lang="en-US" sz="2000" b="1" dirty="0" smtClean="0">
                <a:latin typeface="Consolas" charset="0"/>
                <a:ea typeface="Consolas" charset="0"/>
                <a:cs typeface="Consolas" charset="0"/>
              </a:rPr>
              <a:t>      .</a:t>
            </a:r>
            <a:r>
              <a:rPr lang="en-US" sz="2000" b="1" dirty="0" err="1" smtClean="0">
                <a:latin typeface="Consolas" charset="0"/>
                <a:ea typeface="Consolas" charset="0"/>
                <a:cs typeface="Consolas" charset="0"/>
              </a:rPr>
              <a:t>forEach</a:t>
            </a:r>
            <a:r>
              <a:rPr lang="en-US" sz="2000" b="1" dirty="0" smtClean="0">
                <a:latin typeface="Consolas" charset="0"/>
                <a:ea typeface="Consolas" charset="0"/>
                <a:cs typeface="Consolas" charset="0"/>
              </a:rPr>
              <a:t>(</a:t>
            </a:r>
            <a:r>
              <a:rPr lang="en-US" sz="2000" b="1" dirty="0" err="1" smtClean="0">
                <a:latin typeface="Consolas" charset="0"/>
                <a:ea typeface="Consolas" charset="0"/>
                <a:cs typeface="Consolas" charset="0"/>
              </a:rPr>
              <a:t>System.out</a:t>
            </a:r>
            <a:r>
              <a:rPr lang="en-US" sz="2000" b="1" dirty="0" smtClean="0">
                <a:latin typeface="Consolas" charset="0"/>
                <a:ea typeface="Consolas" charset="0"/>
                <a:cs typeface="Consolas" charset="0"/>
              </a:rPr>
              <a:t>::print);</a:t>
            </a:r>
          </a:p>
          <a:p>
            <a:pPr>
              <a:buNone/>
            </a:pPr>
            <a:endParaRPr lang="en-US" sz="2000" dirty="0" smtClean="0">
              <a:latin typeface="Consolas" pitchFamily="49" charset="0"/>
              <a:cs typeface="Consolas" pitchFamily="49" charset="0"/>
            </a:endParaRPr>
          </a:p>
        </p:txBody>
      </p:sp>
    </p:spTree>
    <p:extLst>
      <p:ext uri="{BB962C8B-B14F-4D97-AF65-F5344CB8AC3E}">
        <p14:creationId xmlns:p14="http://schemas.microsoft.com/office/powerpoint/2010/main" val="1667395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Puzzler solution</a:t>
            </a:r>
            <a:endParaRPr lang="en-US"/>
          </a:p>
        </p:txBody>
      </p:sp>
      <p:sp>
        <p:nvSpPr>
          <p:cNvPr id="3" name="Content Placeholder 2"/>
          <p:cNvSpPr>
            <a:spLocks noGrp="1"/>
          </p:cNvSpPr>
          <p:nvPr>
            <p:ph idx="1"/>
          </p:nvPr>
        </p:nvSpPr>
        <p:spPr/>
        <p:txBody>
          <a:bodyPr/>
          <a:lstStyle/>
          <a:p>
            <a:pPr>
              <a:buNone/>
            </a:pPr>
            <a:r>
              <a:rPr lang="en-US" sz="2000" b="1" dirty="0" smtClean="0">
                <a:latin typeface="Consolas" charset="0"/>
                <a:ea typeface="Consolas" charset="0"/>
                <a:cs typeface="Consolas" charset="0"/>
              </a:rPr>
              <a:t>"Hello </a:t>
            </a:r>
            <a:r>
              <a:rPr lang="en-US" sz="2000" b="1" dirty="0" err="1" smtClean="0">
                <a:latin typeface="Consolas" charset="0"/>
                <a:ea typeface="Consolas" charset="0"/>
                <a:cs typeface="Consolas" charset="0"/>
              </a:rPr>
              <a:t>world!".chars</a:t>
            </a:r>
            <a:r>
              <a:rPr lang="en-US" sz="2000" b="1" dirty="0" smtClean="0">
                <a:latin typeface="Consolas" charset="0"/>
                <a:ea typeface="Consolas" charset="0"/>
                <a:cs typeface="Consolas" charset="0"/>
              </a:rPr>
              <a:t>()</a:t>
            </a:r>
          </a:p>
          <a:p>
            <a:pPr>
              <a:buNone/>
            </a:pPr>
            <a:r>
              <a:rPr lang="en-US" sz="2000" b="1" dirty="0" smtClean="0">
                <a:latin typeface="Consolas" charset="0"/>
                <a:ea typeface="Consolas" charset="0"/>
                <a:cs typeface="Consolas" charset="0"/>
              </a:rPr>
              <a:t>      .</a:t>
            </a:r>
            <a:r>
              <a:rPr lang="en-US" sz="2000" b="1" dirty="0" err="1" smtClean="0">
                <a:latin typeface="Consolas" charset="0"/>
                <a:ea typeface="Consolas" charset="0"/>
                <a:cs typeface="Consolas" charset="0"/>
              </a:rPr>
              <a:t>forEach</a:t>
            </a:r>
            <a:r>
              <a:rPr lang="en-US" sz="2000" b="1" dirty="0" smtClean="0">
                <a:latin typeface="Consolas" charset="0"/>
                <a:ea typeface="Consolas" charset="0"/>
                <a:cs typeface="Consolas" charset="0"/>
              </a:rPr>
              <a:t>(</a:t>
            </a:r>
            <a:r>
              <a:rPr lang="en-US" sz="2000" b="1" dirty="0" err="1" smtClean="0">
                <a:latin typeface="Consolas" charset="0"/>
                <a:ea typeface="Consolas" charset="0"/>
                <a:cs typeface="Consolas" charset="0"/>
              </a:rPr>
              <a:t>System.out</a:t>
            </a:r>
            <a:r>
              <a:rPr lang="en-US" sz="2000" b="1" dirty="0" smtClean="0">
                <a:latin typeface="Consolas" charset="0"/>
                <a:ea typeface="Consolas" charset="0"/>
                <a:cs typeface="Consolas" charset="0"/>
              </a:rPr>
              <a:t>::print);</a:t>
            </a:r>
          </a:p>
          <a:p>
            <a:pPr>
              <a:buNone/>
            </a:pPr>
            <a:endParaRPr lang="en-US" sz="2000" dirty="0">
              <a:latin typeface="Consolas" charset="0"/>
              <a:ea typeface="Consolas" charset="0"/>
              <a:cs typeface="Consolas" charset="0"/>
            </a:endParaRPr>
          </a:p>
          <a:p>
            <a:pPr>
              <a:buNone/>
            </a:pPr>
            <a:r>
              <a:rPr lang="en-US" sz="2800" dirty="0" smtClean="0">
                <a:ea typeface="Consolas" charset="0"/>
                <a:cs typeface="Consolas" charset="0"/>
              </a:rPr>
              <a:t>Prints</a:t>
            </a:r>
            <a:r>
              <a:rPr lang="en-US" sz="2000" b="1" dirty="0" smtClean="0">
                <a:latin typeface="Consolas" charset="0"/>
                <a:ea typeface="Consolas" charset="0"/>
                <a:cs typeface="Consolas" charset="0"/>
              </a:rPr>
              <a:t> </a:t>
            </a:r>
            <a:r>
              <a:rPr lang="cs-CZ" sz="2000" dirty="0" smtClean="0">
                <a:latin typeface="Consolas" charset="0"/>
                <a:ea typeface="Consolas" charset="0"/>
                <a:cs typeface="Consolas" charset="0"/>
              </a:rPr>
              <a:t>721011081081113211911111410810033</a:t>
            </a:r>
            <a:endParaRPr lang="cs-CZ" sz="2000" dirty="0" smtClean="0">
              <a:latin typeface="Consolas" charset="0"/>
              <a:ea typeface="Consolas" charset="0"/>
              <a:cs typeface="Consolas" charset="0"/>
            </a:endParaRPr>
          </a:p>
          <a:p>
            <a:pPr>
              <a:buNone/>
            </a:pPr>
            <a:endParaRPr lang="cs-CZ" sz="2000" dirty="0">
              <a:latin typeface="Consolas" pitchFamily="49" charset="0"/>
              <a:cs typeface="Consolas" pitchFamily="49" charset="0"/>
            </a:endParaRPr>
          </a:p>
          <a:p>
            <a:pPr>
              <a:buNone/>
            </a:pPr>
            <a:endParaRPr lang="cs-CZ" sz="2800" dirty="0" smtClean="0">
              <a:cs typeface="Consolas" pitchFamily="49" charset="0"/>
            </a:endParaRPr>
          </a:p>
          <a:p>
            <a:pPr>
              <a:buNone/>
            </a:pPr>
            <a:endParaRPr lang="cs-CZ" sz="2800" dirty="0">
              <a:cs typeface="Consolas" pitchFamily="49" charset="0"/>
            </a:endParaRPr>
          </a:p>
          <a:p>
            <a:pPr>
              <a:buNone/>
            </a:pPr>
            <a:endParaRPr lang="cs-CZ" sz="2800" dirty="0" smtClean="0">
              <a:cs typeface="Consolas" pitchFamily="49" charset="0"/>
            </a:endParaRPr>
          </a:p>
          <a:p>
            <a:pPr>
              <a:buNone/>
            </a:pPr>
            <a:r>
              <a:rPr lang="cs-CZ" sz="2800" dirty="0" err="1" smtClean="0">
                <a:solidFill>
                  <a:srgbClr val="0647AA"/>
                </a:solidFill>
                <a:cs typeface="Consolas" pitchFamily="49" charset="0"/>
              </a:rPr>
              <a:t>Why</a:t>
            </a:r>
            <a:r>
              <a:rPr lang="cs-CZ" sz="2800" dirty="0" smtClean="0">
                <a:solidFill>
                  <a:srgbClr val="0647AA"/>
                </a:solidFill>
                <a:cs typeface="Consolas" pitchFamily="49" charset="0"/>
              </a:rPr>
              <a:t> </a:t>
            </a:r>
            <a:r>
              <a:rPr lang="cs-CZ" sz="2800" dirty="0" err="1" smtClean="0">
                <a:solidFill>
                  <a:srgbClr val="0647AA"/>
                </a:solidFill>
                <a:cs typeface="Consolas" pitchFamily="49" charset="0"/>
              </a:rPr>
              <a:t>does</a:t>
            </a:r>
            <a:r>
              <a:rPr lang="cs-CZ" sz="2800" dirty="0" smtClean="0">
                <a:solidFill>
                  <a:srgbClr val="0647AA"/>
                </a:solidFill>
                <a:cs typeface="Consolas" pitchFamily="49" charset="0"/>
              </a:rPr>
              <a:t> </a:t>
            </a:r>
            <a:r>
              <a:rPr lang="cs-CZ" sz="2800" dirty="0" err="1" smtClean="0">
                <a:solidFill>
                  <a:srgbClr val="0647AA"/>
                </a:solidFill>
                <a:cs typeface="Consolas" pitchFamily="49" charset="0"/>
              </a:rPr>
              <a:t>it</a:t>
            </a:r>
            <a:r>
              <a:rPr lang="cs-CZ" sz="2800" dirty="0" smtClean="0">
                <a:solidFill>
                  <a:srgbClr val="0647AA"/>
                </a:solidFill>
                <a:cs typeface="Consolas" pitchFamily="49" charset="0"/>
              </a:rPr>
              <a:t> do </a:t>
            </a:r>
            <a:r>
              <a:rPr lang="cs-CZ" sz="2800" dirty="0" err="1" smtClean="0">
                <a:solidFill>
                  <a:srgbClr val="0647AA"/>
                </a:solidFill>
                <a:cs typeface="Consolas" pitchFamily="49" charset="0"/>
              </a:rPr>
              <a:t>this</a:t>
            </a:r>
            <a:r>
              <a:rPr lang="cs-CZ" sz="2800" dirty="0" smtClean="0">
                <a:solidFill>
                  <a:srgbClr val="0647AA"/>
                </a:solidFill>
                <a:cs typeface="Consolas" pitchFamily="49" charset="0"/>
              </a:rPr>
              <a:t>?</a:t>
            </a:r>
            <a:endParaRPr lang="cs-CZ" sz="2800" dirty="0">
              <a:solidFill>
                <a:srgbClr val="0647AA"/>
              </a:solidFill>
              <a:latin typeface="Consolas" charset="0"/>
              <a:ea typeface="Consolas" charset="0"/>
              <a:cs typeface="Consolas" charset="0"/>
            </a:endParaRPr>
          </a:p>
          <a:p>
            <a:pPr>
              <a:buNone/>
            </a:pPr>
            <a:endParaRPr lang="en-US" sz="2000" dirty="0" smtClean="0">
              <a:latin typeface="Consolas" pitchFamily="49" charset="0"/>
              <a:cs typeface="Consolas" pitchFamily="49" charset="0"/>
            </a:endParaRPr>
          </a:p>
        </p:txBody>
      </p:sp>
    </p:spTree>
    <p:extLst>
      <p:ext uri="{BB962C8B-B14F-4D97-AF65-F5344CB8AC3E}">
        <p14:creationId xmlns:p14="http://schemas.microsoft.com/office/powerpoint/2010/main" val="1405453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Puzzler Explanation</a:t>
            </a:r>
            <a:endParaRPr lang="en-US"/>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"Hello </a:t>
            </a:r>
            <a:r>
              <a:rPr lang="en-US" sz="2000" dirty="0" err="1" smtClean="0">
                <a:latin typeface="Consolas" pitchFamily="49" charset="0"/>
                <a:cs typeface="Consolas" pitchFamily="49" charset="0"/>
              </a:rPr>
              <a:t>world!".chars</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forEach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System.out</a:t>
            </a:r>
            <a:r>
              <a:rPr lang="en-US" sz="2000" dirty="0" smtClean="0">
                <a:latin typeface="Consolas" pitchFamily="49" charset="0"/>
                <a:cs typeface="Consolas" pitchFamily="49" charset="0"/>
              </a:rPr>
              <a:t>::print);</a:t>
            </a:r>
          </a:p>
          <a:p>
            <a:pPr>
              <a:buNone/>
            </a:pPr>
            <a:endParaRPr lang="en-US" sz="2000" dirty="0">
              <a:latin typeface="Consolas" pitchFamily="49" charset="0"/>
              <a:cs typeface="Consolas" pitchFamily="49" charset="0"/>
            </a:endParaRPr>
          </a:p>
          <a:p>
            <a:pPr>
              <a:buNone/>
            </a:pPr>
            <a:r>
              <a:rPr lang="en-US" dirty="0" smtClean="0">
                <a:cs typeface="Consolas" pitchFamily="49" charset="0"/>
              </a:rPr>
              <a:t>Prints</a:t>
            </a:r>
            <a:r>
              <a:rPr lang="en-US" sz="2000" dirty="0" smtClean="0">
                <a:latin typeface="Consolas" pitchFamily="49" charset="0"/>
                <a:cs typeface="Consolas" pitchFamily="49" charset="0"/>
              </a:rPr>
              <a:t> </a:t>
            </a:r>
            <a:r>
              <a:rPr lang="cs-CZ" sz="2000" dirty="0" smtClean="0">
                <a:latin typeface="Consolas" pitchFamily="49" charset="0"/>
                <a:cs typeface="Consolas" pitchFamily="49" charset="0"/>
              </a:rPr>
              <a:t>721011081081113211911111410810033</a:t>
            </a:r>
            <a:endParaRPr lang="cs-CZ" sz="2000" dirty="0" smtClean="0">
              <a:latin typeface="Consolas" pitchFamily="49" charset="0"/>
              <a:cs typeface="Consolas" pitchFamily="49" charset="0"/>
            </a:endParaRPr>
          </a:p>
          <a:p>
            <a:pPr>
              <a:buNone/>
            </a:pPr>
            <a:endParaRPr lang="cs-CZ" sz="2000" dirty="0">
              <a:latin typeface="Consolas" pitchFamily="49" charset="0"/>
              <a:cs typeface="Consolas" pitchFamily="49" charset="0"/>
            </a:endParaRPr>
          </a:p>
          <a:p>
            <a:pPr>
              <a:buNone/>
            </a:pPr>
            <a:endParaRPr lang="cs-CZ" sz="2800" dirty="0" smtClean="0">
              <a:cs typeface="Consolas" pitchFamily="49" charset="0"/>
            </a:endParaRPr>
          </a:p>
          <a:p>
            <a:pPr>
              <a:buNone/>
            </a:pPr>
            <a:endParaRPr lang="cs-CZ" sz="2800" dirty="0">
              <a:cs typeface="Consolas" pitchFamily="49" charset="0"/>
            </a:endParaRPr>
          </a:p>
          <a:p>
            <a:pPr>
              <a:buNone/>
            </a:pPr>
            <a:endParaRPr lang="cs-CZ" sz="2800" dirty="0" smtClean="0">
              <a:cs typeface="Consolas" pitchFamily="49" charset="0"/>
            </a:endParaRPr>
          </a:p>
          <a:p>
            <a:pPr>
              <a:buNone/>
            </a:pPr>
            <a:r>
              <a:rPr lang="cs-CZ" b="1" dirty="0" err="1" smtClean="0">
                <a:solidFill>
                  <a:srgbClr val="CC3333"/>
                </a:solidFill>
                <a:latin typeface="Courier" charset="0"/>
                <a:ea typeface="Courier" charset="0"/>
                <a:cs typeface="Courier" charset="0"/>
              </a:rPr>
              <a:t>String</a:t>
            </a:r>
            <a:r>
              <a:rPr lang="mr-IN" dirty="0" smtClean="0">
                <a:solidFill>
                  <a:srgbClr val="CC3333"/>
                </a:solidFill>
              </a:rPr>
              <a:t>’</a:t>
            </a:r>
            <a:r>
              <a:rPr lang="mr-IN" dirty="0" err="1" smtClean="0">
                <a:solidFill>
                  <a:srgbClr val="CC3333"/>
                </a:solidFill>
              </a:rPr>
              <a:t>s</a:t>
            </a:r>
            <a:r>
              <a:rPr lang="cs-CZ" dirty="0" smtClean="0">
                <a:solidFill>
                  <a:srgbClr val="CC3333"/>
                </a:solidFill>
                <a:cs typeface="Consolas" pitchFamily="49" charset="0"/>
              </a:rPr>
              <a:t> </a:t>
            </a:r>
            <a:r>
              <a:rPr lang="cs-CZ" sz="2800" b="1" dirty="0" err="1" smtClean="0">
                <a:solidFill>
                  <a:srgbClr val="CC3333"/>
                </a:solidFill>
                <a:latin typeface="Courier" charset="0"/>
                <a:ea typeface="Courier" charset="0"/>
                <a:cs typeface="Courier" charset="0"/>
              </a:rPr>
              <a:t>chars</a:t>
            </a:r>
            <a:r>
              <a:rPr lang="cs-CZ" sz="2800" dirty="0" smtClean="0">
                <a:solidFill>
                  <a:srgbClr val="CC3333"/>
                </a:solidFill>
                <a:cs typeface="Consolas" pitchFamily="49" charset="0"/>
              </a:rPr>
              <a:t> </a:t>
            </a:r>
            <a:r>
              <a:rPr lang="cs-CZ" sz="2800" dirty="0" err="1" smtClean="0">
                <a:solidFill>
                  <a:srgbClr val="CC3333"/>
                </a:solidFill>
                <a:cs typeface="Consolas" pitchFamily="49" charset="0"/>
              </a:rPr>
              <a:t>method</a:t>
            </a:r>
            <a:r>
              <a:rPr lang="cs-CZ" sz="2800" dirty="0" smtClean="0">
                <a:solidFill>
                  <a:srgbClr val="CC3333"/>
                </a:solidFill>
                <a:cs typeface="Consolas" pitchFamily="49" charset="0"/>
              </a:rPr>
              <a:t> </a:t>
            </a:r>
            <a:r>
              <a:rPr lang="cs-CZ" sz="2800" dirty="0" err="1" smtClean="0">
                <a:solidFill>
                  <a:srgbClr val="CC3333"/>
                </a:solidFill>
                <a:cs typeface="Consolas" pitchFamily="49" charset="0"/>
              </a:rPr>
              <a:t>returns</a:t>
            </a:r>
            <a:r>
              <a:rPr lang="cs-CZ" sz="2800" dirty="0" smtClean="0">
                <a:solidFill>
                  <a:srgbClr val="CC3333"/>
                </a:solidFill>
                <a:cs typeface="Consolas" pitchFamily="49" charset="0"/>
              </a:rPr>
              <a:t> </a:t>
            </a:r>
            <a:r>
              <a:rPr lang="cs-CZ" sz="2800" dirty="0" err="1" smtClean="0">
                <a:solidFill>
                  <a:srgbClr val="CC3333"/>
                </a:solidFill>
                <a:cs typeface="Consolas" pitchFamily="49" charset="0"/>
              </a:rPr>
              <a:t>an</a:t>
            </a:r>
            <a:r>
              <a:rPr lang="cs-CZ" sz="2800" dirty="0" smtClean="0">
                <a:solidFill>
                  <a:srgbClr val="CC3333"/>
                </a:solidFill>
                <a:cs typeface="Consolas" pitchFamily="49" charset="0"/>
              </a:rPr>
              <a:t> </a:t>
            </a:r>
            <a:r>
              <a:rPr lang="cs-CZ" sz="2800" b="1" dirty="0" err="1" smtClean="0">
                <a:solidFill>
                  <a:srgbClr val="CC3333"/>
                </a:solidFill>
                <a:latin typeface="Courier" charset="0"/>
                <a:ea typeface="Courier" charset="0"/>
                <a:cs typeface="Courier" charset="0"/>
              </a:rPr>
              <a:t>IntStream</a:t>
            </a:r>
            <a:endParaRPr lang="cs-CZ" sz="2800" b="1" dirty="0">
              <a:solidFill>
                <a:srgbClr val="CC3333"/>
              </a:solidFill>
              <a:latin typeface="Courier" charset="0"/>
              <a:ea typeface="Courier" charset="0"/>
              <a:cs typeface="Courier" charset="0"/>
            </a:endParaRPr>
          </a:p>
          <a:p>
            <a:pPr>
              <a:buNone/>
            </a:pPr>
            <a:endParaRPr lang="en-US" sz="2000" dirty="0" smtClean="0">
              <a:latin typeface="Consolas" pitchFamily="49" charset="0"/>
              <a:cs typeface="Consolas" pitchFamily="49" charset="0"/>
            </a:endParaRPr>
          </a:p>
        </p:txBody>
      </p:sp>
    </p:spTree>
    <p:extLst>
      <p:ext uri="{BB962C8B-B14F-4D97-AF65-F5344CB8AC3E}">
        <p14:creationId xmlns:p14="http://schemas.microsoft.com/office/powerpoint/2010/main" val="12895681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fix it?</a:t>
            </a:r>
            <a:endParaRPr lang="en-US" dirty="0"/>
          </a:p>
        </p:txBody>
      </p:sp>
      <p:sp>
        <p:nvSpPr>
          <p:cNvPr id="3" name="Content Placeholder 2"/>
          <p:cNvSpPr>
            <a:spLocks noGrp="1"/>
          </p:cNvSpPr>
          <p:nvPr>
            <p:ph idx="1"/>
          </p:nvPr>
        </p:nvSpPr>
        <p:spPr>
          <a:xfrm>
            <a:off x="914400" y="1600200"/>
            <a:ext cx="8001000" cy="4799013"/>
          </a:xfrm>
        </p:spPr>
        <p:txBody>
          <a:bodyPr/>
          <a:lstStyle/>
          <a:p>
            <a:pPr>
              <a:buNone/>
            </a:pPr>
            <a:r>
              <a:rPr lang="en-US" sz="2000" b="1" dirty="0" smtClean="0">
                <a:latin typeface="Consolas" charset="0"/>
                <a:ea typeface="Consolas" charset="0"/>
                <a:cs typeface="Consolas" charset="0"/>
              </a:rPr>
              <a:t>"</a:t>
            </a:r>
            <a:r>
              <a:rPr lang="en-US" sz="2000" b="1" dirty="0">
                <a:latin typeface="Consolas" charset="0"/>
                <a:ea typeface="Consolas" charset="0"/>
                <a:cs typeface="Consolas" charset="0"/>
              </a:rPr>
              <a:t>Hello </a:t>
            </a:r>
            <a:r>
              <a:rPr lang="en-US" sz="2000" b="1" dirty="0" err="1">
                <a:latin typeface="Consolas" charset="0"/>
                <a:ea typeface="Consolas" charset="0"/>
                <a:cs typeface="Consolas" charset="0"/>
              </a:rPr>
              <a:t>world!".chars</a:t>
            </a:r>
            <a:r>
              <a:rPr lang="en-US" sz="2000" b="1" dirty="0">
                <a:latin typeface="Consolas" charset="0"/>
                <a:ea typeface="Consolas" charset="0"/>
                <a:cs typeface="Consolas" charset="0"/>
              </a:rPr>
              <a:t>()</a:t>
            </a:r>
          </a:p>
          <a:p>
            <a:pPr>
              <a:buNone/>
            </a:pPr>
            <a:r>
              <a:rPr lang="en-US" sz="2000" b="1" dirty="0">
                <a:latin typeface="Consolas" charset="0"/>
                <a:ea typeface="Consolas" charset="0"/>
                <a:cs typeface="Consolas" charset="0"/>
              </a:rPr>
              <a:t>      .</a:t>
            </a:r>
            <a:r>
              <a:rPr lang="en-US" sz="2000" b="1" dirty="0" err="1" smtClean="0">
                <a:latin typeface="Consolas" charset="0"/>
                <a:ea typeface="Consolas" charset="0"/>
                <a:cs typeface="Consolas" charset="0"/>
              </a:rPr>
              <a:t>forEach</a:t>
            </a:r>
            <a:r>
              <a:rPr lang="en-US" sz="2000" b="1" dirty="0" smtClean="0">
                <a:latin typeface="Consolas" charset="0"/>
                <a:ea typeface="Consolas" charset="0"/>
                <a:cs typeface="Consolas" charset="0"/>
              </a:rPr>
              <a:t>(</a:t>
            </a:r>
            <a:r>
              <a:rPr lang="en-US" sz="2000" b="1" dirty="0" smtClean="0">
                <a:solidFill>
                  <a:schemeClr val="accent2"/>
                </a:solidFill>
                <a:latin typeface="Consolas" charset="0"/>
                <a:ea typeface="Consolas" charset="0"/>
                <a:cs typeface="Consolas" charset="0"/>
              </a:rPr>
              <a:t>x </a:t>
            </a:r>
            <a:r>
              <a:rPr lang="en-US" sz="2000" b="1" dirty="0">
                <a:solidFill>
                  <a:schemeClr val="accent2"/>
                </a:solidFill>
                <a:latin typeface="Consolas" charset="0"/>
                <a:ea typeface="Consolas" charset="0"/>
                <a:cs typeface="Consolas" charset="0"/>
              </a:rPr>
              <a:t>-&gt; </a:t>
            </a:r>
            <a:r>
              <a:rPr lang="en-US" sz="2000" b="1" dirty="0" err="1">
                <a:solidFill>
                  <a:schemeClr val="accent2"/>
                </a:solidFill>
                <a:latin typeface="Consolas" charset="0"/>
                <a:ea typeface="Consolas" charset="0"/>
                <a:cs typeface="Consolas" charset="0"/>
              </a:rPr>
              <a:t>System.out.print</a:t>
            </a:r>
            <a:r>
              <a:rPr lang="en-US" sz="2000" b="1" dirty="0">
                <a:solidFill>
                  <a:schemeClr val="accent2"/>
                </a:solidFill>
                <a:latin typeface="Consolas" charset="0"/>
                <a:ea typeface="Consolas" charset="0"/>
                <a:cs typeface="Consolas" charset="0"/>
              </a:rPr>
              <a:t>((char) x</a:t>
            </a:r>
            <a:r>
              <a:rPr lang="en-US" sz="2000" b="1" dirty="0" smtClean="0">
                <a:solidFill>
                  <a:schemeClr val="accent2"/>
                </a:solidFill>
                <a:latin typeface="Consolas" charset="0"/>
                <a:ea typeface="Consolas" charset="0"/>
                <a:cs typeface="Consolas" charset="0"/>
              </a:rPr>
              <a:t>)</a:t>
            </a:r>
            <a:r>
              <a:rPr lang="en-US" sz="2000" b="1" dirty="0" smtClean="0">
                <a:latin typeface="Consolas" charset="0"/>
                <a:ea typeface="Consolas" charset="0"/>
                <a:cs typeface="Consolas" charset="0"/>
              </a:rPr>
              <a:t>);</a:t>
            </a:r>
            <a:endParaRPr lang="en-US" sz="2000" b="1" dirty="0" smtClean="0">
              <a:latin typeface="Consolas" charset="0"/>
              <a:ea typeface="Consolas" charset="0"/>
              <a:cs typeface="Consolas" charset="0"/>
            </a:endParaRPr>
          </a:p>
          <a:p>
            <a:pPr>
              <a:buNone/>
            </a:pPr>
            <a:endParaRPr lang="en-US" sz="2000" dirty="0">
              <a:latin typeface="Consolas" pitchFamily="49" charset="0"/>
              <a:cs typeface="Consolas" pitchFamily="49" charset="0"/>
            </a:endParaRPr>
          </a:p>
          <a:p>
            <a:pPr>
              <a:buNone/>
            </a:pPr>
            <a:r>
              <a:rPr lang="en-US" sz="2800" dirty="0" smtClean="0">
                <a:cs typeface="Consolas" pitchFamily="49" charset="0"/>
              </a:rPr>
              <a:t>Now prints </a:t>
            </a:r>
            <a:r>
              <a:rPr lang="en-US" sz="2000" dirty="0" smtClean="0">
                <a:latin typeface="Consolas" pitchFamily="49" charset="0"/>
                <a:cs typeface="Consolas" pitchFamily="49" charset="0"/>
              </a:rPr>
              <a:t>Hello world</a:t>
            </a:r>
            <a:endParaRPr lang="en-US" sz="2000" dirty="0" smtClean="0">
              <a:latin typeface="Consolas" pitchFamily="49" charset="0"/>
              <a:cs typeface="Consolas" pitchFamily="49" charset="0"/>
            </a:endParaRPr>
          </a:p>
          <a:p>
            <a:pPr>
              <a:buNone/>
            </a:pPr>
            <a:endParaRPr lang="en-US" sz="2000" dirty="0" smtClean="0">
              <a:cs typeface="Consolas" pitchFamily="49" charset="0"/>
            </a:endParaRPr>
          </a:p>
          <a:p>
            <a:pPr>
              <a:lnSpc>
                <a:spcPct val="120000"/>
              </a:lnSpc>
              <a:buNone/>
            </a:pPr>
            <a:r>
              <a:rPr lang="en-US" dirty="0" smtClean="0">
                <a:latin typeface="+mj-lt"/>
                <a:cs typeface="Consolas" pitchFamily="49" charset="0"/>
              </a:rPr>
              <a:t>Moral</a:t>
            </a:r>
            <a:r>
              <a:rPr lang="en-US" sz="2800" dirty="0" smtClean="0">
                <a:cs typeface="Consolas" pitchFamily="49" charset="0"/>
              </a:rPr>
              <a:t/>
            </a:r>
            <a:br>
              <a:rPr lang="en-US" sz="2800" dirty="0" smtClean="0">
                <a:cs typeface="Consolas" pitchFamily="49" charset="0"/>
              </a:rPr>
            </a:br>
            <a:r>
              <a:rPr lang="en-US" sz="2400" spc="-100" dirty="0" smtClean="0">
                <a:latin typeface="+mj-lt"/>
                <a:cs typeface="Consolas" pitchFamily="49" charset="0"/>
              </a:rPr>
              <a:t>Streams only for object ref types, </a:t>
            </a:r>
            <a:r>
              <a:rPr lang="en-US" sz="2400" spc="-100" dirty="0" err="1" smtClean="0">
                <a:latin typeface="Consolas" charset="0"/>
                <a:ea typeface="Consolas" charset="0"/>
                <a:cs typeface="Consolas" charset="0"/>
              </a:rPr>
              <a:t>int</a:t>
            </a:r>
            <a:r>
              <a:rPr lang="en-US" sz="2400" spc="-100" dirty="0" smtClean="0">
                <a:latin typeface="+mj-lt"/>
                <a:cs typeface="Consolas" pitchFamily="49" charset="0"/>
              </a:rPr>
              <a:t>, </a:t>
            </a:r>
            <a:r>
              <a:rPr lang="en-US" sz="2400" spc="-100" dirty="0" smtClean="0">
                <a:latin typeface="Consolas" charset="0"/>
                <a:ea typeface="Consolas" charset="0"/>
                <a:cs typeface="Consolas" charset="0"/>
              </a:rPr>
              <a:t>long</a:t>
            </a:r>
            <a:r>
              <a:rPr lang="en-US" sz="2400" spc="-100" dirty="0" smtClean="0">
                <a:latin typeface="+mj-lt"/>
                <a:cs typeface="Consolas" pitchFamily="49" charset="0"/>
              </a:rPr>
              <a:t>, and </a:t>
            </a:r>
            <a:r>
              <a:rPr lang="en-US" sz="2400" spc="-100" dirty="0" smtClean="0">
                <a:latin typeface="Consolas" charset="0"/>
                <a:ea typeface="Consolas" charset="0"/>
                <a:cs typeface="Consolas" charset="0"/>
              </a:rPr>
              <a:t>double</a:t>
            </a:r>
            <a:r>
              <a:rPr lang="en-US" sz="2400" dirty="0" smtClean="0">
                <a:cs typeface="Consolas" pitchFamily="49" charset="0"/>
              </a:rPr>
              <a:t/>
            </a:r>
            <a:br>
              <a:rPr lang="en-US" sz="2400" dirty="0" smtClean="0">
                <a:cs typeface="Consolas" pitchFamily="49" charset="0"/>
              </a:rPr>
            </a:br>
            <a:r>
              <a:rPr lang="en-US" sz="2400" spc="-100" dirty="0" smtClean="0">
                <a:cs typeface="Consolas" pitchFamily="49" charset="0"/>
              </a:rPr>
              <a:t>Minor </a:t>
            </a:r>
            <a:r>
              <a:rPr lang="en-US" sz="2400" spc="-100" dirty="0" smtClean="0">
                <a:cs typeface="Consolas" pitchFamily="49" charset="0"/>
              </a:rPr>
              <a:t>primitive types are </a:t>
            </a:r>
            <a:r>
              <a:rPr lang="en-US" sz="2400" spc="-100" dirty="0" smtClean="0">
                <a:cs typeface="Consolas" pitchFamily="49" charset="0"/>
              </a:rPr>
              <a:t>missing</a:t>
            </a:r>
            <a:br>
              <a:rPr lang="en-US" sz="2400" spc="-100" dirty="0" smtClean="0">
                <a:cs typeface="Consolas" pitchFamily="49" charset="0"/>
              </a:rPr>
            </a:br>
            <a:r>
              <a:rPr lang="cs-CZ" sz="2400" dirty="0" smtClean="0">
                <a:cs typeface="Consolas" pitchFamily="49" charset="0"/>
              </a:rPr>
              <a:t>Type inference </a:t>
            </a:r>
            <a:r>
              <a:rPr lang="cs-CZ" sz="2400" dirty="0" err="1" smtClean="0">
                <a:cs typeface="Consolas" pitchFamily="49" charset="0"/>
              </a:rPr>
              <a:t>can</a:t>
            </a:r>
            <a:r>
              <a:rPr lang="cs-CZ" sz="2400" dirty="0" smtClean="0">
                <a:cs typeface="Consolas" pitchFamily="49" charset="0"/>
              </a:rPr>
              <a:t> </a:t>
            </a:r>
            <a:r>
              <a:rPr lang="cs-CZ" sz="2400" dirty="0" err="1" smtClean="0">
                <a:cs typeface="Consolas" pitchFamily="49" charset="0"/>
              </a:rPr>
              <a:t>be</a:t>
            </a:r>
            <a:r>
              <a:rPr lang="cs-CZ" sz="2400" dirty="0" smtClean="0">
                <a:cs typeface="Consolas" pitchFamily="49" charset="0"/>
              </a:rPr>
              <a:t> </a:t>
            </a:r>
            <a:r>
              <a:rPr lang="cs-CZ" sz="2400" dirty="0" err="1" smtClean="0">
                <a:cs typeface="Consolas" pitchFamily="49" charset="0"/>
              </a:rPr>
              <a:t>confusing</a:t>
            </a:r>
            <a:r>
              <a:rPr lang="cs-CZ" sz="2400" dirty="0" smtClean="0">
                <a:cs typeface="Consolas" pitchFamily="49" charset="0"/>
              </a:rPr>
              <a:t/>
            </a:r>
            <a:br>
              <a:rPr lang="cs-CZ" sz="2400" dirty="0" smtClean="0">
                <a:cs typeface="Consolas" pitchFamily="49" charset="0"/>
              </a:rPr>
            </a:br>
            <a:r>
              <a:rPr lang="cs-CZ" sz="2400" b="1" dirty="0" err="1" smtClean="0">
                <a:cs typeface="Consolas" pitchFamily="49" charset="0"/>
              </a:rPr>
              <a:t>Avoid</a:t>
            </a:r>
            <a:r>
              <a:rPr lang="cs-CZ" sz="2400" b="1" dirty="0" smtClean="0">
                <a:cs typeface="Consolas" pitchFamily="49" charset="0"/>
              </a:rPr>
              <a:t> </a:t>
            </a:r>
            <a:r>
              <a:rPr lang="cs-CZ" sz="2400" b="1" dirty="0" err="1" smtClean="0">
                <a:cs typeface="Consolas" pitchFamily="49" charset="0"/>
              </a:rPr>
              <a:t>using</a:t>
            </a:r>
            <a:r>
              <a:rPr lang="cs-CZ" sz="2400" b="1" dirty="0" smtClean="0">
                <a:cs typeface="Consolas" pitchFamily="49" charset="0"/>
              </a:rPr>
              <a:t> </a:t>
            </a:r>
            <a:r>
              <a:rPr lang="cs-CZ" sz="2400" b="1" dirty="0" err="1" smtClean="0">
                <a:cs typeface="Consolas" pitchFamily="49" charset="0"/>
              </a:rPr>
              <a:t>streams</a:t>
            </a:r>
            <a:r>
              <a:rPr lang="cs-CZ" sz="2400" b="1" dirty="0" smtClean="0">
                <a:cs typeface="Consolas" pitchFamily="49" charset="0"/>
              </a:rPr>
              <a:t> </a:t>
            </a:r>
            <a:r>
              <a:rPr lang="cs-CZ" sz="2400" b="1" dirty="0" err="1" smtClean="0">
                <a:cs typeface="Consolas" pitchFamily="49" charset="0"/>
              </a:rPr>
              <a:t>for</a:t>
            </a:r>
            <a:r>
              <a:rPr lang="cs-CZ" sz="2400" b="1" dirty="0" smtClean="0">
                <a:cs typeface="Consolas" pitchFamily="49" charset="0"/>
              </a:rPr>
              <a:t> </a:t>
            </a:r>
            <a:r>
              <a:rPr lang="cs-CZ" sz="2400" b="1" dirty="0" err="1" smtClean="0">
                <a:cs typeface="Consolas" pitchFamily="49" charset="0"/>
              </a:rPr>
              <a:t>char</a:t>
            </a:r>
            <a:r>
              <a:rPr lang="cs-CZ" sz="2400" b="1" dirty="0" smtClean="0">
                <a:cs typeface="Consolas" pitchFamily="49" charset="0"/>
              </a:rPr>
              <a:t> </a:t>
            </a:r>
            <a:r>
              <a:rPr lang="cs-CZ" sz="2400" b="1" dirty="0" err="1" smtClean="0">
                <a:cs typeface="Consolas" pitchFamily="49" charset="0"/>
              </a:rPr>
              <a:t>processing</a:t>
            </a:r>
            <a:endParaRPr lang="en-US" sz="2400" b="1" dirty="0">
              <a:cs typeface="Consolas" pitchFamily="49" charset="0"/>
            </a:endParaRPr>
          </a:p>
          <a:p>
            <a:pPr>
              <a:buNone/>
            </a:pPr>
            <a:endParaRPr lang="en-US" sz="2800" spc="-100" dirty="0">
              <a:cs typeface="Consolas" pitchFamily="49" charset="0"/>
            </a:endParaRPr>
          </a:p>
          <a:p>
            <a:pPr>
              <a:buNone/>
            </a:pPr>
            <a:endParaRPr lang="en-US" sz="2000" dirty="0" smtClean="0">
              <a:latin typeface="Consolas" pitchFamily="49" charset="0"/>
              <a:cs typeface="Consolas" pitchFamily="49" charset="0"/>
            </a:endParaRPr>
          </a:p>
          <a:p>
            <a:pPr>
              <a:buNone/>
            </a:pPr>
            <a:endParaRPr lang="en-US" sz="2000" dirty="0" smtClean="0">
              <a:latin typeface="Consolas" pitchFamily="49" charset="0"/>
              <a:cs typeface="Consolas" pitchFamily="49" charset="0"/>
            </a:endParaRPr>
          </a:p>
        </p:txBody>
      </p:sp>
    </p:spTree>
    <p:extLst>
      <p:ext uri="{BB962C8B-B14F-4D97-AF65-F5344CB8AC3E}">
        <p14:creationId xmlns:p14="http://schemas.microsoft.com/office/powerpoint/2010/main" val="1366494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conundrum </a:t>
            </a:r>
            <a:r>
              <a:rPr lang="mr-IN" dirty="0" smtClean="0"/>
              <a:t>–</a:t>
            </a:r>
            <a:r>
              <a:rPr lang="en-US" dirty="0" smtClean="0"/>
              <a:t> Cartesian product</a:t>
            </a:r>
            <a:br>
              <a:rPr lang="en-US" dirty="0" smtClean="0"/>
            </a:br>
            <a:r>
              <a:rPr lang="en-US" sz="2400" b="0" i="1" dirty="0" smtClean="0">
                <a:solidFill>
                  <a:schemeClr val="accent2"/>
                </a:solidFill>
              </a:rPr>
              <a:t>Which is better?</a:t>
            </a:r>
            <a:endParaRPr lang="en-US" sz="2400" b="0" i="1" dirty="0">
              <a:solidFill>
                <a:schemeClr val="accent2"/>
              </a:solidFill>
            </a:endParaRPr>
          </a:p>
        </p:txBody>
      </p:sp>
      <p:sp>
        <p:nvSpPr>
          <p:cNvPr id="3" name="Content Placeholder 2"/>
          <p:cNvSpPr>
            <a:spLocks noGrp="1"/>
          </p:cNvSpPr>
          <p:nvPr>
            <p:ph idx="1"/>
          </p:nvPr>
        </p:nvSpPr>
        <p:spPr/>
        <p:txBody>
          <a:bodyPr/>
          <a:lstStyle/>
          <a:p>
            <a:pPr marL="0" indent="0">
              <a:lnSpc>
                <a:spcPct val="100000"/>
              </a:lnSpc>
              <a:spcBef>
                <a:spcPts val="0"/>
              </a:spcBef>
              <a:buNone/>
            </a:pPr>
            <a:r>
              <a:rPr lang="en-US" sz="1800" dirty="0" smtClean="0">
                <a:solidFill>
                  <a:schemeClr val="accent2"/>
                </a:solidFill>
                <a:latin typeface="Courier New Bold" pitchFamily="49" charset="0"/>
              </a:rPr>
              <a:t>// </a:t>
            </a:r>
            <a:r>
              <a:rPr lang="en-US" sz="1800" dirty="0">
                <a:solidFill>
                  <a:schemeClr val="accent2"/>
                </a:solidFill>
                <a:latin typeface="Courier New Bold" pitchFamily="49" charset="0"/>
              </a:rPr>
              <a:t>Iterative Cartesian product computation</a:t>
            </a:r>
          </a:p>
          <a:p>
            <a:pPr marL="0" indent="0">
              <a:lnSpc>
                <a:spcPct val="100000"/>
              </a:lnSpc>
              <a:spcBef>
                <a:spcPts val="0"/>
              </a:spcBef>
              <a:buNone/>
            </a:pPr>
            <a:r>
              <a:rPr lang="en-US" sz="1800" dirty="0">
                <a:latin typeface="Courier New Bold" pitchFamily="49" charset="0"/>
              </a:rPr>
              <a:t>private static List&lt;Card&gt; </a:t>
            </a:r>
            <a:r>
              <a:rPr lang="en-US" sz="1800" dirty="0" err="1">
                <a:latin typeface="Courier New Bold" pitchFamily="49" charset="0"/>
              </a:rPr>
              <a:t>newDeck</a:t>
            </a:r>
            <a:r>
              <a:rPr lang="en-US" sz="1800">
                <a:latin typeface="Courier New Bold" pitchFamily="49" charset="0"/>
              </a:rPr>
              <a:t>() {</a:t>
            </a:r>
          </a:p>
          <a:p>
            <a:pPr marL="0" indent="0">
              <a:lnSpc>
                <a:spcPct val="100000"/>
              </a:lnSpc>
              <a:spcBef>
                <a:spcPts val="0"/>
              </a:spcBef>
              <a:buNone/>
            </a:pPr>
            <a:r>
              <a:rPr lang="en-US" sz="1800">
                <a:latin typeface="Courier New Bold" pitchFamily="49" charset="0"/>
              </a:rPr>
              <a:t>    List&lt;Card&gt; result = new </a:t>
            </a:r>
            <a:r>
              <a:rPr lang="en-US" sz="1800" err="1">
                <a:latin typeface="Courier New Bold" pitchFamily="49" charset="0"/>
              </a:rPr>
              <a:t>ArrayList</a:t>
            </a:r>
            <a:r>
              <a:rPr lang="en-US" sz="1800">
                <a:latin typeface="Courier New Bold" pitchFamily="49" charset="0"/>
              </a:rPr>
              <a:t>&lt;&gt;();</a:t>
            </a:r>
          </a:p>
          <a:p>
            <a:pPr marL="0" indent="0">
              <a:lnSpc>
                <a:spcPct val="100000"/>
              </a:lnSpc>
              <a:spcBef>
                <a:spcPts val="0"/>
              </a:spcBef>
              <a:buNone/>
            </a:pPr>
            <a:r>
              <a:rPr lang="en-US" sz="1800">
                <a:latin typeface="Courier New Bold" pitchFamily="49" charset="0"/>
              </a:rPr>
              <a:t>    for (Suit suit : </a:t>
            </a:r>
            <a:r>
              <a:rPr lang="en-US" sz="1800" err="1">
                <a:latin typeface="Courier New Bold" pitchFamily="49" charset="0"/>
              </a:rPr>
              <a:t>Suit.values</a:t>
            </a:r>
            <a:r>
              <a:rPr lang="en-US" sz="1800">
                <a:latin typeface="Courier New Bold" pitchFamily="49" charset="0"/>
              </a:rPr>
              <a:t>())</a:t>
            </a:r>
          </a:p>
          <a:p>
            <a:pPr marL="0" indent="0">
              <a:lnSpc>
                <a:spcPct val="100000"/>
              </a:lnSpc>
              <a:spcBef>
                <a:spcPts val="0"/>
              </a:spcBef>
              <a:buNone/>
            </a:pPr>
            <a:r>
              <a:rPr lang="en-US" sz="1800">
                <a:latin typeface="Courier New Bold" pitchFamily="49" charset="0"/>
              </a:rPr>
              <a:t>        for (Rank rank : </a:t>
            </a:r>
            <a:r>
              <a:rPr lang="en-US" sz="1800" err="1">
                <a:latin typeface="Courier New Bold" pitchFamily="49" charset="0"/>
              </a:rPr>
              <a:t>Rank.values</a:t>
            </a:r>
            <a:r>
              <a:rPr lang="en-US" sz="1800">
                <a:latin typeface="Courier New Bold" pitchFamily="49" charset="0"/>
              </a:rPr>
              <a:t>())</a:t>
            </a:r>
          </a:p>
          <a:p>
            <a:pPr marL="0" indent="0">
              <a:lnSpc>
                <a:spcPct val="100000"/>
              </a:lnSpc>
              <a:spcBef>
                <a:spcPts val="0"/>
              </a:spcBef>
              <a:buNone/>
            </a:pPr>
            <a:r>
              <a:rPr lang="en-US" sz="1800">
                <a:latin typeface="Courier New Bold" pitchFamily="49" charset="0"/>
              </a:rPr>
              <a:t>            </a:t>
            </a:r>
            <a:r>
              <a:rPr lang="en-US" sz="1800" err="1">
                <a:latin typeface="Courier New Bold" pitchFamily="49" charset="0"/>
              </a:rPr>
              <a:t>result.add</a:t>
            </a:r>
            <a:r>
              <a:rPr lang="en-US" sz="1800">
                <a:latin typeface="Courier New Bold" pitchFamily="49" charset="0"/>
              </a:rPr>
              <a:t>(new Card(suit, rank));</a:t>
            </a:r>
          </a:p>
          <a:p>
            <a:pPr marL="0" indent="0">
              <a:lnSpc>
                <a:spcPct val="100000"/>
              </a:lnSpc>
              <a:spcBef>
                <a:spcPts val="0"/>
              </a:spcBef>
              <a:buNone/>
            </a:pPr>
            <a:r>
              <a:rPr lang="en-US" sz="1800">
                <a:latin typeface="Courier New Bold" pitchFamily="49" charset="0"/>
              </a:rPr>
              <a:t>    return result;</a:t>
            </a:r>
          </a:p>
          <a:p>
            <a:pPr marL="0" indent="0">
              <a:lnSpc>
                <a:spcPct val="100000"/>
              </a:lnSpc>
              <a:spcBef>
                <a:spcPts val="0"/>
              </a:spcBef>
              <a:buNone/>
            </a:pPr>
            <a:r>
              <a:rPr lang="en-US" sz="1800" smtClean="0">
                <a:latin typeface="Courier New Bold" pitchFamily="49" charset="0"/>
              </a:rPr>
              <a:t>}</a:t>
            </a:r>
          </a:p>
          <a:p>
            <a:pPr marL="0" indent="0">
              <a:lnSpc>
                <a:spcPct val="100000"/>
              </a:lnSpc>
              <a:spcBef>
                <a:spcPts val="0"/>
              </a:spcBef>
              <a:buNone/>
            </a:pPr>
            <a:endParaRPr lang="en-US" sz="1800" smtClean="0">
              <a:latin typeface="Courier New Bold" pitchFamily="49" charset="0"/>
            </a:endParaRPr>
          </a:p>
          <a:p>
            <a:pPr marL="0" indent="0">
              <a:lnSpc>
                <a:spcPct val="100000"/>
              </a:lnSpc>
              <a:spcBef>
                <a:spcPts val="0"/>
              </a:spcBef>
              <a:buNone/>
            </a:pPr>
            <a:r>
              <a:rPr lang="en-US" sz="1800">
                <a:solidFill>
                  <a:schemeClr val="accent2"/>
                </a:solidFill>
                <a:latin typeface="Courier New Bold" pitchFamily="49" charset="0"/>
              </a:rPr>
              <a:t>// Stream-based Cartesian product computation</a:t>
            </a:r>
          </a:p>
          <a:p>
            <a:pPr marL="0" indent="0">
              <a:lnSpc>
                <a:spcPct val="100000"/>
              </a:lnSpc>
              <a:spcBef>
                <a:spcPts val="0"/>
              </a:spcBef>
              <a:buNone/>
            </a:pPr>
            <a:r>
              <a:rPr lang="en-US" sz="1800">
                <a:latin typeface="Courier New Bold" pitchFamily="49" charset="0"/>
              </a:rPr>
              <a:t>private static List&lt;Card&gt; </a:t>
            </a:r>
            <a:r>
              <a:rPr lang="en-US" sz="1800" err="1">
                <a:latin typeface="Courier New Bold" pitchFamily="49" charset="0"/>
              </a:rPr>
              <a:t>newDeck</a:t>
            </a:r>
            <a:r>
              <a:rPr lang="en-US" sz="1800">
                <a:latin typeface="Courier New Bold" pitchFamily="49" charset="0"/>
              </a:rPr>
              <a:t>() {</a:t>
            </a:r>
          </a:p>
          <a:p>
            <a:pPr marL="0" indent="0">
              <a:lnSpc>
                <a:spcPct val="100000"/>
              </a:lnSpc>
              <a:spcBef>
                <a:spcPts val="0"/>
              </a:spcBef>
              <a:buNone/>
            </a:pPr>
            <a:r>
              <a:rPr lang="en-US" sz="1800">
                <a:latin typeface="Courier New Bold" pitchFamily="49" charset="0"/>
              </a:rPr>
              <a:t>    return </a:t>
            </a:r>
            <a:r>
              <a:rPr lang="en-US" sz="1800" err="1">
                <a:latin typeface="Courier New Bold" pitchFamily="49" charset="0"/>
              </a:rPr>
              <a:t>Stream.of</a:t>
            </a:r>
            <a:r>
              <a:rPr lang="en-US" sz="1800">
                <a:latin typeface="Courier New Bold" pitchFamily="49" charset="0"/>
              </a:rPr>
              <a:t>(</a:t>
            </a:r>
            <a:r>
              <a:rPr lang="en-US" sz="1800" err="1">
                <a:latin typeface="Courier New Bold" pitchFamily="49" charset="0"/>
              </a:rPr>
              <a:t>Suit.values</a:t>
            </a:r>
            <a:r>
              <a:rPr lang="en-US" sz="1800">
                <a:latin typeface="Courier New Bold" pitchFamily="49" charset="0"/>
              </a:rPr>
              <a:t>())</a:t>
            </a:r>
          </a:p>
          <a:p>
            <a:pPr marL="0" indent="0">
              <a:lnSpc>
                <a:spcPct val="100000"/>
              </a:lnSpc>
              <a:spcBef>
                <a:spcPts val="0"/>
              </a:spcBef>
              <a:buNone/>
            </a:pPr>
            <a:r>
              <a:rPr lang="en-US" sz="1800">
                <a:latin typeface="Courier New Bold" pitchFamily="49" charset="0"/>
              </a:rPr>
              <a:t>        .</a:t>
            </a:r>
            <a:r>
              <a:rPr lang="en-US" sz="1800" err="1">
                <a:latin typeface="Courier New Bold" pitchFamily="49" charset="0"/>
              </a:rPr>
              <a:t>flatMap</a:t>
            </a:r>
            <a:r>
              <a:rPr lang="en-US" sz="1800">
                <a:latin typeface="Courier New Bold" pitchFamily="49" charset="0"/>
              </a:rPr>
              <a:t>(suit </a:t>
            </a:r>
            <a:r>
              <a:rPr lang="en-US" sz="1800" smtClean="0">
                <a:latin typeface="Courier New Bold" pitchFamily="49" charset="0"/>
              </a:rPr>
              <a:t>-&gt; </a:t>
            </a:r>
            <a:r>
              <a:rPr lang="en-US" sz="1800" err="1" smtClean="0">
                <a:latin typeface="Courier New Bold" pitchFamily="49" charset="0"/>
              </a:rPr>
              <a:t>Stream.of</a:t>
            </a:r>
            <a:r>
              <a:rPr lang="en-US" sz="1800" smtClean="0">
                <a:latin typeface="Courier New Bold" pitchFamily="49" charset="0"/>
              </a:rPr>
              <a:t>(</a:t>
            </a:r>
            <a:r>
              <a:rPr lang="en-US" sz="1800" err="1" smtClean="0">
                <a:latin typeface="Courier New Bold" pitchFamily="49" charset="0"/>
              </a:rPr>
              <a:t>Rank.values</a:t>
            </a:r>
            <a:r>
              <a:rPr lang="en-US" sz="1800">
                <a:latin typeface="Courier New Bold" pitchFamily="49" charset="0"/>
              </a:rPr>
              <a:t>())</a:t>
            </a:r>
          </a:p>
          <a:p>
            <a:pPr marL="0" indent="0">
              <a:lnSpc>
                <a:spcPct val="100000"/>
              </a:lnSpc>
              <a:spcBef>
                <a:spcPts val="0"/>
              </a:spcBef>
              <a:buNone/>
            </a:pPr>
            <a:r>
              <a:rPr lang="en-US" sz="1800">
                <a:latin typeface="Courier New Bold" pitchFamily="49" charset="0"/>
              </a:rPr>
              <a:t>            </a:t>
            </a:r>
            <a:r>
              <a:rPr lang="en-US" sz="1800" smtClean="0">
                <a:latin typeface="Courier New Bold" pitchFamily="49" charset="0"/>
              </a:rPr>
              <a:t>.map(</a:t>
            </a:r>
            <a:r>
              <a:rPr lang="en-US" sz="1800" smtClean="0">
                <a:solidFill>
                  <a:schemeClr val="accent2"/>
                </a:solidFill>
                <a:latin typeface="Courier New Bold" pitchFamily="49" charset="0"/>
              </a:rPr>
              <a:t>rank </a:t>
            </a:r>
            <a:r>
              <a:rPr lang="en-US" sz="1800">
                <a:solidFill>
                  <a:schemeClr val="accent2"/>
                </a:solidFill>
                <a:latin typeface="Courier New Bold" pitchFamily="49" charset="0"/>
              </a:rPr>
              <a:t>-&gt; new Card(suit, rank</a:t>
            </a:r>
            <a:r>
              <a:rPr lang="en-US" sz="1800" smtClean="0">
                <a:solidFill>
                  <a:schemeClr val="accent2"/>
                </a:solidFill>
                <a:latin typeface="Courier New Bold" pitchFamily="49" charset="0"/>
              </a:rPr>
              <a:t>))</a:t>
            </a:r>
            <a:r>
              <a:rPr lang="en-US" sz="1800" smtClean="0">
                <a:latin typeface="Courier New Bold" pitchFamily="49" charset="0"/>
              </a:rPr>
              <a:t>)</a:t>
            </a:r>
            <a:endParaRPr lang="en-US" sz="1800">
              <a:latin typeface="Courier New Bold" pitchFamily="49" charset="0"/>
            </a:endParaRPr>
          </a:p>
          <a:p>
            <a:pPr marL="0" indent="0">
              <a:lnSpc>
                <a:spcPct val="100000"/>
              </a:lnSpc>
              <a:spcBef>
                <a:spcPts val="0"/>
              </a:spcBef>
              <a:buNone/>
            </a:pPr>
            <a:r>
              <a:rPr lang="en-US" sz="1800">
                <a:latin typeface="Courier New Bold" pitchFamily="49" charset="0"/>
              </a:rPr>
              <a:t>        .collect(</a:t>
            </a:r>
            <a:r>
              <a:rPr lang="en-US" sz="1800" err="1">
                <a:latin typeface="Courier New Bold" pitchFamily="49" charset="0"/>
              </a:rPr>
              <a:t>toList</a:t>
            </a:r>
            <a:r>
              <a:rPr lang="en-US" sz="1800">
                <a:latin typeface="Courier New Bold" pitchFamily="49" charset="0"/>
              </a:rPr>
              <a:t>());</a:t>
            </a:r>
          </a:p>
          <a:p>
            <a:pPr marL="0" indent="0">
              <a:lnSpc>
                <a:spcPct val="100000"/>
              </a:lnSpc>
              <a:spcBef>
                <a:spcPts val="0"/>
              </a:spcBef>
              <a:buNone/>
            </a:pPr>
            <a:r>
              <a:rPr lang="en-US" sz="1800">
                <a:latin typeface="Courier New Bold" pitchFamily="49" charset="0"/>
              </a:rPr>
              <a:t>}</a:t>
            </a:r>
          </a:p>
          <a:p>
            <a:pPr marL="0" indent="0">
              <a:lnSpc>
                <a:spcPct val="100000"/>
              </a:lnSpc>
              <a:spcBef>
                <a:spcPts val="0"/>
              </a:spcBef>
              <a:buNone/>
            </a:pPr>
            <a:endParaRPr lang="en-US" sz="1800" smtClean="0">
              <a:latin typeface="Courier New Bold" pitchFamily="49" charset="0"/>
            </a:endParaRPr>
          </a:p>
          <a:p>
            <a:pPr marL="0" indent="0">
              <a:lnSpc>
                <a:spcPct val="100000"/>
              </a:lnSpc>
              <a:spcBef>
                <a:spcPts val="0"/>
              </a:spcBef>
              <a:buNone/>
            </a:pPr>
            <a:endParaRPr lang="en-US" sz="1800">
              <a:latin typeface="Courier New Bold" pitchFamily="49" charset="0"/>
            </a:endParaRPr>
          </a:p>
        </p:txBody>
      </p:sp>
    </p:spTree>
    <p:extLst>
      <p:ext uri="{BB962C8B-B14F-4D97-AF65-F5344CB8AC3E}">
        <p14:creationId xmlns:p14="http://schemas.microsoft.com/office/powerpoint/2010/main" val="1173100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bottom line</a:t>
            </a:r>
            <a:endParaRPr lang="en-US" dirty="0"/>
          </a:p>
        </p:txBody>
      </p:sp>
      <p:sp>
        <p:nvSpPr>
          <p:cNvPr id="3" name="Content Placeholder 2"/>
          <p:cNvSpPr>
            <a:spLocks noGrp="1"/>
          </p:cNvSpPr>
          <p:nvPr>
            <p:ph idx="1"/>
          </p:nvPr>
        </p:nvSpPr>
        <p:spPr/>
        <p:txBody>
          <a:bodyPr/>
          <a:lstStyle/>
          <a:p>
            <a:r>
              <a:rPr lang="en-US" dirty="0" smtClean="0"/>
              <a:t>Streams are great for many things</a:t>
            </a:r>
            <a:r>
              <a:rPr lang="mr-IN" dirty="0" smtClean="0"/>
              <a:t>…</a:t>
            </a:r>
            <a:endParaRPr lang="en-US" dirty="0" smtClean="0"/>
          </a:p>
          <a:p>
            <a:pPr lvl="1"/>
            <a:r>
              <a:rPr lang="en-US" dirty="0" smtClean="0"/>
              <a:t>But they’re not a panacea</a:t>
            </a:r>
            <a:endParaRPr lang="en-US" dirty="0"/>
          </a:p>
          <a:p>
            <a:r>
              <a:rPr lang="en-US" dirty="0" smtClean="0"/>
              <a:t>When you first learn </a:t>
            </a:r>
            <a:r>
              <a:rPr lang="en-US" dirty="0"/>
              <a:t>streams</a:t>
            </a:r>
            <a:r>
              <a:rPr lang="en-US" dirty="0" smtClean="0"/>
              <a:t>, you may want to convert all of your loops. Don’t!</a:t>
            </a:r>
          </a:p>
          <a:p>
            <a:pPr lvl="1"/>
            <a:r>
              <a:rPr lang="en-US" dirty="0" smtClean="0"/>
              <a:t>It may make your code shorter, but not clearer</a:t>
            </a:r>
          </a:p>
          <a:p>
            <a:r>
              <a:rPr lang="en-US" dirty="0" smtClean="0"/>
              <a:t>Exercise judgment</a:t>
            </a:r>
          </a:p>
          <a:p>
            <a:pPr lvl="1"/>
            <a:r>
              <a:rPr lang="en-US" dirty="0" smtClean="0"/>
              <a:t>Properly used, streams increase brevity and clarity</a:t>
            </a:r>
          </a:p>
          <a:p>
            <a:pPr lvl="1"/>
            <a:r>
              <a:rPr lang="en-US" spc="-30" dirty="0" smtClean="0">
                <a:solidFill>
                  <a:schemeClr val="accent2"/>
                </a:solidFill>
              </a:rPr>
              <a:t>Most programs should combine iteration and streams</a:t>
            </a:r>
          </a:p>
          <a:p>
            <a:r>
              <a:rPr lang="en-US" spc="-30" dirty="0" smtClean="0"/>
              <a:t>It’s not always clear at the outset</a:t>
            </a:r>
          </a:p>
          <a:p>
            <a:pPr lvl="1"/>
            <a:r>
              <a:rPr lang="en-US" spc="-30" dirty="0" smtClean="0"/>
              <a:t>If you don’t know, take a guess and start hacking</a:t>
            </a:r>
          </a:p>
          <a:p>
            <a:pPr lvl="1"/>
            <a:r>
              <a:rPr lang="en-US" spc="-30" dirty="0" smtClean="0"/>
              <a:t>If it doesn’t feel right, try the other approach</a:t>
            </a:r>
            <a:endParaRPr lang="en-US" dirty="0"/>
          </a:p>
        </p:txBody>
      </p:sp>
    </p:spTree>
    <p:extLst>
      <p:ext uri="{BB962C8B-B14F-4D97-AF65-F5344CB8AC3E}">
        <p14:creationId xmlns:p14="http://schemas.microsoft.com/office/powerpoint/2010/main" val="1786037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en-US" dirty="0"/>
              <a:t>. Use caution </a:t>
            </a:r>
            <a:r>
              <a:rPr lang="en-US" dirty="0" smtClean="0"/>
              <a:t>making </a:t>
            </a:r>
            <a:r>
              <a:rPr lang="en-US" dirty="0"/>
              <a:t>streams </a:t>
            </a:r>
            <a:r>
              <a:rPr lang="en-US" dirty="0" smtClean="0"/>
              <a:t>parallel</a:t>
            </a:r>
            <a:br>
              <a:rPr lang="en-US" dirty="0" smtClean="0"/>
            </a:br>
            <a:r>
              <a:rPr lang="en-US" sz="2400" b="0" i="1" dirty="0" smtClean="0">
                <a:solidFill>
                  <a:schemeClr val="accent2"/>
                </a:solidFill>
              </a:rPr>
              <a:t>Remember our </a:t>
            </a:r>
            <a:r>
              <a:rPr lang="en-US" sz="2400" b="0" i="1" dirty="0">
                <a:solidFill>
                  <a:schemeClr val="accent2"/>
                </a:solidFill>
              </a:rPr>
              <a:t>Mersenne </a:t>
            </a:r>
            <a:r>
              <a:rPr lang="en-US" sz="2400" b="0" i="1" dirty="0" smtClean="0">
                <a:solidFill>
                  <a:schemeClr val="accent2"/>
                </a:solidFill>
              </a:rPr>
              <a:t>primes program?</a:t>
            </a:r>
            <a:endParaRPr lang="en-US" sz="2400" b="0" i="1" dirty="0">
              <a:solidFill>
                <a:schemeClr val="accent2"/>
              </a:solidFill>
            </a:endParaRPr>
          </a:p>
        </p:txBody>
      </p:sp>
      <p:sp>
        <p:nvSpPr>
          <p:cNvPr id="3" name="Content Placeholder 2"/>
          <p:cNvSpPr>
            <a:spLocks noGrp="1"/>
          </p:cNvSpPr>
          <p:nvPr>
            <p:ph idx="1"/>
          </p:nvPr>
        </p:nvSpPr>
        <p:spPr>
          <a:xfrm>
            <a:off x="914400" y="1600200"/>
            <a:ext cx="8077200" cy="4799013"/>
          </a:xfrm>
        </p:spPr>
        <p:txBody>
          <a:bodyPr/>
          <a:lstStyle/>
          <a:p>
            <a:pPr marL="0" indent="0">
              <a:lnSpc>
                <a:spcPct val="100000"/>
              </a:lnSpc>
              <a:spcBef>
                <a:spcPts val="0"/>
              </a:spcBef>
              <a:buNone/>
            </a:pPr>
            <a:r>
              <a:rPr lang="en-US" sz="1800" dirty="0" smtClean="0">
                <a:latin typeface="Consolas" charset="0"/>
                <a:ea typeface="Consolas" charset="0"/>
                <a:cs typeface="Consolas" charset="0"/>
              </a:rPr>
              <a:t>static </a:t>
            </a:r>
            <a:r>
              <a:rPr lang="en-US" sz="1800" dirty="0">
                <a:latin typeface="Consolas" charset="0"/>
                <a:ea typeface="Consolas" charset="0"/>
                <a:cs typeface="Consolas" charset="0"/>
              </a:rPr>
              <a:t>Stream&lt;</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&gt; primes() {</a:t>
            </a:r>
          </a:p>
          <a:p>
            <a:pPr marL="0" indent="0">
              <a:lnSpc>
                <a:spcPct val="100000"/>
              </a:lnSpc>
              <a:spcBef>
                <a:spcPts val="0"/>
              </a:spcBef>
              <a:buNone/>
            </a:pPr>
            <a:r>
              <a:rPr lang="en-US" sz="1800" dirty="0">
                <a:latin typeface="Consolas" charset="0"/>
                <a:ea typeface="Consolas" charset="0"/>
                <a:cs typeface="Consolas" charset="0"/>
              </a:rPr>
              <a:t>    return </a:t>
            </a:r>
            <a:r>
              <a:rPr lang="en-US" sz="1800" dirty="0" err="1">
                <a:latin typeface="Consolas" charset="0"/>
                <a:ea typeface="Consolas" charset="0"/>
                <a:cs typeface="Consolas" charset="0"/>
              </a:rPr>
              <a:t>Stream.iterate</a:t>
            </a:r>
            <a:r>
              <a:rPr lang="en-US" sz="1800" dirty="0">
                <a:latin typeface="Consolas" charset="0"/>
                <a:ea typeface="Consolas" charset="0"/>
                <a:cs typeface="Consolas" charset="0"/>
              </a:rPr>
              <a:t>(TWO, </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a:t>
            </a:r>
            <a:r>
              <a:rPr lang="en-US" sz="1800" dirty="0" err="1">
                <a:latin typeface="Consolas" charset="0"/>
                <a:ea typeface="Consolas" charset="0"/>
                <a:cs typeface="Consolas" charset="0"/>
              </a:rPr>
              <a:t>nextProbablePrime</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a:t>
            </a:r>
            <a:r>
              <a:rPr lang="en-US" sz="1800" dirty="0">
                <a:latin typeface="Consolas" charset="0"/>
                <a:ea typeface="Consolas" charset="0"/>
                <a:cs typeface="Consolas" charset="0"/>
              </a:rPr>
              <a:t/>
            </a:r>
            <a:br>
              <a:rPr lang="en-US" sz="1800" dirty="0">
                <a:latin typeface="Consolas" charset="0"/>
                <a:ea typeface="Consolas" charset="0"/>
                <a:cs typeface="Consolas" charset="0"/>
              </a:rPr>
            </a:br>
            <a:endParaRPr lang="en-US" sz="1800" dirty="0">
              <a:latin typeface="Consolas" charset="0"/>
              <a:ea typeface="Consolas" charset="0"/>
              <a:cs typeface="Consolas" charset="0"/>
            </a:endParaRPr>
          </a:p>
          <a:p>
            <a:pPr marL="0" indent="0">
              <a:lnSpc>
                <a:spcPct val="100000"/>
              </a:lnSpc>
              <a:spcBef>
                <a:spcPts val="0"/>
              </a:spcBef>
              <a:buNone/>
            </a:pPr>
            <a:r>
              <a:rPr lang="en-US" sz="1800" dirty="0">
                <a:latin typeface="Consolas" charset="0"/>
                <a:ea typeface="Consolas" charset="0"/>
                <a:cs typeface="Consolas" charset="0"/>
              </a:rPr>
              <a:t>public static void main(String[] </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 {</a:t>
            </a:r>
          </a:p>
          <a:p>
            <a:pPr marL="0" indent="0">
              <a:lnSpc>
                <a:spcPct val="100000"/>
              </a:lnSpc>
              <a:spcBef>
                <a:spcPts val="0"/>
              </a:spcBef>
              <a:buNone/>
            </a:pP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 primes</a:t>
            </a:r>
            <a:r>
              <a:rPr lang="en-US" sz="1800" dirty="0">
                <a:latin typeface="Consolas" charset="0"/>
                <a:ea typeface="Consolas" charset="0"/>
                <a:cs typeface="Consolas" charset="0"/>
              </a:rPr>
              <a:t>().map(p -&gt; </a:t>
            </a:r>
            <a:r>
              <a:rPr lang="en-US" sz="1800" dirty="0" err="1">
                <a:latin typeface="Consolas" charset="0"/>
                <a:ea typeface="Consolas" charset="0"/>
                <a:cs typeface="Consolas" charset="0"/>
              </a:rPr>
              <a:t>TWO.pow</a:t>
            </a:r>
            <a:r>
              <a:rPr lang="en-US" sz="1800" dirty="0">
                <a:latin typeface="Consolas" charset="0"/>
                <a:ea typeface="Consolas" charset="0"/>
                <a:cs typeface="Consolas" charset="0"/>
              </a:rPr>
              <a:t>(</a:t>
            </a:r>
            <a:r>
              <a:rPr lang="en-US" sz="1800" dirty="0" err="1">
                <a:latin typeface="Consolas" charset="0"/>
                <a:ea typeface="Consolas" charset="0"/>
                <a:cs typeface="Consolas" charset="0"/>
              </a:rPr>
              <a:t>p.intValueExact</a:t>
            </a:r>
            <a:r>
              <a:rPr lang="en-US" sz="1800" dirty="0">
                <a:latin typeface="Consolas" charset="0"/>
                <a:ea typeface="Consolas" charset="0"/>
                <a:cs typeface="Consolas" charset="0"/>
              </a:rPr>
              <a:t>()).subtract(ONE))</a:t>
            </a:r>
          </a:p>
          <a:p>
            <a:pPr marL="0" indent="0">
              <a:lnSpc>
                <a:spcPct val="100000"/>
              </a:lnSpc>
              <a:spcBef>
                <a:spcPts val="0"/>
              </a:spcBef>
              <a:buNone/>
            </a:pPr>
            <a:r>
              <a:rPr lang="en-US" sz="1800" dirty="0">
                <a:latin typeface="Consolas" charset="0"/>
                <a:ea typeface="Consolas" charset="0"/>
                <a:cs typeface="Consolas" charset="0"/>
              </a:rPr>
              <a:t>        .filter(</a:t>
            </a:r>
            <a:r>
              <a:rPr lang="en-US" sz="1800" dirty="0" err="1">
                <a:latin typeface="Consolas" charset="0"/>
                <a:ea typeface="Consolas" charset="0"/>
                <a:cs typeface="Consolas" charset="0"/>
              </a:rPr>
              <a:t>mersenne</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mersenne.isProbablePrime</a:t>
            </a:r>
            <a:r>
              <a:rPr lang="en-US" sz="1800" dirty="0">
                <a:latin typeface="Consolas" charset="0"/>
                <a:ea typeface="Consolas" charset="0"/>
                <a:cs typeface="Consolas" charset="0"/>
              </a:rPr>
              <a:t>(50))</a:t>
            </a:r>
          </a:p>
          <a:p>
            <a:pPr marL="0" indent="0">
              <a:lnSpc>
                <a:spcPct val="100000"/>
              </a:lnSpc>
              <a:spcBef>
                <a:spcPts val="0"/>
              </a:spcBef>
              <a:buNone/>
            </a:pPr>
            <a:r>
              <a:rPr lang="en-US" sz="1800" dirty="0">
                <a:latin typeface="Consolas" charset="0"/>
                <a:ea typeface="Consolas" charset="0"/>
                <a:cs typeface="Consolas" charset="0"/>
              </a:rPr>
              <a:t>        .limit(20)</a:t>
            </a:r>
          </a:p>
          <a:p>
            <a:pPr marL="0" indent="0">
              <a:lnSpc>
                <a:spcPct val="100000"/>
              </a:lnSpc>
              <a:spcBef>
                <a:spcPts val="0"/>
              </a:spcBef>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forEach</a:t>
            </a:r>
            <a:r>
              <a:rPr lang="en-US" sz="1800" dirty="0">
                <a:latin typeface="Consolas" charset="0"/>
                <a:ea typeface="Consolas" charset="0"/>
                <a:cs typeface="Consolas" charset="0"/>
              </a:rPr>
              <a:t>(</a:t>
            </a:r>
            <a:r>
              <a:rPr lang="en-US" sz="1800" dirty="0" err="1">
                <a:latin typeface="Consolas" charset="0"/>
                <a:ea typeface="Consolas" charset="0"/>
                <a:cs typeface="Consolas" charset="0"/>
              </a:rPr>
              <a:t>System.out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println</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a:t>
            </a:r>
          </a:p>
          <a:p>
            <a:pPr marL="0" indent="0">
              <a:lnSpc>
                <a:spcPct val="100000"/>
              </a:lnSpc>
              <a:spcBef>
                <a:spcPts val="0"/>
              </a:spcBef>
              <a:buNone/>
            </a:pPr>
            <a:endParaRPr lang="en-US" sz="1650" dirty="0" smtClean="0">
              <a:latin typeface="Courier New Bold" pitchFamily="49" charset="0"/>
            </a:endParaRPr>
          </a:p>
          <a:p>
            <a:pPr marL="0" indent="0">
              <a:lnSpc>
                <a:spcPct val="100000"/>
              </a:lnSpc>
              <a:spcBef>
                <a:spcPts val="0"/>
              </a:spcBef>
              <a:buNone/>
            </a:pPr>
            <a:endParaRPr lang="en-US" sz="1650" dirty="0" smtClean="0">
              <a:latin typeface="Courier New Bold" pitchFamily="49" charset="0"/>
            </a:endParaRPr>
          </a:p>
          <a:p>
            <a:pPr marL="0" indent="0">
              <a:lnSpc>
                <a:spcPct val="100000"/>
              </a:lnSpc>
              <a:spcBef>
                <a:spcPts val="0"/>
              </a:spcBef>
              <a:buNone/>
            </a:pPr>
            <a:endParaRPr lang="en-US" sz="1650" dirty="0">
              <a:latin typeface="Courier New Bold" pitchFamily="49" charset="0"/>
            </a:endParaRPr>
          </a:p>
          <a:p>
            <a:pPr marL="0" indent="0">
              <a:lnSpc>
                <a:spcPct val="100000"/>
              </a:lnSpc>
              <a:spcBef>
                <a:spcPts val="0"/>
              </a:spcBef>
              <a:buNone/>
            </a:pPr>
            <a:endParaRPr lang="en-US" sz="1650" dirty="0">
              <a:latin typeface="Courier New Bold" pitchFamily="49" charset="0"/>
            </a:endParaRPr>
          </a:p>
          <a:p>
            <a:pPr marL="0" indent="0">
              <a:lnSpc>
                <a:spcPct val="100000"/>
              </a:lnSpc>
              <a:spcBef>
                <a:spcPts val="0"/>
              </a:spcBef>
              <a:buNone/>
            </a:pPr>
            <a:endParaRPr lang="en-US" sz="1650" dirty="0" smtClean="0">
              <a:latin typeface="Courier New Bold" pitchFamily="49" charset="0"/>
            </a:endParaRPr>
          </a:p>
          <a:p>
            <a:pPr marL="0" indent="0">
              <a:lnSpc>
                <a:spcPct val="100000"/>
              </a:lnSpc>
              <a:spcBef>
                <a:spcPts val="0"/>
              </a:spcBef>
              <a:buNone/>
            </a:pPr>
            <a:r>
              <a:rPr lang="en-US" dirty="0">
                <a:solidFill>
                  <a:schemeClr val="accent2"/>
                </a:solidFill>
                <a:latin typeface="+mj-lt"/>
              </a:rPr>
              <a:t>R</a:t>
            </a:r>
            <a:r>
              <a:rPr lang="en-US" dirty="0" smtClean="0">
                <a:solidFill>
                  <a:schemeClr val="accent2"/>
                </a:solidFill>
                <a:latin typeface="+mj-lt"/>
              </a:rPr>
              <a:t>uns in 12.5s on my quad-core, 8-thread core i7</a:t>
            </a:r>
          </a:p>
        </p:txBody>
      </p:sp>
    </p:spTree>
    <p:extLst>
      <p:ext uri="{BB962C8B-B14F-4D97-AF65-F5344CB8AC3E}">
        <p14:creationId xmlns:p14="http://schemas.microsoft.com/office/powerpoint/2010/main" val="706939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0" dirty="0" smtClean="0"/>
              <a:t>How fast do you think </a:t>
            </a:r>
            <a:r>
              <a:rPr lang="en-US" i="1" spc="-40" dirty="0" smtClean="0"/>
              <a:t>this</a:t>
            </a:r>
            <a:r>
              <a:rPr lang="en-US" spc="-40" dirty="0" smtClean="0"/>
              <a:t> program runs?</a:t>
            </a:r>
            <a:endParaRPr lang="en-US" sz="2400" b="0" i="1" spc="-40" dirty="0">
              <a:solidFill>
                <a:schemeClr val="accent2"/>
              </a:solidFill>
            </a:endParaRPr>
          </a:p>
        </p:txBody>
      </p:sp>
      <p:sp>
        <p:nvSpPr>
          <p:cNvPr id="3" name="Content Placeholder 2"/>
          <p:cNvSpPr>
            <a:spLocks noGrp="1"/>
          </p:cNvSpPr>
          <p:nvPr>
            <p:ph idx="1"/>
          </p:nvPr>
        </p:nvSpPr>
        <p:spPr>
          <a:xfrm>
            <a:off x="914400" y="1600200"/>
            <a:ext cx="8077200" cy="4799013"/>
          </a:xfrm>
        </p:spPr>
        <p:txBody>
          <a:bodyPr/>
          <a:lstStyle/>
          <a:p>
            <a:pPr marL="0" indent="0">
              <a:lnSpc>
                <a:spcPct val="100000"/>
              </a:lnSpc>
              <a:spcBef>
                <a:spcPts val="0"/>
              </a:spcBef>
              <a:buNone/>
            </a:pPr>
            <a:r>
              <a:rPr lang="en-US" sz="1800" dirty="0" smtClean="0">
                <a:latin typeface="Consolas" charset="0"/>
                <a:ea typeface="Consolas" charset="0"/>
                <a:cs typeface="Consolas" charset="0"/>
              </a:rPr>
              <a:t>static </a:t>
            </a:r>
            <a:r>
              <a:rPr lang="en-US" sz="1800" dirty="0">
                <a:latin typeface="Consolas" charset="0"/>
                <a:ea typeface="Consolas" charset="0"/>
                <a:cs typeface="Consolas" charset="0"/>
              </a:rPr>
              <a:t>Stream&lt;</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&gt; primes() {</a:t>
            </a:r>
          </a:p>
          <a:p>
            <a:pPr marL="0" indent="0">
              <a:lnSpc>
                <a:spcPct val="100000"/>
              </a:lnSpc>
              <a:spcBef>
                <a:spcPts val="0"/>
              </a:spcBef>
              <a:buNone/>
            </a:pPr>
            <a:r>
              <a:rPr lang="en-US" sz="1800" dirty="0">
                <a:latin typeface="Consolas" charset="0"/>
                <a:ea typeface="Consolas" charset="0"/>
                <a:cs typeface="Consolas" charset="0"/>
              </a:rPr>
              <a:t>    return </a:t>
            </a:r>
            <a:r>
              <a:rPr lang="en-US" sz="1800" dirty="0" err="1">
                <a:latin typeface="Consolas" charset="0"/>
                <a:ea typeface="Consolas" charset="0"/>
                <a:cs typeface="Consolas" charset="0"/>
              </a:rPr>
              <a:t>Stream.iterate</a:t>
            </a:r>
            <a:r>
              <a:rPr lang="en-US" sz="1800" dirty="0">
                <a:latin typeface="Consolas" charset="0"/>
                <a:ea typeface="Consolas" charset="0"/>
                <a:cs typeface="Consolas" charset="0"/>
              </a:rPr>
              <a:t>(TWO, </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a:t>
            </a:r>
            <a:r>
              <a:rPr lang="en-US" sz="1800" dirty="0" err="1">
                <a:latin typeface="Consolas" charset="0"/>
                <a:ea typeface="Consolas" charset="0"/>
                <a:cs typeface="Consolas" charset="0"/>
              </a:rPr>
              <a:t>nextProbablePrime</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a:t>
            </a:r>
            <a:r>
              <a:rPr lang="en-US" sz="1800" dirty="0">
                <a:latin typeface="Consolas" charset="0"/>
                <a:ea typeface="Consolas" charset="0"/>
                <a:cs typeface="Consolas" charset="0"/>
              </a:rPr>
              <a:t/>
            </a:r>
            <a:br>
              <a:rPr lang="en-US" sz="1800" dirty="0">
                <a:latin typeface="Consolas" charset="0"/>
                <a:ea typeface="Consolas" charset="0"/>
                <a:cs typeface="Consolas" charset="0"/>
              </a:rPr>
            </a:br>
            <a:endParaRPr lang="en-US" sz="1800" dirty="0">
              <a:latin typeface="Consolas" charset="0"/>
              <a:ea typeface="Consolas" charset="0"/>
              <a:cs typeface="Consolas" charset="0"/>
            </a:endParaRPr>
          </a:p>
          <a:p>
            <a:pPr marL="0" indent="0">
              <a:lnSpc>
                <a:spcPct val="100000"/>
              </a:lnSpc>
              <a:spcBef>
                <a:spcPts val="0"/>
              </a:spcBef>
              <a:buNone/>
            </a:pPr>
            <a:r>
              <a:rPr lang="en-US" sz="1800" dirty="0">
                <a:latin typeface="Consolas" charset="0"/>
                <a:ea typeface="Consolas" charset="0"/>
                <a:cs typeface="Consolas" charset="0"/>
              </a:rPr>
              <a:t>public static void main(String[] </a:t>
            </a:r>
            <a:r>
              <a:rPr lang="en-US" sz="1800" dirty="0" err="1">
                <a:latin typeface="Consolas" charset="0"/>
                <a:ea typeface="Consolas" charset="0"/>
                <a:cs typeface="Consolas" charset="0"/>
              </a:rPr>
              <a:t>args</a:t>
            </a:r>
            <a:r>
              <a:rPr lang="en-US" sz="1800" dirty="0">
                <a:latin typeface="Consolas" charset="0"/>
                <a:ea typeface="Consolas" charset="0"/>
                <a:cs typeface="Consolas" charset="0"/>
              </a:rPr>
              <a:t>) {</a:t>
            </a:r>
          </a:p>
          <a:p>
            <a:pPr marL="0" indent="0">
              <a:lnSpc>
                <a:spcPct val="100000"/>
              </a:lnSpc>
              <a:spcBef>
                <a:spcPts val="0"/>
              </a:spcBef>
              <a:buNone/>
            </a:pP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 primes</a:t>
            </a:r>
            <a:r>
              <a:rPr lang="en-US" sz="1800" dirty="0">
                <a:latin typeface="Consolas" charset="0"/>
                <a:ea typeface="Consolas" charset="0"/>
                <a:cs typeface="Consolas" charset="0"/>
              </a:rPr>
              <a:t>().map(p -&gt; </a:t>
            </a:r>
            <a:r>
              <a:rPr lang="en-US" sz="1800" dirty="0" err="1">
                <a:latin typeface="Consolas" charset="0"/>
                <a:ea typeface="Consolas" charset="0"/>
                <a:cs typeface="Consolas" charset="0"/>
              </a:rPr>
              <a:t>TWO.pow</a:t>
            </a:r>
            <a:r>
              <a:rPr lang="en-US" sz="1800" dirty="0">
                <a:latin typeface="Consolas" charset="0"/>
                <a:ea typeface="Consolas" charset="0"/>
                <a:cs typeface="Consolas" charset="0"/>
              </a:rPr>
              <a:t>(</a:t>
            </a:r>
            <a:r>
              <a:rPr lang="en-US" sz="1800" dirty="0" err="1">
                <a:latin typeface="Consolas" charset="0"/>
                <a:ea typeface="Consolas" charset="0"/>
                <a:cs typeface="Consolas" charset="0"/>
              </a:rPr>
              <a:t>p.intValueExact</a:t>
            </a:r>
            <a:r>
              <a:rPr lang="en-US" sz="1800" dirty="0">
                <a:latin typeface="Consolas" charset="0"/>
                <a:ea typeface="Consolas" charset="0"/>
                <a:cs typeface="Consolas" charset="0"/>
              </a:rPr>
              <a:t>()).subtract(ONE</a:t>
            </a:r>
            <a:r>
              <a:rPr lang="en-US" sz="1800" dirty="0" smtClean="0">
                <a:latin typeface="Consolas" charset="0"/>
                <a:ea typeface="Consolas" charset="0"/>
                <a:cs typeface="Consolas" charset="0"/>
              </a:rPr>
              <a:t>))</a:t>
            </a:r>
          </a:p>
          <a:p>
            <a:pPr marL="0" indent="0">
              <a:lnSpc>
                <a:spcPct val="100000"/>
              </a:lnSpc>
              <a:spcBef>
                <a:spcPts val="0"/>
              </a:spcBef>
              <a:buNone/>
            </a:pPr>
            <a:r>
              <a:rPr lang="en-US" sz="1800" dirty="0">
                <a:solidFill>
                  <a:schemeClr val="accent2"/>
                </a:solidFill>
                <a:latin typeface="Consolas" charset="0"/>
                <a:ea typeface="Consolas" charset="0"/>
                <a:cs typeface="Consolas" charset="0"/>
              </a:rPr>
              <a:t> </a:t>
            </a:r>
            <a:r>
              <a:rPr lang="en-US" sz="1800" dirty="0" smtClean="0">
                <a:solidFill>
                  <a:schemeClr val="accent2"/>
                </a:solidFill>
                <a:latin typeface="Consolas" charset="0"/>
                <a:ea typeface="Consolas" charset="0"/>
                <a:cs typeface="Consolas" charset="0"/>
              </a:rPr>
              <a:t>       .parallel()</a:t>
            </a:r>
            <a:endParaRPr lang="en-US" sz="1800" dirty="0">
              <a:solidFill>
                <a:schemeClr val="accent2"/>
              </a:solidFill>
              <a:latin typeface="Consolas" charset="0"/>
              <a:ea typeface="Consolas" charset="0"/>
              <a:cs typeface="Consolas" charset="0"/>
            </a:endParaRPr>
          </a:p>
          <a:p>
            <a:pPr marL="0" indent="0">
              <a:lnSpc>
                <a:spcPct val="100000"/>
              </a:lnSpc>
              <a:spcBef>
                <a:spcPts val="0"/>
              </a:spcBef>
              <a:buNone/>
            </a:pPr>
            <a:r>
              <a:rPr lang="en-US" sz="1800" dirty="0">
                <a:latin typeface="Consolas" charset="0"/>
                <a:ea typeface="Consolas" charset="0"/>
                <a:cs typeface="Consolas" charset="0"/>
              </a:rPr>
              <a:t>        .filter(</a:t>
            </a:r>
            <a:r>
              <a:rPr lang="en-US" sz="1800" dirty="0" err="1">
                <a:latin typeface="Consolas" charset="0"/>
                <a:ea typeface="Consolas" charset="0"/>
                <a:cs typeface="Consolas" charset="0"/>
              </a:rPr>
              <a:t>mersenne</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mersenne.isProbablePrime</a:t>
            </a:r>
            <a:r>
              <a:rPr lang="en-US" sz="1800" dirty="0">
                <a:latin typeface="Consolas" charset="0"/>
                <a:ea typeface="Consolas" charset="0"/>
                <a:cs typeface="Consolas" charset="0"/>
              </a:rPr>
              <a:t>(50))</a:t>
            </a:r>
          </a:p>
          <a:p>
            <a:pPr marL="0" indent="0">
              <a:lnSpc>
                <a:spcPct val="100000"/>
              </a:lnSpc>
              <a:spcBef>
                <a:spcPts val="0"/>
              </a:spcBef>
              <a:buNone/>
            </a:pPr>
            <a:r>
              <a:rPr lang="en-US" sz="1800" dirty="0">
                <a:latin typeface="Consolas" charset="0"/>
                <a:ea typeface="Consolas" charset="0"/>
                <a:cs typeface="Consolas" charset="0"/>
              </a:rPr>
              <a:t>        .limit(20)</a:t>
            </a:r>
          </a:p>
          <a:p>
            <a:pPr marL="0" indent="0">
              <a:lnSpc>
                <a:spcPct val="100000"/>
              </a:lnSpc>
              <a:spcBef>
                <a:spcPts val="0"/>
              </a:spcBef>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forEach</a:t>
            </a:r>
            <a:r>
              <a:rPr lang="en-US" sz="1800" dirty="0">
                <a:latin typeface="Consolas" charset="0"/>
                <a:ea typeface="Consolas" charset="0"/>
                <a:cs typeface="Consolas" charset="0"/>
              </a:rPr>
              <a:t>(</a:t>
            </a:r>
            <a:r>
              <a:rPr lang="en-US" sz="1800" dirty="0" err="1">
                <a:latin typeface="Consolas" charset="0"/>
                <a:ea typeface="Consolas" charset="0"/>
                <a:cs typeface="Consolas" charset="0"/>
              </a:rPr>
              <a:t>System.out</a:t>
            </a:r>
            <a:r>
              <a:rPr lang="en-US" sz="1800" dirty="0">
                <a:latin typeface="Consolas" charset="0"/>
                <a:ea typeface="Consolas" charset="0"/>
                <a:cs typeface="Consolas" charset="0"/>
              </a:rPr>
              <a:t>::</a:t>
            </a:r>
            <a:r>
              <a:rPr lang="en-US" sz="1800" dirty="0" err="1">
                <a:latin typeface="Consolas" charset="0"/>
                <a:ea typeface="Consolas" charset="0"/>
                <a:cs typeface="Consolas" charset="0"/>
              </a:rPr>
              <a:t>println</a:t>
            </a:r>
            <a:r>
              <a:rPr lang="en-US" sz="1800" dirty="0">
                <a:latin typeface="Consolas" charset="0"/>
                <a:ea typeface="Consolas" charset="0"/>
                <a:cs typeface="Consolas" charset="0"/>
              </a:rPr>
              <a:t>);</a:t>
            </a:r>
          </a:p>
          <a:p>
            <a:pPr marL="0" indent="0">
              <a:lnSpc>
                <a:spcPct val="100000"/>
              </a:lnSpc>
              <a:spcBef>
                <a:spcPts val="0"/>
              </a:spcBef>
              <a:buNone/>
            </a:pPr>
            <a:r>
              <a:rPr lang="en-US" sz="1800" dirty="0" smtClean="0">
                <a:latin typeface="Consolas" charset="0"/>
                <a:ea typeface="Consolas" charset="0"/>
                <a:cs typeface="Consolas" charset="0"/>
              </a:rPr>
              <a:t>}</a:t>
            </a:r>
          </a:p>
        </p:txBody>
      </p:sp>
    </p:spTree>
    <p:extLst>
      <p:ext uri="{BB962C8B-B14F-4D97-AF65-F5344CB8AC3E}">
        <p14:creationId xmlns:p14="http://schemas.microsoft.com/office/powerpoint/2010/main" val="1992688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Outline</a:t>
            </a:r>
            <a:endParaRPr lang="en-US"/>
          </a:p>
        </p:txBody>
      </p:sp>
      <p:sp>
        <p:nvSpPr>
          <p:cNvPr id="4" name="Content Placeholder 3"/>
          <p:cNvSpPr>
            <a:spLocks noGrp="1"/>
          </p:cNvSpPr>
          <p:nvPr>
            <p:ph idx="1"/>
          </p:nvPr>
        </p:nvSpPr>
        <p:spPr/>
        <p:txBody>
          <a:bodyPr/>
          <a:lstStyle/>
          <a:p>
            <a:pPr marL="571500" indent="-571500">
              <a:buFont typeface="+mj-lt"/>
              <a:buAutoNum type="romanUcPeriod"/>
            </a:pPr>
            <a:r>
              <a:rPr lang="en-US" dirty="0" smtClean="0"/>
              <a:t>Prefer lambdas to anonymous classes (42)</a:t>
            </a:r>
          </a:p>
          <a:p>
            <a:pPr marL="571500" indent="-571500">
              <a:buFont typeface="+mj-lt"/>
              <a:buAutoNum type="romanUcPeriod"/>
            </a:pPr>
            <a:r>
              <a:rPr lang="en-US" dirty="0" smtClean="0"/>
              <a:t>Prefer method references to lambdas (43)</a:t>
            </a:r>
          </a:p>
          <a:p>
            <a:pPr marL="571500" indent="-571500">
              <a:buFont typeface="+mj-lt"/>
              <a:buAutoNum type="romanUcPeriod"/>
            </a:pPr>
            <a:r>
              <a:rPr lang="en-US" dirty="0" smtClean="0"/>
              <a:t>Favor standard functional interfaces (44)</a:t>
            </a:r>
          </a:p>
          <a:p>
            <a:pPr marL="571500" indent="-571500">
              <a:buFont typeface="+mj-lt"/>
              <a:buAutoNum type="romanUcPeriod"/>
            </a:pPr>
            <a:r>
              <a:rPr lang="en-US" dirty="0" smtClean="0"/>
              <a:t>Use streams judiciously (45</a:t>
            </a:r>
            <a:r>
              <a:rPr lang="en-US" dirty="0" smtClean="0"/>
              <a:t>)</a:t>
            </a:r>
          </a:p>
          <a:p>
            <a:pPr marL="571500" indent="-571500">
              <a:buFont typeface="+mj-lt"/>
              <a:buAutoNum type="romanUcPeriod"/>
            </a:pPr>
            <a:r>
              <a:rPr lang="en-US" spc="-40" dirty="0" smtClean="0"/>
              <a:t>Use </a:t>
            </a:r>
            <a:r>
              <a:rPr lang="en-US" spc="-40" dirty="0"/>
              <a:t>caution when making streams </a:t>
            </a:r>
            <a:r>
              <a:rPr lang="en-US" spc="-40" dirty="0" smtClean="0"/>
              <a:t>parallel (48)</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0" dirty="0" smtClean="0"/>
              <a:t>How fast do you think </a:t>
            </a:r>
            <a:r>
              <a:rPr lang="en-US" i="1" spc="-40" dirty="0" smtClean="0"/>
              <a:t>this</a:t>
            </a:r>
            <a:r>
              <a:rPr lang="en-US" spc="-40" dirty="0" smtClean="0"/>
              <a:t> program runs?</a:t>
            </a:r>
            <a:endParaRPr lang="en-US" sz="2400" b="0" i="1" spc="-40" dirty="0">
              <a:solidFill>
                <a:schemeClr val="accent2"/>
              </a:solidFill>
            </a:endParaRPr>
          </a:p>
        </p:txBody>
      </p:sp>
      <p:sp>
        <p:nvSpPr>
          <p:cNvPr id="3" name="Content Placeholder 2"/>
          <p:cNvSpPr>
            <a:spLocks noGrp="1"/>
          </p:cNvSpPr>
          <p:nvPr>
            <p:ph idx="1"/>
          </p:nvPr>
        </p:nvSpPr>
        <p:spPr>
          <a:xfrm>
            <a:off x="914400" y="1600200"/>
            <a:ext cx="8077200" cy="4799013"/>
          </a:xfrm>
        </p:spPr>
        <p:txBody>
          <a:bodyPr/>
          <a:lstStyle/>
          <a:p>
            <a:pPr marL="0" indent="0">
              <a:lnSpc>
                <a:spcPct val="100000"/>
              </a:lnSpc>
              <a:spcBef>
                <a:spcPts val="0"/>
              </a:spcBef>
              <a:buNone/>
            </a:pPr>
            <a:r>
              <a:rPr lang="en-US" sz="1800" dirty="0" smtClean="0">
                <a:latin typeface="Courier New Bold" pitchFamily="49" charset="0"/>
              </a:rPr>
              <a:t>static </a:t>
            </a:r>
            <a:r>
              <a:rPr lang="en-US" sz="1800" dirty="0">
                <a:latin typeface="Courier New Bold" pitchFamily="49" charset="0"/>
              </a:rPr>
              <a:t>Stream&lt;</a:t>
            </a:r>
            <a:r>
              <a:rPr lang="en-US" sz="1800" dirty="0" err="1">
                <a:latin typeface="Courier New Bold" pitchFamily="49" charset="0"/>
              </a:rPr>
              <a:t>BigInteger</a:t>
            </a:r>
            <a:r>
              <a:rPr lang="en-US" sz="1800" dirty="0">
                <a:latin typeface="Courier New Bold" pitchFamily="49" charset="0"/>
              </a:rPr>
              <a:t>&gt; primes() {</a:t>
            </a:r>
          </a:p>
          <a:p>
            <a:pPr marL="0" indent="0">
              <a:lnSpc>
                <a:spcPct val="100000"/>
              </a:lnSpc>
              <a:spcBef>
                <a:spcPts val="0"/>
              </a:spcBef>
              <a:buNone/>
            </a:pPr>
            <a:r>
              <a:rPr lang="en-US" sz="1800" dirty="0">
                <a:latin typeface="Courier New Bold" pitchFamily="49" charset="0"/>
              </a:rPr>
              <a:t>    return </a:t>
            </a:r>
            <a:r>
              <a:rPr lang="en-US" sz="1800" dirty="0" err="1">
                <a:latin typeface="Courier New Bold" pitchFamily="49" charset="0"/>
              </a:rPr>
              <a:t>Stream.iterate</a:t>
            </a:r>
            <a:r>
              <a:rPr lang="en-US" sz="1800" dirty="0">
                <a:latin typeface="Courier New Bold" pitchFamily="49" charset="0"/>
              </a:rPr>
              <a:t>(TWO, </a:t>
            </a:r>
            <a:r>
              <a:rPr lang="en-US" sz="1800" dirty="0" err="1">
                <a:latin typeface="Courier New Bold" pitchFamily="49" charset="0"/>
              </a:rPr>
              <a:t>BigInteger</a:t>
            </a:r>
            <a:r>
              <a:rPr lang="en-US" sz="1800" dirty="0">
                <a:latin typeface="Courier New Bold" pitchFamily="49" charset="0"/>
              </a:rPr>
              <a:t>::</a:t>
            </a:r>
            <a:r>
              <a:rPr lang="en-US" sz="1800" dirty="0" err="1">
                <a:latin typeface="Courier New Bold" pitchFamily="49" charset="0"/>
              </a:rPr>
              <a:t>nextProbablePrime</a:t>
            </a:r>
            <a:r>
              <a:rPr lang="en-US" sz="1800" dirty="0">
                <a:latin typeface="Courier New Bold" pitchFamily="49" charset="0"/>
              </a:rPr>
              <a:t>);</a:t>
            </a:r>
          </a:p>
          <a:p>
            <a:pPr marL="0" indent="0">
              <a:lnSpc>
                <a:spcPct val="100000"/>
              </a:lnSpc>
              <a:spcBef>
                <a:spcPts val="0"/>
              </a:spcBef>
              <a:buNone/>
            </a:pPr>
            <a:r>
              <a:rPr lang="en-US" sz="1800" dirty="0" smtClean="0">
                <a:latin typeface="Courier New Bold" pitchFamily="49" charset="0"/>
              </a:rPr>
              <a:t>}</a:t>
            </a:r>
            <a:r>
              <a:rPr lang="en-US" sz="1800" dirty="0">
                <a:latin typeface="Courier New Bold" pitchFamily="49" charset="0"/>
              </a:rPr>
              <a:t/>
            </a:r>
            <a:br>
              <a:rPr lang="en-US" sz="1800" dirty="0">
                <a:latin typeface="Courier New Bold" pitchFamily="49" charset="0"/>
              </a:rPr>
            </a:br>
            <a:endParaRPr lang="en-US" sz="1800" dirty="0">
              <a:latin typeface="Courier New Bold" pitchFamily="49" charset="0"/>
            </a:endParaRPr>
          </a:p>
          <a:p>
            <a:pPr marL="0" indent="0">
              <a:lnSpc>
                <a:spcPct val="100000"/>
              </a:lnSpc>
              <a:spcBef>
                <a:spcPts val="0"/>
              </a:spcBef>
              <a:buNone/>
            </a:pPr>
            <a:r>
              <a:rPr lang="en-US" sz="1800" dirty="0">
                <a:latin typeface="Courier New Bold" pitchFamily="49" charset="0"/>
              </a:rPr>
              <a:t>public static void main(String[] </a:t>
            </a:r>
            <a:r>
              <a:rPr lang="en-US" sz="1800" dirty="0" err="1">
                <a:latin typeface="Courier New Bold" pitchFamily="49" charset="0"/>
              </a:rPr>
              <a:t>args</a:t>
            </a:r>
            <a:r>
              <a:rPr lang="en-US" sz="1800" dirty="0">
                <a:latin typeface="Courier New Bold" pitchFamily="49" charset="0"/>
              </a:rPr>
              <a:t>) {</a:t>
            </a:r>
          </a:p>
          <a:p>
            <a:pPr marL="0" indent="0">
              <a:lnSpc>
                <a:spcPct val="100000"/>
              </a:lnSpc>
              <a:spcBef>
                <a:spcPts val="0"/>
              </a:spcBef>
              <a:buNone/>
            </a:pPr>
            <a:r>
              <a:rPr lang="en-US" sz="1800" dirty="0">
                <a:latin typeface="Courier New Bold" pitchFamily="49" charset="0"/>
              </a:rPr>
              <a:t>   </a:t>
            </a:r>
            <a:r>
              <a:rPr lang="en-US" sz="1800" dirty="0" smtClean="0">
                <a:latin typeface="Courier New Bold" pitchFamily="49" charset="0"/>
              </a:rPr>
              <a:t> primes</a:t>
            </a:r>
            <a:r>
              <a:rPr lang="en-US" sz="1800" dirty="0">
                <a:latin typeface="Courier New Bold" pitchFamily="49" charset="0"/>
              </a:rPr>
              <a:t>().map(p -&gt; </a:t>
            </a:r>
            <a:r>
              <a:rPr lang="en-US" sz="1800" dirty="0" err="1">
                <a:latin typeface="Courier New Bold" pitchFamily="49" charset="0"/>
              </a:rPr>
              <a:t>TWO.pow</a:t>
            </a:r>
            <a:r>
              <a:rPr lang="en-US" sz="1800" dirty="0">
                <a:latin typeface="Courier New Bold" pitchFamily="49" charset="0"/>
              </a:rPr>
              <a:t>(</a:t>
            </a:r>
            <a:r>
              <a:rPr lang="en-US" sz="1800" dirty="0" err="1">
                <a:latin typeface="Courier New Bold" pitchFamily="49" charset="0"/>
              </a:rPr>
              <a:t>p.intValueExact</a:t>
            </a:r>
            <a:r>
              <a:rPr lang="en-US" sz="1800" dirty="0">
                <a:latin typeface="Courier New Bold" pitchFamily="49" charset="0"/>
              </a:rPr>
              <a:t>()).subtract(ONE</a:t>
            </a:r>
            <a:r>
              <a:rPr lang="en-US" sz="1800" dirty="0" smtClean="0">
                <a:latin typeface="Courier New Bold" pitchFamily="49" charset="0"/>
              </a:rPr>
              <a:t>))</a:t>
            </a:r>
          </a:p>
          <a:p>
            <a:pPr marL="0" indent="0">
              <a:lnSpc>
                <a:spcPct val="100000"/>
              </a:lnSpc>
              <a:spcBef>
                <a:spcPts val="0"/>
              </a:spcBef>
              <a:buNone/>
            </a:pPr>
            <a:r>
              <a:rPr lang="en-US" sz="1800" dirty="0">
                <a:solidFill>
                  <a:schemeClr val="accent2"/>
                </a:solidFill>
                <a:latin typeface="Courier New Bold" pitchFamily="49" charset="0"/>
              </a:rPr>
              <a:t> </a:t>
            </a:r>
            <a:r>
              <a:rPr lang="en-US" sz="1800" dirty="0" smtClean="0">
                <a:solidFill>
                  <a:schemeClr val="accent2"/>
                </a:solidFill>
                <a:latin typeface="Courier New Bold" pitchFamily="49" charset="0"/>
              </a:rPr>
              <a:t>       .parallel()</a:t>
            </a:r>
            <a:endParaRPr lang="en-US" sz="1800" dirty="0">
              <a:solidFill>
                <a:schemeClr val="accent2"/>
              </a:solidFill>
              <a:latin typeface="Courier New Bold" pitchFamily="49" charset="0"/>
            </a:endParaRPr>
          </a:p>
          <a:p>
            <a:pPr marL="0" indent="0">
              <a:lnSpc>
                <a:spcPct val="100000"/>
              </a:lnSpc>
              <a:spcBef>
                <a:spcPts val="0"/>
              </a:spcBef>
              <a:buNone/>
            </a:pPr>
            <a:r>
              <a:rPr lang="en-US" sz="1800" dirty="0">
                <a:latin typeface="Courier New Bold" pitchFamily="49" charset="0"/>
              </a:rPr>
              <a:t>        .filter(</a:t>
            </a:r>
            <a:r>
              <a:rPr lang="en-US" sz="1800" dirty="0" err="1">
                <a:latin typeface="Courier New Bold" pitchFamily="49" charset="0"/>
              </a:rPr>
              <a:t>mersenne</a:t>
            </a:r>
            <a:r>
              <a:rPr lang="en-US" sz="1800" dirty="0">
                <a:latin typeface="Courier New Bold" pitchFamily="49" charset="0"/>
              </a:rPr>
              <a:t> -&gt; </a:t>
            </a:r>
            <a:r>
              <a:rPr lang="en-US" sz="1800" dirty="0" err="1">
                <a:latin typeface="Courier New Bold" pitchFamily="49" charset="0"/>
              </a:rPr>
              <a:t>mersenne.isProbablePrime</a:t>
            </a:r>
            <a:r>
              <a:rPr lang="en-US" sz="1800" dirty="0">
                <a:latin typeface="Courier New Bold" pitchFamily="49" charset="0"/>
              </a:rPr>
              <a:t>(50))</a:t>
            </a:r>
          </a:p>
          <a:p>
            <a:pPr marL="0" indent="0">
              <a:lnSpc>
                <a:spcPct val="100000"/>
              </a:lnSpc>
              <a:spcBef>
                <a:spcPts val="0"/>
              </a:spcBef>
              <a:buNone/>
            </a:pPr>
            <a:r>
              <a:rPr lang="en-US" sz="1800" dirty="0">
                <a:latin typeface="Courier New Bold" pitchFamily="49" charset="0"/>
              </a:rPr>
              <a:t>        .limit(20)</a:t>
            </a:r>
          </a:p>
          <a:p>
            <a:pPr marL="0" indent="0">
              <a:lnSpc>
                <a:spcPct val="100000"/>
              </a:lnSpc>
              <a:spcBef>
                <a:spcPts val="0"/>
              </a:spcBef>
              <a:buNone/>
            </a:pPr>
            <a:r>
              <a:rPr lang="en-US" sz="1800" dirty="0">
                <a:latin typeface="Courier New Bold" pitchFamily="49" charset="0"/>
              </a:rPr>
              <a:t>        .</a:t>
            </a:r>
            <a:r>
              <a:rPr lang="en-US" sz="1800" dirty="0" err="1">
                <a:latin typeface="Courier New Bold" pitchFamily="49" charset="0"/>
              </a:rPr>
              <a:t>forEach</a:t>
            </a:r>
            <a:r>
              <a:rPr lang="en-US" sz="1800" dirty="0">
                <a:latin typeface="Courier New Bold" pitchFamily="49" charset="0"/>
              </a:rPr>
              <a:t>(</a:t>
            </a:r>
            <a:r>
              <a:rPr lang="en-US" sz="1800" dirty="0" err="1">
                <a:latin typeface="Courier New Bold" pitchFamily="49" charset="0"/>
              </a:rPr>
              <a:t>System.out</a:t>
            </a:r>
            <a:r>
              <a:rPr lang="en-US" sz="1800" dirty="0">
                <a:latin typeface="Courier New Bold" pitchFamily="49" charset="0"/>
              </a:rPr>
              <a:t>::</a:t>
            </a:r>
            <a:r>
              <a:rPr lang="en-US" sz="1800" dirty="0" err="1">
                <a:latin typeface="Courier New Bold" pitchFamily="49" charset="0"/>
              </a:rPr>
              <a:t>println</a:t>
            </a:r>
            <a:r>
              <a:rPr lang="en-US" sz="1800" dirty="0">
                <a:latin typeface="Courier New Bold" pitchFamily="49" charset="0"/>
              </a:rPr>
              <a:t>);</a:t>
            </a:r>
          </a:p>
          <a:p>
            <a:pPr marL="0" indent="0">
              <a:lnSpc>
                <a:spcPct val="100000"/>
              </a:lnSpc>
              <a:spcBef>
                <a:spcPts val="0"/>
              </a:spcBef>
              <a:buNone/>
            </a:pPr>
            <a:r>
              <a:rPr lang="en-US" sz="1800" dirty="0" smtClean="0">
                <a:latin typeface="Courier New Bold" pitchFamily="49" charset="0"/>
              </a:rPr>
              <a:t>}</a:t>
            </a:r>
            <a:endParaRPr lang="en-US" sz="1650" dirty="0" smtClean="0">
              <a:latin typeface="Courier New Bold" pitchFamily="49" charset="0"/>
            </a:endParaRPr>
          </a:p>
          <a:p>
            <a:pPr marL="0" indent="0">
              <a:lnSpc>
                <a:spcPct val="100000"/>
              </a:lnSpc>
              <a:spcBef>
                <a:spcPts val="0"/>
              </a:spcBef>
              <a:buNone/>
            </a:pPr>
            <a:endParaRPr lang="en-US" sz="1650" dirty="0">
              <a:latin typeface="Courier New Bold" pitchFamily="49" charset="0"/>
            </a:endParaRPr>
          </a:p>
          <a:p>
            <a:pPr marL="0" indent="0">
              <a:lnSpc>
                <a:spcPct val="100000"/>
              </a:lnSpc>
              <a:spcBef>
                <a:spcPts val="0"/>
              </a:spcBef>
              <a:buNone/>
            </a:pPr>
            <a:endParaRPr lang="en-US" sz="1650" dirty="0" smtClean="0">
              <a:latin typeface="Courier New Bold" pitchFamily="49" charset="0"/>
            </a:endParaRPr>
          </a:p>
          <a:p>
            <a:pPr marL="0" indent="0">
              <a:lnSpc>
                <a:spcPct val="100000"/>
              </a:lnSpc>
              <a:spcBef>
                <a:spcPts val="0"/>
              </a:spcBef>
              <a:buNone/>
            </a:pPr>
            <a:r>
              <a:rPr lang="en-US" b="1" dirty="0" smtClean="0">
                <a:solidFill>
                  <a:srgbClr val="CC3333"/>
                </a:solidFill>
                <a:latin typeface="+mj-lt"/>
              </a:rPr>
              <a:t>Very, very slowly. </a:t>
            </a:r>
            <a:r>
              <a:rPr lang="en-US" dirty="0" smtClean="0">
                <a:solidFill>
                  <a:srgbClr val="CC3333"/>
                </a:solidFill>
                <a:latin typeface="+mj-lt"/>
              </a:rPr>
              <a:t>I gave up after half an hour.</a:t>
            </a:r>
          </a:p>
        </p:txBody>
      </p:sp>
    </p:spTree>
    <p:extLst>
      <p:ext uri="{BB962C8B-B14F-4D97-AF65-F5344CB8AC3E}">
        <p14:creationId xmlns:p14="http://schemas.microsoft.com/office/powerpoint/2010/main" val="20047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the program run so slowly?</a:t>
            </a:r>
            <a:endParaRPr lang="en-US" dirty="0"/>
          </a:p>
        </p:txBody>
      </p:sp>
      <p:sp>
        <p:nvSpPr>
          <p:cNvPr id="3" name="Content Placeholder 2"/>
          <p:cNvSpPr>
            <a:spLocks noGrp="1"/>
          </p:cNvSpPr>
          <p:nvPr>
            <p:ph idx="1"/>
          </p:nvPr>
        </p:nvSpPr>
        <p:spPr/>
        <p:txBody>
          <a:bodyPr/>
          <a:lstStyle/>
          <a:p>
            <a:r>
              <a:rPr lang="en-US" dirty="0"/>
              <a:t>Streams library has no idea how to parallelize </a:t>
            </a:r>
            <a:r>
              <a:rPr lang="en-US" dirty="0" smtClean="0"/>
              <a:t>it</a:t>
            </a:r>
          </a:p>
          <a:p>
            <a:pPr lvl="1"/>
            <a:r>
              <a:rPr lang="en-US" dirty="0" smtClean="0"/>
              <a:t>And the heuristics </a:t>
            </a:r>
            <a:r>
              <a:rPr lang="en-US" dirty="0"/>
              <a:t>fail </a:t>
            </a:r>
            <a:r>
              <a:rPr lang="en-US" dirty="0" smtClean="0"/>
              <a:t>miserably</a:t>
            </a:r>
          </a:p>
          <a:p>
            <a:r>
              <a:rPr lang="en-US" dirty="0"/>
              <a:t>I</a:t>
            </a:r>
            <a:r>
              <a:rPr lang="en-US" dirty="0" smtClean="0"/>
              <a:t>n the best case, </a:t>
            </a:r>
            <a:r>
              <a:rPr lang="en-US" dirty="0">
                <a:latin typeface="Consolas" charset="0"/>
                <a:ea typeface="Consolas" charset="0"/>
                <a:cs typeface="Consolas" charset="0"/>
              </a:rPr>
              <a:t>parallel</a:t>
            </a:r>
            <a:r>
              <a:rPr lang="en-US" dirty="0"/>
              <a:t> unlikely to help if</a:t>
            </a:r>
            <a:r>
              <a:rPr lang="en-US" dirty="0" smtClean="0"/>
              <a:t>:</a:t>
            </a:r>
          </a:p>
          <a:p>
            <a:pPr lvl="1"/>
            <a:r>
              <a:rPr lang="en-US" dirty="0" smtClean="0"/>
              <a:t>Stream </a:t>
            </a:r>
            <a:r>
              <a:rPr lang="en-US" dirty="0"/>
              <a:t>source is </a:t>
            </a:r>
            <a:r>
              <a:rPr lang="en-US" dirty="0" err="1">
                <a:latin typeface="Consolas" charset="0"/>
                <a:ea typeface="Consolas" charset="0"/>
                <a:cs typeface="Consolas" charset="0"/>
              </a:rPr>
              <a:t>Stream.iterate</a:t>
            </a:r>
            <a:r>
              <a:rPr lang="en-US" dirty="0"/>
              <a:t>, </a:t>
            </a:r>
            <a:r>
              <a:rPr lang="en-US" dirty="0" smtClean="0">
                <a:solidFill>
                  <a:srgbClr val="CC3333"/>
                </a:solidFill>
              </a:rPr>
              <a:t>or</a:t>
            </a:r>
          </a:p>
          <a:p>
            <a:pPr lvl="1"/>
            <a:r>
              <a:rPr lang="en-US" dirty="0" smtClean="0"/>
              <a:t>Intermediate </a:t>
            </a:r>
            <a:r>
              <a:rPr lang="en-US" dirty="0"/>
              <a:t>operation </a:t>
            </a:r>
            <a:r>
              <a:rPr lang="en-US" dirty="0" smtClean="0"/>
              <a:t>is used</a:t>
            </a:r>
          </a:p>
          <a:p>
            <a:r>
              <a:rPr lang="en-US" dirty="0" smtClean="0"/>
              <a:t>This </a:t>
            </a:r>
            <a:r>
              <a:rPr lang="en-US" i="1" dirty="0" smtClean="0"/>
              <a:t>isn’t</a:t>
            </a:r>
            <a:r>
              <a:rPr lang="en-US" dirty="0" smtClean="0"/>
              <a:t> the best case</a:t>
            </a:r>
          </a:p>
          <a:p>
            <a:pPr lvl="1"/>
            <a:r>
              <a:rPr lang="en-US" spc="-50" dirty="0" smtClean="0"/>
              <a:t>Default </a:t>
            </a:r>
            <a:r>
              <a:rPr lang="en-US" spc="-50" dirty="0"/>
              <a:t>strategy for </a:t>
            </a:r>
            <a:r>
              <a:rPr lang="en-US" b="1" spc="-50" dirty="0">
                <a:latin typeface="Courier New" charset="0"/>
                <a:ea typeface="Courier New" charset="0"/>
                <a:cs typeface="Courier New" charset="0"/>
              </a:rPr>
              <a:t>limit</a:t>
            </a:r>
            <a:r>
              <a:rPr lang="en-US" spc="-50" dirty="0"/>
              <a:t> computes excess </a:t>
            </a:r>
            <a:r>
              <a:rPr lang="en-US" spc="-50" dirty="0" smtClean="0"/>
              <a:t>elements</a:t>
            </a:r>
          </a:p>
          <a:p>
            <a:pPr lvl="1"/>
            <a:r>
              <a:rPr lang="en-US" spc="-30" dirty="0"/>
              <a:t>E</a:t>
            </a:r>
            <a:r>
              <a:rPr lang="en-US" spc="-30" dirty="0" smtClean="0"/>
              <a:t>ach </a:t>
            </a:r>
            <a:r>
              <a:rPr lang="en-US" spc="-30" dirty="0"/>
              <a:t>Mersenne prime takes </a:t>
            </a:r>
            <a:r>
              <a:rPr lang="en-US" spc="-30" dirty="0">
                <a:solidFill>
                  <a:srgbClr val="CC3333"/>
                </a:solidFill>
              </a:rPr>
              <a:t>twice as long </a:t>
            </a:r>
            <a:r>
              <a:rPr lang="en-US" spc="-30" dirty="0" smtClean="0"/>
              <a:t>as </a:t>
            </a:r>
            <a:r>
              <a:rPr lang="en-US" spc="-30" dirty="0"/>
              <a:t>last </a:t>
            </a:r>
            <a:r>
              <a:rPr lang="en-US" spc="-30" dirty="0" smtClean="0"/>
              <a:t>one</a:t>
            </a:r>
          </a:p>
          <a:p>
            <a:r>
              <a:rPr lang="en-US" b="1" dirty="0" smtClean="0"/>
              <a:t>Moral</a:t>
            </a:r>
            <a:r>
              <a:rPr lang="en-US" b="1" dirty="0"/>
              <a:t>: do not </a:t>
            </a:r>
            <a:r>
              <a:rPr lang="en-US" b="1" dirty="0" smtClean="0"/>
              <a:t>parallelize indiscriminately!</a:t>
            </a:r>
            <a:endParaRPr lang="en-US" b="1" dirty="0"/>
          </a:p>
        </p:txBody>
      </p:sp>
    </p:spTree>
    <p:extLst>
      <p:ext uri="{BB962C8B-B14F-4D97-AF65-F5344CB8AC3E}">
        <p14:creationId xmlns:p14="http://schemas.microsoft.com/office/powerpoint/2010/main" val="1391909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i="1" dirty="0" smtClean="0">
                <a:solidFill>
                  <a:schemeClr val="accent2"/>
                </a:solidFill>
              </a:rPr>
              <a:t>does</a:t>
            </a:r>
            <a:r>
              <a:rPr lang="en-US" dirty="0" smtClean="0">
                <a:solidFill>
                  <a:schemeClr val="accent2"/>
                </a:solidFill>
              </a:rPr>
              <a:t> </a:t>
            </a:r>
            <a:r>
              <a:rPr lang="en-US" dirty="0" smtClean="0"/>
              <a:t>parallelize well?</a:t>
            </a:r>
            <a:endParaRPr lang="en-US" dirty="0"/>
          </a:p>
        </p:txBody>
      </p:sp>
      <p:sp>
        <p:nvSpPr>
          <p:cNvPr id="3" name="Content Placeholder 2"/>
          <p:cNvSpPr>
            <a:spLocks noGrp="1"/>
          </p:cNvSpPr>
          <p:nvPr>
            <p:ph idx="1"/>
          </p:nvPr>
        </p:nvSpPr>
        <p:spPr/>
        <p:txBody>
          <a:bodyPr/>
          <a:lstStyle/>
          <a:p>
            <a:r>
              <a:rPr lang="en-US" dirty="0" smtClean="0"/>
              <a:t>Arrays, </a:t>
            </a:r>
            <a:r>
              <a:rPr lang="en-US" dirty="0" err="1" smtClean="0">
                <a:latin typeface="Consolas" charset="0"/>
                <a:ea typeface="Consolas" charset="0"/>
                <a:cs typeface="Consolas" charset="0"/>
              </a:rPr>
              <a:t>ArrayList</a:t>
            </a:r>
            <a:r>
              <a:rPr lang="en-US" dirty="0"/>
              <a:t>, </a:t>
            </a:r>
            <a:r>
              <a:rPr lang="en-US" dirty="0" err="1">
                <a:latin typeface="Consolas" charset="0"/>
                <a:ea typeface="Consolas" charset="0"/>
                <a:cs typeface="Consolas" charset="0"/>
              </a:rPr>
              <a:t>HashMap</a:t>
            </a:r>
            <a:r>
              <a:rPr lang="en-US" dirty="0"/>
              <a:t>, </a:t>
            </a:r>
            <a:r>
              <a:rPr lang="en-US" dirty="0" err="1">
                <a:latin typeface="Consolas" charset="0"/>
                <a:ea typeface="Consolas" charset="0"/>
                <a:cs typeface="Consolas" charset="0"/>
              </a:rPr>
              <a:t>HashSet</a:t>
            </a:r>
            <a:r>
              <a:rPr lang="en-US" dirty="0"/>
              <a:t>, </a:t>
            </a:r>
            <a:r>
              <a:rPr lang="en-US" dirty="0" err="1" smtClean="0">
                <a:latin typeface="Consolas" charset="0"/>
                <a:ea typeface="Consolas" charset="0"/>
                <a:cs typeface="Consolas" charset="0"/>
              </a:rPr>
              <a:t>ConcurrentHashMap</a:t>
            </a:r>
            <a:r>
              <a:rPr lang="en-US" dirty="0" smtClean="0"/>
              <a:t>, </a:t>
            </a:r>
            <a:r>
              <a:rPr lang="en-US" dirty="0" err="1" smtClean="0">
                <a:latin typeface="Consolas" charset="0"/>
                <a:ea typeface="Consolas" charset="0"/>
                <a:cs typeface="Consolas" charset="0"/>
              </a:rPr>
              <a:t>int</a:t>
            </a:r>
            <a:r>
              <a:rPr lang="en-US" dirty="0"/>
              <a:t> </a:t>
            </a:r>
            <a:r>
              <a:rPr lang="en-US" dirty="0" smtClean="0"/>
              <a:t>and </a:t>
            </a:r>
            <a:r>
              <a:rPr lang="en-US" dirty="0" smtClean="0">
                <a:latin typeface="Consolas" charset="0"/>
                <a:ea typeface="Consolas" charset="0"/>
                <a:cs typeface="Consolas" charset="0"/>
              </a:rPr>
              <a:t>long</a:t>
            </a:r>
            <a:r>
              <a:rPr lang="en-US" dirty="0" smtClean="0"/>
              <a:t> ranges</a:t>
            </a:r>
            <a:r>
              <a:rPr lang="mr-IN" dirty="0" smtClean="0"/>
              <a:t>…</a:t>
            </a:r>
            <a:endParaRPr lang="en-US" dirty="0" smtClean="0"/>
          </a:p>
          <a:p>
            <a:r>
              <a:rPr lang="en-US" dirty="0" smtClean="0"/>
              <a:t>What do these sources have in common?</a:t>
            </a:r>
          </a:p>
          <a:p>
            <a:pPr lvl="1"/>
            <a:r>
              <a:rPr lang="en-US" dirty="0" smtClean="0"/>
              <a:t>Predictably </a:t>
            </a:r>
            <a:r>
              <a:rPr lang="en-US" dirty="0" err="1" smtClean="0"/>
              <a:t>splittable</a:t>
            </a:r>
            <a:endParaRPr lang="en-US" dirty="0" smtClean="0"/>
          </a:p>
          <a:p>
            <a:pPr lvl="1"/>
            <a:r>
              <a:rPr lang="en-US" dirty="0" smtClean="0"/>
              <a:t>Good </a:t>
            </a:r>
            <a:r>
              <a:rPr lang="en-US" i="1" dirty="0" smtClean="0"/>
              <a:t>locality of reference</a:t>
            </a:r>
          </a:p>
          <a:p>
            <a:r>
              <a:rPr lang="en-US" dirty="0" smtClean="0"/>
              <a:t>Terminal operation also matters</a:t>
            </a:r>
          </a:p>
          <a:p>
            <a:pPr lvl="1"/>
            <a:r>
              <a:rPr lang="en-US" dirty="0" smtClean="0"/>
              <a:t>Must be quick, or easily parallelizable</a:t>
            </a:r>
          </a:p>
          <a:p>
            <a:pPr lvl="1"/>
            <a:r>
              <a:rPr lang="en-US" dirty="0" smtClean="0"/>
              <a:t>Best are </a:t>
            </a:r>
            <a:r>
              <a:rPr lang="en-US" i="1" dirty="0" smtClean="0"/>
              <a:t>reductions</a:t>
            </a:r>
            <a:r>
              <a:rPr lang="en-US" dirty="0" smtClean="0"/>
              <a:t>, e.g., </a:t>
            </a:r>
            <a:r>
              <a:rPr lang="en-US" dirty="0" smtClean="0">
                <a:latin typeface="Consolas" charset="0"/>
                <a:ea typeface="Consolas" charset="0"/>
                <a:cs typeface="Consolas" charset="0"/>
              </a:rPr>
              <a:t>min</a:t>
            </a:r>
            <a:r>
              <a:rPr lang="en-US" dirty="0" smtClean="0"/>
              <a:t>, </a:t>
            </a:r>
            <a:r>
              <a:rPr lang="en-US" dirty="0" smtClean="0">
                <a:latin typeface="Consolas" charset="0"/>
                <a:ea typeface="Consolas" charset="0"/>
                <a:cs typeface="Consolas" charset="0"/>
              </a:rPr>
              <a:t>max</a:t>
            </a:r>
            <a:r>
              <a:rPr lang="en-US" dirty="0" smtClean="0"/>
              <a:t>, </a:t>
            </a:r>
            <a:r>
              <a:rPr lang="en-US" dirty="0" smtClean="0">
                <a:latin typeface="Consolas" charset="0"/>
                <a:ea typeface="Consolas" charset="0"/>
                <a:cs typeface="Consolas" charset="0"/>
              </a:rPr>
              <a:t>count</a:t>
            </a:r>
            <a:r>
              <a:rPr lang="en-US" dirty="0" smtClean="0"/>
              <a:t>, </a:t>
            </a:r>
            <a:r>
              <a:rPr lang="en-US" dirty="0" smtClean="0">
                <a:latin typeface="Consolas" charset="0"/>
                <a:ea typeface="Consolas" charset="0"/>
                <a:cs typeface="Consolas" charset="0"/>
              </a:rPr>
              <a:t>sum</a:t>
            </a:r>
          </a:p>
          <a:p>
            <a:pPr lvl="1"/>
            <a:r>
              <a:rPr lang="en-US" dirty="0" smtClean="0">
                <a:ea typeface="Courier New" charset="0"/>
                <a:cs typeface="Courier New" charset="0"/>
              </a:rPr>
              <a:t>Collectors (AKA </a:t>
            </a:r>
            <a:r>
              <a:rPr lang="en-US" i="1" dirty="0" smtClean="0">
                <a:ea typeface="Courier New" charset="0"/>
                <a:cs typeface="Courier New" charset="0"/>
              </a:rPr>
              <a:t>mutable reductions</a:t>
            </a:r>
            <a:r>
              <a:rPr lang="en-US" dirty="0" smtClean="0">
                <a:ea typeface="Courier New" charset="0"/>
                <a:cs typeface="Courier New" charset="0"/>
              </a:rPr>
              <a:t>) not so good</a:t>
            </a:r>
          </a:p>
          <a:p>
            <a:r>
              <a:rPr lang="en-US" dirty="0" smtClean="0">
                <a:ea typeface="Courier New" charset="0"/>
                <a:cs typeface="Courier New" charset="0"/>
              </a:rPr>
              <a:t>Intermediate operations matter too</a:t>
            </a:r>
          </a:p>
          <a:p>
            <a:pPr lvl="1"/>
            <a:r>
              <a:rPr lang="en-US" dirty="0" smtClean="0">
                <a:ea typeface="Courier New" charset="0"/>
                <a:cs typeface="Courier New" charset="0"/>
              </a:rPr>
              <a:t>Mapping and filtering good, </a:t>
            </a:r>
            <a:r>
              <a:rPr lang="en-US" dirty="0" smtClean="0">
                <a:latin typeface="Consolas" charset="0"/>
                <a:ea typeface="Consolas" charset="0"/>
                <a:cs typeface="Consolas" charset="0"/>
              </a:rPr>
              <a:t>limit</a:t>
            </a:r>
            <a:r>
              <a:rPr lang="en-US" dirty="0" smtClean="0">
                <a:ea typeface="Courier New" charset="0"/>
                <a:cs typeface="Courier New" charset="0"/>
              </a:rPr>
              <a:t> bad</a:t>
            </a:r>
          </a:p>
        </p:txBody>
      </p:sp>
    </p:spTree>
    <p:extLst>
      <p:ext uri="{BB962C8B-B14F-4D97-AF65-F5344CB8AC3E}">
        <p14:creationId xmlns:p14="http://schemas.microsoft.com/office/powerpoint/2010/main" val="228896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mr-IN" dirty="0"/>
              <a:t>–</a:t>
            </a:r>
            <a:r>
              <a:rPr lang="en-US" dirty="0"/>
              <a:t> number of primes ≤ </a:t>
            </a:r>
            <a:r>
              <a:rPr lang="en-US" i="1" dirty="0"/>
              <a:t>n</a:t>
            </a:r>
            <a:r>
              <a:rPr lang="en-US" dirty="0"/>
              <a:t>, </a:t>
            </a:r>
            <a:r>
              <a:rPr lang="mr-IN" dirty="0" smtClean="0">
                <a:latin typeface="Times" charset="0"/>
                <a:ea typeface="Times" charset="0"/>
                <a:cs typeface="Times" charset="0"/>
              </a:rPr>
              <a:t>π</a:t>
            </a:r>
            <a:r>
              <a:rPr lang="en-US" sz="800" dirty="0">
                <a:latin typeface="Times" charset="0"/>
                <a:ea typeface="Times" charset="0"/>
                <a:cs typeface="Times" charset="0"/>
              </a:rPr>
              <a:t> </a:t>
            </a:r>
            <a:r>
              <a:rPr lang="mr-IN" dirty="0" smtClean="0"/>
              <a:t>(</a:t>
            </a:r>
            <a:r>
              <a:rPr lang="mr-IN" i="1" dirty="0" err="1" smtClean="0"/>
              <a:t>n</a:t>
            </a:r>
            <a:r>
              <a:rPr lang="mr-IN" dirty="0"/>
              <a:t>)</a:t>
            </a:r>
            <a:endParaRPr lang="en-US" sz="2400" b="0" i="1" dirty="0">
              <a:solidFill>
                <a:schemeClr val="accent2"/>
              </a:solidFill>
            </a:endParaRPr>
          </a:p>
        </p:txBody>
      </p:sp>
      <p:sp>
        <p:nvSpPr>
          <p:cNvPr id="3" name="Content Placeholder 2"/>
          <p:cNvSpPr>
            <a:spLocks noGrp="1"/>
          </p:cNvSpPr>
          <p:nvPr>
            <p:ph idx="1"/>
          </p:nvPr>
        </p:nvSpPr>
        <p:spPr/>
        <p:txBody>
          <a:bodyPr/>
          <a:lstStyle/>
          <a:p>
            <a:pPr marL="0" indent="0">
              <a:lnSpc>
                <a:spcPct val="100000"/>
              </a:lnSpc>
              <a:spcBef>
                <a:spcPts val="0"/>
              </a:spcBef>
              <a:buNone/>
            </a:pPr>
            <a:r>
              <a:rPr lang="en-US" sz="1800" dirty="0">
                <a:latin typeface="Consolas" charset="0"/>
                <a:ea typeface="Consolas" charset="0"/>
                <a:cs typeface="Consolas" charset="0"/>
              </a:rPr>
              <a:t>static long pi(long n) {</a:t>
            </a:r>
          </a:p>
          <a:p>
            <a:pPr marL="0" indent="0">
              <a:lnSpc>
                <a:spcPct val="100000"/>
              </a:lnSpc>
              <a:spcBef>
                <a:spcPts val="0"/>
              </a:spcBef>
              <a:buNone/>
            </a:pPr>
            <a:r>
              <a:rPr lang="en-US" sz="1800" dirty="0">
                <a:latin typeface="Consolas" charset="0"/>
                <a:ea typeface="Consolas" charset="0"/>
                <a:cs typeface="Consolas" charset="0"/>
              </a:rPr>
              <a:t>    return </a:t>
            </a:r>
            <a:r>
              <a:rPr lang="en-US" sz="1800" dirty="0" err="1">
                <a:latin typeface="Consolas" charset="0"/>
                <a:ea typeface="Consolas" charset="0"/>
                <a:cs typeface="Consolas" charset="0"/>
              </a:rPr>
              <a:t>LongStream.rangeClosed</a:t>
            </a:r>
            <a:r>
              <a:rPr lang="en-US" sz="1800" dirty="0">
                <a:latin typeface="Consolas" charset="0"/>
                <a:ea typeface="Consolas" charset="0"/>
                <a:cs typeface="Consolas" charset="0"/>
              </a:rPr>
              <a:t>(2, n)</a:t>
            </a:r>
          </a:p>
          <a:p>
            <a:pPr marL="0" indent="0">
              <a:lnSpc>
                <a:spcPct val="100000"/>
              </a:lnSpc>
              <a:spcBef>
                <a:spcPts val="0"/>
              </a:spcBef>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mapToObj</a:t>
            </a:r>
            <a:r>
              <a:rPr lang="en-US" sz="1800" dirty="0">
                <a:latin typeface="Consolas" charset="0"/>
                <a:ea typeface="Consolas" charset="0"/>
                <a:cs typeface="Consolas" charset="0"/>
              </a:rPr>
              <a:t>(</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a:t>
            </a:r>
            <a:r>
              <a:rPr lang="en-US" sz="1800" dirty="0" err="1">
                <a:latin typeface="Consolas" charset="0"/>
                <a:ea typeface="Consolas" charset="0"/>
                <a:cs typeface="Consolas" charset="0"/>
              </a:rPr>
              <a:t>valueOf</a:t>
            </a:r>
            <a:r>
              <a:rPr lang="en-US" sz="1800" dirty="0">
                <a:latin typeface="Consolas" charset="0"/>
                <a:ea typeface="Consolas" charset="0"/>
                <a:cs typeface="Consolas" charset="0"/>
              </a:rPr>
              <a:t>)</a:t>
            </a:r>
          </a:p>
          <a:p>
            <a:pPr marL="0" indent="0">
              <a:lnSpc>
                <a:spcPct val="100000"/>
              </a:lnSpc>
              <a:spcBef>
                <a:spcPts val="0"/>
              </a:spcBef>
              <a:buNone/>
            </a:pPr>
            <a:r>
              <a:rPr lang="en-US" sz="1800" dirty="0">
                <a:latin typeface="Consolas" charset="0"/>
                <a:ea typeface="Consolas" charset="0"/>
                <a:cs typeface="Consolas" charset="0"/>
              </a:rPr>
              <a:t>        .filter(</a:t>
            </a:r>
            <a:r>
              <a:rPr lang="en-US" sz="1800" dirty="0" err="1">
                <a:latin typeface="Consolas" charset="0"/>
                <a:ea typeface="Consolas" charset="0"/>
                <a:cs typeface="Consolas" charset="0"/>
              </a:rPr>
              <a:t>i</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i.isProbablePrime</a:t>
            </a:r>
            <a:r>
              <a:rPr lang="en-US" sz="1800" dirty="0">
                <a:latin typeface="Consolas" charset="0"/>
                <a:ea typeface="Consolas" charset="0"/>
                <a:cs typeface="Consolas" charset="0"/>
              </a:rPr>
              <a:t>(50))</a:t>
            </a:r>
          </a:p>
          <a:p>
            <a:pPr marL="0" indent="0">
              <a:lnSpc>
                <a:spcPct val="100000"/>
              </a:lnSpc>
              <a:spcBef>
                <a:spcPts val="0"/>
              </a:spcBef>
              <a:buNone/>
            </a:pPr>
            <a:r>
              <a:rPr lang="en-US" sz="1800" dirty="0">
                <a:latin typeface="Consolas" charset="0"/>
                <a:ea typeface="Consolas" charset="0"/>
                <a:cs typeface="Consolas" charset="0"/>
              </a:rPr>
              <a:t>        .count();</a:t>
            </a:r>
          </a:p>
          <a:p>
            <a:pPr marL="0" indent="0">
              <a:lnSpc>
                <a:spcPct val="100000"/>
              </a:lnSpc>
              <a:spcBef>
                <a:spcPts val="0"/>
              </a:spcBef>
              <a:buNone/>
            </a:pPr>
            <a:r>
              <a:rPr lang="en-US" sz="1800" dirty="0" smtClean="0">
                <a:latin typeface="Consolas" charset="0"/>
                <a:ea typeface="Consolas" charset="0"/>
                <a:cs typeface="Consolas" charset="0"/>
              </a:rPr>
              <a:t>}</a:t>
            </a:r>
          </a:p>
          <a:p>
            <a:pPr marL="0" indent="0">
              <a:lnSpc>
                <a:spcPct val="100000"/>
              </a:lnSpc>
              <a:spcBef>
                <a:spcPts val="0"/>
              </a:spcBef>
              <a:buNone/>
            </a:pPr>
            <a:endParaRPr lang="en-US" sz="1650" b="1" dirty="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r>
              <a:rPr lang="en-US" dirty="0">
                <a:solidFill>
                  <a:srgbClr val="3333CC"/>
                </a:solidFill>
              </a:rPr>
              <a:t>T</a:t>
            </a:r>
            <a:r>
              <a:rPr lang="en-US" dirty="0" smtClean="0">
                <a:solidFill>
                  <a:srgbClr val="3333CC"/>
                </a:solidFill>
              </a:rPr>
              <a:t>akes 31s </a:t>
            </a:r>
            <a:r>
              <a:rPr lang="en-US" dirty="0">
                <a:solidFill>
                  <a:srgbClr val="3333CC"/>
                </a:solidFill>
              </a:rPr>
              <a:t>to compute </a:t>
            </a:r>
            <a:r>
              <a:rPr lang="en-US" dirty="0">
                <a:solidFill>
                  <a:srgbClr val="3333CC"/>
                </a:solidFill>
                <a:latin typeface="Times" charset="0"/>
                <a:ea typeface="Times" charset="0"/>
                <a:cs typeface="Times" charset="0"/>
              </a:rPr>
              <a:t>π</a:t>
            </a:r>
            <a:r>
              <a:rPr lang="en-US" dirty="0">
                <a:solidFill>
                  <a:srgbClr val="3333CC"/>
                </a:solidFill>
              </a:rPr>
              <a:t>(10</a:t>
            </a:r>
            <a:r>
              <a:rPr lang="en-US" baseline="30000" dirty="0">
                <a:solidFill>
                  <a:srgbClr val="3333CC"/>
                </a:solidFill>
              </a:rPr>
              <a:t>8</a:t>
            </a:r>
            <a:r>
              <a:rPr lang="en-US" dirty="0" smtClean="0">
                <a:solidFill>
                  <a:srgbClr val="3333CC"/>
                </a:solidFill>
              </a:rPr>
              <a:t>) on my machine</a:t>
            </a:r>
            <a:endParaRPr lang="en-US" dirty="0">
              <a:solidFill>
                <a:srgbClr val="3333CC"/>
              </a:solidFill>
            </a:endParaRPr>
          </a:p>
          <a:p>
            <a:pPr marL="0" indent="0">
              <a:lnSpc>
                <a:spcPct val="100000"/>
              </a:lnSpc>
              <a:spcBef>
                <a:spcPts val="0"/>
              </a:spcBef>
              <a:buNone/>
            </a:pPr>
            <a:endParaRPr lang="en-US" dirty="0">
              <a:solidFill>
                <a:srgbClr val="3333CC"/>
              </a:solidFill>
            </a:endParaRPr>
          </a:p>
          <a:p>
            <a:pPr marL="0" indent="0">
              <a:lnSpc>
                <a:spcPct val="100000"/>
              </a:lnSpc>
              <a:spcBef>
                <a:spcPts val="0"/>
              </a:spcBef>
              <a:buNone/>
            </a:pPr>
            <a:endParaRPr lang="en-US" sz="1650" b="1" dirty="0">
              <a:latin typeface="Courier New" charset="0"/>
              <a:ea typeface="Courier New" charset="0"/>
              <a:cs typeface="Courier New" charset="0"/>
            </a:endParaRPr>
          </a:p>
        </p:txBody>
      </p:sp>
    </p:spTree>
    <p:extLst>
      <p:ext uri="{BB962C8B-B14F-4D97-AF65-F5344CB8AC3E}">
        <p14:creationId xmlns:p14="http://schemas.microsoft.com/office/powerpoint/2010/main" val="11822382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a:t>–</a:t>
            </a:r>
            <a:r>
              <a:rPr lang="en-US" dirty="0"/>
              <a:t> number of primes ≤ </a:t>
            </a:r>
            <a:r>
              <a:rPr lang="en-US" i="1" dirty="0"/>
              <a:t>n</a:t>
            </a:r>
            <a:r>
              <a:rPr lang="en-US" dirty="0"/>
              <a:t>, </a:t>
            </a:r>
            <a:r>
              <a:rPr lang="mr-IN" dirty="0" smtClean="0">
                <a:latin typeface="Times" charset="0"/>
                <a:ea typeface="Times" charset="0"/>
                <a:cs typeface="Times" charset="0"/>
              </a:rPr>
              <a:t>π</a:t>
            </a:r>
            <a:r>
              <a:rPr lang="en-US" sz="800" dirty="0" smtClean="0">
                <a:latin typeface="Times" charset="0"/>
                <a:ea typeface="Times" charset="0"/>
                <a:cs typeface="Times" charset="0"/>
              </a:rPr>
              <a:t> </a:t>
            </a:r>
            <a:r>
              <a:rPr lang="mr-IN" dirty="0" smtClean="0"/>
              <a:t>(</a:t>
            </a:r>
            <a:r>
              <a:rPr lang="mr-IN" i="1" dirty="0" err="1" smtClean="0"/>
              <a:t>n</a:t>
            </a:r>
            <a:r>
              <a:rPr lang="mr-IN" dirty="0"/>
              <a:t>)</a:t>
            </a:r>
            <a:endParaRPr lang="en-US" sz="2400" b="0" i="1" dirty="0">
              <a:solidFill>
                <a:schemeClr val="accent2"/>
              </a:solidFill>
            </a:endParaRPr>
          </a:p>
        </p:txBody>
      </p:sp>
      <p:sp>
        <p:nvSpPr>
          <p:cNvPr id="3" name="Content Placeholder 2"/>
          <p:cNvSpPr>
            <a:spLocks noGrp="1"/>
          </p:cNvSpPr>
          <p:nvPr>
            <p:ph idx="1"/>
          </p:nvPr>
        </p:nvSpPr>
        <p:spPr>
          <a:xfrm>
            <a:off x="914400" y="1600200"/>
            <a:ext cx="8077200" cy="4799013"/>
          </a:xfrm>
        </p:spPr>
        <p:txBody>
          <a:bodyPr/>
          <a:lstStyle/>
          <a:p>
            <a:pPr marL="0" indent="0">
              <a:lnSpc>
                <a:spcPct val="100000"/>
              </a:lnSpc>
              <a:spcBef>
                <a:spcPts val="0"/>
              </a:spcBef>
              <a:buNone/>
            </a:pPr>
            <a:r>
              <a:rPr lang="en-US" sz="1800" dirty="0">
                <a:latin typeface="Consolas" charset="0"/>
                <a:ea typeface="Consolas" charset="0"/>
                <a:cs typeface="Consolas" charset="0"/>
              </a:rPr>
              <a:t>static long pi(long n) {</a:t>
            </a:r>
          </a:p>
          <a:p>
            <a:pPr marL="0" indent="0">
              <a:lnSpc>
                <a:spcPct val="100000"/>
              </a:lnSpc>
              <a:spcBef>
                <a:spcPts val="0"/>
              </a:spcBef>
              <a:buNone/>
            </a:pPr>
            <a:r>
              <a:rPr lang="en-US" sz="1800" dirty="0">
                <a:latin typeface="Consolas" charset="0"/>
                <a:ea typeface="Consolas" charset="0"/>
                <a:cs typeface="Consolas" charset="0"/>
              </a:rPr>
              <a:t>    return </a:t>
            </a:r>
            <a:r>
              <a:rPr lang="en-US" sz="1800" dirty="0" err="1">
                <a:latin typeface="Consolas" charset="0"/>
                <a:ea typeface="Consolas" charset="0"/>
                <a:cs typeface="Consolas" charset="0"/>
              </a:rPr>
              <a:t>LongStream.rangeClosed</a:t>
            </a:r>
            <a:r>
              <a:rPr lang="en-US" sz="1800" dirty="0">
                <a:latin typeface="Consolas" charset="0"/>
                <a:ea typeface="Consolas" charset="0"/>
                <a:cs typeface="Consolas" charset="0"/>
              </a:rPr>
              <a:t>(2, n</a:t>
            </a:r>
            <a:r>
              <a:rPr lang="en-US" sz="1800" dirty="0" smtClean="0">
                <a:latin typeface="Consolas" charset="0"/>
                <a:ea typeface="Consolas" charset="0"/>
                <a:cs typeface="Consolas" charset="0"/>
              </a:rPr>
              <a:t>)</a:t>
            </a:r>
          </a:p>
          <a:p>
            <a:pPr marL="0" indent="0">
              <a:lnSpc>
                <a:spcPct val="100000"/>
              </a:lnSpc>
              <a:spcBef>
                <a:spcPts val="0"/>
              </a:spcBef>
              <a:buNone/>
            </a:pPr>
            <a:r>
              <a:rPr lang="en-US" sz="1800" dirty="0">
                <a:solidFill>
                  <a:srgbClr val="0647AA"/>
                </a:solidFill>
                <a:latin typeface="Consolas" charset="0"/>
                <a:ea typeface="Consolas" charset="0"/>
                <a:cs typeface="Consolas" charset="0"/>
              </a:rPr>
              <a:t> </a:t>
            </a:r>
            <a:r>
              <a:rPr lang="en-US" sz="1800" dirty="0" smtClean="0">
                <a:solidFill>
                  <a:srgbClr val="0647AA"/>
                </a:solidFill>
                <a:latin typeface="Consolas" charset="0"/>
                <a:ea typeface="Consolas" charset="0"/>
                <a:cs typeface="Consolas" charset="0"/>
              </a:rPr>
              <a:t>       .parallel()</a:t>
            </a:r>
            <a:endParaRPr lang="en-US" sz="1800" dirty="0">
              <a:solidFill>
                <a:srgbClr val="0647AA"/>
              </a:solidFill>
              <a:latin typeface="Consolas" charset="0"/>
              <a:ea typeface="Consolas" charset="0"/>
              <a:cs typeface="Consolas" charset="0"/>
            </a:endParaRPr>
          </a:p>
          <a:p>
            <a:pPr marL="0" indent="0">
              <a:lnSpc>
                <a:spcPct val="100000"/>
              </a:lnSpc>
              <a:spcBef>
                <a:spcPts val="0"/>
              </a:spcBef>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mapToObj</a:t>
            </a:r>
            <a:r>
              <a:rPr lang="en-US" sz="1800" dirty="0">
                <a:latin typeface="Consolas" charset="0"/>
                <a:ea typeface="Consolas" charset="0"/>
                <a:cs typeface="Consolas" charset="0"/>
              </a:rPr>
              <a:t>(</a:t>
            </a:r>
            <a:r>
              <a:rPr lang="en-US" sz="1800" dirty="0" err="1">
                <a:latin typeface="Consolas" charset="0"/>
                <a:ea typeface="Consolas" charset="0"/>
                <a:cs typeface="Consolas" charset="0"/>
              </a:rPr>
              <a:t>BigInteger</a:t>
            </a:r>
            <a:r>
              <a:rPr lang="en-US" sz="1800" dirty="0">
                <a:latin typeface="Consolas" charset="0"/>
                <a:ea typeface="Consolas" charset="0"/>
                <a:cs typeface="Consolas" charset="0"/>
              </a:rPr>
              <a:t>::</a:t>
            </a:r>
            <a:r>
              <a:rPr lang="en-US" sz="1800" dirty="0" err="1">
                <a:latin typeface="Consolas" charset="0"/>
                <a:ea typeface="Consolas" charset="0"/>
                <a:cs typeface="Consolas" charset="0"/>
              </a:rPr>
              <a:t>valueOf</a:t>
            </a:r>
            <a:r>
              <a:rPr lang="en-US" sz="1800" dirty="0">
                <a:latin typeface="Consolas" charset="0"/>
                <a:ea typeface="Consolas" charset="0"/>
                <a:cs typeface="Consolas" charset="0"/>
              </a:rPr>
              <a:t>)</a:t>
            </a:r>
          </a:p>
          <a:p>
            <a:pPr marL="0" indent="0">
              <a:lnSpc>
                <a:spcPct val="100000"/>
              </a:lnSpc>
              <a:spcBef>
                <a:spcPts val="0"/>
              </a:spcBef>
              <a:buNone/>
            </a:pPr>
            <a:r>
              <a:rPr lang="en-US" sz="1800" dirty="0">
                <a:latin typeface="Consolas" charset="0"/>
                <a:ea typeface="Consolas" charset="0"/>
                <a:cs typeface="Consolas" charset="0"/>
              </a:rPr>
              <a:t>        .filter(</a:t>
            </a:r>
            <a:r>
              <a:rPr lang="en-US" sz="1800" dirty="0" err="1">
                <a:latin typeface="Consolas" charset="0"/>
                <a:ea typeface="Consolas" charset="0"/>
                <a:cs typeface="Consolas" charset="0"/>
              </a:rPr>
              <a:t>i</a:t>
            </a:r>
            <a:r>
              <a:rPr lang="en-US" sz="1800" dirty="0">
                <a:latin typeface="Consolas" charset="0"/>
                <a:ea typeface="Consolas" charset="0"/>
                <a:cs typeface="Consolas" charset="0"/>
              </a:rPr>
              <a:t> -&gt; </a:t>
            </a:r>
            <a:r>
              <a:rPr lang="en-US" sz="1800" dirty="0" err="1">
                <a:latin typeface="Consolas" charset="0"/>
                <a:ea typeface="Consolas" charset="0"/>
                <a:cs typeface="Consolas" charset="0"/>
              </a:rPr>
              <a:t>i.isProbablePrime</a:t>
            </a:r>
            <a:r>
              <a:rPr lang="en-US" sz="1800" dirty="0">
                <a:latin typeface="Consolas" charset="0"/>
                <a:ea typeface="Consolas" charset="0"/>
                <a:cs typeface="Consolas" charset="0"/>
              </a:rPr>
              <a:t>(50))</a:t>
            </a:r>
          </a:p>
          <a:p>
            <a:pPr marL="0" indent="0">
              <a:lnSpc>
                <a:spcPct val="100000"/>
              </a:lnSpc>
              <a:spcBef>
                <a:spcPts val="0"/>
              </a:spcBef>
              <a:buNone/>
            </a:pPr>
            <a:r>
              <a:rPr lang="en-US" sz="1800" dirty="0">
                <a:latin typeface="Consolas" charset="0"/>
                <a:ea typeface="Consolas" charset="0"/>
                <a:cs typeface="Consolas" charset="0"/>
              </a:rPr>
              <a:t>        .count();</a:t>
            </a:r>
          </a:p>
          <a:p>
            <a:pPr marL="0" indent="0">
              <a:lnSpc>
                <a:spcPct val="100000"/>
              </a:lnSpc>
              <a:spcBef>
                <a:spcPts val="0"/>
              </a:spcBef>
              <a:buNone/>
            </a:pPr>
            <a:r>
              <a:rPr lang="en-US" sz="1800" dirty="0" smtClean="0">
                <a:latin typeface="Consolas" charset="0"/>
                <a:ea typeface="Consolas" charset="0"/>
                <a:cs typeface="Consolas" charset="0"/>
              </a:rPr>
              <a:t>}</a:t>
            </a:r>
          </a:p>
          <a:p>
            <a:pPr marL="0" indent="0">
              <a:lnSpc>
                <a:spcPct val="100000"/>
              </a:lnSpc>
              <a:spcBef>
                <a:spcPts val="0"/>
              </a:spcBef>
              <a:buNone/>
            </a:pPr>
            <a:endParaRPr lang="en-US" sz="1650" b="1" dirty="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endParaRPr lang="en-US" sz="1650" b="1" dirty="0">
              <a:latin typeface="Courier New" charset="0"/>
              <a:ea typeface="Courier New" charset="0"/>
              <a:cs typeface="Courier New" charset="0"/>
            </a:endParaRPr>
          </a:p>
          <a:p>
            <a:pPr marL="0" indent="0">
              <a:lnSpc>
                <a:spcPct val="100000"/>
              </a:lnSpc>
              <a:spcBef>
                <a:spcPts val="0"/>
              </a:spcBef>
              <a:buNone/>
            </a:pPr>
            <a:endParaRPr lang="en-US" sz="1650" b="1" dirty="0" smtClean="0">
              <a:latin typeface="Courier New" charset="0"/>
              <a:ea typeface="Courier New" charset="0"/>
              <a:cs typeface="Courier New" charset="0"/>
            </a:endParaRPr>
          </a:p>
          <a:p>
            <a:pPr marL="0" indent="0">
              <a:lnSpc>
                <a:spcPct val="100000"/>
              </a:lnSpc>
              <a:spcBef>
                <a:spcPts val="0"/>
              </a:spcBef>
              <a:buNone/>
            </a:pPr>
            <a:r>
              <a:rPr lang="en-US" dirty="0" smtClean="0">
                <a:solidFill>
                  <a:srgbClr val="3333CC"/>
                </a:solidFill>
              </a:rPr>
              <a:t>In parallel, it takes 9.2s, which is 3.7 times as fast!</a:t>
            </a:r>
            <a:endParaRPr lang="en-US" dirty="0">
              <a:solidFill>
                <a:srgbClr val="3333CC"/>
              </a:solidFill>
            </a:endParaRPr>
          </a:p>
          <a:p>
            <a:pPr marL="0" indent="0">
              <a:lnSpc>
                <a:spcPct val="100000"/>
              </a:lnSpc>
              <a:spcBef>
                <a:spcPts val="0"/>
              </a:spcBef>
              <a:buNone/>
            </a:pPr>
            <a:endParaRPr lang="en-US" sz="1650" b="1" dirty="0">
              <a:latin typeface="Courier New" charset="0"/>
              <a:ea typeface="Courier New" charset="0"/>
              <a:cs typeface="Courier New" charset="0"/>
            </a:endParaRPr>
          </a:p>
        </p:txBody>
      </p:sp>
    </p:spTree>
    <p:extLst>
      <p:ext uri="{BB962C8B-B14F-4D97-AF65-F5344CB8AC3E}">
        <p14:creationId xmlns:p14="http://schemas.microsoft.com/office/powerpoint/2010/main" val="19029022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smtClean="0">
                <a:latin typeface="Courier New" charset="0"/>
                <a:ea typeface="Courier New" charset="0"/>
                <a:cs typeface="Courier New" charset="0"/>
              </a:rPr>
              <a:t>parallel()</a:t>
            </a:r>
            <a:r>
              <a:rPr lang="en-US" dirty="0" smtClean="0"/>
              <a:t> is merely an optimization</a:t>
            </a:r>
            <a:endParaRPr lang="en-US" dirty="0"/>
          </a:p>
        </p:txBody>
      </p:sp>
      <p:sp>
        <p:nvSpPr>
          <p:cNvPr id="3" name="Content Placeholder 2"/>
          <p:cNvSpPr>
            <a:spLocks noGrp="1"/>
          </p:cNvSpPr>
          <p:nvPr>
            <p:ph idx="1"/>
          </p:nvPr>
        </p:nvSpPr>
        <p:spPr/>
        <p:txBody>
          <a:bodyPr/>
          <a:lstStyle/>
          <a:p>
            <a:r>
              <a:rPr lang="en-US" dirty="0" smtClean="0"/>
              <a:t>Optimize Judiciously (Item 67)</a:t>
            </a:r>
          </a:p>
          <a:p>
            <a:r>
              <a:rPr lang="en-US" dirty="0" smtClean="0"/>
              <a:t>Don’t parallelize unless you can prove it maintains correctness</a:t>
            </a:r>
          </a:p>
          <a:p>
            <a:r>
              <a:rPr lang="en-US" dirty="0" smtClean="0"/>
              <a:t>Don’t parallelize unless you have a good reason to believe it will run faster</a:t>
            </a:r>
          </a:p>
          <a:p>
            <a:r>
              <a:rPr lang="en-US" dirty="0"/>
              <a:t> </a:t>
            </a:r>
            <a:r>
              <a:rPr lang="en-US" dirty="0" smtClean="0"/>
              <a:t>Measure performance before and after</a:t>
            </a:r>
            <a:endParaRPr lang="en-US" dirty="0"/>
          </a:p>
        </p:txBody>
      </p:sp>
    </p:spTree>
    <p:extLst>
      <p:ext uri="{BB962C8B-B14F-4D97-AF65-F5344CB8AC3E}">
        <p14:creationId xmlns:p14="http://schemas.microsoft.com/office/powerpoint/2010/main" val="12444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pc="-60" dirty="0" smtClean="0"/>
              <a:t>Java is larger and more complex than it once was</a:t>
            </a:r>
          </a:p>
          <a:p>
            <a:r>
              <a:rPr lang="en-US" dirty="0" smtClean="0"/>
              <a:t>Now </a:t>
            </a:r>
            <a:r>
              <a:rPr lang="en-US" dirty="0"/>
              <a:t>a </a:t>
            </a:r>
            <a:r>
              <a:rPr lang="en-US" i="1" dirty="0" err="1"/>
              <a:t>multiparadigm</a:t>
            </a:r>
            <a:r>
              <a:rPr lang="en-US" i="1" dirty="0"/>
              <a:t> language</a:t>
            </a:r>
          </a:p>
          <a:p>
            <a:r>
              <a:rPr lang="en-US" dirty="0"/>
              <a:t>Not just </a:t>
            </a:r>
            <a:r>
              <a:rPr lang="en-US" i="1" dirty="0"/>
              <a:t>how</a:t>
            </a:r>
            <a:r>
              <a:rPr lang="en-US" dirty="0"/>
              <a:t> to use features, but </a:t>
            </a:r>
            <a:r>
              <a:rPr lang="en-US" i="1" dirty="0"/>
              <a:t>which</a:t>
            </a:r>
            <a:r>
              <a:rPr lang="en-US" dirty="0"/>
              <a:t> </a:t>
            </a:r>
            <a:r>
              <a:rPr lang="en-US" dirty="0" smtClean="0"/>
              <a:t>to </a:t>
            </a:r>
            <a:r>
              <a:rPr lang="en-US" dirty="0"/>
              <a:t>use</a:t>
            </a:r>
          </a:p>
          <a:p>
            <a:r>
              <a:rPr lang="en-US" dirty="0" smtClean="0"/>
              <a:t>Lambdas and streams can be a big win</a:t>
            </a:r>
            <a:endParaRPr lang="en-US" dirty="0"/>
          </a:p>
          <a:p>
            <a:pPr lvl="1"/>
            <a:r>
              <a:rPr lang="en-US" dirty="0" smtClean="0"/>
              <a:t>But </a:t>
            </a:r>
            <a:r>
              <a:rPr lang="en-US" dirty="0"/>
              <a:t>you must use them judiciously</a:t>
            </a:r>
          </a:p>
          <a:p>
            <a:r>
              <a:rPr lang="en-US" dirty="0"/>
              <a:t>With great power comes great </a:t>
            </a:r>
            <a:r>
              <a:rPr lang="en-US" dirty="0" smtClean="0"/>
              <a:t>responsibility</a:t>
            </a:r>
            <a:endParaRPr lang="en-US" dirty="0"/>
          </a:p>
          <a:p>
            <a:endParaRPr lang="en-US" dirty="0"/>
          </a:p>
        </p:txBody>
      </p:sp>
    </p:spTree>
    <p:extLst>
      <p:ext uri="{BB962C8B-B14F-4D97-AF65-F5344CB8AC3E}">
        <p14:creationId xmlns:p14="http://schemas.microsoft.com/office/powerpoint/2010/main" val="1978956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me anything!</a:t>
            </a:r>
            <a:endParaRPr lang="en-US" dirty="0"/>
          </a:p>
        </p:txBody>
      </p:sp>
      <p:pic>
        <p:nvPicPr>
          <p:cNvPr id="117762" name="Picture 2" descr="https://www.pearsonhighered.com/assets/bigcovers/0/1/3/4/0134685997.jpg"/>
          <p:cNvPicPr>
            <a:picLocks noChangeAspect="1" noChangeArrowheads="1"/>
          </p:cNvPicPr>
          <p:nvPr/>
        </p:nvPicPr>
        <p:blipFill>
          <a:blip r:embed="rId2"/>
          <a:srcRect/>
          <a:stretch>
            <a:fillRect/>
          </a:stretch>
        </p:blipFill>
        <p:spPr bwMode="auto">
          <a:xfrm>
            <a:off x="2485085" y="1219200"/>
            <a:ext cx="3915715" cy="51054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ctrTitle"/>
          </p:nvPr>
        </p:nvSpPr>
        <p:spPr>
          <a:xfrm>
            <a:off x="1143000" y="1997075"/>
            <a:ext cx="5486400" cy="1736725"/>
          </a:xfrm>
        </p:spPr>
        <p:txBody>
          <a:bodyPr/>
          <a:lstStyle/>
          <a:p>
            <a:pPr eaLnBrk="1">
              <a:lnSpc>
                <a:spcPct val="110000"/>
              </a:lnSpc>
              <a:defRPr/>
            </a:pPr>
            <a:r>
              <a:rPr lang="en-US" altLang="en-US" sz="3700" dirty="0" smtClean="0"/>
              <a:t>Effective Java, Third Ed.</a:t>
            </a:r>
            <a:br>
              <a:rPr lang="en-US" altLang="en-US" sz="3700" dirty="0" smtClean="0"/>
            </a:br>
            <a:r>
              <a:rPr lang="en-US" altLang="en-US" sz="3000" i="1" dirty="0" err="1" smtClean="0">
                <a:solidFill>
                  <a:schemeClr val="accent2"/>
                </a:solidFill>
              </a:rPr>
              <a:t>Keepin</a:t>
            </a:r>
            <a:r>
              <a:rPr lang="en-US" altLang="en-US" sz="3000" i="1" smtClean="0">
                <a:solidFill>
                  <a:schemeClr val="accent2"/>
                </a:solidFill>
              </a:rPr>
              <a:t>’ it effective</a:t>
            </a:r>
            <a:r>
              <a:rPr lang="en-US" altLang="en-US" smtClean="0"/>
              <a:t/>
            </a:r>
            <a:br>
              <a:rPr lang="en-US" altLang="en-US" smtClean="0"/>
            </a:br>
            <a:endParaRPr lang="en-US" altLang="en-US" smtClean="0"/>
          </a:p>
        </p:txBody>
      </p:sp>
      <p:sp>
        <p:nvSpPr>
          <p:cNvPr id="271363" name="Rectangle 3"/>
          <p:cNvSpPr>
            <a:spLocks noGrp="1" noChangeArrowheads="1"/>
          </p:cNvSpPr>
          <p:nvPr>
            <p:ph type="subTitle" idx="4294967295"/>
          </p:nvPr>
        </p:nvSpPr>
        <p:spPr>
          <a:xfrm>
            <a:off x="1143000" y="5105400"/>
            <a:ext cx="5562600" cy="1752600"/>
          </a:xfrm>
        </p:spPr>
        <p:txBody>
          <a:bodyPr/>
          <a:lstStyle/>
          <a:p>
            <a:pPr marL="0" indent="0" eaLnBrk="1">
              <a:lnSpc>
                <a:spcPct val="90000"/>
              </a:lnSpc>
              <a:spcBef>
                <a:spcPct val="20000"/>
              </a:spcBef>
              <a:buSzPct val="100000"/>
              <a:buFont typeface="StarSymbol" charset="0"/>
              <a:buNone/>
              <a:defRPr/>
            </a:pPr>
            <a:r>
              <a:rPr lang="en-US" altLang="en-US" sz="2400" b="1" smtClean="0"/>
              <a:t>Joshua Bloch</a:t>
            </a:r>
            <a:endParaRPr lang="en-US" altLang="en-US" sz="2400" smtClean="0"/>
          </a:p>
          <a:p>
            <a:pPr marL="0" indent="0" eaLnBrk="1">
              <a:lnSpc>
                <a:spcPct val="90000"/>
              </a:lnSpc>
              <a:spcBef>
                <a:spcPct val="20000"/>
              </a:spcBef>
              <a:buSzPct val="100000"/>
              <a:buFont typeface="StarSymbol" charset="0"/>
              <a:buNone/>
              <a:defRPr/>
            </a:pPr>
            <a:endParaRPr lang="en-US" altLang="en-US" sz="2200" smtClean="0"/>
          </a:p>
          <a:p>
            <a:pPr marL="0" indent="0" eaLnBrk="1">
              <a:lnSpc>
                <a:spcPct val="90000"/>
              </a:lnSpc>
              <a:spcBef>
                <a:spcPct val="20000"/>
              </a:spcBef>
              <a:buSzPct val="100000"/>
              <a:buFont typeface="StarSymbol" charset="0"/>
              <a:buNone/>
              <a:defRPr/>
            </a:pPr>
            <a:endParaRPr lang="en-US" altLang="en-US" sz="2200" smtClean="0"/>
          </a:p>
        </p:txBody>
      </p:sp>
      <p:pic>
        <p:nvPicPr>
          <p:cNvPr id="409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5105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Prefer lambdas to anonymous classes</a:t>
            </a:r>
            <a:endParaRPr lang="en-US" dirty="0"/>
          </a:p>
        </p:txBody>
      </p:sp>
      <p:sp>
        <p:nvSpPr>
          <p:cNvPr id="3" name="Content Placeholder 2"/>
          <p:cNvSpPr>
            <a:spLocks noGrp="1"/>
          </p:cNvSpPr>
          <p:nvPr>
            <p:ph idx="1"/>
          </p:nvPr>
        </p:nvSpPr>
        <p:spPr/>
        <p:txBody>
          <a:bodyPr/>
          <a:lstStyle/>
          <a:p>
            <a:pPr>
              <a:buNone/>
            </a:pPr>
            <a:r>
              <a:rPr lang="en-US" spc="-50" dirty="0" smtClean="0"/>
              <a:t>Historically, anonymous classes for function objects</a:t>
            </a:r>
          </a:p>
          <a:p>
            <a:pPr marL="0" indent="0">
              <a:lnSpc>
                <a:spcPct val="100000"/>
              </a:lnSpc>
              <a:spcBef>
                <a:spcPts val="0"/>
              </a:spcBef>
              <a:buNone/>
            </a:pPr>
            <a:endParaRPr lang="en-US" sz="1800" dirty="0" smtClean="0">
              <a:latin typeface="Courier New Bold" pitchFamily="49" charset="0"/>
              <a:cs typeface="Courier New Bold" pitchFamily="49" charset="0"/>
            </a:endParaRPr>
          </a:p>
          <a:p>
            <a:pPr marL="228600" indent="0">
              <a:lnSpc>
                <a:spcPct val="100000"/>
              </a:lnSpc>
              <a:spcBef>
                <a:spcPts val="0"/>
              </a:spcBef>
              <a:buNone/>
            </a:pPr>
            <a:r>
              <a:rPr lang="en-US" sz="1800" b="1" dirty="0" smtClean="0">
                <a:latin typeface="Consolas" pitchFamily="49" charset="0"/>
                <a:cs typeface="Courier New Bold" pitchFamily="49" charset="0"/>
              </a:rPr>
              <a:t>// Best practice as of Java 7</a:t>
            </a:r>
          </a:p>
          <a:p>
            <a:pPr marL="228600" indent="0">
              <a:lnSpc>
                <a:spcPct val="100000"/>
              </a:lnSpc>
              <a:spcBef>
                <a:spcPts val="0"/>
              </a:spcBef>
              <a:buNone/>
            </a:pPr>
            <a:r>
              <a:rPr lang="en-US" sz="1800" dirty="0" err="1" smtClean="0">
                <a:latin typeface="Consolas" pitchFamily="49" charset="0"/>
                <a:cs typeface="Courier New Bold" pitchFamily="49" charset="0"/>
              </a:rPr>
              <a:t>Collections.sort</a:t>
            </a:r>
            <a:r>
              <a:rPr lang="en-US" sz="1800" dirty="0" smtClean="0">
                <a:latin typeface="Consolas" pitchFamily="49" charset="0"/>
                <a:cs typeface="Courier New Bold" pitchFamily="49" charset="0"/>
              </a:rPr>
              <a:t>(words, new Comparator&lt;String&gt;() {</a:t>
            </a:r>
          </a:p>
          <a:p>
            <a:pPr marL="228600" indent="0">
              <a:lnSpc>
                <a:spcPct val="100000"/>
              </a:lnSpc>
              <a:spcBef>
                <a:spcPts val="0"/>
              </a:spcBef>
              <a:buNone/>
            </a:pPr>
            <a:r>
              <a:rPr lang="en-US" sz="1800" dirty="0" smtClean="0">
                <a:latin typeface="Consolas" pitchFamily="49" charset="0"/>
                <a:cs typeface="Courier New Bold" pitchFamily="49" charset="0"/>
              </a:rPr>
              <a:t>    public </a:t>
            </a:r>
            <a:r>
              <a:rPr lang="en-US" sz="1800" dirty="0" err="1" smtClean="0">
                <a:latin typeface="Consolas" pitchFamily="49" charset="0"/>
                <a:cs typeface="Courier New Bold" pitchFamily="49" charset="0"/>
              </a:rPr>
              <a:t>int</a:t>
            </a:r>
            <a:r>
              <a:rPr lang="en-US" sz="1800" dirty="0" smtClean="0">
                <a:latin typeface="Consolas" pitchFamily="49" charset="0"/>
                <a:cs typeface="Courier New Bold" pitchFamily="49" charset="0"/>
              </a:rPr>
              <a:t> compare(String s1, String s2) {</a:t>
            </a:r>
          </a:p>
          <a:p>
            <a:pPr marL="228600" indent="0">
              <a:lnSpc>
                <a:spcPct val="100000"/>
              </a:lnSpc>
              <a:spcBef>
                <a:spcPts val="0"/>
              </a:spcBef>
              <a:buNone/>
            </a:pPr>
            <a:r>
              <a:rPr lang="en-US" sz="1800" dirty="0" smtClean="0">
                <a:latin typeface="Consolas" pitchFamily="49" charset="0"/>
                <a:cs typeface="Courier New Bold" pitchFamily="49" charset="0"/>
              </a:rPr>
              <a:t>        return </a:t>
            </a:r>
            <a:r>
              <a:rPr lang="en-US" sz="1800" dirty="0" err="1" smtClean="0">
                <a:latin typeface="Consolas" pitchFamily="49" charset="0"/>
                <a:cs typeface="Courier New Bold" pitchFamily="49" charset="0"/>
              </a:rPr>
              <a:t>Integer.compare</a:t>
            </a:r>
            <a:r>
              <a:rPr lang="en-US" sz="1800" dirty="0" smtClean="0">
                <a:latin typeface="Consolas" pitchFamily="49" charset="0"/>
                <a:cs typeface="Courier New Bold" pitchFamily="49" charset="0"/>
              </a:rPr>
              <a:t>(s1.length(), s2.length());</a:t>
            </a:r>
          </a:p>
          <a:p>
            <a:pPr marL="228600" indent="0">
              <a:lnSpc>
                <a:spcPct val="100000"/>
              </a:lnSpc>
              <a:spcBef>
                <a:spcPts val="0"/>
              </a:spcBef>
              <a:buNone/>
            </a:pPr>
            <a:r>
              <a:rPr lang="en-US" sz="1800" dirty="0" smtClean="0">
                <a:latin typeface="Consolas" pitchFamily="49" charset="0"/>
                <a:cs typeface="Courier New Bold" pitchFamily="49" charset="0"/>
              </a:rPr>
              <a:t>    }</a:t>
            </a:r>
          </a:p>
          <a:p>
            <a:pPr marL="228600" indent="0">
              <a:lnSpc>
                <a:spcPct val="100000"/>
              </a:lnSpc>
              <a:spcBef>
                <a:spcPts val="0"/>
              </a:spcBef>
              <a:buNone/>
            </a:pPr>
            <a:r>
              <a:rPr lang="en-US" sz="1800" dirty="0" smtClean="0">
                <a:latin typeface="Consolas" pitchFamily="49" charset="0"/>
                <a:cs typeface="Courier New Bold" pitchFamily="49" charset="0"/>
              </a:rPr>
              <a:t>});</a:t>
            </a:r>
          </a:p>
          <a:p>
            <a:pPr marL="0" indent="0">
              <a:buNone/>
            </a:pPr>
            <a:r>
              <a:rPr lang="en-US" dirty="0" smtClean="0"/>
              <a:t>Adequate for classic OO design patterns, such as Strategy and Command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Now there’s a better way</a:t>
            </a:r>
            <a:endParaRPr lang="en-US"/>
          </a:p>
        </p:txBody>
      </p:sp>
      <p:sp>
        <p:nvSpPr>
          <p:cNvPr id="3" name="Content Placeholder 2"/>
          <p:cNvSpPr>
            <a:spLocks noGrp="1"/>
          </p:cNvSpPr>
          <p:nvPr>
            <p:ph idx="1"/>
          </p:nvPr>
        </p:nvSpPr>
        <p:spPr/>
        <p:txBody>
          <a:bodyPr/>
          <a:lstStyle/>
          <a:p>
            <a:pPr>
              <a:spcAft>
                <a:spcPts val="700"/>
              </a:spcAft>
              <a:buNone/>
            </a:pPr>
            <a:r>
              <a:rPr lang="en-US" dirty="0" smtClean="0"/>
              <a:t>Use a lambda</a:t>
            </a:r>
          </a:p>
          <a:p>
            <a:pPr marL="228600" indent="0">
              <a:lnSpc>
                <a:spcPct val="100000"/>
              </a:lnSpc>
              <a:spcBef>
                <a:spcPts val="0"/>
              </a:spcBef>
              <a:buNone/>
            </a:pPr>
            <a:r>
              <a:rPr lang="en-US" sz="1800" dirty="0" err="1" smtClean="0">
                <a:latin typeface="Consolas" pitchFamily="49" charset="0"/>
                <a:cs typeface="Courier New Bold" pitchFamily="49" charset="0"/>
              </a:rPr>
              <a:t>Collections.sort</a:t>
            </a:r>
            <a:r>
              <a:rPr lang="en-US" sz="1800" dirty="0" smtClean="0">
                <a:latin typeface="Consolas" pitchFamily="49" charset="0"/>
                <a:cs typeface="Courier New Bold" pitchFamily="49" charset="0"/>
              </a:rPr>
              <a:t>(words,</a:t>
            </a:r>
          </a:p>
          <a:p>
            <a:pPr marL="228600" indent="0">
              <a:lnSpc>
                <a:spcPct val="100000"/>
              </a:lnSpc>
              <a:spcBef>
                <a:spcPts val="0"/>
              </a:spcBef>
              <a:buNone/>
            </a:pPr>
            <a:r>
              <a:rPr lang="en-US" sz="1800" dirty="0" smtClean="0">
                <a:latin typeface="Consolas" pitchFamily="49" charset="0"/>
                <a:cs typeface="Courier New Bold" pitchFamily="49" charset="0"/>
              </a:rPr>
              <a:t>    </a:t>
            </a:r>
            <a:r>
              <a:rPr lang="en-US" sz="1800" b="1" dirty="0" smtClean="0">
                <a:solidFill>
                  <a:schemeClr val="accent2"/>
                </a:solidFill>
                <a:latin typeface="Consolas" pitchFamily="49" charset="0"/>
                <a:cs typeface="Courier New Bold" pitchFamily="49" charset="0"/>
              </a:rPr>
              <a:t>(s1, s2) -&gt; </a:t>
            </a:r>
            <a:r>
              <a:rPr lang="en-US" sz="1800" b="1" dirty="0" err="1" smtClean="0">
                <a:solidFill>
                  <a:schemeClr val="accent2"/>
                </a:solidFill>
                <a:latin typeface="Consolas" pitchFamily="49" charset="0"/>
                <a:cs typeface="Courier New Bold" pitchFamily="49" charset="0"/>
              </a:rPr>
              <a:t>Integer.compare</a:t>
            </a:r>
            <a:r>
              <a:rPr lang="en-US" sz="1800" b="1" dirty="0" smtClean="0">
                <a:solidFill>
                  <a:schemeClr val="accent2"/>
                </a:solidFill>
                <a:latin typeface="Consolas" pitchFamily="49" charset="0"/>
                <a:cs typeface="Courier New Bold" pitchFamily="49" charset="0"/>
              </a:rPr>
              <a:t>(s1.length(), s2.length())</a:t>
            </a:r>
            <a:r>
              <a:rPr lang="en-US" sz="1800" dirty="0" smtClean="0">
                <a:latin typeface="Consolas" pitchFamily="49" charset="0"/>
                <a:cs typeface="Courier New Bold" pitchFamily="49" charset="0"/>
              </a:rPr>
              <a:t>);</a:t>
            </a:r>
            <a:endParaRPr lang="en-US" sz="1800" dirty="0" smtClean="0">
              <a:latin typeface="Consolas" pitchFamily="49" charset="0"/>
              <a:cs typeface="Courier New Bold" pitchFamily="49" charset="0"/>
            </a:endParaRPr>
          </a:p>
          <a:p>
            <a:pPr marL="228600" indent="0">
              <a:lnSpc>
                <a:spcPct val="100000"/>
              </a:lnSpc>
              <a:spcBef>
                <a:spcPts val="0"/>
              </a:spcBef>
              <a:buNone/>
            </a:pPr>
            <a:endParaRPr lang="en-US" sz="1800" dirty="0" smtClean="0">
              <a:latin typeface="Consolas" pitchFamily="49" charset="0"/>
              <a:cs typeface="Courier New Bold"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Now there’s a better way</a:t>
            </a:r>
            <a:endParaRPr lang="en-US"/>
          </a:p>
        </p:txBody>
      </p:sp>
      <p:sp>
        <p:nvSpPr>
          <p:cNvPr id="3" name="Content Placeholder 2"/>
          <p:cNvSpPr>
            <a:spLocks noGrp="1"/>
          </p:cNvSpPr>
          <p:nvPr>
            <p:ph idx="1"/>
          </p:nvPr>
        </p:nvSpPr>
        <p:spPr/>
        <p:txBody>
          <a:bodyPr/>
          <a:lstStyle/>
          <a:p>
            <a:pPr>
              <a:spcAft>
                <a:spcPts val="700"/>
              </a:spcAft>
              <a:buNone/>
            </a:pPr>
            <a:r>
              <a:rPr lang="en-US" dirty="0" smtClean="0"/>
              <a:t>Use a lambda</a:t>
            </a:r>
          </a:p>
          <a:p>
            <a:pPr marL="228600" indent="0">
              <a:lnSpc>
                <a:spcPct val="100000"/>
              </a:lnSpc>
              <a:spcBef>
                <a:spcPts val="0"/>
              </a:spcBef>
              <a:buNone/>
            </a:pPr>
            <a:r>
              <a:rPr lang="en-US" sz="1800" dirty="0" err="1" smtClean="0">
                <a:latin typeface="Consolas" pitchFamily="49" charset="0"/>
                <a:cs typeface="Courier New Bold" pitchFamily="49" charset="0"/>
              </a:rPr>
              <a:t>Collections.sort</a:t>
            </a:r>
            <a:r>
              <a:rPr lang="en-US" sz="1800" dirty="0" smtClean="0">
                <a:latin typeface="Consolas" pitchFamily="49" charset="0"/>
                <a:cs typeface="Courier New Bold" pitchFamily="49" charset="0"/>
              </a:rPr>
              <a:t>(words,</a:t>
            </a:r>
          </a:p>
          <a:p>
            <a:pPr marL="228600" indent="0">
              <a:lnSpc>
                <a:spcPct val="100000"/>
              </a:lnSpc>
              <a:spcBef>
                <a:spcPts val="0"/>
              </a:spcBef>
              <a:buNone/>
            </a:pPr>
            <a:r>
              <a:rPr lang="en-US" sz="1800" dirty="0" smtClean="0">
                <a:solidFill>
                  <a:schemeClr val="accent2"/>
                </a:solidFill>
                <a:latin typeface="Consolas" pitchFamily="49" charset="0"/>
                <a:cs typeface="Courier New Bold" pitchFamily="49" charset="0"/>
              </a:rPr>
              <a:t>    </a:t>
            </a:r>
            <a:r>
              <a:rPr lang="en-US" sz="1800" b="1" dirty="0" smtClean="0">
                <a:solidFill>
                  <a:schemeClr val="accent2"/>
                </a:solidFill>
                <a:latin typeface="Consolas" pitchFamily="49" charset="0"/>
                <a:cs typeface="Courier New Bold" pitchFamily="49" charset="0"/>
              </a:rPr>
              <a:t>(s1, s2) -&gt; </a:t>
            </a:r>
            <a:r>
              <a:rPr lang="en-US" sz="1800" b="1" dirty="0" err="1" smtClean="0">
                <a:solidFill>
                  <a:schemeClr val="accent2"/>
                </a:solidFill>
                <a:latin typeface="Consolas" pitchFamily="49" charset="0"/>
                <a:cs typeface="Courier New Bold" pitchFamily="49" charset="0"/>
              </a:rPr>
              <a:t>Integer.compare</a:t>
            </a:r>
            <a:r>
              <a:rPr lang="en-US" sz="1800" b="1" dirty="0" smtClean="0">
                <a:solidFill>
                  <a:schemeClr val="accent2"/>
                </a:solidFill>
                <a:latin typeface="Consolas" pitchFamily="49" charset="0"/>
                <a:cs typeface="Courier New Bold" pitchFamily="49" charset="0"/>
              </a:rPr>
              <a:t>(s1.length(), s2.length</a:t>
            </a:r>
            <a:r>
              <a:rPr lang="en-US" sz="1800" b="1" dirty="0" smtClean="0">
                <a:solidFill>
                  <a:schemeClr val="accent2"/>
                </a:solidFill>
                <a:latin typeface="Consolas" pitchFamily="49" charset="0"/>
                <a:cs typeface="Courier New Bold" pitchFamily="49" charset="0"/>
              </a:rPr>
              <a:t>())</a:t>
            </a:r>
            <a:r>
              <a:rPr lang="en-US" sz="1800" dirty="0" smtClean="0">
                <a:latin typeface="Consolas" pitchFamily="49" charset="0"/>
                <a:cs typeface="Courier New Bold" pitchFamily="49" charset="0"/>
              </a:rPr>
              <a:t>);</a:t>
            </a:r>
            <a:endParaRPr lang="en-US" sz="1800" dirty="0" smtClean="0">
              <a:latin typeface="Consolas" pitchFamily="49" charset="0"/>
              <a:cs typeface="Courier New Bold" pitchFamily="49" charset="0"/>
            </a:endParaRPr>
          </a:p>
          <a:p>
            <a:pPr lvl="0">
              <a:spcBef>
                <a:spcPts val="2500"/>
              </a:spcBef>
              <a:spcAft>
                <a:spcPts val="700"/>
              </a:spcAft>
              <a:buNone/>
            </a:pPr>
            <a:r>
              <a:rPr lang="en-US" dirty="0" smtClean="0"/>
              <a:t>Better still – use </a:t>
            </a:r>
            <a:r>
              <a:rPr lang="en-US" i="1" dirty="0" smtClean="0"/>
              <a:t>comparator construction method</a:t>
            </a:r>
          </a:p>
          <a:p>
            <a:pPr marL="228600" lvl="0" indent="0">
              <a:lnSpc>
                <a:spcPct val="100000"/>
              </a:lnSpc>
              <a:spcBef>
                <a:spcPts val="0"/>
              </a:spcBef>
              <a:buNone/>
            </a:pPr>
            <a:r>
              <a:rPr lang="en-US" sz="1800" b="1" dirty="0" err="1" smtClean="0">
                <a:latin typeface="Consolas" pitchFamily="49" charset="0"/>
                <a:cs typeface="Courier New Bold" pitchFamily="49" charset="0"/>
              </a:rPr>
              <a:t>Collections.sort</a:t>
            </a:r>
            <a:r>
              <a:rPr lang="en-US" sz="1800" b="1" dirty="0" smtClean="0">
                <a:latin typeface="Consolas" pitchFamily="49" charset="0"/>
                <a:cs typeface="Courier New Bold" pitchFamily="49" charset="0"/>
              </a:rPr>
              <a:t>(words, </a:t>
            </a:r>
            <a:r>
              <a:rPr lang="en-US" sz="1800" b="1" dirty="0" err="1" smtClean="0">
                <a:solidFill>
                  <a:schemeClr val="accent2"/>
                </a:solidFill>
                <a:latin typeface="Consolas" pitchFamily="49" charset="0"/>
                <a:cs typeface="Courier New Bold" pitchFamily="49" charset="0"/>
              </a:rPr>
              <a:t>comparingInt</a:t>
            </a:r>
            <a:r>
              <a:rPr lang="en-US" sz="1800" b="1" dirty="0" smtClean="0">
                <a:solidFill>
                  <a:schemeClr val="accent2"/>
                </a:solidFill>
                <a:latin typeface="Consolas" pitchFamily="49" charset="0"/>
                <a:cs typeface="Courier New Bold" pitchFamily="49" charset="0"/>
              </a:rPr>
              <a:t>(String::length)</a:t>
            </a:r>
            <a:r>
              <a:rPr lang="en-US" sz="1800" b="1" dirty="0" smtClean="0">
                <a:latin typeface="Consolas" pitchFamily="49" charset="0"/>
                <a:cs typeface="Courier New Bold" pitchFamily="49" charset="0"/>
              </a:rPr>
              <a:t>);    </a:t>
            </a:r>
          </a:p>
          <a:p>
            <a:pPr marL="228600" indent="0">
              <a:lnSpc>
                <a:spcPct val="100000"/>
              </a:lnSpc>
              <a:spcBef>
                <a:spcPts val="0"/>
              </a:spcBef>
              <a:buNone/>
            </a:pPr>
            <a:endParaRPr lang="en-US" sz="1800" dirty="0" smtClean="0">
              <a:latin typeface="Consolas" pitchFamily="49" charset="0"/>
              <a:cs typeface="Courier New Bold"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Now there’s a better way</a:t>
            </a:r>
            <a:endParaRPr lang="en-US"/>
          </a:p>
        </p:txBody>
      </p:sp>
      <p:sp>
        <p:nvSpPr>
          <p:cNvPr id="3" name="Content Placeholder 2"/>
          <p:cNvSpPr>
            <a:spLocks noGrp="1"/>
          </p:cNvSpPr>
          <p:nvPr>
            <p:ph idx="1"/>
          </p:nvPr>
        </p:nvSpPr>
        <p:spPr/>
        <p:txBody>
          <a:bodyPr/>
          <a:lstStyle/>
          <a:p>
            <a:pPr>
              <a:spcAft>
                <a:spcPts val="700"/>
              </a:spcAft>
              <a:buNone/>
            </a:pPr>
            <a:r>
              <a:rPr lang="en-US" dirty="0" smtClean="0"/>
              <a:t>Use a lambda</a:t>
            </a:r>
          </a:p>
          <a:p>
            <a:pPr marL="228600" indent="0">
              <a:lnSpc>
                <a:spcPct val="100000"/>
              </a:lnSpc>
              <a:spcBef>
                <a:spcPts val="0"/>
              </a:spcBef>
              <a:buNone/>
            </a:pPr>
            <a:r>
              <a:rPr lang="en-US" sz="1800" dirty="0" err="1" smtClean="0">
                <a:latin typeface="Consolas" pitchFamily="49" charset="0"/>
                <a:cs typeface="Courier New Bold" pitchFamily="49" charset="0"/>
              </a:rPr>
              <a:t>Collections.sort</a:t>
            </a:r>
            <a:r>
              <a:rPr lang="en-US" sz="1800" dirty="0" smtClean="0">
                <a:latin typeface="Consolas" pitchFamily="49" charset="0"/>
                <a:cs typeface="Courier New Bold" pitchFamily="49" charset="0"/>
              </a:rPr>
              <a:t>(words,</a:t>
            </a:r>
          </a:p>
          <a:p>
            <a:pPr marL="228600" indent="0">
              <a:lnSpc>
                <a:spcPct val="100000"/>
              </a:lnSpc>
              <a:spcBef>
                <a:spcPts val="0"/>
              </a:spcBef>
              <a:buNone/>
            </a:pPr>
            <a:r>
              <a:rPr lang="en-US" sz="1800" dirty="0" smtClean="0">
                <a:latin typeface="Consolas" pitchFamily="49" charset="0"/>
                <a:cs typeface="Courier New Bold" pitchFamily="49" charset="0"/>
              </a:rPr>
              <a:t>    </a:t>
            </a:r>
            <a:r>
              <a:rPr lang="en-US" sz="1800" b="1" dirty="0" smtClean="0">
                <a:latin typeface="Consolas" pitchFamily="49" charset="0"/>
                <a:cs typeface="Courier New Bold" pitchFamily="49" charset="0"/>
              </a:rPr>
              <a:t>(s1, s2) -&gt; </a:t>
            </a:r>
            <a:r>
              <a:rPr lang="en-US" sz="1800" b="1" dirty="0" err="1" smtClean="0">
                <a:solidFill>
                  <a:schemeClr val="accent2"/>
                </a:solidFill>
                <a:latin typeface="Consolas" pitchFamily="49" charset="0"/>
                <a:cs typeface="Courier New Bold" pitchFamily="49" charset="0"/>
              </a:rPr>
              <a:t>Integer.compare</a:t>
            </a:r>
            <a:r>
              <a:rPr lang="en-US" sz="1800" b="1" dirty="0" smtClean="0">
                <a:solidFill>
                  <a:schemeClr val="accent2"/>
                </a:solidFill>
                <a:latin typeface="Consolas" pitchFamily="49" charset="0"/>
                <a:cs typeface="Courier New Bold" pitchFamily="49" charset="0"/>
              </a:rPr>
              <a:t>(s1.length(), s2.length</a:t>
            </a:r>
            <a:r>
              <a:rPr lang="en-US" sz="1800" b="1" dirty="0" smtClean="0">
                <a:solidFill>
                  <a:schemeClr val="accent2"/>
                </a:solidFill>
                <a:latin typeface="Consolas" pitchFamily="49" charset="0"/>
                <a:cs typeface="Courier New Bold" pitchFamily="49" charset="0"/>
              </a:rPr>
              <a:t>())</a:t>
            </a:r>
            <a:r>
              <a:rPr lang="en-US" sz="1800" dirty="0" smtClean="0">
                <a:latin typeface="Consolas" pitchFamily="49" charset="0"/>
                <a:cs typeface="Courier New Bold" pitchFamily="49" charset="0"/>
              </a:rPr>
              <a:t>);</a:t>
            </a:r>
            <a:endParaRPr lang="en-US" sz="1800" dirty="0" smtClean="0">
              <a:latin typeface="Consolas" pitchFamily="49" charset="0"/>
              <a:cs typeface="Courier New Bold" pitchFamily="49" charset="0"/>
            </a:endParaRPr>
          </a:p>
          <a:p>
            <a:pPr lvl="0">
              <a:spcBef>
                <a:spcPts val="2500"/>
              </a:spcBef>
              <a:spcAft>
                <a:spcPts val="700"/>
              </a:spcAft>
              <a:buNone/>
            </a:pPr>
            <a:r>
              <a:rPr lang="en-US" dirty="0" smtClean="0"/>
              <a:t>Better still – use </a:t>
            </a:r>
            <a:r>
              <a:rPr lang="en-US" i="1" dirty="0" smtClean="0"/>
              <a:t>comparator construction method</a:t>
            </a:r>
          </a:p>
          <a:p>
            <a:pPr marL="228600" lvl="0" indent="0">
              <a:lnSpc>
                <a:spcPct val="100000"/>
              </a:lnSpc>
              <a:spcBef>
                <a:spcPts val="0"/>
              </a:spcBef>
              <a:buNone/>
            </a:pPr>
            <a:r>
              <a:rPr lang="en-US" sz="1800" b="1" dirty="0" err="1" smtClean="0">
                <a:latin typeface="Consolas" pitchFamily="49" charset="0"/>
                <a:cs typeface="Courier New Bold" pitchFamily="49" charset="0"/>
              </a:rPr>
              <a:t>Collections.sort</a:t>
            </a:r>
            <a:r>
              <a:rPr lang="en-US" sz="1800" b="1" dirty="0" smtClean="0">
                <a:latin typeface="Consolas" pitchFamily="49" charset="0"/>
                <a:cs typeface="Courier New Bold" pitchFamily="49" charset="0"/>
              </a:rPr>
              <a:t>(words, </a:t>
            </a:r>
            <a:r>
              <a:rPr lang="en-US" sz="1800" b="1" dirty="0" err="1" smtClean="0">
                <a:solidFill>
                  <a:schemeClr val="accent2"/>
                </a:solidFill>
                <a:latin typeface="Consolas" pitchFamily="49" charset="0"/>
                <a:cs typeface="Courier New Bold" pitchFamily="49" charset="0"/>
              </a:rPr>
              <a:t>comparingInt</a:t>
            </a:r>
            <a:r>
              <a:rPr lang="en-US" sz="1800" b="1" dirty="0" smtClean="0">
                <a:solidFill>
                  <a:schemeClr val="accent2"/>
                </a:solidFill>
                <a:latin typeface="Consolas" pitchFamily="49" charset="0"/>
                <a:cs typeface="Courier New Bold" pitchFamily="49" charset="0"/>
              </a:rPr>
              <a:t>(String::length)</a:t>
            </a:r>
            <a:r>
              <a:rPr lang="en-US" sz="1800" b="1" dirty="0" smtClean="0">
                <a:latin typeface="Consolas" pitchFamily="49" charset="0"/>
                <a:cs typeface="Courier New Bold" pitchFamily="49" charset="0"/>
              </a:rPr>
              <a:t>);    </a:t>
            </a:r>
          </a:p>
          <a:p>
            <a:pPr lvl="0">
              <a:spcBef>
                <a:spcPts val="2500"/>
              </a:spcBef>
              <a:spcAft>
                <a:spcPts val="700"/>
              </a:spcAft>
              <a:buNone/>
            </a:pPr>
            <a:r>
              <a:rPr lang="en-US" dirty="0" smtClean="0"/>
              <a:t>Even better – also use </a:t>
            </a:r>
            <a:r>
              <a:rPr lang="en-US" dirty="0" smtClean="0">
                <a:latin typeface="Consolas" charset="0"/>
                <a:ea typeface="Consolas" charset="0"/>
                <a:cs typeface="Consolas" charset="0"/>
              </a:rPr>
              <a:t>sort</a:t>
            </a:r>
            <a:r>
              <a:rPr lang="en-US" dirty="0" smtClean="0"/>
              <a:t> method on </a:t>
            </a:r>
            <a:r>
              <a:rPr lang="en-US" dirty="0" smtClean="0">
                <a:latin typeface="Consolas" charset="0"/>
                <a:ea typeface="Consolas" charset="0"/>
                <a:cs typeface="Consolas" charset="0"/>
              </a:rPr>
              <a:t>List </a:t>
            </a:r>
          </a:p>
          <a:p>
            <a:pPr marL="228600" lvl="0" indent="0">
              <a:lnSpc>
                <a:spcPct val="100000"/>
              </a:lnSpc>
              <a:spcBef>
                <a:spcPts val="0"/>
              </a:spcBef>
              <a:buNone/>
            </a:pPr>
            <a:r>
              <a:rPr lang="en-US" sz="1800" b="1" dirty="0" err="1" smtClean="0">
                <a:solidFill>
                  <a:schemeClr val="accent2"/>
                </a:solidFill>
                <a:latin typeface="Consolas" pitchFamily="49" charset="0"/>
                <a:cs typeface="Courier New Bold" pitchFamily="49" charset="0"/>
              </a:rPr>
              <a:t>words.sort</a:t>
            </a:r>
            <a:r>
              <a:rPr lang="en-US" sz="1800" b="1" dirty="0" smtClean="0">
                <a:latin typeface="Consolas" pitchFamily="49" charset="0"/>
                <a:cs typeface="Courier New Bold" pitchFamily="49" charset="0"/>
              </a:rPr>
              <a:t>(</a:t>
            </a:r>
            <a:r>
              <a:rPr lang="en-US" sz="1800" b="1" dirty="0" err="1" smtClean="0">
                <a:latin typeface="Consolas" pitchFamily="49" charset="0"/>
                <a:cs typeface="Courier New Bold" pitchFamily="49" charset="0"/>
              </a:rPr>
              <a:t>comparingInt</a:t>
            </a:r>
            <a:r>
              <a:rPr lang="en-US" sz="1800" b="1" dirty="0" smtClean="0">
                <a:latin typeface="Consolas" pitchFamily="49" charset="0"/>
                <a:cs typeface="Courier New Bold" pitchFamily="49" charset="0"/>
              </a:rPr>
              <a:t>(String::length));</a:t>
            </a:r>
          </a:p>
          <a:p>
            <a:pPr marL="228600" indent="0">
              <a:lnSpc>
                <a:spcPct val="100000"/>
              </a:lnSpc>
              <a:spcBef>
                <a:spcPts val="0"/>
              </a:spcBef>
              <a:buNone/>
            </a:pPr>
            <a:endParaRPr lang="en-US" sz="1800" dirty="0" smtClean="0">
              <a:latin typeface="Consolas" pitchFamily="49" charset="0"/>
              <a:cs typeface="Courier New Bold"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 the hood – </a:t>
            </a:r>
            <a:r>
              <a:rPr lang="en-US" i="1" smtClean="0"/>
              <a:t>type inference</a:t>
            </a:r>
            <a:endParaRPr lang="en-US" i="1"/>
          </a:p>
        </p:txBody>
      </p:sp>
      <p:sp>
        <p:nvSpPr>
          <p:cNvPr id="3" name="Content Placeholder 2"/>
          <p:cNvSpPr>
            <a:spLocks noGrp="1"/>
          </p:cNvSpPr>
          <p:nvPr>
            <p:ph idx="1"/>
          </p:nvPr>
        </p:nvSpPr>
        <p:spPr>
          <a:xfrm>
            <a:off x="914400" y="1600200"/>
            <a:ext cx="8153400" cy="4799013"/>
          </a:xfrm>
        </p:spPr>
        <p:txBody>
          <a:bodyPr/>
          <a:lstStyle/>
          <a:p>
            <a:r>
              <a:rPr lang="en-US" dirty="0" smtClean="0"/>
              <a:t>When program says:</a:t>
            </a:r>
          </a:p>
          <a:p>
            <a:pPr lvl="1">
              <a:lnSpc>
                <a:spcPct val="100000"/>
              </a:lnSpc>
              <a:buNone/>
            </a:pPr>
            <a:r>
              <a:rPr lang="en-US" sz="1800" dirty="0" err="1" smtClean="0">
                <a:latin typeface="Consolas" charset="0"/>
                <a:ea typeface="Consolas" charset="0"/>
                <a:cs typeface="Consolas" charset="0"/>
              </a:rPr>
              <a:t>Collections.sort</a:t>
            </a:r>
            <a:r>
              <a:rPr lang="en-US" sz="1800" dirty="0" smtClean="0">
                <a:latin typeface="Consolas" charset="0"/>
                <a:ea typeface="Consolas" charset="0"/>
                <a:cs typeface="Consolas" charset="0"/>
              </a:rPr>
              <a:t>(words,</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(s1, s2) -&gt; </a:t>
            </a:r>
            <a:r>
              <a:rPr lang="en-US" sz="1800" dirty="0" err="1" smtClean="0">
                <a:latin typeface="Consolas" charset="0"/>
                <a:ea typeface="Consolas" charset="0"/>
                <a:cs typeface="Consolas" charset="0"/>
              </a:rPr>
              <a:t>Integer.compare</a:t>
            </a:r>
            <a:r>
              <a:rPr lang="en-US" sz="1800" dirty="0" smtClean="0">
                <a:latin typeface="Consolas" charset="0"/>
                <a:ea typeface="Consolas" charset="0"/>
                <a:cs typeface="Consolas" charset="0"/>
              </a:rPr>
              <a:t>(s1.length(), s2.length()));</a:t>
            </a:r>
          </a:p>
          <a:p>
            <a:r>
              <a:rPr lang="en-US" dirty="0" smtClean="0"/>
              <a:t>It means:</a:t>
            </a:r>
          </a:p>
          <a:p>
            <a:pPr lvl="1">
              <a:lnSpc>
                <a:spcPct val="100000"/>
              </a:lnSpc>
              <a:buNone/>
            </a:pPr>
            <a:r>
              <a:rPr lang="en-US" sz="1800" dirty="0" err="1" smtClean="0">
                <a:latin typeface="Consolas" charset="0"/>
                <a:ea typeface="Consolas" charset="0"/>
                <a:cs typeface="Consolas" charset="0"/>
              </a:rPr>
              <a:t>Collections.sort</a:t>
            </a:r>
            <a:r>
              <a:rPr lang="en-US" sz="1800" dirty="0" smtClean="0">
                <a:latin typeface="Consolas" charset="0"/>
                <a:ea typeface="Consolas" charset="0"/>
                <a:cs typeface="Consolas" charset="0"/>
              </a:rPr>
              <a:t>(words, </a:t>
            </a:r>
            <a:r>
              <a:rPr lang="en-US" sz="1800" dirty="0" smtClean="0">
                <a:solidFill>
                  <a:schemeClr val="accent2"/>
                </a:solidFill>
                <a:latin typeface="Consolas" charset="0"/>
                <a:ea typeface="Consolas" charset="0"/>
                <a:cs typeface="Consolas" charset="0"/>
              </a:rPr>
              <a:t>(Comparator&lt;String&gt;)</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a:t>
            </a:r>
            <a:r>
              <a:rPr lang="en-US" sz="1800" dirty="0" smtClean="0">
                <a:solidFill>
                  <a:schemeClr val="accent2"/>
                </a:solidFill>
                <a:latin typeface="Consolas" charset="0"/>
                <a:ea typeface="Consolas" charset="0"/>
                <a:cs typeface="Consolas" charset="0"/>
              </a:rPr>
              <a:t>String</a:t>
            </a:r>
            <a:r>
              <a:rPr lang="en-US" sz="1800" dirty="0" smtClean="0">
                <a:latin typeface="Consolas" charset="0"/>
                <a:ea typeface="Consolas" charset="0"/>
                <a:cs typeface="Consolas" charset="0"/>
              </a:rPr>
              <a:t> s1, </a:t>
            </a:r>
            <a:r>
              <a:rPr lang="en-US" sz="1800" dirty="0" smtClean="0">
                <a:solidFill>
                  <a:schemeClr val="accent2"/>
                </a:solidFill>
                <a:latin typeface="Consolas" charset="0"/>
                <a:ea typeface="Consolas" charset="0"/>
                <a:cs typeface="Consolas" charset="0"/>
              </a:rPr>
              <a:t>String</a:t>
            </a:r>
            <a:r>
              <a:rPr lang="en-US" sz="1800" dirty="0" smtClean="0">
                <a:latin typeface="Consolas" charset="0"/>
                <a:ea typeface="Consolas" charset="0"/>
                <a:cs typeface="Consolas" charset="0"/>
              </a:rPr>
              <a:t> s2) -&gt; </a:t>
            </a:r>
            <a:r>
              <a:rPr lang="en-US" sz="1800" dirty="0" err="1" smtClean="0">
                <a:latin typeface="Consolas" charset="0"/>
                <a:ea typeface="Consolas" charset="0"/>
                <a:cs typeface="Consolas" charset="0"/>
              </a:rPr>
              <a:t>Integer.compare</a:t>
            </a:r>
            <a:r>
              <a:rPr lang="en-US" sz="1800" dirty="0" smtClean="0">
                <a:latin typeface="Consolas" charset="0"/>
                <a:ea typeface="Consolas" charset="0"/>
                <a:cs typeface="Consolas" charset="0"/>
              </a:rPr>
              <a:t>(s1.length(), s2.length()));</a:t>
            </a:r>
          </a:p>
          <a:p>
            <a:r>
              <a:rPr lang="en-US" dirty="0" smtClean="0"/>
              <a:t>Type inference is magic</a:t>
            </a:r>
          </a:p>
          <a:p>
            <a:pPr lvl="1"/>
            <a:r>
              <a:rPr lang="en-US" dirty="0" smtClean="0"/>
              <a:t>No one knows the rules but that’s OK</a:t>
            </a:r>
          </a:p>
          <a:p>
            <a:pPr lvl="1"/>
            <a:r>
              <a:rPr lang="en-US" b="1" dirty="0" smtClean="0"/>
              <a:t>Omit types unless they make program clearer</a:t>
            </a:r>
          </a:p>
          <a:p>
            <a:pPr lvl="1"/>
            <a:r>
              <a:rPr lang="en-US" dirty="0" smtClean="0"/>
              <a:t>Compiler will tell you if it needs help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19560</TotalTime>
  <Words>2837</Words>
  <Application>Microsoft Macintosh PowerPoint</Application>
  <PresentationFormat>On-screen Show (4:3)</PresentationFormat>
  <Paragraphs>520</Paragraphs>
  <Slides>48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Consolas</vt:lpstr>
      <vt:lpstr>Courier</vt:lpstr>
      <vt:lpstr>Courier New</vt:lpstr>
      <vt:lpstr>Courier New Bold</vt:lpstr>
      <vt:lpstr>Lucida Grande</vt:lpstr>
      <vt:lpstr>StarSymbol</vt:lpstr>
      <vt:lpstr>Times</vt:lpstr>
      <vt:lpstr>Arial</vt:lpstr>
      <vt:lpstr>Default Design</vt:lpstr>
      <vt:lpstr>Effective Java, Third Ed. Keepin’ it effective </vt:lpstr>
      <vt:lpstr>Effective Java, 3d Ed. hot off the presses!</vt:lpstr>
      <vt:lpstr>The evolution of Effective Java</vt:lpstr>
      <vt:lpstr>Outline</vt:lpstr>
      <vt:lpstr>I. Prefer lambdas to anonymous classes</vt:lpstr>
      <vt:lpstr>Now there’s a better way</vt:lpstr>
      <vt:lpstr>Now there’s a better way</vt:lpstr>
      <vt:lpstr>Now there’s a better way</vt:lpstr>
      <vt:lpstr>Under the hood – type inference</vt:lpstr>
      <vt:lpstr>A caveat regarding type inference</vt:lpstr>
      <vt:lpstr>Remember this old chestnut? Enum type with constant-specific class bodies and data</vt:lpstr>
      <vt:lpstr>Now there’s a better way Enum with function object field – impractical sans lambdas</vt:lpstr>
      <vt:lpstr>Lambda caveats</vt:lpstr>
      <vt:lpstr>II. Prefer method references to lambdas</vt:lpstr>
      <vt:lpstr>Occasionally, lambdas are more succinct</vt:lpstr>
      <vt:lpstr>Know all five kinds of method references All are at times preferable to lambdas</vt:lpstr>
      <vt:lpstr>The bottom line</vt:lpstr>
      <vt:lpstr>III. Favor standard functional interfaces</vt:lpstr>
      <vt:lpstr>Java has 43 standard functional interfaces Luckily, there is a fair amount of structure</vt:lpstr>
      <vt:lpstr>The 6 basic standard functional interfaces</vt:lpstr>
      <vt:lpstr>Advantages of using a standard functional interface</vt:lpstr>
      <vt:lpstr>When shouldn’t you use a standard functional interface?</vt:lpstr>
      <vt:lpstr>What's so special about Comparator?</vt:lpstr>
      <vt:lpstr>Criteria for writing a purpose-built functional interface</vt:lpstr>
      <vt:lpstr>IV. Use streams judiciously Quick review – What is a stream?</vt:lpstr>
      <vt:lpstr>Example – first twenty Mersenne Primes</vt:lpstr>
      <vt:lpstr>An iterative program to compute all the anagram groups in a dictionary</vt:lpstr>
      <vt:lpstr>Helper function to alphabetize a word Word nerds call the result an alphagram</vt:lpstr>
      <vt:lpstr>Streams gone crazy Just because you can doesn’t mean you should!</vt:lpstr>
      <vt:lpstr>A happy medium Tasteful use of streams enhances clarity and conciseness </vt:lpstr>
      <vt:lpstr>Why shouldn’t we use streams to implement alphabetize?</vt:lpstr>
      <vt:lpstr>A minipuzzler - what does this print?</vt:lpstr>
      <vt:lpstr>Puzzler solution</vt:lpstr>
      <vt:lpstr>Puzzler Explanation</vt:lpstr>
      <vt:lpstr>How do you fix it?</vt:lpstr>
      <vt:lpstr>A conundrum – Cartesian product Which is better?</vt:lpstr>
      <vt:lpstr>The bottom line</vt:lpstr>
      <vt:lpstr>V. Use caution making streams parallel Remember our Mersenne primes program?</vt:lpstr>
      <vt:lpstr>How fast do you think this program runs?</vt:lpstr>
      <vt:lpstr>How fast do you think this program runs?</vt:lpstr>
      <vt:lpstr>Why did the program run so slowly?</vt:lpstr>
      <vt:lpstr>What does parallelize well?</vt:lpstr>
      <vt:lpstr>Example – number of primes ≤ n, π (n)</vt:lpstr>
      <vt:lpstr>Example – number of primes ≤ n, π (n)</vt:lpstr>
      <vt:lpstr>.parallel() is merely an optimization</vt:lpstr>
      <vt:lpstr>Conclusion</vt:lpstr>
      <vt:lpstr>Ask me anything!</vt:lpstr>
      <vt:lpstr>Effective Java, Third Ed. Keepin’ it effective </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Puzzlers' Greatest Hits</dc:title>
  <dc:subject/>
  <dc:creator>Joshua Bloch and Neal Gafter</dc:creator>
  <cp:keywords/>
  <dc:description>(C) 2001-2006 Joshua Bloch and Neal Gafter</dc:description>
  <cp:lastModifiedBy>Josh Bloch</cp:lastModifiedBy>
  <cp:revision>415</cp:revision>
  <cp:lastPrinted>2018-01-17T23:26:42Z</cp:lastPrinted>
  <dcterms:modified xsi:type="dcterms:W3CDTF">2018-01-26T22:01:12Z</dcterms:modified>
  <cp:category/>
</cp:coreProperties>
</file>