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300" r:id="rId2"/>
    <p:sldId id="293" r:id="rId3"/>
    <p:sldId id="402" r:id="rId4"/>
    <p:sldId id="310" r:id="rId5"/>
    <p:sldId id="407" r:id="rId6"/>
    <p:sldId id="305" r:id="rId7"/>
    <p:sldId id="482" r:id="rId8"/>
    <p:sldId id="483" r:id="rId9"/>
    <p:sldId id="409" r:id="rId10"/>
    <p:sldId id="476" r:id="rId11"/>
    <p:sldId id="484" r:id="rId12"/>
    <p:sldId id="485" r:id="rId13"/>
    <p:sldId id="486" r:id="rId14"/>
    <p:sldId id="488" r:id="rId15"/>
    <p:sldId id="487" r:id="rId16"/>
    <p:sldId id="494" r:id="rId17"/>
    <p:sldId id="495" r:id="rId18"/>
    <p:sldId id="496" r:id="rId19"/>
    <p:sldId id="497" r:id="rId20"/>
    <p:sldId id="489" r:id="rId21"/>
    <p:sldId id="491" r:id="rId22"/>
    <p:sldId id="490" r:id="rId23"/>
    <p:sldId id="492" r:id="rId24"/>
    <p:sldId id="493" r:id="rId25"/>
    <p:sldId id="261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CAE674F-B260-47FC-93CD-571A07515A7E}">
          <p14:sldIdLst>
            <p14:sldId id="300"/>
            <p14:sldId id="293"/>
            <p14:sldId id="402"/>
            <p14:sldId id="310"/>
            <p14:sldId id="407"/>
            <p14:sldId id="305"/>
            <p14:sldId id="482"/>
            <p14:sldId id="483"/>
            <p14:sldId id="409"/>
            <p14:sldId id="476"/>
            <p14:sldId id="484"/>
            <p14:sldId id="485"/>
            <p14:sldId id="486"/>
            <p14:sldId id="488"/>
            <p14:sldId id="487"/>
            <p14:sldId id="494"/>
            <p14:sldId id="495"/>
            <p14:sldId id="496"/>
            <p14:sldId id="497"/>
            <p14:sldId id="489"/>
            <p14:sldId id="491"/>
            <p14:sldId id="490"/>
            <p14:sldId id="492"/>
            <p14:sldId id="49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a4c3ca13490e9e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E7"/>
    <a:srgbClr val="0B97E5"/>
    <a:srgbClr val="6296E1"/>
    <a:srgbClr val="2461BA"/>
    <a:srgbClr val="0066CC"/>
    <a:srgbClr val="CC3300"/>
    <a:srgbClr val="FF9933"/>
    <a:srgbClr val="DCE7F8"/>
    <a:srgbClr val="F8E4E4"/>
    <a:srgbClr val="17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137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70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655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00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19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09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26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13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96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83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98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3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88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6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62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17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99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Object.assign</a:t>
            </a:r>
            <a:r>
              <a:rPr lang="en-US" altLang="zh-CN" dirty="0"/>
              <a:t>(</a:t>
            </a:r>
            <a:r>
              <a:rPr lang="en-US" altLang="zh-CN" dirty="0" err="1"/>
              <a:t>tagrget</a:t>
            </a:r>
            <a:r>
              <a:rPr lang="en-US" altLang="zh-CN" dirty="0"/>
              <a:t>, source1…) </a:t>
            </a:r>
            <a:r>
              <a:rPr lang="zh-CN" altLang="en-US" dirty="0"/>
              <a:t>同名</a:t>
            </a:r>
            <a:r>
              <a:rPr lang="en-US" altLang="zh-CN" dirty="0"/>
              <a:t>key</a:t>
            </a:r>
            <a:r>
              <a:rPr lang="zh-CN" altLang="en-US" dirty="0"/>
              <a:t>，后面覆盖前面的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30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36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2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7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68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38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7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Babel</a:t>
            </a:r>
            <a:r>
              <a:rPr lang="zh-CN" altLang="en-US" dirty="0"/>
              <a:t>是</a:t>
            </a:r>
            <a:r>
              <a:rPr lang="en-US" altLang="zh-CN" dirty="0"/>
              <a:t>JS</a:t>
            </a:r>
            <a:r>
              <a:rPr lang="zh-CN" altLang="en-US" dirty="0"/>
              <a:t>语言的编译器，将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代码转换成浏览器能识别的代码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文件是配置文件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85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8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面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2EB7C7D6-AF00-4925-90B7-2B2527A1E0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5000"/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706C1E0-408C-489E-8A3E-469794B501F2}"/>
              </a:ext>
            </a:extLst>
          </p:cNvPr>
          <p:cNvSpPr/>
          <p:nvPr userDrawn="1"/>
        </p:nvSpPr>
        <p:spPr>
          <a:xfrm>
            <a:off x="6961212" y="0"/>
            <a:ext cx="4335363" cy="6858000"/>
          </a:xfrm>
          <a:custGeom>
            <a:avLst/>
            <a:gdLst>
              <a:gd name="connsiteX0" fmla="*/ 0 w 6742471"/>
              <a:gd name="connsiteY0" fmla="*/ 6065730 h 6858000"/>
              <a:gd name="connsiteX1" fmla="*/ 4270623 w 6742471"/>
              <a:gd name="connsiteY1" fmla="*/ 6065730 h 6858000"/>
              <a:gd name="connsiteX2" fmla="*/ 3622271 w 6742471"/>
              <a:gd name="connsiteY2" fmla="*/ 6858000 h 6858000"/>
              <a:gd name="connsiteX3" fmla="*/ 647640 w 6742471"/>
              <a:gd name="connsiteY3" fmla="*/ 6858000 h 6858000"/>
              <a:gd name="connsiteX4" fmla="*/ 2134138 w 6742471"/>
              <a:gd name="connsiteY4" fmla="*/ 3486414 h 6858000"/>
              <a:gd name="connsiteX5" fmla="*/ 4270623 w 6742471"/>
              <a:gd name="connsiteY5" fmla="*/ 5963626 h 6858000"/>
              <a:gd name="connsiteX6" fmla="*/ 0 w 6742471"/>
              <a:gd name="connsiteY6" fmla="*/ 5963626 h 6858000"/>
              <a:gd name="connsiteX7" fmla="*/ 2270160 w 6742471"/>
              <a:gd name="connsiteY7" fmla="*/ 3451855 h 6858000"/>
              <a:gd name="connsiteX8" fmla="*/ 6740125 w 6742471"/>
              <a:gd name="connsiteY8" fmla="*/ 3451855 h 6858000"/>
              <a:gd name="connsiteX9" fmla="*/ 4406645 w 6742471"/>
              <a:gd name="connsiteY9" fmla="*/ 5929068 h 6858000"/>
              <a:gd name="connsiteX10" fmla="*/ 4406645 w 6742471"/>
              <a:gd name="connsiteY10" fmla="*/ 872539 h 6858000"/>
              <a:gd name="connsiteX11" fmla="*/ 6742471 w 6742471"/>
              <a:gd name="connsiteY11" fmla="*/ 3349752 h 6858000"/>
              <a:gd name="connsiteX12" fmla="*/ 2270160 w 6742471"/>
              <a:gd name="connsiteY12" fmla="*/ 3349752 h 6858000"/>
              <a:gd name="connsiteX13" fmla="*/ 0 w 6742471"/>
              <a:gd name="connsiteY13" fmla="*/ 803422 h 6858000"/>
              <a:gd name="connsiteX14" fmla="*/ 4270623 w 6742471"/>
              <a:gd name="connsiteY14" fmla="*/ 803422 h 6858000"/>
              <a:gd name="connsiteX15" fmla="*/ 2134138 w 6742471"/>
              <a:gd name="connsiteY15" fmla="*/ 3280635 h 6858000"/>
              <a:gd name="connsiteX16" fmla="*/ 604192 w 6742471"/>
              <a:gd name="connsiteY16" fmla="*/ 0 h 6858000"/>
              <a:gd name="connsiteX17" fmla="*/ 3665767 w 6742471"/>
              <a:gd name="connsiteY17" fmla="*/ 0 h 6858000"/>
              <a:gd name="connsiteX18" fmla="*/ 4270623 w 6742471"/>
              <a:gd name="connsiteY18" fmla="*/ 701319 h 6858000"/>
              <a:gd name="connsiteX19" fmla="*/ 0 w 6742471"/>
              <a:gd name="connsiteY19" fmla="*/ 7013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42471" h="6858000">
                <a:moveTo>
                  <a:pt x="0" y="6065730"/>
                </a:moveTo>
                <a:lnTo>
                  <a:pt x="4270623" y="6065730"/>
                </a:lnTo>
                <a:lnTo>
                  <a:pt x="3622271" y="6858000"/>
                </a:lnTo>
                <a:lnTo>
                  <a:pt x="647640" y="6858000"/>
                </a:lnTo>
                <a:close/>
                <a:moveTo>
                  <a:pt x="2134138" y="3486414"/>
                </a:moveTo>
                <a:lnTo>
                  <a:pt x="4270623" y="5963626"/>
                </a:lnTo>
                <a:lnTo>
                  <a:pt x="0" y="5963626"/>
                </a:lnTo>
                <a:close/>
                <a:moveTo>
                  <a:pt x="2270160" y="3451855"/>
                </a:moveTo>
                <a:lnTo>
                  <a:pt x="6740125" y="3451855"/>
                </a:lnTo>
                <a:lnTo>
                  <a:pt x="4406645" y="5929068"/>
                </a:lnTo>
                <a:close/>
                <a:moveTo>
                  <a:pt x="4406645" y="872539"/>
                </a:moveTo>
                <a:lnTo>
                  <a:pt x="6742471" y="3349752"/>
                </a:lnTo>
                <a:lnTo>
                  <a:pt x="2270160" y="3349752"/>
                </a:lnTo>
                <a:close/>
                <a:moveTo>
                  <a:pt x="0" y="803422"/>
                </a:moveTo>
                <a:lnTo>
                  <a:pt x="4270623" y="803422"/>
                </a:lnTo>
                <a:lnTo>
                  <a:pt x="2134138" y="3280635"/>
                </a:lnTo>
                <a:close/>
                <a:moveTo>
                  <a:pt x="604192" y="0"/>
                </a:moveTo>
                <a:lnTo>
                  <a:pt x="3665767" y="0"/>
                </a:lnTo>
                <a:lnTo>
                  <a:pt x="4270623" y="701319"/>
                </a:lnTo>
                <a:lnTo>
                  <a:pt x="0" y="701319"/>
                </a:lnTo>
                <a:close/>
              </a:path>
            </a:pathLst>
          </a:custGeom>
          <a:solidFill>
            <a:schemeClr val="bg1">
              <a:lumMod val="95000"/>
              <a:alpha val="11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61F9D3F-1588-4B27-B1CA-5757D6E2DADA}"/>
              </a:ext>
            </a:extLst>
          </p:cNvPr>
          <p:cNvSpPr/>
          <p:nvPr userDrawn="1"/>
        </p:nvSpPr>
        <p:spPr>
          <a:xfrm>
            <a:off x="7614633" y="0"/>
            <a:ext cx="4335363" cy="6858000"/>
          </a:xfrm>
          <a:custGeom>
            <a:avLst/>
            <a:gdLst>
              <a:gd name="connsiteX0" fmla="*/ 0 w 6742471"/>
              <a:gd name="connsiteY0" fmla="*/ 6065730 h 6858000"/>
              <a:gd name="connsiteX1" fmla="*/ 4270623 w 6742471"/>
              <a:gd name="connsiteY1" fmla="*/ 6065730 h 6858000"/>
              <a:gd name="connsiteX2" fmla="*/ 3622271 w 6742471"/>
              <a:gd name="connsiteY2" fmla="*/ 6858000 h 6858000"/>
              <a:gd name="connsiteX3" fmla="*/ 647640 w 6742471"/>
              <a:gd name="connsiteY3" fmla="*/ 6858000 h 6858000"/>
              <a:gd name="connsiteX4" fmla="*/ 2134138 w 6742471"/>
              <a:gd name="connsiteY4" fmla="*/ 3486414 h 6858000"/>
              <a:gd name="connsiteX5" fmla="*/ 4270623 w 6742471"/>
              <a:gd name="connsiteY5" fmla="*/ 5963626 h 6858000"/>
              <a:gd name="connsiteX6" fmla="*/ 0 w 6742471"/>
              <a:gd name="connsiteY6" fmla="*/ 5963626 h 6858000"/>
              <a:gd name="connsiteX7" fmla="*/ 2270160 w 6742471"/>
              <a:gd name="connsiteY7" fmla="*/ 3451855 h 6858000"/>
              <a:gd name="connsiteX8" fmla="*/ 6740125 w 6742471"/>
              <a:gd name="connsiteY8" fmla="*/ 3451855 h 6858000"/>
              <a:gd name="connsiteX9" fmla="*/ 4406645 w 6742471"/>
              <a:gd name="connsiteY9" fmla="*/ 5929068 h 6858000"/>
              <a:gd name="connsiteX10" fmla="*/ 4406645 w 6742471"/>
              <a:gd name="connsiteY10" fmla="*/ 872539 h 6858000"/>
              <a:gd name="connsiteX11" fmla="*/ 6742471 w 6742471"/>
              <a:gd name="connsiteY11" fmla="*/ 3349752 h 6858000"/>
              <a:gd name="connsiteX12" fmla="*/ 2270160 w 6742471"/>
              <a:gd name="connsiteY12" fmla="*/ 3349752 h 6858000"/>
              <a:gd name="connsiteX13" fmla="*/ 0 w 6742471"/>
              <a:gd name="connsiteY13" fmla="*/ 803422 h 6858000"/>
              <a:gd name="connsiteX14" fmla="*/ 4270623 w 6742471"/>
              <a:gd name="connsiteY14" fmla="*/ 803422 h 6858000"/>
              <a:gd name="connsiteX15" fmla="*/ 2134138 w 6742471"/>
              <a:gd name="connsiteY15" fmla="*/ 3280635 h 6858000"/>
              <a:gd name="connsiteX16" fmla="*/ 604192 w 6742471"/>
              <a:gd name="connsiteY16" fmla="*/ 0 h 6858000"/>
              <a:gd name="connsiteX17" fmla="*/ 3665767 w 6742471"/>
              <a:gd name="connsiteY17" fmla="*/ 0 h 6858000"/>
              <a:gd name="connsiteX18" fmla="*/ 4270623 w 6742471"/>
              <a:gd name="connsiteY18" fmla="*/ 701319 h 6858000"/>
              <a:gd name="connsiteX19" fmla="*/ 0 w 6742471"/>
              <a:gd name="connsiteY19" fmla="*/ 7013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42471" h="6858000">
                <a:moveTo>
                  <a:pt x="0" y="6065730"/>
                </a:moveTo>
                <a:lnTo>
                  <a:pt x="4270623" y="6065730"/>
                </a:lnTo>
                <a:lnTo>
                  <a:pt x="3622271" y="6858000"/>
                </a:lnTo>
                <a:lnTo>
                  <a:pt x="647640" y="6858000"/>
                </a:lnTo>
                <a:close/>
                <a:moveTo>
                  <a:pt x="2134138" y="3486414"/>
                </a:moveTo>
                <a:lnTo>
                  <a:pt x="4270623" y="5963626"/>
                </a:lnTo>
                <a:lnTo>
                  <a:pt x="0" y="5963626"/>
                </a:lnTo>
                <a:close/>
                <a:moveTo>
                  <a:pt x="2270160" y="3451855"/>
                </a:moveTo>
                <a:lnTo>
                  <a:pt x="6740125" y="3451855"/>
                </a:lnTo>
                <a:lnTo>
                  <a:pt x="4406645" y="5929068"/>
                </a:lnTo>
                <a:close/>
                <a:moveTo>
                  <a:pt x="4406645" y="872539"/>
                </a:moveTo>
                <a:lnTo>
                  <a:pt x="6742471" y="3349752"/>
                </a:lnTo>
                <a:lnTo>
                  <a:pt x="2270160" y="3349752"/>
                </a:lnTo>
                <a:close/>
                <a:moveTo>
                  <a:pt x="0" y="803422"/>
                </a:moveTo>
                <a:lnTo>
                  <a:pt x="4270623" y="803422"/>
                </a:lnTo>
                <a:lnTo>
                  <a:pt x="2134138" y="3280635"/>
                </a:lnTo>
                <a:close/>
                <a:moveTo>
                  <a:pt x="604192" y="0"/>
                </a:moveTo>
                <a:lnTo>
                  <a:pt x="3665767" y="0"/>
                </a:lnTo>
                <a:lnTo>
                  <a:pt x="4270623" y="701319"/>
                </a:lnTo>
                <a:lnTo>
                  <a:pt x="0" y="701319"/>
                </a:lnTo>
                <a:close/>
              </a:path>
            </a:pathLst>
          </a:custGeom>
          <a:solidFill>
            <a:srgbClr val="0070C0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711926" y="388700"/>
            <a:ext cx="3784824" cy="328640"/>
            <a:chOff x="1719790" y="4389845"/>
            <a:chExt cx="3784824" cy="32864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790" y="4430485"/>
              <a:ext cx="2113717" cy="28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676" y="4389845"/>
              <a:ext cx="1397938" cy="288000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>
              <a:off x="3970092" y="4410165"/>
              <a:ext cx="0" cy="25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9428142" y="6329677"/>
            <a:ext cx="2068608" cy="29527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http://www.canwayit.com</a:t>
            </a:r>
            <a:endParaRPr lang="en-US" altLang="en-US" sz="1200" i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74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836731" y="2082800"/>
            <a:ext cx="4442135" cy="1665514"/>
          </a:xfrm>
        </p:spPr>
        <p:txBody>
          <a:bodyPr anchor="b">
            <a:noAutofit/>
          </a:bodyPr>
          <a:lstStyle>
            <a:lvl1pPr algn="l">
              <a:defRPr sz="11500" b="1">
                <a:solidFill>
                  <a:srgbClr val="0070C0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/01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1837847" y="3748314"/>
            <a:ext cx="444213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输入小节标题</a:t>
            </a:r>
            <a:endParaRPr 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7F2D56D-614A-4B6D-9B9F-812BBEA28491}"/>
              </a:ext>
            </a:extLst>
          </p:cNvPr>
          <p:cNvSpPr/>
          <p:nvPr userDrawn="1"/>
        </p:nvSpPr>
        <p:spPr>
          <a:xfrm>
            <a:off x="6607251" y="0"/>
            <a:ext cx="4335363" cy="6858000"/>
          </a:xfrm>
          <a:custGeom>
            <a:avLst/>
            <a:gdLst>
              <a:gd name="connsiteX0" fmla="*/ 0 w 6742471"/>
              <a:gd name="connsiteY0" fmla="*/ 6065730 h 6858000"/>
              <a:gd name="connsiteX1" fmla="*/ 4270623 w 6742471"/>
              <a:gd name="connsiteY1" fmla="*/ 6065730 h 6858000"/>
              <a:gd name="connsiteX2" fmla="*/ 3622271 w 6742471"/>
              <a:gd name="connsiteY2" fmla="*/ 6858000 h 6858000"/>
              <a:gd name="connsiteX3" fmla="*/ 647640 w 6742471"/>
              <a:gd name="connsiteY3" fmla="*/ 6858000 h 6858000"/>
              <a:gd name="connsiteX4" fmla="*/ 2134138 w 6742471"/>
              <a:gd name="connsiteY4" fmla="*/ 3486414 h 6858000"/>
              <a:gd name="connsiteX5" fmla="*/ 4270623 w 6742471"/>
              <a:gd name="connsiteY5" fmla="*/ 5963626 h 6858000"/>
              <a:gd name="connsiteX6" fmla="*/ 0 w 6742471"/>
              <a:gd name="connsiteY6" fmla="*/ 5963626 h 6858000"/>
              <a:gd name="connsiteX7" fmla="*/ 2270160 w 6742471"/>
              <a:gd name="connsiteY7" fmla="*/ 3451855 h 6858000"/>
              <a:gd name="connsiteX8" fmla="*/ 6740125 w 6742471"/>
              <a:gd name="connsiteY8" fmla="*/ 3451855 h 6858000"/>
              <a:gd name="connsiteX9" fmla="*/ 4406645 w 6742471"/>
              <a:gd name="connsiteY9" fmla="*/ 5929068 h 6858000"/>
              <a:gd name="connsiteX10" fmla="*/ 4406645 w 6742471"/>
              <a:gd name="connsiteY10" fmla="*/ 872539 h 6858000"/>
              <a:gd name="connsiteX11" fmla="*/ 6742471 w 6742471"/>
              <a:gd name="connsiteY11" fmla="*/ 3349752 h 6858000"/>
              <a:gd name="connsiteX12" fmla="*/ 2270160 w 6742471"/>
              <a:gd name="connsiteY12" fmla="*/ 3349752 h 6858000"/>
              <a:gd name="connsiteX13" fmla="*/ 0 w 6742471"/>
              <a:gd name="connsiteY13" fmla="*/ 803422 h 6858000"/>
              <a:gd name="connsiteX14" fmla="*/ 4270623 w 6742471"/>
              <a:gd name="connsiteY14" fmla="*/ 803422 h 6858000"/>
              <a:gd name="connsiteX15" fmla="*/ 2134138 w 6742471"/>
              <a:gd name="connsiteY15" fmla="*/ 3280635 h 6858000"/>
              <a:gd name="connsiteX16" fmla="*/ 604192 w 6742471"/>
              <a:gd name="connsiteY16" fmla="*/ 0 h 6858000"/>
              <a:gd name="connsiteX17" fmla="*/ 3665767 w 6742471"/>
              <a:gd name="connsiteY17" fmla="*/ 0 h 6858000"/>
              <a:gd name="connsiteX18" fmla="*/ 4270623 w 6742471"/>
              <a:gd name="connsiteY18" fmla="*/ 701319 h 6858000"/>
              <a:gd name="connsiteX19" fmla="*/ 0 w 6742471"/>
              <a:gd name="connsiteY19" fmla="*/ 7013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42471" h="6858000">
                <a:moveTo>
                  <a:pt x="0" y="6065730"/>
                </a:moveTo>
                <a:lnTo>
                  <a:pt x="4270623" y="6065730"/>
                </a:lnTo>
                <a:lnTo>
                  <a:pt x="3622271" y="6858000"/>
                </a:lnTo>
                <a:lnTo>
                  <a:pt x="647640" y="6858000"/>
                </a:lnTo>
                <a:close/>
                <a:moveTo>
                  <a:pt x="2134138" y="3486414"/>
                </a:moveTo>
                <a:lnTo>
                  <a:pt x="4270623" y="5963626"/>
                </a:lnTo>
                <a:lnTo>
                  <a:pt x="0" y="5963626"/>
                </a:lnTo>
                <a:close/>
                <a:moveTo>
                  <a:pt x="2270160" y="3451855"/>
                </a:moveTo>
                <a:lnTo>
                  <a:pt x="6740125" y="3451855"/>
                </a:lnTo>
                <a:lnTo>
                  <a:pt x="4406645" y="5929068"/>
                </a:lnTo>
                <a:close/>
                <a:moveTo>
                  <a:pt x="4406645" y="872539"/>
                </a:moveTo>
                <a:lnTo>
                  <a:pt x="6742471" y="3349752"/>
                </a:lnTo>
                <a:lnTo>
                  <a:pt x="2270160" y="3349752"/>
                </a:lnTo>
                <a:close/>
                <a:moveTo>
                  <a:pt x="0" y="803422"/>
                </a:moveTo>
                <a:lnTo>
                  <a:pt x="4270623" y="803422"/>
                </a:lnTo>
                <a:lnTo>
                  <a:pt x="2134138" y="3280635"/>
                </a:lnTo>
                <a:close/>
                <a:moveTo>
                  <a:pt x="604192" y="0"/>
                </a:moveTo>
                <a:lnTo>
                  <a:pt x="3665767" y="0"/>
                </a:lnTo>
                <a:lnTo>
                  <a:pt x="4270623" y="701319"/>
                </a:lnTo>
                <a:lnTo>
                  <a:pt x="0" y="701319"/>
                </a:lnTo>
                <a:close/>
              </a:path>
            </a:pathLst>
          </a:custGeom>
          <a:solidFill>
            <a:srgbClr val="0070C0">
              <a:alpha val="2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1CE3BF7-896E-4AC8-A35C-B9D8487EAA16}"/>
              </a:ext>
            </a:extLst>
          </p:cNvPr>
          <p:cNvSpPr/>
          <p:nvPr userDrawn="1"/>
        </p:nvSpPr>
        <p:spPr>
          <a:xfrm>
            <a:off x="7260672" y="0"/>
            <a:ext cx="4335363" cy="6858000"/>
          </a:xfrm>
          <a:custGeom>
            <a:avLst/>
            <a:gdLst>
              <a:gd name="connsiteX0" fmla="*/ 0 w 6742471"/>
              <a:gd name="connsiteY0" fmla="*/ 6065730 h 6858000"/>
              <a:gd name="connsiteX1" fmla="*/ 4270623 w 6742471"/>
              <a:gd name="connsiteY1" fmla="*/ 6065730 h 6858000"/>
              <a:gd name="connsiteX2" fmla="*/ 3622271 w 6742471"/>
              <a:gd name="connsiteY2" fmla="*/ 6858000 h 6858000"/>
              <a:gd name="connsiteX3" fmla="*/ 647640 w 6742471"/>
              <a:gd name="connsiteY3" fmla="*/ 6858000 h 6858000"/>
              <a:gd name="connsiteX4" fmla="*/ 2134138 w 6742471"/>
              <a:gd name="connsiteY4" fmla="*/ 3486414 h 6858000"/>
              <a:gd name="connsiteX5" fmla="*/ 4270623 w 6742471"/>
              <a:gd name="connsiteY5" fmla="*/ 5963626 h 6858000"/>
              <a:gd name="connsiteX6" fmla="*/ 0 w 6742471"/>
              <a:gd name="connsiteY6" fmla="*/ 5963626 h 6858000"/>
              <a:gd name="connsiteX7" fmla="*/ 2270160 w 6742471"/>
              <a:gd name="connsiteY7" fmla="*/ 3451855 h 6858000"/>
              <a:gd name="connsiteX8" fmla="*/ 6740125 w 6742471"/>
              <a:gd name="connsiteY8" fmla="*/ 3451855 h 6858000"/>
              <a:gd name="connsiteX9" fmla="*/ 4406645 w 6742471"/>
              <a:gd name="connsiteY9" fmla="*/ 5929068 h 6858000"/>
              <a:gd name="connsiteX10" fmla="*/ 4406645 w 6742471"/>
              <a:gd name="connsiteY10" fmla="*/ 872539 h 6858000"/>
              <a:gd name="connsiteX11" fmla="*/ 6742471 w 6742471"/>
              <a:gd name="connsiteY11" fmla="*/ 3349752 h 6858000"/>
              <a:gd name="connsiteX12" fmla="*/ 2270160 w 6742471"/>
              <a:gd name="connsiteY12" fmla="*/ 3349752 h 6858000"/>
              <a:gd name="connsiteX13" fmla="*/ 0 w 6742471"/>
              <a:gd name="connsiteY13" fmla="*/ 803422 h 6858000"/>
              <a:gd name="connsiteX14" fmla="*/ 4270623 w 6742471"/>
              <a:gd name="connsiteY14" fmla="*/ 803422 h 6858000"/>
              <a:gd name="connsiteX15" fmla="*/ 2134138 w 6742471"/>
              <a:gd name="connsiteY15" fmla="*/ 3280635 h 6858000"/>
              <a:gd name="connsiteX16" fmla="*/ 604192 w 6742471"/>
              <a:gd name="connsiteY16" fmla="*/ 0 h 6858000"/>
              <a:gd name="connsiteX17" fmla="*/ 3665767 w 6742471"/>
              <a:gd name="connsiteY17" fmla="*/ 0 h 6858000"/>
              <a:gd name="connsiteX18" fmla="*/ 4270623 w 6742471"/>
              <a:gd name="connsiteY18" fmla="*/ 701319 h 6858000"/>
              <a:gd name="connsiteX19" fmla="*/ 0 w 6742471"/>
              <a:gd name="connsiteY19" fmla="*/ 7013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42471" h="6858000">
                <a:moveTo>
                  <a:pt x="0" y="6065730"/>
                </a:moveTo>
                <a:lnTo>
                  <a:pt x="4270623" y="6065730"/>
                </a:lnTo>
                <a:lnTo>
                  <a:pt x="3622271" y="6858000"/>
                </a:lnTo>
                <a:lnTo>
                  <a:pt x="647640" y="6858000"/>
                </a:lnTo>
                <a:close/>
                <a:moveTo>
                  <a:pt x="2134138" y="3486414"/>
                </a:moveTo>
                <a:lnTo>
                  <a:pt x="4270623" y="5963626"/>
                </a:lnTo>
                <a:lnTo>
                  <a:pt x="0" y="5963626"/>
                </a:lnTo>
                <a:close/>
                <a:moveTo>
                  <a:pt x="2270160" y="3451855"/>
                </a:moveTo>
                <a:lnTo>
                  <a:pt x="6740125" y="3451855"/>
                </a:lnTo>
                <a:lnTo>
                  <a:pt x="4406645" y="5929068"/>
                </a:lnTo>
                <a:close/>
                <a:moveTo>
                  <a:pt x="4406645" y="872539"/>
                </a:moveTo>
                <a:lnTo>
                  <a:pt x="6742471" y="3349752"/>
                </a:lnTo>
                <a:lnTo>
                  <a:pt x="2270160" y="3349752"/>
                </a:lnTo>
                <a:close/>
                <a:moveTo>
                  <a:pt x="0" y="803422"/>
                </a:moveTo>
                <a:lnTo>
                  <a:pt x="4270623" y="803422"/>
                </a:lnTo>
                <a:lnTo>
                  <a:pt x="2134138" y="3280635"/>
                </a:lnTo>
                <a:close/>
                <a:moveTo>
                  <a:pt x="604192" y="0"/>
                </a:moveTo>
                <a:lnTo>
                  <a:pt x="3665767" y="0"/>
                </a:lnTo>
                <a:lnTo>
                  <a:pt x="4270623" y="701319"/>
                </a:lnTo>
                <a:lnTo>
                  <a:pt x="0" y="701319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点击输入标题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点击输入标题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2EB7C7D6-AF00-4925-90B7-2B2527A1E0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5000"/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706C1E0-408C-489E-8A3E-469794B501F2}"/>
              </a:ext>
            </a:extLst>
          </p:cNvPr>
          <p:cNvSpPr/>
          <p:nvPr userDrawn="1"/>
        </p:nvSpPr>
        <p:spPr>
          <a:xfrm>
            <a:off x="6607251" y="0"/>
            <a:ext cx="4335363" cy="6858000"/>
          </a:xfrm>
          <a:custGeom>
            <a:avLst/>
            <a:gdLst>
              <a:gd name="connsiteX0" fmla="*/ 0 w 6742471"/>
              <a:gd name="connsiteY0" fmla="*/ 6065730 h 6858000"/>
              <a:gd name="connsiteX1" fmla="*/ 4270623 w 6742471"/>
              <a:gd name="connsiteY1" fmla="*/ 6065730 h 6858000"/>
              <a:gd name="connsiteX2" fmla="*/ 3622271 w 6742471"/>
              <a:gd name="connsiteY2" fmla="*/ 6858000 h 6858000"/>
              <a:gd name="connsiteX3" fmla="*/ 647640 w 6742471"/>
              <a:gd name="connsiteY3" fmla="*/ 6858000 h 6858000"/>
              <a:gd name="connsiteX4" fmla="*/ 2134138 w 6742471"/>
              <a:gd name="connsiteY4" fmla="*/ 3486414 h 6858000"/>
              <a:gd name="connsiteX5" fmla="*/ 4270623 w 6742471"/>
              <a:gd name="connsiteY5" fmla="*/ 5963626 h 6858000"/>
              <a:gd name="connsiteX6" fmla="*/ 0 w 6742471"/>
              <a:gd name="connsiteY6" fmla="*/ 5963626 h 6858000"/>
              <a:gd name="connsiteX7" fmla="*/ 2270160 w 6742471"/>
              <a:gd name="connsiteY7" fmla="*/ 3451855 h 6858000"/>
              <a:gd name="connsiteX8" fmla="*/ 6740125 w 6742471"/>
              <a:gd name="connsiteY8" fmla="*/ 3451855 h 6858000"/>
              <a:gd name="connsiteX9" fmla="*/ 4406645 w 6742471"/>
              <a:gd name="connsiteY9" fmla="*/ 5929068 h 6858000"/>
              <a:gd name="connsiteX10" fmla="*/ 4406645 w 6742471"/>
              <a:gd name="connsiteY10" fmla="*/ 872539 h 6858000"/>
              <a:gd name="connsiteX11" fmla="*/ 6742471 w 6742471"/>
              <a:gd name="connsiteY11" fmla="*/ 3349752 h 6858000"/>
              <a:gd name="connsiteX12" fmla="*/ 2270160 w 6742471"/>
              <a:gd name="connsiteY12" fmla="*/ 3349752 h 6858000"/>
              <a:gd name="connsiteX13" fmla="*/ 0 w 6742471"/>
              <a:gd name="connsiteY13" fmla="*/ 803422 h 6858000"/>
              <a:gd name="connsiteX14" fmla="*/ 4270623 w 6742471"/>
              <a:gd name="connsiteY14" fmla="*/ 803422 h 6858000"/>
              <a:gd name="connsiteX15" fmla="*/ 2134138 w 6742471"/>
              <a:gd name="connsiteY15" fmla="*/ 3280635 h 6858000"/>
              <a:gd name="connsiteX16" fmla="*/ 604192 w 6742471"/>
              <a:gd name="connsiteY16" fmla="*/ 0 h 6858000"/>
              <a:gd name="connsiteX17" fmla="*/ 3665767 w 6742471"/>
              <a:gd name="connsiteY17" fmla="*/ 0 h 6858000"/>
              <a:gd name="connsiteX18" fmla="*/ 4270623 w 6742471"/>
              <a:gd name="connsiteY18" fmla="*/ 701319 h 6858000"/>
              <a:gd name="connsiteX19" fmla="*/ 0 w 6742471"/>
              <a:gd name="connsiteY19" fmla="*/ 7013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42471" h="6858000">
                <a:moveTo>
                  <a:pt x="0" y="6065730"/>
                </a:moveTo>
                <a:lnTo>
                  <a:pt x="4270623" y="6065730"/>
                </a:lnTo>
                <a:lnTo>
                  <a:pt x="3622271" y="6858000"/>
                </a:lnTo>
                <a:lnTo>
                  <a:pt x="647640" y="6858000"/>
                </a:lnTo>
                <a:close/>
                <a:moveTo>
                  <a:pt x="2134138" y="3486414"/>
                </a:moveTo>
                <a:lnTo>
                  <a:pt x="4270623" y="5963626"/>
                </a:lnTo>
                <a:lnTo>
                  <a:pt x="0" y="5963626"/>
                </a:lnTo>
                <a:close/>
                <a:moveTo>
                  <a:pt x="2270160" y="3451855"/>
                </a:moveTo>
                <a:lnTo>
                  <a:pt x="6740125" y="3451855"/>
                </a:lnTo>
                <a:lnTo>
                  <a:pt x="4406645" y="5929068"/>
                </a:lnTo>
                <a:close/>
                <a:moveTo>
                  <a:pt x="4406645" y="872539"/>
                </a:moveTo>
                <a:lnTo>
                  <a:pt x="6742471" y="3349752"/>
                </a:lnTo>
                <a:lnTo>
                  <a:pt x="2270160" y="3349752"/>
                </a:lnTo>
                <a:close/>
                <a:moveTo>
                  <a:pt x="0" y="803422"/>
                </a:moveTo>
                <a:lnTo>
                  <a:pt x="4270623" y="803422"/>
                </a:lnTo>
                <a:lnTo>
                  <a:pt x="2134138" y="3280635"/>
                </a:lnTo>
                <a:close/>
                <a:moveTo>
                  <a:pt x="604192" y="0"/>
                </a:moveTo>
                <a:lnTo>
                  <a:pt x="3665767" y="0"/>
                </a:lnTo>
                <a:lnTo>
                  <a:pt x="4270623" y="701319"/>
                </a:lnTo>
                <a:lnTo>
                  <a:pt x="0" y="701319"/>
                </a:lnTo>
                <a:close/>
              </a:path>
            </a:pathLst>
          </a:custGeom>
          <a:solidFill>
            <a:schemeClr val="bg1">
              <a:lumMod val="95000"/>
              <a:alpha val="11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61F9D3F-1588-4B27-B1CA-5757D6E2DADA}"/>
              </a:ext>
            </a:extLst>
          </p:cNvPr>
          <p:cNvSpPr/>
          <p:nvPr userDrawn="1"/>
        </p:nvSpPr>
        <p:spPr>
          <a:xfrm>
            <a:off x="7260672" y="0"/>
            <a:ext cx="4335363" cy="6858000"/>
          </a:xfrm>
          <a:custGeom>
            <a:avLst/>
            <a:gdLst>
              <a:gd name="connsiteX0" fmla="*/ 0 w 6742471"/>
              <a:gd name="connsiteY0" fmla="*/ 6065730 h 6858000"/>
              <a:gd name="connsiteX1" fmla="*/ 4270623 w 6742471"/>
              <a:gd name="connsiteY1" fmla="*/ 6065730 h 6858000"/>
              <a:gd name="connsiteX2" fmla="*/ 3622271 w 6742471"/>
              <a:gd name="connsiteY2" fmla="*/ 6858000 h 6858000"/>
              <a:gd name="connsiteX3" fmla="*/ 647640 w 6742471"/>
              <a:gd name="connsiteY3" fmla="*/ 6858000 h 6858000"/>
              <a:gd name="connsiteX4" fmla="*/ 2134138 w 6742471"/>
              <a:gd name="connsiteY4" fmla="*/ 3486414 h 6858000"/>
              <a:gd name="connsiteX5" fmla="*/ 4270623 w 6742471"/>
              <a:gd name="connsiteY5" fmla="*/ 5963626 h 6858000"/>
              <a:gd name="connsiteX6" fmla="*/ 0 w 6742471"/>
              <a:gd name="connsiteY6" fmla="*/ 5963626 h 6858000"/>
              <a:gd name="connsiteX7" fmla="*/ 2270160 w 6742471"/>
              <a:gd name="connsiteY7" fmla="*/ 3451855 h 6858000"/>
              <a:gd name="connsiteX8" fmla="*/ 6740125 w 6742471"/>
              <a:gd name="connsiteY8" fmla="*/ 3451855 h 6858000"/>
              <a:gd name="connsiteX9" fmla="*/ 4406645 w 6742471"/>
              <a:gd name="connsiteY9" fmla="*/ 5929068 h 6858000"/>
              <a:gd name="connsiteX10" fmla="*/ 4406645 w 6742471"/>
              <a:gd name="connsiteY10" fmla="*/ 872539 h 6858000"/>
              <a:gd name="connsiteX11" fmla="*/ 6742471 w 6742471"/>
              <a:gd name="connsiteY11" fmla="*/ 3349752 h 6858000"/>
              <a:gd name="connsiteX12" fmla="*/ 2270160 w 6742471"/>
              <a:gd name="connsiteY12" fmla="*/ 3349752 h 6858000"/>
              <a:gd name="connsiteX13" fmla="*/ 0 w 6742471"/>
              <a:gd name="connsiteY13" fmla="*/ 803422 h 6858000"/>
              <a:gd name="connsiteX14" fmla="*/ 4270623 w 6742471"/>
              <a:gd name="connsiteY14" fmla="*/ 803422 h 6858000"/>
              <a:gd name="connsiteX15" fmla="*/ 2134138 w 6742471"/>
              <a:gd name="connsiteY15" fmla="*/ 3280635 h 6858000"/>
              <a:gd name="connsiteX16" fmla="*/ 604192 w 6742471"/>
              <a:gd name="connsiteY16" fmla="*/ 0 h 6858000"/>
              <a:gd name="connsiteX17" fmla="*/ 3665767 w 6742471"/>
              <a:gd name="connsiteY17" fmla="*/ 0 h 6858000"/>
              <a:gd name="connsiteX18" fmla="*/ 4270623 w 6742471"/>
              <a:gd name="connsiteY18" fmla="*/ 701319 h 6858000"/>
              <a:gd name="connsiteX19" fmla="*/ 0 w 6742471"/>
              <a:gd name="connsiteY19" fmla="*/ 7013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42471" h="6858000">
                <a:moveTo>
                  <a:pt x="0" y="6065730"/>
                </a:moveTo>
                <a:lnTo>
                  <a:pt x="4270623" y="6065730"/>
                </a:lnTo>
                <a:lnTo>
                  <a:pt x="3622271" y="6858000"/>
                </a:lnTo>
                <a:lnTo>
                  <a:pt x="647640" y="6858000"/>
                </a:lnTo>
                <a:close/>
                <a:moveTo>
                  <a:pt x="2134138" y="3486414"/>
                </a:moveTo>
                <a:lnTo>
                  <a:pt x="4270623" y="5963626"/>
                </a:lnTo>
                <a:lnTo>
                  <a:pt x="0" y="5963626"/>
                </a:lnTo>
                <a:close/>
                <a:moveTo>
                  <a:pt x="2270160" y="3451855"/>
                </a:moveTo>
                <a:lnTo>
                  <a:pt x="6740125" y="3451855"/>
                </a:lnTo>
                <a:lnTo>
                  <a:pt x="4406645" y="5929068"/>
                </a:lnTo>
                <a:close/>
                <a:moveTo>
                  <a:pt x="4406645" y="872539"/>
                </a:moveTo>
                <a:lnTo>
                  <a:pt x="6742471" y="3349752"/>
                </a:lnTo>
                <a:lnTo>
                  <a:pt x="2270160" y="3349752"/>
                </a:lnTo>
                <a:close/>
                <a:moveTo>
                  <a:pt x="0" y="803422"/>
                </a:moveTo>
                <a:lnTo>
                  <a:pt x="4270623" y="803422"/>
                </a:lnTo>
                <a:lnTo>
                  <a:pt x="2134138" y="3280635"/>
                </a:lnTo>
                <a:close/>
                <a:moveTo>
                  <a:pt x="604192" y="0"/>
                </a:moveTo>
                <a:lnTo>
                  <a:pt x="3665767" y="0"/>
                </a:lnTo>
                <a:lnTo>
                  <a:pt x="4270623" y="701319"/>
                </a:lnTo>
                <a:lnTo>
                  <a:pt x="0" y="701319"/>
                </a:lnTo>
                <a:close/>
              </a:path>
            </a:pathLst>
          </a:custGeom>
          <a:solidFill>
            <a:srgbClr val="0070C0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142240"/>
            <a:ext cx="10678796" cy="673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点击输入标题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www.canwayit.com</a:t>
            </a:r>
            <a:endParaRPr lang="zh-CN" altLang="en-US" dirty="0"/>
          </a:p>
        </p:txBody>
      </p:sp>
      <p:sp>
        <p:nvSpPr>
          <p:cNvPr id="11" name="任意多边形: 形状 8">
            <a:extLst>
              <a:ext uri="{FF2B5EF4-FFF2-40B4-BE49-F238E27FC236}">
                <a16:creationId xmlns:a16="http://schemas.microsoft.com/office/drawing/2014/main" id="{D7F2D56D-614A-4B6D-9B9F-812BBEA28491}"/>
              </a:ext>
            </a:extLst>
          </p:cNvPr>
          <p:cNvSpPr/>
          <p:nvPr userDrawn="1"/>
        </p:nvSpPr>
        <p:spPr>
          <a:xfrm>
            <a:off x="0" y="0"/>
            <a:ext cx="528272" cy="835660"/>
          </a:xfrm>
          <a:custGeom>
            <a:avLst/>
            <a:gdLst>
              <a:gd name="connsiteX0" fmla="*/ 0 w 6742471"/>
              <a:gd name="connsiteY0" fmla="*/ 6065730 h 6858000"/>
              <a:gd name="connsiteX1" fmla="*/ 4270623 w 6742471"/>
              <a:gd name="connsiteY1" fmla="*/ 6065730 h 6858000"/>
              <a:gd name="connsiteX2" fmla="*/ 3622271 w 6742471"/>
              <a:gd name="connsiteY2" fmla="*/ 6858000 h 6858000"/>
              <a:gd name="connsiteX3" fmla="*/ 647640 w 6742471"/>
              <a:gd name="connsiteY3" fmla="*/ 6858000 h 6858000"/>
              <a:gd name="connsiteX4" fmla="*/ 2134138 w 6742471"/>
              <a:gd name="connsiteY4" fmla="*/ 3486414 h 6858000"/>
              <a:gd name="connsiteX5" fmla="*/ 4270623 w 6742471"/>
              <a:gd name="connsiteY5" fmla="*/ 5963626 h 6858000"/>
              <a:gd name="connsiteX6" fmla="*/ 0 w 6742471"/>
              <a:gd name="connsiteY6" fmla="*/ 5963626 h 6858000"/>
              <a:gd name="connsiteX7" fmla="*/ 2270160 w 6742471"/>
              <a:gd name="connsiteY7" fmla="*/ 3451855 h 6858000"/>
              <a:gd name="connsiteX8" fmla="*/ 6740125 w 6742471"/>
              <a:gd name="connsiteY8" fmla="*/ 3451855 h 6858000"/>
              <a:gd name="connsiteX9" fmla="*/ 4406645 w 6742471"/>
              <a:gd name="connsiteY9" fmla="*/ 5929068 h 6858000"/>
              <a:gd name="connsiteX10" fmla="*/ 4406645 w 6742471"/>
              <a:gd name="connsiteY10" fmla="*/ 872539 h 6858000"/>
              <a:gd name="connsiteX11" fmla="*/ 6742471 w 6742471"/>
              <a:gd name="connsiteY11" fmla="*/ 3349752 h 6858000"/>
              <a:gd name="connsiteX12" fmla="*/ 2270160 w 6742471"/>
              <a:gd name="connsiteY12" fmla="*/ 3349752 h 6858000"/>
              <a:gd name="connsiteX13" fmla="*/ 0 w 6742471"/>
              <a:gd name="connsiteY13" fmla="*/ 803422 h 6858000"/>
              <a:gd name="connsiteX14" fmla="*/ 4270623 w 6742471"/>
              <a:gd name="connsiteY14" fmla="*/ 803422 h 6858000"/>
              <a:gd name="connsiteX15" fmla="*/ 2134138 w 6742471"/>
              <a:gd name="connsiteY15" fmla="*/ 3280635 h 6858000"/>
              <a:gd name="connsiteX16" fmla="*/ 604192 w 6742471"/>
              <a:gd name="connsiteY16" fmla="*/ 0 h 6858000"/>
              <a:gd name="connsiteX17" fmla="*/ 3665767 w 6742471"/>
              <a:gd name="connsiteY17" fmla="*/ 0 h 6858000"/>
              <a:gd name="connsiteX18" fmla="*/ 4270623 w 6742471"/>
              <a:gd name="connsiteY18" fmla="*/ 701319 h 6858000"/>
              <a:gd name="connsiteX19" fmla="*/ 0 w 6742471"/>
              <a:gd name="connsiteY19" fmla="*/ 7013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42471" h="6858000">
                <a:moveTo>
                  <a:pt x="0" y="6065730"/>
                </a:moveTo>
                <a:lnTo>
                  <a:pt x="4270623" y="6065730"/>
                </a:lnTo>
                <a:lnTo>
                  <a:pt x="3622271" y="6858000"/>
                </a:lnTo>
                <a:lnTo>
                  <a:pt x="647640" y="6858000"/>
                </a:lnTo>
                <a:close/>
                <a:moveTo>
                  <a:pt x="2134138" y="3486414"/>
                </a:moveTo>
                <a:lnTo>
                  <a:pt x="4270623" y="5963626"/>
                </a:lnTo>
                <a:lnTo>
                  <a:pt x="0" y="5963626"/>
                </a:lnTo>
                <a:close/>
                <a:moveTo>
                  <a:pt x="2270160" y="3451855"/>
                </a:moveTo>
                <a:lnTo>
                  <a:pt x="6740125" y="3451855"/>
                </a:lnTo>
                <a:lnTo>
                  <a:pt x="4406645" y="5929068"/>
                </a:lnTo>
                <a:close/>
                <a:moveTo>
                  <a:pt x="4406645" y="872539"/>
                </a:moveTo>
                <a:lnTo>
                  <a:pt x="6742471" y="3349752"/>
                </a:lnTo>
                <a:lnTo>
                  <a:pt x="2270160" y="3349752"/>
                </a:lnTo>
                <a:close/>
                <a:moveTo>
                  <a:pt x="0" y="803422"/>
                </a:moveTo>
                <a:lnTo>
                  <a:pt x="4270623" y="803422"/>
                </a:lnTo>
                <a:lnTo>
                  <a:pt x="2134138" y="3280635"/>
                </a:lnTo>
                <a:close/>
                <a:moveTo>
                  <a:pt x="604192" y="0"/>
                </a:moveTo>
                <a:lnTo>
                  <a:pt x="3665767" y="0"/>
                </a:lnTo>
                <a:lnTo>
                  <a:pt x="4270623" y="701319"/>
                </a:lnTo>
                <a:lnTo>
                  <a:pt x="0" y="701319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8">
            <a:extLst>
              <a:ext uri="{FF2B5EF4-FFF2-40B4-BE49-F238E27FC236}">
                <a16:creationId xmlns:a16="http://schemas.microsoft.com/office/drawing/2014/main" id="{D7F2D56D-614A-4B6D-9B9F-812BBEA28491}"/>
              </a:ext>
            </a:extLst>
          </p:cNvPr>
          <p:cNvSpPr/>
          <p:nvPr userDrawn="1"/>
        </p:nvSpPr>
        <p:spPr>
          <a:xfrm rot="10800000">
            <a:off x="11523246" y="5814711"/>
            <a:ext cx="668754" cy="1057884"/>
          </a:xfrm>
          <a:custGeom>
            <a:avLst/>
            <a:gdLst>
              <a:gd name="connsiteX0" fmla="*/ 0 w 6742471"/>
              <a:gd name="connsiteY0" fmla="*/ 6065730 h 6858000"/>
              <a:gd name="connsiteX1" fmla="*/ 4270623 w 6742471"/>
              <a:gd name="connsiteY1" fmla="*/ 6065730 h 6858000"/>
              <a:gd name="connsiteX2" fmla="*/ 3622271 w 6742471"/>
              <a:gd name="connsiteY2" fmla="*/ 6858000 h 6858000"/>
              <a:gd name="connsiteX3" fmla="*/ 647640 w 6742471"/>
              <a:gd name="connsiteY3" fmla="*/ 6858000 h 6858000"/>
              <a:gd name="connsiteX4" fmla="*/ 2134138 w 6742471"/>
              <a:gd name="connsiteY4" fmla="*/ 3486414 h 6858000"/>
              <a:gd name="connsiteX5" fmla="*/ 4270623 w 6742471"/>
              <a:gd name="connsiteY5" fmla="*/ 5963626 h 6858000"/>
              <a:gd name="connsiteX6" fmla="*/ 0 w 6742471"/>
              <a:gd name="connsiteY6" fmla="*/ 5963626 h 6858000"/>
              <a:gd name="connsiteX7" fmla="*/ 2270160 w 6742471"/>
              <a:gd name="connsiteY7" fmla="*/ 3451855 h 6858000"/>
              <a:gd name="connsiteX8" fmla="*/ 6740125 w 6742471"/>
              <a:gd name="connsiteY8" fmla="*/ 3451855 h 6858000"/>
              <a:gd name="connsiteX9" fmla="*/ 4406645 w 6742471"/>
              <a:gd name="connsiteY9" fmla="*/ 5929068 h 6858000"/>
              <a:gd name="connsiteX10" fmla="*/ 4406645 w 6742471"/>
              <a:gd name="connsiteY10" fmla="*/ 872539 h 6858000"/>
              <a:gd name="connsiteX11" fmla="*/ 6742471 w 6742471"/>
              <a:gd name="connsiteY11" fmla="*/ 3349752 h 6858000"/>
              <a:gd name="connsiteX12" fmla="*/ 2270160 w 6742471"/>
              <a:gd name="connsiteY12" fmla="*/ 3349752 h 6858000"/>
              <a:gd name="connsiteX13" fmla="*/ 0 w 6742471"/>
              <a:gd name="connsiteY13" fmla="*/ 803422 h 6858000"/>
              <a:gd name="connsiteX14" fmla="*/ 4270623 w 6742471"/>
              <a:gd name="connsiteY14" fmla="*/ 803422 h 6858000"/>
              <a:gd name="connsiteX15" fmla="*/ 2134138 w 6742471"/>
              <a:gd name="connsiteY15" fmla="*/ 3280635 h 6858000"/>
              <a:gd name="connsiteX16" fmla="*/ 604192 w 6742471"/>
              <a:gd name="connsiteY16" fmla="*/ 0 h 6858000"/>
              <a:gd name="connsiteX17" fmla="*/ 3665767 w 6742471"/>
              <a:gd name="connsiteY17" fmla="*/ 0 h 6858000"/>
              <a:gd name="connsiteX18" fmla="*/ 4270623 w 6742471"/>
              <a:gd name="connsiteY18" fmla="*/ 701319 h 6858000"/>
              <a:gd name="connsiteX19" fmla="*/ 0 w 6742471"/>
              <a:gd name="connsiteY19" fmla="*/ 7013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42471" h="6858000">
                <a:moveTo>
                  <a:pt x="0" y="6065730"/>
                </a:moveTo>
                <a:lnTo>
                  <a:pt x="4270623" y="6065730"/>
                </a:lnTo>
                <a:lnTo>
                  <a:pt x="3622271" y="6858000"/>
                </a:lnTo>
                <a:lnTo>
                  <a:pt x="647640" y="6858000"/>
                </a:lnTo>
                <a:close/>
                <a:moveTo>
                  <a:pt x="2134138" y="3486414"/>
                </a:moveTo>
                <a:lnTo>
                  <a:pt x="4270623" y="5963626"/>
                </a:lnTo>
                <a:lnTo>
                  <a:pt x="0" y="5963626"/>
                </a:lnTo>
                <a:close/>
                <a:moveTo>
                  <a:pt x="2270160" y="3451855"/>
                </a:moveTo>
                <a:lnTo>
                  <a:pt x="6740125" y="3451855"/>
                </a:lnTo>
                <a:lnTo>
                  <a:pt x="4406645" y="5929068"/>
                </a:lnTo>
                <a:close/>
                <a:moveTo>
                  <a:pt x="4406645" y="872539"/>
                </a:moveTo>
                <a:lnTo>
                  <a:pt x="6742471" y="3349752"/>
                </a:lnTo>
                <a:lnTo>
                  <a:pt x="2270160" y="3349752"/>
                </a:lnTo>
                <a:close/>
                <a:moveTo>
                  <a:pt x="0" y="803422"/>
                </a:moveTo>
                <a:lnTo>
                  <a:pt x="4270623" y="803422"/>
                </a:lnTo>
                <a:lnTo>
                  <a:pt x="2134138" y="3280635"/>
                </a:lnTo>
                <a:close/>
                <a:moveTo>
                  <a:pt x="604192" y="0"/>
                </a:moveTo>
                <a:lnTo>
                  <a:pt x="3665767" y="0"/>
                </a:lnTo>
                <a:lnTo>
                  <a:pt x="4270623" y="701319"/>
                </a:lnTo>
                <a:lnTo>
                  <a:pt x="0" y="701319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14" y="6343653"/>
            <a:ext cx="1334409" cy="2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lement.eleme.cn/#/zh-C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9428142" y="6266924"/>
            <a:ext cx="2068608" cy="29527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http://www.canwayit.com</a:t>
            </a:r>
            <a:endParaRPr lang="en-US" altLang="en-US" sz="1200" i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1796312" y="2443775"/>
            <a:ext cx="8782589" cy="790575"/>
          </a:xfrm>
          <a:noFill/>
          <a:effectLst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Element-</a:t>
            </a:r>
            <a:r>
              <a:rPr lang="en-US" altLang="zh-CN" sz="4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组件使用问题分享</a:t>
            </a:r>
            <a:endParaRPr lang="zh-CN" altLang="en-US" sz="480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7810" y="3632480"/>
            <a:ext cx="367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中国一流的研运一体化解决方案提供者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B434D1-0AFB-4046-BB25-2E2ED20B681E}"/>
              </a:ext>
            </a:extLst>
          </p:cNvPr>
          <p:cNvCxnSpPr/>
          <p:nvPr/>
        </p:nvCxnSpPr>
        <p:spPr>
          <a:xfrm>
            <a:off x="2661232" y="3460005"/>
            <a:ext cx="67659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80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常用组件使用问题及解决方法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E8D3B-1A7D-48B2-9FC4-4D200F1DD02A}"/>
              </a:ext>
            </a:extLst>
          </p:cNvPr>
          <p:cNvSpPr txBox="1"/>
          <p:nvPr/>
        </p:nvSpPr>
        <p:spPr>
          <a:xfrm>
            <a:off x="884420" y="1019330"/>
            <a:ext cx="949944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el-table</a:t>
            </a:r>
            <a:r>
              <a:rPr lang="zh-CN" altLang="en-US" sz="2400" dirty="0">
                <a:latin typeface="+mn-ea"/>
              </a:rPr>
              <a:t>组件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不同状态显示不同颜色或特殊处理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5A7ABB-815D-46CF-9620-91787F3D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20" y="2275502"/>
            <a:ext cx="10471612" cy="20278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16C5BF-6393-414C-8772-89A8F4DA8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614" y="4424492"/>
            <a:ext cx="7323809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1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常用组件使用问题及解决方法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E8D3B-1A7D-48B2-9FC4-4D200F1DD02A}"/>
              </a:ext>
            </a:extLst>
          </p:cNvPr>
          <p:cNvSpPr txBox="1"/>
          <p:nvPr/>
        </p:nvSpPr>
        <p:spPr>
          <a:xfrm>
            <a:off x="884420" y="1019330"/>
            <a:ext cx="3642609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el-table</a:t>
            </a:r>
            <a:r>
              <a:rPr lang="zh-CN" altLang="en-US" sz="2400" dirty="0">
                <a:latin typeface="+mn-ea"/>
              </a:rPr>
              <a:t>组件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表格边框错位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53147A-D556-45AB-94CA-6641B7A2D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483" y="1268670"/>
            <a:ext cx="7695238" cy="8857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2E0D65-4004-4820-904B-6AE346302B8D}"/>
              </a:ext>
            </a:extLst>
          </p:cNvPr>
          <p:cNvSpPr txBox="1"/>
          <p:nvPr/>
        </p:nvSpPr>
        <p:spPr>
          <a:xfrm>
            <a:off x="1116409" y="2686622"/>
            <a:ext cx="3178629" cy="253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原因：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在数据渲染的</a:t>
            </a:r>
            <a:r>
              <a:rPr lang="en-US" altLang="zh-CN" dirty="0" err="1"/>
              <a:t>th</a:t>
            </a:r>
            <a:r>
              <a:rPr lang="zh-CN" altLang="en-US" dirty="0"/>
              <a:t>标签后面有一个</a:t>
            </a:r>
            <a:r>
              <a:rPr lang="en-US" altLang="zh-CN" dirty="0"/>
              <a:t>class</a:t>
            </a:r>
            <a:r>
              <a:rPr lang="zh-CN" altLang="en-US" dirty="0"/>
              <a:t>为</a:t>
            </a:r>
            <a:r>
              <a:rPr lang="en-US" altLang="zh-CN" dirty="0"/>
              <a:t>gutter</a:t>
            </a:r>
            <a:r>
              <a:rPr lang="zh-CN" altLang="en-US" dirty="0"/>
              <a:t>的</a:t>
            </a:r>
            <a:r>
              <a:rPr lang="en-US" altLang="zh-CN" dirty="0" err="1"/>
              <a:t>th</a:t>
            </a:r>
            <a:r>
              <a:rPr lang="zh-CN" altLang="en-US" dirty="0"/>
              <a:t>标签，</a:t>
            </a:r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r>
              <a:rPr lang="zh-CN" altLang="en-US" dirty="0"/>
              <a:t>中的</a:t>
            </a:r>
            <a:r>
              <a:rPr lang="en-US" altLang="zh-CN" dirty="0" err="1"/>
              <a:t>css</a:t>
            </a:r>
            <a:r>
              <a:rPr lang="zh-CN" altLang="en-US" dirty="0"/>
              <a:t>默认样式有</a:t>
            </a:r>
            <a:r>
              <a:rPr lang="en-US" altLang="zh-CN" dirty="0"/>
              <a:t>15px</a:t>
            </a:r>
            <a:r>
              <a:rPr lang="zh-CN" altLang="en-US" dirty="0"/>
              <a:t>宽度，不同分辨率下会出现错位情况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916F09-278E-471D-A7FC-48ED5745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439" y="3609952"/>
            <a:ext cx="6228571" cy="2485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8DBA51-6CDA-4B9C-B358-E84D2AB5D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829" y="2686622"/>
            <a:ext cx="3371429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4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常用组件使用问题及解决方法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E8D3B-1A7D-48B2-9FC4-4D200F1DD02A}"/>
              </a:ext>
            </a:extLst>
          </p:cNvPr>
          <p:cNvSpPr txBox="1"/>
          <p:nvPr/>
        </p:nvSpPr>
        <p:spPr>
          <a:xfrm>
            <a:off x="884420" y="1019330"/>
            <a:ext cx="3642609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el-table</a:t>
            </a:r>
            <a:r>
              <a:rPr lang="zh-CN" altLang="en-US" sz="2400" dirty="0">
                <a:latin typeface="+mn-ea"/>
              </a:rPr>
              <a:t>组件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表格边框错位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2E0D65-4004-4820-904B-6AE346302B8D}"/>
              </a:ext>
            </a:extLst>
          </p:cNvPr>
          <p:cNvSpPr txBox="1"/>
          <p:nvPr/>
        </p:nvSpPr>
        <p:spPr>
          <a:xfrm>
            <a:off x="1116409" y="2686622"/>
            <a:ext cx="3178629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解决方法： 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C51E2C-512B-4370-A7DA-6D73A8CF9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647" y="2667337"/>
            <a:ext cx="4580952" cy="6190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4222E6-C20A-46F3-9EC5-77C15087E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599" y="2562333"/>
            <a:ext cx="4580952" cy="8666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E6A740-F1CE-4042-A7E9-C50ECAF2B14A}"/>
              </a:ext>
            </a:extLst>
          </p:cNvPr>
          <p:cNvSpPr txBox="1"/>
          <p:nvPr/>
        </p:nvSpPr>
        <p:spPr>
          <a:xfrm>
            <a:off x="1596572" y="4006381"/>
            <a:ext cx="6676571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深度选择器：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/deep/</a:t>
            </a:r>
            <a:r>
              <a:rPr lang="zh-CN" altLang="en-US" dirty="0"/>
              <a:t> 子组件选择器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&gt;&gt;&gt; </a:t>
            </a:r>
            <a:r>
              <a:rPr lang="zh-CN" altLang="en-US" dirty="0"/>
              <a:t>子组件选择器 </a:t>
            </a:r>
            <a:r>
              <a:rPr lang="en-US" altLang="zh-CN" dirty="0"/>
              <a:t>( </a:t>
            </a:r>
            <a:r>
              <a:rPr lang="zh-CN" altLang="en-US" dirty="0"/>
              <a:t>有些预处理器无法正确解析</a:t>
            </a:r>
            <a:r>
              <a:rPr lang="en-US" altLang="zh-CN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04709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常用组件使用问题及解决方法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E8D3B-1A7D-48B2-9FC4-4D200F1DD02A}"/>
              </a:ext>
            </a:extLst>
          </p:cNvPr>
          <p:cNvSpPr txBox="1"/>
          <p:nvPr/>
        </p:nvSpPr>
        <p:spPr>
          <a:xfrm>
            <a:off x="884420" y="1019330"/>
            <a:ext cx="3642609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el-form</a:t>
            </a:r>
            <a:r>
              <a:rPr lang="zh-CN" altLang="en-US" sz="2400" dirty="0">
                <a:latin typeface="+mn-ea"/>
              </a:rPr>
              <a:t>组件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表单校验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561606-31BF-457A-A9DE-6326D822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408" y="2358374"/>
            <a:ext cx="8228571" cy="1828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D8DF31-2CCD-450B-8FE8-B7E855835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780" y="4222758"/>
            <a:ext cx="7307020" cy="170030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FB3FC52-B33D-46B7-BCB1-A4BF0129DBAB}"/>
              </a:ext>
            </a:extLst>
          </p:cNvPr>
          <p:cNvSpPr txBox="1"/>
          <p:nvPr/>
        </p:nvSpPr>
        <p:spPr>
          <a:xfrm>
            <a:off x="463267" y="3334468"/>
            <a:ext cx="3178629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注意点：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el-form-item</a:t>
            </a:r>
            <a:r>
              <a:rPr lang="zh-CN" altLang="en-US" dirty="0"/>
              <a:t>标签上必须添加</a:t>
            </a:r>
            <a:r>
              <a:rPr lang="en-US" altLang="zh-CN" dirty="0"/>
              <a:t>prop</a:t>
            </a:r>
            <a:r>
              <a:rPr lang="zh-CN" altLang="en-US" dirty="0"/>
              <a:t>属性，值和表单中对应的字段名相同</a:t>
            </a:r>
          </a:p>
        </p:txBody>
      </p:sp>
    </p:spTree>
    <p:extLst>
      <p:ext uri="{BB962C8B-B14F-4D97-AF65-F5344CB8AC3E}">
        <p14:creationId xmlns:p14="http://schemas.microsoft.com/office/powerpoint/2010/main" val="207907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常用组件使用问题及解决方法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E8D3B-1A7D-48B2-9FC4-4D200F1DD02A}"/>
              </a:ext>
            </a:extLst>
          </p:cNvPr>
          <p:cNvSpPr txBox="1"/>
          <p:nvPr/>
        </p:nvSpPr>
        <p:spPr>
          <a:xfrm>
            <a:off x="884420" y="1019330"/>
            <a:ext cx="480518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el-form</a:t>
            </a:r>
            <a:r>
              <a:rPr lang="zh-CN" altLang="en-US" sz="2400" dirty="0">
                <a:latin typeface="+mn-ea"/>
              </a:rPr>
              <a:t>组件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表单校验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05A271-1D90-4CE0-9433-8E7D57197562}"/>
              </a:ext>
            </a:extLst>
          </p:cNvPr>
          <p:cNvSpPr txBox="1"/>
          <p:nvPr/>
        </p:nvSpPr>
        <p:spPr>
          <a:xfrm>
            <a:off x="1105354" y="2358374"/>
            <a:ext cx="9998075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表单 校验</a:t>
            </a:r>
            <a:r>
              <a:rPr lang="en-US" altLang="zh-CN" dirty="0"/>
              <a:t>/</a:t>
            </a:r>
            <a:r>
              <a:rPr lang="zh-CN" altLang="en-US" dirty="0"/>
              <a:t>清除 失败：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DOM</a:t>
            </a:r>
            <a:r>
              <a:rPr lang="zh-CN" altLang="en-US" dirty="0"/>
              <a:t>元素未加载完，无法调用方法，在</a:t>
            </a:r>
            <a:r>
              <a:rPr lang="en-US" altLang="zh-CN" dirty="0"/>
              <a:t>$</a:t>
            </a:r>
            <a:r>
              <a:rPr lang="en-US" altLang="zh-CN" dirty="0" err="1"/>
              <a:t>nextTick</a:t>
            </a:r>
            <a:r>
              <a:rPr lang="en-US" altLang="zh-CN" dirty="0"/>
              <a:t>( ()=&gt; {….})</a:t>
            </a:r>
            <a:r>
              <a:rPr lang="zh-CN" altLang="en-US" dirty="0"/>
              <a:t>中，等待</a:t>
            </a:r>
            <a:r>
              <a:rPr lang="en-US" altLang="zh-CN" dirty="0"/>
              <a:t>DOM</a:t>
            </a:r>
            <a:r>
              <a:rPr lang="zh-CN" altLang="en-US" dirty="0"/>
              <a:t>加载完成后操作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有可能</a:t>
            </a:r>
            <a:r>
              <a:rPr lang="en-US" altLang="zh-CN" dirty="0" err="1"/>
              <a:t>this.$refs</a:t>
            </a:r>
            <a:r>
              <a:rPr lang="en-US" altLang="zh-CN" dirty="0"/>
              <a:t>[</a:t>
            </a:r>
            <a:r>
              <a:rPr lang="en-US" altLang="zh-CN" dirty="0" err="1"/>
              <a:t>ruleForm</a:t>
            </a:r>
            <a:r>
              <a:rPr lang="en-US" altLang="zh-CN" dirty="0"/>
              <a:t>].validate() </a:t>
            </a:r>
            <a:r>
              <a:rPr lang="zh-CN" altLang="en-US" dirty="0"/>
              <a:t>方式不识别。需要使用</a:t>
            </a:r>
            <a:r>
              <a:rPr lang="en-US" altLang="zh-CN" dirty="0"/>
              <a:t>: this.$</a:t>
            </a:r>
            <a:r>
              <a:rPr lang="en-US" altLang="zh-CN" dirty="0" err="1"/>
              <a:t>refs.ruleForm.validate</a:t>
            </a:r>
            <a:r>
              <a:rPr lang="en-US" altLang="zh-CN" dirty="0"/>
              <a:t>()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ED3A01-3DE5-4B63-B538-E11E0977F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704" y="3851820"/>
            <a:ext cx="4161905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常用组件使用问题及解决方法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E8D3B-1A7D-48B2-9FC4-4D200F1DD02A}"/>
              </a:ext>
            </a:extLst>
          </p:cNvPr>
          <p:cNvSpPr txBox="1"/>
          <p:nvPr/>
        </p:nvSpPr>
        <p:spPr>
          <a:xfrm>
            <a:off x="884420" y="1019330"/>
            <a:ext cx="480518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el-form</a:t>
            </a:r>
            <a:r>
              <a:rPr lang="zh-CN" altLang="en-US" sz="2400" dirty="0">
                <a:latin typeface="+mn-ea"/>
              </a:rPr>
              <a:t>组件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表单校验</a:t>
            </a:r>
            <a:r>
              <a:rPr lang="en-US" altLang="zh-CN" sz="2400" dirty="0">
                <a:latin typeface="+mn-ea"/>
              </a:rPr>
              <a:t>——</a:t>
            </a:r>
            <a:r>
              <a:rPr lang="zh-CN" altLang="en-US" sz="2400" dirty="0">
                <a:latin typeface="+mn-ea"/>
              </a:rPr>
              <a:t>自定义校验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07D752-16C3-4116-AF96-21AB0FD8A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0" y="2166498"/>
            <a:ext cx="6271123" cy="14575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E5979A-B0DE-4CC6-9D9B-1EC0AD9E2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520" y="2154383"/>
            <a:ext cx="4595505" cy="145756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B05A271-1D90-4CE0-9433-8E7D57197562}"/>
              </a:ext>
            </a:extLst>
          </p:cNvPr>
          <p:cNvSpPr txBox="1"/>
          <p:nvPr/>
        </p:nvSpPr>
        <p:spPr>
          <a:xfrm>
            <a:off x="74839" y="3934359"/>
            <a:ext cx="645599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注意点：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数字类型验证，</a:t>
            </a:r>
            <a:r>
              <a:rPr lang="en-US" altLang="zh-CN" dirty="0"/>
              <a:t>input</a:t>
            </a:r>
            <a:r>
              <a:rPr lang="zh-CN" altLang="en-US" dirty="0"/>
              <a:t>默认输入为字符串，需要在</a:t>
            </a:r>
            <a:r>
              <a:rPr lang="en-US" altLang="zh-CN" dirty="0"/>
              <a:t>v-model</a:t>
            </a:r>
            <a:r>
              <a:rPr lang="zh-CN" altLang="en-US" dirty="0"/>
              <a:t>处添加</a:t>
            </a:r>
            <a:r>
              <a:rPr lang="en-US" altLang="zh-CN" dirty="0"/>
              <a:t>.number</a:t>
            </a:r>
            <a:r>
              <a:rPr lang="zh-CN" altLang="en-US" dirty="0"/>
              <a:t>修饰符转换</a:t>
            </a:r>
            <a:r>
              <a:rPr lang="en-US" altLang="zh-CN" dirty="0"/>
              <a:t>number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自定义校验，无论什么情况必须有</a:t>
            </a:r>
            <a:r>
              <a:rPr lang="en-US" altLang="zh-CN" dirty="0"/>
              <a:t>callback()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E1D58E-8607-47BE-8D13-A2C102636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833" y="4449467"/>
            <a:ext cx="5780952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4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常用组件使用问题及解决方法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E8D3B-1A7D-48B2-9FC4-4D200F1DD02A}"/>
              </a:ext>
            </a:extLst>
          </p:cNvPr>
          <p:cNvSpPr txBox="1"/>
          <p:nvPr/>
        </p:nvSpPr>
        <p:spPr>
          <a:xfrm>
            <a:off x="884420" y="1019330"/>
            <a:ext cx="480518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el-dialog</a:t>
            </a:r>
            <a:r>
              <a:rPr lang="zh-CN" altLang="en-US" sz="2400" dirty="0">
                <a:latin typeface="+mn-ea"/>
              </a:rPr>
              <a:t>组件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弹窗加载效果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A4C367-C394-42CC-9FD6-2C80CF36EF4F}"/>
              </a:ext>
            </a:extLst>
          </p:cNvPr>
          <p:cNvSpPr txBox="1"/>
          <p:nvPr/>
        </p:nvSpPr>
        <p:spPr>
          <a:xfrm>
            <a:off x="1332854" y="2293867"/>
            <a:ext cx="900451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直接在</a:t>
            </a:r>
            <a:r>
              <a:rPr lang="en-US" altLang="zh-CN" dirty="0"/>
              <a:t>el-dialog</a:t>
            </a:r>
            <a:r>
              <a:rPr lang="zh-CN" altLang="en-US" dirty="0"/>
              <a:t>标签添加</a:t>
            </a:r>
            <a:r>
              <a:rPr lang="en-US" altLang="zh-CN" dirty="0"/>
              <a:t>v-loading</a:t>
            </a:r>
            <a:r>
              <a:rPr lang="zh-CN" altLang="en-US" dirty="0"/>
              <a:t>，加载效果是全屏加载，不是弹窗局部加载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C38B5B-5432-4A13-9E1B-35ECD4CE9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363" y="3088037"/>
            <a:ext cx="5119047" cy="29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3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常用组件使用问题及解决方法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E8D3B-1A7D-48B2-9FC4-4D200F1DD02A}"/>
              </a:ext>
            </a:extLst>
          </p:cNvPr>
          <p:cNvSpPr txBox="1"/>
          <p:nvPr/>
        </p:nvSpPr>
        <p:spPr>
          <a:xfrm>
            <a:off x="884420" y="1019330"/>
            <a:ext cx="480518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el-dialog</a:t>
            </a:r>
            <a:r>
              <a:rPr lang="zh-CN" altLang="en-US" sz="2400" dirty="0">
                <a:latin typeface="+mn-ea"/>
              </a:rPr>
              <a:t>组件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弹窗加载效果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A4C367-C394-42CC-9FD6-2C80CF36EF4F}"/>
              </a:ext>
            </a:extLst>
          </p:cNvPr>
          <p:cNvSpPr txBox="1"/>
          <p:nvPr/>
        </p:nvSpPr>
        <p:spPr>
          <a:xfrm>
            <a:off x="1507065" y="2154384"/>
            <a:ext cx="9004515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解决方法：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el-dialog</a:t>
            </a:r>
            <a:r>
              <a:rPr lang="zh-CN" altLang="en-US" dirty="0"/>
              <a:t>标签内，在内容最外层标签上添加加载效果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B2E8DC-6574-4FD9-B215-56B67592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63" y="3222542"/>
            <a:ext cx="5638318" cy="32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31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常用组件使用问题及解决方法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9DD61C-DB19-4441-9E14-DF549CF66A23}"/>
              </a:ext>
            </a:extLst>
          </p:cNvPr>
          <p:cNvSpPr txBox="1"/>
          <p:nvPr/>
        </p:nvSpPr>
        <p:spPr>
          <a:xfrm>
            <a:off x="884420" y="1019330"/>
            <a:ext cx="480518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el-tree</a:t>
            </a:r>
            <a:r>
              <a:rPr lang="zh-CN" altLang="en-US" sz="2400" dirty="0">
                <a:latin typeface="+mn-ea"/>
              </a:rPr>
              <a:t>组件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懒加载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C3C538-6CC0-4834-87B3-BE1ACCB75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739" y="810141"/>
            <a:ext cx="4010910" cy="15534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BA9B78-154B-4AC3-9D8F-324718F4E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865" y="2575163"/>
            <a:ext cx="4180952" cy="35238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E610D5-9BF3-45D7-B4D3-6CAF632EC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198" y="810141"/>
            <a:ext cx="2671145" cy="15534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A1BA69C-2B7F-4B62-9AED-4E3C821769F6}"/>
              </a:ext>
            </a:extLst>
          </p:cNvPr>
          <p:cNvSpPr txBox="1"/>
          <p:nvPr/>
        </p:nvSpPr>
        <p:spPr>
          <a:xfrm>
            <a:off x="669925" y="2588213"/>
            <a:ext cx="696314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lazy</a:t>
            </a:r>
            <a:r>
              <a:rPr lang="zh-CN" altLang="en-US" dirty="0"/>
              <a:t>：是否懒加载子节点，需与 </a:t>
            </a:r>
            <a:r>
              <a:rPr lang="en-US" altLang="zh-CN" dirty="0"/>
              <a:t>load </a:t>
            </a:r>
            <a:r>
              <a:rPr lang="zh-CN" altLang="en-US" dirty="0"/>
              <a:t>方法结合使用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load</a:t>
            </a:r>
            <a:r>
              <a:rPr lang="zh-CN" altLang="en-US" dirty="0"/>
              <a:t>：加载子树数据的方法，仅当 </a:t>
            </a:r>
            <a:r>
              <a:rPr lang="en-US" altLang="zh-CN" dirty="0"/>
              <a:t>lazy </a:t>
            </a:r>
            <a:r>
              <a:rPr lang="zh-CN" altLang="en-US" dirty="0"/>
              <a:t>属性为</a:t>
            </a:r>
            <a:r>
              <a:rPr lang="en-US" altLang="zh-CN" dirty="0"/>
              <a:t>true </a:t>
            </a:r>
            <a:r>
              <a:rPr lang="zh-CN" altLang="en-US" dirty="0"/>
              <a:t>时生效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prop</a:t>
            </a:r>
            <a:r>
              <a:rPr lang="zh-CN" altLang="en-US" dirty="0"/>
              <a:t>：配置选项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C5EE8A14-92B5-47C1-B2CB-19F798363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81128"/>
              </p:ext>
            </p:extLst>
          </p:nvPr>
        </p:nvGraphicFramePr>
        <p:xfrm>
          <a:off x="518183" y="3991668"/>
          <a:ext cx="6550917" cy="178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96">
                  <a:extLst>
                    <a:ext uri="{9D8B030D-6E8A-4147-A177-3AD203B41FA5}">
                      <a16:colId xmlns:a16="http://schemas.microsoft.com/office/drawing/2014/main" val="4279596402"/>
                    </a:ext>
                  </a:extLst>
                </a:gridCol>
                <a:gridCol w="4763321">
                  <a:extLst>
                    <a:ext uri="{9D8B030D-6E8A-4147-A177-3AD203B41FA5}">
                      <a16:colId xmlns:a16="http://schemas.microsoft.com/office/drawing/2014/main" val="2851435901"/>
                    </a:ext>
                  </a:extLst>
                </a:gridCol>
              </a:tblGrid>
              <a:tr h="358171"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节点标签为节点对象的某个属性值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24687"/>
                  </a:ext>
                </a:extLst>
              </a:tr>
              <a:tr h="416623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子树为节点对象的某个属性值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95136"/>
                  </a:ext>
                </a:extLst>
              </a:tr>
              <a:tr h="358171">
                <a:tc>
                  <a:txBody>
                    <a:bodyPr/>
                    <a:lstStyle/>
                    <a:p>
                      <a:r>
                        <a:rPr lang="en-US" altLang="zh-CN" dirty="0"/>
                        <a:t>disabled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节点选择框是否禁用为节点对象的某个属性值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295330"/>
                  </a:ext>
                </a:extLst>
              </a:tr>
              <a:tr h="358171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isLeaf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节点是否为叶子节点，仅在指定了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lazy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属性的情况下生效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6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51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常用组件使用问题及解决方法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9DD61C-DB19-4441-9E14-DF549CF66A23}"/>
              </a:ext>
            </a:extLst>
          </p:cNvPr>
          <p:cNvSpPr txBox="1"/>
          <p:nvPr/>
        </p:nvSpPr>
        <p:spPr>
          <a:xfrm>
            <a:off x="884420" y="1019330"/>
            <a:ext cx="480518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el-tree</a:t>
            </a:r>
            <a:r>
              <a:rPr lang="zh-CN" altLang="en-US" sz="2400" dirty="0">
                <a:latin typeface="+mn-ea"/>
              </a:rPr>
              <a:t>组件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注意点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1E9B28-F4A1-475D-9525-6760D5764B6F}"/>
              </a:ext>
            </a:extLst>
          </p:cNvPr>
          <p:cNvSpPr txBox="1"/>
          <p:nvPr/>
        </p:nvSpPr>
        <p:spPr>
          <a:xfrm>
            <a:off x="1722034" y="2369735"/>
            <a:ext cx="7935132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最好添加</a:t>
            </a:r>
            <a:r>
              <a:rPr lang="en-US" altLang="zh-CN" dirty="0"/>
              <a:t>ref</a:t>
            </a:r>
            <a:r>
              <a:rPr lang="zh-CN" altLang="en-US" dirty="0"/>
              <a:t>属性，且标识唯一，事件的调用需要基于</a:t>
            </a:r>
            <a:r>
              <a:rPr lang="en-US" altLang="zh-CN" dirty="0"/>
              <a:t>ref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node-key</a:t>
            </a:r>
            <a:r>
              <a:rPr lang="zh-CN" altLang="en-US" dirty="0"/>
              <a:t>，每个树节点用来作为唯一标识的属性，整棵树应该是唯一的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当父节点为半选中状态时，通过</a:t>
            </a:r>
            <a:r>
              <a:rPr lang="en-US" altLang="zh-CN" dirty="0" err="1"/>
              <a:t>getCheckedKeys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getCheckedNodes</a:t>
            </a:r>
            <a:r>
              <a:rPr lang="en-US" altLang="zh-CN" dirty="0"/>
              <a:t>()</a:t>
            </a:r>
            <a:r>
              <a:rPr lang="zh-CN" altLang="en-US" dirty="0"/>
              <a:t>获取选中</a:t>
            </a:r>
            <a:r>
              <a:rPr lang="en-US" altLang="zh-CN" dirty="0"/>
              <a:t>key</a:t>
            </a:r>
            <a:r>
              <a:rPr lang="zh-CN" altLang="en-US" dirty="0"/>
              <a:t>以及</a:t>
            </a:r>
            <a:r>
              <a:rPr lang="en-US" altLang="zh-CN" dirty="0"/>
              <a:t>node</a:t>
            </a:r>
            <a:r>
              <a:rPr lang="zh-CN" altLang="en-US" dirty="0"/>
              <a:t>时，父节点不会被选中，需要通过</a:t>
            </a:r>
            <a:r>
              <a:rPr lang="en-US" altLang="zh-CN" dirty="0" err="1"/>
              <a:t>getHalfCheckedNodes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getHalfCheckedKeys</a:t>
            </a:r>
            <a:r>
              <a:rPr lang="en-US" altLang="zh-CN" dirty="0"/>
              <a:t>()</a:t>
            </a:r>
            <a:r>
              <a:rPr lang="zh-CN" altLang="en-US" dirty="0"/>
              <a:t>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674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ṡḷíḋe">
            <a:extLst>
              <a:ext uri="{FF2B5EF4-FFF2-40B4-BE49-F238E27FC236}">
                <a16:creationId xmlns:a16="http://schemas.microsoft.com/office/drawing/2014/main" id="{0A68073B-B0AF-44D3-97E8-466F09F69750}"/>
              </a:ext>
            </a:extLst>
          </p:cNvPr>
          <p:cNvSpPr/>
          <p:nvPr/>
        </p:nvSpPr>
        <p:spPr>
          <a:xfrm>
            <a:off x="669925" y="1"/>
            <a:ext cx="2816075" cy="4553999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íṥḷídé">
            <a:extLst>
              <a:ext uri="{FF2B5EF4-FFF2-40B4-BE49-F238E27FC236}">
                <a16:creationId xmlns:a16="http://schemas.microsoft.com/office/drawing/2014/main" id="{86266FFF-1FBA-4B82-8945-8064F4736A36}"/>
              </a:ext>
            </a:extLst>
          </p:cNvPr>
          <p:cNvSpPr txBox="1"/>
          <p:nvPr/>
        </p:nvSpPr>
        <p:spPr bwMode="auto">
          <a:xfrm>
            <a:off x="669925" y="4014000"/>
            <a:ext cx="2816075" cy="540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082871" y="1747036"/>
            <a:ext cx="7439204" cy="648000"/>
            <a:chOff x="4067383" y="2189609"/>
            <a:chExt cx="7439204" cy="648000"/>
          </a:xfrm>
        </p:grpSpPr>
        <p:sp>
          <p:nvSpPr>
            <p:cNvPr id="8" name="íŝļiḓê">
              <a:extLst>
                <a:ext uri="{FF2B5EF4-FFF2-40B4-BE49-F238E27FC236}">
                  <a16:creationId xmlns:a16="http://schemas.microsoft.com/office/drawing/2014/main" id="{DFB09FE1-3C55-4CC4-9DAB-051CFF3AD754}"/>
                </a:ext>
              </a:extLst>
            </p:cNvPr>
            <p:cNvSpPr/>
            <p:nvPr/>
          </p:nvSpPr>
          <p:spPr bwMode="auto">
            <a:xfrm>
              <a:off x="4296001" y="2189609"/>
              <a:ext cx="7210586" cy="6480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en-US" altLang="zh-CN" sz="1000" dirty="0"/>
            </a:p>
          </p:txBody>
        </p:sp>
        <p:sp>
          <p:nvSpPr>
            <p:cNvPr id="9" name="í$lidé">
              <a:extLst>
                <a:ext uri="{FF2B5EF4-FFF2-40B4-BE49-F238E27FC236}">
                  <a16:creationId xmlns:a16="http://schemas.microsoft.com/office/drawing/2014/main" id="{DF97BF26-217C-45D5-B791-68E40DEF5374}"/>
                </a:ext>
              </a:extLst>
            </p:cNvPr>
            <p:cNvSpPr/>
            <p:nvPr/>
          </p:nvSpPr>
          <p:spPr bwMode="auto">
            <a:xfrm>
              <a:off x="4592377" y="2207609"/>
              <a:ext cx="6878774" cy="612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+mn-ea"/>
                </a:rPr>
                <a:t>Element</a:t>
              </a:r>
              <a:r>
                <a:rPr lang="zh-CN" altLang="en-US" sz="1600" dirty="0">
                  <a:latin typeface="+mn-ea"/>
                </a:rPr>
                <a:t>组件库简介</a:t>
              </a:r>
              <a:endParaRPr lang="en-US" altLang="zh-CN" sz="1600" dirty="0">
                <a:latin typeface="+mn-ea"/>
              </a:endParaRPr>
            </a:p>
          </p:txBody>
        </p:sp>
        <p:sp>
          <p:nvSpPr>
            <p:cNvPr id="17" name="íŝľîḓè">
              <a:extLst>
                <a:ext uri="{FF2B5EF4-FFF2-40B4-BE49-F238E27FC236}">
                  <a16:creationId xmlns:a16="http://schemas.microsoft.com/office/drawing/2014/main" id="{DFA4CAC7-E774-4C54-8FA0-80486677135C}"/>
                </a:ext>
              </a:extLst>
            </p:cNvPr>
            <p:cNvSpPr/>
            <p:nvPr/>
          </p:nvSpPr>
          <p:spPr>
            <a:xfrm>
              <a:off x="4067383" y="2281113"/>
              <a:ext cx="464986" cy="464992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82871" y="2683225"/>
            <a:ext cx="7439204" cy="648000"/>
            <a:chOff x="4067383" y="3263739"/>
            <a:chExt cx="7439204" cy="648000"/>
          </a:xfrm>
        </p:grpSpPr>
        <p:sp>
          <p:nvSpPr>
            <p:cNvPr id="10" name="îṣḻiďè">
              <a:extLst>
                <a:ext uri="{FF2B5EF4-FFF2-40B4-BE49-F238E27FC236}">
                  <a16:creationId xmlns:a16="http://schemas.microsoft.com/office/drawing/2014/main" id="{F145C8DF-BE8D-4802-9E57-CEE6A234D823}"/>
                </a:ext>
              </a:extLst>
            </p:cNvPr>
            <p:cNvSpPr/>
            <p:nvPr/>
          </p:nvSpPr>
          <p:spPr bwMode="auto">
            <a:xfrm>
              <a:off x="4296001" y="3263739"/>
              <a:ext cx="7210586" cy="6480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en-US" altLang="zh-CN" sz="1000" dirty="0"/>
            </a:p>
          </p:txBody>
        </p:sp>
        <p:sp>
          <p:nvSpPr>
            <p:cNvPr id="11" name="íṩlîḋe">
              <a:extLst>
                <a:ext uri="{FF2B5EF4-FFF2-40B4-BE49-F238E27FC236}">
                  <a16:creationId xmlns:a16="http://schemas.microsoft.com/office/drawing/2014/main" id="{932A256C-116B-4F28-A1AB-0C38F7F9D65A}"/>
                </a:ext>
              </a:extLst>
            </p:cNvPr>
            <p:cNvSpPr/>
            <p:nvPr/>
          </p:nvSpPr>
          <p:spPr bwMode="auto">
            <a:xfrm>
              <a:off x="4592377" y="3281739"/>
              <a:ext cx="6878774" cy="612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+mn-ea"/>
                </a:rPr>
                <a:t>Element</a:t>
              </a:r>
              <a:r>
                <a:rPr lang="zh-CN" altLang="en-US" sz="1600" dirty="0">
                  <a:latin typeface="+mn-ea"/>
                </a:rPr>
                <a:t>组件</a:t>
              </a:r>
              <a:r>
                <a:rPr lang="zh-CN" altLang="en-US" sz="1600" dirty="0"/>
                <a:t>使用方法</a:t>
              </a:r>
              <a:endParaRPr lang="en-US" altLang="zh-CN" sz="1600" dirty="0">
                <a:latin typeface="+mn-ea"/>
              </a:endParaRPr>
            </a:p>
          </p:txBody>
        </p:sp>
        <p:sp>
          <p:nvSpPr>
            <p:cNvPr id="18" name="îṧ1ïdê">
              <a:extLst>
                <a:ext uri="{FF2B5EF4-FFF2-40B4-BE49-F238E27FC236}">
                  <a16:creationId xmlns:a16="http://schemas.microsoft.com/office/drawing/2014/main" id="{D97A2F14-07AA-4908-BB47-11BEFF69E3A6}"/>
                </a:ext>
              </a:extLst>
            </p:cNvPr>
            <p:cNvSpPr/>
            <p:nvPr/>
          </p:nvSpPr>
          <p:spPr>
            <a:xfrm>
              <a:off x="4067383" y="3355243"/>
              <a:ext cx="464986" cy="464992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F1B20DF-CF5B-4FDE-817F-974B38F59E12}"/>
              </a:ext>
            </a:extLst>
          </p:cNvPr>
          <p:cNvGrpSpPr/>
          <p:nvPr/>
        </p:nvGrpSpPr>
        <p:grpSpPr>
          <a:xfrm>
            <a:off x="4082871" y="3619414"/>
            <a:ext cx="7439204" cy="648000"/>
            <a:chOff x="4067383" y="3263739"/>
            <a:chExt cx="7439204" cy="648000"/>
          </a:xfrm>
        </p:grpSpPr>
        <p:sp>
          <p:nvSpPr>
            <p:cNvPr id="13" name="îṣḻiďè">
              <a:extLst>
                <a:ext uri="{FF2B5EF4-FFF2-40B4-BE49-F238E27FC236}">
                  <a16:creationId xmlns:a16="http://schemas.microsoft.com/office/drawing/2014/main" id="{41AA1FFD-4EB0-4FED-B26F-D63177E9242F}"/>
                </a:ext>
              </a:extLst>
            </p:cNvPr>
            <p:cNvSpPr/>
            <p:nvPr/>
          </p:nvSpPr>
          <p:spPr bwMode="auto">
            <a:xfrm>
              <a:off x="4296001" y="3263739"/>
              <a:ext cx="7210586" cy="6480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en-US" altLang="zh-CN" sz="1000" dirty="0"/>
            </a:p>
          </p:txBody>
        </p:sp>
        <p:sp>
          <p:nvSpPr>
            <p:cNvPr id="14" name="íṩlîḋe">
              <a:extLst>
                <a:ext uri="{FF2B5EF4-FFF2-40B4-BE49-F238E27FC236}">
                  <a16:creationId xmlns:a16="http://schemas.microsoft.com/office/drawing/2014/main" id="{AA68E286-612B-4CB2-83D0-E96E143A62F9}"/>
                </a:ext>
              </a:extLst>
            </p:cNvPr>
            <p:cNvSpPr/>
            <p:nvPr/>
          </p:nvSpPr>
          <p:spPr bwMode="auto">
            <a:xfrm>
              <a:off x="4592377" y="3281739"/>
              <a:ext cx="6878774" cy="612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常用组件使用问题及解决方法</a:t>
              </a:r>
              <a:endParaRPr lang="en-US" altLang="zh-CN" sz="1600" dirty="0">
                <a:latin typeface="+mn-ea"/>
              </a:endParaRPr>
            </a:p>
          </p:txBody>
        </p:sp>
        <p:sp>
          <p:nvSpPr>
            <p:cNvPr id="15" name="îṧ1ïdê">
              <a:extLst>
                <a:ext uri="{FF2B5EF4-FFF2-40B4-BE49-F238E27FC236}">
                  <a16:creationId xmlns:a16="http://schemas.microsoft.com/office/drawing/2014/main" id="{05EF96C7-94F9-4BE9-95CC-D51B7EB10A39}"/>
                </a:ext>
              </a:extLst>
            </p:cNvPr>
            <p:cNvSpPr/>
            <p:nvPr/>
          </p:nvSpPr>
          <p:spPr>
            <a:xfrm>
              <a:off x="4067383" y="3355243"/>
              <a:ext cx="464986" cy="464992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512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常用组件使用问题及解决方法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E8D3B-1A7D-48B2-9FC4-4D200F1DD02A}"/>
              </a:ext>
            </a:extLst>
          </p:cNvPr>
          <p:cNvSpPr txBox="1"/>
          <p:nvPr/>
        </p:nvSpPr>
        <p:spPr>
          <a:xfrm>
            <a:off x="884420" y="1019330"/>
            <a:ext cx="480518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el-dropdown</a:t>
            </a:r>
            <a:r>
              <a:rPr lang="zh-CN" altLang="en-US" sz="2400" dirty="0">
                <a:latin typeface="+mn-ea"/>
              </a:rPr>
              <a:t>组件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05A271-1D90-4CE0-9433-8E7D57197562}"/>
              </a:ext>
            </a:extLst>
          </p:cNvPr>
          <p:cNvSpPr txBox="1"/>
          <p:nvPr/>
        </p:nvSpPr>
        <p:spPr>
          <a:xfrm>
            <a:off x="1096962" y="1804377"/>
            <a:ext cx="3605667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问题及解决方法：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子组件上绑定</a:t>
            </a:r>
            <a:r>
              <a:rPr lang="en-US" altLang="zh-CN" dirty="0"/>
              <a:t>click</a:t>
            </a:r>
            <a:r>
              <a:rPr lang="zh-CN" altLang="en-US" dirty="0"/>
              <a:t>事件不生效，需要加 </a:t>
            </a:r>
            <a:r>
              <a:rPr lang="en-US" altLang="zh-CN" dirty="0"/>
              <a:t>.native </a:t>
            </a:r>
            <a:r>
              <a:rPr lang="zh-CN" altLang="en-US" dirty="0"/>
              <a:t>才能绑定成功，即 </a:t>
            </a:r>
            <a:r>
              <a:rPr lang="en-US" altLang="zh-CN" dirty="0"/>
              <a:t>@click.native=‘fun’</a:t>
            </a:r>
            <a:r>
              <a:rPr lang="zh-CN" altLang="en-US" dirty="0"/>
              <a:t>，监听标签原生事件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5ACC75-4549-48CF-BB40-77C22D677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342" y="1600387"/>
            <a:ext cx="5895238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6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常用组件使用问题及解决方法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E8D3B-1A7D-48B2-9FC4-4D200F1DD02A}"/>
              </a:ext>
            </a:extLst>
          </p:cNvPr>
          <p:cNvSpPr txBox="1"/>
          <p:nvPr/>
        </p:nvSpPr>
        <p:spPr>
          <a:xfrm>
            <a:off x="884420" y="1019330"/>
            <a:ext cx="480518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el-date-picker</a:t>
            </a:r>
            <a:r>
              <a:rPr lang="zh-CN" altLang="en-US" sz="2400" dirty="0">
                <a:latin typeface="+mn-ea"/>
              </a:rPr>
              <a:t>组件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111998-E76B-4EDC-907F-C4C9446345CA}"/>
              </a:ext>
            </a:extLst>
          </p:cNvPr>
          <p:cNvSpPr txBox="1"/>
          <p:nvPr/>
        </p:nvSpPr>
        <p:spPr>
          <a:xfrm>
            <a:off x="1193506" y="1793491"/>
            <a:ext cx="3077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zh-CN" altLang="en-US" dirty="0"/>
              <a:t>今天及之后日期可选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34846D-ABF6-4916-B577-97217AC54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506" y="1600387"/>
            <a:ext cx="5725524" cy="40493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56C36F-2BA3-45C5-88E9-DD13A70CB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305" y="2968651"/>
            <a:ext cx="2371429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83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常用组件使用问题及解决方法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E8D3B-1A7D-48B2-9FC4-4D200F1DD02A}"/>
              </a:ext>
            </a:extLst>
          </p:cNvPr>
          <p:cNvSpPr txBox="1"/>
          <p:nvPr/>
        </p:nvSpPr>
        <p:spPr>
          <a:xfrm>
            <a:off x="884420" y="1019330"/>
            <a:ext cx="480518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el-date-picker</a:t>
            </a:r>
            <a:r>
              <a:rPr lang="zh-CN" altLang="en-US" sz="2400" dirty="0">
                <a:latin typeface="+mn-ea"/>
              </a:rPr>
              <a:t>组件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111998-E76B-4EDC-907F-C4C9446345CA}"/>
              </a:ext>
            </a:extLst>
          </p:cNvPr>
          <p:cNvSpPr txBox="1"/>
          <p:nvPr/>
        </p:nvSpPr>
        <p:spPr>
          <a:xfrm>
            <a:off x="1193506" y="1793491"/>
            <a:ext cx="3077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zh-CN" altLang="en-US" dirty="0"/>
              <a:t>今天及之前日期可选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40CCAF-6297-4BD1-A433-AC191A738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230" y="2148047"/>
            <a:ext cx="5590476" cy="25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7BF920-456C-419A-AC8B-83FCCBDA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025" y="3082989"/>
            <a:ext cx="2323809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0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常用组件使用问题及解决方法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E8D3B-1A7D-48B2-9FC4-4D200F1DD02A}"/>
              </a:ext>
            </a:extLst>
          </p:cNvPr>
          <p:cNvSpPr txBox="1"/>
          <p:nvPr/>
        </p:nvSpPr>
        <p:spPr>
          <a:xfrm>
            <a:off x="884420" y="1019330"/>
            <a:ext cx="480518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el-date-picker</a:t>
            </a:r>
            <a:r>
              <a:rPr lang="zh-CN" altLang="en-US" sz="2400" dirty="0">
                <a:latin typeface="+mn-ea"/>
              </a:rPr>
              <a:t>组件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111998-E76B-4EDC-907F-C4C9446345CA}"/>
              </a:ext>
            </a:extLst>
          </p:cNvPr>
          <p:cNvSpPr txBox="1"/>
          <p:nvPr/>
        </p:nvSpPr>
        <p:spPr>
          <a:xfrm>
            <a:off x="1356114" y="1973656"/>
            <a:ext cx="307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天内可选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63AE16-B93A-4A9D-A147-F2C55470E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007" y="1973656"/>
            <a:ext cx="6285714" cy="3276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546824-FDAB-43DA-96F5-E33E59324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054" y="2859506"/>
            <a:ext cx="2352381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45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常用组件使用问题及解决方法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E8D3B-1A7D-48B2-9FC4-4D200F1DD02A}"/>
              </a:ext>
            </a:extLst>
          </p:cNvPr>
          <p:cNvSpPr txBox="1"/>
          <p:nvPr/>
        </p:nvSpPr>
        <p:spPr>
          <a:xfrm>
            <a:off x="884420" y="1019330"/>
            <a:ext cx="480518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响应式问题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9AF6D-E719-46AC-A026-872E48E0010B}"/>
              </a:ext>
            </a:extLst>
          </p:cNvPr>
          <p:cNvSpPr txBox="1"/>
          <p:nvPr/>
        </p:nvSpPr>
        <p:spPr>
          <a:xfrm>
            <a:off x="1407818" y="1600387"/>
            <a:ext cx="920300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 </a:t>
            </a:r>
            <a:r>
              <a:rPr lang="en-US" altLang="zh-CN" dirty="0" err="1"/>
              <a:t>vue</a:t>
            </a:r>
            <a:r>
              <a:rPr lang="zh-CN" altLang="en-US" dirty="0"/>
              <a:t>中</a:t>
            </a:r>
            <a:r>
              <a:rPr lang="en-US" altLang="zh-CN" dirty="0"/>
              <a:t>data</a:t>
            </a:r>
            <a:r>
              <a:rPr lang="zh-CN" altLang="en-US" dirty="0"/>
              <a:t>中定义的变量，</a:t>
            </a:r>
            <a:r>
              <a:rPr lang="en-US" altLang="zh-CN" dirty="0" err="1"/>
              <a:t>vue</a:t>
            </a:r>
            <a:r>
              <a:rPr lang="zh-CN" altLang="en-US" dirty="0"/>
              <a:t>才能监听到其的变化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vue</a:t>
            </a:r>
            <a:r>
              <a:rPr lang="zh-CN" altLang="en-US" dirty="0"/>
              <a:t>中无法监听到对象的属性的添加、修改和删除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vue</a:t>
            </a:r>
            <a:r>
              <a:rPr lang="zh-CN" altLang="en-US" dirty="0"/>
              <a:t>中对数组，通过下标修改的属性值无法响应（不能触发视图更新）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vue</a:t>
            </a:r>
            <a:r>
              <a:rPr lang="zh-CN" altLang="en-US" dirty="0"/>
              <a:t>中对数组，修改数组长度无法响应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B203D4-872A-442D-9E7C-180BA249E202}"/>
              </a:ext>
            </a:extLst>
          </p:cNvPr>
          <p:cNvSpPr txBox="1"/>
          <p:nvPr/>
        </p:nvSpPr>
        <p:spPr>
          <a:xfrm>
            <a:off x="884420" y="3662904"/>
            <a:ext cx="8941751" cy="253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解决方法：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给对象添加</a:t>
            </a:r>
            <a:r>
              <a:rPr lang="en-US" altLang="zh-CN" dirty="0"/>
              <a:t>/</a:t>
            </a:r>
            <a:r>
              <a:rPr lang="zh-CN" altLang="en-US" dirty="0"/>
              <a:t>修改属性：</a:t>
            </a:r>
            <a:r>
              <a:rPr lang="en-US" altLang="zh-CN" dirty="0"/>
              <a:t>$set(obj, key, value)</a:t>
            </a:r>
            <a:r>
              <a:rPr lang="zh-CN" altLang="en-US" dirty="0"/>
              <a:t>或</a:t>
            </a:r>
            <a:r>
              <a:rPr lang="en-US" altLang="zh-CN" dirty="0" err="1"/>
              <a:t>Object.assign</a:t>
            </a:r>
            <a:r>
              <a:rPr lang="en-US" altLang="zh-CN" dirty="0"/>
              <a:t>({},obj,{...})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数组变异方法：</a:t>
            </a:r>
            <a:r>
              <a:rPr lang="en-US" altLang="zh-CN" dirty="0"/>
              <a:t>push()/pop()/shift()/unshift()/splice()/sort()/reverse()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数组元素修改：</a:t>
            </a:r>
            <a:r>
              <a:rPr lang="en-US" altLang="zh-CN" dirty="0"/>
              <a:t>$set(array, </a:t>
            </a:r>
            <a:r>
              <a:rPr lang="en-US" altLang="zh-CN" dirty="0" err="1"/>
              <a:t>indexOfItem</a:t>
            </a:r>
            <a:r>
              <a:rPr lang="en-US" altLang="zh-CN" dirty="0"/>
              <a:t>, </a:t>
            </a:r>
            <a:r>
              <a:rPr lang="en-US" altLang="zh-CN" dirty="0" err="1"/>
              <a:t>newValue</a:t>
            </a:r>
            <a:r>
              <a:rPr lang="en-US" altLang="zh-CN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filter(), </a:t>
            </a:r>
            <a:r>
              <a:rPr lang="en-US" altLang="zh-CN" dirty="0" err="1"/>
              <a:t>concat</a:t>
            </a:r>
            <a:r>
              <a:rPr lang="en-US" altLang="zh-CN" dirty="0"/>
              <a:t>(), slice() </a:t>
            </a:r>
            <a:r>
              <a:rPr lang="zh-CN" altLang="en-US" dirty="0"/>
              <a:t>，这些不会改变原始数组，但总是返回一个新数组，可以用新数组替换旧数组</a:t>
            </a:r>
          </a:p>
        </p:txBody>
      </p:sp>
    </p:spTree>
    <p:extLst>
      <p:ext uri="{BB962C8B-B14F-4D97-AF65-F5344CB8AC3E}">
        <p14:creationId xmlns:p14="http://schemas.microsoft.com/office/powerpoint/2010/main" val="2649520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idx="4294967295"/>
          </p:nvPr>
        </p:nvSpPr>
        <p:spPr>
          <a:xfrm>
            <a:off x="1415160" y="921543"/>
            <a:ext cx="5392040" cy="1507751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Thanks. 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嘉为，与您共同发展。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1415159" y="5246311"/>
            <a:ext cx="3312130" cy="310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http://www.canwayit.com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480" y="2661920"/>
            <a:ext cx="1800000" cy="18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93420" y="2742783"/>
            <a:ext cx="1812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010-88578622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021-80362688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020-38851616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0755-83668518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483360" y="4460240"/>
            <a:ext cx="70205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83360" y="2661920"/>
            <a:ext cx="70205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0" y="4754556"/>
            <a:ext cx="1747425" cy="3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19" y="4806236"/>
            <a:ext cx="2642147" cy="36000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4246880" y="4806236"/>
            <a:ext cx="0" cy="328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CA3221C-7749-476D-86FE-8CB75949088E}"/>
              </a:ext>
            </a:extLst>
          </p:cNvPr>
          <p:cNvSpPr/>
          <p:nvPr/>
        </p:nvSpPr>
        <p:spPr>
          <a:xfrm>
            <a:off x="1415160" y="2742783"/>
            <a:ext cx="5493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北京：海淀区中关村南大街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号数码大厦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zh-CN" altLang="en-US" sz="1600" dirty="0">
                <a:solidFill>
                  <a:schemeClr val="bg1"/>
                </a:solidFill>
              </a:rPr>
              <a:t>座</a:t>
            </a:r>
            <a:r>
              <a:rPr lang="en-US" altLang="zh-CN" sz="1600" dirty="0">
                <a:solidFill>
                  <a:schemeClr val="bg1"/>
                </a:solidFill>
              </a:rPr>
              <a:t>21</a:t>
            </a:r>
            <a:r>
              <a:rPr lang="zh-CN" altLang="en-US" sz="1600" dirty="0">
                <a:solidFill>
                  <a:schemeClr val="bg1"/>
                </a:solidFill>
              </a:rPr>
              <a:t>楼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上海：徐汇区虹梅路</a:t>
            </a:r>
            <a:r>
              <a:rPr lang="en-US" altLang="zh-CN" sz="1600" dirty="0">
                <a:solidFill>
                  <a:schemeClr val="bg1"/>
                </a:solidFill>
              </a:rPr>
              <a:t>1801</a:t>
            </a:r>
            <a:r>
              <a:rPr lang="zh-CN" altLang="en-US" sz="1600" dirty="0">
                <a:solidFill>
                  <a:schemeClr val="bg1"/>
                </a:solidFill>
              </a:rPr>
              <a:t>号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区凯科国际大厦</a:t>
            </a:r>
            <a:r>
              <a:rPr lang="en-US" altLang="zh-CN" sz="1600" dirty="0">
                <a:solidFill>
                  <a:schemeClr val="bg1"/>
                </a:solidFill>
              </a:rPr>
              <a:t>8</a:t>
            </a:r>
            <a:r>
              <a:rPr lang="zh-CN" altLang="en-US" sz="1600" dirty="0">
                <a:solidFill>
                  <a:schemeClr val="bg1"/>
                </a:solidFill>
              </a:rPr>
              <a:t>楼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广州：天河区天河路</a:t>
            </a:r>
            <a:r>
              <a:rPr lang="en-US" altLang="zh-CN" sz="1600" dirty="0">
                <a:solidFill>
                  <a:schemeClr val="bg1"/>
                </a:solidFill>
              </a:rPr>
              <a:t>365</a:t>
            </a:r>
            <a:r>
              <a:rPr lang="zh-CN" altLang="en-US" sz="1600" dirty="0">
                <a:solidFill>
                  <a:schemeClr val="bg1"/>
                </a:solidFill>
              </a:rPr>
              <a:t>号天俊国际大厦</a:t>
            </a:r>
            <a:r>
              <a:rPr lang="en-US" altLang="zh-CN" sz="1600" dirty="0">
                <a:solidFill>
                  <a:schemeClr val="bg1"/>
                </a:solidFill>
              </a:rPr>
              <a:t>7</a:t>
            </a:r>
            <a:r>
              <a:rPr lang="zh-CN" altLang="en-US" sz="1600" dirty="0">
                <a:solidFill>
                  <a:schemeClr val="bg1"/>
                </a:solidFill>
              </a:rPr>
              <a:t>楼、</a:t>
            </a:r>
            <a:r>
              <a:rPr lang="en-US" altLang="zh-CN" sz="1600" dirty="0">
                <a:solidFill>
                  <a:schemeClr val="bg1"/>
                </a:solidFill>
              </a:rPr>
              <a:t>20</a:t>
            </a:r>
            <a:r>
              <a:rPr lang="zh-CN" altLang="en-US" sz="1600" dirty="0">
                <a:solidFill>
                  <a:schemeClr val="bg1"/>
                </a:solidFill>
              </a:rPr>
              <a:t>楼、</a:t>
            </a:r>
            <a:r>
              <a:rPr lang="en-US" altLang="zh-CN" sz="1600" dirty="0">
                <a:solidFill>
                  <a:schemeClr val="bg1"/>
                </a:solidFill>
              </a:rPr>
              <a:t>21</a:t>
            </a:r>
            <a:r>
              <a:rPr lang="zh-CN" altLang="en-US" sz="1600" dirty="0">
                <a:solidFill>
                  <a:schemeClr val="bg1"/>
                </a:solidFill>
              </a:rPr>
              <a:t>楼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深圳：福田区深南大道</a:t>
            </a:r>
            <a:r>
              <a:rPr lang="en-US" altLang="zh-CN" sz="1600" dirty="0">
                <a:solidFill>
                  <a:schemeClr val="bg1"/>
                </a:solidFill>
              </a:rPr>
              <a:t>6019</a:t>
            </a:r>
            <a:r>
              <a:rPr lang="zh-CN" altLang="en-US" sz="1600" dirty="0">
                <a:solidFill>
                  <a:schemeClr val="bg1"/>
                </a:solidFill>
              </a:rPr>
              <a:t>号金润大厦</a:t>
            </a:r>
            <a:r>
              <a:rPr lang="en-US" altLang="zh-CN" sz="1600" dirty="0">
                <a:solidFill>
                  <a:schemeClr val="bg1"/>
                </a:solidFill>
              </a:rPr>
              <a:t>22</a:t>
            </a:r>
            <a:r>
              <a:rPr lang="zh-CN" altLang="en-US" sz="1600" dirty="0">
                <a:solidFill>
                  <a:schemeClr val="bg1"/>
                </a:solidFill>
              </a:rPr>
              <a:t>楼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/01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Element</a:t>
            </a:r>
            <a:r>
              <a:rPr lang="zh-CN" altLang="en-US" sz="2400" dirty="0">
                <a:solidFill>
                  <a:schemeClr val="tx1"/>
                </a:solidFill>
              </a:rPr>
              <a:t>组件库</a:t>
            </a:r>
          </a:p>
        </p:txBody>
      </p:sp>
    </p:spTree>
    <p:extLst>
      <p:ext uri="{BB962C8B-B14F-4D97-AF65-F5344CB8AC3E}">
        <p14:creationId xmlns:p14="http://schemas.microsoft.com/office/powerpoint/2010/main" val="74656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</a:t>
            </a:r>
            <a:r>
              <a:rPr lang="zh-CN" altLang="en-US" dirty="0"/>
              <a:t>组件库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707EA2-FABB-4CFC-A403-B104EF5BD086}"/>
              </a:ext>
            </a:extLst>
          </p:cNvPr>
          <p:cNvSpPr txBox="1"/>
          <p:nvPr/>
        </p:nvSpPr>
        <p:spPr>
          <a:xfrm>
            <a:off x="1111348" y="1165567"/>
            <a:ext cx="6527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 </a:t>
            </a:r>
            <a:r>
              <a:rPr lang="en-US" altLang="zh-CN" dirty="0"/>
              <a:t>Vue 2.0 </a:t>
            </a:r>
            <a:r>
              <a:rPr lang="zh-CN" altLang="en-US" dirty="0"/>
              <a:t>的桌面端组件库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https://element.eleme.cn/#/zh-CN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FC2B4C-6E53-4B97-9B74-047C215E2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852" y="2256245"/>
            <a:ext cx="8478129" cy="38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9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/02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Element</a:t>
            </a:r>
            <a:r>
              <a:rPr lang="zh-CN" altLang="en-US" sz="2400" dirty="0"/>
              <a:t>组件使用方法</a:t>
            </a:r>
          </a:p>
        </p:txBody>
      </p:sp>
    </p:spTree>
    <p:extLst>
      <p:ext uri="{BB962C8B-B14F-4D97-AF65-F5344CB8AC3E}">
        <p14:creationId xmlns:p14="http://schemas.microsoft.com/office/powerpoint/2010/main" val="50413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</a:t>
            </a:r>
            <a:r>
              <a:rPr lang="zh-CN" altLang="en-US" dirty="0"/>
              <a:t>组件使用方法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2A7F24-8924-414E-B143-47EEA749B7BD}"/>
              </a:ext>
            </a:extLst>
          </p:cNvPr>
          <p:cNvSpPr txBox="1"/>
          <p:nvPr/>
        </p:nvSpPr>
        <p:spPr>
          <a:xfrm>
            <a:off x="942536" y="1730326"/>
            <a:ext cx="8510953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n-ea"/>
              </a:rPr>
              <a:t>npm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推荐，</a:t>
            </a:r>
            <a:r>
              <a:rPr lang="zh-CN" altLang="en-US" dirty="0"/>
              <a:t>更好地和 </a:t>
            </a:r>
            <a:r>
              <a:rPr lang="en-US" altLang="zh-CN" dirty="0"/>
              <a:t>webpack </a:t>
            </a:r>
            <a:r>
              <a:rPr lang="zh-CN" altLang="en-US" dirty="0"/>
              <a:t>打包工具配合使用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：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 err="1">
                <a:latin typeface="+mn-ea"/>
              </a:rPr>
              <a:t>npm</a:t>
            </a:r>
            <a:r>
              <a:rPr lang="en-US" altLang="zh-CN" sz="2000" dirty="0">
                <a:latin typeface="+mn-ea"/>
              </a:rPr>
              <a:t> install element-</a:t>
            </a:r>
            <a:r>
              <a:rPr lang="en-US" altLang="zh-CN" sz="2000" dirty="0" err="1">
                <a:latin typeface="+mn-ea"/>
              </a:rPr>
              <a:t>ui</a:t>
            </a:r>
            <a:r>
              <a:rPr lang="en-US" altLang="zh-CN" sz="2000" dirty="0">
                <a:latin typeface="+mn-ea"/>
              </a:rPr>
              <a:t> –S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CDN</a:t>
            </a:r>
            <a:r>
              <a:rPr lang="zh-CN" altLang="en-US" sz="2000" dirty="0">
                <a:latin typeface="+mn-ea"/>
              </a:rPr>
              <a:t>：</a:t>
            </a:r>
            <a:br>
              <a:rPr lang="en-US" altLang="zh-CN" sz="2000" dirty="0">
                <a:latin typeface="+mn-ea"/>
              </a:rPr>
            </a:br>
            <a:endParaRPr lang="zh-CN" altLang="en-US" sz="20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C73DAE-2FF2-4B6A-B6EB-69F9C0609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58" y="3429000"/>
            <a:ext cx="10201056" cy="14594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E8A6380-EE8D-47A8-B03C-D92DD96562B5}"/>
              </a:ext>
            </a:extLst>
          </p:cNvPr>
          <p:cNvSpPr txBox="1"/>
          <p:nvPr/>
        </p:nvSpPr>
        <p:spPr>
          <a:xfrm>
            <a:off x="914400" y="1192182"/>
            <a:ext cx="18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176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</a:t>
            </a:r>
            <a:r>
              <a:rPr lang="zh-CN" altLang="en-US" dirty="0"/>
              <a:t>组件使用方法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BF0D07-50E7-487D-91DB-3422BB83284D}"/>
              </a:ext>
            </a:extLst>
          </p:cNvPr>
          <p:cNvSpPr txBox="1"/>
          <p:nvPr/>
        </p:nvSpPr>
        <p:spPr>
          <a:xfrm>
            <a:off x="914400" y="1051502"/>
            <a:ext cx="295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引入 </a:t>
            </a:r>
            <a:r>
              <a:rPr lang="en-US" altLang="zh-CN" dirty="0"/>
              <a:t>Element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CA1121E-F4E6-46CE-869D-42C132410DD1}"/>
              </a:ext>
            </a:extLst>
          </p:cNvPr>
          <p:cNvGrpSpPr/>
          <p:nvPr/>
        </p:nvGrpSpPr>
        <p:grpSpPr>
          <a:xfrm>
            <a:off x="5838093" y="2383947"/>
            <a:ext cx="4236687" cy="3509658"/>
            <a:chOff x="1109036" y="1376848"/>
            <a:chExt cx="4236687" cy="350965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AACEC33-227F-466D-A89D-1710E1FE9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9036" y="1971493"/>
              <a:ext cx="3774419" cy="291501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95558D-AE88-4184-BBDF-FF9AF8E79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9036" y="1971493"/>
              <a:ext cx="4202731" cy="85941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22BE01E-7665-4F5D-B2B5-6A4B472D07C8}"/>
                </a:ext>
              </a:extLst>
            </p:cNvPr>
            <p:cNvSpPr txBox="1"/>
            <p:nvPr/>
          </p:nvSpPr>
          <p:spPr>
            <a:xfrm>
              <a:off x="4883455" y="1376848"/>
              <a:ext cx="462268" cy="17743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7EB6AB9-A352-4FD0-AB05-254C7BE7B83C}"/>
              </a:ext>
            </a:extLst>
          </p:cNvPr>
          <p:cNvSpPr txBox="1"/>
          <p:nvPr/>
        </p:nvSpPr>
        <p:spPr>
          <a:xfrm>
            <a:off x="1012875" y="1567218"/>
            <a:ext cx="965043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全局引用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main.js</a:t>
            </a:r>
            <a:r>
              <a:rPr lang="zh-CN" altLang="en-US" dirty="0"/>
              <a:t>文件中全局引入</a:t>
            </a:r>
            <a:r>
              <a:rPr lang="en-US" altLang="zh-CN" dirty="0"/>
              <a:t>Element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引入时</a:t>
            </a:r>
            <a:r>
              <a:rPr lang="zh-CN" altLang="zh-CN" dirty="0"/>
              <a:t>可以传入一个全局配置对象</a:t>
            </a:r>
            <a:r>
              <a:rPr lang="zh-CN" altLang="en-US" dirty="0"/>
              <a:t>，</a:t>
            </a:r>
            <a:r>
              <a:rPr lang="zh-CN" altLang="zh-CN" dirty="0"/>
              <a:t>目前支持 size 与 zIndex 字段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size</a:t>
            </a:r>
            <a:r>
              <a:rPr lang="zh-CN" altLang="en-US" dirty="0"/>
              <a:t>改变组价的默认尺寸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zIndex</a:t>
            </a:r>
            <a:r>
              <a:rPr lang="zh-CN" altLang="en-US" dirty="0"/>
              <a:t>设置弹框的初始</a:t>
            </a:r>
            <a:r>
              <a:rPr lang="en-US" altLang="zh-CN" dirty="0"/>
              <a:t>z-index(</a:t>
            </a:r>
            <a:r>
              <a:rPr lang="zh-CN" altLang="en-US" dirty="0"/>
              <a:t>默认</a:t>
            </a:r>
            <a:r>
              <a:rPr lang="en-US" altLang="zh-CN" dirty="0"/>
              <a:t>2000)</a:t>
            </a:r>
            <a:r>
              <a:rPr lang="zh-CN" altLang="zh-CN" dirty="0"/>
              <a:t>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15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</a:t>
            </a:r>
            <a:r>
              <a:rPr lang="zh-CN" altLang="en-US" dirty="0"/>
              <a:t>组件使用方法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BF0D07-50E7-487D-91DB-3422BB83284D}"/>
              </a:ext>
            </a:extLst>
          </p:cNvPr>
          <p:cNvSpPr txBox="1"/>
          <p:nvPr/>
        </p:nvSpPr>
        <p:spPr>
          <a:xfrm>
            <a:off x="914400" y="1051502"/>
            <a:ext cx="230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引入 </a:t>
            </a:r>
            <a:r>
              <a:rPr lang="en-US" altLang="zh-CN" dirty="0"/>
              <a:t>Element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EB6AB9-A352-4FD0-AB05-254C7BE7B83C}"/>
              </a:ext>
            </a:extLst>
          </p:cNvPr>
          <p:cNvSpPr txBox="1"/>
          <p:nvPr/>
        </p:nvSpPr>
        <p:spPr>
          <a:xfrm>
            <a:off x="1012875" y="1567218"/>
            <a:ext cx="9650436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按需引用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借助 </a:t>
            </a:r>
            <a:r>
              <a:rPr lang="en-US" altLang="zh-CN" dirty="0"/>
              <a:t>babel-plugin-component</a:t>
            </a:r>
            <a:r>
              <a:rPr lang="zh-CN" altLang="en-US" dirty="0"/>
              <a:t>，我们可以只引入需要的组件，以达到减小项目体积的目的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安装</a:t>
            </a:r>
            <a:r>
              <a:rPr lang="en-US" altLang="zh-CN" dirty="0"/>
              <a:t>babel-plugin-component</a:t>
            </a:r>
            <a:br>
              <a:rPr lang="en-US" altLang="zh-CN" dirty="0"/>
            </a:br>
            <a:r>
              <a:rPr lang="en-US" altLang="zh-CN" dirty="0" err="1"/>
              <a:t>npm</a:t>
            </a:r>
            <a:r>
              <a:rPr lang="en-US" altLang="zh-CN" dirty="0"/>
              <a:t> install babel-plugin-component –S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修改 </a:t>
            </a:r>
            <a:r>
              <a:rPr lang="en-US" altLang="zh-CN" dirty="0"/>
              <a:t>.</a:t>
            </a:r>
            <a:r>
              <a:rPr lang="en-US" altLang="zh-CN" dirty="0" err="1"/>
              <a:t>babelrc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br>
              <a:rPr lang="en-US" altLang="zh-CN" dirty="0"/>
            </a:b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局部引入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908050-887D-4733-AFC0-FADF43EF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212" y="2523982"/>
            <a:ext cx="3695238" cy="2457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5B40C89-5180-461B-AEBC-F24865430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158" y="4516743"/>
            <a:ext cx="3238095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8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/03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前端组件分享</a:t>
            </a:r>
          </a:p>
        </p:txBody>
      </p:sp>
    </p:spTree>
    <p:extLst>
      <p:ext uri="{BB962C8B-B14F-4D97-AF65-F5344CB8AC3E}">
        <p14:creationId xmlns:p14="http://schemas.microsoft.com/office/powerpoint/2010/main" val="32756715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53dfc1ca-8f08-47bc-8881-8ab7c81ad8f4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057A6"/>
      </a:accent1>
      <a:accent2>
        <a:srgbClr val="1B9ACC"/>
      </a:accent2>
      <a:accent3>
        <a:srgbClr val="75B729"/>
      </a:accent3>
      <a:accent4>
        <a:srgbClr val="833991"/>
      </a:accent4>
      <a:accent5>
        <a:srgbClr val="727B7A"/>
      </a:accent5>
      <a:accent6>
        <a:srgbClr val="B0AFAF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2057A6"/>
    </a:accent1>
    <a:accent2>
      <a:srgbClr val="1B9ACC"/>
    </a:accent2>
    <a:accent3>
      <a:srgbClr val="75B729"/>
    </a:accent3>
    <a:accent4>
      <a:srgbClr val="833991"/>
    </a:accent4>
    <a:accent5>
      <a:srgbClr val="727B7A"/>
    </a:accent5>
    <a:accent6>
      <a:srgbClr val="B0AFA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1332</TotalTime>
  <Words>1079</Words>
  <Application>Microsoft Office PowerPoint</Application>
  <PresentationFormat>宽屏</PresentationFormat>
  <Paragraphs>166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微软雅黑</vt:lpstr>
      <vt:lpstr>Abadi</vt:lpstr>
      <vt:lpstr>Arial</vt:lpstr>
      <vt:lpstr>Calibri</vt:lpstr>
      <vt:lpstr>Impact</vt:lpstr>
      <vt:lpstr>Wingdings</vt:lpstr>
      <vt:lpstr>主题5</vt:lpstr>
      <vt:lpstr>Element-ui组件使用问题分享</vt:lpstr>
      <vt:lpstr>PowerPoint 演示文稿</vt:lpstr>
      <vt:lpstr>/01</vt:lpstr>
      <vt:lpstr>Element组件库</vt:lpstr>
      <vt:lpstr>/02</vt:lpstr>
      <vt:lpstr>Element组件使用方法</vt:lpstr>
      <vt:lpstr>Element组件使用方法</vt:lpstr>
      <vt:lpstr>Element组件使用方法</vt:lpstr>
      <vt:lpstr>/03</vt:lpstr>
      <vt:lpstr>常用组件使用问题及解决方法</vt:lpstr>
      <vt:lpstr>常用组件使用问题及解决方法</vt:lpstr>
      <vt:lpstr>常用组件使用问题及解决方法</vt:lpstr>
      <vt:lpstr>常用组件使用问题及解决方法</vt:lpstr>
      <vt:lpstr>常用组件使用问题及解决方法</vt:lpstr>
      <vt:lpstr>常用组件使用问题及解决方法</vt:lpstr>
      <vt:lpstr>常用组件使用问题及解决方法</vt:lpstr>
      <vt:lpstr>常用组件使用问题及解决方法</vt:lpstr>
      <vt:lpstr>常用组件使用问题及解决方法</vt:lpstr>
      <vt:lpstr>常用组件使用问题及解决方法</vt:lpstr>
      <vt:lpstr>常用组件使用问题及解决方法</vt:lpstr>
      <vt:lpstr>常用组件使用问题及解决方法</vt:lpstr>
      <vt:lpstr>常用组件使用问题及解决方法</vt:lpstr>
      <vt:lpstr>常用组件使用问题及解决方法</vt:lpstr>
      <vt:lpstr>常用组件使用问题及解决方法</vt:lpstr>
      <vt:lpstr>Thanks.  嘉为，与您共同发展。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xun xin</cp:lastModifiedBy>
  <cp:revision>1172</cp:revision>
  <cp:lastPrinted>2019-02-26T16:00:00Z</cp:lastPrinted>
  <dcterms:created xsi:type="dcterms:W3CDTF">2019-02-26T16:00:00Z</dcterms:created>
  <dcterms:modified xsi:type="dcterms:W3CDTF">2020-06-29T09:16:31Z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