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70" r:id="rId11"/>
    <p:sldId id="265" r:id="rId12"/>
    <p:sldId id="26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99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B323-B2BB-C844-9A91-40D328E465FD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9711-EF47-E742-BE8C-85D292E2C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19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3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26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0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71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30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7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2053-69A7-B043-9FBB-A0F967E8D208}" type="datetimeFigureOut">
              <a:rPr kumimoji="1" lang="zh-CN" altLang="en-US" smtClean="0"/>
              <a:t>2019/3/13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4FB6-C0DD-1F4C-9445-46AAC1FE1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hihu.com/question/2213754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p.weixin.qq.com/s/gqiQdO5zo3M43EjJka0MVQ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hihu.com/question/37290469/answer/10761245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hihu.com/question/22076666/answer/69638270" TargetMode="External"/><Relationship Id="rId3" Type="http://schemas.openxmlformats.org/officeDocument/2006/relationships/hyperlink" Target="https://link.zhihu.com/?target=http://www.8btc.com/21million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ink.zhihu.com/?target=http://www.gov.cn/gzdt/2013-12/05/content_2542751.htm" TargetMode="External"/><Relationship Id="rId3" Type="http://schemas.openxmlformats.org/officeDocument/2006/relationships/hyperlink" Target="https://mp.weixin.qq.com/s/_KQcl37TCpuALLk09Z5PE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hihu.com/question/27687960/answer/84583016" TargetMode="Externa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6300" y="1135063"/>
            <a:ext cx="9144000" cy="23876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区块链与比特币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你从比特币赚了多少钱？</a:t>
            </a:r>
            <a:endParaRPr kumimoji="1" lang="en-US" altLang="zh-CN" sz="4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5813" y="2217956"/>
            <a:ext cx="3453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我们的目标是？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2.BTC</a:t>
            </a:r>
            <a:r>
              <a:rPr lang="zh-CN" altLang="en-US" b="1" dirty="0" smtClean="0">
                <a:solidFill>
                  <a:srgbClr val="FF0000"/>
                </a:solidFill>
              </a:rPr>
              <a:t>的涨幅，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年暴涨</a:t>
            </a:r>
            <a:r>
              <a:rPr lang="en-US" altLang="zh-CN" b="1" dirty="0" smtClean="0">
                <a:solidFill>
                  <a:srgbClr val="FF0000"/>
                </a:solidFill>
              </a:rPr>
              <a:t>300W</a:t>
            </a:r>
            <a:r>
              <a:rPr lang="zh-CN" altLang="en-US" b="1" dirty="0" smtClean="0">
                <a:solidFill>
                  <a:srgbClr val="FF0000"/>
                </a:solidFill>
              </a:rPr>
              <a:t>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3.30W$,50W$100W$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4.</a:t>
            </a:r>
            <a:r>
              <a:rPr lang="zh-CN" altLang="en-US" b="1" dirty="0" smtClean="0">
                <a:solidFill>
                  <a:srgbClr val="FF0000"/>
                </a:solidFill>
              </a:rPr>
              <a:t>锚定黄金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5.</a:t>
            </a:r>
            <a:r>
              <a:rPr lang="zh-CN" altLang="en-US" b="1" dirty="0" smtClean="0">
                <a:solidFill>
                  <a:srgbClr val="FF0000"/>
                </a:solidFill>
              </a:rPr>
              <a:t>福布斯排行榜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1222236"/>
            <a:ext cx="5435600" cy="455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1042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4" y="403634"/>
            <a:ext cx="10864850" cy="64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你从比特币赚了多少钱？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2"/>
              </a:rPr>
              <a:t>我们先看知乎上的回答。。</a:t>
            </a:r>
            <a:endParaRPr kumimoji="1" lang="en-US" altLang="zh-CN" dirty="0" smtClean="0"/>
          </a:p>
          <a:p>
            <a:endParaRPr kumimoji="1" lang="en-US" altLang="zh-CN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5813" y="2217956"/>
            <a:ext cx="10584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你只看到了</a:t>
            </a:r>
            <a:r>
              <a:rPr lang="en-US" altLang="zh-CN" b="1" dirty="0" smtClean="0"/>
              <a:t>2017</a:t>
            </a:r>
            <a:r>
              <a:rPr lang="zh-CN" altLang="en-US" b="1" dirty="0" smtClean="0"/>
              <a:t>年</a:t>
            </a:r>
            <a:r>
              <a:rPr lang="zh-CN" altLang="en-US" dirty="0" smtClean="0"/>
              <a:t>比特币一帆风顺，一路飙升了翻了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倍，突破一币十万。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但是</a:t>
            </a:r>
          </a:p>
          <a:p>
            <a:r>
              <a:rPr lang="zh-CN" altLang="en-US" b="1" dirty="0" smtClean="0"/>
              <a:t>你没看到</a:t>
            </a:r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zh-CN" altLang="en-US" dirty="0" smtClean="0"/>
              <a:t>，世界最大交易所</a:t>
            </a:r>
            <a:r>
              <a:rPr lang="en-US" altLang="zh-CN" dirty="0" err="1" smtClean="0"/>
              <a:t>Bitfinex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万比特币被盗空，多少人被杠杆逼得跳楼自杀？</a:t>
            </a:r>
          </a:p>
          <a:p>
            <a:r>
              <a:rPr lang="zh-CN" altLang="en-US" b="1" dirty="0" smtClean="0"/>
              <a:t>你没看到</a:t>
            </a:r>
            <a:r>
              <a:rPr lang="en-US" altLang="zh-CN" b="1" dirty="0" smtClean="0"/>
              <a:t>2015</a:t>
            </a:r>
            <a:r>
              <a:rPr lang="zh-CN" altLang="en-US" b="1" dirty="0" smtClean="0"/>
              <a:t>年</a:t>
            </a:r>
            <a:r>
              <a:rPr lang="zh-CN" altLang="en-US" dirty="0" smtClean="0"/>
              <a:t>，比特币大跌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美元后，多少比特币的爱好者们在深夜在家里默默吃煮挂面。</a:t>
            </a:r>
          </a:p>
          <a:p>
            <a:r>
              <a:rPr lang="zh-CN" altLang="en-US" b="1" dirty="0" smtClean="0"/>
              <a:t>你没看到</a:t>
            </a:r>
            <a:r>
              <a:rPr lang="en-US" altLang="zh-CN" b="1" dirty="0" smtClean="0"/>
              <a:t>2014</a:t>
            </a:r>
            <a:r>
              <a:rPr lang="zh-CN" altLang="en-US" b="1" dirty="0" smtClean="0"/>
              <a:t>年</a:t>
            </a:r>
            <a:r>
              <a:rPr lang="zh-CN" altLang="en-US" dirty="0" smtClean="0"/>
              <a:t>，贴吧老哥顶着巨大压力卖房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万炒币，苦撑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个月，最终割肉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万惨痛离场。</a:t>
            </a:r>
          </a:p>
          <a:p>
            <a:r>
              <a:rPr lang="zh-CN" altLang="en-US" b="1" dirty="0" smtClean="0"/>
              <a:t>你没看到</a:t>
            </a:r>
            <a:r>
              <a:rPr lang="en-US" altLang="zh-CN" b="1" dirty="0" smtClean="0"/>
              <a:t>2013</a:t>
            </a:r>
            <a:r>
              <a:rPr lang="zh-CN" altLang="en-US" b="1" dirty="0" smtClean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月份比特币高歌猛进，而中国比特币因为一纸禁令暴跌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的一片哀嚎？</a:t>
            </a:r>
          </a:p>
          <a:p>
            <a:r>
              <a:rPr lang="zh-CN" altLang="en-US" dirty="0" smtClean="0"/>
              <a:t>假如你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年入了比特币，</a:t>
            </a:r>
            <a:r>
              <a:rPr lang="en-US" altLang="zh-CN" dirty="0" smtClean="0"/>
              <a:t>99.99%</a:t>
            </a:r>
            <a:r>
              <a:rPr lang="zh-CN" altLang="en-US" dirty="0" smtClean="0"/>
              <a:t>的概率都没撑到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年就已经在“深夜被痛苦折磨得无法入睡了“。</a:t>
            </a:r>
          </a:p>
        </p:txBody>
      </p:sp>
    </p:spTree>
    <p:extLst>
      <p:ext uri="{BB962C8B-B14F-4D97-AF65-F5344CB8AC3E}">
        <p14:creationId xmlns:p14="http://schemas.microsoft.com/office/powerpoint/2010/main" val="13726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57" y="0"/>
            <a:ext cx="1033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本人对区块链的看法和认识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85772" y="1571625"/>
            <a:ext cx="11107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超级伟大的发明，必将改变人类历史文明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区块链与人工智能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共识即财富</a:t>
            </a:r>
            <a:r>
              <a:rPr kumimoji="1" lang="zh-CN" altLang="en-US" dirty="0" smtClean="0"/>
              <a:t>，数据好坏决定智能的善恶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区块链目前的进程：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首先我们回顾互联网技术的</a:t>
            </a:r>
            <a:r>
              <a:rPr lang="zh-CN" altLang="en-US" dirty="0" smtClean="0"/>
              <a:t>发展历程，</a:t>
            </a:r>
            <a:r>
              <a:rPr lang="zh-CN" altLang="en-US" dirty="0"/>
              <a:t>当年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 err="1"/>
              <a:t>tcp</a:t>
            </a:r>
            <a:r>
              <a:rPr lang="zh-CN" altLang="en-US" dirty="0"/>
              <a:t>协议被发明最开始是用于军方情报，后面被应用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商民用。后面网景公司作为互联网第一股，有了浏览器，后面有了邮箱等等只是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几点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的演变诞生许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多巨头，然后出现移动互联网，最开始李开复就在说要拥抱移动互联网也用行动投资了，他一开始弄的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是一些技术方面的什么豌豆荚等等。但是后来才发现最厉害的是诞生了其他牛逼的应用项目，如微信、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Airbnb</a:t>
            </a:r>
            <a:r>
              <a:rPr lang="zh-CN" altLang="en-US" dirty="0" smtClean="0"/>
              <a:t>、支付宝等等，</a:t>
            </a:r>
            <a:r>
              <a:rPr lang="en-US" altLang="zh-CN" dirty="0" smtClean="0"/>
              <a:t>4g</a:t>
            </a:r>
            <a:r>
              <a:rPr lang="zh-CN" altLang="en-US" dirty="0" smtClean="0"/>
              <a:t>时代到来人家都说视频时代到来，但是火了移动支付，等等，直播目前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也还在验证中，而</a:t>
            </a:r>
            <a:r>
              <a:rPr lang="en-US" altLang="zh-CN" dirty="0" smtClean="0"/>
              <a:t>5G</a:t>
            </a:r>
            <a:r>
              <a:rPr lang="zh-CN" altLang="en-US" dirty="0" smtClean="0"/>
              <a:t>都来了。基础设施和技术建立好了后才会有无限可能，才会百花齐放。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如今的区块链的发展，非常类似于以前的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年互联网时代，当时也经历过互联网泡沫，现在也类似。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但是不会就此消亡，好戏在后头，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拥抱新技术，新思想，抓住下一代浪潮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lvl="1"/>
            <a:r>
              <a:rPr kumimoji="1" lang="en-US" altLang="zh-CN" dirty="0" smtClean="0"/>
              <a:t>4.</a:t>
            </a:r>
            <a:r>
              <a:rPr kumimoji="1" lang="zh-CN" altLang="en-US" dirty="0" smtClean="0">
                <a:hlinkClick r:id="rId2"/>
              </a:rPr>
              <a:t>兴业证券最佳分析师袁煜明跳槽火币的故事</a:t>
            </a:r>
            <a:r>
              <a:rPr kumimoji="1" lang="zh-CN" altLang="en-US" dirty="0" smtClean="0"/>
              <a:t>给我们带来哪些启示呢？</a:t>
            </a:r>
            <a:endParaRPr kumimoji="1" lang="en-US" altLang="zh-CN" dirty="0" smtClean="0"/>
          </a:p>
          <a:p>
            <a:pPr marL="0" lvl="1"/>
            <a:r>
              <a:rPr kumimoji="1" lang="zh-CN" altLang="en-US" dirty="0"/>
              <a:t> </a:t>
            </a:r>
            <a:r>
              <a:rPr kumimoji="1" lang="zh-CN" altLang="en-US" dirty="0" smtClean="0"/>
              <a:t>  头等舱机票思维，未来的职业生涯（上升型行业），</a:t>
            </a:r>
            <a:r>
              <a:rPr lang="zh-CN" altLang="en-US" dirty="0"/>
              <a:t>中国证券行业最成功的</a:t>
            </a:r>
            <a:r>
              <a:rPr lang="zh-CN" altLang="en-US" dirty="0" smtClean="0"/>
              <a:t>人腾讯</a:t>
            </a:r>
            <a:r>
              <a:rPr lang="zh-CN" altLang="en-US" b="1" dirty="0"/>
              <a:t>刘炽</a:t>
            </a:r>
            <a:r>
              <a:rPr lang="zh-CN" altLang="en-US" b="1" dirty="0" smtClean="0"/>
              <a:t>平。</a:t>
            </a:r>
            <a:endParaRPr lang="en-US" altLang="zh-CN" b="1" dirty="0" smtClean="0"/>
          </a:p>
          <a:p>
            <a:pPr marL="0" lvl="1"/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代码改变世界，极客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神（</a:t>
            </a:r>
            <a:r>
              <a:rPr lang="en-US" altLang="zh-CN" b="1" dirty="0" err="1" smtClean="0"/>
              <a:t>Vitalik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Buterin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ETH</a:t>
            </a:r>
            <a:r>
              <a:rPr lang="zh-CN" altLang="en-US" b="1" dirty="0" smtClean="0"/>
              <a:t>（以太坊）</a:t>
            </a:r>
            <a:endParaRPr lang="en-US" altLang="zh-CN" b="1" dirty="0" smtClean="0"/>
          </a:p>
          <a:p>
            <a:pPr marL="0" lvl="1"/>
            <a:r>
              <a:rPr lang="zh-CN" altLang="en-US" b="1" dirty="0" smtClean="0"/>
              <a:t>   人生</a:t>
            </a:r>
            <a:r>
              <a:rPr lang="zh-CN" altLang="en-US" b="1" dirty="0"/>
              <a:t>不要输在一个等</a:t>
            </a:r>
            <a:r>
              <a:rPr lang="zh-CN" altLang="en-US" b="1" dirty="0" smtClean="0"/>
              <a:t>字，事上见。</a:t>
            </a:r>
            <a:endParaRPr kumimoji="1" lang="en-US" altLang="zh-CN" dirty="0" smtClean="0"/>
          </a:p>
          <a:p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76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世界各大交易所的故事和趣闻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58208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中心化交易所被黑客盗，门头沟事件，</a:t>
            </a:r>
            <a:r>
              <a:rPr lang="en-US" altLang="zh-CN" dirty="0"/>
              <a:t> </a:t>
            </a:r>
            <a:r>
              <a:rPr lang="en-US" altLang="zh-CN" dirty="0" smtClean="0"/>
              <a:t>MTGOX</a:t>
            </a:r>
            <a:r>
              <a:rPr lang="zh-CN" altLang="en-US" dirty="0" smtClean="0"/>
              <a:t>交易所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各种交易所接连被盗新闻，与</a:t>
            </a:r>
            <a:r>
              <a:rPr kumimoji="1" lang="en-US" altLang="zh-CN" dirty="0" smtClean="0"/>
              <a:t>BTC</a:t>
            </a:r>
            <a:r>
              <a:rPr kumimoji="1" lang="zh-CN" altLang="en-US" dirty="0" smtClean="0"/>
              <a:t>暴跌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币安的崛起与危机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币安，火币，</a:t>
            </a:r>
            <a:r>
              <a:rPr kumimoji="1" lang="en-US" altLang="zh-CN" dirty="0" smtClean="0"/>
              <a:t>OKEX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GATE</a:t>
            </a:r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去中心化交易所“以德”跑路的启示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中国监管的影响</a:t>
            </a:r>
            <a:endParaRPr kumimoji="1" lang="en-US" altLang="zh-CN" dirty="0" smtClean="0"/>
          </a:p>
          <a:p>
            <a:r>
              <a:rPr kumimoji="1" lang="en-US" altLang="zh-CN" dirty="0" smtClean="0"/>
              <a:t>7.G20</a:t>
            </a:r>
            <a:r>
              <a:rPr kumimoji="1" lang="zh-CN" altLang="en-US" dirty="0" smtClean="0"/>
              <a:t>对于数币的态度世界会达成一致吗？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3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三点钟还不睡觉对身体不好哦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1.2018</a:t>
            </a:r>
            <a:r>
              <a:rPr kumimoji="1" lang="zh-CN" altLang="en-US" dirty="0" smtClean="0"/>
              <a:t>年春节区块链的热潮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三点钟区块链无眠讨论群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快的创始人陈伟星，蔡文胜，李笑来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朱啸虎与陈伟星的恩怨争执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古典互联网与区块链</a:t>
            </a:r>
            <a:endParaRPr kumimoji="1" lang="en-US" altLang="zh-CN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各路明星进群</a:t>
            </a:r>
            <a:endParaRPr kumimoji="1" lang="en-US" altLang="zh-CN" dirty="0" smtClean="0"/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区块链大佬宝二爷的赚钱论退群与被</a:t>
            </a:r>
            <a:r>
              <a:rPr kumimoji="1" lang="en-US" altLang="zh-CN" dirty="0" smtClean="0"/>
              <a:t>T</a:t>
            </a:r>
          </a:p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从开始谈技术到谈历史，哲学，神学，经济学等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9.BTC</a:t>
            </a:r>
            <a:r>
              <a:rPr kumimoji="1" lang="zh-CN" altLang="en-US" dirty="0" smtClean="0"/>
              <a:t>持续下跌与各路人纷纷退群</a:t>
            </a:r>
            <a:endParaRPr kumimoji="1" lang="en-US" altLang="zh-CN" dirty="0" smtClean="0"/>
          </a:p>
          <a:p>
            <a:r>
              <a:rPr kumimoji="1" lang="en-US" altLang="zh-CN" dirty="0" smtClean="0"/>
              <a:t>10.</a:t>
            </a:r>
            <a:r>
              <a:rPr kumimoji="1" lang="zh-CN" altLang="en-US" dirty="0" smtClean="0"/>
              <a:t>热潮褪去，谁在裸泳？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3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2988" y="514350"/>
            <a:ext cx="877515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1.</a:t>
            </a:r>
            <a:r>
              <a:rPr kumimoji="1" lang="zh-CN" altLang="en-US" sz="4000" dirty="0" smtClean="0"/>
              <a:t>区块链是什么？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2.</a:t>
            </a:r>
            <a:r>
              <a:rPr kumimoji="1" lang="zh-CN" altLang="en-US" sz="4000" dirty="0" smtClean="0"/>
              <a:t>比特币是什么？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3.</a:t>
            </a:r>
            <a:r>
              <a:rPr kumimoji="1" lang="zh-CN" altLang="en-US" sz="4000" dirty="0" smtClean="0"/>
              <a:t>为什么会有比特币？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4.</a:t>
            </a:r>
            <a:r>
              <a:rPr kumimoji="1" lang="zh-CN" altLang="en-US" sz="4000" dirty="0" smtClean="0"/>
              <a:t>比特币未来能成为主流货币吗？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5.</a:t>
            </a:r>
            <a:r>
              <a:rPr lang="zh-CN" altLang="en-US" sz="4000" dirty="0"/>
              <a:t>区块链</a:t>
            </a:r>
            <a:r>
              <a:rPr lang="zh-CN" altLang="en-US" sz="4000" dirty="0" smtClean="0"/>
              <a:t>技术未来</a:t>
            </a:r>
            <a:r>
              <a:rPr lang="zh-CN" altLang="en-US" sz="4000" dirty="0"/>
              <a:t>可能用于哪些方面？</a:t>
            </a:r>
          </a:p>
          <a:p>
            <a:r>
              <a:rPr kumimoji="1" lang="en-US" altLang="zh-CN" sz="4000" dirty="0" smtClean="0"/>
              <a:t>6.</a:t>
            </a:r>
            <a:r>
              <a:rPr lang="zh-CN" altLang="en-US" sz="4000" dirty="0"/>
              <a:t> </a:t>
            </a:r>
            <a:r>
              <a:rPr lang="en-US" altLang="zh-CN" sz="4000" dirty="0"/>
              <a:t>ICO </a:t>
            </a:r>
            <a:r>
              <a:rPr lang="zh-CN" altLang="en-US" sz="4000" dirty="0"/>
              <a:t>是一种怎样的融资方式</a:t>
            </a:r>
            <a:r>
              <a:rPr lang="zh-CN" altLang="en-US" sz="4000" dirty="0" smtClean="0"/>
              <a:t>？</a:t>
            </a:r>
            <a:endParaRPr lang="en-US" altLang="zh-CN" sz="4000" dirty="0" smtClean="0"/>
          </a:p>
          <a:p>
            <a:r>
              <a:rPr lang="en-US" altLang="zh-CN" sz="4000" dirty="0" smtClean="0"/>
              <a:t>7.</a:t>
            </a:r>
            <a:r>
              <a:rPr lang="zh-CN" altLang="en-US" sz="4000" dirty="0"/>
              <a:t>你从比特币赚到多少钱</a:t>
            </a:r>
            <a:r>
              <a:rPr lang="zh-CN" altLang="en-US" sz="4000" dirty="0" smtClean="0"/>
              <a:t>？</a:t>
            </a:r>
            <a:endParaRPr lang="zh-CN" altLang="en-US" sz="4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区块链是什么？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85841" y="1600201"/>
            <a:ext cx="947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知乎上回答：</a:t>
            </a:r>
            <a:r>
              <a:rPr lang="zh-CN" altLang="en-US" dirty="0" smtClean="0">
                <a:hlinkClick r:id="rId2"/>
              </a:rPr>
              <a:t>区块链是什么？</a:t>
            </a:r>
            <a:endParaRPr lang="de-DE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114425" y="2828925"/>
            <a:ext cx="10435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去中心化（无</a:t>
            </a:r>
            <a:r>
              <a:rPr lang="zh-CN" altLang="en-US" dirty="0" smtClean="0"/>
              <a:t>中心</a:t>
            </a:r>
            <a:r>
              <a:rPr lang="zh-CN" altLang="en-US" dirty="0"/>
              <a:t>服务器或者节点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安全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kumimoji="1" lang="zh-CN" altLang="en-US" dirty="0" smtClean="0"/>
              <a:t>分布式记账</a:t>
            </a:r>
            <a:endParaRPr kumimoji="1" lang="en-US" altLang="zh-CN" dirty="0" smtClean="0"/>
          </a:p>
          <a:p>
            <a:r>
              <a:rPr lang="zh-CN" altLang="en-US" dirty="0" smtClean="0"/>
              <a:t>保证已有数据安全：密码学</a:t>
            </a:r>
            <a:r>
              <a:rPr lang="zh-CN" altLang="en-US" dirty="0"/>
              <a:t>哈希</a:t>
            </a:r>
            <a:r>
              <a:rPr lang="zh-CN" altLang="en-US" dirty="0" smtClean="0"/>
              <a:t>函数，非</a:t>
            </a:r>
            <a:r>
              <a:rPr lang="zh-CN" altLang="en-US" dirty="0"/>
              <a:t>对称</a:t>
            </a:r>
            <a:r>
              <a:rPr lang="zh-CN" altLang="en-US" dirty="0" smtClean="0"/>
              <a:t>加密，不可篡改，</a:t>
            </a:r>
            <a:r>
              <a:rPr lang="zh-CN" altLang="en-US" dirty="0"/>
              <a:t>公钥</a:t>
            </a:r>
            <a:r>
              <a:rPr lang="zh-CN" altLang="en-US" dirty="0" smtClean="0"/>
              <a:t>，私钥</a:t>
            </a:r>
            <a:endParaRPr lang="en-US" altLang="zh-CN" dirty="0" smtClean="0"/>
          </a:p>
          <a:p>
            <a:r>
              <a:rPr kumimoji="1" lang="zh-CN" altLang="en-US" dirty="0" smtClean="0"/>
              <a:t>区块：</a:t>
            </a:r>
            <a:r>
              <a:rPr lang="zh-CN" altLang="en-US" dirty="0"/>
              <a:t>创世</a:t>
            </a:r>
            <a:r>
              <a:rPr lang="zh-CN" altLang="en-US" dirty="0" smtClean="0"/>
              <a:t>区块，第二区块</a:t>
            </a:r>
            <a:r>
              <a:rPr lang="zh-CN" altLang="en-US" dirty="0"/>
              <a:t>有前一区块的哈希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如何新加区块：共识算法，</a:t>
            </a:r>
            <a:r>
              <a:rPr kumimoji="1" lang="zh-CN" altLang="en-US" dirty="0" smtClean="0"/>
              <a:t>投票机制（多决定少），</a:t>
            </a:r>
            <a:r>
              <a:rPr lang="zh-CN" altLang="en-US" dirty="0"/>
              <a:t>拜占庭容错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区块链：所有区块相连接，形成区块链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公有链：</a:t>
            </a:r>
            <a:r>
              <a:rPr lang="zh-CN" altLang="en-US" dirty="0" smtClean="0"/>
              <a:t>任何</a:t>
            </a:r>
            <a:r>
              <a:rPr lang="zh-CN" altLang="en-US" dirty="0"/>
              <a:t>人都可读取的</a:t>
            </a:r>
            <a:r>
              <a:rPr lang="zh-CN" altLang="en-US" dirty="0" smtClean="0"/>
              <a:t>、发送</a:t>
            </a:r>
            <a:r>
              <a:rPr lang="zh-CN" altLang="en-US" dirty="0"/>
              <a:t>交易且交易能获得有效确认的</a:t>
            </a:r>
            <a:r>
              <a:rPr lang="zh-CN" altLang="en-US" dirty="0" smtClean="0"/>
              <a:t>、能</a:t>
            </a:r>
            <a:r>
              <a:rPr lang="zh-CN" altLang="en-US" dirty="0"/>
              <a:t>参与其中共识</a:t>
            </a:r>
            <a:r>
              <a:rPr lang="zh-CN" altLang="en-US" dirty="0" smtClean="0"/>
              <a:t>过程</a:t>
            </a:r>
            <a:r>
              <a:rPr lang="zh-CN" altLang="en-US" dirty="0"/>
              <a:t>。</a:t>
            </a:r>
            <a:r>
              <a:rPr kumimoji="1" lang="en-US" altLang="zh-CN" dirty="0" smtClean="0"/>
              <a:t>BTC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联盟链：部分机构联合几个区块组织成一个链，半去中心化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私有链：</a:t>
            </a:r>
            <a:r>
              <a:rPr lang="zh-CN" altLang="en-US" dirty="0"/>
              <a:t>写入权限仅在一个组织手里的区块</a:t>
            </a:r>
            <a:r>
              <a:rPr lang="zh-CN" altLang="en-US" dirty="0" smtClean="0"/>
              <a:t>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15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813" y="5143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比特币是什么？</a:t>
            </a:r>
            <a:endParaRPr kumimoji="1" lang="en-US" altLang="zh-CN" sz="4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85841" y="1600201"/>
            <a:ext cx="947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知乎上回答：</a:t>
            </a:r>
            <a:r>
              <a:rPr lang="zh-CN" altLang="de-DE" dirty="0"/>
              <a:t>  </a:t>
            </a:r>
            <a:r>
              <a:rPr lang="zh-CN" altLang="en-US" dirty="0" smtClean="0">
                <a:hlinkClick r:id="rId2"/>
              </a:rPr>
              <a:t>比特币是什么？</a:t>
            </a:r>
            <a:endParaRPr lang="en-US" altLang="zh-CN" dirty="0"/>
          </a:p>
          <a:p>
            <a:endParaRPr lang="de-DE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114425" y="2828925"/>
            <a:ext cx="82189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lang="zh-CN" altLang="en-US" dirty="0"/>
              <a:t>比特币（</a:t>
            </a:r>
            <a:r>
              <a:rPr lang="en-US" altLang="zh-CN" dirty="0"/>
              <a:t>Bitcoin</a:t>
            </a:r>
            <a:r>
              <a:rPr lang="zh-CN" altLang="en-US" dirty="0"/>
              <a:t>，缩写</a:t>
            </a:r>
            <a:r>
              <a:rPr lang="en-US" altLang="zh-CN" dirty="0"/>
              <a:t>BTC</a:t>
            </a:r>
            <a:r>
              <a:rPr lang="zh-CN" altLang="en-US" dirty="0"/>
              <a:t>）是一种</a:t>
            </a:r>
            <a:r>
              <a:rPr lang="zh-CN" altLang="en-US" b="1" dirty="0"/>
              <a:t>总量恒定</a:t>
            </a:r>
            <a:r>
              <a:rPr lang="en-US" altLang="zh-CN" b="1" dirty="0"/>
              <a:t>2100</a:t>
            </a:r>
            <a:r>
              <a:rPr lang="zh-CN" altLang="en-US" b="1" dirty="0"/>
              <a:t>万的数字</a:t>
            </a:r>
            <a:r>
              <a:rPr lang="zh-CN" altLang="en-US" b="1" dirty="0" smtClean="0"/>
              <a:t>货币</a:t>
            </a:r>
            <a:endParaRPr lang="en-US" altLang="zh-CN" b="1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去中心化账本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lang="zh-CN" altLang="en-US" b="1" dirty="0"/>
              <a:t>比特币是个不可逆</a:t>
            </a:r>
            <a:r>
              <a:rPr lang="zh-CN" altLang="en-US" b="1" dirty="0" smtClean="0"/>
              <a:t>发明</a:t>
            </a:r>
            <a:endParaRPr lang="en-US" altLang="zh-CN" b="1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智能合约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奖励机制：打包区块奖励，</a:t>
            </a:r>
            <a:r>
              <a:rPr kumimoji="1" lang="en-US" altLang="zh-CN" dirty="0" smtClean="0"/>
              <a:t>POW,</a:t>
            </a:r>
            <a:r>
              <a:rPr kumimoji="1" lang="zh-CN" altLang="en-US" dirty="0" smtClean="0"/>
              <a:t>挖矿（分发</a:t>
            </a:r>
            <a:r>
              <a:rPr kumimoji="1" lang="en-US" altLang="zh-CN" dirty="0" smtClean="0"/>
              <a:t>BTC</a:t>
            </a:r>
            <a:r>
              <a:rPr kumimoji="1" lang="zh-CN" altLang="en-US" dirty="0" smtClean="0"/>
              <a:t>，公平分配财富）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2100W</a:t>
            </a:r>
            <a:r>
              <a:rPr kumimoji="1" lang="zh-CN" altLang="en-US" dirty="0" smtClean="0"/>
              <a:t>，最开始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个，</a:t>
            </a:r>
            <a:r>
              <a:rPr lang="zh-CN" altLang="en-US" dirty="0" smtClean="0"/>
              <a:t>每</a:t>
            </a:r>
            <a:r>
              <a:rPr lang="en-US" altLang="zh-CN" dirty="0" smtClean="0"/>
              <a:t>21</a:t>
            </a:r>
            <a:r>
              <a:rPr lang="zh-CN" altLang="en-US" dirty="0"/>
              <a:t>万个区块（约</a:t>
            </a:r>
            <a:r>
              <a:rPr lang="en-US" altLang="zh-CN" dirty="0"/>
              <a:t>4</a:t>
            </a:r>
            <a:r>
              <a:rPr lang="zh-CN" altLang="en-US" dirty="0"/>
              <a:t>年时间）</a:t>
            </a:r>
            <a:r>
              <a:rPr lang="zh-CN" altLang="en-US" dirty="0" smtClean="0"/>
              <a:t>奖励减半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cs-CZ" altLang="zh-CN" dirty="0" smtClean="0"/>
              <a:t>2140</a:t>
            </a:r>
            <a:r>
              <a:rPr lang="zh-CN" altLang="en-US" dirty="0" smtClean="0"/>
              <a:t>年所有奖励完毕，准确</a:t>
            </a:r>
            <a:r>
              <a:rPr lang="is-IS" altLang="zh-CN" dirty="0" smtClean="0">
                <a:hlinkClick r:id="rId3"/>
              </a:rPr>
              <a:t>20999999.97690000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2140</a:t>
            </a:r>
            <a:r>
              <a:rPr lang="zh-CN" altLang="en-US" dirty="0"/>
              <a:t>年后打包奖励将只来自于交易创建者支付的交易</a:t>
            </a:r>
            <a:r>
              <a:rPr lang="zh-CN" altLang="en-US" dirty="0" smtClean="0"/>
              <a:t>手续费，矿工费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b="1" dirty="0" smtClean="0"/>
              <a:t>算力，矿池：</a:t>
            </a:r>
            <a:r>
              <a:rPr lang="zh-CN" altLang="en-US" dirty="0"/>
              <a:t>矿池将大量矿工的算力整合在一起，在全网总算力中</a:t>
            </a:r>
            <a:r>
              <a:rPr lang="zh-CN" altLang="en-US" dirty="0" smtClean="0"/>
              <a:t>占据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一定</a:t>
            </a:r>
            <a:r>
              <a:rPr lang="zh-CN" altLang="en-US" dirty="0"/>
              <a:t>的份额，由此得到较稳定的挖矿产出，矿池在收取</a:t>
            </a:r>
            <a:r>
              <a:rPr lang="en-US" altLang="zh-CN" dirty="0"/>
              <a:t>2%~4%</a:t>
            </a:r>
            <a:r>
              <a:rPr lang="zh-CN" altLang="en-US" dirty="0"/>
              <a:t>矿池手续费后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将</a:t>
            </a:r>
            <a:r>
              <a:rPr lang="zh-CN" altLang="en-US" dirty="0"/>
              <a:t>产出按矿工算力分配给矿工</a:t>
            </a:r>
            <a:endParaRPr kumimoji="1" lang="en-US" altLang="zh-CN" dirty="0"/>
          </a:p>
          <a:p>
            <a:endParaRPr kumimoji="1" lang="en-US" altLang="zh-CN" b="1" dirty="0" smtClean="0"/>
          </a:p>
          <a:p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999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为什么要有比特币？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4281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1.2008</a:t>
            </a:r>
            <a:r>
              <a:rPr kumimoji="1" lang="zh-CN" altLang="en-US" dirty="0" smtClean="0"/>
              <a:t>年次贷危机，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大空头</a:t>
            </a:r>
            <a:r>
              <a:rPr kumimoji="1" lang="en-US" altLang="zh-CN" dirty="0" smtClean="0"/>
              <a:t>》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货币随意增发，通货膨胀，财富中心化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财富重新分配，公平分配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跨国支付，汇款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不可欺诈的合同与欺诈，信任</a:t>
            </a:r>
            <a:endParaRPr kumimoji="1" lang="en-US" altLang="zh-CN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信息公开，放心，全民皆知</a:t>
            </a:r>
            <a:endParaRPr kumimoji="1" lang="en-US" altLang="zh-CN" dirty="0" smtClean="0"/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锚定货币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黄金</a:t>
            </a:r>
            <a:endParaRPr kumimoji="1" lang="en-US" altLang="zh-CN" dirty="0" smtClean="0"/>
          </a:p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促进公平与效率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27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7540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比特币未来能成为主流货币吗？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85811" y="1571625"/>
            <a:ext cx="111972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lang="zh-CN" altLang="en-US" dirty="0"/>
              <a:t>部分国家政府认可比特币具有货币属性，但大多数政府不认可比特币是货币，而是将比特币定义为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）美国</a:t>
            </a:r>
            <a:r>
              <a:rPr lang="zh-CN" altLang="en-US" dirty="0"/>
              <a:t>商品期货交易委员会（</a:t>
            </a:r>
            <a:r>
              <a:rPr lang="en-US" altLang="zh-CN" dirty="0"/>
              <a:t>CFTC</a:t>
            </a:r>
            <a:r>
              <a:rPr lang="zh-CN" altLang="en-US" dirty="0"/>
              <a:t>）将比特币定义为</a:t>
            </a:r>
            <a:r>
              <a:rPr lang="zh-CN" altLang="en-US" b="1" dirty="0"/>
              <a:t>大宗商品</a:t>
            </a:r>
            <a:r>
              <a:rPr lang="zh-CN" altLang="en-US" dirty="0"/>
              <a:t>，与黄金原油小麦的归类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中国人民银行等五部委联合发布的</a:t>
            </a:r>
            <a:r>
              <a:rPr lang="en-US" altLang="zh-CN" dirty="0" smtClean="0"/>
              <a:t>《</a:t>
            </a:r>
            <a:r>
              <a:rPr lang="zh-CN" altLang="en-US" dirty="0" smtClean="0">
                <a:hlinkClick r:id="rId2"/>
              </a:rPr>
              <a:t>关于防范比特币风险的通知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中，禁止金融机构介入比特币，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但同时认为：“比特币是一种特定的虚拟商品，不具有与货币等同的法律地位，不能且不应作为</a:t>
            </a:r>
            <a:endParaRPr lang="en-US" altLang="zh-CN" dirty="0" smtClean="0"/>
          </a:p>
          <a:p>
            <a:r>
              <a:rPr lang="zh-CN" altLang="en-US" dirty="0" smtClean="0"/>
              <a:t>          货币在市场上流通使用。但是，</a:t>
            </a:r>
            <a:r>
              <a:rPr lang="zh-CN" altLang="en-US" b="1" dirty="0" smtClean="0"/>
              <a:t>比特币交易作为一种互联网上的商品买卖行为，普通民众在自担风</a:t>
            </a:r>
            <a:endParaRPr lang="en-US" altLang="zh-CN" b="1" dirty="0" smtClean="0"/>
          </a:p>
          <a:p>
            <a:r>
              <a:rPr lang="zh-CN" altLang="en-US" b="1" dirty="0" smtClean="0"/>
              <a:t>          险的前提下拥有参与的自由</a:t>
            </a:r>
            <a:r>
              <a:rPr lang="zh-CN" altLang="en-US" dirty="0" smtClean="0"/>
              <a:t>。”</a:t>
            </a:r>
            <a:endParaRPr kumimoji="1" lang="en-US" altLang="zh-CN" dirty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英国海关税务总署（</a:t>
            </a:r>
            <a:r>
              <a:rPr lang="en-US" altLang="zh-CN" dirty="0" smtClean="0"/>
              <a:t>HMRC</a:t>
            </a:r>
            <a:r>
              <a:rPr lang="zh-CN" altLang="en-US" dirty="0" smtClean="0"/>
              <a:t>）认为比特币是一种货币，对比特币交易免征增值税。但瑞典和德国等</a:t>
            </a:r>
            <a:endParaRPr lang="en-US" altLang="zh-CN" dirty="0" smtClean="0"/>
          </a:p>
          <a:p>
            <a:r>
              <a:rPr lang="zh-CN" altLang="en-US" dirty="0" smtClean="0"/>
              <a:t>          国家政府则一直都认为，比特币应该作为一种商品来加以对待。欧洲法院（</a:t>
            </a:r>
            <a:r>
              <a:rPr lang="en-US" altLang="zh-CN" dirty="0" smtClean="0"/>
              <a:t>European Court of Justice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        最终作出裁决，认为</a:t>
            </a:r>
            <a:r>
              <a:rPr lang="zh-CN" altLang="en-US" b="1" dirty="0" smtClean="0"/>
              <a:t>比特币应作为货币加以对待，而不是被视为一种商品，交易比特币不必像交易商品</a:t>
            </a:r>
            <a:endParaRPr lang="en-US" altLang="zh-CN" b="1" dirty="0" smtClean="0"/>
          </a:p>
          <a:p>
            <a:r>
              <a:rPr lang="zh-CN" altLang="en-US" b="1" dirty="0"/>
              <a:t> </a:t>
            </a:r>
            <a:r>
              <a:rPr lang="zh-CN" altLang="en-US" b="1" dirty="0" smtClean="0"/>
              <a:t>         一样缴纳增值税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</a:rPr>
              <a:t>比特币不是被政府禁止的非法品，而是一种政府认可的合法商品和投资品，甚至</a:t>
            </a:r>
            <a:r>
              <a:rPr lang="zh-CN" altLang="en-US" b="1" dirty="0" smtClean="0">
                <a:solidFill>
                  <a:srgbClr val="FF0000"/>
                </a:solidFill>
              </a:rPr>
              <a:t>货币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lang="zh-CN" altLang="en-US" dirty="0"/>
              <a:t>比特币不会成为通用货币，比较理想可能会成为数字黄金，或者类收藏品那种。因为它总量恒定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天然</a:t>
            </a:r>
            <a:r>
              <a:rPr lang="zh-CN" altLang="en-US" dirty="0"/>
              <a:t>通缩</a:t>
            </a:r>
            <a:r>
              <a:rPr lang="zh-CN" altLang="en-US" dirty="0" smtClean="0"/>
              <a:t>，任何</a:t>
            </a:r>
            <a:r>
              <a:rPr lang="zh-CN" altLang="en-US" dirty="0"/>
              <a:t>通缩作为货币不会对社会有好的发展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hlinkClick r:id="rId3" tooltip="肖磊：不了解人类货币史，就别拿数字货币乱吹牛"/>
              </a:rPr>
              <a:t>肖磊：不了解人类货币史，就别拿数字货币乱吹牛</a:t>
            </a:r>
            <a:endParaRPr lang="zh-CN" altLang="en-US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转账手续费贵，可处理</a:t>
            </a:r>
            <a:r>
              <a:rPr kumimoji="1" lang="en-US" altLang="zh-CN" dirty="0" smtClean="0"/>
              <a:t>TPS</a:t>
            </a:r>
            <a:r>
              <a:rPr kumimoji="1" lang="zh-CN" altLang="en-US" dirty="0" smtClean="0"/>
              <a:t>少，每秒</a:t>
            </a:r>
            <a:r>
              <a:rPr lang="en-US" altLang="zh-CN" b="1" dirty="0" smtClean="0"/>
              <a:t>7</a:t>
            </a:r>
            <a:r>
              <a:rPr lang="zh-CN" altLang="en-US" b="1" dirty="0"/>
              <a:t>笔</a:t>
            </a:r>
            <a:r>
              <a:rPr lang="zh-CN" altLang="en-US" b="1" dirty="0" smtClean="0"/>
              <a:t>交易</a:t>
            </a:r>
            <a:r>
              <a:rPr lang="zh-CN" altLang="en-US" dirty="0" smtClean="0"/>
              <a:t>，分叉，</a:t>
            </a:r>
            <a:r>
              <a:rPr lang="en-US" altLang="zh-CN" dirty="0" smtClean="0"/>
              <a:t>BCH</a:t>
            </a:r>
            <a:r>
              <a:rPr lang="zh-CN" altLang="en-US" dirty="0" smtClean="0"/>
              <a:t>，比特币大陆，闪电网络，</a:t>
            </a:r>
            <a:r>
              <a:rPr lang="en-US" altLang="zh-CN" b="1" dirty="0"/>
              <a:t>51%</a:t>
            </a:r>
            <a:r>
              <a:rPr lang="zh-CN" altLang="en-US" b="1" dirty="0"/>
              <a:t>算力攻击</a:t>
            </a:r>
            <a:endParaRPr kumimoji="1" lang="en-US" altLang="zh-CN" dirty="0" smtClean="0"/>
          </a:p>
          <a:p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10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区块链技术未来可能用于哪些方面？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624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知乎上回答： </a:t>
            </a:r>
            <a:r>
              <a:rPr kumimoji="1" lang="zh-CN" altLang="en-US" dirty="0" smtClean="0">
                <a:hlinkClick r:id="rId2" tooltip="区块链技术是什么？未来可能用于哪些方面？"/>
              </a:rPr>
              <a:t>区块链技术是什么？未来可能用于哪些方面？</a:t>
            </a:r>
            <a:endParaRPr kumimoji="1" lang="en-US" altLang="zh-CN" dirty="0" smtClean="0"/>
          </a:p>
          <a:p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0"/>
            <a:ext cx="783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0"/>
            <a:ext cx="8242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813" y="514350"/>
            <a:ext cx="717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ICO</a:t>
            </a:r>
            <a:r>
              <a:rPr kumimoji="1" lang="zh-CN" altLang="en-US" sz="4000" dirty="0" smtClean="0"/>
              <a:t>是一种怎么样的融资方式？</a:t>
            </a:r>
            <a:endParaRPr kumimoji="1" lang="en-US" altLang="zh-CN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8688" y="1571625"/>
            <a:ext cx="9302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lang="zh-CN" altLang="en-US" dirty="0"/>
              <a:t>用已有实际价值的货币（美元</a:t>
            </a:r>
            <a:r>
              <a:rPr lang="en-US" altLang="zh-CN" dirty="0"/>
              <a:t>/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以太币）参与项目的众筹，换得项目新发的加密</a:t>
            </a:r>
            <a:r>
              <a:rPr lang="zh-CN" altLang="en-US" dirty="0" smtClean="0"/>
              <a:t>币</a:t>
            </a:r>
            <a:endParaRPr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跟区块链有何关系，</a:t>
            </a:r>
            <a:r>
              <a:rPr lang="zh-CN" altLang="en-US" dirty="0"/>
              <a:t>第三方公证的</a:t>
            </a:r>
            <a:r>
              <a:rPr lang="zh-CN" altLang="en-US" dirty="0" smtClean="0"/>
              <a:t>机制（交了钱一定会发币）信任问题，降低投资门槛</a:t>
            </a:r>
            <a:endParaRPr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IPO</a:t>
            </a:r>
            <a:r>
              <a:rPr kumimoji="1" lang="zh-CN" altLang="en-US" dirty="0" smtClean="0"/>
              <a:t>的区别：</a:t>
            </a:r>
            <a:r>
              <a:rPr kumimoji="1" lang="en-US" altLang="zh-CN" dirty="0" smtClean="0"/>
              <a:t>IPO</a:t>
            </a:r>
            <a:r>
              <a:rPr kumimoji="1" lang="zh-CN" altLang="en-US" dirty="0" smtClean="0"/>
              <a:t>监管，机构参与；</a:t>
            </a:r>
            <a:r>
              <a:rPr kumimoji="1" lang="en-US" altLang="zh-CN" dirty="0" smtClean="0"/>
              <a:t>ICO</a:t>
            </a:r>
            <a:r>
              <a:rPr kumimoji="1" lang="zh-CN" altLang="en-US" dirty="0" smtClean="0"/>
              <a:t>无监管，不负责，全民可参与，风险大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高回报，套利快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： 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ETH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ICO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0.3</a:t>
            </a:r>
            <a:r>
              <a:rPr lang="zh-CN" altLang="en-US" dirty="0" smtClean="0"/>
              <a:t>美元，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月项目完成发布</a:t>
            </a:r>
            <a:r>
              <a:rPr lang="en-US" altLang="zh-CN" dirty="0" smtClean="0"/>
              <a:t>19</a:t>
            </a:r>
            <a:r>
              <a:rPr lang="zh-CN" altLang="en-US" dirty="0" smtClean="0"/>
              <a:t>美元，几乎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倍。</a:t>
            </a:r>
            <a:endParaRPr lang="en-US" altLang="zh-CN" dirty="0" smtClean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     </a:t>
            </a:r>
            <a:r>
              <a:rPr kumimoji="1" lang="en-US" altLang="zh-CN" dirty="0" smtClean="0"/>
              <a:t>NEO</a:t>
            </a:r>
            <a:r>
              <a:rPr kumimoji="1" lang="zh-CN" altLang="en-US" dirty="0" smtClean="0"/>
              <a:t>：发行</a:t>
            </a:r>
            <a:r>
              <a:rPr kumimoji="1" lang="en-US" altLang="zh-CN" dirty="0" smtClean="0"/>
              <a:t>0.28</a:t>
            </a:r>
            <a:r>
              <a:rPr kumimoji="1" lang="zh-CN" altLang="en-US" dirty="0" smtClean="0"/>
              <a:t>元，如今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元，最高</a:t>
            </a:r>
            <a:r>
              <a:rPr kumimoji="1" lang="en-US" altLang="zh-CN" dirty="0" smtClean="0"/>
              <a:t>800-1000</a:t>
            </a:r>
            <a:r>
              <a:rPr kumimoji="1" lang="zh-CN" altLang="en-US" dirty="0" smtClean="0"/>
              <a:t>元（国产公链项目）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优质项目与额度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机构参与，代投分发，抢</a:t>
            </a:r>
            <a:endParaRPr kumimoji="1" lang="en-US" altLang="zh-CN" dirty="0" smtClean="0"/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中国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9.4</a:t>
            </a:r>
            <a:r>
              <a:rPr kumimoji="1" lang="zh-CN" altLang="en-US" dirty="0" smtClean="0"/>
              <a:t>发布清退</a:t>
            </a:r>
            <a:r>
              <a:rPr kumimoji="1" lang="en-US" altLang="zh-CN" dirty="0" smtClean="0"/>
              <a:t>ICO</a:t>
            </a:r>
            <a:r>
              <a:rPr kumimoji="1" lang="zh-CN" altLang="en-US" dirty="0" smtClean="0"/>
              <a:t>公告</a:t>
            </a:r>
            <a:endParaRPr kumimoji="1" lang="en-US" altLang="zh-CN" dirty="0" smtClean="0"/>
          </a:p>
          <a:p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世界各国监管（意见不一致）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9.</a:t>
            </a:r>
            <a:r>
              <a:rPr kumimoji="1" lang="zh-CN" altLang="en-US" dirty="0" smtClean="0"/>
              <a:t>去除空气，留下优质的，有前途的发展</a:t>
            </a:r>
            <a:endParaRPr kumimoji="1" lang="en-US" altLang="zh-CN" dirty="0" smtClean="0"/>
          </a:p>
          <a:p>
            <a:r>
              <a:rPr kumimoji="1" lang="en-US" altLang="zh-CN" dirty="0" smtClean="0"/>
              <a:t>10.</a:t>
            </a:r>
            <a:r>
              <a:rPr kumimoji="1" lang="zh-CN" altLang="en-US" dirty="0" smtClean="0"/>
              <a:t>中国态度，拥抱区块链技术，不支持</a:t>
            </a:r>
            <a:r>
              <a:rPr kumimoji="1" lang="en-US" altLang="zh-CN" dirty="0" smtClean="0"/>
              <a:t>ICO</a:t>
            </a:r>
            <a:r>
              <a:rPr kumimoji="1" lang="zh-CN" altLang="en-US" dirty="0" smtClean="0"/>
              <a:t>和炒币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1692</Words>
  <Application>Microsoft Macintosh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区块链与比特币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A11903</dc:creator>
  <cp:lastModifiedBy>Microsoft Office 用户</cp:lastModifiedBy>
  <cp:revision>59</cp:revision>
  <dcterms:created xsi:type="dcterms:W3CDTF">2018-03-19T02:21:45Z</dcterms:created>
  <dcterms:modified xsi:type="dcterms:W3CDTF">2019-03-13T07:56:36Z</dcterms:modified>
</cp:coreProperties>
</file>