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a756d2a8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a756d2a8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a756d2a8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a756d2a8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a756d2a8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a756d2a8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a756d2a8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a756d2a8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a756d2a8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a756d2a8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a756d2a8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a756d2a8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a756d2a8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a756d2a8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756d2a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756d2a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756d2a8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a756d2a8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a756d2a8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a756d2a8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a756d2a8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a756d2a8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a756d2a8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a756d2a8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a756d2a8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a756d2a8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a756d2a8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a756d2a8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a756d2a8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a756d2a8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666275" y="4738675"/>
            <a:ext cx="247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</a:rPr>
              <a:t>第四組：巫廷翰、楊芷嫺、陳文柔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0" y="1696298"/>
            <a:ext cx="4524376" cy="17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後設資料</a:t>
            </a:r>
            <a:endParaRPr/>
          </a:p>
        </p:txBody>
      </p:sp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/>
          </a:blip>
          <a:srcRect b="0" l="0" r="5829" t="0"/>
          <a:stretch/>
        </p:blipFill>
        <p:spPr>
          <a:xfrm>
            <a:off x="1722900" y="1602750"/>
            <a:ext cx="5366076" cy="19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3849150" y="388175"/>
            <a:ext cx="1445700" cy="9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latin typeface="LiSong Pro"/>
                <a:ea typeface="LiSong Pro"/>
                <a:cs typeface="LiSong Pro"/>
                <a:sym typeface="LiSong Pro"/>
              </a:rPr>
              <a:t>幫派</a:t>
            </a:r>
            <a:endParaRPr b="1" sz="4800">
              <a:latin typeface="LiSong Pro"/>
              <a:ea typeface="LiSong Pro"/>
              <a:cs typeface="LiSong Pro"/>
              <a:sym typeface="LiSong Pro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680400" y="1564500"/>
            <a:ext cx="77832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監獄島上的幫派是由</a:t>
            </a:r>
            <a:r>
              <a:rPr b="1" lang="zh-TW" sz="1790">
                <a:solidFill>
                  <a:schemeClr val="accent4"/>
                </a:solidFill>
                <a:latin typeface="LiSong Pro"/>
                <a:ea typeface="LiSong Pro"/>
                <a:cs typeface="LiSong Pro"/>
                <a:sym typeface="LiSong Pro"/>
              </a:rPr>
              <a:t>具有相同意志或是目標</a:t>
            </a:r>
            <a: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而聚集的罪犯所組成</a:t>
            </a:r>
            <a:b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</a:br>
            <a: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	</a:t>
            </a:r>
            <a:b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</a:br>
            <a: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各個幫派的核心理念及價值觀都不盡相同，</a:t>
            </a:r>
            <a:b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</a:br>
            <a: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對外展現其生存價值、</a:t>
            </a:r>
            <a:b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</a:br>
            <a: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對內則施行嚴謹部門制度。</a:t>
            </a:r>
            <a:b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</a:br>
            <a:b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</a:br>
            <a: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彼此之間透過互相猜忌、協助或是背叛，推動幫派茁壯。</a:t>
            </a:r>
            <a:endParaRPr b="1" sz="1790">
              <a:solidFill>
                <a:schemeClr val="dk1"/>
              </a:solidFill>
              <a:latin typeface="LiSong Pro"/>
              <a:ea typeface="LiSong Pro"/>
              <a:cs typeface="LiSong Pro"/>
              <a:sym typeface="LiSong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ctrTitle"/>
          </p:nvPr>
        </p:nvSpPr>
        <p:spPr>
          <a:xfrm>
            <a:off x="3849150" y="388175"/>
            <a:ext cx="1445700" cy="9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latin typeface="LiSong Pro"/>
                <a:ea typeface="LiSong Pro"/>
                <a:cs typeface="LiSong Pro"/>
                <a:sym typeface="LiSong Pro"/>
              </a:rPr>
              <a:t>角色</a:t>
            </a:r>
            <a:endParaRPr b="1" sz="4800">
              <a:latin typeface="LiSong Pro"/>
              <a:ea typeface="LiSong Pro"/>
              <a:cs typeface="LiSong Pro"/>
              <a:sym typeface="LiSong Pro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680400" y="1564500"/>
            <a:ext cx="77832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監獄島上出現的角色，皆是在其所屬時代被社會唾棄之人。</a:t>
            </a:r>
            <a:br>
              <a:rPr b="1" lang="zh-TW" sz="180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</a:br>
            <a:br>
              <a:rPr b="1" lang="zh-TW" sz="180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</a:br>
            <a: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在死亡的瞬間，神將進行審判，</a:t>
            </a:r>
            <a:endParaRPr b="1" sz="1790">
              <a:solidFill>
                <a:schemeClr val="dk1"/>
              </a:solidFill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並對死者冠上罪名與編號，最後令死者背負此意識進入監獄島。</a:t>
            </a:r>
            <a:br>
              <a:rPr b="1" lang="zh-TW" sz="179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</a:br>
            <a:br>
              <a:rPr b="1" lang="zh-TW" sz="180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</a:br>
            <a:r>
              <a:rPr b="1" lang="zh-TW" sz="180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若多位罪犯具有相同或接近的生存理由及意識，則會組成幫派。</a:t>
            </a:r>
            <a:endParaRPr b="1" sz="1800">
              <a:solidFill>
                <a:schemeClr val="dk1"/>
              </a:solidFill>
              <a:latin typeface="LiSong Pro"/>
              <a:ea typeface="LiSong Pro"/>
              <a:cs typeface="LiSong Pro"/>
              <a:sym typeface="LiSong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/>
        </p:nvSpPr>
        <p:spPr>
          <a:xfrm>
            <a:off x="680400" y="1565100"/>
            <a:ext cx="7783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監獄島上有許多經由各幫派或罪犯們興建的設施，</a:t>
            </a:r>
            <a:endParaRPr b="1" sz="1800">
              <a:solidFill>
                <a:schemeClr val="dk1"/>
              </a:solidFill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主要用於進行某一特定活動，因此具有較為特殊的意義。</a:t>
            </a:r>
            <a:endParaRPr b="1" sz="1800">
              <a:solidFill>
                <a:schemeClr val="dk1"/>
              </a:solidFill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LiSong Pro"/>
                <a:ea typeface="LiSong Pro"/>
                <a:cs typeface="LiSong Pro"/>
                <a:sym typeface="LiSong Pro"/>
              </a:rPr>
              <a:t>通常這些特殊場所為特定幫派所管控，且擁有該場所所有的權利。</a:t>
            </a:r>
            <a:endParaRPr b="1" sz="1800">
              <a:solidFill>
                <a:schemeClr val="dk1"/>
              </a:solidFill>
              <a:latin typeface="LiSong Pro"/>
              <a:ea typeface="LiSong Pro"/>
              <a:cs typeface="LiSong Pro"/>
              <a:sym typeface="LiSong Pro"/>
            </a:endParaRPr>
          </a:p>
        </p:txBody>
      </p:sp>
      <p:sp>
        <p:nvSpPr>
          <p:cNvPr id="123" name="Google Shape;123;p25"/>
          <p:cNvSpPr txBox="1"/>
          <p:nvPr>
            <p:ph type="ctrTitle"/>
          </p:nvPr>
        </p:nvSpPr>
        <p:spPr>
          <a:xfrm>
            <a:off x="2901750" y="334600"/>
            <a:ext cx="3340500" cy="9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latin typeface="LiSong Pro"/>
                <a:ea typeface="LiSong Pro"/>
                <a:cs typeface="LiSong Pro"/>
                <a:sym typeface="LiSong Pro"/>
              </a:rPr>
              <a:t>特殊場所</a:t>
            </a:r>
            <a:endParaRPr b="1" sz="4800">
              <a:latin typeface="LiSong Pro"/>
              <a:ea typeface="LiSong Pro"/>
              <a:cs typeface="LiSong Pro"/>
              <a:sym typeface="LiSong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7523809" y="1389450"/>
            <a:ext cx="1258500" cy="1182300"/>
          </a:xfrm>
          <a:prstGeom prst="ellipse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5844225" y="2242525"/>
            <a:ext cx="1834800" cy="1725300"/>
          </a:xfrm>
          <a:prstGeom prst="ellipse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3994479" y="2215050"/>
            <a:ext cx="1834800" cy="1725300"/>
          </a:xfrm>
          <a:prstGeom prst="ellipse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/>
          <p:nvPr/>
        </p:nvSpPr>
        <p:spPr>
          <a:xfrm>
            <a:off x="2130489" y="2215050"/>
            <a:ext cx="1834800" cy="1725300"/>
          </a:xfrm>
          <a:prstGeom prst="ellipse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type="ctrTitle"/>
          </p:nvPr>
        </p:nvSpPr>
        <p:spPr>
          <a:xfrm>
            <a:off x="311700" y="388175"/>
            <a:ext cx="8520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iSong Pro"/>
                <a:ea typeface="LiSong Pro"/>
                <a:cs typeface="LiSong Pro"/>
                <a:sym typeface="LiSong Pro"/>
              </a:rPr>
              <a:t>故事藍圖與架構</a:t>
            </a:r>
            <a:endParaRPr b="1">
              <a:latin typeface="LiSong Pro"/>
              <a:ea typeface="LiSong Pro"/>
              <a:cs typeface="LiSong Pro"/>
              <a:sym typeface="LiSong Pro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266500" y="2197275"/>
            <a:ext cx="1834800" cy="1725300"/>
          </a:xfrm>
          <a:prstGeom prst="ellipse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/>
        </p:nvSpPr>
        <p:spPr>
          <a:xfrm>
            <a:off x="292923" y="2797375"/>
            <a:ext cx="17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FFFF"/>
                </a:solidFill>
                <a:latin typeface="LiSong Pro"/>
                <a:ea typeface="LiSong Pro"/>
                <a:cs typeface="LiSong Pro"/>
                <a:sym typeface="LiSong Pro"/>
              </a:rPr>
              <a:t>縱火犯 001號任務</a:t>
            </a:r>
            <a:endParaRPr sz="1900">
              <a:solidFill>
                <a:srgbClr val="FFFFFF"/>
              </a:solidFill>
              <a:latin typeface="LiSong Pro"/>
              <a:ea typeface="LiSong Pro"/>
              <a:cs typeface="LiSong Pro"/>
              <a:sym typeface="LiSong Pro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2223196" y="2797375"/>
            <a:ext cx="164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FFFF"/>
                </a:solidFill>
                <a:latin typeface="LiSong Pro"/>
                <a:ea typeface="LiSong Pro"/>
                <a:cs typeface="LiSong Pro"/>
                <a:sym typeface="LiSong Pro"/>
              </a:rPr>
              <a:t>縱火犯 001號</a:t>
            </a:r>
            <a:r>
              <a:rPr lang="zh-TW" sz="1900">
                <a:solidFill>
                  <a:srgbClr val="FFFFFF"/>
                </a:solidFill>
                <a:latin typeface="LiSong Pro"/>
                <a:ea typeface="LiSong Pro"/>
                <a:cs typeface="LiSong Pro"/>
                <a:sym typeface="LiSong Pro"/>
              </a:rPr>
              <a:t>殺死摯友</a:t>
            </a:r>
            <a:endParaRPr sz="1900">
              <a:solidFill>
                <a:srgbClr val="FFFFFF"/>
              </a:solidFill>
              <a:latin typeface="LiSong Pro"/>
              <a:ea typeface="LiSong Pro"/>
              <a:cs typeface="LiSong Pro"/>
              <a:sym typeface="LiSong Pro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4013780" y="2792550"/>
            <a:ext cx="1782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FFFF"/>
                </a:solidFill>
                <a:latin typeface="LiSong Pro"/>
                <a:ea typeface="LiSong Pro"/>
                <a:cs typeface="LiSong Pro"/>
                <a:sym typeface="LiSong Pro"/>
              </a:rPr>
              <a:t>與模仿犯交鋒</a:t>
            </a:r>
            <a:endParaRPr sz="1900">
              <a:solidFill>
                <a:srgbClr val="FFFFFF"/>
              </a:solidFill>
              <a:latin typeface="LiSong Pro"/>
              <a:ea typeface="LiSong Pro"/>
              <a:cs typeface="LiSong Pro"/>
              <a:sym typeface="LiSong Pro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6065875" y="2877587"/>
            <a:ext cx="13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FFFF"/>
                </a:solidFill>
                <a:latin typeface="LiSong Pro"/>
                <a:ea typeface="LiSong Pro"/>
                <a:cs typeface="LiSong Pro"/>
                <a:sym typeface="LiSong Pro"/>
              </a:rPr>
              <a:t>回到過去</a:t>
            </a:r>
            <a:endParaRPr sz="1900">
              <a:solidFill>
                <a:srgbClr val="FFFFFF"/>
              </a:solidFill>
              <a:latin typeface="LiSong Pro"/>
              <a:ea typeface="LiSong Pro"/>
              <a:cs typeface="LiSong Pro"/>
              <a:sym typeface="LiSong Pro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7785955" y="4047817"/>
            <a:ext cx="734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LiSong Pro"/>
                <a:ea typeface="LiSong Pro"/>
                <a:cs typeface="LiSong Pro"/>
                <a:sym typeface="LiSong Pro"/>
              </a:rPr>
              <a:t>死亡</a:t>
            </a:r>
            <a:endParaRPr>
              <a:solidFill>
                <a:srgbClr val="FFFFFF"/>
              </a:solidFill>
              <a:latin typeface="LiSong Pro"/>
              <a:ea typeface="LiSong Pro"/>
              <a:cs typeface="LiSong Pro"/>
              <a:sym typeface="LiSong Pro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7373450" y="1672800"/>
            <a:ext cx="155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LiSong Pro"/>
                <a:ea typeface="LiSong Pro"/>
                <a:cs typeface="LiSong Pro"/>
                <a:sym typeface="LiSong Pro"/>
              </a:rPr>
              <a:t>縱火犯 001 號</a:t>
            </a:r>
            <a:br>
              <a:rPr lang="zh-TW">
                <a:solidFill>
                  <a:srgbClr val="FFFFFF"/>
                </a:solidFill>
                <a:latin typeface="LiSong Pro"/>
                <a:ea typeface="LiSong Pro"/>
                <a:cs typeface="LiSong Pro"/>
                <a:sym typeface="LiSong Pro"/>
              </a:rPr>
            </a:br>
            <a:r>
              <a:rPr lang="zh-TW">
                <a:solidFill>
                  <a:srgbClr val="FFFFFF"/>
                </a:solidFill>
                <a:latin typeface="LiSong Pro"/>
                <a:ea typeface="LiSong Pro"/>
                <a:cs typeface="LiSong Pro"/>
                <a:sym typeface="LiSong Pro"/>
              </a:rPr>
              <a:t>成功改變自己</a:t>
            </a:r>
            <a:endParaRPr>
              <a:solidFill>
                <a:srgbClr val="FFFFFF"/>
              </a:solidFill>
              <a:latin typeface="LiSong Pro"/>
              <a:ea typeface="LiSong Pro"/>
              <a:cs typeface="LiSong Pro"/>
              <a:sym typeface="LiSong Pro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7523809" y="3642200"/>
            <a:ext cx="1325052" cy="1139400"/>
          </a:xfrm>
          <a:prstGeom prst="irregularSeal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Song Pro"/>
              <a:ea typeface="LiSong Pro"/>
              <a:cs typeface="LiSong Pro"/>
              <a:sym typeface="LiSong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0" r="16443" t="0"/>
          <a:stretch/>
        </p:blipFill>
        <p:spPr>
          <a:xfrm>
            <a:off x="2423173" y="1512550"/>
            <a:ext cx="3590900" cy="21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0" y="0"/>
            <a:ext cx="3000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200"/>
              </a:spcAft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LiSong Pro"/>
              <a:ea typeface="LiSong Pro"/>
              <a:cs typeface="LiSong Pro"/>
              <a:sym typeface="LiSong Pro"/>
            </a:endParaRPr>
          </a:p>
        </p:txBody>
      </p:sp>
      <p:sp>
        <p:nvSpPr>
          <p:cNvPr id="152" name="Google Shape;152;p28"/>
          <p:cNvSpPr txBox="1"/>
          <p:nvPr>
            <p:ph type="ctrTitle"/>
          </p:nvPr>
        </p:nvSpPr>
        <p:spPr>
          <a:xfrm>
            <a:off x="311700" y="829050"/>
            <a:ext cx="46389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50">
                <a:latin typeface="LiSong Pro"/>
                <a:ea typeface="LiSong Pro"/>
                <a:cs typeface="LiSong Pro"/>
                <a:sym typeface="LiSong Pro"/>
              </a:rPr>
              <a:t>表現方式及媒材設計 : 陳文柔</a:t>
            </a:r>
            <a:endParaRPr b="1" sz="175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750">
                <a:latin typeface="LiSong Pro"/>
                <a:ea typeface="LiSong Pro"/>
                <a:cs typeface="LiSong Pro"/>
                <a:sym typeface="LiSong Pro"/>
              </a:rPr>
              <a:t>互動機制說明：巫廷翰、楊芷嫺</a:t>
            </a:r>
            <a:endParaRPr b="1" sz="175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750">
                <a:latin typeface="LiSong Pro"/>
                <a:ea typeface="LiSong Pro"/>
                <a:cs typeface="LiSong Pro"/>
                <a:sym typeface="LiSong Pro"/>
              </a:rPr>
              <a:t>縱火犯001號之人生故事架構：巫廷翰</a:t>
            </a:r>
            <a:endParaRPr b="1" sz="175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zh-TW" sz="1750">
                <a:latin typeface="LiSong Pro"/>
                <a:ea typeface="LiSong Pro"/>
                <a:cs typeface="LiSong Pro"/>
                <a:sym typeface="LiSong Pro"/>
              </a:rPr>
              <a:t>縱火犯001號之監獄島故事架構：楊芷嫺</a:t>
            </a:r>
            <a:endParaRPr b="1" sz="1750">
              <a:latin typeface="LiSong Pro"/>
              <a:ea typeface="LiSong Pro"/>
              <a:cs typeface="LiSong Pro"/>
              <a:sym typeface="LiSong Pro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750" y="829050"/>
            <a:ext cx="3427575" cy="34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故事宇宙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538" y="1875763"/>
            <a:ext cx="4806926" cy="13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07650" y="760800"/>
            <a:ext cx="85287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如同我們相信死後會前往天堂與地獄一般，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每個人在死亡的瞬間，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神透過世界對於死者的意識，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裁定其是否為被</a:t>
            </a:r>
            <a:r>
              <a:rPr b="1" lang="zh-TW" sz="1790">
                <a:solidFill>
                  <a:srgbClr val="FF9900"/>
                </a:solidFill>
                <a:latin typeface="LiSong Pro"/>
                <a:ea typeface="LiSong Pro"/>
                <a:cs typeface="LiSong Pro"/>
                <a:sym typeface="LiSong Pro"/>
              </a:rPr>
              <a:t>唾棄之人</a:t>
            </a: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。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透過世界對於死者所凝聚的</a:t>
            </a:r>
            <a:r>
              <a:rPr b="1" lang="zh-TW" sz="1790">
                <a:solidFill>
                  <a:srgbClr val="FF9900"/>
                </a:solidFill>
                <a:latin typeface="LiSong Pro"/>
                <a:ea typeface="LiSong Pro"/>
                <a:cs typeface="LiSong Pro"/>
                <a:sym typeface="LiSong Pro"/>
              </a:rPr>
              <a:t>強大意識</a:t>
            </a: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神將會對死者進行審判，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並冠上</a:t>
            </a:r>
            <a:r>
              <a:rPr b="1" lang="zh-TW" sz="1790">
                <a:solidFill>
                  <a:srgbClr val="FF9900"/>
                </a:solidFill>
                <a:latin typeface="LiSong Pro"/>
                <a:ea typeface="LiSong Pro"/>
                <a:cs typeface="LiSong Pro"/>
                <a:sym typeface="LiSong Pro"/>
              </a:rPr>
              <a:t>罪名</a:t>
            </a: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與</a:t>
            </a:r>
            <a:r>
              <a:rPr b="1" lang="zh-TW" sz="1790">
                <a:solidFill>
                  <a:srgbClr val="FF9900"/>
                </a:solidFill>
                <a:latin typeface="LiSong Pro"/>
                <a:ea typeface="LiSong Pro"/>
                <a:cs typeface="LiSong Pro"/>
                <a:sym typeface="LiSong Pro"/>
              </a:rPr>
              <a:t>編號</a:t>
            </a: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SzPts val="990"/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最後令死者背負此意識前往監獄島。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type="ctrTitle"/>
          </p:nvPr>
        </p:nvSpPr>
        <p:spPr>
          <a:xfrm>
            <a:off x="307650" y="760800"/>
            <a:ext cx="85287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事實上，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監獄島的存在，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是神在創造一切之後，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僅僅作為自己的</a:t>
            </a:r>
            <a:r>
              <a:rPr b="1" lang="zh-TW" sz="1790">
                <a:solidFill>
                  <a:schemeClr val="accent4"/>
                </a:solidFill>
                <a:latin typeface="LiSong Pro"/>
                <a:ea typeface="LiSong Pro"/>
                <a:cs typeface="LiSong Pro"/>
                <a:sym typeface="LiSong Pro"/>
              </a:rPr>
              <a:t>娛樂</a:t>
            </a: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。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祂將世界上被社會唾棄之人，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在其死亡之時傳送至此地生活。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同時，神創造出與自己具有相同願望的神靈，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20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間接干涉監獄島以推動有趣的劇情。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創作構想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775" y="1715280"/>
            <a:ext cx="5169101" cy="17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0" y="791550"/>
            <a:ext cx="8520600" cy="3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故事開始於</a:t>
            </a:r>
            <a:r>
              <a:rPr b="1" lang="zh-TW" sz="1790">
                <a:solidFill>
                  <a:schemeClr val="accent4"/>
                </a:solidFill>
                <a:latin typeface="LiSong Pro"/>
                <a:ea typeface="LiSong Pro"/>
                <a:cs typeface="LiSong Pro"/>
                <a:sym typeface="LiSong Pro"/>
              </a:rPr>
              <a:t>縱火犯 001 號</a:t>
            </a: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來到監獄島不久的時間點。</a:t>
            </a:r>
            <a:br>
              <a:rPr b="1" lang="zh-TW" sz="1790">
                <a:latin typeface="LiSong Pro"/>
                <a:ea typeface="LiSong Pro"/>
                <a:cs typeface="LiSong Pro"/>
                <a:sym typeface="LiSong Pro"/>
              </a:rPr>
            </a:b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在監獄島上，縱火犯 001 號會遇到各式各樣的事件，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使他回憶起過去人生的種種記憶。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縱火犯 001 號會逐漸變得非常偏執，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鞏固出自己所堅定的信念。</a:t>
            </a:r>
            <a:br>
              <a:rPr b="1" lang="zh-TW" sz="1790">
                <a:latin typeface="LiSong Pro"/>
                <a:ea typeface="LiSong Pro"/>
                <a:cs typeface="LiSong Pro"/>
                <a:sym typeface="LiSong Pro"/>
              </a:rPr>
            </a:b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最後，縱火犯 001 號為了報復過去人生的糾葛，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殺死了自己的摯友</a:t>
            </a:r>
            <a:r>
              <a:rPr b="1" lang="zh-TW" sz="1790">
                <a:solidFill>
                  <a:schemeClr val="accent4"/>
                </a:solidFill>
                <a:latin typeface="LiSong Pro"/>
                <a:ea typeface="LiSong Pro"/>
                <a:cs typeface="LiSong Pro"/>
                <a:sym typeface="LiSong Pro"/>
              </a:rPr>
              <a:t>縱火犯 000 號</a:t>
            </a: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但謀殺後只獲得滿滿的空虛感。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ctrTitle"/>
          </p:nvPr>
        </p:nvSpPr>
        <p:spPr>
          <a:xfrm>
            <a:off x="311700" y="829050"/>
            <a:ext cx="8520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一段時間後，縱火犯 001 號從陵墓幫派得知，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一位特別的罪犯——</a:t>
            </a:r>
            <a:r>
              <a:rPr b="1" lang="zh-TW" sz="1790">
                <a:solidFill>
                  <a:schemeClr val="accent4"/>
                </a:solidFill>
                <a:latin typeface="LiSong Pro"/>
                <a:ea typeface="LiSong Pro"/>
                <a:cs typeface="LiSong Pro"/>
                <a:sym typeface="LiSong Pro"/>
              </a:rPr>
              <a:t>模仿犯 ??? 號</a:t>
            </a: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——將會到來監獄島，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將會威脅到縱火犯 001 號所建立的一切。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於是他展開了一系列對模仿犯 ??? 號的迫害與追殺。</a:t>
            </a:r>
            <a:br>
              <a:rPr b="1" lang="zh-TW" sz="1790">
                <a:latin typeface="LiSong Pro"/>
                <a:ea typeface="LiSong Pro"/>
                <a:cs typeface="LiSong Pro"/>
                <a:sym typeface="LiSong Pro"/>
              </a:rPr>
            </a:b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	</a:t>
            </a:r>
            <a:br>
              <a:rPr b="1" lang="zh-TW" sz="1790">
                <a:latin typeface="LiSong Pro"/>
                <a:ea typeface="LiSong Pro"/>
                <a:cs typeface="LiSong Pro"/>
                <a:sym typeface="LiSong Pro"/>
              </a:rPr>
            </a:b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模仿犯 ??? 號在經歷了一連串的事件後，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來到縱火犯 001 號的面前展開交鋒、發動判決，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使縱火犯 001 號重回模仿犯 ??? 號所虛構出來的「人生」。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0" y="0"/>
            <a:ext cx="3000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200"/>
              </a:spcAft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LiSong Pro"/>
              <a:ea typeface="LiSong Pro"/>
              <a:cs typeface="LiSong Pro"/>
              <a:sym typeface="LiSong Pro"/>
            </a:endParaRPr>
          </a:p>
        </p:txBody>
      </p:sp>
      <p:sp>
        <p:nvSpPr>
          <p:cNvPr id="99" name="Google Shape;99;p21"/>
          <p:cNvSpPr txBox="1"/>
          <p:nvPr>
            <p:ph type="ctrTitle"/>
          </p:nvPr>
        </p:nvSpPr>
        <p:spPr>
          <a:xfrm>
            <a:off x="311700" y="829050"/>
            <a:ext cx="8520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重回人生時，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縱火犯 001 號與模仿犯 ??? 號將會互相利用自身的信念影響彼此，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玩家可以根據自身的想法選擇劇情的走向，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共同決定信念碰撞的價值，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以造就縱火犯 001 號人生價值，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  <a:p>
            <a:pPr indent="0" lvl="0" marL="0" rtl="0" algn="l">
              <a:spcBef>
                <a:spcPts val="600"/>
              </a:spcBef>
              <a:spcAft>
                <a:spcPts val="200"/>
              </a:spcAft>
              <a:buNone/>
            </a:pPr>
            <a:r>
              <a:rPr b="1" lang="zh-TW" sz="1790">
                <a:latin typeface="LiSong Pro"/>
                <a:ea typeface="LiSong Pro"/>
                <a:cs typeface="LiSong Pro"/>
                <a:sym typeface="LiSong Pro"/>
              </a:rPr>
              <a:t>並引導至不一樣的結局。</a:t>
            </a:r>
            <a:endParaRPr b="1" sz="1790">
              <a:latin typeface="LiSong Pro"/>
              <a:ea typeface="LiSong Pro"/>
              <a:cs typeface="LiSong Pro"/>
              <a:sym typeface="LiSong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