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423" r:id="rId4"/>
    <p:sldId id="353" r:id="rId6"/>
    <p:sldId id="300" r:id="rId7"/>
    <p:sldId id="352" r:id="rId8"/>
    <p:sldId id="405" r:id="rId9"/>
    <p:sldId id="401" r:id="rId10"/>
    <p:sldId id="403" r:id="rId11"/>
    <p:sldId id="402" r:id="rId12"/>
    <p:sldId id="404" r:id="rId13"/>
    <p:sldId id="406" r:id="rId14"/>
    <p:sldId id="411" r:id="rId15"/>
    <p:sldId id="407" r:id="rId16"/>
    <p:sldId id="409" r:id="rId17"/>
    <p:sldId id="410" r:id="rId18"/>
    <p:sldId id="412" r:id="rId19"/>
    <p:sldId id="413" r:id="rId20"/>
    <p:sldId id="415" r:id="rId21"/>
    <p:sldId id="450" r:id="rId22"/>
    <p:sldId id="451" r:id="rId23"/>
    <p:sldId id="417" r:id="rId24"/>
    <p:sldId id="414" r:id="rId25"/>
    <p:sldId id="453" r:id="rId26"/>
    <p:sldId id="454" r:id="rId27"/>
    <p:sldId id="455" r:id="rId28"/>
    <p:sldId id="456" r:id="rId29"/>
    <p:sldId id="297" r:id="rId30"/>
  </p:sldIdLst>
  <p:sldSz cx="12190095" cy="685927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3C1"/>
    <a:srgbClr val="81B747"/>
    <a:srgbClr val="01ACBE"/>
    <a:srgbClr val="E25E0E"/>
    <a:srgbClr val="4FC34E"/>
    <a:srgbClr val="14B28B"/>
    <a:srgbClr val="27C5D6"/>
    <a:srgbClr val="1983B7"/>
    <a:srgbClr val="E94E60"/>
    <a:srgbClr val="01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4" autoAdjust="0"/>
    <p:restoredTop sz="97778" autoAdjust="0"/>
  </p:normalViewPr>
  <p:slideViewPr>
    <p:cSldViewPr snapToGrid="0" showGuides="1">
      <p:cViewPr>
        <p:scale>
          <a:sx n="50" d="100"/>
          <a:sy n="50" d="100"/>
        </p:scale>
        <p:origin x="-504" y="-1650"/>
      </p:cViewPr>
      <p:guideLst>
        <p:guide orient="horz" pos="2160"/>
        <p:guide pos="390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gs" Target="tags/tag36.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092" y="365209"/>
            <a:ext cx="7733293" cy="5813184"/>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矩形 10"/>
          <p:cNvSpPr/>
          <p:nvPr userDrawn="1"/>
        </p:nvSpPr>
        <p:spPr>
          <a:xfrm>
            <a:off x="8712796" y="370697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600" indent="0">
              <a:buNone/>
              <a:defRPr sz="38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572878" y="36498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679" y="2505656"/>
            <a:ext cx="5157116" cy="3685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1398" y="2505656"/>
            <a:ext cx="5182513" cy="3685441"/>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2514"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2" y="365211"/>
            <a:ext cx="10514231" cy="1325870"/>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092" y="1826048"/>
            <a:ext cx="10514231" cy="4352346"/>
          </a:xfrm>
          <a:prstGeom prst="rect">
            <a:avLst/>
          </a:prstGeom>
        </p:spPr>
        <p:txBody>
          <a:bodyPr vert="horz" lIns="91436" tIns="45718" rIns="91436" bIns="45718"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092" y="6357823"/>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fld id="{4C4388EF-52D1-4258-9BE5-BCD010C7D4DE}" type="datetimeFigureOut">
              <a:rPr lang="zh-CN" altLang="en-US" smtClean="0"/>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80" y="6357823"/>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fld id="{3D3EE65E-57D2-4566-898C-4F2076833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9.xml"/><Relationship Id="rId2" Type="http://schemas.openxmlformats.org/officeDocument/2006/relationships/tags" Target="../tags/tag1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9.xml"/><Relationship Id="rId2" Type="http://schemas.openxmlformats.org/officeDocument/2006/relationships/tags" Target="../tags/tag19.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9.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9.xml"/><Relationship Id="rId2" Type="http://schemas.openxmlformats.org/officeDocument/2006/relationships/image" Target="../media/image5.png"/><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8.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9.xml"/><Relationship Id="rId2" Type="http://schemas.openxmlformats.org/officeDocument/2006/relationships/tags" Target="../tags/tag31.xml"/><Relationship Id="rId1" Type="http://schemas.openxmlformats.org/officeDocument/2006/relationships/tags" Target="../tags/tag3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9.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847159" y="4721197"/>
            <a:ext cx="8923696" cy="4897917"/>
            <a:chOff x="-1644869" y="3941055"/>
            <a:chExt cx="8923696" cy="4897917"/>
          </a:xfrm>
        </p:grpSpPr>
        <p:grpSp>
          <p:nvGrpSpPr>
            <p:cNvPr id="3" name="组合 2"/>
            <p:cNvGrpSpPr/>
            <p:nvPr/>
          </p:nvGrpSpPr>
          <p:grpSpPr>
            <a:xfrm>
              <a:off x="-7949" y="3941055"/>
              <a:ext cx="5940954" cy="4498096"/>
              <a:chOff x="255323" y="2626605"/>
              <a:chExt cx="5940954" cy="4498096"/>
            </a:xfrm>
          </p:grpSpPr>
          <p:sp>
            <p:nvSpPr>
              <p:cNvPr id="2" name="等腰三角形 1"/>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p:cNvGrpSpPr/>
            <p:nvPr/>
          </p:nvGrpSpPr>
          <p:grpSpPr>
            <a:xfrm>
              <a:off x="1979328" y="4826543"/>
              <a:ext cx="5299499" cy="4012429"/>
              <a:chOff x="255323" y="2626605"/>
              <a:chExt cx="5940954" cy="4498096"/>
            </a:xfrm>
          </p:grpSpPr>
          <p:sp>
            <p:nvSpPr>
              <p:cNvPr id="39" name="等腰三角形 38"/>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等腰三角形 39"/>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4" name="组合 43"/>
            <p:cNvGrpSpPr/>
            <p:nvPr/>
          </p:nvGrpSpPr>
          <p:grpSpPr>
            <a:xfrm flipH="1">
              <a:off x="-1644869" y="5015624"/>
              <a:ext cx="4800033" cy="3634266"/>
              <a:chOff x="255323" y="2626605"/>
              <a:chExt cx="5940954" cy="4498096"/>
            </a:xfrm>
          </p:grpSpPr>
          <p:sp>
            <p:nvSpPr>
              <p:cNvPr id="45" name="等腰三角形 44"/>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等腰三角形 4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4" name="组合 3"/>
          <p:cNvGrpSpPr/>
          <p:nvPr/>
        </p:nvGrpSpPr>
        <p:grpSpPr>
          <a:xfrm flipH="1" flipV="1">
            <a:off x="5123215" y="-2769270"/>
            <a:ext cx="8923696" cy="4897917"/>
            <a:chOff x="4963754" y="740655"/>
            <a:chExt cx="8923696" cy="4897917"/>
          </a:xfrm>
        </p:grpSpPr>
        <p:grpSp>
          <p:nvGrpSpPr>
            <p:cNvPr id="47" name="组合 46"/>
            <p:cNvGrpSpPr/>
            <p:nvPr/>
          </p:nvGrpSpPr>
          <p:grpSpPr>
            <a:xfrm>
              <a:off x="6600674" y="740655"/>
              <a:ext cx="5940954" cy="4498096"/>
              <a:chOff x="255323" y="2626605"/>
              <a:chExt cx="5940954" cy="4498096"/>
            </a:xfrm>
          </p:grpSpPr>
          <p:sp>
            <p:nvSpPr>
              <p:cNvPr id="48" name="等腰三角形 4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等腰三角形 4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0" name="组合 49"/>
            <p:cNvGrpSpPr/>
            <p:nvPr/>
          </p:nvGrpSpPr>
          <p:grpSpPr>
            <a:xfrm>
              <a:off x="8587951" y="1626143"/>
              <a:ext cx="5299499" cy="4012429"/>
              <a:chOff x="255323" y="2626605"/>
              <a:chExt cx="5940954" cy="4498096"/>
            </a:xfrm>
          </p:grpSpPr>
          <p:sp>
            <p:nvSpPr>
              <p:cNvPr id="51" name="等腰三角形 50"/>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等腰三角形 51"/>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3" name="组合 52"/>
            <p:cNvGrpSpPr/>
            <p:nvPr/>
          </p:nvGrpSpPr>
          <p:grpSpPr>
            <a:xfrm flipH="1">
              <a:off x="4963754" y="1815224"/>
              <a:ext cx="4800033" cy="3634266"/>
              <a:chOff x="255323" y="2626605"/>
              <a:chExt cx="5940954" cy="4498096"/>
            </a:xfrm>
          </p:grpSpPr>
          <p:sp>
            <p:nvSpPr>
              <p:cNvPr id="54" name="等腰三角形 5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等腰三角形 5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57" name="等腰三角形 4"/>
          <p:cNvSpPr>
            <a:spLocks noChangeArrowheads="1"/>
          </p:cNvSpPr>
          <p:nvPr/>
        </p:nvSpPr>
        <p:spPr bwMode="auto">
          <a:xfrm rot="5400000">
            <a:off x="-18664" y="318708"/>
            <a:ext cx="329453" cy="285769"/>
          </a:xfrm>
          <a:prstGeom prst="triangle">
            <a:avLst>
              <a:gd name="adj" fmla="val 50000"/>
            </a:avLst>
          </a:prstGeom>
          <a:solidFill>
            <a:schemeClr val="accent3"/>
          </a:solidFill>
          <a:ln>
            <a:noFill/>
          </a:ln>
        </p:spPr>
        <p:txBody>
          <a:bodyPr lIns="91406" tIns="45703" rIns="91406" bIns="45703" anchor="ctr"/>
          <a:lstStyle/>
          <a:p>
            <a:pPr algn="ctr" eaLnBrk="1" hangingPunct="1">
              <a:buFont typeface="Arial" panose="020B0604020202020204" pitchFamily="34" charset="0"/>
              <a:buNone/>
            </a:pPr>
            <a:endParaRPr lang="zh-CN" altLang="zh-CN">
              <a:solidFill>
                <a:srgbClr val="0170C1"/>
              </a:solidFill>
              <a:cs typeface="+mn-ea"/>
              <a:sym typeface="+mn-lt"/>
            </a:endParaRPr>
          </a:p>
        </p:txBody>
      </p:sp>
      <p:sp>
        <p:nvSpPr>
          <p:cNvPr id="58" name="_14"/>
          <p:cNvSpPr txBox="1">
            <a:spLocks noChangeArrowheads="1"/>
          </p:cNvSpPr>
          <p:nvPr/>
        </p:nvSpPr>
        <p:spPr bwMode="auto">
          <a:xfrm>
            <a:off x="3358879" y="2301394"/>
            <a:ext cx="8915256" cy="1213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sz="5400" b="1" dirty="0">
                <a:solidFill>
                  <a:schemeClr val="accent3"/>
                </a:solidFill>
                <a:latin typeface="+mn-lt"/>
                <a:ea typeface="+mn-ea"/>
                <a:cs typeface="+mn-ea"/>
                <a:sym typeface="+mn-lt"/>
              </a:rPr>
              <a:t>项目系统设计与数据库设计</a:t>
            </a:r>
            <a:endParaRPr lang="zh-CN" sz="5400" b="1" dirty="0">
              <a:solidFill>
                <a:schemeClr val="accent3"/>
              </a:solidFill>
              <a:latin typeface="+mn-lt"/>
              <a:ea typeface="+mn-ea"/>
              <a:cs typeface="+mn-ea"/>
              <a:sym typeface="+mn-lt"/>
            </a:endParaRPr>
          </a:p>
        </p:txBody>
      </p:sp>
      <p:sp>
        <p:nvSpPr>
          <p:cNvPr id="59" name="_15"/>
          <p:cNvSpPr txBox="1">
            <a:spLocks noChangeArrowheads="1"/>
          </p:cNvSpPr>
          <p:nvPr/>
        </p:nvSpPr>
        <p:spPr bwMode="auto">
          <a:xfrm>
            <a:off x="3462928" y="4378500"/>
            <a:ext cx="6623084" cy="4870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chemeClr val="accent3"/>
                </a:solidFill>
                <a:latin typeface="+mn-lt"/>
                <a:ea typeface="+mn-ea"/>
                <a:cs typeface="+mn-ea"/>
                <a:sym typeface="+mn-lt"/>
              </a:rPr>
              <a:t>团队名称： Computer-Hunters</a:t>
            </a:r>
            <a:endParaRPr lang="zh-CN" altLang="en-US" sz="2400" b="0" dirty="0">
              <a:solidFill>
                <a:schemeClr val="accent3"/>
              </a:solidFill>
              <a:latin typeface="+mn-lt"/>
              <a:ea typeface="+mn-ea"/>
              <a:cs typeface="+mn-ea"/>
              <a:sym typeface="+mn-lt"/>
            </a:endParaRPr>
          </a:p>
        </p:txBody>
      </p:sp>
      <p:grpSp>
        <p:nvGrpSpPr>
          <p:cNvPr id="61" name="Group 38"/>
          <p:cNvGrpSpPr/>
          <p:nvPr/>
        </p:nvGrpSpPr>
        <p:grpSpPr>
          <a:xfrm>
            <a:off x="10287307" y="6347841"/>
            <a:ext cx="1575060" cy="160804"/>
            <a:chOff x="5548426" y="3343939"/>
            <a:chExt cx="833173" cy="85061"/>
          </a:xfrm>
          <a:solidFill>
            <a:schemeClr val="accent3"/>
          </a:solidFill>
        </p:grpSpPr>
        <p:sp>
          <p:nvSpPr>
            <p:cNvPr id="62" name="Oval 31"/>
            <p:cNvSpPr/>
            <p:nvPr/>
          </p:nvSpPr>
          <p:spPr>
            <a:xfrm>
              <a:off x="5548426" y="3343939"/>
              <a:ext cx="85061" cy="850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3" name="Oval 32"/>
            <p:cNvSpPr/>
            <p:nvPr/>
          </p:nvSpPr>
          <p:spPr>
            <a:xfrm>
              <a:off x="5698049" y="3343939"/>
              <a:ext cx="85061" cy="850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4" name="Oval 33"/>
            <p:cNvSpPr/>
            <p:nvPr/>
          </p:nvSpPr>
          <p:spPr>
            <a:xfrm>
              <a:off x="5847671" y="3343939"/>
              <a:ext cx="85061" cy="8506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5" name="Oval 34"/>
            <p:cNvSpPr/>
            <p:nvPr/>
          </p:nvSpPr>
          <p:spPr>
            <a:xfrm>
              <a:off x="5997294" y="3343939"/>
              <a:ext cx="85061" cy="8506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6" name="Oval 35"/>
            <p:cNvSpPr/>
            <p:nvPr/>
          </p:nvSpPr>
          <p:spPr>
            <a:xfrm>
              <a:off x="6146917" y="3343939"/>
              <a:ext cx="85061" cy="850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7" name="Oval 36"/>
            <p:cNvSpPr/>
            <p:nvPr/>
          </p:nvSpPr>
          <p:spPr>
            <a:xfrm>
              <a:off x="6296538" y="3343939"/>
              <a:ext cx="85061" cy="850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pic>
        <p:nvPicPr>
          <p:cNvPr id="5" name="图片 1" descr="68747470733a2f2f696d616765732e636e626c6f67732e636f6d2f636e626c6f67735f636f6d2f68756e7465722d67726f75702f313537363138342f6f5f63343731336634343963636363386436363731323563383539326135353066642e6a7067"/>
          <p:cNvPicPr>
            <a:picLocks noChangeAspect="1"/>
          </p:cNvPicPr>
          <p:nvPr/>
        </p:nvPicPr>
        <p:blipFill>
          <a:blip r:embed="rId1"/>
          <a:stretch>
            <a:fillRect/>
          </a:stretch>
        </p:blipFill>
        <p:spPr>
          <a:xfrm>
            <a:off x="185737" y="731520"/>
            <a:ext cx="3173730" cy="3200400"/>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250"/>
                                        <p:tgtEl>
                                          <p:spTgt spid="10"/>
                                        </p:tgtEl>
                                      </p:cBhvr>
                                    </p:animEffect>
                                    <p:anim calcmode="lin" valueType="num">
                                      <p:cBhvr>
                                        <p:cTn id="13" dur="1250" fill="hold"/>
                                        <p:tgtEl>
                                          <p:spTgt spid="10"/>
                                        </p:tgtEl>
                                        <p:attrNameLst>
                                          <p:attrName>ppt_x</p:attrName>
                                        </p:attrNameLst>
                                      </p:cBhvr>
                                      <p:tavLst>
                                        <p:tav tm="0">
                                          <p:val>
                                            <p:strVal val="#ppt_x"/>
                                          </p:val>
                                        </p:tav>
                                        <p:tav tm="100000">
                                          <p:val>
                                            <p:strVal val="#ppt_x"/>
                                          </p:val>
                                        </p:tav>
                                      </p:tavLst>
                                    </p:anim>
                                    <p:anim calcmode="lin" valueType="num">
                                      <p:cBhvr>
                                        <p:cTn id="14" dur="125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 calcmode="lin" valueType="num">
                                      <p:cBhvr>
                                        <p:cTn id="18" dur="500" fill="hold"/>
                                        <p:tgtEl>
                                          <p:spTgt spid="57"/>
                                        </p:tgtEl>
                                        <p:attrNameLst>
                                          <p:attrName>ppt_x</p:attrName>
                                        </p:attrNameLst>
                                      </p:cBhvr>
                                      <p:tavLst>
                                        <p:tav tm="0">
                                          <p:val>
                                            <p:strVal val="0-#ppt_w/2"/>
                                          </p:val>
                                        </p:tav>
                                        <p:tav tm="100000">
                                          <p:val>
                                            <p:strVal val="#ppt_x"/>
                                          </p:val>
                                        </p:tav>
                                      </p:tavLst>
                                    </p:anim>
                                    <p:anim calcmode="lin" valueType="num">
                                      <p:cBhvr>
                                        <p:cTn id="19" dur="500" fill="hold"/>
                                        <p:tgtEl>
                                          <p:spTgt spid="57"/>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58"/>
                                        </p:tgtEl>
                                        <p:attrNameLst>
                                          <p:attrName>style.visibility</p:attrName>
                                        </p:attrNameLst>
                                      </p:cBhvr>
                                      <p:to>
                                        <p:strVal val="visible"/>
                                      </p:to>
                                    </p:set>
                                    <p:anim by="(-#ppt_w*2)" calcmode="lin" valueType="num">
                                      <p:cBhvr rctx="PPT">
                                        <p:cTn id="23" dur="500" autoRev="1" fill="hold">
                                          <p:stCondLst>
                                            <p:cond delay="0"/>
                                          </p:stCondLst>
                                        </p:cTn>
                                        <p:tgtEl>
                                          <p:spTgt spid="58"/>
                                        </p:tgtEl>
                                        <p:attrNameLst>
                                          <p:attrName>ppt_w</p:attrName>
                                        </p:attrNameLst>
                                      </p:cBhvr>
                                    </p:anim>
                                    <p:anim by="(#ppt_w*0.50)" calcmode="lin" valueType="num">
                                      <p:cBhvr>
                                        <p:cTn id="24" dur="500" decel="50000" autoRev="1" fill="hold">
                                          <p:stCondLst>
                                            <p:cond delay="0"/>
                                          </p:stCondLst>
                                        </p:cTn>
                                        <p:tgtEl>
                                          <p:spTgt spid="58"/>
                                        </p:tgtEl>
                                        <p:attrNameLst>
                                          <p:attrName>ppt_x</p:attrName>
                                        </p:attrNameLst>
                                      </p:cBhvr>
                                    </p:anim>
                                    <p:anim from="(-#ppt_h/2)" to="(#ppt_y)" calcmode="lin" valueType="num">
                                      <p:cBhvr>
                                        <p:cTn id="25" dur="1000" fill="hold">
                                          <p:stCondLst>
                                            <p:cond delay="0"/>
                                          </p:stCondLst>
                                        </p:cTn>
                                        <p:tgtEl>
                                          <p:spTgt spid="58"/>
                                        </p:tgtEl>
                                        <p:attrNameLst>
                                          <p:attrName>ppt_y</p:attrName>
                                        </p:attrNameLst>
                                      </p:cBhvr>
                                    </p:anim>
                                    <p:animRot by="21600000">
                                      <p:cBhvr>
                                        <p:cTn id="26" dur="1000" fill="hold">
                                          <p:stCondLst>
                                            <p:cond delay="0"/>
                                          </p:stCondLst>
                                        </p:cTn>
                                        <p:tgtEl>
                                          <p:spTgt spid="58"/>
                                        </p:tgtEl>
                                        <p:attrNameLst>
                                          <p:attrName>r</p:attrName>
                                        </p:attrNameLst>
                                      </p:cBhvr>
                                    </p:animRot>
                                  </p:childTnLst>
                                </p:cTn>
                              </p:par>
                            </p:childTnLst>
                          </p:cTn>
                        </p:par>
                        <p:par>
                          <p:cTn id="27" fill="hold">
                            <p:stCondLst>
                              <p:cond delay="2599"/>
                            </p:stCondLst>
                            <p:childTnLst>
                              <p:par>
                                <p:cTn id="28" presetID="22" presetClass="entr" presetSubtype="8"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par>
                                <p:cTn id="31" presetID="42"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750"/>
                                        <p:tgtEl>
                                          <p:spTgt spid="61"/>
                                        </p:tgtEl>
                                      </p:cBhvr>
                                    </p:animEffect>
                                    <p:anim calcmode="lin" valueType="num">
                                      <p:cBhvr>
                                        <p:cTn id="34" dur="750" fill="hold"/>
                                        <p:tgtEl>
                                          <p:spTgt spid="61"/>
                                        </p:tgtEl>
                                        <p:attrNameLst>
                                          <p:attrName>ppt_x</p:attrName>
                                        </p:attrNameLst>
                                      </p:cBhvr>
                                      <p:tavLst>
                                        <p:tav tm="0">
                                          <p:val>
                                            <p:strVal val="#ppt_x"/>
                                          </p:val>
                                        </p:tav>
                                        <p:tav tm="100000">
                                          <p:val>
                                            <p:strVal val="#ppt_x"/>
                                          </p:val>
                                        </p:tav>
                                      </p:tavLst>
                                    </p:anim>
                                    <p:anim calcmode="lin" valueType="num">
                                      <p:cBhvr>
                                        <p:cTn id="35" dur="7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autoUpdateAnimBg="0"/>
      <p:bldP spid="58" grpId="0" bldLvl="0" animBg="1"/>
      <p:bldP spid="5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grpSp>
          <p:nvGrpSpPr>
            <p:cNvPr id="5" name="组合 4"/>
            <p:cNvGrpSpPr/>
            <p:nvPr/>
          </p:nvGrpSpPr>
          <p:grpSpPr>
            <a:xfrm>
              <a:off x="0" y="498874"/>
              <a:ext cx="12190413" cy="654470"/>
              <a:chOff x="-2648979" y="214036"/>
              <a:chExt cx="12190413" cy="654470"/>
            </a:xfrm>
          </p:grpSpPr>
          <p:sp>
            <p:nvSpPr>
              <p:cNvPr id="6" name="9"/>
              <p:cNvSpPr txBox="1"/>
              <p:nvPr/>
            </p:nvSpPr>
            <p:spPr>
              <a:xfrm>
                <a:off x="1719108" y="214036"/>
                <a:ext cx="3435256" cy="430530"/>
              </a:xfrm>
              <a:prstGeom prst="rect">
                <a:avLst/>
              </a:prstGeom>
              <a:noFill/>
            </p:spPr>
            <p:txBody>
              <a:bodyPr wrap="square" lIns="0" tIns="0" rIns="0" bIns="0" rtlCol="0">
                <a:spAutoFit/>
              </a:bodyPr>
              <a:lstStyle/>
              <a:p>
                <a:pPr marL="0" lvl="1" algn="ctr"/>
                <a:r>
                  <a:rPr lang="zh-CN" altLang="en-US" sz="2800" dirty="0">
                    <a:solidFill>
                      <a:schemeClr val="bg1">
                        <a:lumMod val="50000"/>
                      </a:schemeClr>
                    </a:solidFill>
                    <a:cs typeface="+mn-ea"/>
                    <a:sym typeface="+mn-lt"/>
                  </a:rPr>
                  <a:t>功能模块设计</a:t>
                </a:r>
                <a:r>
                  <a:rPr lang="zh-CN" altLang="en-US" sz="2800" dirty="0">
                    <a:solidFill>
                      <a:schemeClr val="bg1">
                        <a:lumMod val="50000"/>
                      </a:schemeClr>
                    </a:solidFill>
                    <a:cs typeface="+mn-ea"/>
                    <a:sym typeface="+mn-lt"/>
                  </a:rPr>
                  <a:t>图</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pic>
        <p:nvPicPr>
          <p:cNvPr id="8"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55265" y="1266825"/>
            <a:ext cx="6318250" cy="5548630"/>
          </a:xfrm>
          <a:prstGeom prst="rect">
            <a:avLst/>
          </a:prstGeom>
          <a:noFill/>
          <a:ln>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847159" y="4721197"/>
            <a:ext cx="8923696" cy="4897917"/>
            <a:chOff x="-1644869" y="3941055"/>
            <a:chExt cx="8923696" cy="4897917"/>
          </a:xfrm>
        </p:grpSpPr>
        <p:grpSp>
          <p:nvGrpSpPr>
            <p:cNvPr id="12" name="组合 11"/>
            <p:cNvGrpSpPr/>
            <p:nvPr/>
          </p:nvGrpSpPr>
          <p:grpSpPr>
            <a:xfrm>
              <a:off x="-7949" y="3941055"/>
              <a:ext cx="5940954" cy="4498096"/>
              <a:chOff x="255323" y="2626605"/>
              <a:chExt cx="5940954" cy="4498096"/>
            </a:xfrm>
          </p:grpSpPr>
          <p:sp>
            <p:nvSpPr>
              <p:cNvPr id="19" name="等腰三角形 1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等腰三角形 1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a:off x="1979328" y="4826543"/>
              <a:ext cx="5299499" cy="4012429"/>
              <a:chOff x="255323" y="2626605"/>
              <a:chExt cx="5940954" cy="4498096"/>
            </a:xfrm>
          </p:grpSpPr>
          <p:sp>
            <p:nvSpPr>
              <p:cNvPr id="17" name="等腰三角形 16"/>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flipH="1">
              <a:off x="-1644869" y="5015624"/>
              <a:ext cx="4800033" cy="3634266"/>
              <a:chOff x="255323" y="2626605"/>
              <a:chExt cx="5940954" cy="4498096"/>
            </a:xfrm>
          </p:grpSpPr>
          <p:sp>
            <p:nvSpPr>
              <p:cNvPr id="15" name="等腰三角形 14"/>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1" name="组合 20"/>
          <p:cNvGrpSpPr/>
          <p:nvPr/>
        </p:nvGrpSpPr>
        <p:grpSpPr>
          <a:xfrm flipH="1" flipV="1">
            <a:off x="5123215" y="-2769270"/>
            <a:ext cx="8923696" cy="4897917"/>
            <a:chOff x="4963754" y="740655"/>
            <a:chExt cx="8923696" cy="4897917"/>
          </a:xfrm>
        </p:grpSpPr>
        <p:grpSp>
          <p:nvGrpSpPr>
            <p:cNvPr id="22" name="组合 21"/>
            <p:cNvGrpSpPr/>
            <p:nvPr/>
          </p:nvGrpSpPr>
          <p:grpSpPr>
            <a:xfrm>
              <a:off x="6600674" y="740655"/>
              <a:ext cx="5940954" cy="4498096"/>
              <a:chOff x="255323" y="2626605"/>
              <a:chExt cx="5940954" cy="4498096"/>
            </a:xfrm>
          </p:grpSpPr>
          <p:sp>
            <p:nvSpPr>
              <p:cNvPr id="29" name="等腰三角形 2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8587951" y="1626143"/>
              <a:ext cx="5299499" cy="4012429"/>
              <a:chOff x="255323" y="2626605"/>
              <a:chExt cx="5940954" cy="4498096"/>
            </a:xfrm>
          </p:grpSpPr>
          <p:sp>
            <p:nvSpPr>
              <p:cNvPr id="27" name="等腰三角形 26"/>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等腰三角形 2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flipH="1">
              <a:off x="4963754" y="1815224"/>
              <a:ext cx="4800033" cy="3634266"/>
              <a:chOff x="255323" y="2626605"/>
              <a:chExt cx="5940954" cy="4498096"/>
            </a:xfrm>
          </p:grpSpPr>
          <p:sp>
            <p:nvSpPr>
              <p:cNvPr id="25" name="等腰三角形 24"/>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31" name="组合 30"/>
          <p:cNvGrpSpPr/>
          <p:nvPr/>
        </p:nvGrpSpPr>
        <p:grpSpPr>
          <a:xfrm>
            <a:off x="2061050" y="2543031"/>
            <a:ext cx="8402330" cy="1714249"/>
            <a:chOff x="2381405" y="2498592"/>
            <a:chExt cx="8402330" cy="1714249"/>
          </a:xfrm>
        </p:grpSpPr>
        <p:sp>
          <p:nvSpPr>
            <p:cNvPr id="32" name="3"/>
            <p:cNvSpPr>
              <a:spLocks noChangeArrowheads="1"/>
            </p:cNvSpPr>
            <p:nvPr>
              <p:custDataLst>
                <p:tags r:id="rId1"/>
              </p:custDataLst>
            </p:nvPr>
          </p:nvSpPr>
          <p:spPr bwMode="auto">
            <a:xfrm>
              <a:off x="4546064" y="2498592"/>
              <a:ext cx="593598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5400" b="1" i="0" u="none" strike="noStrike" kern="0" cap="none" spc="0" normalizeH="0" baseline="0" noProof="0" dirty="0">
                  <a:ln>
                    <a:noFill/>
                  </a:ln>
                  <a:solidFill>
                    <a:schemeClr val="accent3"/>
                  </a:solidFill>
                  <a:effectLst/>
                  <a:uLnTx/>
                  <a:uFillTx/>
                  <a:cs typeface="+mn-ea"/>
                  <a:sym typeface="+mn-lt"/>
                </a:rPr>
                <a:t>ER</a:t>
              </a:r>
              <a:r>
                <a:rPr kumimoji="0" lang="zh-CN" altLang="en-US" sz="5400" b="1" i="0" u="none" strike="noStrike" kern="0" cap="none" spc="0" normalizeH="0" baseline="0" noProof="0" dirty="0">
                  <a:ln>
                    <a:noFill/>
                  </a:ln>
                  <a:solidFill>
                    <a:schemeClr val="accent3"/>
                  </a:solidFill>
                  <a:effectLst/>
                  <a:uLnTx/>
                  <a:uFillTx/>
                  <a:cs typeface="+mn-ea"/>
                  <a:sym typeface="+mn-lt"/>
                </a:rPr>
                <a:t>分析表结构设计</a:t>
              </a:r>
              <a:endParaRPr kumimoji="0" lang="zh-CN" altLang="en-US" sz="5400" b="1" i="0" u="none" strike="noStrike" kern="0" cap="none" spc="0" normalizeH="0" baseline="0" noProof="0" dirty="0">
                <a:ln>
                  <a:noFill/>
                </a:ln>
                <a:solidFill>
                  <a:schemeClr val="accent3"/>
                </a:solidFill>
                <a:effectLst/>
                <a:uLnTx/>
                <a:uFillTx/>
                <a:cs typeface="+mn-ea"/>
                <a:sym typeface="+mn-lt"/>
              </a:endParaRPr>
            </a:p>
          </p:txBody>
        </p:sp>
        <p:cxnSp>
          <p:nvCxnSpPr>
            <p:cNvPr id="34" name="品 11"/>
            <p:cNvCxnSpPr/>
            <p:nvPr>
              <p:custDataLst>
                <p:tags r:id="rId2"/>
              </p:custDataLst>
            </p:nvPr>
          </p:nvCxnSpPr>
          <p:spPr>
            <a:xfrm>
              <a:off x="4673220" y="3534827"/>
              <a:ext cx="6110515" cy="0"/>
            </a:xfrm>
            <a:prstGeom prst="line">
              <a:avLst/>
            </a:prstGeom>
            <a:noFill/>
            <a:ln w="6350" cap="flat" cmpd="sng" algn="ctr">
              <a:solidFill>
                <a:schemeClr val="bg1">
                  <a:lumMod val="50000"/>
                </a:schemeClr>
              </a:solidFill>
              <a:prstDash val="solid"/>
              <a:miter lim="800000"/>
            </a:ln>
            <a:effectLst/>
          </p:spPr>
        </p:cxnSp>
        <p:sp>
          <p:nvSpPr>
            <p:cNvPr id="35" name="矩形 34"/>
            <p:cNvSpPr/>
            <p:nvPr/>
          </p:nvSpPr>
          <p:spPr>
            <a:xfrm>
              <a:off x="2381405" y="2586489"/>
              <a:ext cx="1626354" cy="1626352"/>
            </a:xfrm>
            <a:prstGeom prst="rect">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smtClean="0">
                  <a:cs typeface="+mn-ea"/>
                  <a:sym typeface="+mn-lt"/>
                </a:rPr>
                <a:t>03</a:t>
              </a:r>
              <a:endParaRPr lang="zh-CN" altLang="en-US" sz="6600" b="1" dirty="0">
                <a:cs typeface="+mn-ea"/>
                <a:sym typeface="+mn-lt"/>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anim calcmode="lin" valueType="num">
                                      <p:cBhvr>
                                        <p:cTn id="8" dur="1250" fill="hold"/>
                                        <p:tgtEl>
                                          <p:spTgt spid="21"/>
                                        </p:tgtEl>
                                        <p:attrNameLst>
                                          <p:attrName>ppt_x</p:attrName>
                                        </p:attrNameLst>
                                      </p:cBhvr>
                                      <p:tavLst>
                                        <p:tav tm="0">
                                          <p:val>
                                            <p:strVal val="#ppt_x"/>
                                          </p:val>
                                        </p:tav>
                                        <p:tav tm="100000">
                                          <p:val>
                                            <p:strVal val="#ppt_x"/>
                                          </p:val>
                                        </p:tav>
                                      </p:tavLst>
                                    </p:anim>
                                    <p:anim calcmode="lin" valueType="num">
                                      <p:cBhvr>
                                        <p:cTn id="9" dur="12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250"/>
                                        <p:tgtEl>
                                          <p:spTgt spid="11"/>
                                        </p:tgtEl>
                                      </p:cBhvr>
                                    </p:animEffect>
                                    <p:anim calcmode="lin" valueType="num">
                                      <p:cBhvr>
                                        <p:cTn id="13" dur="1250" fill="hold"/>
                                        <p:tgtEl>
                                          <p:spTgt spid="11"/>
                                        </p:tgtEl>
                                        <p:attrNameLst>
                                          <p:attrName>ppt_x</p:attrName>
                                        </p:attrNameLst>
                                      </p:cBhvr>
                                      <p:tavLst>
                                        <p:tav tm="0">
                                          <p:val>
                                            <p:strVal val="#ppt_x"/>
                                          </p:val>
                                        </p:tav>
                                        <p:tav tm="100000">
                                          <p:val>
                                            <p:strVal val="#ppt_x"/>
                                          </p:val>
                                        </p:tav>
                                      </p:tavLst>
                                    </p:anim>
                                    <p:anim calcmode="lin" valueType="num">
                                      <p:cBhvr>
                                        <p:cTn id="14" dur="125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750" fill="hold"/>
                                        <p:tgtEl>
                                          <p:spTgt spid="31"/>
                                        </p:tgtEl>
                                        <p:attrNameLst>
                                          <p:attrName>ppt_x</p:attrName>
                                        </p:attrNameLst>
                                      </p:cBhvr>
                                      <p:tavLst>
                                        <p:tav tm="0">
                                          <p:val>
                                            <p:strVal val="0-#ppt_w/2"/>
                                          </p:val>
                                        </p:tav>
                                        <p:tav tm="100000">
                                          <p:val>
                                            <p:strVal val="#ppt_x"/>
                                          </p:val>
                                        </p:tav>
                                      </p:tavLst>
                                    </p:anim>
                                    <p:anim calcmode="lin" valueType="num">
                                      <p:cBhvr additive="base">
                                        <p:cTn id="19" dur="75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1" descr="ERtu"/>
          <p:cNvPicPr>
            <a:picLocks noChangeAspect="1"/>
          </p:cNvPicPr>
          <p:nvPr/>
        </p:nvPicPr>
        <p:blipFill>
          <a:blip r:embed="rId1"/>
          <a:stretch>
            <a:fillRect/>
          </a:stretch>
        </p:blipFill>
        <p:spPr>
          <a:xfrm>
            <a:off x="3356610" y="23495"/>
            <a:ext cx="8689340" cy="6812280"/>
          </a:xfrm>
          <a:prstGeom prst="rect">
            <a:avLst/>
          </a:prstGeom>
        </p:spPr>
      </p:pic>
      <p:sp>
        <p:nvSpPr>
          <p:cNvPr id="4" name="文本框 3"/>
          <p:cNvSpPr txBox="1"/>
          <p:nvPr/>
        </p:nvSpPr>
        <p:spPr>
          <a:xfrm>
            <a:off x="441325" y="2978785"/>
            <a:ext cx="2341245" cy="398780"/>
          </a:xfrm>
          <a:prstGeom prst="rect">
            <a:avLst/>
          </a:prstGeom>
          <a:noFill/>
        </p:spPr>
        <p:txBody>
          <a:bodyPr wrap="square" rtlCol="0">
            <a:spAutoFit/>
          </a:bodyPr>
          <a:p>
            <a:pPr algn="l"/>
            <a:r>
              <a:rPr lang="zh-CN" altLang="en-US" sz="2000"/>
              <a:t>设计全局ER模式</a:t>
            </a:r>
            <a:endParaRPr lang="zh-CN" altLang="en-US" sz="200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grpSp>
          <p:nvGrpSpPr>
            <p:cNvPr id="5" name="组合 4"/>
            <p:cNvGrpSpPr/>
            <p:nvPr/>
          </p:nvGrpSpPr>
          <p:grpSpPr>
            <a:xfrm>
              <a:off x="0" y="498874"/>
              <a:ext cx="12190413" cy="654470"/>
              <a:chOff x="-2648979" y="214036"/>
              <a:chExt cx="12190413" cy="654470"/>
            </a:xfrm>
          </p:grpSpPr>
          <p:sp>
            <p:nvSpPr>
              <p:cNvPr id="6" name="9"/>
              <p:cNvSpPr txBox="1"/>
              <p:nvPr/>
            </p:nvSpPr>
            <p:spPr>
              <a:xfrm>
                <a:off x="1719108" y="214036"/>
                <a:ext cx="3435256" cy="430530"/>
              </a:xfrm>
              <a:prstGeom prst="rect">
                <a:avLst/>
              </a:prstGeom>
              <a:noFill/>
            </p:spPr>
            <p:txBody>
              <a:bodyPr wrap="square" lIns="0" tIns="0" rIns="0" bIns="0" rtlCol="0">
                <a:spAutoFit/>
              </a:bodyPr>
              <a:lstStyle/>
              <a:p>
                <a:pPr marL="0" lvl="1" algn="ctr"/>
                <a:r>
                  <a:rPr lang="zh-CN" altLang="en-US" sz="2800" dirty="0">
                    <a:solidFill>
                      <a:schemeClr val="bg1">
                        <a:lumMod val="50000"/>
                      </a:schemeClr>
                    </a:solidFill>
                    <a:cs typeface="+mn-ea"/>
                    <a:sym typeface="+mn-lt"/>
                  </a:rPr>
                  <a:t>表结构设计</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pSp>
        <p:nvGrpSpPr>
          <p:cNvPr id="3" name="组合 2"/>
          <p:cNvGrpSpPr/>
          <p:nvPr/>
        </p:nvGrpSpPr>
        <p:grpSpPr>
          <a:xfrm>
            <a:off x="2935605" y="2065655"/>
            <a:ext cx="5471159" cy="1938121"/>
            <a:chOff x="1982728" y="1643818"/>
            <a:chExt cx="4949702" cy="1546285"/>
          </a:xfrm>
        </p:grpSpPr>
        <p:sp>
          <p:nvSpPr>
            <p:cNvPr id="4" name="Rectangle 1"/>
            <p:cNvSpPr>
              <a:spLocks noChangeArrowheads="1"/>
            </p:cNvSpPr>
            <p:nvPr/>
          </p:nvSpPr>
          <p:spPr bwMode="auto">
            <a:xfrm>
              <a:off x="4986063" y="1643898"/>
              <a:ext cx="1946367" cy="1546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zh-CN" sz="2400" b="0" i="0" strike="noStrike" cap="none" normalizeH="0" baseline="0" dirty="0">
                  <a:ln>
                    <a:noFill/>
                  </a:ln>
                  <a:effectLst/>
                  <a:latin typeface="Arial" panose="020B0604020202020204" pitchFamily="34" charset="0"/>
                </a:rPr>
                <a:t>displayCard</a:t>
              </a:r>
              <a:endParaRPr kumimoji="0" lang="zh-CN" altLang="zh-CN" sz="2400" b="0" i="0"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zh-CN" sz="2400" b="0" i="0" strike="noStrike" cap="none" normalizeH="0" baseline="0" dirty="0">
                  <a:ln>
                    <a:noFill/>
                  </a:ln>
                  <a:effectLst/>
                  <a:latin typeface="Arial" panose="020B0604020202020204" pitchFamily="34" charset="0"/>
                </a:rPr>
                <a:t>CPU</a:t>
              </a:r>
              <a:endParaRPr kumimoji="0" lang="zh-CN" altLang="zh-CN" sz="2400" b="0" i="0"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zh-CN" sz="2400" b="0" i="0" strike="noStrike" cap="none" normalizeH="0" baseline="0" dirty="0">
                  <a:ln>
                    <a:noFill/>
                  </a:ln>
                  <a:effectLst/>
                  <a:latin typeface="Arial" panose="020B0604020202020204" pitchFamily="34" charset="0"/>
                </a:rPr>
                <a:t>hardDisk</a:t>
              </a:r>
              <a:endParaRPr kumimoji="0" lang="zh-CN" altLang="zh-CN" sz="2400" b="0" i="0"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zh-CN" sz="2400" b="0" i="0" strike="noStrike" cap="none" normalizeH="0" baseline="0" dirty="0">
                  <a:ln>
                    <a:noFill/>
                  </a:ln>
                  <a:effectLst/>
                  <a:latin typeface="Arial" panose="020B0604020202020204" pitchFamily="34" charset="0"/>
                </a:rPr>
                <a:t>memory</a:t>
              </a:r>
              <a:endParaRPr kumimoji="0" lang="zh-CN" altLang="zh-CN" sz="2400" b="0" i="0" u="sng" strike="noStrike" cap="none" normalizeH="0" baseline="0" dirty="0">
                <a:ln>
                  <a:noFill/>
                </a:ln>
                <a:effectLst/>
                <a:latin typeface="Arial" panose="020B0604020202020204" pitchFamily="34" charset="0"/>
              </a:endParaRPr>
            </a:p>
            <a:p>
              <a:pPr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endParaRPr kumimoji="0" lang="zh-CN" altLang="zh-CN" sz="2400" b="0" i="0" u="sng" strike="noStrike" cap="none" normalizeH="0" baseline="0" dirty="0">
                <a:ln>
                  <a:noFill/>
                </a:ln>
                <a:effectLst/>
                <a:latin typeface="Arial" panose="020B0604020202020204" pitchFamily="34" charset="0"/>
              </a:endParaRPr>
            </a:p>
          </p:txBody>
        </p:sp>
        <p:sp>
          <p:nvSpPr>
            <p:cNvPr id="8" name="矩形 7"/>
            <p:cNvSpPr/>
            <p:nvPr/>
          </p:nvSpPr>
          <p:spPr>
            <a:xfrm>
              <a:off x="1982728" y="1643818"/>
              <a:ext cx="2827775" cy="1251352"/>
            </a:xfrm>
            <a:prstGeom prst="rect">
              <a:avLst/>
            </a:prstGeom>
          </p:spPr>
          <p:txBody>
            <a:bodyPr wrap="square">
              <a:spAutoFit/>
            </a:bodyPr>
            <a:p>
              <a:pPr marL="285750" lvl="0" indent="-285750" eaLnBrk="0" fontAlgn="base" hangingPunct="0">
                <a:spcBef>
                  <a:spcPct val="0"/>
                </a:spcBef>
                <a:spcAft>
                  <a:spcPct val="0"/>
                </a:spcAft>
                <a:buFont typeface="Wingdings" panose="05000000000000000000" pitchFamily="2" charset="2"/>
                <a:buChar char="Ø"/>
              </a:pPr>
              <a:r>
                <a:rPr lang="en-US" altLang="zh-CN" sz="2400" dirty="0">
                  <a:latin typeface="Arial" panose="020B0604020202020204" pitchFamily="34" charset="0"/>
                </a:rPr>
                <a:t>user</a:t>
              </a:r>
              <a:endParaRPr lang="zh-CN" altLang="zh-CN" sz="2400" dirty="0">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Ø"/>
              </a:pPr>
              <a:r>
                <a:rPr lang="en-US" altLang="zh-CN" sz="2400" dirty="0">
                  <a:latin typeface="Arial" panose="020B0604020202020204" pitchFamily="34" charset="0"/>
                </a:rPr>
                <a:t>computer</a:t>
              </a:r>
              <a:endParaRPr lang="zh-CN" altLang="zh-CN" sz="2400" dirty="0">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Ø"/>
              </a:pPr>
              <a:r>
                <a:rPr lang="en-US" altLang="zh-CN" sz="2400" dirty="0">
                  <a:latin typeface="Arial" panose="020B0604020202020204" pitchFamily="34" charset="0"/>
                </a:rPr>
                <a:t>information</a:t>
              </a:r>
              <a:endParaRPr lang="zh-CN" altLang="zh-CN" sz="2400" dirty="0">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Ø"/>
              </a:pPr>
              <a:r>
                <a:rPr lang="en-US" altLang="zh-CN" sz="2400" dirty="0">
                  <a:latin typeface="Arial" panose="020B0604020202020204" pitchFamily="34" charset="0"/>
                </a:rPr>
                <a:t>post</a:t>
              </a:r>
              <a:endParaRPr lang="en-US" altLang="zh-CN" sz="2400" dirty="0">
                <a:latin typeface="Arial" panose="020B0604020202020204" pitchFamily="34" charset="0"/>
              </a:endParaRPr>
            </a:p>
          </p:txBody>
        </p:sp>
      </p:grpSp>
      <p:sp>
        <p:nvSpPr>
          <p:cNvPr id="9" name="文本框 8"/>
          <p:cNvSpPr txBox="1"/>
          <p:nvPr/>
        </p:nvSpPr>
        <p:spPr>
          <a:xfrm>
            <a:off x="1382292" y="1271708"/>
            <a:ext cx="2827775" cy="521970"/>
          </a:xfrm>
          <a:prstGeom prst="rect">
            <a:avLst/>
          </a:prstGeom>
          <a:noFill/>
        </p:spPr>
        <p:txBody>
          <a:bodyPr wrap="square" rtlCol="0">
            <a:spAutoFit/>
          </a:bodyPr>
          <a:p>
            <a:r>
              <a:rPr lang="en-US" altLang="zh-CN" sz="2800" b="1" dirty="0">
                <a:latin typeface="Arial" panose="020B0604020202020204" pitchFamily="34" charset="0"/>
              </a:rPr>
              <a:t>      8</a:t>
            </a:r>
            <a:r>
              <a:rPr lang="zh-CN" altLang="en-US" sz="2800" b="1" dirty="0">
                <a:latin typeface="Arial" panose="020B0604020202020204" pitchFamily="34" charset="0"/>
              </a:rPr>
              <a:t>个表：</a:t>
            </a:r>
            <a:endParaRPr lang="zh-CN" altLang="en-US" sz="2800" b="1" dirty="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cxnSp>
          <p:nvCxnSpPr>
            <p:cNvPr id="7" name="品 11"/>
            <p:cNvCxnSpPr/>
            <p:nvPr>
              <p:custDataLst>
                <p:tags r:id="rId1"/>
              </p:custDataLst>
            </p:nvPr>
          </p:nvCxnSpPr>
          <p:spPr>
            <a:xfrm>
              <a:off x="0" y="1153344"/>
              <a:ext cx="12190413" cy="0"/>
            </a:xfrm>
            <a:prstGeom prst="line">
              <a:avLst/>
            </a:prstGeom>
            <a:noFill/>
            <a:ln w="38100" cap="flat" cmpd="sng" algn="ctr">
              <a:solidFill>
                <a:schemeClr val="accent3"/>
              </a:solidFill>
              <a:prstDash val="solid"/>
              <a:miter lim="800000"/>
            </a:ln>
            <a:effectLst/>
          </p:spPr>
        </p:cxn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
        <p:nvSpPr>
          <p:cNvPr id="3" name="9"/>
          <p:cNvSpPr txBox="1"/>
          <p:nvPr/>
        </p:nvSpPr>
        <p:spPr>
          <a:xfrm>
            <a:off x="4368087" y="498874"/>
            <a:ext cx="3435256" cy="430530"/>
          </a:xfrm>
          <a:prstGeom prst="rect">
            <a:avLst/>
          </a:prstGeom>
          <a:noFill/>
        </p:spPr>
        <p:txBody>
          <a:bodyPr wrap="square" lIns="0" tIns="0" rIns="0" bIns="0" rtlCol="0">
            <a:spAutoFit/>
          </a:bodyPr>
          <a:p>
            <a:pPr marL="0" lvl="1" algn="ctr"/>
            <a:r>
              <a:rPr lang="zh-CN" altLang="en-US" sz="2800" dirty="0">
                <a:solidFill>
                  <a:schemeClr val="bg1">
                    <a:lumMod val="50000"/>
                  </a:schemeClr>
                </a:solidFill>
                <a:cs typeface="+mn-ea"/>
                <a:sym typeface="+mn-lt"/>
              </a:rPr>
              <a:t>表结构设计</a:t>
            </a:r>
            <a:endParaRPr lang="zh-CN" altLang="en-US" sz="2800" dirty="0">
              <a:solidFill>
                <a:schemeClr val="bg1">
                  <a:lumMod val="50000"/>
                </a:schemeClr>
              </a:solidFill>
              <a:cs typeface="+mn-ea"/>
              <a:sym typeface="+mn-lt"/>
            </a:endParaRPr>
          </a:p>
        </p:txBody>
      </p:sp>
      <p:sp>
        <p:nvSpPr>
          <p:cNvPr id="100" name="文本框 99"/>
          <p:cNvSpPr txBox="1"/>
          <p:nvPr/>
        </p:nvSpPr>
        <p:spPr>
          <a:xfrm>
            <a:off x="2398395" y="3542030"/>
            <a:ext cx="6451600" cy="275590"/>
          </a:xfrm>
          <a:prstGeom prst="rect">
            <a:avLst/>
          </a:prstGeom>
          <a:noFill/>
          <a:ln w="9525">
            <a:noFill/>
          </a:ln>
        </p:spPr>
        <p:txBody>
          <a:bodyPr wrap="square">
            <a:spAutoFit/>
          </a:bodyPr>
          <a:p>
            <a:pPr indent="0"/>
            <a:r>
              <a:rPr lang="zh-CN" sz="1200" b="0">
                <a:latin typeface="Calibri" panose="020F0502020204030204" pitchFamily="34" charset="0"/>
                <a:ea typeface="宋体" panose="02010600030101010101" pitchFamily="2" charset="-122"/>
              </a:rPr>
              <a:t>表</a:t>
            </a:r>
            <a:r>
              <a:rPr lang="en-US" sz="1200" b="0">
                <a:latin typeface="Calibri" panose="020F0502020204030204" pitchFamily="34" charset="0"/>
                <a:ea typeface="宋体" panose="02010600030101010101" pitchFamily="2" charset="-122"/>
                <a:cs typeface="Times New Roman" panose="02020603050405020304" charset="0"/>
              </a:rPr>
              <a:t>computer</a:t>
            </a:r>
            <a:r>
              <a:rPr lang="zh-CN" sz="1200" b="0">
                <a:latin typeface="Calibri" panose="020F0502020204030204" pitchFamily="34" charset="0"/>
                <a:ea typeface="宋体" panose="02010600030101010101" pitchFamily="2" charset="-122"/>
              </a:rPr>
              <a:t>结构</a:t>
            </a:r>
            <a:endParaRPr lang="zh-CN" altLang="en-US"/>
          </a:p>
        </p:txBody>
      </p:sp>
      <p:graphicFrame>
        <p:nvGraphicFramePr>
          <p:cNvPr id="4" name="表格 3"/>
          <p:cNvGraphicFramePr/>
          <p:nvPr>
            <p:custDataLst>
              <p:tags r:id="rId2"/>
            </p:custDataLst>
          </p:nvPr>
        </p:nvGraphicFramePr>
        <p:xfrm>
          <a:off x="2499995" y="1447144"/>
          <a:ext cx="9017000" cy="5229225"/>
        </p:xfrm>
        <a:graphic>
          <a:graphicData uri="http://schemas.openxmlformats.org/drawingml/2006/table">
            <a:tbl>
              <a:tblPr firstRow="1" bandRow="1">
                <a:tableStyleId>{5940675A-B579-460E-94D1-54222C63F5DA}</a:tableStyleId>
              </a:tblPr>
              <a:tblGrid>
                <a:gridCol w="1915795"/>
                <a:gridCol w="1466215"/>
                <a:gridCol w="1404620"/>
                <a:gridCol w="1403985"/>
                <a:gridCol w="1407795"/>
                <a:gridCol w="1418590"/>
              </a:tblGrid>
              <a:tr h="381635">
                <a:tc>
                  <a:txBody>
                    <a:bodyPr/>
                    <a:p>
                      <a:pPr indent="0">
                        <a:buNone/>
                      </a:pPr>
                      <a:r>
                        <a:rPr lang="en-US" sz="1800" b="0">
                          <a:solidFill>
                            <a:srgbClr val="FFFFFF"/>
                          </a:solidFill>
                          <a:latin typeface="宋体" panose="02010600030101010101" pitchFamily="2" charset="-122"/>
                          <a:ea typeface="宋体" panose="02010600030101010101" pitchFamily="2" charset="-122"/>
                          <a:cs typeface="宋体" panose="02010600030101010101" pitchFamily="2" charset="-122"/>
                        </a:rPr>
                        <a:t>字段名</a:t>
                      </a:r>
                      <a:endParaRPr lang="en-US" altLang="en-US" sz="18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800" b="0">
                          <a:solidFill>
                            <a:srgbClr val="FFFFFF"/>
                          </a:solidFill>
                          <a:latin typeface="宋体" panose="02010600030101010101" pitchFamily="2" charset="-122"/>
                          <a:ea typeface="宋体" panose="02010600030101010101" pitchFamily="2" charset="-122"/>
                          <a:cs typeface="宋体" panose="02010600030101010101" pitchFamily="2" charset="-122"/>
                        </a:rPr>
                        <a:t>数据类型</a:t>
                      </a:r>
                      <a:endParaRPr lang="en-US" altLang="en-US" sz="18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800" b="0">
                          <a:solidFill>
                            <a:srgbClr val="FFFFFF"/>
                          </a:solidFill>
                          <a:latin typeface="宋体" panose="02010600030101010101" pitchFamily="2" charset="-122"/>
                          <a:ea typeface="宋体" panose="02010600030101010101" pitchFamily="2" charset="-122"/>
                          <a:cs typeface="宋体" panose="02010600030101010101" pitchFamily="2" charset="-122"/>
                        </a:rPr>
                        <a:t>长度</a:t>
                      </a:r>
                      <a:endParaRPr lang="en-US" altLang="en-US" sz="18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800" b="0">
                          <a:solidFill>
                            <a:srgbClr val="FFFFFF"/>
                          </a:solidFill>
                          <a:latin typeface="宋体" panose="02010600030101010101" pitchFamily="2" charset="-122"/>
                          <a:ea typeface="宋体" panose="02010600030101010101" pitchFamily="2" charset="-122"/>
                          <a:cs typeface="宋体" panose="02010600030101010101" pitchFamily="2" charset="-122"/>
                        </a:rPr>
                        <a:t>主键</a:t>
                      </a:r>
                      <a:endParaRPr lang="en-US" altLang="en-US" sz="18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800" b="0">
                          <a:solidFill>
                            <a:srgbClr val="FFFFFF"/>
                          </a:solidFill>
                          <a:latin typeface="宋体" panose="02010600030101010101" pitchFamily="2" charset="-122"/>
                          <a:ea typeface="宋体" panose="02010600030101010101" pitchFamily="2" charset="-122"/>
                          <a:cs typeface="宋体" panose="02010600030101010101" pitchFamily="2" charset="-122"/>
                        </a:rPr>
                        <a:t>非空</a:t>
                      </a:r>
                      <a:endParaRPr lang="en-US" altLang="en-US" sz="18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800" b="0">
                          <a:solidFill>
                            <a:srgbClr val="FFFFFF"/>
                          </a:solidFill>
                          <a:latin typeface="宋体" panose="02010600030101010101" pitchFamily="2" charset="-122"/>
                          <a:ea typeface="宋体" panose="02010600030101010101" pitchFamily="2" charset="-122"/>
                          <a:cs typeface="宋体" panose="02010600030101010101" pitchFamily="2" charset="-122"/>
                        </a:rPr>
                        <a:t>描述</a:t>
                      </a:r>
                      <a:endParaRPr lang="en-US" altLang="en-US" sz="18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r>
              <a:tr h="38354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model</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型号</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381635">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brand</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品牌</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38354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price</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价格</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381635">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cpuWeight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CPU权值</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765175">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displayCardWeight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显卡权值</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64008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hardDiskWeight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INT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硬盘权值</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381635">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memoryWeight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INT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内存权值</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38354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characterOne</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关键词1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381635">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characterTwo</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关键词2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38354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charaterThree</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 </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关键词3</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381635">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buyURL</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40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购买链接</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bl>
          </a:graphicData>
        </a:graphic>
      </p:graphicFrame>
      <p:sp>
        <p:nvSpPr>
          <p:cNvPr id="8" name="文本框 7"/>
          <p:cNvSpPr txBox="1"/>
          <p:nvPr/>
        </p:nvSpPr>
        <p:spPr>
          <a:xfrm>
            <a:off x="2398395" y="5639435"/>
            <a:ext cx="6451600" cy="414020"/>
          </a:xfrm>
          <a:prstGeom prst="rect">
            <a:avLst/>
          </a:prstGeom>
          <a:noFill/>
          <a:ln w="9525">
            <a:noFill/>
          </a:ln>
        </p:spPr>
        <p:txBody>
          <a:bodyPr wrap="square">
            <a:spAutoFit/>
          </a:bodyPr>
          <a:p>
            <a:pPr indent="0"/>
            <a:r>
              <a:rPr lang="en-US" sz="1050" b="0">
                <a:latin typeface="Calibri" panose="020F0502020204030204" pitchFamily="34" charset="0"/>
                <a:ea typeface="宋体" panose="02010600030101010101" pitchFamily="2" charset="-122"/>
                <a:cs typeface="Times New Roman" panose="02020603050405020304" charset="0"/>
              </a:rPr>
              <a:t> </a:t>
            </a:r>
            <a:endParaRPr lang="zh-CN" altLang="en-US"/>
          </a:p>
        </p:txBody>
      </p:sp>
      <p:sp>
        <p:nvSpPr>
          <p:cNvPr id="9" name="文本框 8"/>
          <p:cNvSpPr txBox="1"/>
          <p:nvPr/>
        </p:nvSpPr>
        <p:spPr>
          <a:xfrm>
            <a:off x="259715" y="2770505"/>
            <a:ext cx="1994535" cy="398780"/>
          </a:xfrm>
          <a:prstGeom prst="rect">
            <a:avLst/>
          </a:prstGeom>
          <a:noFill/>
          <a:ln w="9525">
            <a:noFill/>
          </a:ln>
        </p:spPr>
        <p:txBody>
          <a:bodyPr wrap="square">
            <a:spAutoFit/>
          </a:bodyPr>
          <a:p>
            <a:pPr indent="0"/>
            <a:r>
              <a:rPr lang="zh-CN" sz="2000" b="1">
                <a:latin typeface="Calibri" panose="020F0502020204030204" pitchFamily="34" charset="0"/>
                <a:ea typeface="宋体" panose="02010600030101010101" pitchFamily="2" charset="-122"/>
              </a:rPr>
              <a:t>表</a:t>
            </a:r>
            <a:r>
              <a:rPr lang="en-US" sz="2000" b="1">
                <a:latin typeface="Calibri" panose="020F0502020204030204" pitchFamily="34" charset="0"/>
                <a:ea typeface="宋体" panose="02010600030101010101" pitchFamily="2" charset="-122"/>
                <a:cs typeface="Times New Roman" panose="02020603050405020304" charset="0"/>
              </a:rPr>
              <a:t>computer</a:t>
            </a:r>
            <a:r>
              <a:rPr lang="zh-CN" sz="2000" b="1">
                <a:latin typeface="Calibri" panose="020F0502020204030204" pitchFamily="34" charset="0"/>
                <a:ea typeface="宋体" panose="02010600030101010101" pitchFamily="2" charset="-122"/>
              </a:rPr>
              <a:t>结构</a:t>
            </a:r>
            <a:endParaRPr lang="zh-CN" altLang="en-US" sz="2000" b="1">
              <a:latin typeface="Calibri" panose="020F050202020403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cxnSp>
          <p:nvCxnSpPr>
            <p:cNvPr id="7" name="品 11"/>
            <p:cNvCxnSpPr/>
            <p:nvPr>
              <p:custDataLst>
                <p:tags r:id="rId1"/>
              </p:custDataLst>
            </p:nvPr>
          </p:nvCxnSpPr>
          <p:spPr>
            <a:xfrm>
              <a:off x="0" y="1153344"/>
              <a:ext cx="12190413" cy="0"/>
            </a:xfrm>
            <a:prstGeom prst="line">
              <a:avLst/>
            </a:prstGeom>
            <a:noFill/>
            <a:ln w="38100" cap="flat" cmpd="sng" algn="ctr">
              <a:solidFill>
                <a:schemeClr val="accent3"/>
              </a:solidFill>
              <a:prstDash val="solid"/>
              <a:miter lim="800000"/>
            </a:ln>
            <a:effectLst/>
          </p:spPr>
        </p:cxn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
        <p:nvSpPr>
          <p:cNvPr id="4" name="9"/>
          <p:cNvSpPr txBox="1"/>
          <p:nvPr/>
        </p:nvSpPr>
        <p:spPr>
          <a:xfrm>
            <a:off x="4368087" y="498874"/>
            <a:ext cx="3435256" cy="430530"/>
          </a:xfrm>
          <a:prstGeom prst="rect">
            <a:avLst/>
          </a:prstGeom>
          <a:noFill/>
        </p:spPr>
        <p:txBody>
          <a:bodyPr wrap="square" lIns="0" tIns="0" rIns="0" bIns="0" rtlCol="0">
            <a:spAutoFit/>
          </a:bodyPr>
          <a:p>
            <a:pPr marL="0" lvl="1" algn="ctr"/>
            <a:r>
              <a:rPr lang="zh-CN" altLang="en-US" sz="2800" dirty="0">
                <a:solidFill>
                  <a:schemeClr val="bg1">
                    <a:lumMod val="50000"/>
                  </a:schemeClr>
                </a:solidFill>
                <a:cs typeface="+mn-ea"/>
                <a:sym typeface="+mn-lt"/>
              </a:rPr>
              <a:t>表结构设计</a:t>
            </a:r>
            <a:endParaRPr lang="zh-CN" altLang="en-US" sz="2800" dirty="0">
              <a:solidFill>
                <a:schemeClr val="bg1">
                  <a:lumMod val="50000"/>
                </a:schemeClr>
              </a:solidFill>
              <a:cs typeface="+mn-ea"/>
              <a:sym typeface="+mn-lt"/>
            </a:endParaRPr>
          </a:p>
        </p:txBody>
      </p:sp>
      <p:graphicFrame>
        <p:nvGraphicFramePr>
          <p:cNvPr id="9" name="表格 8"/>
          <p:cNvGraphicFramePr/>
          <p:nvPr>
            <p:custDataLst>
              <p:tags r:id="rId2"/>
            </p:custDataLst>
          </p:nvPr>
        </p:nvGraphicFramePr>
        <p:xfrm>
          <a:off x="551180" y="1588770"/>
          <a:ext cx="5067300" cy="2113915"/>
        </p:xfrm>
        <a:graphic>
          <a:graphicData uri="http://schemas.openxmlformats.org/drawingml/2006/table">
            <a:tbl>
              <a:tblPr firstRow="1" bandRow="1">
                <a:tableStyleId>{5940675A-B579-460E-94D1-54222C63F5DA}</a:tableStyleId>
              </a:tblPr>
              <a:tblGrid>
                <a:gridCol w="843280"/>
                <a:gridCol w="845820"/>
                <a:gridCol w="843280"/>
                <a:gridCol w="844550"/>
                <a:gridCol w="845820"/>
                <a:gridCol w="844550"/>
              </a:tblGrid>
              <a:tr h="264160">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字段名</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数据类型</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长度</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主键</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非空</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描述</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r>
              <a:tr h="26479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c_model</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20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CPU类型</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26352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c_price</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FLOSAT(2)</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CPU价格</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52895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c_parameter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CPU参数</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528320">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c_recommend</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2000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CPU介绍</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264160">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c_weight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CPU权值</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bl>
          </a:graphicData>
        </a:graphic>
      </p:graphicFrame>
      <p:sp>
        <p:nvSpPr>
          <p:cNvPr id="100" name="文本框 99"/>
          <p:cNvSpPr txBox="1"/>
          <p:nvPr/>
        </p:nvSpPr>
        <p:spPr>
          <a:xfrm>
            <a:off x="3777297" y="3912870"/>
            <a:ext cx="5080000" cy="252730"/>
          </a:xfrm>
          <a:prstGeom prst="rect">
            <a:avLst/>
          </a:prstGeom>
          <a:noFill/>
          <a:ln w="9525">
            <a:noFill/>
          </a:ln>
        </p:spPr>
        <p:txBody>
          <a:bodyPr>
            <a:spAutoFit/>
          </a:bodyPr>
          <a:p>
            <a:pPr indent="0"/>
            <a:r>
              <a:rPr lang="en-US" sz="1050" b="0">
                <a:latin typeface="Calibri" panose="020F0502020204030204" pitchFamily="34" charset="0"/>
                <a:ea typeface="宋体" panose="02010600030101010101" pitchFamily="2" charset="-122"/>
                <a:cs typeface="Times New Roman" panose="02020603050405020304" charset="0"/>
              </a:rPr>
              <a:t> </a:t>
            </a:r>
            <a:endParaRPr lang="zh-CN" altLang="en-US"/>
          </a:p>
        </p:txBody>
      </p:sp>
      <p:graphicFrame>
        <p:nvGraphicFramePr>
          <p:cNvPr id="40" name="表格 39"/>
          <p:cNvGraphicFramePr/>
          <p:nvPr>
            <p:custDataLst>
              <p:tags r:id="rId3"/>
            </p:custDataLst>
          </p:nvPr>
        </p:nvGraphicFramePr>
        <p:xfrm>
          <a:off x="5789295" y="1588135"/>
          <a:ext cx="6200140" cy="2114550"/>
        </p:xfrm>
        <a:graphic>
          <a:graphicData uri="http://schemas.openxmlformats.org/drawingml/2006/table">
            <a:tbl>
              <a:tblPr firstRow="1" bandRow="1">
                <a:tableStyleId>{5940675A-B579-460E-94D1-54222C63F5DA}</a:tableStyleId>
              </a:tblPr>
              <a:tblGrid>
                <a:gridCol w="1214755"/>
                <a:gridCol w="996950"/>
                <a:gridCol w="995045"/>
                <a:gridCol w="996950"/>
                <a:gridCol w="998855"/>
                <a:gridCol w="997585"/>
              </a:tblGrid>
              <a:tr h="352425">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字段名</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数据类型</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长度</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主键</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非空</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描述</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r>
              <a:tr h="35242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d_model</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20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显卡类型</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35242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d_price</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FLOSAT(2)</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显卡价格</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35242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d_parameter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显卡参数</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35242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d_recommend</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2000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显卡介绍</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35242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d_weight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显卡权值</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bl>
          </a:graphicData>
        </a:graphic>
      </p:graphicFrame>
      <p:graphicFrame>
        <p:nvGraphicFramePr>
          <p:cNvPr id="41" name="表格 40"/>
          <p:cNvGraphicFramePr/>
          <p:nvPr>
            <p:custDataLst>
              <p:tags r:id="rId4"/>
            </p:custDataLst>
          </p:nvPr>
        </p:nvGraphicFramePr>
        <p:xfrm>
          <a:off x="510857" y="4217670"/>
          <a:ext cx="5029200" cy="2192020"/>
        </p:xfrm>
        <a:graphic>
          <a:graphicData uri="http://schemas.openxmlformats.org/drawingml/2006/table">
            <a:tbl>
              <a:tblPr firstRow="1" bandRow="1">
                <a:tableStyleId>{5940675A-B579-460E-94D1-54222C63F5DA}</a:tableStyleId>
              </a:tblPr>
              <a:tblGrid>
                <a:gridCol w="836930"/>
                <a:gridCol w="839470"/>
                <a:gridCol w="836930"/>
                <a:gridCol w="838200"/>
                <a:gridCol w="839470"/>
                <a:gridCol w="838200"/>
              </a:tblGrid>
              <a:tr h="243205">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字段名</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数据类型</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长度</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主键</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非空</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描述</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r>
              <a:tr h="487680">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h_model</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20	</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硬盘类型</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24320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h_price</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FLOSAT(2)</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硬盘价格</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8704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h_parameter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硬盘参数</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487680">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h_recommend</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2000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硬盘介绍</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24320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h_weight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硬盘权值</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bl>
          </a:graphicData>
        </a:graphic>
      </p:graphicFrame>
      <p:sp>
        <p:nvSpPr>
          <p:cNvPr id="42" name="文本框 41"/>
          <p:cNvSpPr txBox="1"/>
          <p:nvPr/>
        </p:nvSpPr>
        <p:spPr>
          <a:xfrm>
            <a:off x="434657" y="5373370"/>
            <a:ext cx="5080000" cy="252730"/>
          </a:xfrm>
          <a:prstGeom prst="rect">
            <a:avLst/>
          </a:prstGeom>
          <a:noFill/>
          <a:ln w="9525">
            <a:noFill/>
          </a:ln>
        </p:spPr>
        <p:txBody>
          <a:bodyPr>
            <a:spAutoFit/>
          </a:bodyPr>
          <a:p>
            <a:pPr indent="0"/>
            <a:r>
              <a:rPr lang="en-US" sz="1050" b="0">
                <a:latin typeface="Calibri" panose="020F0502020204030204" pitchFamily="34" charset="0"/>
                <a:ea typeface="宋体" panose="02010600030101010101" pitchFamily="2" charset="-122"/>
                <a:cs typeface="Times New Roman" panose="02020603050405020304" charset="0"/>
              </a:rPr>
              <a:t> </a:t>
            </a:r>
            <a:endParaRPr lang="zh-CN" altLang="en-US"/>
          </a:p>
        </p:txBody>
      </p:sp>
      <p:graphicFrame>
        <p:nvGraphicFramePr>
          <p:cNvPr id="43" name="表格 42"/>
          <p:cNvGraphicFramePr/>
          <p:nvPr>
            <p:custDataLst>
              <p:tags r:id="rId5"/>
            </p:custDataLst>
          </p:nvPr>
        </p:nvGraphicFramePr>
        <p:xfrm>
          <a:off x="5813425" y="4242435"/>
          <a:ext cx="6167120" cy="2179320"/>
        </p:xfrm>
        <a:graphic>
          <a:graphicData uri="http://schemas.openxmlformats.org/drawingml/2006/table">
            <a:tbl>
              <a:tblPr firstRow="1" bandRow="1">
                <a:tableStyleId>{5940675A-B579-460E-94D1-54222C63F5DA}</a:tableStyleId>
              </a:tblPr>
              <a:tblGrid>
                <a:gridCol w="1026795"/>
                <a:gridCol w="1028700"/>
                <a:gridCol w="1026160"/>
                <a:gridCol w="1028065"/>
                <a:gridCol w="1029335"/>
                <a:gridCol w="1028065"/>
              </a:tblGrid>
              <a:tr h="271780">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字段名</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数据类型</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长度</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主键</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非空</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c>
                  <a:txBody>
                    <a:bodyPr/>
                    <a:p>
                      <a:pPr indent="0">
                        <a:buNone/>
                      </a:pPr>
                      <a:r>
                        <a:rPr lang="en-US" sz="1200" b="0">
                          <a:solidFill>
                            <a:srgbClr val="FFFFFF"/>
                          </a:solidFill>
                          <a:latin typeface="宋体" panose="02010600030101010101" pitchFamily="2" charset="-122"/>
                          <a:ea typeface="宋体" panose="02010600030101010101" pitchFamily="2" charset="-122"/>
                          <a:cs typeface="宋体" panose="02010600030101010101" pitchFamily="2" charset="-122"/>
                        </a:rPr>
                        <a:t>描述</a:t>
                      </a:r>
                      <a:endParaRPr lang="en-US" altLang="en-US" sz="12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4F81BD"/>
                    </a:solidFill>
                  </a:tcPr>
                </a:tc>
              </a:tr>
              <a:tr h="27368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m_model</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20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内存类型</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271780">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m_price</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FLOSAT(2)</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内存价格</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544830">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m_parameter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内存参数</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r h="545465">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m_recommend</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VARCHAR</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2000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内存介绍</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271780">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m_weight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INT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否</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内存权值</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B8CCE4"/>
                    </a:solidFill>
                  </a:tcPr>
                </a:tc>
              </a:tr>
            </a:tbl>
          </a:graphicData>
        </a:graphic>
      </p:graphicFrame>
      <p:sp>
        <p:nvSpPr>
          <p:cNvPr id="44" name="文本框 43"/>
          <p:cNvSpPr txBox="1"/>
          <p:nvPr/>
        </p:nvSpPr>
        <p:spPr>
          <a:xfrm>
            <a:off x="682625" y="1250950"/>
            <a:ext cx="1575435" cy="337185"/>
          </a:xfrm>
          <a:prstGeom prst="rect">
            <a:avLst/>
          </a:prstGeom>
          <a:noFill/>
          <a:ln w="9525">
            <a:noFill/>
          </a:ln>
        </p:spPr>
        <p:txBody>
          <a:bodyPr wrap="square">
            <a:spAutoFit/>
          </a:bodyPr>
          <a:p>
            <a:pPr indent="0"/>
            <a:r>
              <a:rPr lang="en-US" sz="1600" b="1">
                <a:latin typeface="Calibri" panose="020F0502020204030204" pitchFamily="34" charset="0"/>
                <a:ea typeface="宋体" panose="02010600030101010101" pitchFamily="2" charset="-122"/>
                <a:cs typeface="Times New Roman" panose="02020603050405020304" charset="0"/>
              </a:rPr>
              <a:t>CPU</a:t>
            </a:r>
            <a:r>
              <a:rPr lang="zh-CN" sz="1600" b="1">
                <a:latin typeface="Calibri" panose="020F0502020204030204" pitchFamily="34" charset="0"/>
                <a:ea typeface="宋体" panose="02010600030101010101" pitchFamily="2" charset="-122"/>
              </a:rPr>
              <a:t>表</a:t>
            </a:r>
            <a:endParaRPr lang="zh-CN" altLang="en-US" sz="1600" b="1">
              <a:latin typeface="Calibri" panose="020F0502020204030204" pitchFamily="34" charset="0"/>
              <a:ea typeface="宋体" panose="02010600030101010101" pitchFamily="2" charset="-122"/>
            </a:endParaRPr>
          </a:p>
        </p:txBody>
      </p:sp>
      <p:sp>
        <p:nvSpPr>
          <p:cNvPr id="45" name="文本框 44"/>
          <p:cNvSpPr txBox="1"/>
          <p:nvPr/>
        </p:nvSpPr>
        <p:spPr>
          <a:xfrm>
            <a:off x="5789295" y="1250950"/>
            <a:ext cx="1575435" cy="337185"/>
          </a:xfrm>
          <a:prstGeom prst="rect">
            <a:avLst/>
          </a:prstGeom>
          <a:noFill/>
          <a:ln w="9525">
            <a:noFill/>
          </a:ln>
        </p:spPr>
        <p:txBody>
          <a:bodyPr wrap="square">
            <a:spAutoFit/>
          </a:bodyPr>
          <a:p>
            <a:pPr indent="0"/>
            <a:r>
              <a:rPr lang="en-US" altLang="zh-CN" sz="1600" b="1">
                <a:latin typeface="Calibri" panose="020F0502020204030204" pitchFamily="34" charset="0"/>
                <a:ea typeface="宋体" panose="02010600030101010101" pitchFamily="2" charset="-122"/>
              </a:rPr>
              <a:t>displayCard</a:t>
            </a:r>
            <a:r>
              <a:rPr lang="zh-CN" sz="1600" b="1">
                <a:latin typeface="Calibri" panose="020F0502020204030204" pitchFamily="34" charset="0"/>
                <a:ea typeface="宋体" panose="02010600030101010101" pitchFamily="2" charset="-122"/>
              </a:rPr>
              <a:t>表</a:t>
            </a:r>
            <a:endParaRPr lang="zh-CN" altLang="en-US" sz="1600" b="1">
              <a:latin typeface="Calibri" panose="020F0502020204030204" pitchFamily="34" charset="0"/>
              <a:ea typeface="宋体" panose="02010600030101010101" pitchFamily="2" charset="-122"/>
            </a:endParaRPr>
          </a:p>
        </p:txBody>
      </p:sp>
      <p:sp>
        <p:nvSpPr>
          <p:cNvPr id="46" name="文本框 45"/>
          <p:cNvSpPr txBox="1"/>
          <p:nvPr/>
        </p:nvSpPr>
        <p:spPr>
          <a:xfrm>
            <a:off x="551180" y="3828415"/>
            <a:ext cx="1575435" cy="337185"/>
          </a:xfrm>
          <a:prstGeom prst="rect">
            <a:avLst/>
          </a:prstGeom>
          <a:noFill/>
          <a:ln w="9525">
            <a:noFill/>
          </a:ln>
        </p:spPr>
        <p:txBody>
          <a:bodyPr wrap="square">
            <a:spAutoFit/>
          </a:bodyPr>
          <a:p>
            <a:pPr indent="0"/>
            <a:r>
              <a:rPr lang="en-US" altLang="zh-CN" sz="1600" b="1">
                <a:latin typeface="Calibri" panose="020F0502020204030204" pitchFamily="34" charset="0"/>
                <a:ea typeface="宋体" panose="02010600030101010101" pitchFamily="2" charset="-122"/>
              </a:rPr>
              <a:t>hardDisk</a:t>
            </a:r>
            <a:r>
              <a:rPr lang="zh-CN" sz="1600" b="1">
                <a:latin typeface="Calibri" panose="020F0502020204030204" pitchFamily="34" charset="0"/>
                <a:ea typeface="宋体" panose="02010600030101010101" pitchFamily="2" charset="-122"/>
              </a:rPr>
              <a:t>表</a:t>
            </a:r>
            <a:endParaRPr lang="zh-CN" altLang="en-US" sz="1600" b="1">
              <a:latin typeface="Calibri" panose="020F0502020204030204" pitchFamily="34" charset="0"/>
              <a:ea typeface="宋体" panose="02010600030101010101" pitchFamily="2" charset="-122"/>
            </a:endParaRPr>
          </a:p>
        </p:txBody>
      </p:sp>
      <p:sp>
        <p:nvSpPr>
          <p:cNvPr id="47" name="文本框 46"/>
          <p:cNvSpPr txBox="1"/>
          <p:nvPr/>
        </p:nvSpPr>
        <p:spPr>
          <a:xfrm>
            <a:off x="5813425" y="3828415"/>
            <a:ext cx="1575435" cy="337185"/>
          </a:xfrm>
          <a:prstGeom prst="rect">
            <a:avLst/>
          </a:prstGeom>
          <a:noFill/>
          <a:ln w="9525">
            <a:noFill/>
          </a:ln>
        </p:spPr>
        <p:txBody>
          <a:bodyPr wrap="square">
            <a:spAutoFit/>
          </a:bodyPr>
          <a:p>
            <a:pPr indent="0"/>
            <a:r>
              <a:rPr lang="en-US" altLang="zh-CN" sz="1600" b="1">
                <a:latin typeface="Calibri" panose="020F0502020204030204" pitchFamily="34" charset="0"/>
                <a:ea typeface="宋体" panose="02010600030101010101" pitchFamily="2" charset="-122"/>
              </a:rPr>
              <a:t>memory</a:t>
            </a:r>
            <a:r>
              <a:rPr lang="zh-CN" sz="1600" b="1">
                <a:latin typeface="Calibri" panose="020F0502020204030204" pitchFamily="34" charset="0"/>
                <a:ea typeface="宋体" panose="02010600030101010101" pitchFamily="2" charset="-122"/>
              </a:rPr>
              <a:t>表</a:t>
            </a:r>
            <a:endParaRPr lang="zh-CN" altLang="en-US" sz="1600" b="1">
              <a:latin typeface="Calibri" panose="020F050202020403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grpSp>
          <p:nvGrpSpPr>
            <p:cNvPr id="5" name="组合 4"/>
            <p:cNvGrpSpPr/>
            <p:nvPr/>
          </p:nvGrpSpPr>
          <p:grpSpPr>
            <a:xfrm>
              <a:off x="0" y="498874"/>
              <a:ext cx="12190413" cy="654470"/>
              <a:chOff x="-2648979" y="214036"/>
              <a:chExt cx="12190413" cy="654470"/>
            </a:xfrm>
          </p:grpSpPr>
          <p:sp>
            <p:nvSpPr>
              <p:cNvPr id="6" name="9"/>
              <p:cNvSpPr txBox="1"/>
              <p:nvPr/>
            </p:nvSpPr>
            <p:spPr>
              <a:xfrm>
                <a:off x="1719108" y="214036"/>
                <a:ext cx="3435256" cy="430530"/>
              </a:xfrm>
              <a:prstGeom prst="rect">
                <a:avLst/>
              </a:prstGeom>
              <a:noFill/>
            </p:spPr>
            <p:txBody>
              <a:bodyPr wrap="square" lIns="0" tIns="0" rIns="0" bIns="0" rtlCol="0">
                <a:spAutoFit/>
              </a:bodyPr>
              <a:lstStyle/>
              <a:p>
                <a:pPr marL="0" lvl="1" algn="ctr"/>
                <a:r>
                  <a:rPr lang="zh-CN" altLang="en-US" sz="2800" dirty="0">
                    <a:solidFill>
                      <a:schemeClr val="bg1">
                        <a:lumMod val="50000"/>
                      </a:schemeClr>
                    </a:solidFill>
                    <a:cs typeface="+mn-ea"/>
                    <a:sym typeface="+mn-lt"/>
                  </a:rPr>
                  <a:t>逻辑设计图</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pic>
        <p:nvPicPr>
          <p:cNvPr id="8" name="图片 8" descr="绘图2"/>
          <p:cNvPicPr>
            <a:picLocks noChangeAspect="1"/>
          </p:cNvPicPr>
          <p:nvPr/>
        </p:nvPicPr>
        <p:blipFill>
          <a:blip r:embed="rId2"/>
          <a:stretch>
            <a:fillRect/>
          </a:stretch>
        </p:blipFill>
        <p:spPr>
          <a:xfrm>
            <a:off x="2407285" y="1042035"/>
            <a:ext cx="7001510" cy="582612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grpSp>
          <p:nvGrpSpPr>
            <p:cNvPr id="5" name="组合 4"/>
            <p:cNvGrpSpPr/>
            <p:nvPr/>
          </p:nvGrpSpPr>
          <p:grpSpPr>
            <a:xfrm>
              <a:off x="0" y="498874"/>
              <a:ext cx="12190413" cy="654470"/>
              <a:chOff x="-2648979" y="214036"/>
              <a:chExt cx="12190413" cy="654470"/>
            </a:xfrm>
          </p:grpSpPr>
          <p:sp>
            <p:nvSpPr>
              <p:cNvPr id="6" name="9"/>
              <p:cNvSpPr txBox="1"/>
              <p:nvPr/>
            </p:nvSpPr>
            <p:spPr>
              <a:xfrm>
                <a:off x="1719108" y="214036"/>
                <a:ext cx="3435256" cy="430530"/>
              </a:xfrm>
              <a:prstGeom prst="rect">
                <a:avLst/>
              </a:prstGeom>
              <a:noFill/>
            </p:spPr>
            <p:txBody>
              <a:bodyPr wrap="square" lIns="0" tIns="0" rIns="0" bIns="0" rtlCol="0">
                <a:spAutoFit/>
              </a:bodyPr>
              <a:lstStyle/>
              <a:p>
                <a:pPr marL="0" lvl="1" algn="ctr"/>
                <a:r>
                  <a:rPr lang="zh-CN" altLang="en-US" sz="2800" dirty="0">
                    <a:solidFill>
                      <a:schemeClr val="bg1">
                        <a:lumMod val="50000"/>
                      </a:schemeClr>
                    </a:solidFill>
                    <a:cs typeface="+mn-ea"/>
                    <a:sym typeface="+mn-lt"/>
                  </a:rPr>
                  <a:t>安全设计</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
        <p:nvSpPr>
          <p:cNvPr id="100" name="文本框 99"/>
          <p:cNvSpPr txBox="1"/>
          <p:nvPr/>
        </p:nvSpPr>
        <p:spPr>
          <a:xfrm>
            <a:off x="1568450" y="1614805"/>
            <a:ext cx="8882380" cy="3169285"/>
          </a:xfrm>
          <a:prstGeom prst="rect">
            <a:avLst/>
          </a:prstGeom>
          <a:noFill/>
          <a:ln w="9525">
            <a:noFill/>
          </a:ln>
        </p:spPr>
        <p:txBody>
          <a:bodyPr wrap="square">
            <a:spAutoFit/>
          </a:bodyPr>
          <a:p>
            <a:pPr indent="0"/>
            <a:r>
              <a:rPr lang="zh-CN" sz="3200" b="1">
                <a:latin typeface="Arial" panose="020B0604020202020204" pitchFamily="34" charset="0"/>
                <a:ea typeface="黑体" panose="02010609060101010101" charset="-122"/>
              </a:rPr>
              <a:t>安全保密设计</a:t>
            </a:r>
            <a:r>
              <a:rPr lang="zh-CN" sz="2400" b="0">
                <a:ea typeface="宋体" panose="02010600030101010101" pitchFamily="2" charset="-122"/>
              </a:rPr>
              <a:t>       通过区分不同的访问者、不同的访问类型和不同的数据对象，进行分别对待而获得的数据库</a:t>
            </a:r>
            <a:r>
              <a:rPr lang="zh-CN" sz="2400" b="0">
                <a:latin typeface="Calibri" panose="020F0502020204030204" pitchFamily="34" charset="0"/>
                <a:ea typeface="宋体" panose="02010600030101010101" pitchFamily="2" charset="-122"/>
              </a:rPr>
              <a:t>访问权限</a:t>
            </a:r>
            <a:r>
              <a:rPr lang="zh-CN" sz="2400" b="0">
                <a:ea typeface="宋体" panose="02010600030101010101" pitchFamily="2" charset="-122"/>
              </a:rPr>
              <a:t>。对数据库设计中涉及到的各种项目，如数据项、记录、系、文卷、模式、库安全保密设计考虑。对数据库设计中涉及到的各种项目，如数据项、记录、系、文卷、模式、数据库管理用员对数据库操作，需要注意以下几项安全问题：</a:t>
            </a:r>
            <a:r>
              <a:rPr lang="en-US" sz="2400" b="0">
                <a:latin typeface="Calibri" panose="020F0502020204030204" pitchFamily="34" charset="0"/>
                <a:ea typeface="宋体" panose="02010600030101010101" pitchFamily="2" charset="-122"/>
                <a:cs typeface="Times New Roman" panose="02020603050405020304" charset="0"/>
              </a:rPr>
              <a:t> </a:t>
            </a:r>
            <a:r>
              <a:rPr lang="zh-CN" sz="2400" b="0">
                <a:ea typeface="宋体" panose="02010600030101010101" pitchFamily="2" charset="-122"/>
              </a:rPr>
              <a:t>       访问安全</a:t>
            </a:r>
            <a:r>
              <a:rPr lang="en-US" sz="2400" b="0">
                <a:latin typeface="Calibri" panose="020F0502020204030204" pitchFamily="34" charset="0"/>
                <a:ea typeface="宋体" panose="02010600030101010101" pitchFamily="2" charset="-122"/>
                <a:cs typeface="Times New Roman" panose="02020603050405020304" charset="0"/>
              </a:rPr>
              <a:t> </a:t>
            </a:r>
            <a:r>
              <a:rPr lang="zh-CN" sz="2400" b="0">
                <a:ea typeface="宋体" panose="02010600030101010101" pitchFamily="2" charset="-122"/>
              </a:rPr>
              <a:t>、网络安全</a:t>
            </a:r>
            <a:r>
              <a:rPr lang="en-US" sz="2400" b="0">
                <a:latin typeface="Calibri" panose="020F0502020204030204" pitchFamily="34" charset="0"/>
                <a:ea typeface="宋体" panose="02010600030101010101" pitchFamily="2" charset="-122"/>
              </a:rPr>
              <a:t> </a:t>
            </a:r>
            <a:r>
              <a:rPr lang="zh-CN" sz="2400" b="0">
                <a:ea typeface="宋体" panose="02010600030101010101" pitchFamily="2" charset="-122"/>
              </a:rPr>
              <a:t>、传输安全</a:t>
            </a:r>
            <a:r>
              <a:rPr lang="en-US" sz="2400" b="0">
                <a:latin typeface="Calibri" panose="020F0502020204030204" pitchFamily="34" charset="0"/>
                <a:ea typeface="宋体" panose="02010600030101010101" pitchFamily="2" charset="-122"/>
              </a:rPr>
              <a:t> </a:t>
            </a:r>
            <a:r>
              <a:rPr lang="zh-CN" sz="2400" b="0">
                <a:ea typeface="宋体" panose="02010600030101010101" pitchFamily="2" charset="-122"/>
              </a:rPr>
              <a:t>、备份安全</a:t>
            </a:r>
            <a:r>
              <a:rPr lang="en-US" sz="2400" b="0">
                <a:latin typeface="Calibri" panose="020F0502020204030204" pitchFamily="34" charset="0"/>
                <a:ea typeface="宋体" panose="02010600030101010101" pitchFamily="2" charset="-122"/>
              </a:rPr>
              <a:t> </a:t>
            </a:r>
            <a:r>
              <a:rPr lang="zh-CN" sz="2400" b="0">
                <a:ea typeface="宋体" panose="02010600030101010101" pitchFamily="2" charset="-122"/>
              </a:rPr>
              <a:t>、数据安全</a:t>
            </a:r>
            <a:r>
              <a:rPr lang="zh-CN" sz="2400" b="0">
                <a:latin typeface="Calibri" panose="020F0502020204030204" pitchFamily="34" charset="0"/>
                <a:ea typeface="宋体" panose="02010600030101010101" pitchFamily="2" charset="-122"/>
              </a:rPr>
              <a:t>。</a:t>
            </a:r>
            <a:endParaRPr lang="zh-CN" altLang="en-US" sz="2400" b="0">
              <a:latin typeface="Calibri" panose="020F050202020403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组合 10"/>
          <p:cNvGrpSpPr/>
          <p:nvPr/>
        </p:nvGrpSpPr>
        <p:grpSpPr>
          <a:xfrm>
            <a:off x="-1847159" y="4721197"/>
            <a:ext cx="8923696" cy="4897917"/>
            <a:chOff x="-1644869" y="3941055"/>
            <a:chExt cx="8923696" cy="4897917"/>
          </a:xfrm>
        </p:grpSpPr>
        <p:grpSp>
          <p:nvGrpSpPr>
            <p:cNvPr id="12" name="组合 11"/>
            <p:cNvGrpSpPr/>
            <p:nvPr/>
          </p:nvGrpSpPr>
          <p:grpSpPr>
            <a:xfrm>
              <a:off x="-7949" y="3941055"/>
              <a:ext cx="5940954" cy="4498096"/>
              <a:chOff x="255323" y="2626605"/>
              <a:chExt cx="5940954" cy="4498096"/>
            </a:xfrm>
          </p:grpSpPr>
          <p:sp>
            <p:nvSpPr>
              <p:cNvPr id="19" name="等腰三角形 1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0" name="等腰三角形 1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3" name="组合 12"/>
            <p:cNvGrpSpPr/>
            <p:nvPr/>
          </p:nvGrpSpPr>
          <p:grpSpPr>
            <a:xfrm>
              <a:off x="1979328" y="4826543"/>
              <a:ext cx="5299499" cy="4012429"/>
              <a:chOff x="255323" y="2626605"/>
              <a:chExt cx="5940954" cy="4498096"/>
            </a:xfrm>
          </p:grpSpPr>
          <p:sp>
            <p:nvSpPr>
              <p:cNvPr id="17" name="等腰三角形 16"/>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8" name="等腰三角形 1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4" name="组合 13"/>
            <p:cNvGrpSpPr/>
            <p:nvPr/>
          </p:nvGrpSpPr>
          <p:grpSpPr>
            <a:xfrm flipH="1">
              <a:off x="-1644869" y="5015624"/>
              <a:ext cx="4800033" cy="3634266"/>
              <a:chOff x="255323" y="2626605"/>
              <a:chExt cx="5940954" cy="4498096"/>
            </a:xfrm>
          </p:grpSpPr>
          <p:sp>
            <p:nvSpPr>
              <p:cNvPr id="15" name="等腰三角形 14"/>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6" name="等腰三角形 1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nvGrpSpPr>
          <p:cNvPr id="21" name="组合 20"/>
          <p:cNvGrpSpPr/>
          <p:nvPr/>
        </p:nvGrpSpPr>
        <p:grpSpPr>
          <a:xfrm flipH="1" flipV="1">
            <a:off x="6748815" y="-2756570"/>
            <a:ext cx="8923696" cy="4897917"/>
            <a:chOff x="4963754" y="740655"/>
            <a:chExt cx="8923696" cy="4897917"/>
          </a:xfrm>
        </p:grpSpPr>
        <p:grpSp>
          <p:nvGrpSpPr>
            <p:cNvPr id="22" name="组合 21"/>
            <p:cNvGrpSpPr/>
            <p:nvPr/>
          </p:nvGrpSpPr>
          <p:grpSpPr>
            <a:xfrm>
              <a:off x="6600674" y="740655"/>
              <a:ext cx="5940954" cy="4498096"/>
              <a:chOff x="255323" y="2626605"/>
              <a:chExt cx="5940954" cy="4498096"/>
            </a:xfrm>
          </p:grpSpPr>
          <p:sp>
            <p:nvSpPr>
              <p:cNvPr id="29" name="等腰三角形 2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0" name="等腰三角形 2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3" name="组合 22"/>
            <p:cNvGrpSpPr/>
            <p:nvPr/>
          </p:nvGrpSpPr>
          <p:grpSpPr>
            <a:xfrm>
              <a:off x="8587951" y="1626143"/>
              <a:ext cx="5299499" cy="4012429"/>
              <a:chOff x="255323" y="2626605"/>
              <a:chExt cx="5940954" cy="4498096"/>
            </a:xfrm>
          </p:grpSpPr>
          <p:sp>
            <p:nvSpPr>
              <p:cNvPr id="27" name="等腰三角形 26"/>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8" name="等腰三角形 2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4" name="组合 23"/>
            <p:cNvGrpSpPr/>
            <p:nvPr/>
          </p:nvGrpSpPr>
          <p:grpSpPr>
            <a:xfrm flipH="1">
              <a:off x="4963754" y="1815224"/>
              <a:ext cx="4800033" cy="3634266"/>
              <a:chOff x="255323" y="2626605"/>
              <a:chExt cx="5940954" cy="4498096"/>
            </a:xfrm>
          </p:grpSpPr>
          <p:sp>
            <p:nvSpPr>
              <p:cNvPr id="25" name="等腰三角形 24"/>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6" name="等腰三角形 2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nvGrpSpPr>
          <p:cNvPr id="31" name="组合 30"/>
          <p:cNvGrpSpPr/>
          <p:nvPr/>
        </p:nvGrpSpPr>
        <p:grpSpPr>
          <a:xfrm>
            <a:off x="2061050" y="2630661"/>
            <a:ext cx="8402330" cy="1626619"/>
            <a:chOff x="2381405" y="2586222"/>
            <a:chExt cx="8402330" cy="1626619"/>
          </a:xfrm>
        </p:grpSpPr>
        <p:sp>
          <p:nvSpPr>
            <p:cNvPr id="32" name="3"/>
            <p:cNvSpPr>
              <a:spLocks noChangeArrowheads="1"/>
            </p:cNvSpPr>
            <p:nvPr>
              <p:custDataLst>
                <p:tags r:id="rId1"/>
              </p:custDataLst>
            </p:nvPr>
          </p:nvSpPr>
          <p:spPr bwMode="auto">
            <a:xfrm>
              <a:off x="5139790" y="2586222"/>
              <a:ext cx="429768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en-US" sz="5400" b="1" i="0" u="none" strike="noStrike" kern="0" cap="none" spc="0" normalizeH="0" baseline="0" noProof="0" dirty="0">
                  <a:ln>
                    <a:noFill/>
                  </a:ln>
                  <a:solidFill>
                    <a:schemeClr val="accent3"/>
                  </a:solidFill>
                  <a:effectLst/>
                  <a:uLnTx/>
                  <a:uFillTx/>
                  <a:cs typeface="+mn-ea"/>
                  <a:sym typeface="+mn-lt"/>
                </a:rPr>
                <a:t>团队开发计划</a:t>
              </a:r>
              <a:endParaRPr kumimoji="0" lang="zh-CN" altLang="en-US" sz="5400" b="1" i="0" u="none" strike="noStrike" kern="0" cap="none" spc="0" normalizeH="0" baseline="0" noProof="0" dirty="0">
                <a:ln>
                  <a:noFill/>
                </a:ln>
                <a:solidFill>
                  <a:schemeClr val="accent3"/>
                </a:solidFill>
                <a:effectLst/>
                <a:uLnTx/>
                <a:uFillTx/>
                <a:cs typeface="+mn-ea"/>
                <a:sym typeface="+mn-lt"/>
              </a:endParaRPr>
            </a:p>
          </p:txBody>
        </p:sp>
        <p:cxnSp>
          <p:nvCxnSpPr>
            <p:cNvPr id="34" name="品 11"/>
            <p:cNvCxnSpPr/>
            <p:nvPr>
              <p:custDataLst>
                <p:tags r:id="rId2"/>
              </p:custDataLst>
            </p:nvPr>
          </p:nvCxnSpPr>
          <p:spPr>
            <a:xfrm>
              <a:off x="4673220" y="3534827"/>
              <a:ext cx="6110515" cy="0"/>
            </a:xfrm>
            <a:prstGeom prst="line">
              <a:avLst/>
            </a:prstGeom>
            <a:noFill/>
            <a:ln w="6350" cap="flat" cmpd="sng" algn="ctr">
              <a:solidFill>
                <a:schemeClr val="bg1">
                  <a:lumMod val="50000"/>
                </a:schemeClr>
              </a:solidFill>
              <a:prstDash val="solid"/>
              <a:miter lim="800000"/>
            </a:ln>
            <a:effectLst/>
          </p:spPr>
        </p:cxnSp>
        <p:sp>
          <p:nvSpPr>
            <p:cNvPr id="35" name="矩形 34"/>
            <p:cNvSpPr/>
            <p:nvPr/>
          </p:nvSpPr>
          <p:spPr>
            <a:xfrm>
              <a:off x="2381405" y="2586489"/>
              <a:ext cx="1626354" cy="1626352"/>
            </a:xfrm>
            <a:prstGeom prst="rect">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6600" b="1" dirty="0" smtClean="0">
                  <a:cs typeface="+mn-ea"/>
                  <a:sym typeface="+mn-lt"/>
                </a:rPr>
                <a:t>04</a:t>
              </a:r>
              <a:endParaRPr lang="zh-CN" altLang="en-US" sz="6600" b="1" dirty="0">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anim calcmode="lin" valueType="num">
                                      <p:cBhvr>
                                        <p:cTn id="8" dur="1250" fill="hold"/>
                                        <p:tgtEl>
                                          <p:spTgt spid="21"/>
                                        </p:tgtEl>
                                        <p:attrNameLst>
                                          <p:attrName>ppt_x</p:attrName>
                                        </p:attrNameLst>
                                      </p:cBhvr>
                                      <p:tavLst>
                                        <p:tav tm="0">
                                          <p:val>
                                            <p:strVal val="#ppt_x"/>
                                          </p:val>
                                        </p:tav>
                                        <p:tav tm="100000">
                                          <p:val>
                                            <p:strVal val="#ppt_x"/>
                                          </p:val>
                                        </p:tav>
                                      </p:tavLst>
                                    </p:anim>
                                    <p:anim calcmode="lin" valueType="num">
                                      <p:cBhvr>
                                        <p:cTn id="9" dur="12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250"/>
                                        <p:tgtEl>
                                          <p:spTgt spid="11"/>
                                        </p:tgtEl>
                                      </p:cBhvr>
                                    </p:animEffect>
                                    <p:anim calcmode="lin" valueType="num">
                                      <p:cBhvr>
                                        <p:cTn id="13" dur="1250" fill="hold"/>
                                        <p:tgtEl>
                                          <p:spTgt spid="11"/>
                                        </p:tgtEl>
                                        <p:attrNameLst>
                                          <p:attrName>ppt_x</p:attrName>
                                        </p:attrNameLst>
                                      </p:cBhvr>
                                      <p:tavLst>
                                        <p:tav tm="0">
                                          <p:val>
                                            <p:strVal val="#ppt_x"/>
                                          </p:val>
                                        </p:tav>
                                        <p:tav tm="100000">
                                          <p:val>
                                            <p:strVal val="#ppt_x"/>
                                          </p:val>
                                        </p:tav>
                                      </p:tavLst>
                                    </p:anim>
                                    <p:anim calcmode="lin" valueType="num">
                                      <p:cBhvr>
                                        <p:cTn id="14" dur="125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750" fill="hold"/>
                                        <p:tgtEl>
                                          <p:spTgt spid="31"/>
                                        </p:tgtEl>
                                        <p:attrNameLst>
                                          <p:attrName>ppt_x</p:attrName>
                                        </p:attrNameLst>
                                      </p:cBhvr>
                                      <p:tavLst>
                                        <p:tav tm="0">
                                          <p:val>
                                            <p:strVal val="0-#ppt_w/2"/>
                                          </p:val>
                                        </p:tav>
                                        <p:tav tm="100000">
                                          <p:val>
                                            <p:strVal val="#ppt_x"/>
                                          </p:val>
                                        </p:tav>
                                      </p:tavLst>
                                    </p:anim>
                                    <p:anim calcmode="lin" valueType="num">
                                      <p:cBhvr additive="base">
                                        <p:cTn id="19" dur="75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75644" y="-1708787"/>
            <a:ext cx="14315394" cy="2862131"/>
            <a:chOff x="-1075644" y="-1708787"/>
            <a:chExt cx="14315394" cy="2862131"/>
          </a:xfrm>
        </p:grpSpPr>
        <p:grpSp>
          <p:nvGrpSpPr>
            <p:cNvPr id="5" name="组合 4"/>
            <p:cNvGrpSpPr/>
            <p:nvPr/>
          </p:nvGrpSpPr>
          <p:grpSpPr>
            <a:xfrm>
              <a:off x="0" y="543959"/>
              <a:ext cx="12190413" cy="609385"/>
              <a:chOff x="-2648979" y="259121"/>
              <a:chExt cx="12190413" cy="609385"/>
            </a:xfrm>
          </p:grpSpPr>
          <p:sp>
            <p:nvSpPr>
              <p:cNvPr id="6" name="9"/>
              <p:cNvSpPr txBox="1"/>
              <p:nvPr/>
            </p:nvSpPr>
            <p:spPr>
              <a:xfrm>
                <a:off x="1591473" y="259121"/>
                <a:ext cx="3435256" cy="430530"/>
              </a:xfrm>
              <a:prstGeom prst="rect">
                <a:avLst/>
              </a:prstGeom>
              <a:noFill/>
            </p:spPr>
            <p:txBody>
              <a:bodyPr wrap="square" lIns="0" tIns="0" rIns="0" bIns="0" rtlCol="0">
                <a:spAutoFit/>
              </a:bodyPr>
              <a:p>
                <a:pPr marL="0" lvl="1" algn="ctr"/>
                <a:r>
                  <a:rPr lang="zh-CN" altLang="en-US" sz="2800" dirty="0" smtClean="0">
                    <a:solidFill>
                      <a:schemeClr val="bg1">
                        <a:lumMod val="50000"/>
                      </a:schemeClr>
                    </a:solidFill>
                    <a:cs typeface="+mn-ea"/>
                    <a:sym typeface="+mn-lt"/>
                  </a:rPr>
                  <a:t>开发</a:t>
                </a:r>
                <a:r>
                  <a:rPr lang="zh-CN" altLang="en-US" sz="2800" dirty="0" smtClean="0">
                    <a:solidFill>
                      <a:schemeClr val="bg1">
                        <a:lumMod val="50000"/>
                      </a:schemeClr>
                    </a:solidFill>
                    <a:cs typeface="+mn-ea"/>
                    <a:sym typeface="+mn-lt"/>
                  </a:rPr>
                  <a:t>计划安排与分工</a:t>
                </a:r>
                <a:endParaRPr lang="zh-CN" altLang="en-US" sz="2800" dirty="0" smtClean="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pic>
        <p:nvPicPr>
          <p:cNvPr id="4" name="图片 3"/>
          <p:cNvPicPr>
            <a:picLocks noChangeAspect="1"/>
          </p:cNvPicPr>
          <p:nvPr/>
        </p:nvPicPr>
        <p:blipFill>
          <a:blip r:embed="rId2"/>
          <a:stretch>
            <a:fillRect/>
          </a:stretch>
        </p:blipFill>
        <p:spPr>
          <a:xfrm>
            <a:off x="165100" y="1153160"/>
            <a:ext cx="7868920" cy="5587365"/>
          </a:xfrm>
          <a:prstGeom prst="rect">
            <a:avLst/>
          </a:prstGeom>
        </p:spPr>
      </p:pic>
      <p:pic>
        <p:nvPicPr>
          <p:cNvPr id="3" name="图片 2"/>
          <p:cNvPicPr>
            <a:picLocks noChangeAspect="1"/>
          </p:cNvPicPr>
          <p:nvPr/>
        </p:nvPicPr>
        <p:blipFill>
          <a:blip r:embed="rId3"/>
          <a:stretch>
            <a:fillRect/>
          </a:stretch>
        </p:blipFill>
        <p:spPr>
          <a:xfrm>
            <a:off x="9091930" y="1274445"/>
            <a:ext cx="2679700" cy="5466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847159" y="4721197"/>
            <a:ext cx="8923696" cy="4897917"/>
            <a:chOff x="-1644869" y="3941055"/>
            <a:chExt cx="8923696" cy="4897917"/>
          </a:xfrm>
        </p:grpSpPr>
        <p:grpSp>
          <p:nvGrpSpPr>
            <p:cNvPr id="30" name="组合 29"/>
            <p:cNvGrpSpPr/>
            <p:nvPr/>
          </p:nvGrpSpPr>
          <p:grpSpPr>
            <a:xfrm>
              <a:off x="-7949" y="3941055"/>
              <a:ext cx="5940954" cy="4498096"/>
              <a:chOff x="255323" y="2626605"/>
              <a:chExt cx="5940954" cy="4498096"/>
            </a:xfrm>
          </p:grpSpPr>
          <p:sp>
            <p:nvSpPr>
              <p:cNvPr id="37" name="等腰三角形 36"/>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等腰三角形 37"/>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1" name="组合 30"/>
            <p:cNvGrpSpPr/>
            <p:nvPr/>
          </p:nvGrpSpPr>
          <p:grpSpPr>
            <a:xfrm>
              <a:off x="1979328" y="4826543"/>
              <a:ext cx="5299499" cy="4012429"/>
              <a:chOff x="255323" y="2626605"/>
              <a:chExt cx="5940954" cy="4498096"/>
            </a:xfrm>
          </p:grpSpPr>
          <p:sp>
            <p:nvSpPr>
              <p:cNvPr id="35" name="等腰三角形 34"/>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等腰三角形 3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2" name="组合 31"/>
            <p:cNvGrpSpPr/>
            <p:nvPr/>
          </p:nvGrpSpPr>
          <p:grpSpPr>
            <a:xfrm flipH="1">
              <a:off x="-1644869" y="5015624"/>
              <a:ext cx="4800033" cy="3634266"/>
              <a:chOff x="255323" y="2626605"/>
              <a:chExt cx="5940954" cy="4498096"/>
            </a:xfrm>
          </p:grpSpPr>
          <p:sp>
            <p:nvSpPr>
              <p:cNvPr id="33" name="等腰三角形 32"/>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33"/>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39" name="组合 38"/>
          <p:cNvGrpSpPr/>
          <p:nvPr/>
        </p:nvGrpSpPr>
        <p:grpSpPr>
          <a:xfrm flipH="1" flipV="1">
            <a:off x="6609115" y="-2756570"/>
            <a:ext cx="8923696" cy="4897917"/>
            <a:chOff x="4963754" y="740655"/>
            <a:chExt cx="8923696" cy="4897917"/>
          </a:xfrm>
        </p:grpSpPr>
        <p:grpSp>
          <p:nvGrpSpPr>
            <p:cNvPr id="40" name="组合 39"/>
            <p:cNvGrpSpPr/>
            <p:nvPr/>
          </p:nvGrpSpPr>
          <p:grpSpPr>
            <a:xfrm>
              <a:off x="6600674" y="740655"/>
              <a:ext cx="5940954" cy="4498096"/>
              <a:chOff x="255323" y="2626605"/>
              <a:chExt cx="5940954" cy="4498096"/>
            </a:xfrm>
          </p:grpSpPr>
          <p:sp>
            <p:nvSpPr>
              <p:cNvPr id="47" name="等腰三角形 46"/>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等腰三角形 47"/>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p:cNvGrpSpPr/>
            <p:nvPr/>
          </p:nvGrpSpPr>
          <p:grpSpPr>
            <a:xfrm>
              <a:off x="8587951" y="1626143"/>
              <a:ext cx="5299499" cy="4012429"/>
              <a:chOff x="255323" y="2626605"/>
              <a:chExt cx="5940954" cy="4498096"/>
            </a:xfrm>
          </p:grpSpPr>
          <p:sp>
            <p:nvSpPr>
              <p:cNvPr id="45" name="等腰三角形 44"/>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等腰三角形 4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p:cNvGrpSpPr/>
            <p:nvPr/>
          </p:nvGrpSpPr>
          <p:grpSpPr>
            <a:xfrm flipH="1">
              <a:off x="4963754" y="1815224"/>
              <a:ext cx="4800033" cy="3634266"/>
              <a:chOff x="255323" y="2626605"/>
              <a:chExt cx="5940954" cy="4498096"/>
            </a:xfrm>
          </p:grpSpPr>
          <p:sp>
            <p:nvSpPr>
              <p:cNvPr id="43" name="等腰三角形 42"/>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等腰三角形 43"/>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78" name="文本框 283"/>
          <p:cNvSpPr txBox="1"/>
          <p:nvPr/>
        </p:nvSpPr>
        <p:spPr>
          <a:xfrm>
            <a:off x="2805089" y="1981679"/>
            <a:ext cx="1409606" cy="1754326"/>
          </a:xfrm>
          <a:prstGeom prst="rect">
            <a:avLst/>
          </a:prstGeom>
          <a:solidFill>
            <a:schemeClr val="accent3"/>
          </a:solidFill>
        </p:spPr>
        <p:txBody>
          <a:bodyPr wrap="square" rtlCol="0">
            <a:spAutoFit/>
          </a:bodyPr>
          <a:lstStyle/>
          <a:p>
            <a:pPr algn="ctr"/>
            <a:r>
              <a:rPr lang="zh-CN" altLang="en-US" sz="5400" b="1" dirty="0" smtClean="0">
                <a:solidFill>
                  <a:schemeClr val="bg1"/>
                </a:solidFill>
                <a:cs typeface="+mn-ea"/>
                <a:sym typeface="+mn-lt"/>
              </a:rPr>
              <a:t>目</a:t>
            </a:r>
            <a:endParaRPr lang="en-US" altLang="zh-CN" sz="5400" b="1" dirty="0" smtClean="0">
              <a:solidFill>
                <a:schemeClr val="bg1"/>
              </a:solidFill>
              <a:cs typeface="+mn-ea"/>
              <a:sym typeface="+mn-lt"/>
            </a:endParaRPr>
          </a:p>
          <a:p>
            <a:pPr algn="ctr"/>
            <a:r>
              <a:rPr lang="zh-CN" altLang="en-US" sz="5400" b="1" dirty="0" smtClean="0">
                <a:solidFill>
                  <a:schemeClr val="bg1"/>
                </a:solidFill>
                <a:cs typeface="+mn-ea"/>
                <a:sym typeface="+mn-lt"/>
              </a:rPr>
              <a:t>录</a:t>
            </a:r>
            <a:endParaRPr lang="en-US" altLang="zh-CN" sz="5400" dirty="0" smtClean="0">
              <a:solidFill>
                <a:schemeClr val="bg1"/>
              </a:solidFill>
              <a:cs typeface="+mn-ea"/>
              <a:sym typeface="+mn-lt"/>
            </a:endParaRPr>
          </a:p>
        </p:txBody>
      </p:sp>
      <p:sp>
        <p:nvSpPr>
          <p:cNvPr id="11" name="矩形 10"/>
          <p:cNvSpPr/>
          <p:nvPr/>
        </p:nvSpPr>
        <p:spPr>
          <a:xfrm>
            <a:off x="7072290" y="2042336"/>
            <a:ext cx="1415772" cy="461665"/>
          </a:xfrm>
          <a:prstGeom prst="rect">
            <a:avLst/>
          </a:prstGeom>
        </p:spPr>
        <p:txBody>
          <a:bodyPr wrap="none">
            <a:spAutoFit/>
          </a:bodyPr>
          <a:p>
            <a:pPr lvl="0" algn="ctr"/>
            <a:r>
              <a:rPr lang="zh-CN" altLang="en-US" sz="2400" b="1" dirty="0">
                <a:solidFill>
                  <a:srgbClr val="3F3F3F"/>
                </a:solidFill>
                <a:latin typeface="Calibri Light" panose="020F0302020204030204" pitchFamily="34" charset="0"/>
              </a:rPr>
              <a:t>项目概述</a:t>
            </a:r>
            <a:endParaRPr lang="zh-CN" altLang="en-US" sz="2400" b="1" dirty="0">
              <a:solidFill>
                <a:srgbClr val="3F3F3F"/>
              </a:solidFill>
              <a:latin typeface="Calibri Light" panose="020F0302020204030204" pitchFamily="34" charset="0"/>
            </a:endParaRPr>
          </a:p>
        </p:txBody>
      </p:sp>
      <p:sp>
        <p:nvSpPr>
          <p:cNvPr id="2" name="矩形 1"/>
          <p:cNvSpPr/>
          <p:nvPr/>
        </p:nvSpPr>
        <p:spPr>
          <a:xfrm>
            <a:off x="6670852" y="3540063"/>
            <a:ext cx="2628900" cy="460375"/>
          </a:xfrm>
          <a:prstGeom prst="rect">
            <a:avLst/>
          </a:prstGeom>
        </p:spPr>
        <p:txBody>
          <a:bodyPr wrap="none">
            <a:spAutoFit/>
          </a:bodyPr>
          <a:p>
            <a:pPr lvl="0" algn="ctr"/>
            <a:r>
              <a:rPr lang="en-US" altLang="zh-CN" sz="2400" b="1" dirty="0">
                <a:solidFill>
                  <a:srgbClr val="3F3F3F"/>
                </a:solidFill>
                <a:latin typeface="Calibri Light" panose="020F0302020204030204" pitchFamily="34" charset="0"/>
              </a:rPr>
              <a:t>ER</a:t>
            </a:r>
            <a:r>
              <a:rPr lang="zh-CN" altLang="en-US" sz="2400" b="1" dirty="0">
                <a:solidFill>
                  <a:srgbClr val="3F3F3F"/>
                </a:solidFill>
                <a:latin typeface="Calibri Light" panose="020F0302020204030204" pitchFamily="34" charset="0"/>
              </a:rPr>
              <a:t>分析表结构设计</a:t>
            </a:r>
            <a:endParaRPr lang="zh-CN" altLang="en-US" sz="2400" b="1" dirty="0">
              <a:solidFill>
                <a:srgbClr val="3F3F3F"/>
              </a:solidFill>
              <a:latin typeface="Calibri Light" panose="020F0302020204030204" pitchFamily="34" charset="0"/>
            </a:endParaRPr>
          </a:p>
        </p:txBody>
      </p:sp>
      <p:sp>
        <p:nvSpPr>
          <p:cNvPr id="76" name="文本框 9"/>
          <p:cNvSpPr txBox="1"/>
          <p:nvPr/>
        </p:nvSpPr>
        <p:spPr>
          <a:xfrm>
            <a:off x="5997575" y="1981835"/>
            <a:ext cx="404495" cy="521970"/>
          </a:xfrm>
          <a:prstGeom prst="rect">
            <a:avLst/>
          </a:prstGeom>
          <a:solidFill>
            <a:schemeClr val="accent3">
              <a:lumMod val="75000"/>
            </a:schemeClr>
          </a:solidFill>
        </p:spPr>
        <p:txBody>
          <a:bodyPr wrap="square" rtlCol="0">
            <a:spAutoFit/>
          </a:bodyPr>
          <a:p>
            <a:pPr algn="ctr"/>
            <a:r>
              <a:rPr lang="en-US" altLang="zh-CN" sz="2800" dirty="0" smtClean="0">
                <a:solidFill>
                  <a:schemeClr val="bg1"/>
                </a:solidFill>
                <a:cs typeface="+mn-ea"/>
                <a:sym typeface="+mn-lt"/>
              </a:rPr>
              <a:t>1</a:t>
            </a:r>
            <a:endParaRPr lang="zh-CN" altLang="en-US" sz="2800" dirty="0">
              <a:solidFill>
                <a:schemeClr val="bg1"/>
              </a:solidFill>
              <a:cs typeface="+mn-ea"/>
              <a:sym typeface="+mn-lt"/>
            </a:endParaRPr>
          </a:p>
        </p:txBody>
      </p:sp>
      <p:sp>
        <p:nvSpPr>
          <p:cNvPr id="77" name="矩形 76"/>
          <p:cNvSpPr/>
          <p:nvPr/>
        </p:nvSpPr>
        <p:spPr>
          <a:xfrm>
            <a:off x="5730875" y="2648585"/>
            <a:ext cx="4507865" cy="829945"/>
          </a:xfrm>
          <a:prstGeom prst="rect">
            <a:avLst/>
          </a:prstGeom>
        </p:spPr>
        <p:txBody>
          <a:bodyPr wrap="square">
            <a:spAutoFit/>
          </a:bodyPr>
          <a:p>
            <a:pPr lvl="0" algn="ctr"/>
            <a:r>
              <a:rPr lang="zh-CN" altLang="en-US" sz="2400" b="1" dirty="0">
                <a:solidFill>
                  <a:srgbClr val="3F3F3F"/>
                </a:solidFill>
                <a:latin typeface="Calibri Light" panose="020F0302020204030204" pitchFamily="34" charset="0"/>
              </a:rPr>
              <a:t>体系结构设计</a:t>
            </a:r>
            <a:r>
              <a:rPr lang="en-US" altLang="zh-CN" sz="2400" b="1" dirty="0">
                <a:solidFill>
                  <a:srgbClr val="3F3F3F"/>
                </a:solidFill>
                <a:latin typeface="Calibri Light" panose="020F0302020204030204" pitchFamily="34" charset="0"/>
              </a:rPr>
              <a:t>&amp;</a:t>
            </a:r>
            <a:endParaRPr lang="en-US" altLang="zh-CN" sz="2400" b="1" dirty="0">
              <a:solidFill>
                <a:srgbClr val="3F3F3F"/>
              </a:solidFill>
              <a:latin typeface="Calibri Light" panose="020F0302020204030204" pitchFamily="34" charset="0"/>
            </a:endParaRPr>
          </a:p>
          <a:p>
            <a:pPr lvl="0" algn="ctr"/>
            <a:r>
              <a:rPr lang="zh-CN" altLang="en-US" sz="2400" b="1" dirty="0">
                <a:solidFill>
                  <a:srgbClr val="3F3F3F"/>
                </a:solidFill>
                <a:latin typeface="Calibri Light" panose="020F0302020204030204" pitchFamily="34" charset="0"/>
              </a:rPr>
              <a:t>功能模块层次图</a:t>
            </a:r>
            <a:endParaRPr lang="zh-CN" altLang="en-US" sz="2400" b="1" dirty="0">
              <a:solidFill>
                <a:srgbClr val="3F3F3F"/>
              </a:solidFill>
              <a:latin typeface="Calibri Light" panose="020F0302020204030204" pitchFamily="34" charset="0"/>
            </a:endParaRPr>
          </a:p>
        </p:txBody>
      </p:sp>
      <p:sp>
        <p:nvSpPr>
          <p:cNvPr id="95" name="文本框 9"/>
          <p:cNvSpPr txBox="1"/>
          <p:nvPr/>
        </p:nvSpPr>
        <p:spPr>
          <a:xfrm>
            <a:off x="5997575" y="2716530"/>
            <a:ext cx="404495" cy="521970"/>
          </a:xfrm>
          <a:prstGeom prst="rect">
            <a:avLst/>
          </a:prstGeom>
          <a:solidFill>
            <a:schemeClr val="accent3">
              <a:lumMod val="75000"/>
            </a:schemeClr>
          </a:solidFill>
        </p:spPr>
        <p:txBody>
          <a:bodyPr wrap="square" rtlCol="0">
            <a:spAutoFit/>
          </a:bodyPr>
          <a:p>
            <a:pPr algn="ctr"/>
            <a:r>
              <a:rPr lang="en-US" altLang="zh-CN" sz="2800" dirty="0">
                <a:solidFill>
                  <a:schemeClr val="bg1"/>
                </a:solidFill>
                <a:cs typeface="+mn-ea"/>
                <a:sym typeface="+mn-lt"/>
              </a:rPr>
              <a:t>2</a:t>
            </a:r>
            <a:endParaRPr lang="en-US" altLang="zh-CN" sz="2800" dirty="0">
              <a:solidFill>
                <a:schemeClr val="bg1"/>
              </a:solidFill>
              <a:cs typeface="+mn-ea"/>
              <a:sym typeface="+mn-lt"/>
            </a:endParaRPr>
          </a:p>
        </p:txBody>
      </p:sp>
      <p:sp>
        <p:nvSpPr>
          <p:cNvPr id="96" name="文本框 9"/>
          <p:cNvSpPr txBox="1"/>
          <p:nvPr/>
        </p:nvSpPr>
        <p:spPr>
          <a:xfrm>
            <a:off x="5997575" y="3478530"/>
            <a:ext cx="404495" cy="521970"/>
          </a:xfrm>
          <a:prstGeom prst="rect">
            <a:avLst/>
          </a:prstGeom>
          <a:solidFill>
            <a:schemeClr val="accent3">
              <a:lumMod val="75000"/>
            </a:schemeClr>
          </a:solidFill>
        </p:spPr>
        <p:txBody>
          <a:bodyPr wrap="square" rtlCol="0">
            <a:spAutoFit/>
          </a:bodyPr>
          <a:p>
            <a:pPr algn="ctr"/>
            <a:r>
              <a:rPr lang="en-US" altLang="zh-CN" sz="2800" dirty="0">
                <a:solidFill>
                  <a:schemeClr val="bg1"/>
                </a:solidFill>
                <a:cs typeface="+mn-ea"/>
                <a:sym typeface="+mn-lt"/>
              </a:rPr>
              <a:t>3</a:t>
            </a:r>
            <a:endParaRPr lang="en-US" altLang="zh-CN" sz="2800" dirty="0">
              <a:solidFill>
                <a:schemeClr val="bg1"/>
              </a:solidFill>
              <a:cs typeface="+mn-ea"/>
              <a:sym typeface="+mn-lt"/>
            </a:endParaRPr>
          </a:p>
        </p:txBody>
      </p:sp>
      <p:sp>
        <p:nvSpPr>
          <p:cNvPr id="97" name="文本框 9"/>
          <p:cNvSpPr txBox="1"/>
          <p:nvPr/>
        </p:nvSpPr>
        <p:spPr>
          <a:xfrm>
            <a:off x="5997575" y="4199255"/>
            <a:ext cx="404495" cy="521970"/>
          </a:xfrm>
          <a:prstGeom prst="rect">
            <a:avLst/>
          </a:prstGeom>
          <a:solidFill>
            <a:schemeClr val="accent3">
              <a:lumMod val="75000"/>
            </a:schemeClr>
          </a:solidFill>
        </p:spPr>
        <p:txBody>
          <a:bodyPr wrap="square" rtlCol="0">
            <a:spAutoFit/>
          </a:bodyPr>
          <a:p>
            <a:pPr algn="ctr"/>
            <a:r>
              <a:rPr lang="en-US" altLang="zh-CN" sz="2800" dirty="0">
                <a:solidFill>
                  <a:schemeClr val="bg1"/>
                </a:solidFill>
                <a:cs typeface="+mn-ea"/>
                <a:sym typeface="+mn-lt"/>
              </a:rPr>
              <a:t>4</a:t>
            </a:r>
            <a:endParaRPr lang="en-US" altLang="zh-CN" sz="2800" dirty="0">
              <a:solidFill>
                <a:schemeClr val="bg1"/>
              </a:solidFill>
              <a:cs typeface="+mn-ea"/>
              <a:sym typeface="+mn-lt"/>
            </a:endParaRPr>
          </a:p>
        </p:txBody>
      </p:sp>
      <p:sp>
        <p:nvSpPr>
          <p:cNvPr id="98" name="文本框 9"/>
          <p:cNvSpPr txBox="1"/>
          <p:nvPr/>
        </p:nvSpPr>
        <p:spPr>
          <a:xfrm>
            <a:off x="5997575" y="4871720"/>
            <a:ext cx="404495" cy="521970"/>
          </a:xfrm>
          <a:prstGeom prst="rect">
            <a:avLst/>
          </a:prstGeom>
          <a:solidFill>
            <a:schemeClr val="accent3">
              <a:lumMod val="75000"/>
            </a:schemeClr>
          </a:solidFill>
        </p:spPr>
        <p:txBody>
          <a:bodyPr wrap="square" rtlCol="0">
            <a:spAutoFit/>
          </a:bodyPr>
          <a:p>
            <a:pPr algn="ctr"/>
            <a:r>
              <a:rPr lang="en-US" altLang="zh-CN" sz="2800" dirty="0">
                <a:solidFill>
                  <a:schemeClr val="bg1"/>
                </a:solidFill>
                <a:cs typeface="+mn-ea"/>
                <a:sym typeface="+mn-lt"/>
              </a:rPr>
              <a:t>5</a:t>
            </a:r>
            <a:endParaRPr lang="en-US" altLang="zh-CN" sz="2800" dirty="0">
              <a:solidFill>
                <a:schemeClr val="bg1"/>
              </a:solidFill>
              <a:cs typeface="+mn-ea"/>
              <a:sym typeface="+mn-lt"/>
            </a:endParaRPr>
          </a:p>
        </p:txBody>
      </p:sp>
      <p:sp>
        <p:nvSpPr>
          <p:cNvPr id="99" name="矩形 98"/>
          <p:cNvSpPr/>
          <p:nvPr/>
        </p:nvSpPr>
        <p:spPr>
          <a:xfrm>
            <a:off x="6490970" y="4933315"/>
            <a:ext cx="3543300" cy="460375"/>
          </a:xfrm>
          <a:prstGeom prst="rect">
            <a:avLst/>
          </a:prstGeom>
        </p:spPr>
        <p:txBody>
          <a:bodyPr wrap="square">
            <a:spAutoFit/>
          </a:bodyPr>
          <a:p>
            <a:pPr lvl="0"/>
            <a:r>
              <a:rPr lang="zh-CN" altLang="en-US" sz="2400" b="1" dirty="0">
                <a:solidFill>
                  <a:srgbClr val="3F3F3F"/>
                </a:solidFill>
                <a:latin typeface="Calibri Light" panose="020F0302020204030204" pitchFamily="34" charset="0"/>
              </a:rPr>
              <a:t>问题回答</a:t>
            </a:r>
            <a:r>
              <a:rPr lang="en-US" altLang="zh-CN" sz="2400" b="1" dirty="0">
                <a:solidFill>
                  <a:srgbClr val="3F3F3F"/>
                </a:solidFill>
                <a:latin typeface="Calibri Light" panose="020F0302020204030204" pitchFamily="34" charset="0"/>
              </a:rPr>
              <a:t>&amp;</a:t>
            </a:r>
            <a:r>
              <a:rPr lang="zh-CN" altLang="en-US" sz="2400" b="1" dirty="0">
                <a:solidFill>
                  <a:srgbClr val="3F3F3F"/>
                </a:solidFill>
                <a:latin typeface="Calibri Light" panose="020F0302020204030204" pitchFamily="34" charset="0"/>
              </a:rPr>
              <a:t>本次作业流程</a:t>
            </a:r>
            <a:endParaRPr lang="zh-CN" altLang="en-US" sz="2400" b="1" dirty="0">
              <a:solidFill>
                <a:srgbClr val="3F3F3F"/>
              </a:solidFill>
              <a:latin typeface="Calibri Light" panose="020F0302020204030204" pitchFamily="34" charset="0"/>
            </a:endParaRPr>
          </a:p>
        </p:txBody>
      </p:sp>
      <p:sp>
        <p:nvSpPr>
          <p:cNvPr id="100" name="矩形 99"/>
          <p:cNvSpPr/>
          <p:nvPr/>
        </p:nvSpPr>
        <p:spPr>
          <a:xfrm>
            <a:off x="6876571" y="4261026"/>
            <a:ext cx="2011680" cy="460375"/>
          </a:xfrm>
          <a:prstGeom prst="rect">
            <a:avLst/>
          </a:prstGeom>
        </p:spPr>
        <p:txBody>
          <a:bodyPr wrap="none">
            <a:spAutoFit/>
          </a:bodyPr>
          <a:p>
            <a:pPr lvl="0" algn="ctr"/>
            <a:r>
              <a:rPr lang="zh-CN" altLang="en-US" sz="2400" b="1" dirty="0">
                <a:solidFill>
                  <a:srgbClr val="3F3F3F"/>
                </a:solidFill>
                <a:latin typeface="Calibri Light" panose="020F0302020204030204" pitchFamily="34" charset="0"/>
              </a:rPr>
              <a:t>团队开发</a:t>
            </a:r>
            <a:r>
              <a:rPr lang="zh-CN" altLang="en-US" sz="2400" b="1" dirty="0">
                <a:solidFill>
                  <a:srgbClr val="3F3F3F"/>
                </a:solidFill>
                <a:latin typeface="Calibri Light" panose="020F0302020204030204" pitchFamily="34" charset="0"/>
              </a:rPr>
              <a:t>计划</a:t>
            </a:r>
            <a:endParaRPr lang="zh-CN" altLang="en-US" sz="2400" b="1" dirty="0">
              <a:solidFill>
                <a:srgbClr val="3F3F3F"/>
              </a:solidFill>
              <a:latin typeface="Calibri Light" panose="020F030202020403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250"/>
                                        <p:tgtEl>
                                          <p:spTgt spid="39"/>
                                        </p:tgtEl>
                                      </p:cBhvr>
                                    </p:animEffect>
                                    <p:anim calcmode="lin" valueType="num">
                                      <p:cBhvr>
                                        <p:cTn id="8" dur="1250" fill="hold"/>
                                        <p:tgtEl>
                                          <p:spTgt spid="39"/>
                                        </p:tgtEl>
                                        <p:attrNameLst>
                                          <p:attrName>ppt_x</p:attrName>
                                        </p:attrNameLst>
                                      </p:cBhvr>
                                      <p:tavLst>
                                        <p:tav tm="0">
                                          <p:val>
                                            <p:strVal val="#ppt_x"/>
                                          </p:val>
                                        </p:tav>
                                        <p:tav tm="100000">
                                          <p:val>
                                            <p:strVal val="#ppt_x"/>
                                          </p:val>
                                        </p:tav>
                                      </p:tavLst>
                                    </p:anim>
                                    <p:anim calcmode="lin" valueType="num">
                                      <p:cBhvr>
                                        <p:cTn id="9" dur="125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250"/>
                                        <p:tgtEl>
                                          <p:spTgt spid="29"/>
                                        </p:tgtEl>
                                      </p:cBhvr>
                                    </p:animEffect>
                                    <p:anim calcmode="lin" valueType="num">
                                      <p:cBhvr>
                                        <p:cTn id="13" dur="1250" fill="hold"/>
                                        <p:tgtEl>
                                          <p:spTgt spid="29"/>
                                        </p:tgtEl>
                                        <p:attrNameLst>
                                          <p:attrName>ppt_x</p:attrName>
                                        </p:attrNameLst>
                                      </p:cBhvr>
                                      <p:tavLst>
                                        <p:tav tm="0">
                                          <p:val>
                                            <p:strVal val="#ppt_x"/>
                                          </p:val>
                                        </p:tav>
                                        <p:tav tm="100000">
                                          <p:val>
                                            <p:strVal val="#ppt_x"/>
                                          </p:val>
                                        </p:tav>
                                      </p:tavLst>
                                    </p:anim>
                                    <p:anim calcmode="lin" valueType="num">
                                      <p:cBhvr>
                                        <p:cTn id="14" dur="125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1000"/>
                                        <p:tgtEl>
                                          <p:spTgt spid="78"/>
                                        </p:tgtEl>
                                      </p:cBhvr>
                                    </p:animEffect>
                                    <p:anim calcmode="lin" valueType="num">
                                      <p:cBhvr>
                                        <p:cTn id="18" dur="1000" fill="hold"/>
                                        <p:tgtEl>
                                          <p:spTgt spid="78"/>
                                        </p:tgtEl>
                                        <p:attrNameLst>
                                          <p:attrName>ppt_x</p:attrName>
                                        </p:attrNameLst>
                                      </p:cBhvr>
                                      <p:tavLst>
                                        <p:tav tm="0">
                                          <p:val>
                                            <p:strVal val="#ppt_x"/>
                                          </p:val>
                                        </p:tav>
                                        <p:tav tm="100000">
                                          <p:val>
                                            <p:strVal val="#ppt_x"/>
                                          </p:val>
                                        </p:tav>
                                      </p:tavLst>
                                    </p:anim>
                                    <p:anim calcmode="lin" valueType="num">
                                      <p:cBhvr>
                                        <p:cTn id="1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847159" y="4721197"/>
            <a:ext cx="8923696" cy="4897917"/>
            <a:chOff x="-1644869" y="3941055"/>
            <a:chExt cx="8923696" cy="4897917"/>
          </a:xfrm>
        </p:grpSpPr>
        <p:grpSp>
          <p:nvGrpSpPr>
            <p:cNvPr id="12" name="组合 11"/>
            <p:cNvGrpSpPr/>
            <p:nvPr/>
          </p:nvGrpSpPr>
          <p:grpSpPr>
            <a:xfrm>
              <a:off x="-7949" y="3941055"/>
              <a:ext cx="5940954" cy="4498096"/>
              <a:chOff x="255323" y="2626605"/>
              <a:chExt cx="5940954" cy="4498096"/>
            </a:xfrm>
          </p:grpSpPr>
          <p:sp>
            <p:nvSpPr>
              <p:cNvPr id="19" name="等腰三角形 1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等腰三角形 1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a:off x="1979328" y="4826543"/>
              <a:ext cx="5299499" cy="4012429"/>
              <a:chOff x="255323" y="2626605"/>
              <a:chExt cx="5940954" cy="4498096"/>
            </a:xfrm>
          </p:grpSpPr>
          <p:sp>
            <p:nvSpPr>
              <p:cNvPr id="17" name="等腰三角形 16"/>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flipH="1">
              <a:off x="-1644869" y="5015624"/>
              <a:ext cx="4800033" cy="3634266"/>
              <a:chOff x="255323" y="2626605"/>
              <a:chExt cx="5940954" cy="4498096"/>
            </a:xfrm>
          </p:grpSpPr>
          <p:sp>
            <p:nvSpPr>
              <p:cNvPr id="15" name="等腰三角形 14"/>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1" name="组合 20"/>
          <p:cNvGrpSpPr/>
          <p:nvPr/>
        </p:nvGrpSpPr>
        <p:grpSpPr>
          <a:xfrm flipH="1" flipV="1">
            <a:off x="5123215" y="-2769270"/>
            <a:ext cx="8923696" cy="4897917"/>
            <a:chOff x="4963754" y="740655"/>
            <a:chExt cx="8923696" cy="4897917"/>
          </a:xfrm>
        </p:grpSpPr>
        <p:grpSp>
          <p:nvGrpSpPr>
            <p:cNvPr id="22" name="组合 21"/>
            <p:cNvGrpSpPr/>
            <p:nvPr/>
          </p:nvGrpSpPr>
          <p:grpSpPr>
            <a:xfrm>
              <a:off x="6600674" y="740655"/>
              <a:ext cx="5940954" cy="4498096"/>
              <a:chOff x="255323" y="2626605"/>
              <a:chExt cx="5940954" cy="4498096"/>
            </a:xfrm>
          </p:grpSpPr>
          <p:sp>
            <p:nvSpPr>
              <p:cNvPr id="29" name="等腰三角形 2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8587951" y="1626143"/>
              <a:ext cx="5299499" cy="4012429"/>
              <a:chOff x="255323" y="2626605"/>
              <a:chExt cx="5940954" cy="4498096"/>
            </a:xfrm>
          </p:grpSpPr>
          <p:sp>
            <p:nvSpPr>
              <p:cNvPr id="27" name="等腰三角形 26"/>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等腰三角形 2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flipH="1">
              <a:off x="4963754" y="1815224"/>
              <a:ext cx="4800033" cy="3634266"/>
              <a:chOff x="255323" y="2626605"/>
              <a:chExt cx="5940954" cy="4498096"/>
            </a:xfrm>
          </p:grpSpPr>
          <p:sp>
            <p:nvSpPr>
              <p:cNvPr id="25" name="等腰三角形 24"/>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31" name="组合 30"/>
          <p:cNvGrpSpPr/>
          <p:nvPr/>
        </p:nvGrpSpPr>
        <p:grpSpPr>
          <a:xfrm>
            <a:off x="2061050" y="2630661"/>
            <a:ext cx="9408100" cy="1626619"/>
            <a:chOff x="2381405" y="2586222"/>
            <a:chExt cx="9408100" cy="1626619"/>
          </a:xfrm>
        </p:grpSpPr>
        <p:sp>
          <p:nvSpPr>
            <p:cNvPr id="32" name="3"/>
            <p:cNvSpPr>
              <a:spLocks noChangeArrowheads="1"/>
            </p:cNvSpPr>
            <p:nvPr>
              <p:custDataLst>
                <p:tags r:id="rId1"/>
              </p:custDataLst>
            </p:nvPr>
          </p:nvSpPr>
          <p:spPr bwMode="auto">
            <a:xfrm>
              <a:off x="4253325" y="2586222"/>
              <a:ext cx="753618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en-US" sz="5400" b="1" i="0" u="none" strike="noStrike" kern="0" cap="none" spc="0" normalizeH="0" baseline="0" noProof="0" dirty="0">
                  <a:ln>
                    <a:noFill/>
                  </a:ln>
                  <a:solidFill>
                    <a:schemeClr val="accent3"/>
                  </a:solidFill>
                  <a:effectLst/>
                  <a:uLnTx/>
                  <a:uFillTx/>
                  <a:cs typeface="+mn-ea"/>
                  <a:sym typeface="+mn-lt"/>
                </a:rPr>
                <a:t>问题回答</a:t>
              </a:r>
              <a:r>
                <a:rPr kumimoji="0" lang="en-US" altLang="zh-CN" sz="5400" b="1" i="0" u="none" strike="noStrike" kern="0" cap="none" spc="0" normalizeH="0" baseline="0" noProof="0" dirty="0">
                  <a:ln>
                    <a:noFill/>
                  </a:ln>
                  <a:solidFill>
                    <a:schemeClr val="accent3"/>
                  </a:solidFill>
                  <a:effectLst/>
                  <a:uLnTx/>
                  <a:uFillTx/>
                  <a:cs typeface="+mn-ea"/>
                  <a:sym typeface="+mn-lt"/>
                </a:rPr>
                <a:t>&amp;</a:t>
              </a:r>
              <a:r>
                <a:rPr kumimoji="0" lang="zh-CN" altLang="en-US" sz="5400" b="1" i="0" u="none" strike="noStrike" kern="0" cap="none" spc="0" normalizeH="0" baseline="0" noProof="0" dirty="0">
                  <a:ln>
                    <a:noFill/>
                  </a:ln>
                  <a:solidFill>
                    <a:schemeClr val="accent3"/>
                  </a:solidFill>
                  <a:effectLst/>
                  <a:uLnTx/>
                  <a:uFillTx/>
                  <a:cs typeface="+mn-ea"/>
                  <a:sym typeface="+mn-lt"/>
                </a:rPr>
                <a:t>本次作业流程</a:t>
              </a:r>
              <a:endParaRPr kumimoji="0" lang="zh-CN" altLang="en-US" sz="5400" b="1" i="0" u="none" strike="noStrike" kern="0" cap="none" spc="0" normalizeH="0" baseline="0" noProof="0" dirty="0">
                <a:ln>
                  <a:noFill/>
                </a:ln>
                <a:solidFill>
                  <a:schemeClr val="accent3"/>
                </a:solidFill>
                <a:effectLst/>
                <a:uLnTx/>
                <a:uFillTx/>
                <a:cs typeface="+mn-ea"/>
                <a:sym typeface="+mn-lt"/>
              </a:endParaRPr>
            </a:p>
          </p:txBody>
        </p:sp>
        <p:cxnSp>
          <p:nvCxnSpPr>
            <p:cNvPr id="34" name="品 11"/>
            <p:cNvCxnSpPr/>
            <p:nvPr>
              <p:custDataLst>
                <p:tags r:id="rId2"/>
              </p:custDataLst>
            </p:nvPr>
          </p:nvCxnSpPr>
          <p:spPr>
            <a:xfrm>
              <a:off x="4673220" y="3534827"/>
              <a:ext cx="6110515" cy="0"/>
            </a:xfrm>
            <a:prstGeom prst="line">
              <a:avLst/>
            </a:prstGeom>
            <a:noFill/>
            <a:ln w="6350" cap="flat" cmpd="sng" algn="ctr">
              <a:solidFill>
                <a:schemeClr val="bg1">
                  <a:lumMod val="50000"/>
                </a:schemeClr>
              </a:solidFill>
              <a:prstDash val="solid"/>
              <a:miter lim="800000"/>
            </a:ln>
            <a:effectLst/>
          </p:spPr>
        </p:cxnSp>
        <p:sp>
          <p:nvSpPr>
            <p:cNvPr id="35" name="矩形 34"/>
            <p:cNvSpPr/>
            <p:nvPr/>
          </p:nvSpPr>
          <p:spPr>
            <a:xfrm>
              <a:off x="2381405" y="2586489"/>
              <a:ext cx="1626354" cy="1626352"/>
            </a:xfrm>
            <a:prstGeom prst="rect">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smtClean="0">
                  <a:cs typeface="+mn-ea"/>
                  <a:sym typeface="+mn-lt"/>
                </a:rPr>
                <a:t>05</a:t>
              </a:r>
              <a:endParaRPr lang="zh-CN" altLang="en-US" sz="6600" b="1" dirty="0">
                <a:cs typeface="+mn-ea"/>
                <a:sym typeface="+mn-lt"/>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anim calcmode="lin" valueType="num">
                                      <p:cBhvr>
                                        <p:cTn id="8" dur="1250" fill="hold"/>
                                        <p:tgtEl>
                                          <p:spTgt spid="21"/>
                                        </p:tgtEl>
                                        <p:attrNameLst>
                                          <p:attrName>ppt_x</p:attrName>
                                        </p:attrNameLst>
                                      </p:cBhvr>
                                      <p:tavLst>
                                        <p:tav tm="0">
                                          <p:val>
                                            <p:strVal val="#ppt_x"/>
                                          </p:val>
                                        </p:tav>
                                        <p:tav tm="100000">
                                          <p:val>
                                            <p:strVal val="#ppt_x"/>
                                          </p:val>
                                        </p:tav>
                                      </p:tavLst>
                                    </p:anim>
                                    <p:anim calcmode="lin" valueType="num">
                                      <p:cBhvr>
                                        <p:cTn id="9" dur="12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250"/>
                                        <p:tgtEl>
                                          <p:spTgt spid="11"/>
                                        </p:tgtEl>
                                      </p:cBhvr>
                                    </p:animEffect>
                                    <p:anim calcmode="lin" valueType="num">
                                      <p:cBhvr>
                                        <p:cTn id="13" dur="1250" fill="hold"/>
                                        <p:tgtEl>
                                          <p:spTgt spid="11"/>
                                        </p:tgtEl>
                                        <p:attrNameLst>
                                          <p:attrName>ppt_x</p:attrName>
                                        </p:attrNameLst>
                                      </p:cBhvr>
                                      <p:tavLst>
                                        <p:tav tm="0">
                                          <p:val>
                                            <p:strVal val="#ppt_x"/>
                                          </p:val>
                                        </p:tav>
                                        <p:tav tm="100000">
                                          <p:val>
                                            <p:strVal val="#ppt_x"/>
                                          </p:val>
                                        </p:tav>
                                      </p:tavLst>
                                    </p:anim>
                                    <p:anim calcmode="lin" valueType="num">
                                      <p:cBhvr>
                                        <p:cTn id="14" dur="125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750" fill="hold"/>
                                        <p:tgtEl>
                                          <p:spTgt spid="31"/>
                                        </p:tgtEl>
                                        <p:attrNameLst>
                                          <p:attrName>ppt_x</p:attrName>
                                        </p:attrNameLst>
                                      </p:cBhvr>
                                      <p:tavLst>
                                        <p:tav tm="0">
                                          <p:val>
                                            <p:strVal val="0-#ppt_w/2"/>
                                          </p:val>
                                        </p:tav>
                                        <p:tav tm="100000">
                                          <p:val>
                                            <p:strVal val="#ppt_x"/>
                                          </p:val>
                                        </p:tav>
                                      </p:tavLst>
                                    </p:anim>
                                    <p:anim calcmode="lin" valueType="num">
                                      <p:cBhvr additive="base">
                                        <p:cTn id="19" dur="75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01044" y="-1683387"/>
            <a:ext cx="14315394" cy="2862131"/>
            <a:chOff x="-1075644" y="-1708787"/>
            <a:chExt cx="14315394" cy="2862131"/>
          </a:xfrm>
        </p:grpSpPr>
        <p:grpSp>
          <p:nvGrpSpPr>
            <p:cNvPr id="5" name="组合 4"/>
            <p:cNvGrpSpPr/>
            <p:nvPr/>
          </p:nvGrpSpPr>
          <p:grpSpPr>
            <a:xfrm>
              <a:off x="0" y="543959"/>
              <a:ext cx="12190413" cy="609385"/>
              <a:chOff x="-2648979" y="259121"/>
              <a:chExt cx="12190413" cy="609385"/>
            </a:xfrm>
          </p:grpSpPr>
          <p:sp>
            <p:nvSpPr>
              <p:cNvPr id="6" name="9"/>
              <p:cNvSpPr txBox="1"/>
              <p:nvPr/>
            </p:nvSpPr>
            <p:spPr>
              <a:xfrm>
                <a:off x="1591473" y="259121"/>
                <a:ext cx="3435256" cy="430530"/>
              </a:xfrm>
              <a:prstGeom prst="rect">
                <a:avLst/>
              </a:prstGeom>
              <a:noFill/>
            </p:spPr>
            <p:txBody>
              <a:bodyPr wrap="square" lIns="0" tIns="0" rIns="0" bIns="0" rtlCol="0">
                <a:spAutoFit/>
              </a:bodyPr>
              <a:lstStyle/>
              <a:p>
                <a:pPr marL="0" lvl="1" algn="ctr"/>
                <a:r>
                  <a:rPr lang="zh-CN" altLang="en-US" sz="2800" dirty="0">
                    <a:solidFill>
                      <a:schemeClr val="bg1">
                        <a:lumMod val="50000"/>
                      </a:schemeClr>
                    </a:solidFill>
                    <a:cs typeface="+mn-ea"/>
                    <a:sym typeface="+mn-lt"/>
                  </a:rPr>
                  <a:t>问题回答</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
        <p:nvSpPr>
          <p:cNvPr id="8" name="文本框 7"/>
          <p:cNvSpPr txBox="1"/>
          <p:nvPr/>
        </p:nvSpPr>
        <p:spPr>
          <a:xfrm>
            <a:off x="794385" y="1583690"/>
            <a:ext cx="11110595" cy="4892675"/>
          </a:xfrm>
          <a:prstGeom prst="rect">
            <a:avLst/>
          </a:prstGeom>
          <a:noFill/>
        </p:spPr>
        <p:txBody>
          <a:bodyPr wrap="square" rtlCol="0" anchor="t">
            <a:spAutoFit/>
          </a:bodyPr>
          <a:p>
            <a:pPr marL="285750" indent="-285750">
              <a:buFont typeface="Arial" panose="020B0604020202020204" pitchFamily="34" charset="0"/>
              <a:buChar char="•"/>
            </a:pPr>
            <a:r>
              <a:rPr lang="zh-CN" altLang="en-US" sz="2400" b="1"/>
              <a:t>网站电脑配件和咨询的数据来源和更新？</a:t>
            </a:r>
            <a:endParaRPr lang="zh-CN" altLang="en-US" sz="2400"/>
          </a:p>
          <a:p>
            <a:r>
              <a:rPr lang="zh-CN" altLang="en-US" sz="2400"/>
              <a:t>       在起步阶段，需要后台管理人员去更新硬件的信息以及热点新闻，到了成熟阶段，利用爬虫技术在各个电商平台进行信息的搜集。</a:t>
            </a:r>
            <a:endParaRPr lang="zh-CN" altLang="en-US" sz="2400"/>
          </a:p>
          <a:p>
            <a:endParaRPr lang="zh-CN" altLang="en-US" sz="2400" b="1"/>
          </a:p>
          <a:p>
            <a:pPr marL="285750" indent="-285750">
              <a:buFont typeface="Arial" panose="020B0604020202020204" pitchFamily="34" charset="0"/>
              <a:buChar char="•"/>
            </a:pPr>
            <a:r>
              <a:rPr lang="zh-CN" altLang="en-US" sz="2400" b="1"/>
              <a:t>每个分类标签都是想要的，怎么推荐？</a:t>
            </a:r>
            <a:endParaRPr lang="zh-CN" altLang="en-US" sz="2400" b="1"/>
          </a:p>
          <a:p>
            <a:r>
              <a:rPr lang="zh-CN" altLang="en-US" sz="2400"/>
              <a:t>       每台笔记本都有自己相对突出的点，不可能有一台完美的电脑，为了检索的速度和准确性，因此我们把关键词设定在了三个，根据输入的关键字的先后来判定某个关键词的优先性，从而进行推荐。</a:t>
            </a:r>
            <a:endParaRPr lang="zh-CN" altLang="en-US" sz="2400"/>
          </a:p>
          <a:p>
            <a:endParaRPr lang="zh-CN" altLang="en-US" sz="2400"/>
          </a:p>
          <a:p>
            <a:pPr marL="285750" indent="-285750">
              <a:buFont typeface="Arial" panose="020B0604020202020204" pitchFamily="34" charset="0"/>
              <a:buChar char="•"/>
            </a:pPr>
            <a:r>
              <a:rPr lang="zh-CN" altLang="en-US" sz="2400" b="1"/>
              <a:t>组装笔记本的兼容性问题。</a:t>
            </a:r>
            <a:endParaRPr lang="zh-CN" altLang="en-US" sz="2400"/>
          </a:p>
          <a:p>
            <a:r>
              <a:rPr lang="zh-CN" altLang="en-US" sz="2400"/>
              <a:t>       组装笔记本电脑对于非专业人员来说难度还是特别高的，而且组装笔记本的需求量不大，单卖笔记本硬件的渠道也比较少，因此我们没有选择推荐组装笔记本这一项功能。</a:t>
            </a:r>
            <a:endParaRPr lang="zh-CN" altLang="en-US" sz="24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101044" y="-1683387"/>
            <a:ext cx="14315394" cy="2862131"/>
            <a:chOff x="-1075644" y="-1708787"/>
            <a:chExt cx="14315394" cy="2862131"/>
          </a:xfrm>
        </p:grpSpPr>
        <p:grpSp>
          <p:nvGrpSpPr>
            <p:cNvPr id="5" name="组合 4"/>
            <p:cNvGrpSpPr/>
            <p:nvPr/>
          </p:nvGrpSpPr>
          <p:grpSpPr>
            <a:xfrm>
              <a:off x="0" y="543959"/>
              <a:ext cx="12190413" cy="609385"/>
              <a:chOff x="-2648979" y="259121"/>
              <a:chExt cx="12190413" cy="609385"/>
            </a:xfrm>
          </p:grpSpPr>
          <p:sp>
            <p:nvSpPr>
              <p:cNvPr id="6" name="9"/>
              <p:cNvSpPr txBox="1"/>
              <p:nvPr/>
            </p:nvSpPr>
            <p:spPr>
              <a:xfrm>
                <a:off x="1591473" y="259121"/>
                <a:ext cx="3435256" cy="430530"/>
              </a:xfrm>
              <a:prstGeom prst="rect">
                <a:avLst/>
              </a:prstGeom>
              <a:noFill/>
            </p:spPr>
            <p:txBody>
              <a:bodyPr wrap="square" lIns="0" tIns="0" rIns="0" bIns="0" rtlCol="0">
                <a:spAutoFit/>
              </a:bodyPr>
              <a:p>
                <a:pPr marL="0" lvl="1" algn="ctr"/>
                <a:r>
                  <a:rPr lang="zh-CN" altLang="en-US" sz="2800" dirty="0">
                    <a:solidFill>
                      <a:schemeClr val="bg1">
                        <a:lumMod val="50000"/>
                      </a:schemeClr>
                    </a:solidFill>
                    <a:cs typeface="+mn-ea"/>
                    <a:sym typeface="+mn-lt"/>
                  </a:rPr>
                  <a:t>问题回答</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sp>
        <p:nvSpPr>
          <p:cNvPr id="3" name="文本框 2"/>
          <p:cNvSpPr txBox="1"/>
          <p:nvPr/>
        </p:nvSpPr>
        <p:spPr>
          <a:xfrm>
            <a:off x="934085" y="1553845"/>
            <a:ext cx="9440545" cy="4892675"/>
          </a:xfrm>
          <a:prstGeom prst="rect">
            <a:avLst/>
          </a:prstGeom>
          <a:noFill/>
        </p:spPr>
        <p:txBody>
          <a:bodyPr wrap="square" rtlCol="0" anchor="t">
            <a:spAutoFit/>
          </a:bodyPr>
          <a:p>
            <a:pPr marL="285750" indent="-285750">
              <a:buFont typeface="Arial" panose="020B0604020202020204" pitchFamily="34" charset="0"/>
              <a:buChar char="•"/>
            </a:pPr>
            <a:r>
              <a:rPr lang="zh-CN" altLang="en-US" sz="2400" b="1">
                <a:sym typeface="+mn-ea"/>
              </a:rPr>
              <a:t>专业性如何保证，与其他相类似的网站或者教学视频还有学长如何竞争？</a:t>
            </a:r>
            <a:endParaRPr lang="zh-CN" altLang="en-US" sz="2400"/>
          </a:p>
          <a:p>
            <a:r>
              <a:rPr lang="zh-CN" altLang="en-US" sz="2400">
                <a:sym typeface="+mn-ea"/>
              </a:rPr>
              <a:t>       在起步阶段，人们对网站的信任度几乎等于0，所以对于信息来源我们也会标明出处，以此来增加我们的可信度。对于其他组的专业性保证的问题，我们决定新加入在权威用户这一项功能，一个用户发布文章后收获一定点赞数可以升级为权威用户。引入一定的奖励机制，提升权威用户发表文章回答普通用户的积极性。而其他相类似的网站或者教学视频无法对于用户的需求做出一一回应，而我们这个网站的重点是根据用户的需求来搜索相近的笔记本。</a:t>
            </a:r>
            <a:endParaRPr lang="zh-CN" altLang="en-US" sz="2400"/>
          </a:p>
          <a:p>
            <a:endParaRPr lang="zh-CN" altLang="en-US" sz="2400" b="1"/>
          </a:p>
          <a:p>
            <a:pPr marL="285750" indent="-285750">
              <a:buFont typeface="Arial" panose="020B0604020202020204" pitchFamily="34" charset="0"/>
              <a:buChar char="•"/>
            </a:pPr>
            <a:r>
              <a:rPr lang="zh-CN" altLang="en-US" sz="2400" b="1">
                <a:sym typeface="+mn-ea"/>
              </a:rPr>
              <a:t>历年价格从何而来？</a:t>
            </a:r>
            <a:endParaRPr lang="zh-CN" altLang="en-US" sz="2400"/>
          </a:p>
          <a:p>
            <a:r>
              <a:rPr lang="zh-CN" altLang="en-US" sz="2400">
                <a:sym typeface="+mn-ea"/>
              </a:rPr>
              <a:t>       历年价格可以参考市面上已有的APP喵喵折中的历年价格功能，并且通过后台管理员的定期更新来实现</a:t>
            </a:r>
            <a:endParaRPr lang="zh-CN" altLang="en-US"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101044" y="-1683387"/>
            <a:ext cx="14315394" cy="2862131"/>
            <a:chOff x="-1075644" y="-1708787"/>
            <a:chExt cx="14315394" cy="2862131"/>
          </a:xfrm>
        </p:grpSpPr>
        <p:grpSp>
          <p:nvGrpSpPr>
            <p:cNvPr id="5" name="组合 4"/>
            <p:cNvGrpSpPr/>
            <p:nvPr/>
          </p:nvGrpSpPr>
          <p:grpSpPr>
            <a:xfrm>
              <a:off x="0" y="543959"/>
              <a:ext cx="12190413" cy="609385"/>
              <a:chOff x="-2648979" y="259121"/>
              <a:chExt cx="12190413" cy="609385"/>
            </a:xfrm>
          </p:grpSpPr>
          <p:sp>
            <p:nvSpPr>
              <p:cNvPr id="6" name="9"/>
              <p:cNvSpPr txBox="1"/>
              <p:nvPr/>
            </p:nvSpPr>
            <p:spPr>
              <a:xfrm>
                <a:off x="1591473" y="259121"/>
                <a:ext cx="3435256" cy="430530"/>
              </a:xfrm>
              <a:prstGeom prst="rect">
                <a:avLst/>
              </a:prstGeom>
              <a:noFill/>
            </p:spPr>
            <p:txBody>
              <a:bodyPr wrap="square" lIns="0" tIns="0" rIns="0" bIns="0" rtlCol="0">
                <a:spAutoFit/>
              </a:bodyPr>
              <a:p>
                <a:pPr marL="0" lvl="1" algn="ctr"/>
                <a:r>
                  <a:rPr lang="zh-CN" altLang="en-US" sz="2800" dirty="0">
                    <a:solidFill>
                      <a:schemeClr val="bg1">
                        <a:lumMod val="50000"/>
                      </a:schemeClr>
                    </a:solidFill>
                    <a:cs typeface="+mn-ea"/>
                    <a:sym typeface="+mn-lt"/>
                  </a:rPr>
                  <a:t>问题回答</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sp>
        <p:nvSpPr>
          <p:cNvPr id="4" name="文本框 3"/>
          <p:cNvSpPr txBox="1"/>
          <p:nvPr/>
        </p:nvSpPr>
        <p:spPr>
          <a:xfrm>
            <a:off x="608965" y="1380490"/>
            <a:ext cx="10570210" cy="5262245"/>
          </a:xfrm>
          <a:prstGeom prst="rect">
            <a:avLst/>
          </a:prstGeom>
          <a:noFill/>
        </p:spPr>
        <p:txBody>
          <a:bodyPr wrap="square" rtlCol="0" anchor="t">
            <a:spAutoFit/>
          </a:bodyPr>
          <a:p>
            <a:pPr marL="285750" indent="-285750">
              <a:buFont typeface="Arial" panose="020B0604020202020204" pitchFamily="34" charset="0"/>
              <a:buChar char="•"/>
            </a:pPr>
            <a:r>
              <a:rPr lang="zh-CN" altLang="en-US" sz="2400" b="1"/>
              <a:t>要怎么在介绍硬件信息上让用户便于理解？</a:t>
            </a:r>
            <a:endParaRPr lang="zh-CN" altLang="en-US" sz="2400"/>
          </a:p>
          <a:p>
            <a:r>
              <a:rPr lang="zh-CN" altLang="en-US" sz="2400"/>
              <a:t>      由后台管理人员去查阅资料，并且对已有的资料进行总结以及询问专业人士，并在网站上进行发布。</a:t>
            </a:r>
            <a:endParaRPr lang="zh-CN" altLang="en-US" sz="2400"/>
          </a:p>
          <a:p>
            <a:r>
              <a:rPr lang="zh-CN" altLang="en-US" sz="2400"/>
              <a:t>拿CPU举例：</a:t>
            </a:r>
            <a:endParaRPr lang="zh-CN" altLang="en-US" sz="2400"/>
          </a:p>
          <a:p>
            <a:r>
              <a:rPr lang="zh-CN" altLang="en-US" sz="2400"/>
              <a:t>      首先介绍CPU在电脑中的作用：CPU主要负责一台电脑的计算功能，处理计算机的各项数据，一台电脑拥有越好的CPU那么他的运行速度就越快。</a:t>
            </a:r>
            <a:endParaRPr lang="zh-CN" altLang="en-US" sz="2400"/>
          </a:p>
          <a:p>
            <a:r>
              <a:rPr lang="zh-CN" altLang="en-US" sz="2400"/>
              <a:t>其次对于CPU的型号解释： Intel 酷睿i7-4790 HQ为例。</a:t>
            </a:r>
            <a:endParaRPr lang="zh-CN" altLang="en-US" sz="2400"/>
          </a:p>
          <a:p>
            <a:r>
              <a:rPr lang="zh-CN" altLang="en-US" sz="2400"/>
              <a:t> 1、Intel是品牌。</a:t>
            </a:r>
            <a:endParaRPr lang="zh-CN" altLang="en-US" sz="2400"/>
          </a:p>
          <a:p>
            <a:r>
              <a:rPr lang="zh-CN" altLang="en-US" sz="2400"/>
              <a:t> 2、酷睿是Intel旗下高端的系列。</a:t>
            </a:r>
            <a:endParaRPr lang="zh-CN" altLang="en-US" sz="2400"/>
          </a:p>
          <a:p>
            <a:r>
              <a:rPr lang="zh-CN" altLang="en-US" sz="2400"/>
              <a:t> 3、4790这个数字表示4代i7，数字越大档次越高。</a:t>
            </a:r>
            <a:endParaRPr lang="zh-CN" altLang="en-US" sz="2400"/>
          </a:p>
          <a:p>
            <a:r>
              <a:rPr lang="zh-CN" altLang="en-US" sz="2400"/>
              <a:t> 4、HQ表示焊接在主板上的（M代表标准电压cpu，U代表低电压节能的，H高电压焊接的不可拆卸，X代表高性能的可拆卸的，Q代表至高性能的，Y代表超低电压的，K表示不锁倍频的。）</a:t>
            </a:r>
            <a:endParaRPr lang="zh-CN" altLang="en-US" sz="2400"/>
          </a:p>
          <a:p>
            <a:r>
              <a:rPr lang="zh-CN" altLang="en-US" sz="2400"/>
              <a:t> 5、最后再展示一张CPU天梯图。</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p:sp>
        <p:nvSpPr>
          <p:cNvPr id="3" name="9"/>
          <p:cNvSpPr txBox="1"/>
          <p:nvPr/>
        </p:nvSpPr>
        <p:spPr>
          <a:xfrm>
            <a:off x="430452" y="3045859"/>
            <a:ext cx="3435256" cy="430530"/>
          </a:xfrm>
          <a:prstGeom prst="rect">
            <a:avLst/>
          </a:prstGeom>
          <a:noFill/>
        </p:spPr>
        <p:txBody>
          <a:bodyPr wrap="square" lIns="0" tIns="0" rIns="0" bIns="0" rtlCol="0">
            <a:spAutoFit/>
          </a:bodyPr>
          <a:p>
            <a:pPr marL="0" lvl="1" algn="ctr"/>
            <a:r>
              <a:rPr lang="zh-CN" altLang="en-US" sz="2800" b="1" dirty="0">
                <a:solidFill>
                  <a:schemeClr val="tx1"/>
                </a:solidFill>
                <a:cs typeface="+mn-ea"/>
                <a:sym typeface="+mn-lt"/>
              </a:rPr>
              <a:t>工作流程</a:t>
            </a:r>
            <a:endParaRPr lang="zh-CN" altLang="en-US" sz="2800" b="1" dirty="0">
              <a:solidFill>
                <a:schemeClr val="tx1"/>
              </a:solidFill>
              <a:cs typeface="+mn-ea"/>
              <a:sym typeface="+mn-lt"/>
            </a:endParaRPr>
          </a:p>
        </p:txBody>
      </p:sp>
      <p:pic>
        <p:nvPicPr>
          <p:cNvPr id="8" name="图片 7" descr="%)%X%W@(UZ)%VGEAEXMW4~3"/>
          <p:cNvPicPr>
            <a:picLocks noChangeAspect="1"/>
          </p:cNvPicPr>
          <p:nvPr/>
        </p:nvPicPr>
        <p:blipFill>
          <a:blip r:embed="rId1"/>
          <a:stretch>
            <a:fillRect/>
          </a:stretch>
        </p:blipFill>
        <p:spPr>
          <a:xfrm>
            <a:off x="4132580" y="25400"/>
            <a:ext cx="6064250" cy="680847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101044" y="-1683387"/>
            <a:ext cx="14315394" cy="2862131"/>
            <a:chOff x="-1075644" y="-1708787"/>
            <a:chExt cx="14315394" cy="2862131"/>
          </a:xfrm>
        </p:grpSpPr>
        <p:grpSp>
          <p:nvGrpSpPr>
            <p:cNvPr id="5" name="组合 4"/>
            <p:cNvGrpSpPr/>
            <p:nvPr/>
          </p:nvGrpSpPr>
          <p:grpSpPr>
            <a:xfrm>
              <a:off x="0" y="543959"/>
              <a:ext cx="12190413" cy="609385"/>
              <a:chOff x="-2648979" y="259121"/>
              <a:chExt cx="12190413" cy="609385"/>
            </a:xfrm>
          </p:grpSpPr>
          <p:sp>
            <p:nvSpPr>
              <p:cNvPr id="6" name="9"/>
              <p:cNvSpPr txBox="1"/>
              <p:nvPr/>
            </p:nvSpPr>
            <p:spPr>
              <a:xfrm>
                <a:off x="1591473" y="259121"/>
                <a:ext cx="3435256" cy="430530"/>
              </a:xfrm>
              <a:prstGeom prst="rect">
                <a:avLst/>
              </a:prstGeom>
              <a:noFill/>
            </p:spPr>
            <p:txBody>
              <a:bodyPr wrap="square" lIns="0" tIns="0" rIns="0" bIns="0" rtlCol="0">
                <a:spAutoFit/>
              </a:bodyPr>
              <a:p>
                <a:pPr marL="0" lvl="1" algn="ctr"/>
                <a:r>
                  <a:rPr lang="zh-CN" altLang="en-US" sz="2800" dirty="0">
                    <a:solidFill>
                      <a:schemeClr val="bg1">
                        <a:lumMod val="50000"/>
                      </a:schemeClr>
                    </a:solidFill>
                    <a:cs typeface="+mn-ea"/>
                    <a:sym typeface="+mn-lt"/>
                  </a:rPr>
                  <a:t>本次作业分工</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grpSp>
      <p:pic>
        <p:nvPicPr>
          <p:cNvPr id="3" name="图片 2"/>
          <p:cNvPicPr>
            <a:picLocks noChangeAspect="1"/>
          </p:cNvPicPr>
          <p:nvPr/>
        </p:nvPicPr>
        <p:blipFill>
          <a:blip r:embed="rId2"/>
          <a:stretch>
            <a:fillRect/>
          </a:stretch>
        </p:blipFill>
        <p:spPr>
          <a:xfrm>
            <a:off x="934085" y="1313815"/>
            <a:ext cx="3978275" cy="4408805"/>
          </a:xfrm>
          <a:prstGeom prst="rect">
            <a:avLst/>
          </a:prstGeom>
        </p:spPr>
      </p:pic>
      <p:pic>
        <p:nvPicPr>
          <p:cNvPr id="8" name="图片 7"/>
          <p:cNvPicPr>
            <a:picLocks noChangeAspect="1"/>
          </p:cNvPicPr>
          <p:nvPr/>
        </p:nvPicPr>
        <p:blipFill>
          <a:blip r:embed="rId3"/>
          <a:stretch>
            <a:fillRect/>
          </a:stretch>
        </p:blipFill>
        <p:spPr>
          <a:xfrm>
            <a:off x="5193030" y="1313815"/>
            <a:ext cx="5200650" cy="2871470"/>
          </a:xfrm>
          <a:prstGeom prst="rect">
            <a:avLst/>
          </a:prstGeom>
        </p:spPr>
      </p:pic>
      <p:pic>
        <p:nvPicPr>
          <p:cNvPr id="30" name="图片 29"/>
          <p:cNvPicPr>
            <a:picLocks noChangeAspect="1"/>
          </p:cNvPicPr>
          <p:nvPr/>
        </p:nvPicPr>
        <p:blipFill>
          <a:blip r:embed="rId4"/>
          <a:stretch>
            <a:fillRect/>
          </a:stretch>
        </p:blipFill>
        <p:spPr>
          <a:xfrm>
            <a:off x="5193030" y="4350385"/>
            <a:ext cx="2351405" cy="24295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847159" y="4721197"/>
            <a:ext cx="8923696" cy="4897917"/>
            <a:chOff x="-1644869" y="3941055"/>
            <a:chExt cx="8923696" cy="4897917"/>
          </a:xfrm>
        </p:grpSpPr>
        <p:grpSp>
          <p:nvGrpSpPr>
            <p:cNvPr id="16" name="组合 15"/>
            <p:cNvGrpSpPr/>
            <p:nvPr/>
          </p:nvGrpSpPr>
          <p:grpSpPr>
            <a:xfrm>
              <a:off x="-7949" y="3941055"/>
              <a:ext cx="5940954" cy="4498096"/>
              <a:chOff x="255323" y="2626605"/>
              <a:chExt cx="5940954" cy="4498096"/>
            </a:xfrm>
          </p:grpSpPr>
          <p:sp>
            <p:nvSpPr>
              <p:cNvPr id="35" name="等腰三角形 34"/>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等腰三角形 35"/>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979328" y="4826543"/>
              <a:ext cx="5299499" cy="4012429"/>
              <a:chOff x="255323" y="2626605"/>
              <a:chExt cx="5940954" cy="4498096"/>
            </a:xfrm>
          </p:grpSpPr>
          <p:sp>
            <p:nvSpPr>
              <p:cNvPr id="21" name="等腰三角形 20"/>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33"/>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p:cNvGrpSpPr/>
            <p:nvPr/>
          </p:nvGrpSpPr>
          <p:grpSpPr>
            <a:xfrm flipH="1">
              <a:off x="-1644869" y="5015624"/>
              <a:ext cx="4800033" cy="3634266"/>
              <a:chOff x="255323" y="2626605"/>
              <a:chExt cx="5940954" cy="4498096"/>
            </a:xfrm>
          </p:grpSpPr>
          <p:sp>
            <p:nvSpPr>
              <p:cNvPr id="19" name="等腰三角形 18"/>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等腰三角形 19"/>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37" name="组合 36"/>
          <p:cNvGrpSpPr/>
          <p:nvPr/>
        </p:nvGrpSpPr>
        <p:grpSpPr>
          <a:xfrm flipH="1" flipV="1">
            <a:off x="5123215" y="-2769270"/>
            <a:ext cx="8923696" cy="4897917"/>
            <a:chOff x="4963754" y="740655"/>
            <a:chExt cx="8923696" cy="4897917"/>
          </a:xfrm>
        </p:grpSpPr>
        <p:grpSp>
          <p:nvGrpSpPr>
            <p:cNvPr id="38" name="组合 37"/>
            <p:cNvGrpSpPr/>
            <p:nvPr/>
          </p:nvGrpSpPr>
          <p:grpSpPr>
            <a:xfrm>
              <a:off x="6600674" y="740655"/>
              <a:ext cx="5940954" cy="4498096"/>
              <a:chOff x="255323" y="2626605"/>
              <a:chExt cx="5940954" cy="4498096"/>
            </a:xfrm>
          </p:grpSpPr>
          <p:sp>
            <p:nvSpPr>
              <p:cNvPr id="45" name="等腰三角形 44"/>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等腰三角形 45"/>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a:off x="8587951" y="1626143"/>
              <a:ext cx="5299499" cy="4012429"/>
              <a:chOff x="255323" y="2626605"/>
              <a:chExt cx="5940954" cy="4498096"/>
            </a:xfrm>
          </p:grpSpPr>
          <p:sp>
            <p:nvSpPr>
              <p:cNvPr id="43" name="等腰三角形 42"/>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等腰三角形 43"/>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0" name="组合 39"/>
            <p:cNvGrpSpPr/>
            <p:nvPr/>
          </p:nvGrpSpPr>
          <p:grpSpPr>
            <a:xfrm flipH="1">
              <a:off x="4963754" y="1815224"/>
              <a:ext cx="4800033" cy="3634266"/>
              <a:chOff x="255323" y="2626605"/>
              <a:chExt cx="5940954" cy="4498096"/>
            </a:xfrm>
          </p:grpSpPr>
          <p:sp>
            <p:nvSpPr>
              <p:cNvPr id="41" name="等腰三角形 40"/>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等腰三角形 41"/>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49" name="_14"/>
          <p:cNvSpPr txBox="1">
            <a:spLocks noChangeArrowheads="1"/>
          </p:cNvSpPr>
          <p:nvPr/>
        </p:nvSpPr>
        <p:spPr bwMode="auto">
          <a:xfrm>
            <a:off x="3395709" y="2940839"/>
            <a:ext cx="8915256" cy="1213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8000" b="1" dirty="0" smtClean="0">
                <a:solidFill>
                  <a:schemeClr val="accent3"/>
                </a:solidFill>
                <a:latin typeface="+mn-lt"/>
                <a:ea typeface="+mn-ea"/>
                <a:cs typeface="+mn-ea"/>
                <a:sym typeface="+mn-lt"/>
              </a:rPr>
              <a:t>谢</a:t>
            </a:r>
            <a:r>
              <a:rPr lang="zh-CN" altLang="en-US" sz="8000" b="1" dirty="0" smtClean="0">
                <a:solidFill>
                  <a:schemeClr val="accent3"/>
                </a:solidFill>
                <a:latin typeface="+mn-lt"/>
                <a:ea typeface="+mn-ea"/>
                <a:cs typeface="+mn-ea"/>
                <a:sym typeface="+mn-lt"/>
              </a:rPr>
              <a:t>谢观看！</a:t>
            </a:r>
            <a:endParaRPr lang="zh-CN" sz="8000" b="1" dirty="0">
              <a:solidFill>
                <a:schemeClr val="accent3"/>
              </a:solidFill>
              <a:latin typeface="+mn-lt"/>
              <a:ea typeface="+mn-ea"/>
              <a:cs typeface="+mn-ea"/>
              <a:sym typeface="+mn-lt"/>
            </a:endParaRPr>
          </a:p>
        </p:txBody>
      </p:sp>
      <p:grpSp>
        <p:nvGrpSpPr>
          <p:cNvPr id="52" name="Group 38"/>
          <p:cNvGrpSpPr/>
          <p:nvPr/>
        </p:nvGrpSpPr>
        <p:grpSpPr>
          <a:xfrm>
            <a:off x="10287307" y="6347841"/>
            <a:ext cx="1575060" cy="160804"/>
            <a:chOff x="5548426" y="3343939"/>
            <a:chExt cx="833173" cy="85061"/>
          </a:xfrm>
          <a:solidFill>
            <a:schemeClr val="accent3"/>
          </a:solidFill>
        </p:grpSpPr>
        <p:sp>
          <p:nvSpPr>
            <p:cNvPr id="53" name="Oval 31"/>
            <p:cNvSpPr/>
            <p:nvPr/>
          </p:nvSpPr>
          <p:spPr>
            <a:xfrm>
              <a:off x="5548426" y="3343939"/>
              <a:ext cx="85061" cy="850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4" name="Oval 32"/>
            <p:cNvSpPr/>
            <p:nvPr/>
          </p:nvSpPr>
          <p:spPr>
            <a:xfrm>
              <a:off x="5698049" y="3343939"/>
              <a:ext cx="85061" cy="850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5" name="Oval 33"/>
            <p:cNvSpPr/>
            <p:nvPr/>
          </p:nvSpPr>
          <p:spPr>
            <a:xfrm>
              <a:off x="5847671" y="3343939"/>
              <a:ext cx="85061" cy="8506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6" name="Oval 34"/>
            <p:cNvSpPr/>
            <p:nvPr/>
          </p:nvSpPr>
          <p:spPr>
            <a:xfrm>
              <a:off x="5997294" y="3343939"/>
              <a:ext cx="85061" cy="8506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7" name="Oval 35"/>
            <p:cNvSpPr/>
            <p:nvPr/>
          </p:nvSpPr>
          <p:spPr>
            <a:xfrm>
              <a:off x="6146917" y="3343939"/>
              <a:ext cx="85061" cy="850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8" name="Oval 36"/>
            <p:cNvSpPr/>
            <p:nvPr/>
          </p:nvSpPr>
          <p:spPr>
            <a:xfrm>
              <a:off x="6296538" y="3343939"/>
              <a:ext cx="85061" cy="850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250"/>
                                        <p:tgtEl>
                                          <p:spTgt spid="37"/>
                                        </p:tgtEl>
                                      </p:cBhvr>
                                    </p:animEffect>
                                    <p:anim calcmode="lin" valueType="num">
                                      <p:cBhvr>
                                        <p:cTn id="8" dur="1250" fill="hold"/>
                                        <p:tgtEl>
                                          <p:spTgt spid="37"/>
                                        </p:tgtEl>
                                        <p:attrNameLst>
                                          <p:attrName>ppt_x</p:attrName>
                                        </p:attrNameLst>
                                      </p:cBhvr>
                                      <p:tavLst>
                                        <p:tav tm="0">
                                          <p:val>
                                            <p:strVal val="#ppt_x"/>
                                          </p:val>
                                        </p:tav>
                                        <p:tav tm="100000">
                                          <p:val>
                                            <p:strVal val="#ppt_x"/>
                                          </p:val>
                                        </p:tav>
                                      </p:tavLst>
                                    </p:anim>
                                    <p:anim calcmode="lin" valueType="num">
                                      <p:cBhvr>
                                        <p:cTn id="9" dur="125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250"/>
                                        <p:tgtEl>
                                          <p:spTgt spid="15"/>
                                        </p:tgtEl>
                                      </p:cBhvr>
                                    </p:animEffect>
                                    <p:anim calcmode="lin" valueType="num">
                                      <p:cBhvr>
                                        <p:cTn id="13" dur="1250" fill="hold"/>
                                        <p:tgtEl>
                                          <p:spTgt spid="15"/>
                                        </p:tgtEl>
                                        <p:attrNameLst>
                                          <p:attrName>ppt_x</p:attrName>
                                        </p:attrNameLst>
                                      </p:cBhvr>
                                      <p:tavLst>
                                        <p:tav tm="0">
                                          <p:val>
                                            <p:strVal val="#ppt_x"/>
                                          </p:val>
                                        </p:tav>
                                        <p:tav tm="100000">
                                          <p:val>
                                            <p:strVal val="#ppt_x"/>
                                          </p:val>
                                        </p:tav>
                                      </p:tavLst>
                                    </p:anim>
                                    <p:anim calcmode="lin" valueType="num">
                                      <p:cBhvr>
                                        <p:cTn id="14" dur="125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49"/>
                                        </p:tgtEl>
                                        <p:attrNameLst>
                                          <p:attrName>style.visibility</p:attrName>
                                        </p:attrNameLst>
                                      </p:cBhvr>
                                      <p:to>
                                        <p:strVal val="visible"/>
                                      </p:to>
                                    </p:set>
                                    <p:anim by="(-#ppt_w*2)" calcmode="lin" valueType="num">
                                      <p:cBhvr rctx="PPT">
                                        <p:cTn id="18" dur="500" autoRev="1" fill="hold">
                                          <p:stCondLst>
                                            <p:cond delay="0"/>
                                          </p:stCondLst>
                                        </p:cTn>
                                        <p:tgtEl>
                                          <p:spTgt spid="49"/>
                                        </p:tgtEl>
                                        <p:attrNameLst>
                                          <p:attrName>ppt_w</p:attrName>
                                        </p:attrNameLst>
                                      </p:cBhvr>
                                    </p:anim>
                                    <p:anim by="(#ppt_w*0.50)" calcmode="lin" valueType="num">
                                      <p:cBhvr>
                                        <p:cTn id="19" dur="500" decel="50000" autoRev="1" fill="hold">
                                          <p:stCondLst>
                                            <p:cond delay="0"/>
                                          </p:stCondLst>
                                        </p:cTn>
                                        <p:tgtEl>
                                          <p:spTgt spid="49"/>
                                        </p:tgtEl>
                                        <p:attrNameLst>
                                          <p:attrName>ppt_x</p:attrName>
                                        </p:attrNameLst>
                                      </p:cBhvr>
                                    </p:anim>
                                    <p:anim from="(-#ppt_h/2)" to="(#ppt_y)" calcmode="lin" valueType="num">
                                      <p:cBhvr>
                                        <p:cTn id="20" dur="1000" fill="hold">
                                          <p:stCondLst>
                                            <p:cond delay="0"/>
                                          </p:stCondLst>
                                        </p:cTn>
                                        <p:tgtEl>
                                          <p:spTgt spid="49"/>
                                        </p:tgtEl>
                                        <p:attrNameLst>
                                          <p:attrName>ppt_y</p:attrName>
                                        </p:attrNameLst>
                                      </p:cBhvr>
                                    </p:anim>
                                    <p:animRot by="21600000">
                                      <p:cBhvr>
                                        <p:cTn id="21" dur="1000" fill="hold">
                                          <p:stCondLst>
                                            <p:cond delay="0"/>
                                          </p:stCondLst>
                                        </p:cTn>
                                        <p:tgtEl>
                                          <p:spTgt spid="49"/>
                                        </p:tgtEl>
                                        <p:attrNameLst>
                                          <p:attrName>r</p:attrName>
                                        </p:attrNameLst>
                                      </p:cBhvr>
                                    </p:animRot>
                                  </p:childTnLst>
                                </p:cTn>
                              </p:par>
                              <p:par>
                                <p:cTn id="22" presetID="42" presetClass="entr" presetSubtype="0"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750"/>
                                        <p:tgtEl>
                                          <p:spTgt spid="52"/>
                                        </p:tgtEl>
                                      </p:cBhvr>
                                    </p:animEffect>
                                    <p:anim calcmode="lin" valueType="num">
                                      <p:cBhvr>
                                        <p:cTn id="25" dur="750" fill="hold"/>
                                        <p:tgtEl>
                                          <p:spTgt spid="52"/>
                                        </p:tgtEl>
                                        <p:attrNameLst>
                                          <p:attrName>ppt_x</p:attrName>
                                        </p:attrNameLst>
                                      </p:cBhvr>
                                      <p:tavLst>
                                        <p:tav tm="0">
                                          <p:val>
                                            <p:strVal val="#ppt_x"/>
                                          </p:val>
                                        </p:tav>
                                        <p:tav tm="100000">
                                          <p:val>
                                            <p:strVal val="#ppt_x"/>
                                          </p:val>
                                        </p:tav>
                                      </p:tavLst>
                                    </p:anim>
                                    <p:anim calcmode="lin" valueType="num">
                                      <p:cBhvr>
                                        <p:cTn id="26" dur="75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847159" y="4721197"/>
            <a:ext cx="8923696" cy="4897917"/>
            <a:chOff x="-1644869" y="3941055"/>
            <a:chExt cx="8923696" cy="4897917"/>
          </a:xfrm>
        </p:grpSpPr>
        <p:grpSp>
          <p:nvGrpSpPr>
            <p:cNvPr id="12" name="组合 11"/>
            <p:cNvGrpSpPr/>
            <p:nvPr/>
          </p:nvGrpSpPr>
          <p:grpSpPr>
            <a:xfrm>
              <a:off x="-7949" y="3941055"/>
              <a:ext cx="5940954" cy="4498096"/>
              <a:chOff x="255323" y="2626605"/>
              <a:chExt cx="5940954" cy="4498096"/>
            </a:xfrm>
          </p:grpSpPr>
          <p:sp>
            <p:nvSpPr>
              <p:cNvPr id="19" name="等腰三角形 1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等腰三角形 1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a:off x="1979328" y="4826543"/>
              <a:ext cx="5299499" cy="4012429"/>
              <a:chOff x="255323" y="2626605"/>
              <a:chExt cx="5940954" cy="4498096"/>
            </a:xfrm>
          </p:grpSpPr>
          <p:sp>
            <p:nvSpPr>
              <p:cNvPr id="17" name="等腰三角形 16"/>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flipH="1">
              <a:off x="-1644869" y="5015624"/>
              <a:ext cx="4800033" cy="3634266"/>
              <a:chOff x="255323" y="2626605"/>
              <a:chExt cx="5940954" cy="4498096"/>
            </a:xfrm>
          </p:grpSpPr>
          <p:sp>
            <p:nvSpPr>
              <p:cNvPr id="15" name="等腰三角形 14"/>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1" name="组合 20"/>
          <p:cNvGrpSpPr/>
          <p:nvPr/>
        </p:nvGrpSpPr>
        <p:grpSpPr>
          <a:xfrm flipH="1" flipV="1">
            <a:off x="6748815" y="-2756570"/>
            <a:ext cx="8923696" cy="4897917"/>
            <a:chOff x="4963754" y="740655"/>
            <a:chExt cx="8923696" cy="4897917"/>
          </a:xfrm>
        </p:grpSpPr>
        <p:grpSp>
          <p:nvGrpSpPr>
            <p:cNvPr id="22" name="组合 21"/>
            <p:cNvGrpSpPr/>
            <p:nvPr/>
          </p:nvGrpSpPr>
          <p:grpSpPr>
            <a:xfrm>
              <a:off x="6600674" y="740655"/>
              <a:ext cx="5940954" cy="4498096"/>
              <a:chOff x="255323" y="2626605"/>
              <a:chExt cx="5940954" cy="4498096"/>
            </a:xfrm>
          </p:grpSpPr>
          <p:sp>
            <p:nvSpPr>
              <p:cNvPr id="29" name="等腰三角形 2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8587951" y="1626143"/>
              <a:ext cx="5299499" cy="4012429"/>
              <a:chOff x="255323" y="2626605"/>
              <a:chExt cx="5940954" cy="4498096"/>
            </a:xfrm>
          </p:grpSpPr>
          <p:sp>
            <p:nvSpPr>
              <p:cNvPr id="27" name="等腰三角形 26"/>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等腰三角形 2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flipH="1">
              <a:off x="4963754" y="1815224"/>
              <a:ext cx="4800033" cy="3634266"/>
              <a:chOff x="255323" y="2626605"/>
              <a:chExt cx="5940954" cy="4498096"/>
            </a:xfrm>
          </p:grpSpPr>
          <p:sp>
            <p:nvSpPr>
              <p:cNvPr id="25" name="等腰三角形 24"/>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31" name="组合 30"/>
          <p:cNvGrpSpPr/>
          <p:nvPr/>
        </p:nvGrpSpPr>
        <p:grpSpPr>
          <a:xfrm>
            <a:off x="2061050" y="2630661"/>
            <a:ext cx="8402330" cy="1626619"/>
            <a:chOff x="2381405" y="2586222"/>
            <a:chExt cx="8402330" cy="1626619"/>
          </a:xfrm>
        </p:grpSpPr>
        <p:sp>
          <p:nvSpPr>
            <p:cNvPr id="32" name="3"/>
            <p:cNvSpPr>
              <a:spLocks noChangeArrowheads="1"/>
            </p:cNvSpPr>
            <p:nvPr>
              <p:custDataLst>
                <p:tags r:id="rId1"/>
              </p:custDataLst>
            </p:nvPr>
          </p:nvSpPr>
          <p:spPr bwMode="auto">
            <a:xfrm>
              <a:off x="5825585" y="2586222"/>
              <a:ext cx="292608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en-US" sz="5400" b="1" i="0" u="none" strike="noStrike" kern="0" cap="none" spc="0" normalizeH="0" baseline="0" noProof="0" dirty="0">
                  <a:ln>
                    <a:noFill/>
                  </a:ln>
                  <a:solidFill>
                    <a:schemeClr val="accent3"/>
                  </a:solidFill>
                  <a:effectLst/>
                  <a:uLnTx/>
                  <a:uFillTx/>
                  <a:cs typeface="+mn-ea"/>
                  <a:sym typeface="+mn-lt"/>
                </a:rPr>
                <a:t>项目概述</a:t>
              </a:r>
              <a:endParaRPr kumimoji="0" lang="zh-CN" altLang="en-US" sz="5400" b="1" i="0" u="none" strike="noStrike" kern="0" cap="none" spc="0" normalizeH="0" baseline="0" noProof="0" dirty="0">
                <a:ln>
                  <a:noFill/>
                </a:ln>
                <a:solidFill>
                  <a:schemeClr val="accent3"/>
                </a:solidFill>
                <a:effectLst/>
                <a:uLnTx/>
                <a:uFillTx/>
                <a:cs typeface="+mn-ea"/>
                <a:sym typeface="+mn-lt"/>
              </a:endParaRPr>
            </a:p>
          </p:txBody>
        </p:sp>
        <p:cxnSp>
          <p:nvCxnSpPr>
            <p:cNvPr id="34" name="品 11"/>
            <p:cNvCxnSpPr/>
            <p:nvPr>
              <p:custDataLst>
                <p:tags r:id="rId2"/>
              </p:custDataLst>
            </p:nvPr>
          </p:nvCxnSpPr>
          <p:spPr>
            <a:xfrm>
              <a:off x="4673220" y="3534827"/>
              <a:ext cx="6110515" cy="0"/>
            </a:xfrm>
            <a:prstGeom prst="line">
              <a:avLst/>
            </a:prstGeom>
            <a:noFill/>
            <a:ln w="6350" cap="flat" cmpd="sng" algn="ctr">
              <a:solidFill>
                <a:schemeClr val="bg1">
                  <a:lumMod val="50000"/>
                </a:schemeClr>
              </a:solidFill>
              <a:prstDash val="solid"/>
              <a:miter lim="800000"/>
            </a:ln>
            <a:effectLst/>
          </p:spPr>
        </p:cxnSp>
        <p:sp>
          <p:nvSpPr>
            <p:cNvPr id="35" name="矩形 34"/>
            <p:cNvSpPr/>
            <p:nvPr/>
          </p:nvSpPr>
          <p:spPr>
            <a:xfrm>
              <a:off x="2381405" y="2586489"/>
              <a:ext cx="1626354" cy="1626352"/>
            </a:xfrm>
            <a:prstGeom prst="rect">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smtClean="0">
                  <a:cs typeface="+mn-ea"/>
                  <a:sym typeface="+mn-lt"/>
                </a:rPr>
                <a:t>01</a:t>
              </a:r>
              <a:endParaRPr lang="zh-CN" altLang="en-US" sz="6600" b="1" dirty="0">
                <a:cs typeface="+mn-ea"/>
                <a:sym typeface="+mn-lt"/>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anim calcmode="lin" valueType="num">
                                      <p:cBhvr>
                                        <p:cTn id="8" dur="1250" fill="hold"/>
                                        <p:tgtEl>
                                          <p:spTgt spid="21"/>
                                        </p:tgtEl>
                                        <p:attrNameLst>
                                          <p:attrName>ppt_x</p:attrName>
                                        </p:attrNameLst>
                                      </p:cBhvr>
                                      <p:tavLst>
                                        <p:tav tm="0">
                                          <p:val>
                                            <p:strVal val="#ppt_x"/>
                                          </p:val>
                                        </p:tav>
                                        <p:tav tm="100000">
                                          <p:val>
                                            <p:strVal val="#ppt_x"/>
                                          </p:val>
                                        </p:tav>
                                      </p:tavLst>
                                    </p:anim>
                                    <p:anim calcmode="lin" valueType="num">
                                      <p:cBhvr>
                                        <p:cTn id="9" dur="12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250"/>
                                        <p:tgtEl>
                                          <p:spTgt spid="11"/>
                                        </p:tgtEl>
                                      </p:cBhvr>
                                    </p:animEffect>
                                    <p:anim calcmode="lin" valueType="num">
                                      <p:cBhvr>
                                        <p:cTn id="13" dur="1250" fill="hold"/>
                                        <p:tgtEl>
                                          <p:spTgt spid="11"/>
                                        </p:tgtEl>
                                        <p:attrNameLst>
                                          <p:attrName>ppt_x</p:attrName>
                                        </p:attrNameLst>
                                      </p:cBhvr>
                                      <p:tavLst>
                                        <p:tav tm="0">
                                          <p:val>
                                            <p:strVal val="#ppt_x"/>
                                          </p:val>
                                        </p:tav>
                                        <p:tav tm="100000">
                                          <p:val>
                                            <p:strVal val="#ppt_x"/>
                                          </p:val>
                                        </p:tav>
                                      </p:tavLst>
                                    </p:anim>
                                    <p:anim calcmode="lin" valueType="num">
                                      <p:cBhvr>
                                        <p:cTn id="14" dur="125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750" fill="hold"/>
                                        <p:tgtEl>
                                          <p:spTgt spid="31"/>
                                        </p:tgtEl>
                                        <p:attrNameLst>
                                          <p:attrName>ppt_x</p:attrName>
                                        </p:attrNameLst>
                                      </p:cBhvr>
                                      <p:tavLst>
                                        <p:tav tm="0">
                                          <p:val>
                                            <p:strVal val="0-#ppt_w/2"/>
                                          </p:val>
                                        </p:tav>
                                        <p:tav tm="100000">
                                          <p:val>
                                            <p:strVal val="#ppt_x"/>
                                          </p:val>
                                        </p:tav>
                                      </p:tavLst>
                                    </p:anim>
                                    <p:anim calcmode="lin" valueType="num">
                                      <p:cBhvr additive="base">
                                        <p:cTn id="19" dur="75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grpSp>
          <p:nvGrpSpPr>
            <p:cNvPr id="5" name="组合 4"/>
            <p:cNvGrpSpPr/>
            <p:nvPr/>
          </p:nvGrpSpPr>
          <p:grpSpPr>
            <a:xfrm>
              <a:off x="0" y="498874"/>
              <a:ext cx="12190413" cy="654470"/>
              <a:chOff x="-2648979" y="214036"/>
              <a:chExt cx="12190413" cy="654470"/>
            </a:xfrm>
          </p:grpSpPr>
          <p:sp>
            <p:nvSpPr>
              <p:cNvPr id="6" name="9"/>
              <p:cNvSpPr txBox="1"/>
              <p:nvPr/>
            </p:nvSpPr>
            <p:spPr>
              <a:xfrm>
                <a:off x="1719108" y="214036"/>
                <a:ext cx="3435256" cy="430530"/>
              </a:xfrm>
              <a:prstGeom prst="rect">
                <a:avLst/>
              </a:prstGeom>
              <a:noFill/>
            </p:spPr>
            <p:txBody>
              <a:bodyPr wrap="square" lIns="0" tIns="0" rIns="0" bIns="0" rtlCol="0">
                <a:spAutoFit/>
              </a:bodyPr>
              <a:lstStyle/>
              <a:p>
                <a:pPr marL="0" lvl="1" algn="ctr"/>
                <a:r>
                  <a:rPr lang="zh-CN" altLang="en-US" sz="2800" dirty="0">
                    <a:solidFill>
                      <a:schemeClr val="bg1">
                        <a:lumMod val="50000"/>
                      </a:schemeClr>
                    </a:solidFill>
                    <a:cs typeface="+mn-ea"/>
                    <a:sym typeface="+mn-lt"/>
                  </a:rPr>
                  <a:t>项目概述</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
        <p:nvSpPr>
          <p:cNvPr id="4" name="文本框 3"/>
          <p:cNvSpPr txBox="1"/>
          <p:nvPr/>
        </p:nvSpPr>
        <p:spPr>
          <a:xfrm>
            <a:off x="526626" y="1311400"/>
            <a:ext cx="4123685" cy="1731010"/>
          </a:xfrm>
          <a:prstGeom prst="rect">
            <a:avLst/>
          </a:prstGeom>
          <a:noFill/>
        </p:spPr>
        <p:txBody>
          <a:bodyPr wrap="square" rtlCol="0">
            <a:spAutoFit/>
          </a:bodyPr>
          <a:p>
            <a:pPr algn="just">
              <a:lnSpc>
                <a:spcPct val="130000"/>
              </a:lnSpc>
            </a:pPr>
            <a:r>
              <a:rPr lang="zh-CN" altLang="en-US" sz="2400" b="1" dirty="0">
                <a:solidFill>
                  <a:srgbClr val="3F3F3F"/>
                </a:solidFill>
                <a:latin typeface="幼圆" panose="02010509060101010101" pitchFamily="49" charset="-122"/>
                <a:ea typeface="幼圆" panose="02010509060101010101" pitchFamily="49" charset="-122"/>
              </a:rPr>
              <a:t>痛点分析</a:t>
            </a:r>
            <a:endParaRPr lang="en-US" altLang="zh-CN" sz="2400" dirty="0"/>
          </a:p>
          <a:p>
            <a:pPr algn="just">
              <a:lnSpc>
                <a:spcPct val="130000"/>
              </a:lnSpc>
            </a:pPr>
            <a:r>
              <a:rPr lang="zh-CN" altLang="en-US" dirty="0"/>
              <a:t>      对选购电脑标准并不了解的用户往往要在网上搜寻大量信息，不仅</a:t>
            </a:r>
            <a:r>
              <a:rPr lang="zh-CN" altLang="en-US" sz="2000" b="1" dirty="0"/>
              <a:t>低效，还缺乏真实可靠性</a:t>
            </a:r>
            <a:endParaRPr lang="zh-CN" altLang="en-US" sz="2000" b="1" dirty="0"/>
          </a:p>
        </p:txBody>
      </p:sp>
      <p:sp>
        <p:nvSpPr>
          <p:cNvPr id="8" name="矩形 7"/>
          <p:cNvSpPr/>
          <p:nvPr/>
        </p:nvSpPr>
        <p:spPr>
          <a:xfrm>
            <a:off x="526365" y="3184315"/>
            <a:ext cx="6096000" cy="3169285"/>
          </a:xfrm>
          <a:prstGeom prst="rect">
            <a:avLst/>
          </a:prstGeom>
        </p:spPr>
        <p:txBody>
          <a:bodyPr>
            <a:spAutoFit/>
          </a:bodyPr>
          <a:p>
            <a:r>
              <a:rPr lang="zh-CN" altLang="en-US" sz="2400" b="1" dirty="0">
                <a:solidFill>
                  <a:srgbClr val="3F3F3F"/>
                </a:solidFill>
                <a:latin typeface="幼圆" panose="02010509060101010101" pitchFamily="49" charset="-122"/>
                <a:ea typeface="幼圆" panose="02010509060101010101" pitchFamily="49" charset="-122"/>
              </a:rPr>
              <a:t>解决理念</a:t>
            </a:r>
            <a:endParaRPr lang="en-US" altLang="zh-CN" sz="2400" b="1" dirty="0">
              <a:solidFill>
                <a:srgbClr val="3F3F3F"/>
              </a:solidFill>
              <a:latin typeface="幼圆" panose="02010509060101010101" pitchFamily="49" charset="-122"/>
              <a:ea typeface="幼圆" panose="02010509060101010101" pitchFamily="49" charset="-122"/>
            </a:endParaRPr>
          </a:p>
          <a:p>
            <a:endParaRPr lang="zh-CN" altLang="en-US" sz="1400" b="1" dirty="0">
              <a:solidFill>
                <a:srgbClr val="3F3F3F"/>
              </a:solidFill>
              <a:latin typeface="幼圆" panose="02010509060101010101" pitchFamily="49" charset="-122"/>
              <a:ea typeface="幼圆" panose="02010509060101010101" pitchFamily="49" charset="-122"/>
            </a:endParaRPr>
          </a:p>
          <a:p>
            <a:pPr marL="1200150" lvl="2" indent="-285750">
              <a:buFont typeface="Wingdings" panose="05000000000000000000" pitchFamily="2" charset="2"/>
              <a:buChar char="Ø"/>
            </a:pPr>
            <a:r>
              <a:rPr lang="zh-CN" altLang="en-US" dirty="0"/>
              <a:t>管理员</a:t>
            </a:r>
            <a:endParaRPr lang="en-US" altLang="zh-CN" dirty="0"/>
          </a:p>
          <a:p>
            <a:pPr marL="1200150" lvl="2" indent="-285750">
              <a:buFont typeface="Wingdings" panose="05000000000000000000" pitchFamily="2" charset="2"/>
              <a:buChar char="Ø"/>
            </a:pPr>
            <a:r>
              <a:rPr lang="zh-CN" altLang="en-US" dirty="0"/>
              <a:t>用户</a:t>
            </a:r>
            <a:endParaRPr lang="en-US" altLang="zh-CN" dirty="0"/>
          </a:p>
          <a:p>
            <a:pPr marL="1657350" lvl="3" indent="-285750">
              <a:buFont typeface="Wingdings" panose="05000000000000000000" pitchFamily="2" charset="2"/>
              <a:buChar char="Ø"/>
            </a:pPr>
            <a:r>
              <a:rPr lang="zh-CN" altLang="en-US" dirty="0"/>
              <a:t>关键字匹配</a:t>
            </a:r>
            <a:endParaRPr lang="en-US" altLang="zh-CN" dirty="0"/>
          </a:p>
          <a:p>
            <a:pPr marL="1657350" lvl="3" indent="-285750">
              <a:buFont typeface="Wingdings" panose="05000000000000000000" pitchFamily="2" charset="2"/>
              <a:buChar char="Ø"/>
            </a:pPr>
            <a:r>
              <a:rPr lang="zh-CN" altLang="en-US" dirty="0"/>
              <a:t>硬件信息科普</a:t>
            </a:r>
            <a:endParaRPr lang="en-US" altLang="zh-CN" dirty="0"/>
          </a:p>
          <a:p>
            <a:pPr marL="1657350" lvl="3" indent="-285750">
              <a:buFont typeface="Wingdings" panose="05000000000000000000" pitchFamily="2" charset="2"/>
              <a:buChar char="Ø"/>
            </a:pPr>
            <a:r>
              <a:rPr lang="zh-CN" altLang="en-US" dirty="0"/>
              <a:t>可信链接直购</a:t>
            </a:r>
            <a:endParaRPr lang="en-US" altLang="zh-CN" dirty="0"/>
          </a:p>
          <a:p>
            <a:pPr marL="1200150" lvl="2" indent="-285750">
              <a:buFont typeface="Wingdings" panose="05000000000000000000" pitchFamily="2" charset="2"/>
              <a:buChar char="Ø"/>
            </a:pPr>
            <a:r>
              <a:rPr lang="zh-CN" altLang="en-US" dirty="0"/>
              <a:t>社区</a:t>
            </a:r>
            <a:endParaRPr lang="en-US" altLang="zh-CN" dirty="0"/>
          </a:p>
          <a:p>
            <a:pPr marL="1657350" lvl="3" indent="-285750">
              <a:buFont typeface="Wingdings" panose="05000000000000000000" pitchFamily="2" charset="2"/>
              <a:buChar char="Ø"/>
            </a:pPr>
            <a:r>
              <a:rPr lang="zh-CN" altLang="en-US" dirty="0"/>
              <a:t>小白解惑</a:t>
            </a:r>
            <a:endParaRPr lang="en-US" altLang="zh-CN" dirty="0"/>
          </a:p>
          <a:p>
            <a:pPr marL="1657350" lvl="3" indent="-285750">
              <a:buFont typeface="Wingdings" panose="05000000000000000000" pitchFamily="2" charset="2"/>
              <a:buChar char="Ø"/>
            </a:pPr>
            <a:r>
              <a:rPr lang="zh-CN" altLang="en-US" dirty="0"/>
              <a:t>公知精品文章</a:t>
            </a:r>
            <a:endParaRPr lang="en-US" altLang="zh-CN" dirty="0"/>
          </a:p>
          <a:p>
            <a:pPr marL="1657350" lvl="3" indent="-285750">
              <a:buFont typeface="Wingdings" panose="05000000000000000000" pitchFamily="2" charset="2"/>
              <a:buChar char="Ø"/>
            </a:pPr>
            <a:r>
              <a:rPr lang="zh-CN" altLang="en-US" dirty="0"/>
              <a:t>网友互助</a:t>
            </a:r>
            <a:endParaRPr lang="zh-CN" altLang="en-US" dirty="0"/>
          </a:p>
        </p:txBody>
      </p:sp>
      <p:pic>
        <p:nvPicPr>
          <p:cNvPr id="62" name="图片 61"/>
          <p:cNvPicPr>
            <a:picLocks noChangeAspect="1"/>
          </p:cNvPicPr>
          <p:nvPr/>
        </p:nvPicPr>
        <p:blipFill>
          <a:blip r:embed="rId2"/>
          <a:stretch>
            <a:fillRect/>
          </a:stretch>
        </p:blipFill>
        <p:spPr>
          <a:xfrm>
            <a:off x="5125085" y="1387475"/>
            <a:ext cx="6614795" cy="513588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847159" y="4721197"/>
            <a:ext cx="8923696" cy="4897917"/>
            <a:chOff x="-1644869" y="3941055"/>
            <a:chExt cx="8923696" cy="4897917"/>
          </a:xfrm>
        </p:grpSpPr>
        <p:grpSp>
          <p:nvGrpSpPr>
            <p:cNvPr id="12" name="组合 11"/>
            <p:cNvGrpSpPr/>
            <p:nvPr/>
          </p:nvGrpSpPr>
          <p:grpSpPr>
            <a:xfrm>
              <a:off x="-7949" y="3941055"/>
              <a:ext cx="5940954" cy="4498096"/>
              <a:chOff x="255323" y="2626605"/>
              <a:chExt cx="5940954" cy="4498096"/>
            </a:xfrm>
          </p:grpSpPr>
          <p:sp>
            <p:nvSpPr>
              <p:cNvPr id="19" name="等腰三角形 1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等腰三角形 1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a:off x="1979328" y="4826543"/>
              <a:ext cx="5299499" cy="4012429"/>
              <a:chOff x="255323" y="2626605"/>
              <a:chExt cx="5940954" cy="4498096"/>
            </a:xfrm>
          </p:grpSpPr>
          <p:sp>
            <p:nvSpPr>
              <p:cNvPr id="17" name="等腰三角形 16"/>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3"/>
            <p:cNvGrpSpPr/>
            <p:nvPr/>
          </p:nvGrpSpPr>
          <p:grpSpPr>
            <a:xfrm flipH="1">
              <a:off x="-1644869" y="5015624"/>
              <a:ext cx="4800033" cy="3634266"/>
              <a:chOff x="255323" y="2626605"/>
              <a:chExt cx="5940954" cy="4498096"/>
            </a:xfrm>
          </p:grpSpPr>
          <p:sp>
            <p:nvSpPr>
              <p:cNvPr id="15" name="等腰三角形 14"/>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1" name="组合 20"/>
          <p:cNvGrpSpPr/>
          <p:nvPr/>
        </p:nvGrpSpPr>
        <p:grpSpPr>
          <a:xfrm flipH="1" flipV="1">
            <a:off x="6469415" y="-2705770"/>
            <a:ext cx="8923696" cy="4897917"/>
            <a:chOff x="4963754" y="740655"/>
            <a:chExt cx="8923696" cy="4897917"/>
          </a:xfrm>
        </p:grpSpPr>
        <p:grpSp>
          <p:nvGrpSpPr>
            <p:cNvPr id="22" name="组合 21"/>
            <p:cNvGrpSpPr/>
            <p:nvPr/>
          </p:nvGrpSpPr>
          <p:grpSpPr>
            <a:xfrm>
              <a:off x="6600674" y="740655"/>
              <a:ext cx="5940954" cy="4498096"/>
              <a:chOff x="255323" y="2626605"/>
              <a:chExt cx="5940954" cy="4498096"/>
            </a:xfrm>
          </p:grpSpPr>
          <p:sp>
            <p:nvSpPr>
              <p:cNvPr id="29" name="等腰三角形 28"/>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a:off x="8587951" y="1626143"/>
              <a:ext cx="5299499" cy="4012429"/>
              <a:chOff x="255323" y="2626605"/>
              <a:chExt cx="5940954" cy="4498096"/>
            </a:xfrm>
          </p:grpSpPr>
          <p:sp>
            <p:nvSpPr>
              <p:cNvPr id="27" name="等腰三角形 26"/>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等腰三角形 27"/>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flipH="1">
              <a:off x="4963754" y="1815224"/>
              <a:ext cx="4800033" cy="3634266"/>
              <a:chOff x="255323" y="2626605"/>
              <a:chExt cx="5940954" cy="4498096"/>
            </a:xfrm>
          </p:grpSpPr>
          <p:sp>
            <p:nvSpPr>
              <p:cNvPr id="25" name="等腰三角形 24"/>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等腰三角形 25"/>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31" name="组合 30"/>
          <p:cNvGrpSpPr/>
          <p:nvPr/>
        </p:nvGrpSpPr>
        <p:grpSpPr>
          <a:xfrm>
            <a:off x="2061050" y="2538566"/>
            <a:ext cx="8402330" cy="1718714"/>
            <a:chOff x="2381405" y="2494127"/>
            <a:chExt cx="8402330" cy="1718714"/>
          </a:xfrm>
        </p:grpSpPr>
        <p:sp>
          <p:nvSpPr>
            <p:cNvPr id="32" name="3"/>
            <p:cNvSpPr>
              <a:spLocks noChangeArrowheads="1"/>
            </p:cNvSpPr>
            <p:nvPr>
              <p:custDataLst>
                <p:tags r:id="rId1"/>
              </p:custDataLst>
            </p:nvPr>
          </p:nvSpPr>
          <p:spPr bwMode="auto">
            <a:xfrm>
              <a:off x="4866795" y="2494127"/>
              <a:ext cx="567880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5400" b="1" i="0" u="none" strike="noStrike" kern="0" cap="none" spc="0" normalizeH="0" baseline="0" noProof="0" dirty="0">
                <a:ln>
                  <a:noFill/>
                </a:ln>
                <a:solidFill>
                  <a:schemeClr val="accent3"/>
                </a:solidFill>
                <a:effectLst/>
                <a:uLnTx/>
                <a:uFillTx/>
                <a:cs typeface="+mn-ea"/>
                <a:sym typeface="+mn-lt"/>
              </a:endParaRPr>
            </a:p>
          </p:txBody>
        </p:sp>
        <p:cxnSp>
          <p:nvCxnSpPr>
            <p:cNvPr id="34" name="品 11"/>
            <p:cNvCxnSpPr/>
            <p:nvPr>
              <p:custDataLst>
                <p:tags r:id="rId2"/>
              </p:custDataLst>
            </p:nvPr>
          </p:nvCxnSpPr>
          <p:spPr>
            <a:xfrm>
              <a:off x="4673220" y="3534827"/>
              <a:ext cx="6110515" cy="0"/>
            </a:xfrm>
            <a:prstGeom prst="line">
              <a:avLst/>
            </a:prstGeom>
            <a:noFill/>
            <a:ln w="6350" cap="flat" cmpd="sng" algn="ctr">
              <a:solidFill>
                <a:schemeClr val="bg1">
                  <a:lumMod val="50000"/>
                </a:schemeClr>
              </a:solidFill>
              <a:prstDash val="solid"/>
              <a:miter lim="800000"/>
            </a:ln>
            <a:effectLst/>
          </p:spPr>
        </p:cxnSp>
        <p:sp>
          <p:nvSpPr>
            <p:cNvPr id="35" name="矩形 34"/>
            <p:cNvSpPr/>
            <p:nvPr/>
          </p:nvSpPr>
          <p:spPr>
            <a:xfrm>
              <a:off x="2381405" y="2586489"/>
              <a:ext cx="1626354" cy="1626352"/>
            </a:xfrm>
            <a:prstGeom prst="rect">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smtClean="0">
                  <a:cs typeface="+mn-ea"/>
                  <a:sym typeface="+mn-lt"/>
                </a:rPr>
                <a:t>02</a:t>
              </a:r>
              <a:endParaRPr lang="zh-CN" altLang="en-US" sz="6600" b="1" dirty="0">
                <a:cs typeface="+mn-ea"/>
                <a:sym typeface="+mn-lt"/>
              </a:endParaRPr>
            </a:p>
          </p:txBody>
        </p:sp>
      </p:grpSp>
      <p:sp>
        <p:nvSpPr>
          <p:cNvPr id="2" name="3"/>
          <p:cNvSpPr>
            <a:spLocks noChangeArrowheads="1"/>
          </p:cNvSpPr>
          <p:nvPr>
            <p:custDataLst>
              <p:tags r:id="rId3"/>
            </p:custDataLst>
          </p:nvPr>
        </p:nvSpPr>
        <p:spPr bwMode="auto">
          <a:xfrm>
            <a:off x="3583940" y="2810828"/>
            <a:ext cx="83280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en-US" sz="4400" b="1" i="0" u="none" strike="noStrike" kern="0" cap="none" spc="0" normalizeH="0" baseline="0" noProof="0" dirty="0">
                <a:ln>
                  <a:noFill/>
                </a:ln>
                <a:solidFill>
                  <a:schemeClr val="accent3"/>
                </a:solidFill>
                <a:effectLst/>
                <a:uLnTx/>
                <a:uFillTx/>
                <a:cs typeface="+mn-ea"/>
                <a:sym typeface="+mn-lt"/>
              </a:rPr>
              <a:t>体系结构设计</a:t>
            </a:r>
            <a:r>
              <a:rPr kumimoji="0" lang="en-US" altLang="zh-CN" sz="4400" b="1" i="0" u="none" strike="noStrike" kern="0" cap="none" spc="0" normalizeH="0" baseline="0" noProof="0" dirty="0">
                <a:ln>
                  <a:noFill/>
                </a:ln>
                <a:solidFill>
                  <a:schemeClr val="accent3"/>
                </a:solidFill>
                <a:effectLst/>
                <a:uLnTx/>
                <a:uFillTx/>
                <a:cs typeface="+mn-ea"/>
                <a:sym typeface="+mn-lt"/>
              </a:rPr>
              <a:t>&amp;</a:t>
            </a:r>
            <a:r>
              <a:rPr kumimoji="0" lang="zh-CN" altLang="en-US" sz="4400" b="1" i="0" u="none" strike="noStrike" kern="0" cap="none" spc="0" normalizeH="0" baseline="0" noProof="0" dirty="0">
                <a:ln>
                  <a:noFill/>
                </a:ln>
                <a:solidFill>
                  <a:schemeClr val="accent3"/>
                </a:solidFill>
                <a:effectLst/>
                <a:uLnTx/>
                <a:uFillTx/>
                <a:cs typeface="+mn-ea"/>
                <a:sym typeface="+mn-lt"/>
              </a:rPr>
              <a:t>功能层次模块图</a:t>
            </a:r>
            <a:endParaRPr kumimoji="0" lang="zh-CN" altLang="en-US" sz="4400" b="1" i="0" u="none" strike="noStrike" kern="0" cap="none" spc="0" normalizeH="0" baseline="0" noProof="0" dirty="0">
              <a:ln>
                <a:noFill/>
              </a:ln>
              <a:solidFill>
                <a:schemeClr val="accent3"/>
              </a:solidFill>
              <a:effectLst/>
              <a:uLnTx/>
              <a:uFillTx/>
              <a:cs typeface="+mn-ea"/>
              <a:sym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anim calcmode="lin" valueType="num">
                                      <p:cBhvr>
                                        <p:cTn id="8" dur="1250" fill="hold"/>
                                        <p:tgtEl>
                                          <p:spTgt spid="21"/>
                                        </p:tgtEl>
                                        <p:attrNameLst>
                                          <p:attrName>ppt_x</p:attrName>
                                        </p:attrNameLst>
                                      </p:cBhvr>
                                      <p:tavLst>
                                        <p:tav tm="0">
                                          <p:val>
                                            <p:strVal val="#ppt_x"/>
                                          </p:val>
                                        </p:tav>
                                        <p:tav tm="100000">
                                          <p:val>
                                            <p:strVal val="#ppt_x"/>
                                          </p:val>
                                        </p:tav>
                                      </p:tavLst>
                                    </p:anim>
                                    <p:anim calcmode="lin" valueType="num">
                                      <p:cBhvr>
                                        <p:cTn id="9" dur="125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250"/>
                                        <p:tgtEl>
                                          <p:spTgt spid="11"/>
                                        </p:tgtEl>
                                      </p:cBhvr>
                                    </p:animEffect>
                                    <p:anim calcmode="lin" valueType="num">
                                      <p:cBhvr>
                                        <p:cTn id="13" dur="1250" fill="hold"/>
                                        <p:tgtEl>
                                          <p:spTgt spid="11"/>
                                        </p:tgtEl>
                                        <p:attrNameLst>
                                          <p:attrName>ppt_x</p:attrName>
                                        </p:attrNameLst>
                                      </p:cBhvr>
                                      <p:tavLst>
                                        <p:tav tm="0">
                                          <p:val>
                                            <p:strVal val="#ppt_x"/>
                                          </p:val>
                                        </p:tav>
                                        <p:tav tm="100000">
                                          <p:val>
                                            <p:strVal val="#ppt_x"/>
                                          </p:val>
                                        </p:tav>
                                      </p:tavLst>
                                    </p:anim>
                                    <p:anim calcmode="lin" valueType="num">
                                      <p:cBhvr>
                                        <p:cTn id="14" dur="125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750" fill="hold"/>
                                        <p:tgtEl>
                                          <p:spTgt spid="31"/>
                                        </p:tgtEl>
                                        <p:attrNameLst>
                                          <p:attrName>ppt_x</p:attrName>
                                        </p:attrNameLst>
                                      </p:cBhvr>
                                      <p:tavLst>
                                        <p:tav tm="0">
                                          <p:val>
                                            <p:strVal val="0-#ppt_w/2"/>
                                          </p:val>
                                        </p:tav>
                                        <p:tav tm="100000">
                                          <p:val>
                                            <p:strVal val="#ppt_x"/>
                                          </p:val>
                                        </p:tav>
                                      </p:tavLst>
                                    </p:anim>
                                    <p:anim calcmode="lin" valueType="num">
                                      <p:cBhvr additive="base">
                                        <p:cTn id="19" dur="75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cxnSp>
          <p:nvCxnSpPr>
            <p:cNvPr id="7" name="品 11"/>
            <p:cNvCxnSpPr/>
            <p:nvPr>
              <p:custDataLst>
                <p:tags r:id="rId1"/>
              </p:custDataLst>
            </p:nvPr>
          </p:nvCxnSpPr>
          <p:spPr>
            <a:xfrm>
              <a:off x="0" y="1153344"/>
              <a:ext cx="12190413" cy="0"/>
            </a:xfrm>
            <a:prstGeom prst="line">
              <a:avLst/>
            </a:prstGeom>
            <a:noFill/>
            <a:ln w="38100" cap="flat" cmpd="sng" algn="ctr">
              <a:solidFill>
                <a:schemeClr val="accent3"/>
              </a:solidFill>
              <a:prstDash val="solid"/>
              <a:miter lim="800000"/>
            </a:ln>
            <a:effectLst/>
          </p:spPr>
        </p:cxn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
        <p:nvSpPr>
          <p:cNvPr id="3" name="任意多边形 2"/>
          <p:cNvSpPr/>
          <p:nvPr/>
        </p:nvSpPr>
        <p:spPr>
          <a:xfrm>
            <a:off x="4466686" y="2340810"/>
            <a:ext cx="7725314" cy="3756815"/>
          </a:xfrm>
          <a:custGeom>
            <a:avLst/>
            <a:gdLst>
              <a:gd name="connsiteX0" fmla="*/ 2463210 w 7725314"/>
              <a:gd name="connsiteY0" fmla="*/ 0 h 2525643"/>
              <a:gd name="connsiteX1" fmla="*/ 7725314 w 7725314"/>
              <a:gd name="connsiteY1" fmla="*/ 0 h 2525643"/>
              <a:gd name="connsiteX2" fmla="*/ 7725314 w 7725314"/>
              <a:gd name="connsiteY2" fmla="*/ 2525643 h 2525643"/>
              <a:gd name="connsiteX3" fmla="*/ 0 w 7725314"/>
              <a:gd name="connsiteY3" fmla="*/ 2525643 h 2525643"/>
              <a:gd name="connsiteX4" fmla="*/ 2463210 w 7725314"/>
              <a:gd name="connsiteY4" fmla="*/ 0 h 25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5314" h="2525643">
                <a:moveTo>
                  <a:pt x="2463210" y="0"/>
                </a:moveTo>
                <a:lnTo>
                  <a:pt x="7725314" y="0"/>
                </a:lnTo>
                <a:lnTo>
                  <a:pt x="7725314" y="2525643"/>
                </a:lnTo>
                <a:lnTo>
                  <a:pt x="0" y="2525643"/>
                </a:lnTo>
                <a:lnTo>
                  <a:pt x="2463210" y="0"/>
                </a:lnTo>
                <a:close/>
              </a:path>
            </a:pathLst>
          </a:custGeom>
          <a:solidFill>
            <a:srgbClr val="F094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cxnSp>
        <p:nvCxnSpPr>
          <p:cNvPr id="9" name="直接连接符 8"/>
          <p:cNvCxnSpPr/>
          <p:nvPr/>
        </p:nvCxnSpPr>
        <p:spPr>
          <a:xfrm flipH="1">
            <a:off x="4670206" y="1122902"/>
            <a:ext cx="2662037" cy="3954474"/>
          </a:xfrm>
          <a:prstGeom prst="line">
            <a:avLst/>
          </a:prstGeom>
          <a:ln w="38100"/>
        </p:spPr>
        <p:style>
          <a:lnRef idx="3">
            <a:schemeClr val="accent4"/>
          </a:lnRef>
          <a:fillRef idx="0">
            <a:schemeClr val="accent4"/>
          </a:fillRef>
          <a:effectRef idx="2">
            <a:schemeClr val="accent4"/>
          </a:effectRef>
          <a:fontRef idx="minor">
            <a:schemeClr val="tx1"/>
          </a:fontRef>
        </p:style>
      </p:cxnSp>
      <p:cxnSp>
        <p:nvCxnSpPr>
          <p:cNvPr id="4" name="直接连接符 3"/>
          <p:cNvCxnSpPr/>
          <p:nvPr/>
        </p:nvCxnSpPr>
        <p:spPr>
          <a:xfrm flipH="1">
            <a:off x="4083485" y="3585479"/>
            <a:ext cx="1840070" cy="2701072"/>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306756" y="3222427"/>
            <a:ext cx="5886098" cy="2245360"/>
          </a:xfrm>
          <a:prstGeom prst="rect">
            <a:avLst/>
          </a:prstGeom>
          <a:noFill/>
        </p:spPr>
        <p:txBody>
          <a:bodyPr wrap="square" rtlCol="0">
            <a:spAutoFit/>
          </a:bodyPr>
          <a:p>
            <a:pPr marL="342900" indent="-342900">
              <a:buFont typeface="Wingdings" panose="05000000000000000000" pitchFamily="2" charset="2"/>
              <a:buChar char="Ø"/>
            </a:pPr>
            <a:r>
              <a:rPr lang="zh-CN" altLang="zh-CN" sz="2400" b="1" dirty="0">
                <a:solidFill>
                  <a:schemeClr val="bg1"/>
                </a:solidFill>
                <a:latin typeface="幼圆" panose="02010509060101010101" pitchFamily="49" charset="-122"/>
                <a:ea typeface="幼圆" panose="02010509060101010101" pitchFamily="49" charset="-122"/>
              </a:rPr>
              <a:t>运行环境：</a:t>
            </a:r>
            <a:r>
              <a:rPr lang="en-US" altLang="zh-CN" sz="2400" b="1" dirty="0">
                <a:solidFill>
                  <a:schemeClr val="bg1"/>
                </a:solidFill>
                <a:latin typeface="幼圆" panose="02010509060101010101" pitchFamily="49" charset="-122"/>
                <a:ea typeface="幼圆" panose="02010509060101010101" pitchFamily="49" charset="-122"/>
              </a:rPr>
              <a:t>Google Chrome</a:t>
            </a:r>
            <a:endParaRPr lang="zh-CN" altLang="zh-CN" sz="2400" b="1" dirty="0">
              <a:solidFill>
                <a:schemeClr val="bg1"/>
              </a:solidFill>
              <a:latin typeface="幼圆" panose="02010509060101010101" pitchFamily="49" charset="-122"/>
              <a:ea typeface="幼圆" panose="02010509060101010101" pitchFamily="49" charset="-122"/>
            </a:endParaRPr>
          </a:p>
          <a:p>
            <a:pPr marL="342900" indent="-342900">
              <a:buFont typeface="Wingdings" panose="05000000000000000000" pitchFamily="2" charset="2"/>
              <a:buChar char="Ø"/>
            </a:pPr>
            <a:r>
              <a:rPr lang="zh-CN" altLang="zh-CN" sz="2400" b="1" dirty="0">
                <a:solidFill>
                  <a:schemeClr val="bg1"/>
                </a:solidFill>
                <a:latin typeface="幼圆" panose="02010509060101010101" pitchFamily="49" charset="-122"/>
                <a:ea typeface="幼圆" panose="02010509060101010101" pitchFamily="49" charset="-122"/>
              </a:rPr>
              <a:t>开发语言：</a:t>
            </a:r>
            <a:r>
              <a:rPr lang="en-US" altLang="zh-CN" sz="2400" b="1" dirty="0">
                <a:solidFill>
                  <a:schemeClr val="bg1"/>
                </a:solidFill>
                <a:latin typeface="幼圆" panose="02010509060101010101" pitchFamily="49" charset="-122"/>
                <a:ea typeface="幼圆" panose="02010509060101010101" pitchFamily="49" charset="-122"/>
              </a:rPr>
              <a:t>JavaScript,HTML</a:t>
            </a:r>
            <a:endParaRPr lang="zh-CN" altLang="zh-CN" sz="2400" b="1" dirty="0">
              <a:solidFill>
                <a:schemeClr val="bg1"/>
              </a:solidFill>
              <a:latin typeface="幼圆" panose="02010509060101010101" pitchFamily="49" charset="-122"/>
              <a:ea typeface="幼圆" panose="02010509060101010101" pitchFamily="49" charset="-122"/>
            </a:endParaRPr>
          </a:p>
          <a:p>
            <a:pPr marL="342900" indent="-342900">
              <a:buFont typeface="Wingdings" panose="05000000000000000000" pitchFamily="2" charset="2"/>
              <a:buChar char="Ø"/>
            </a:pPr>
            <a:r>
              <a:rPr lang="zh-CN" altLang="zh-CN" sz="2400" b="1" dirty="0">
                <a:solidFill>
                  <a:schemeClr val="bg1"/>
                </a:solidFill>
                <a:latin typeface="幼圆" panose="02010509060101010101" pitchFamily="49" charset="-122"/>
                <a:ea typeface="幼圆" panose="02010509060101010101" pitchFamily="49" charset="-122"/>
              </a:rPr>
              <a:t>开发工具：</a:t>
            </a:r>
            <a:r>
              <a:rPr lang="en-US" altLang="zh-CN" sz="2400" b="1" dirty="0">
                <a:solidFill>
                  <a:schemeClr val="bg1"/>
                </a:solidFill>
                <a:latin typeface="幼圆" panose="02010509060101010101" pitchFamily="49" charset="-122"/>
                <a:ea typeface="幼圆" panose="02010509060101010101" pitchFamily="49" charset="-122"/>
              </a:rPr>
              <a:t>Visual Studio Code / WebStorm</a:t>
            </a:r>
            <a:endParaRPr lang="zh-CN" altLang="zh-CN" sz="2400" b="1" dirty="0">
              <a:solidFill>
                <a:schemeClr val="bg1"/>
              </a:solidFill>
              <a:latin typeface="幼圆" panose="02010509060101010101" pitchFamily="49" charset="-122"/>
              <a:ea typeface="幼圆" panose="02010509060101010101" pitchFamily="49" charset="-122"/>
            </a:endParaRPr>
          </a:p>
          <a:p>
            <a:pPr marL="342900" indent="-342900">
              <a:buFont typeface="Wingdings" panose="05000000000000000000" pitchFamily="2" charset="2"/>
              <a:buChar char="Ø"/>
            </a:pPr>
            <a:r>
              <a:rPr lang="zh-CN" altLang="en-US" sz="2400" b="1" dirty="0">
                <a:solidFill>
                  <a:schemeClr val="bg1"/>
                </a:solidFill>
                <a:latin typeface="幼圆" panose="02010509060101010101" pitchFamily="49" charset="-122"/>
                <a:ea typeface="幼圆" panose="02010509060101010101" pitchFamily="49" charset="-122"/>
              </a:rPr>
              <a:t>前端</a:t>
            </a:r>
            <a:r>
              <a:rPr lang="zh-CN" altLang="zh-CN" sz="2400" b="1" dirty="0">
                <a:solidFill>
                  <a:schemeClr val="bg1"/>
                </a:solidFill>
                <a:latin typeface="幼圆" panose="02010509060101010101" pitchFamily="49" charset="-122"/>
                <a:ea typeface="幼圆" panose="02010509060101010101" pitchFamily="49" charset="-122"/>
              </a:rPr>
              <a:t>框架：</a:t>
            </a:r>
            <a:r>
              <a:rPr lang="en-US" altLang="zh-CN" sz="2400" b="1" dirty="0">
                <a:solidFill>
                  <a:schemeClr val="bg1"/>
                </a:solidFill>
                <a:latin typeface="幼圆" panose="02010509060101010101" pitchFamily="49" charset="-122"/>
                <a:ea typeface="幼圆" panose="02010509060101010101" pitchFamily="49" charset="-122"/>
              </a:rPr>
              <a:t>BootStrap</a:t>
            </a:r>
            <a:endParaRPr lang="zh-CN" altLang="zh-CN" sz="2400" b="1" dirty="0">
              <a:solidFill>
                <a:schemeClr val="bg1"/>
              </a:solidFill>
              <a:latin typeface="幼圆" panose="02010509060101010101" pitchFamily="49" charset="-122"/>
              <a:ea typeface="幼圆" panose="02010509060101010101" pitchFamily="49" charset="-122"/>
            </a:endParaRPr>
          </a:p>
          <a:p>
            <a:pPr marL="342900" indent="-342900">
              <a:buFont typeface="Wingdings" panose="05000000000000000000" pitchFamily="2" charset="2"/>
              <a:buChar char="Ø"/>
            </a:pPr>
            <a:endParaRPr lang="en-US" altLang="zh-CN" sz="2000" dirty="0">
              <a:solidFill>
                <a:schemeClr val="bg1"/>
              </a:solidFill>
              <a:latin typeface="幼圆" panose="02010509060101010101" pitchFamily="49" charset="-122"/>
              <a:ea typeface="幼圆" panose="02010509060101010101" pitchFamily="49" charset="-122"/>
            </a:endParaRPr>
          </a:p>
        </p:txBody>
      </p:sp>
      <p:sp>
        <p:nvSpPr>
          <p:cNvPr id="48" name="文本框 47"/>
          <p:cNvSpPr txBox="1"/>
          <p:nvPr/>
        </p:nvSpPr>
        <p:spPr>
          <a:xfrm>
            <a:off x="7236260" y="2484002"/>
            <a:ext cx="1723549" cy="707886"/>
          </a:xfrm>
          <a:prstGeom prst="rect">
            <a:avLst/>
          </a:prstGeom>
          <a:noFill/>
        </p:spPr>
        <p:txBody>
          <a:bodyPr wrap="none" rtlCol="0">
            <a:spAutoFit/>
          </a:bodyPr>
          <a:p>
            <a:r>
              <a:rPr lang="zh-CN" altLang="en-US" sz="4000" b="1" dirty="0">
                <a:solidFill>
                  <a:schemeClr val="bg1"/>
                </a:solidFill>
              </a:rPr>
              <a:t>浏览器</a:t>
            </a:r>
            <a:endParaRPr lang="zh-CN" altLang="en-US" sz="4000" b="1" dirty="0">
              <a:solidFill>
                <a:schemeClr val="bg1"/>
              </a:solidFill>
            </a:endParaRPr>
          </a:p>
        </p:txBody>
      </p:sp>
      <p:sp>
        <p:nvSpPr>
          <p:cNvPr id="49" name="任意多边形 48"/>
          <p:cNvSpPr/>
          <p:nvPr/>
        </p:nvSpPr>
        <p:spPr>
          <a:xfrm>
            <a:off x="0" y="1479188"/>
            <a:ext cx="6947046" cy="3598238"/>
          </a:xfrm>
          <a:custGeom>
            <a:avLst/>
            <a:gdLst>
              <a:gd name="connsiteX0" fmla="*/ 0 w 6929896"/>
              <a:gd name="connsiteY0" fmla="*/ 0 h 2525643"/>
              <a:gd name="connsiteX1" fmla="*/ 6929896 w 6929896"/>
              <a:gd name="connsiteY1" fmla="*/ 0 h 2525643"/>
              <a:gd name="connsiteX2" fmla="*/ 4466686 w 6929896"/>
              <a:gd name="connsiteY2" fmla="*/ 2525643 h 2525643"/>
              <a:gd name="connsiteX3" fmla="*/ 0 w 6929896"/>
              <a:gd name="connsiteY3" fmla="*/ 2525643 h 2525643"/>
              <a:gd name="connsiteX4" fmla="*/ 0 w 6929896"/>
              <a:gd name="connsiteY4" fmla="*/ 0 h 25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9896" h="2525643">
                <a:moveTo>
                  <a:pt x="0" y="0"/>
                </a:moveTo>
                <a:lnTo>
                  <a:pt x="6929896" y="0"/>
                </a:lnTo>
                <a:lnTo>
                  <a:pt x="4466686" y="2525643"/>
                </a:lnTo>
                <a:lnTo>
                  <a:pt x="0" y="2525643"/>
                </a:lnTo>
                <a:lnTo>
                  <a:pt x="0" y="0"/>
                </a:lnTo>
                <a:close/>
              </a:path>
            </a:pathLst>
          </a:custGeom>
          <a:solidFill>
            <a:srgbClr val="44BD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0" name="文本框 49"/>
          <p:cNvSpPr txBox="1"/>
          <p:nvPr/>
        </p:nvSpPr>
        <p:spPr>
          <a:xfrm>
            <a:off x="229855" y="2484002"/>
            <a:ext cx="5764191" cy="1876425"/>
          </a:xfrm>
          <a:prstGeom prst="rect">
            <a:avLst/>
          </a:prstGeom>
          <a:noFill/>
        </p:spPr>
        <p:txBody>
          <a:bodyPr wrap="square" rtlCol="0">
            <a:spAutoFit/>
          </a:bodyPr>
          <a:p>
            <a:pPr marL="342900" indent="-342900" eaLnBrk="0" hangingPunct="0">
              <a:buFont typeface="Wingdings" panose="05000000000000000000" pitchFamily="2" charset="2"/>
              <a:buChar char="Ø"/>
              <a:defRPr/>
            </a:pPr>
            <a:r>
              <a:rPr lang="zh-CN" altLang="zh-CN" sz="2400" dirty="0">
                <a:solidFill>
                  <a:schemeClr val="bg1"/>
                </a:solidFill>
                <a:latin typeface="幼圆" panose="02010509060101010101" pitchFamily="49" charset="-122"/>
                <a:ea typeface="幼圆" panose="02010509060101010101" pitchFamily="49" charset="-122"/>
              </a:rPr>
              <a:t>操作系统：</a:t>
            </a:r>
            <a:r>
              <a:rPr lang="en-US" altLang="zh-CN" sz="2400" dirty="0">
                <a:solidFill>
                  <a:schemeClr val="bg1"/>
                </a:solidFill>
                <a:latin typeface="幼圆" panose="02010509060101010101" pitchFamily="49" charset="-122"/>
                <a:ea typeface="幼圆" panose="02010509060101010101" pitchFamily="49" charset="-122"/>
              </a:rPr>
              <a:t>Win10</a:t>
            </a:r>
            <a:endParaRPr lang="zh-CN" altLang="zh-CN" sz="2400" dirty="0">
              <a:solidFill>
                <a:schemeClr val="bg1"/>
              </a:solidFill>
              <a:latin typeface="幼圆" panose="02010509060101010101" pitchFamily="49" charset="-122"/>
              <a:ea typeface="幼圆" panose="02010509060101010101" pitchFamily="49" charset="-122"/>
            </a:endParaRPr>
          </a:p>
          <a:p>
            <a:pPr marL="342900" indent="-342900" eaLnBrk="0" hangingPunct="0">
              <a:buFont typeface="Wingdings" panose="05000000000000000000" pitchFamily="2" charset="2"/>
              <a:buChar char="Ø"/>
              <a:defRPr/>
            </a:pPr>
            <a:r>
              <a:rPr lang="zh-CN" altLang="en-US" sz="2400" dirty="0">
                <a:solidFill>
                  <a:schemeClr val="bg1"/>
                </a:solidFill>
                <a:latin typeface="幼圆" panose="02010509060101010101" pitchFamily="49" charset="-122"/>
                <a:ea typeface="幼圆" panose="02010509060101010101" pitchFamily="49" charset="-122"/>
              </a:rPr>
              <a:t>数据库</a:t>
            </a:r>
            <a:r>
              <a:rPr lang="zh-CN" altLang="zh-CN" sz="2400" dirty="0">
                <a:solidFill>
                  <a:schemeClr val="bg1"/>
                </a:solidFill>
                <a:latin typeface="幼圆" panose="02010509060101010101" pitchFamily="49" charset="-122"/>
                <a:ea typeface="幼圆" panose="02010509060101010101" pitchFamily="49" charset="-122"/>
              </a:rPr>
              <a:t>：</a:t>
            </a:r>
            <a:r>
              <a:rPr lang="en-US" altLang="zh-CN" sz="2400" dirty="0">
                <a:solidFill>
                  <a:schemeClr val="bg1"/>
                </a:solidFill>
                <a:latin typeface="幼圆" panose="02010509060101010101" pitchFamily="49" charset="-122"/>
                <a:ea typeface="幼圆" panose="02010509060101010101" pitchFamily="49" charset="-122"/>
              </a:rPr>
              <a:t>Microsoft SQL server 2012</a:t>
            </a:r>
            <a:endParaRPr lang="en-US" altLang="zh-CN" sz="2400" dirty="0">
              <a:solidFill>
                <a:schemeClr val="bg1"/>
              </a:solidFill>
              <a:latin typeface="幼圆" panose="02010509060101010101" pitchFamily="49" charset="-122"/>
              <a:ea typeface="幼圆" panose="02010509060101010101" pitchFamily="49" charset="-122"/>
            </a:endParaRPr>
          </a:p>
          <a:p>
            <a:pPr marL="342900" indent="-342900" eaLnBrk="0" hangingPunct="0">
              <a:buFont typeface="Wingdings" panose="05000000000000000000" pitchFamily="2" charset="2"/>
              <a:buChar char="Ø"/>
              <a:defRPr/>
            </a:pPr>
            <a:r>
              <a:rPr lang="zh-CN" altLang="en-US" sz="2400" dirty="0">
                <a:solidFill>
                  <a:schemeClr val="bg1"/>
                </a:solidFill>
                <a:latin typeface="幼圆" panose="02010509060101010101" pitchFamily="49" charset="-122"/>
                <a:ea typeface="幼圆" panose="02010509060101010101" pitchFamily="49" charset="-122"/>
              </a:rPr>
              <a:t>运行环境：</a:t>
            </a:r>
            <a:r>
              <a:rPr lang="en-US" altLang="zh-CN" sz="2400" dirty="0">
                <a:solidFill>
                  <a:schemeClr val="bg1"/>
                </a:solidFill>
                <a:latin typeface="幼圆" panose="02010509060101010101" pitchFamily="49" charset="-122"/>
                <a:ea typeface="幼圆" panose="02010509060101010101" pitchFamily="49" charset="-122"/>
              </a:rPr>
              <a:t>Java</a:t>
            </a:r>
            <a:r>
              <a:rPr lang="zh-CN" altLang="en-US" sz="2400" dirty="0">
                <a:solidFill>
                  <a:schemeClr val="bg1"/>
                </a:solidFill>
                <a:latin typeface="幼圆" panose="02010509060101010101" pitchFamily="49" charset="-122"/>
                <a:ea typeface="幼圆" panose="02010509060101010101" pitchFamily="49" charset="-122"/>
              </a:rPr>
              <a:t> </a:t>
            </a:r>
            <a:r>
              <a:rPr lang="en-US" altLang="zh-CN" sz="2400" dirty="0">
                <a:solidFill>
                  <a:schemeClr val="bg1"/>
                </a:solidFill>
                <a:latin typeface="幼圆" panose="02010509060101010101" pitchFamily="49" charset="-122"/>
                <a:ea typeface="幼圆" panose="02010509060101010101" pitchFamily="49" charset="-122"/>
              </a:rPr>
              <a:t>10</a:t>
            </a:r>
            <a:endParaRPr lang="zh-CN" altLang="zh-CN" sz="2400" dirty="0">
              <a:solidFill>
                <a:schemeClr val="bg1"/>
              </a:solidFill>
              <a:latin typeface="幼圆" panose="02010509060101010101" pitchFamily="49" charset="-122"/>
              <a:ea typeface="幼圆" panose="02010509060101010101" pitchFamily="49" charset="-122"/>
            </a:endParaRPr>
          </a:p>
          <a:p>
            <a:pPr marL="342900" indent="-342900" eaLnBrk="0" hangingPunct="0">
              <a:buFont typeface="Wingdings" panose="05000000000000000000" pitchFamily="2" charset="2"/>
              <a:buChar char="Ø"/>
              <a:defRPr/>
            </a:pPr>
            <a:r>
              <a:rPr lang="zh-CN" altLang="zh-CN" sz="2400" dirty="0">
                <a:solidFill>
                  <a:schemeClr val="bg1"/>
                </a:solidFill>
                <a:latin typeface="幼圆" panose="02010509060101010101" pitchFamily="49" charset="-122"/>
                <a:ea typeface="幼圆" panose="02010509060101010101" pitchFamily="49" charset="-122"/>
              </a:rPr>
              <a:t>开发工具：</a:t>
            </a:r>
            <a:r>
              <a:rPr lang="en-US" altLang="zh-CN" sz="2400" dirty="0" err="1">
                <a:solidFill>
                  <a:schemeClr val="bg1"/>
                </a:solidFill>
                <a:latin typeface="幼圆" panose="02010509060101010101" pitchFamily="49" charset="-122"/>
                <a:ea typeface="幼圆" panose="02010509060101010101" pitchFamily="49" charset="-122"/>
              </a:rPr>
              <a:t>Intellij</a:t>
            </a:r>
            <a:r>
              <a:rPr lang="en-US" altLang="zh-CN" sz="2400" dirty="0">
                <a:solidFill>
                  <a:schemeClr val="bg1"/>
                </a:solidFill>
                <a:latin typeface="幼圆" panose="02010509060101010101" pitchFamily="49" charset="-122"/>
                <a:ea typeface="幼圆" panose="02010509060101010101" pitchFamily="49" charset="-122"/>
              </a:rPr>
              <a:t> IDEA </a:t>
            </a:r>
            <a:endParaRPr lang="zh-CN" altLang="zh-CN" sz="2400" dirty="0">
              <a:solidFill>
                <a:schemeClr val="bg1"/>
              </a:solidFill>
              <a:latin typeface="幼圆" panose="02010509060101010101" pitchFamily="49" charset="-122"/>
              <a:ea typeface="幼圆" panose="02010509060101010101" pitchFamily="49" charset="-122"/>
            </a:endParaRPr>
          </a:p>
          <a:p>
            <a:pPr marL="342900" indent="-342900" eaLnBrk="0" fontAlgn="auto" hangingPunct="0">
              <a:spcBef>
                <a:spcPts val="0"/>
              </a:spcBef>
              <a:spcAft>
                <a:spcPts val="0"/>
              </a:spcAft>
              <a:buFont typeface="Wingdings" panose="05000000000000000000" pitchFamily="2" charset="2"/>
              <a:buChar char="Ø"/>
              <a:defRPr/>
            </a:pPr>
            <a:endParaRPr lang="en-US" altLang="zh-CN" sz="2000" dirty="0">
              <a:solidFill>
                <a:schemeClr val="bg1"/>
              </a:solidFill>
              <a:latin typeface="幼圆" panose="02010509060101010101" pitchFamily="49" charset="-122"/>
              <a:ea typeface="幼圆" panose="02010509060101010101" pitchFamily="49" charset="-122"/>
            </a:endParaRPr>
          </a:p>
        </p:txBody>
      </p:sp>
      <p:sp>
        <p:nvSpPr>
          <p:cNvPr id="51" name="文本框 50"/>
          <p:cNvSpPr txBox="1"/>
          <p:nvPr/>
        </p:nvSpPr>
        <p:spPr>
          <a:xfrm>
            <a:off x="229694" y="1693922"/>
            <a:ext cx="4360856" cy="646331"/>
          </a:xfrm>
          <a:prstGeom prst="rect">
            <a:avLst/>
          </a:prstGeom>
          <a:noFill/>
        </p:spPr>
        <p:txBody>
          <a:bodyPr wrap="square" rtlCol="0">
            <a:spAutoFit/>
          </a:bodyPr>
          <a:p>
            <a:r>
              <a:rPr lang="zh-CN" altLang="en-US" sz="3600" b="1" dirty="0">
                <a:solidFill>
                  <a:schemeClr val="bg1"/>
                </a:solidFill>
              </a:rPr>
              <a:t>服务器端</a:t>
            </a:r>
            <a:endParaRPr lang="zh-CN" altLang="en-US" sz="3600" b="1" dirty="0">
              <a:solidFill>
                <a:schemeClr val="bg1"/>
              </a:solidFill>
            </a:endParaRPr>
          </a:p>
        </p:txBody>
      </p:sp>
      <p:sp>
        <p:nvSpPr>
          <p:cNvPr id="52" name="9"/>
          <p:cNvSpPr txBox="1"/>
          <p:nvPr/>
        </p:nvSpPr>
        <p:spPr>
          <a:xfrm>
            <a:off x="4368087" y="498874"/>
            <a:ext cx="3435256" cy="430530"/>
          </a:xfrm>
          <a:prstGeom prst="rect">
            <a:avLst/>
          </a:prstGeom>
          <a:noFill/>
        </p:spPr>
        <p:txBody>
          <a:bodyPr wrap="square" lIns="0" tIns="0" rIns="0" bIns="0" rtlCol="0">
            <a:spAutoFit/>
          </a:bodyPr>
          <a:p>
            <a:pPr marL="0" lvl="1" algn="ctr"/>
            <a:r>
              <a:rPr lang="zh-CN" altLang="en-US" sz="2800" dirty="0">
                <a:solidFill>
                  <a:schemeClr val="bg1">
                    <a:lumMod val="50000"/>
                  </a:schemeClr>
                </a:solidFill>
                <a:cs typeface="+mn-ea"/>
                <a:sym typeface="+mn-lt"/>
              </a:rPr>
              <a:t>体系结构设计</a:t>
            </a:r>
            <a:endParaRPr lang="zh-CN" altLang="en-US" sz="2800" dirty="0">
              <a:solidFill>
                <a:schemeClr val="bg1">
                  <a:lumMod val="50000"/>
                </a:schemeClr>
              </a:solidFill>
              <a:cs typeface="+mn-ea"/>
              <a:sym typeface="+mn-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grpSp>
          <p:nvGrpSpPr>
            <p:cNvPr id="5" name="组合 4"/>
            <p:cNvGrpSpPr/>
            <p:nvPr/>
          </p:nvGrpSpPr>
          <p:grpSpPr>
            <a:xfrm>
              <a:off x="0" y="498874"/>
              <a:ext cx="12190413" cy="654470"/>
              <a:chOff x="-2648979" y="214036"/>
              <a:chExt cx="12190413" cy="654470"/>
            </a:xfrm>
          </p:grpSpPr>
          <p:sp>
            <p:nvSpPr>
              <p:cNvPr id="6" name="9"/>
              <p:cNvSpPr txBox="1"/>
              <p:nvPr/>
            </p:nvSpPr>
            <p:spPr>
              <a:xfrm>
                <a:off x="1719108" y="214036"/>
                <a:ext cx="3435256" cy="430530"/>
              </a:xfrm>
              <a:prstGeom prst="rect">
                <a:avLst/>
              </a:prstGeom>
              <a:noFill/>
            </p:spPr>
            <p:txBody>
              <a:bodyPr wrap="square" lIns="0" tIns="0" rIns="0" bIns="0" rtlCol="0">
                <a:spAutoFit/>
              </a:bodyPr>
              <a:lstStyle/>
              <a:p>
                <a:pPr marL="0" lvl="1" algn="ctr"/>
                <a:r>
                  <a:rPr lang="zh-CN" altLang="en-US" sz="2800" dirty="0">
                    <a:solidFill>
                      <a:schemeClr val="bg1">
                        <a:lumMod val="50000"/>
                      </a:schemeClr>
                    </a:solidFill>
                    <a:cs typeface="+mn-ea"/>
                    <a:sym typeface="+mn-lt"/>
                  </a:rPr>
                  <a:t>功能模块</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sp>
        <p:nvSpPr>
          <p:cNvPr id="100" name="文本框 99"/>
          <p:cNvSpPr txBox="1"/>
          <p:nvPr/>
        </p:nvSpPr>
        <p:spPr>
          <a:xfrm>
            <a:off x="3527742" y="1723707"/>
            <a:ext cx="5080000" cy="583565"/>
          </a:xfrm>
          <a:prstGeom prst="rect">
            <a:avLst/>
          </a:prstGeom>
          <a:noFill/>
          <a:ln w="9525">
            <a:noFill/>
          </a:ln>
        </p:spPr>
        <p:txBody>
          <a:bodyPr>
            <a:spAutoFit/>
          </a:bodyPr>
          <a:p>
            <a:pPr indent="0" algn="ctr"/>
            <a:r>
              <a:rPr lang="zh-CN" sz="3200" b="1">
                <a:latin typeface="Calibri" panose="020F0502020204030204" pitchFamily="34" charset="0"/>
                <a:ea typeface="宋体" panose="02010600030101010101" pitchFamily="2" charset="-122"/>
              </a:rPr>
              <a:t>主功能清单</a:t>
            </a:r>
            <a:endParaRPr lang="zh-CN" altLang="en-US" sz="3200" b="1">
              <a:latin typeface="Calibri" panose="020F0502020204030204" pitchFamily="34" charset="0"/>
              <a:ea typeface="宋体" panose="02010600030101010101" pitchFamily="2" charset="-122"/>
            </a:endParaRPr>
          </a:p>
        </p:txBody>
      </p:sp>
      <p:graphicFrame>
        <p:nvGraphicFramePr>
          <p:cNvPr id="3" name="表格 2"/>
          <p:cNvGraphicFramePr/>
          <p:nvPr>
            <p:custDataLst>
              <p:tags r:id="rId2"/>
            </p:custDataLst>
          </p:nvPr>
        </p:nvGraphicFramePr>
        <p:xfrm>
          <a:off x="983615" y="2569210"/>
          <a:ext cx="10782300" cy="1570990"/>
        </p:xfrm>
        <a:graphic>
          <a:graphicData uri="http://schemas.openxmlformats.org/drawingml/2006/table">
            <a:tbl>
              <a:tblPr firstRow="1" bandRow="1">
                <a:tableStyleId>{5940675A-B579-460E-94D1-54222C63F5DA}</a:tableStyleId>
              </a:tblPr>
              <a:tblGrid>
                <a:gridCol w="2220595"/>
                <a:gridCol w="2738120"/>
                <a:gridCol w="5823585"/>
              </a:tblGrid>
              <a:tr h="165100">
                <a:tc>
                  <a:txBody>
                    <a:bodyPr/>
                    <a:p>
                      <a:pPr indent="0" algn="ctr">
                        <a:buNone/>
                      </a:pPr>
                      <a:r>
                        <a:rPr 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功能编号</a:t>
                      </a:r>
                      <a:endParaRPr lang="en-US"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9050" cap="rnd">
                      <a:solidFill>
                        <a:srgbClr val="144D73"/>
                      </a:solidFill>
                      <a:prstDash val="solid"/>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buNone/>
                      </a:pPr>
                      <a:r>
                        <a:rPr 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功能名称</a:t>
                      </a:r>
                      <a:endParaRPr lang="en-US"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buNone/>
                      </a:pPr>
                      <a:r>
                        <a:rPr 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功能简述</a:t>
                      </a:r>
                      <a:endParaRPr lang="en-US"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FFFFFF"/>
                      </a:solidFill>
                      <a:prstDash val="dot"/>
                    </a:lnL>
                    <a:lnR w="19050" cap="rnd">
                      <a:solidFill>
                        <a:srgbClr val="144D73"/>
                      </a:solidFill>
                      <a:prstDash val="solid"/>
                    </a:lnR>
                    <a:lnT w="19050" cap="rnd">
                      <a:solidFill>
                        <a:srgbClr val="144D73"/>
                      </a:solidFill>
                      <a:prstDash val="solid"/>
                    </a:lnT>
                    <a:lnB w="19050">
                      <a:solidFill>
                        <a:srgbClr val="144D73"/>
                      </a:solidFill>
                      <a:prstDash val="solid"/>
                    </a:lnB>
                    <a:lnTlToBr>
                      <a:noFill/>
                    </a:lnTlToBr>
                    <a:lnBlToTr>
                      <a:noFill/>
                    </a:lnBlToTr>
                    <a:solidFill>
                      <a:srgbClr val="144D73"/>
                    </a:solidFill>
                  </a:tcPr>
                </a:tc>
              </a:tr>
              <a:tr h="702945">
                <a:tc>
                  <a:txBody>
                    <a:bodyPr/>
                    <a:p>
                      <a:pPr indent="0" algn="ctr">
                        <a:buNone/>
                      </a:pPr>
                      <a:r>
                        <a:rPr lang="en-US" sz="2800" b="1">
                          <a:solidFill>
                            <a:srgbClr val="404040"/>
                          </a:solidFill>
                          <a:latin typeface="宋体" panose="02010600030101010101" pitchFamily="2" charset="-122"/>
                          <a:ea typeface="宋体" panose="02010600030101010101" pitchFamily="2" charset="-122"/>
                          <a:cs typeface="宋体" panose="02010600030101010101" pitchFamily="2" charset="-122"/>
                        </a:rPr>
                        <a:t>F1</a:t>
                      </a:r>
                      <a:endParaRPr lang="en-US" altLang="en-US" sz="28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9050" cap="rnd">
                      <a:solidFill>
                        <a:srgbClr val="144D73"/>
                      </a:solidFill>
                      <a:prstDash val="solid"/>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indent="0" algn="ctr">
                        <a:buNone/>
                      </a:pPr>
                      <a:r>
                        <a:rPr lang="en-US" sz="2800" b="0">
                          <a:solidFill>
                            <a:srgbClr val="404040"/>
                          </a:solidFill>
                          <a:latin typeface="宋体" panose="02010600030101010101" pitchFamily="2" charset="-122"/>
                          <a:ea typeface="宋体" panose="02010600030101010101" pitchFamily="2" charset="-122"/>
                          <a:cs typeface="宋体" panose="02010600030101010101" pitchFamily="2" charset="-122"/>
                        </a:rPr>
                        <a:t>用户模块</a:t>
                      </a:r>
                      <a:endParaRPr lang="en-US" altLang="en-US" sz="28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indent="0">
                        <a:buNone/>
                      </a:pPr>
                      <a:r>
                        <a:rPr lang="en-US" sz="2800" b="0">
                          <a:solidFill>
                            <a:srgbClr val="404040"/>
                          </a:solidFill>
                          <a:latin typeface="宋体" panose="02010600030101010101" pitchFamily="2" charset="-122"/>
                          <a:ea typeface="宋体" panose="02010600030101010101" pitchFamily="2" charset="-122"/>
                          <a:cs typeface="宋体" panose="02010600030101010101" pitchFamily="2" charset="-122"/>
                        </a:rPr>
                        <a:t>用户管理自己的各类信息。</a:t>
                      </a:r>
                      <a:endParaRPr lang="en-US" altLang="en-US" sz="28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19050" cap="rnd">
                      <a:solidFill>
                        <a:srgbClr val="144D73"/>
                      </a:solidFill>
                      <a:prstDash val="solid"/>
                    </a:lnR>
                    <a:lnT w="19050">
                      <a:solidFill>
                        <a:srgbClr val="144D73"/>
                      </a:solidFill>
                      <a:prstDash val="solid"/>
                    </a:lnT>
                    <a:lnB w="3175">
                      <a:solidFill>
                        <a:srgbClr val="144D73"/>
                      </a:solidFill>
                      <a:prstDash val="dot"/>
                    </a:lnB>
                    <a:lnTlToBr>
                      <a:noFill/>
                    </a:lnTlToBr>
                    <a:lnBlToTr>
                      <a:noFill/>
                    </a:lnBlToTr>
                    <a:solidFill>
                      <a:srgbClr val="F2F2F2"/>
                    </a:solidFill>
                  </a:tcPr>
                </a:tc>
              </a:tr>
              <a:tr h="702945">
                <a:tc>
                  <a:txBody>
                    <a:bodyPr/>
                    <a:p>
                      <a:pPr indent="0" algn="ctr">
                        <a:buNone/>
                      </a:pPr>
                      <a:r>
                        <a:rPr lang="en-US" sz="2800" b="1">
                          <a:solidFill>
                            <a:srgbClr val="404040"/>
                          </a:solidFill>
                          <a:latin typeface="宋体" panose="02010600030101010101" pitchFamily="2" charset="-122"/>
                          <a:ea typeface="宋体" panose="02010600030101010101" pitchFamily="2" charset="-122"/>
                          <a:cs typeface="宋体" panose="02010600030101010101" pitchFamily="2" charset="-122"/>
                        </a:rPr>
                        <a:t>F2</a:t>
                      </a:r>
                      <a:endParaRPr lang="en-US" altLang="en-US" sz="28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9050" cap="rnd">
                      <a:solidFill>
                        <a:srgbClr val="144D73"/>
                      </a:solidFill>
                      <a:prstDash val="solid"/>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FFFFF"/>
                    </a:solidFill>
                  </a:tcPr>
                </a:tc>
                <a:tc>
                  <a:txBody>
                    <a:bodyPr/>
                    <a:p>
                      <a:pPr indent="0" algn="ctr">
                        <a:buNone/>
                      </a:pPr>
                      <a:r>
                        <a:rPr lang="en-US" sz="2800" b="0">
                          <a:solidFill>
                            <a:srgbClr val="404040"/>
                          </a:solidFill>
                          <a:latin typeface="宋体" panose="02010600030101010101" pitchFamily="2" charset="-122"/>
                          <a:ea typeface="宋体" panose="02010600030101010101" pitchFamily="2" charset="-122"/>
                          <a:cs typeface="宋体" panose="02010600030101010101" pitchFamily="2" charset="-122"/>
                        </a:rPr>
                        <a:t>管理员模块</a:t>
                      </a:r>
                      <a:endParaRPr lang="en-US" altLang="en-US" sz="28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FFFFF"/>
                    </a:solidFill>
                  </a:tcPr>
                </a:tc>
                <a:tc>
                  <a:txBody>
                    <a:bodyPr/>
                    <a:p>
                      <a:pPr indent="0">
                        <a:buNone/>
                      </a:pPr>
                      <a:r>
                        <a:rPr lang="en-US" sz="2800" b="0">
                          <a:solidFill>
                            <a:srgbClr val="404040"/>
                          </a:solidFill>
                          <a:latin typeface="宋体" panose="02010600030101010101" pitchFamily="2" charset="-122"/>
                          <a:ea typeface="宋体" panose="02010600030101010101" pitchFamily="2" charset="-122"/>
                          <a:cs typeface="宋体" panose="02010600030101010101" pitchFamily="2" charset="-122"/>
                        </a:rPr>
                        <a:t>管理用户上传信息以及数据库管理。</a:t>
                      </a:r>
                      <a:endParaRPr lang="en-US" altLang="en-US" sz="28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19050" cap="rnd">
                      <a:solidFill>
                        <a:srgbClr val="144D73"/>
                      </a:solidFill>
                      <a:prstDash val="solid"/>
                    </a:lnR>
                    <a:lnT w="3175">
                      <a:solidFill>
                        <a:srgbClr val="144D73"/>
                      </a:solidFill>
                      <a:prstDash val="dot"/>
                    </a:lnT>
                    <a:lnB w="19050" cap="rnd">
                      <a:solidFill>
                        <a:srgbClr val="144D73"/>
                      </a:solidFill>
                      <a:prstDash val="solid"/>
                    </a:lnB>
                    <a:lnTlToBr>
                      <a:noFill/>
                    </a:lnTlToBr>
                    <a:lnBlToTr>
                      <a:noFill/>
                    </a:lnBlToTr>
                    <a:solidFill>
                      <a:srgbClr val="FFFFFF"/>
                    </a:solid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3069356"/>
            <a:chOff x="-1075644" y="-1708787"/>
            <a:chExt cx="14315394" cy="3069356"/>
          </a:xfrm>
        </p:grpSpPr>
        <p:grpSp>
          <p:nvGrpSpPr>
            <p:cNvPr id="5" name="组合 4"/>
            <p:cNvGrpSpPr/>
            <p:nvPr/>
          </p:nvGrpSpPr>
          <p:grpSpPr>
            <a:xfrm>
              <a:off x="0" y="498874"/>
              <a:ext cx="12190413" cy="861695"/>
              <a:chOff x="-2648979" y="214036"/>
              <a:chExt cx="12190413" cy="861695"/>
            </a:xfrm>
          </p:grpSpPr>
          <p:sp>
            <p:nvSpPr>
              <p:cNvPr id="6" name="9"/>
              <p:cNvSpPr txBox="1"/>
              <p:nvPr/>
            </p:nvSpPr>
            <p:spPr>
              <a:xfrm>
                <a:off x="1719108" y="214036"/>
                <a:ext cx="3435256" cy="861695"/>
              </a:xfrm>
              <a:prstGeom prst="rect">
                <a:avLst/>
              </a:prstGeom>
              <a:noFill/>
            </p:spPr>
            <p:txBody>
              <a:bodyPr wrap="square" lIns="0" tIns="0" rIns="0" bIns="0" rtlCol="0">
                <a:spAutoFit/>
              </a:bodyPr>
              <a:lstStyle/>
              <a:p>
                <a:pPr marL="0" lvl="1" algn="ctr"/>
                <a:r>
                  <a:rPr lang="zh-CN" altLang="en-US" sz="2800" dirty="0">
                    <a:solidFill>
                      <a:schemeClr val="bg1">
                        <a:lumMod val="50000"/>
                      </a:schemeClr>
                    </a:solidFill>
                    <a:cs typeface="+mn-ea"/>
                    <a:sym typeface="+mn-lt"/>
                  </a:rPr>
                  <a:t>用户</a:t>
                </a:r>
                <a:r>
                  <a:rPr lang="zh-CN" altLang="en-US" sz="2800" dirty="0">
                    <a:solidFill>
                      <a:schemeClr val="bg1">
                        <a:lumMod val="50000"/>
                      </a:schemeClr>
                    </a:solidFill>
                    <a:cs typeface="+mn-ea"/>
                    <a:sym typeface="+mn-lt"/>
                  </a:rPr>
                  <a:t>功能模块</a:t>
                </a:r>
                <a:endParaRPr lang="zh-CN" altLang="en-US" sz="2800" dirty="0">
                  <a:solidFill>
                    <a:schemeClr val="bg1">
                      <a:lumMod val="50000"/>
                    </a:schemeClr>
                  </a:solidFill>
                  <a:cs typeface="+mn-ea"/>
                  <a:sym typeface="+mn-lt"/>
                </a:endParaRPr>
              </a:p>
              <a:p>
                <a:pPr marL="0" lvl="1" algn="ct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aphicFrame>
        <p:nvGraphicFramePr>
          <p:cNvPr id="3" name="表格 2"/>
          <p:cNvGraphicFramePr/>
          <p:nvPr>
            <p:custDataLst>
              <p:tags r:id="rId2"/>
            </p:custDataLst>
          </p:nvPr>
        </p:nvGraphicFramePr>
        <p:xfrm>
          <a:off x="112395" y="1153795"/>
          <a:ext cx="11889740" cy="5555615"/>
        </p:xfrm>
        <a:graphic>
          <a:graphicData uri="http://schemas.openxmlformats.org/drawingml/2006/table">
            <a:tbl>
              <a:tblPr firstRow="1" bandRow="1">
                <a:tableStyleId>{5940675A-B579-460E-94D1-54222C63F5DA}</a:tableStyleId>
              </a:tblPr>
              <a:tblGrid>
                <a:gridCol w="1388110"/>
                <a:gridCol w="1376045"/>
                <a:gridCol w="1765300"/>
                <a:gridCol w="7360285"/>
              </a:tblGrid>
              <a:tr h="617220">
                <a:tc>
                  <a:txBody>
                    <a:bodyPr/>
                    <a:p>
                      <a:pPr indent="0" algn="ctr">
                        <a:buNone/>
                      </a:pPr>
                      <a:r>
                        <a:rPr 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功能编号</a:t>
                      </a:r>
                      <a:endParaRPr lang="en-US"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9050" cap="rnd">
                      <a:solidFill>
                        <a:srgbClr val="144D73"/>
                      </a:solidFill>
                      <a:prstDash val="solid"/>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buNone/>
                      </a:pPr>
                      <a:r>
                        <a:rPr 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子功能编号</a:t>
                      </a:r>
                      <a:endParaRPr lang="en-US"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buNone/>
                      </a:pPr>
                      <a:r>
                        <a:rPr 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子功能名称</a:t>
                      </a:r>
                      <a:endParaRPr lang="en-US"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buNone/>
                      </a:pPr>
                      <a:r>
                        <a:rPr 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子功能简述</a:t>
                      </a:r>
                      <a:endParaRPr lang="en-US"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FFFFFF"/>
                      </a:solidFill>
                      <a:prstDash val="dot"/>
                    </a:lnL>
                    <a:lnR w="19050" cap="rnd">
                      <a:solidFill>
                        <a:srgbClr val="144D73"/>
                      </a:solidFill>
                      <a:prstDash val="solid"/>
                    </a:lnR>
                    <a:lnT w="19050" cap="rnd">
                      <a:solidFill>
                        <a:srgbClr val="144D73"/>
                      </a:solidFill>
                      <a:prstDash val="solid"/>
                    </a:lnT>
                    <a:lnB w="19050">
                      <a:solidFill>
                        <a:srgbClr val="144D73"/>
                      </a:solidFill>
                      <a:prstDash val="solid"/>
                    </a:lnB>
                    <a:lnTlToBr>
                      <a:noFill/>
                    </a:lnTlToBr>
                    <a:lnBlToTr>
                      <a:noFill/>
                    </a:lnBlToTr>
                    <a:solidFill>
                      <a:srgbClr val="144D73"/>
                    </a:solidFill>
                  </a:tcPr>
                </a:tc>
              </a:tr>
              <a:tr h="307975">
                <a:tc>
                  <a:txBody>
                    <a:bodyPr/>
                    <a:p>
                      <a:pPr indent="0" algn="ctr">
                        <a:buNone/>
                      </a:pPr>
                      <a:r>
                        <a:rPr lang="en-US" sz="2000" b="1">
                          <a:solidFill>
                            <a:srgbClr val="404040"/>
                          </a:solidFill>
                          <a:latin typeface="Calibri" panose="020F0502020204030204" pitchFamily="34" charset="0"/>
                          <a:cs typeface="Calibri" panose="020F0502020204030204" pitchFamily="34" charset="0"/>
                        </a:rPr>
                        <a:t>  </a:t>
                      </a: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F</a:t>
                      </a:r>
                      <a:r>
                        <a:rPr lang="en-US" sz="2000" b="1">
                          <a:solidFill>
                            <a:srgbClr val="404040"/>
                          </a:solidFill>
                          <a:latin typeface="Calibri" panose="020F0502020204030204" pitchFamily="34" charset="0"/>
                          <a:cs typeface="Calibri" panose="020F0502020204030204" pitchFamily="34" charset="0"/>
                        </a:rPr>
                        <a:t>1</a:t>
                      </a: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9050" cap="rnd">
                      <a:solidFill>
                        <a:srgbClr val="144D73"/>
                      </a:solidFill>
                      <a:prstDash val="solid"/>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F</a:t>
                      </a:r>
                      <a:r>
                        <a:rPr lang="en-US" sz="2000" b="1">
                          <a:solidFill>
                            <a:srgbClr val="404040"/>
                          </a:solidFill>
                          <a:latin typeface="Calibri" panose="020F0502020204030204" pitchFamily="34" charset="0"/>
                          <a:cs typeface="Calibri" panose="020F0502020204030204" pitchFamily="34" charset="0"/>
                        </a:rPr>
                        <a:t>1-1</a:t>
                      </a:r>
                      <a:endParaRPr lang="en-US" altLang="en-US" sz="2000" b="1">
                        <a:solidFill>
                          <a:srgbClr val="404040"/>
                        </a:solidFill>
                        <a:latin typeface="Calibri" panose="020F0502020204030204" pitchFamily="34" charset="0"/>
                        <a:ea typeface="宋体" panose="02010600030101010101" pitchFamily="2" charset="-122"/>
                        <a:cs typeface="Calibri" panose="020F0502020204030204" pitchFamily="34" charset="0"/>
                      </a:endParaRPr>
                    </a:p>
                  </a:txBody>
                  <a:tcPr marL="68580" marR="68580" marT="0" marB="0" vert="horz" anchor="t">
                    <a:lnL w="3175">
                      <a:solidFill>
                        <a:srgbClr val="144D73"/>
                      </a:solidFill>
                      <a:prstDash val="dot"/>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indent="0" algn="ctr">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注册</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3175">
                      <a:solidFill>
                        <a:srgbClr val="144D73"/>
                      </a:solidFill>
                      <a:prstDash val="dot"/>
                    </a:lnR>
                    <a:lnT w="19050">
                      <a:solidFill>
                        <a:srgbClr val="144D73"/>
                      </a:solidFill>
                      <a:prstDash val="solid"/>
                    </a:lnT>
                    <a:lnB w="3175">
                      <a:solidFill>
                        <a:srgbClr val="144D73"/>
                      </a:solidFill>
                      <a:prstDash val="dot"/>
                    </a:lnB>
                    <a:lnTlToBr>
                      <a:noFill/>
                    </a:lnTlToBr>
                    <a:lnBlToTr>
                      <a:noFill/>
                    </a:lnBlToTr>
                    <a:solidFill>
                      <a:srgbClr val="F2F2F2"/>
                    </a:solidFill>
                  </a:tcPr>
                </a:tc>
                <a:tc>
                  <a:txBody>
                    <a:bodyPr/>
                    <a:p>
                      <a:pPr indent="0">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    用户通过邮箱、手机号注册成为正式用户</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19050" cap="rnd">
                      <a:solidFill>
                        <a:srgbClr val="144D73"/>
                      </a:solidFill>
                      <a:prstDash val="solid"/>
                    </a:lnR>
                    <a:lnT w="19050">
                      <a:solidFill>
                        <a:srgbClr val="144D73"/>
                      </a:solidFill>
                      <a:prstDash val="solid"/>
                    </a:lnT>
                    <a:lnB w="3175">
                      <a:solidFill>
                        <a:srgbClr val="144D73"/>
                      </a:solidFill>
                      <a:prstDash val="dot"/>
                    </a:lnB>
                    <a:lnTlToBr>
                      <a:noFill/>
                    </a:lnTlToBr>
                    <a:lnBlToTr>
                      <a:noFill/>
                    </a:lnBlToTr>
                    <a:solidFill>
                      <a:srgbClr val="F2F2F2"/>
                    </a:solidFill>
                  </a:tcPr>
                </a:tc>
              </a:tr>
              <a:tr h="308610">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F1-</a:t>
                      </a:r>
                      <a:r>
                        <a:rPr lang="en-US" sz="2000" b="1">
                          <a:solidFill>
                            <a:srgbClr val="404040"/>
                          </a:solidFill>
                          <a:latin typeface="Calibri" panose="020F0502020204030204" pitchFamily="34" charset="0"/>
                          <a:cs typeface="Calibri" panose="020F0502020204030204" pitchFamily="34" charset="0"/>
                        </a:rPr>
                        <a:t>2</a:t>
                      </a:r>
                      <a:endParaRPr lang="en-US" altLang="en-US" sz="2000" b="1">
                        <a:solidFill>
                          <a:srgbClr val="404040"/>
                        </a:solidFill>
                        <a:latin typeface="Calibri" panose="020F0502020204030204" pitchFamily="34" charset="0"/>
                        <a:ea typeface="宋体" panose="02010600030101010101" pitchFamily="2" charset="-122"/>
                        <a:cs typeface="Calibri" panose="020F0502020204030204" pitchFamily="34" charset="0"/>
                      </a:endParaRPr>
                    </a:p>
                  </a:txBody>
                  <a:tcPr marL="68580" marR="68580" marT="0" marB="0" vert="horz" anchor="t">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登录</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    使用现有账号登录网站</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1235710">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F1-3</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个人信息</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    查看他人个人信息：浏览他人主页，查看用户信息。</a:t>
                      </a:r>
                      <a:r>
                        <a:rPr lang="en-US" sz="2000" b="0">
                          <a:solidFill>
                            <a:srgbClr val="404040"/>
                          </a:solidFill>
                          <a:latin typeface="Calibri" panose="020F0502020204030204" pitchFamily="34" charset="0"/>
                          <a:cs typeface="Calibri" panose="020F0502020204030204" pitchFamily="34" charset="0"/>
                        </a:rPr>
                        <a:t>修改个人信息：修改用户密码等个人信息，向后端提交请求。</a:t>
                      </a: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申请成为权威用户：提交申请表，申请成为权威用户。</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616585">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F1-4</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lgn="ctr">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查看硬件信息</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FFFFF"/>
                    </a:solidFill>
                  </a:tcPr>
                </a:tc>
                <a:tc>
                  <a:txBody>
                    <a:bodyPr/>
                    <a:p>
                      <a:pPr indent="0">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    根据硬件种类查看各类硬件的具体信息。</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FFFFF"/>
                    </a:solidFill>
                  </a:tcPr>
                </a:tc>
              </a:tr>
              <a:tr h="1544320">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9050" cap="rnd">
                      <a:solidFill>
                        <a:srgbClr val="144D73"/>
                      </a:solidFill>
                      <a:prstDash val="solid"/>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F1-5</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lgn="ctr">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查看笔记本电脑</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144D73"/>
                      </a:solidFill>
                      <a:prstDash val="dot"/>
                    </a:lnL>
                    <a:lnR w="3175">
                      <a:solidFill>
                        <a:srgbClr val="144D73"/>
                      </a:solidFill>
                      <a:prstDash val="dot"/>
                    </a:lnR>
                    <a:lnT w="3175">
                      <a:solidFill>
                        <a:srgbClr val="144D73"/>
                      </a:solidFill>
                      <a:prstDash val="dot"/>
                    </a:lnT>
                    <a:lnB w="3175">
                      <a:solidFill>
                        <a:srgbClr val="144D73"/>
                      </a:solidFill>
                      <a:prstDash val="dot"/>
                    </a:lnB>
                    <a:lnTlToBr>
                      <a:noFill/>
                    </a:lnTlToBr>
                    <a:lnBlToTr>
                      <a:noFill/>
                    </a:lnBlToTr>
                    <a:solidFill>
                      <a:srgbClr val="F2F2F2"/>
                    </a:solidFill>
                  </a:tcPr>
                </a:tc>
                <a:tc>
                  <a:txBody>
                    <a:bodyPr/>
                    <a:p>
                      <a:pPr indent="0">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    系统推荐笔记本：根据用户历史搜索记录推荐相关类型笔记本。</a:t>
                      </a:r>
                      <a:r>
                        <a:rPr lang="en-US" sz="2000" b="0">
                          <a:solidFill>
                            <a:srgbClr val="404040"/>
                          </a:solidFill>
                          <a:latin typeface="Calibri" panose="020F0502020204030204" pitchFamily="34" charset="0"/>
                          <a:cs typeface="Calibri" panose="020F0502020204030204" pitchFamily="34" charset="0"/>
                        </a:rPr>
                        <a:t>搜索笔记本名称：通过名称定向查找笔记本信息。</a:t>
                      </a: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关键字匹配：根据关键字搜索相关硬件或笔记本整机信息。特定硬件匹配：根据特定硬件种类或名称查找相应硬件信息。</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19050" cap="rnd">
                      <a:solidFill>
                        <a:srgbClr val="144D73"/>
                      </a:solidFill>
                      <a:prstDash val="solid"/>
                    </a:lnR>
                    <a:lnT w="3175">
                      <a:solidFill>
                        <a:srgbClr val="144D73"/>
                      </a:solidFill>
                      <a:prstDash val="dot"/>
                    </a:lnT>
                    <a:lnB w="3175">
                      <a:solidFill>
                        <a:srgbClr val="144D73"/>
                      </a:solidFill>
                      <a:prstDash val="dot"/>
                    </a:lnB>
                    <a:lnTlToBr>
                      <a:noFill/>
                    </a:lnTlToBr>
                    <a:lnBlToTr>
                      <a:noFill/>
                    </a:lnBlToTr>
                    <a:solidFill>
                      <a:srgbClr val="F2F2F2"/>
                    </a:solidFill>
                  </a:tcPr>
                </a:tc>
              </a:tr>
              <a:tr h="925195">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9050" cap="rnd">
                      <a:solidFill>
                        <a:srgbClr val="144D73"/>
                      </a:solidFill>
                      <a:prstDash val="solid"/>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FFFFF"/>
                    </a:solidFill>
                  </a:tcPr>
                </a:tc>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F1-6</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144D73"/>
                      </a:solidFill>
                      <a:prstDash val="dot"/>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FFFFF"/>
                    </a:solidFill>
                  </a:tcPr>
                </a:tc>
                <a:tc>
                  <a:txBody>
                    <a:bodyPr/>
                    <a:p>
                      <a:pPr indent="0" algn="ctr">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论坛交流</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144D73"/>
                      </a:solidFill>
                      <a:prstDash val="dot"/>
                    </a:lnL>
                    <a:lnR w="3175">
                      <a:solidFill>
                        <a:srgbClr val="144D73"/>
                      </a:solidFill>
                      <a:prstDash val="dot"/>
                    </a:lnR>
                    <a:lnT w="3175">
                      <a:solidFill>
                        <a:srgbClr val="144D73"/>
                      </a:solidFill>
                      <a:prstDash val="dot"/>
                    </a:lnT>
                    <a:lnB w="19050" cap="rnd">
                      <a:solidFill>
                        <a:srgbClr val="144D73"/>
                      </a:solidFill>
                      <a:prstDash val="solid"/>
                    </a:lnB>
                    <a:lnTlToBr>
                      <a:noFill/>
                    </a:lnTlToBr>
                    <a:lnBlToTr>
                      <a:noFill/>
                    </a:lnBlToTr>
                    <a:solidFill>
                      <a:srgbClr val="FFFFFF"/>
                    </a:solidFill>
                  </a:tcPr>
                </a:tc>
                <a:tc>
                  <a:txBody>
                    <a:bodyPr/>
                    <a:p>
                      <a:pPr indent="0">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    发表文章：用户可以以动态的方式发表电脑相关的文章进行分享。</a:t>
                      </a:r>
                      <a:r>
                        <a:rPr lang="en-US" sz="2000" b="0">
                          <a:solidFill>
                            <a:srgbClr val="404040"/>
                          </a:solidFill>
                          <a:latin typeface="Calibri" panose="020F0502020204030204" pitchFamily="34" charset="0"/>
                          <a:cs typeface="Calibri" panose="020F0502020204030204" pitchFamily="34" charset="0"/>
                        </a:rPr>
                        <a:t>发表评论：用户可以在他人动态下方发表自己的评论。</a:t>
                      </a: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点赞：用户可以给他人动态点赞。</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3175">
                      <a:solidFill>
                        <a:srgbClr val="144D73"/>
                      </a:solidFill>
                      <a:prstDash val="dot"/>
                    </a:lnL>
                    <a:lnR w="19050" cap="rnd">
                      <a:solidFill>
                        <a:srgbClr val="144D73"/>
                      </a:solidFill>
                      <a:prstDash val="solid"/>
                    </a:lnR>
                    <a:lnT w="3175">
                      <a:solidFill>
                        <a:srgbClr val="144D73"/>
                      </a:solidFill>
                      <a:prstDash val="dot"/>
                    </a:lnT>
                    <a:lnB w="19050" cap="rnd">
                      <a:solidFill>
                        <a:srgbClr val="144D73"/>
                      </a:solidFill>
                      <a:prstDash val="solid"/>
                    </a:lnB>
                    <a:lnTlToBr>
                      <a:noFill/>
                    </a:lnTlToBr>
                    <a:lnBlToTr>
                      <a:noFill/>
                    </a:lnBlToTr>
                    <a:solidFill>
                      <a:srgbClr val="FFFFFF"/>
                    </a:solid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5644" y="-1708787"/>
            <a:ext cx="14315394" cy="2862131"/>
            <a:chOff x="-1075644" y="-1708787"/>
            <a:chExt cx="14315394" cy="2862131"/>
          </a:xfrm>
        </p:grpSpPr>
        <p:grpSp>
          <p:nvGrpSpPr>
            <p:cNvPr id="5" name="组合 4"/>
            <p:cNvGrpSpPr/>
            <p:nvPr/>
          </p:nvGrpSpPr>
          <p:grpSpPr>
            <a:xfrm>
              <a:off x="0" y="498874"/>
              <a:ext cx="12190413" cy="654470"/>
              <a:chOff x="-2648979" y="214036"/>
              <a:chExt cx="12190413" cy="654470"/>
            </a:xfrm>
          </p:grpSpPr>
          <p:sp>
            <p:nvSpPr>
              <p:cNvPr id="6" name="9"/>
              <p:cNvSpPr txBox="1"/>
              <p:nvPr/>
            </p:nvSpPr>
            <p:spPr>
              <a:xfrm>
                <a:off x="1719108" y="214036"/>
                <a:ext cx="3435256" cy="430530"/>
              </a:xfrm>
              <a:prstGeom prst="rect">
                <a:avLst/>
              </a:prstGeom>
              <a:noFill/>
            </p:spPr>
            <p:txBody>
              <a:bodyPr wrap="square" lIns="0" tIns="0" rIns="0" bIns="0" rtlCol="0">
                <a:spAutoFit/>
              </a:bodyPr>
              <a:lstStyle/>
              <a:p>
                <a:pPr marL="0" lvl="1" algn="ctr"/>
                <a:r>
                  <a:rPr lang="zh-CN" altLang="en-US" sz="2800" dirty="0">
                    <a:solidFill>
                      <a:schemeClr val="bg1">
                        <a:lumMod val="50000"/>
                      </a:schemeClr>
                    </a:solidFill>
                    <a:cs typeface="+mn-ea"/>
                    <a:sym typeface="+mn-lt"/>
                  </a:rPr>
                  <a:t>管理员</a:t>
                </a:r>
                <a:r>
                  <a:rPr lang="zh-CN" altLang="en-US" sz="2800" dirty="0">
                    <a:solidFill>
                      <a:schemeClr val="bg1">
                        <a:lumMod val="50000"/>
                      </a:schemeClr>
                    </a:solidFill>
                    <a:cs typeface="+mn-ea"/>
                    <a:sym typeface="+mn-lt"/>
                  </a:rPr>
                  <a:t>功能模块</a:t>
                </a:r>
                <a:endParaRPr lang="zh-CN" altLang="en-US" sz="2800" dirty="0">
                  <a:solidFill>
                    <a:schemeClr val="bg1">
                      <a:lumMod val="50000"/>
                    </a:schemeClr>
                  </a:solidFill>
                  <a:cs typeface="+mn-ea"/>
                  <a:sym typeface="+mn-lt"/>
                </a:endParaRPr>
              </a:p>
            </p:txBody>
          </p:sp>
          <p:cxnSp>
            <p:nvCxnSpPr>
              <p:cNvPr id="7" name="品 11"/>
              <p:cNvCxnSpPr/>
              <p:nvPr>
                <p:custDataLst>
                  <p:tags r:id="rId1"/>
                </p:custDataLst>
              </p:nvPr>
            </p:nvCxnSpPr>
            <p:spPr>
              <a:xfrm>
                <a:off x="-2648979" y="868506"/>
                <a:ext cx="12190413" cy="0"/>
              </a:xfrm>
              <a:prstGeom prst="line">
                <a:avLst/>
              </a:prstGeom>
              <a:noFill/>
              <a:ln w="38100" cap="flat" cmpd="sng" algn="ctr">
                <a:solidFill>
                  <a:schemeClr val="accent3"/>
                </a:solidFill>
                <a:prstDash val="solid"/>
                <a:miter lim="800000"/>
              </a:ln>
              <a:effectLst/>
            </p:spPr>
          </p:cxnSp>
        </p:grpSp>
        <p:grpSp>
          <p:nvGrpSpPr>
            <p:cNvPr id="10" name="组合 9"/>
            <p:cNvGrpSpPr/>
            <p:nvPr/>
          </p:nvGrpSpPr>
          <p:grpSpPr>
            <a:xfrm flipH="1" flipV="1">
              <a:off x="8228806" y="-1708787"/>
              <a:ext cx="5010944" cy="2750339"/>
              <a:chOff x="4963754" y="740655"/>
              <a:chExt cx="8923696" cy="4897917"/>
            </a:xfrm>
          </p:grpSpPr>
          <p:grpSp>
            <p:nvGrpSpPr>
              <p:cNvPr id="11" name="组合 10"/>
              <p:cNvGrpSpPr/>
              <p:nvPr/>
            </p:nvGrpSpPr>
            <p:grpSpPr>
              <a:xfrm>
                <a:off x="6600674" y="740655"/>
                <a:ext cx="5940954" cy="4498096"/>
                <a:chOff x="255323" y="2626605"/>
                <a:chExt cx="5940954" cy="4498096"/>
              </a:xfrm>
            </p:grpSpPr>
            <p:sp>
              <p:nvSpPr>
                <p:cNvPr id="18" name="等腰三角形 1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等腰三角形 1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8587951" y="1626143"/>
                <a:ext cx="5299499" cy="4012429"/>
                <a:chOff x="255323" y="2626605"/>
                <a:chExt cx="5940954" cy="4498096"/>
              </a:xfrm>
            </p:grpSpPr>
            <p:sp>
              <p:nvSpPr>
                <p:cNvPr id="16" name="等腰三角形 1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flipH="1">
                <a:off x="4963754" y="1815224"/>
                <a:ext cx="4800033" cy="3634266"/>
                <a:chOff x="255323" y="2626605"/>
                <a:chExt cx="5940954" cy="4498096"/>
              </a:xfrm>
            </p:grpSpPr>
            <p:sp>
              <p:nvSpPr>
                <p:cNvPr id="14" name="等腰三角形 1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等腰三角形 1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0" name="组合 19"/>
            <p:cNvGrpSpPr/>
            <p:nvPr/>
          </p:nvGrpSpPr>
          <p:grpSpPr>
            <a:xfrm flipV="1">
              <a:off x="-1075644" y="-1671941"/>
              <a:ext cx="5010944" cy="2750339"/>
              <a:chOff x="4963754" y="740655"/>
              <a:chExt cx="8923696" cy="4897917"/>
            </a:xfrm>
          </p:grpSpPr>
          <p:grpSp>
            <p:nvGrpSpPr>
              <p:cNvPr id="21" name="组合 20"/>
              <p:cNvGrpSpPr/>
              <p:nvPr/>
            </p:nvGrpSpPr>
            <p:grpSpPr>
              <a:xfrm>
                <a:off x="6600674" y="740655"/>
                <a:ext cx="5940954" cy="4498096"/>
                <a:chOff x="255323" y="2626605"/>
                <a:chExt cx="5940954" cy="4498096"/>
              </a:xfrm>
            </p:grpSpPr>
            <p:sp>
              <p:nvSpPr>
                <p:cNvPr id="28" name="等腰三角形 27"/>
                <p:cNvSpPr/>
                <p:nvPr/>
              </p:nvSpPr>
              <p:spPr>
                <a:xfrm>
                  <a:off x="255323" y="2626605"/>
                  <a:ext cx="5185304" cy="4498096"/>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等腰三角形 28"/>
                <p:cNvSpPr/>
                <p:nvPr/>
              </p:nvSpPr>
              <p:spPr>
                <a:xfrm>
                  <a:off x="1471877" y="3026426"/>
                  <a:ext cx="4724400" cy="4098275"/>
                </a:xfrm>
                <a:prstGeom prst="triangl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8587951" y="1626143"/>
                <a:ext cx="5299499" cy="4012429"/>
                <a:chOff x="255323" y="2626605"/>
                <a:chExt cx="5940954" cy="4498096"/>
              </a:xfrm>
            </p:grpSpPr>
            <p:sp>
              <p:nvSpPr>
                <p:cNvPr id="26" name="等腰三角形 25"/>
                <p:cNvSpPr/>
                <p:nvPr/>
              </p:nvSpPr>
              <p:spPr>
                <a:xfrm>
                  <a:off x="255323" y="2626605"/>
                  <a:ext cx="5185304" cy="4498096"/>
                </a:xfrm>
                <a:prstGeom prst="triangle">
                  <a:avLst/>
                </a:prstGeom>
                <a:solidFill>
                  <a:schemeClr val="accent3"/>
                </a:solidFill>
                <a:ln>
                  <a:solidFill>
                    <a:schemeClr val="accent3"/>
                  </a:solidFill>
                </a:ln>
                <a:effectLst>
                  <a:outerShdw blurRad="254000" dist="127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等腰三角形 26"/>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p:cNvGrpSpPr/>
              <p:nvPr/>
            </p:nvGrpSpPr>
            <p:grpSpPr>
              <a:xfrm flipH="1">
                <a:off x="4963754" y="1815224"/>
                <a:ext cx="4800033" cy="3634266"/>
                <a:chOff x="255323" y="2626605"/>
                <a:chExt cx="5940954" cy="4498096"/>
              </a:xfrm>
            </p:grpSpPr>
            <p:sp>
              <p:nvSpPr>
                <p:cNvPr id="24" name="等腰三角形 23"/>
                <p:cNvSpPr/>
                <p:nvPr/>
              </p:nvSpPr>
              <p:spPr>
                <a:xfrm>
                  <a:off x="255323" y="2626605"/>
                  <a:ext cx="5185304" cy="4498096"/>
                </a:xfrm>
                <a:prstGeom prst="triangle">
                  <a:avLst/>
                </a:prstGeom>
                <a:solidFill>
                  <a:schemeClr val="accent3"/>
                </a:solidFill>
                <a:ln>
                  <a:solidFill>
                    <a:schemeClr val="accent3"/>
                  </a:solidFill>
                </a:ln>
                <a:effectLst>
                  <a:outerShdw blurRad="254000" dist="127000" dir="10800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1471877" y="3026426"/>
                  <a:ext cx="4724400" cy="4098275"/>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graphicFrame>
        <p:nvGraphicFramePr>
          <p:cNvPr id="3" name="表格 2"/>
          <p:cNvGraphicFramePr/>
          <p:nvPr>
            <p:custDataLst>
              <p:tags r:id="rId2"/>
            </p:custDataLst>
          </p:nvPr>
        </p:nvGraphicFramePr>
        <p:xfrm>
          <a:off x="1076960" y="2235835"/>
          <a:ext cx="10226675" cy="3060700"/>
        </p:xfrm>
        <a:graphic>
          <a:graphicData uri="http://schemas.openxmlformats.org/drawingml/2006/table">
            <a:tbl>
              <a:tblPr firstRow="1" bandRow="1">
                <a:tableStyleId>{5940675A-B579-460E-94D1-54222C63F5DA}</a:tableStyleId>
              </a:tblPr>
              <a:tblGrid>
                <a:gridCol w="1618615"/>
                <a:gridCol w="1623695"/>
                <a:gridCol w="1948180"/>
                <a:gridCol w="5036185"/>
              </a:tblGrid>
              <a:tr h="1530350">
                <a:tc>
                  <a:txBody>
                    <a:bodyPr/>
                    <a:p>
                      <a:pPr indent="0" algn="ctr">
                        <a:buNone/>
                      </a:pPr>
                      <a:r>
                        <a:rPr 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F2</a:t>
                      </a:r>
                      <a:endParaRPr lang="en-US"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9050" cap="rnd">
                      <a:solidFill>
                        <a:srgbClr val="144D73"/>
                      </a:solidFill>
                      <a:prstDash val="solid"/>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buNone/>
                      </a:pPr>
                      <a:r>
                        <a:rPr 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F2-1</a:t>
                      </a:r>
                      <a:endParaRPr lang="en-US"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lgn="ctr">
                        <a:buNone/>
                      </a:pPr>
                      <a:r>
                        <a:rPr 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用户管理</a:t>
                      </a:r>
                      <a:endParaRPr lang="en-US" altLang="en-US" sz="20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FFFFFF"/>
                      </a:solidFill>
                      <a:prstDash val="dot"/>
                    </a:lnL>
                    <a:lnR w="3175">
                      <a:solidFill>
                        <a:srgbClr val="FFFFFF"/>
                      </a:solidFill>
                      <a:prstDash val="dot"/>
                    </a:lnR>
                    <a:lnT w="19050" cap="rnd">
                      <a:solidFill>
                        <a:srgbClr val="144D73"/>
                      </a:solidFill>
                      <a:prstDash val="solid"/>
                    </a:lnT>
                    <a:lnB w="19050">
                      <a:solidFill>
                        <a:srgbClr val="144D73"/>
                      </a:solidFill>
                      <a:prstDash val="solid"/>
                    </a:lnB>
                    <a:lnTlToBr>
                      <a:noFill/>
                    </a:lnTlToBr>
                    <a:lnBlToTr>
                      <a:noFill/>
                    </a:lnBlToTr>
                    <a:solidFill>
                      <a:srgbClr val="144D73"/>
                    </a:solidFill>
                  </a:tcPr>
                </a:tc>
                <a:tc>
                  <a:txBody>
                    <a:bodyPr/>
                    <a:p>
                      <a:pPr indent="0">
                        <a:buNone/>
                      </a:pPr>
                      <a:r>
                        <a:rPr lang="en-US" sz="2000" b="0">
                          <a:solidFill>
                            <a:srgbClr val="FFFFFF"/>
                          </a:solidFill>
                          <a:latin typeface="宋体" panose="02010600030101010101" pitchFamily="2" charset="-122"/>
                          <a:ea typeface="宋体" panose="02010600030101010101" pitchFamily="2" charset="-122"/>
                          <a:cs typeface="宋体" panose="02010600030101010101" pitchFamily="2" charset="-122"/>
                        </a:rPr>
                        <a:t>    同意注册：处理用户上传的注册信息，判断是否予以通过。</a:t>
                      </a:r>
                      <a:r>
                        <a:rPr lang="en-US" sz="2000" b="0">
                          <a:solidFill>
                            <a:srgbClr val="FFFFFF"/>
                          </a:solidFill>
                          <a:latin typeface="Calibri" panose="020F0502020204030204" pitchFamily="34" charset="0"/>
                          <a:cs typeface="Calibri" panose="020F0502020204030204" pitchFamily="34" charset="0"/>
                        </a:rPr>
                        <a:t>审查用户信息：审查用户的当前信息，以及审批用户请求更改的个人信息。</a:t>
                      </a:r>
                      <a:endParaRPr lang="en-US" altLang="en-US" sz="2000" b="0">
                        <a:solidFill>
                          <a:srgbClr val="FFFFFF"/>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3175">
                      <a:solidFill>
                        <a:srgbClr val="FFFFFF"/>
                      </a:solidFill>
                      <a:prstDash val="dot"/>
                    </a:lnL>
                    <a:lnR w="19050" cap="rnd">
                      <a:solidFill>
                        <a:srgbClr val="144D73"/>
                      </a:solidFill>
                      <a:prstDash val="solid"/>
                    </a:lnR>
                    <a:lnT w="19050" cap="rnd">
                      <a:solidFill>
                        <a:srgbClr val="144D73"/>
                      </a:solidFill>
                      <a:prstDash val="solid"/>
                    </a:lnT>
                    <a:lnB w="19050">
                      <a:solidFill>
                        <a:srgbClr val="144D73"/>
                      </a:solidFill>
                      <a:prstDash val="solid"/>
                    </a:lnB>
                    <a:lnTlToBr>
                      <a:noFill/>
                    </a:lnTlToBr>
                    <a:lnBlToTr>
                      <a:noFill/>
                    </a:lnBlToTr>
                    <a:solidFill>
                      <a:srgbClr val="144D73"/>
                    </a:solidFill>
                  </a:tcPr>
                </a:tc>
              </a:tr>
              <a:tr h="1530350">
                <a:tc>
                  <a:txBody>
                    <a:bodyPr/>
                    <a:p>
                      <a:pPr indent="0" algn="ctr">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9050" cap="rnd">
                      <a:solidFill>
                        <a:srgbClr val="144D73"/>
                      </a:solidFill>
                      <a:prstDash val="solid"/>
                    </a:lnL>
                    <a:lnR w="3175">
                      <a:solidFill>
                        <a:srgbClr val="144D73"/>
                      </a:solidFill>
                      <a:prstDash val="dot"/>
                    </a:lnR>
                    <a:lnT w="19050">
                      <a:solidFill>
                        <a:srgbClr val="144D73"/>
                      </a:solidFill>
                      <a:prstDash val="solid"/>
                    </a:lnT>
                    <a:lnB w="19050" cap="rnd">
                      <a:solidFill>
                        <a:srgbClr val="144D73"/>
                      </a:solidFill>
                      <a:prstDash val="solid"/>
                    </a:lnB>
                    <a:lnTlToBr>
                      <a:noFill/>
                    </a:lnTlToBr>
                    <a:lnBlToTr>
                      <a:noFill/>
                    </a:lnBlToTr>
                    <a:solidFill>
                      <a:srgbClr val="F2F2F2"/>
                    </a:solidFill>
                  </a:tcPr>
                </a:tc>
                <a:tc>
                  <a:txBody>
                    <a:bodyPr/>
                    <a:p>
                      <a:pPr indent="0" algn="ctr">
                        <a:buNone/>
                      </a:pPr>
                      <a:r>
                        <a:rPr lang="en-US" sz="2000" b="1">
                          <a:solidFill>
                            <a:srgbClr val="404040"/>
                          </a:solidFill>
                          <a:latin typeface="宋体" panose="02010600030101010101" pitchFamily="2" charset="-122"/>
                          <a:ea typeface="宋体" panose="02010600030101010101" pitchFamily="2" charset="-122"/>
                          <a:cs typeface="宋体" panose="02010600030101010101" pitchFamily="2" charset="-122"/>
                        </a:rPr>
                        <a:t>F2-2</a:t>
                      </a:r>
                      <a:endParaRPr lang="en-US" altLang="en-US" sz="2000" b="1">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144D73"/>
                      </a:solidFill>
                      <a:prstDash val="dot"/>
                    </a:lnL>
                    <a:lnR w="3175">
                      <a:solidFill>
                        <a:srgbClr val="144D73"/>
                      </a:solidFill>
                      <a:prstDash val="dot"/>
                    </a:lnR>
                    <a:lnT w="19050">
                      <a:solidFill>
                        <a:srgbClr val="144D73"/>
                      </a:solidFill>
                      <a:prstDash val="solid"/>
                    </a:lnT>
                    <a:lnB w="19050" cap="rnd">
                      <a:solidFill>
                        <a:srgbClr val="144D73"/>
                      </a:solidFill>
                      <a:prstDash val="solid"/>
                    </a:lnB>
                    <a:lnTlToBr>
                      <a:noFill/>
                    </a:lnTlToBr>
                    <a:lnBlToTr>
                      <a:noFill/>
                    </a:lnBlToTr>
                    <a:solidFill>
                      <a:srgbClr val="F2F2F2"/>
                    </a:solidFill>
                  </a:tcPr>
                </a:tc>
                <a:tc>
                  <a:txBody>
                    <a:bodyPr/>
                    <a:p>
                      <a:pPr indent="0" algn="ctr">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更新数据库</a:t>
                      </a:r>
                      <a:endParaRPr lang="en-US" altLang="en-US" sz="20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3175">
                      <a:solidFill>
                        <a:srgbClr val="144D73"/>
                      </a:solidFill>
                      <a:prstDash val="dot"/>
                    </a:lnL>
                    <a:lnR w="3175">
                      <a:solidFill>
                        <a:srgbClr val="144D73"/>
                      </a:solidFill>
                      <a:prstDash val="dot"/>
                    </a:lnR>
                    <a:lnT w="19050">
                      <a:solidFill>
                        <a:srgbClr val="144D73"/>
                      </a:solidFill>
                      <a:prstDash val="solid"/>
                    </a:lnT>
                    <a:lnB w="19050" cap="rnd">
                      <a:solidFill>
                        <a:srgbClr val="144D73"/>
                      </a:solidFill>
                      <a:prstDash val="solid"/>
                    </a:lnB>
                    <a:lnTlToBr>
                      <a:noFill/>
                    </a:lnTlToBr>
                    <a:lnBlToTr>
                      <a:noFill/>
                    </a:lnBlToTr>
                    <a:solidFill>
                      <a:srgbClr val="F2F2F2"/>
                    </a:solidFill>
                  </a:tcPr>
                </a:tc>
                <a:tc>
                  <a:txBody>
                    <a:bodyPr/>
                    <a:p>
                      <a:pPr indent="0">
                        <a:buNone/>
                      </a:pPr>
                      <a:r>
                        <a:rPr lang="en-US" sz="2000" b="0">
                          <a:solidFill>
                            <a:srgbClr val="404040"/>
                          </a:solidFill>
                          <a:latin typeface="宋体" panose="02010600030101010101" pitchFamily="2" charset="-122"/>
                          <a:ea typeface="宋体" panose="02010600030101010101" pitchFamily="2" charset="-122"/>
                          <a:cs typeface="宋体" panose="02010600030101010101" pitchFamily="2" charset="-122"/>
                        </a:rPr>
                        <a:t>    更新产品信息：实时更新各硬件与整机的市场价与参数等信息。</a:t>
                      </a:r>
                      <a:r>
                        <a:rPr lang="en-US" sz="2000" b="0">
                          <a:solidFill>
                            <a:srgbClr val="404040"/>
                          </a:solidFill>
                          <a:latin typeface="Calibri" panose="020F0502020204030204" pitchFamily="34" charset="0"/>
                          <a:cs typeface="Calibri" panose="020F0502020204030204" pitchFamily="34" charset="0"/>
                        </a:rPr>
                        <a:t>发布热点资讯：由后台整理近期的电脑方向热点的话题资讯并推送到网站首页。</a:t>
                      </a:r>
                      <a:endParaRPr lang="en-US" altLang="en-US" sz="2000" b="0">
                        <a:solidFill>
                          <a:srgbClr val="40404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3175">
                      <a:solidFill>
                        <a:srgbClr val="144D73"/>
                      </a:solidFill>
                      <a:prstDash val="dot"/>
                    </a:lnL>
                    <a:lnR w="19050" cap="rnd">
                      <a:solidFill>
                        <a:srgbClr val="144D73"/>
                      </a:solidFill>
                      <a:prstDash val="solid"/>
                    </a:lnR>
                    <a:lnT w="19050">
                      <a:solidFill>
                        <a:srgbClr val="144D73"/>
                      </a:solidFill>
                      <a:prstDash val="solid"/>
                    </a:lnT>
                    <a:lnB w="19050" cap="rnd">
                      <a:solidFill>
                        <a:srgbClr val="144D73"/>
                      </a:solidFill>
                      <a:prstDash val="solid"/>
                    </a:lnB>
                    <a:lnTlToBr>
                      <a:noFill/>
                    </a:lnTlToBr>
                    <a:lnBlToTr>
                      <a:noFill/>
                    </a:lnBlToTr>
                    <a:solidFill>
                      <a:srgbClr val="F2F2F2"/>
                    </a:solid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KSO_WM_UNIT_TABLE_BEAUTIFY" val="smartTable{4e145b49-8e27-4042-abf4-09bd665cfbe7}"/>
  <p:tag name="TABLE_SKINIDX" val="0"/>
  <p:tag name="TABLE_ENCOLOR" val="#FFFFFF"/>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KSO_WM_UNIT_TABLE_BEAUTIFY" val="smartTable{b2d7ad9f-2fa4-4683-9986-bc1b31dd2b2b}"/>
  <p:tag name="TABLE_SKINIDX" val="0"/>
  <p:tag name="TABLE_ENCOLOR" val="#FFFFFF"/>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KSO_WM_UNIT_TABLE_BEAUTIFY" val="smartTable{df2ec29c-ebd7-4058-be0c-8a2b8766abf4}"/>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KSO_WM_UNIT_TABLE_BEAUTIFY" val="smartTable{7cad576c-766c-456a-a4fd-af04f0a98c4b}"/>
</p:tagLst>
</file>

<file path=ppt/tags/tag22.xml><?xml version="1.0" encoding="utf-8"?>
<p:tagLst xmlns:p="http://schemas.openxmlformats.org/presentationml/2006/main">
  <p:tag name="KSO_WM_UNIT_TABLE_BEAUTIFY" val="smartTable{854e845a-18b5-4701-af6e-93282fe3b261}"/>
</p:tagLst>
</file>

<file path=ppt/tags/tag23.xml><?xml version="1.0" encoding="utf-8"?>
<p:tagLst xmlns:p="http://schemas.openxmlformats.org/presentationml/2006/main">
  <p:tag name="KSO_WM_UNIT_TABLE_BEAUTIFY" val="smartTable{a7c41553-8549-4e61-82f0-0a8adf1d2906}"/>
</p:tagLst>
</file>

<file path=ppt/tags/tag24.xml><?xml version="1.0" encoding="utf-8"?>
<p:tagLst xmlns:p="http://schemas.openxmlformats.org/presentationml/2006/main">
  <p:tag name="KSO_WM_UNIT_TABLE_BEAUTIFY" val="smartTable{9b8baac7-0233-4b71-be8c-d3160ace2b8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27.xml><?xml version="1.0" encoding="utf-8"?>
<p:tagLst xmlns:p="http://schemas.openxmlformats.org/presentationml/2006/main">
  <p:tag name="PA" val="v3.0.1"/>
</p:tagLst>
</file>

<file path=ppt/tags/tag28.xml><?xml version="1.0" encoding="utf-8"?>
<p:tagLst xmlns:p="http://schemas.openxmlformats.org/presentationml/2006/main">
  <p:tag name="PA" val="v3.0.1"/>
</p:tagLst>
</file>

<file path=ppt/tags/tag29.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PA" val="v3.0.1"/>
</p:tagLst>
</file>

<file path=ppt/tags/tag31.xml><?xml version="1.0" encoding="utf-8"?>
<p:tagLst xmlns:p="http://schemas.openxmlformats.org/presentationml/2006/main">
  <p:tag name="PA" val="v3.0.1"/>
</p:tagLst>
</file>

<file path=ppt/tags/tag32.xml><?xml version="1.0" encoding="utf-8"?>
<p:tagLst xmlns:p="http://schemas.openxmlformats.org/presentationml/2006/main">
  <p:tag name="PA" val="v3.0.1"/>
</p:tagLst>
</file>

<file path=ppt/tags/tag33.xml><?xml version="1.0" encoding="utf-8"?>
<p:tagLst xmlns:p="http://schemas.openxmlformats.org/presentationml/2006/main">
  <p:tag name="PA" val="v3.0.1"/>
</p:tagLst>
</file>

<file path=ppt/tags/tag34.xml><?xml version="1.0" encoding="utf-8"?>
<p:tagLst xmlns:p="http://schemas.openxmlformats.org/presentationml/2006/main">
  <p:tag name="PA" val="v3.0.1"/>
</p:tagLst>
</file>

<file path=ppt/tags/tag35.xml><?xml version="1.0" encoding="utf-8"?>
<p:tagLst xmlns:p="http://schemas.openxmlformats.org/presentationml/2006/main">
  <p:tag name="PA" val="v3.0.1"/>
</p:tagLst>
</file>

<file path=ppt/tags/tag36.xml><?xml version="1.0" encoding="utf-8"?>
<p:tagLst xmlns:p="http://schemas.openxmlformats.org/presentationml/2006/main">
  <p:tag name="ISPRING_ULTRA_SCORM_TRACKING_SLIDES" val="1"/>
  <p:tag name="GENSWF_OUTPUT_FILE_NAME" val="33"/>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KSO_WM_UNIT_TABLE_BEAUTIFY" val="smartTable{06e29f00-7963-445b-9fb1-4c516c47f71e}"/>
  <p:tag name="TABLE_SKINIDX" val="0"/>
  <p:tag name="TABLE_ENCOLOR" val="#FFFFF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ydetq3a">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lydetq3a">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3152</Words>
  <Application>WPS 演示</Application>
  <PresentationFormat>自定义</PresentationFormat>
  <Paragraphs>703</Paragraphs>
  <Slides>26</Slides>
  <Notes>26</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26</vt:i4>
      </vt:variant>
    </vt:vector>
  </HeadingPairs>
  <TitlesOfParts>
    <vt:vector size="46" baseType="lpstr">
      <vt:lpstr>Arial</vt:lpstr>
      <vt:lpstr>宋体</vt:lpstr>
      <vt:lpstr>Wingdings</vt:lpstr>
      <vt:lpstr>Calibri</vt:lpstr>
      <vt:lpstr>ITC Avant Garde Std Bk</vt:lpstr>
      <vt:lpstr>微软雅黑</vt:lpstr>
      <vt:lpstr>仿宋_GB2312</vt:lpstr>
      <vt:lpstr>Agency FB</vt:lpstr>
      <vt:lpstr>Arial Unicode MS</vt:lpstr>
      <vt:lpstr>等线</vt:lpstr>
      <vt:lpstr>Calibri</vt:lpstr>
      <vt:lpstr>Arial</vt:lpstr>
      <vt:lpstr>NumberOnly</vt:lpstr>
      <vt:lpstr>仿宋</vt:lpstr>
      <vt:lpstr>Calibri Light</vt:lpstr>
      <vt:lpstr>幼圆</vt:lpstr>
      <vt:lpstr>Times New Roman</vt:lpstr>
      <vt:lpstr>黑体</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工作计划</dc:title>
  <dc:creator>第一PPT</dc:creator>
  <cp:keywords>www.1ppt.com</cp:keywords>
  <dc:description>www.1ppt.com</dc:description>
  <cp:lastModifiedBy>CC future</cp:lastModifiedBy>
  <cp:revision>2485</cp:revision>
  <dcterms:created xsi:type="dcterms:W3CDTF">2015-12-01T09:06:00Z</dcterms:created>
  <dcterms:modified xsi:type="dcterms:W3CDTF">2019-11-01T13:05:16Z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