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9" r:id="rId2"/>
    <p:sldId id="280" r:id="rId3"/>
    <p:sldId id="282" r:id="rId4"/>
    <p:sldId id="281" r:id="rId5"/>
    <p:sldId id="260" r:id="rId6"/>
    <p:sldId id="261" r:id="rId7"/>
    <p:sldId id="265" r:id="rId8"/>
    <p:sldId id="274" r:id="rId9"/>
    <p:sldId id="277" r:id="rId10"/>
    <p:sldId id="278"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70" d="100"/>
          <a:sy n="70" d="100"/>
        </p:scale>
        <p:origin x="34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825134-3A10-43BE-AFE1-5DD080188202}" type="doc">
      <dgm:prSet loTypeId="urn:microsoft.com/office/officeart/2005/8/layout/list1" loCatId="list" qsTypeId="urn:microsoft.com/office/officeart/2005/8/quickstyle/3d2" qsCatId="3D" csTypeId="urn:microsoft.com/office/officeart/2005/8/colors/colorful3" csCatId="colorful" phldr="1"/>
      <dgm:spPr/>
      <dgm:t>
        <a:bodyPr/>
        <a:lstStyle/>
        <a:p>
          <a:endParaRPr lang="zh-CN" altLang="en-US"/>
        </a:p>
      </dgm:t>
    </dgm:pt>
    <dgm:pt modelId="{A758E462-1179-4E00-93C5-F5C58F3A16F2}">
      <dgm:prSet phldrT="[文本]" custT="1"/>
      <dgm:spPr/>
      <dgm:t>
        <a:bodyPr/>
        <a:lstStyle/>
        <a:p>
          <a:r>
            <a:rPr lang="en-US" sz="1800" dirty="0" smtClean="0"/>
            <a:t>1</a:t>
          </a:r>
          <a:r>
            <a:rPr lang="zh-CN" altLang="en-US" sz="1800" dirty="0" smtClean="0"/>
            <a:t>、多层级交互式特征选择方法</a:t>
          </a:r>
          <a:endParaRPr lang="zh-CN" altLang="en-US" sz="1800" dirty="0"/>
        </a:p>
      </dgm:t>
    </dgm:pt>
    <dgm:pt modelId="{5FB5D075-5AB3-41A3-A042-F842BFCA0427}" type="parTrans" cxnId="{AE6B0DAF-81C8-4EFF-857E-F5207C34E096}">
      <dgm:prSet/>
      <dgm:spPr/>
      <dgm:t>
        <a:bodyPr/>
        <a:lstStyle/>
        <a:p>
          <a:endParaRPr lang="zh-CN" altLang="en-US" sz="2400"/>
        </a:p>
      </dgm:t>
    </dgm:pt>
    <dgm:pt modelId="{DC9B9BCA-7214-4D91-8F70-A3EE91C5B757}" type="sibTrans" cxnId="{AE6B0DAF-81C8-4EFF-857E-F5207C34E096}">
      <dgm:prSet/>
      <dgm:spPr/>
      <dgm:t>
        <a:bodyPr/>
        <a:lstStyle/>
        <a:p>
          <a:endParaRPr lang="zh-CN" altLang="en-US" sz="2400"/>
        </a:p>
      </dgm:t>
    </dgm:pt>
    <dgm:pt modelId="{DFF32440-4410-44C4-B5E4-04C799FE64B7}">
      <dgm:prSet custT="1"/>
      <dgm:spPr/>
      <dgm:t>
        <a:bodyPr/>
        <a:lstStyle/>
        <a:p>
          <a:r>
            <a:rPr lang="zh-CN" sz="1800" dirty="0" smtClean="0"/>
            <a:t>针对单晶高温合金的高通量计算数据和实验数据中</a:t>
          </a:r>
          <a:r>
            <a:rPr lang="zh-CN" altLang="en-US" sz="1800" dirty="0" smtClean="0"/>
            <a:t>合金元素</a:t>
          </a:r>
          <a:r>
            <a:rPr lang="zh-CN" sz="1800" dirty="0" smtClean="0"/>
            <a:t>存在的稀疏、不相关等特征，使用基于主动学习的交互式多层级特征选择方法</a:t>
          </a:r>
          <a:r>
            <a:rPr lang="zh-CN" altLang="en-US" sz="1800" dirty="0" smtClean="0"/>
            <a:t>分析合金元素和合金</a:t>
          </a:r>
          <a:r>
            <a:rPr lang="zh-CN" sz="1800" dirty="0" smtClean="0"/>
            <a:t>。</a:t>
          </a:r>
          <a:endParaRPr lang="zh-CN" altLang="en-US" sz="1800" dirty="0"/>
        </a:p>
      </dgm:t>
    </dgm:pt>
    <dgm:pt modelId="{0640CEBE-5843-46D1-81EB-98E3E8141696}" type="parTrans" cxnId="{B102242C-EDD2-4C35-8591-6F1C7F1ABCB8}">
      <dgm:prSet/>
      <dgm:spPr/>
      <dgm:t>
        <a:bodyPr/>
        <a:lstStyle/>
        <a:p>
          <a:endParaRPr lang="zh-CN" altLang="en-US" sz="2400"/>
        </a:p>
      </dgm:t>
    </dgm:pt>
    <dgm:pt modelId="{63B67D48-6FAA-4F89-B494-6523B1CE06E1}" type="sibTrans" cxnId="{B102242C-EDD2-4C35-8591-6F1C7F1ABCB8}">
      <dgm:prSet/>
      <dgm:spPr/>
      <dgm:t>
        <a:bodyPr/>
        <a:lstStyle/>
        <a:p>
          <a:endParaRPr lang="zh-CN" altLang="en-US" sz="2400"/>
        </a:p>
      </dgm:t>
    </dgm:pt>
    <dgm:pt modelId="{433C043F-6BDE-4F4C-B7FA-7B61B801C10F}">
      <dgm:prSet custT="1"/>
      <dgm:spPr/>
      <dgm:t>
        <a:bodyPr/>
        <a:lstStyle/>
        <a:p>
          <a:r>
            <a:rPr lang="en-US" sz="1800" dirty="0" smtClean="0"/>
            <a:t>2</a:t>
          </a:r>
          <a:r>
            <a:rPr lang="zh-CN" sz="1800" dirty="0" smtClean="0"/>
            <a:t>、</a:t>
          </a:r>
          <a:r>
            <a:rPr lang="zh-CN" altLang="en-US" sz="1800" dirty="0" smtClean="0"/>
            <a:t>自适应混合式性能预测方法</a:t>
          </a:r>
          <a:endParaRPr lang="zh-CN" sz="1800" dirty="0"/>
        </a:p>
      </dgm:t>
    </dgm:pt>
    <dgm:pt modelId="{81033EB2-31DC-4309-AEEE-7644AA60AA03}" type="parTrans" cxnId="{81F33282-D88A-45B5-BF61-3AB599DED5EA}">
      <dgm:prSet/>
      <dgm:spPr/>
      <dgm:t>
        <a:bodyPr/>
        <a:lstStyle/>
        <a:p>
          <a:endParaRPr lang="zh-CN" altLang="en-US" sz="2400"/>
        </a:p>
      </dgm:t>
    </dgm:pt>
    <dgm:pt modelId="{338051A1-13B1-47AE-85F4-7FFA919BEF8D}" type="sibTrans" cxnId="{81F33282-D88A-45B5-BF61-3AB599DED5EA}">
      <dgm:prSet/>
      <dgm:spPr/>
      <dgm:t>
        <a:bodyPr/>
        <a:lstStyle/>
        <a:p>
          <a:endParaRPr lang="zh-CN" altLang="en-US" sz="2400"/>
        </a:p>
      </dgm:t>
    </dgm:pt>
    <dgm:pt modelId="{37BC7D26-BA2F-404B-8E54-FDABDFCABB89}">
      <dgm:prSet custT="1"/>
      <dgm:spPr/>
      <dgm:t>
        <a:bodyPr/>
        <a:lstStyle/>
        <a:p>
          <a:r>
            <a:rPr lang="en-US" altLang="zh-CN" sz="1800" dirty="0" smtClean="0"/>
            <a:t>3</a:t>
          </a:r>
          <a:r>
            <a:rPr lang="zh-CN" altLang="en-US" sz="1800" dirty="0" smtClean="0"/>
            <a:t>、基于规则抽取的可解释性方法</a:t>
          </a:r>
          <a:r>
            <a:rPr lang="en-US" altLang="zh-CN" sz="1800" dirty="0" smtClean="0"/>
            <a:t>	</a:t>
          </a:r>
          <a:endParaRPr lang="zh-CN" sz="1800" dirty="0"/>
        </a:p>
      </dgm:t>
    </dgm:pt>
    <dgm:pt modelId="{C91704F6-EAA9-41F1-98CB-7DDA1685F7FA}" type="parTrans" cxnId="{345CA37B-20A9-47A9-8355-A1DE21194FE4}">
      <dgm:prSet/>
      <dgm:spPr/>
      <dgm:t>
        <a:bodyPr/>
        <a:lstStyle/>
        <a:p>
          <a:endParaRPr lang="zh-CN" altLang="en-US" sz="2400"/>
        </a:p>
      </dgm:t>
    </dgm:pt>
    <dgm:pt modelId="{98EEF78F-DD38-4AC3-8715-54DE00FE7983}" type="sibTrans" cxnId="{345CA37B-20A9-47A9-8355-A1DE21194FE4}">
      <dgm:prSet/>
      <dgm:spPr/>
      <dgm:t>
        <a:bodyPr/>
        <a:lstStyle/>
        <a:p>
          <a:endParaRPr lang="zh-CN" altLang="en-US" sz="2400"/>
        </a:p>
      </dgm:t>
    </dgm:pt>
    <dgm:pt modelId="{C46357FB-C698-4C29-B2B7-E3E082E54BFF}">
      <dgm:prSet custT="1"/>
      <dgm:spPr/>
      <dgm:t>
        <a:bodyPr/>
        <a:lstStyle/>
        <a:p>
          <a:r>
            <a:rPr lang="zh-CN" sz="1800" dirty="0" smtClean="0"/>
            <a:t>针对机器学习方法的“黑盒子”问题，使用基于规则提取的可解释性方法</a:t>
          </a:r>
          <a:r>
            <a:rPr lang="zh-CN" altLang="en-US" sz="1800" dirty="0" smtClean="0"/>
            <a:t>来对合金性能与合金元素建立可解释性的关系</a:t>
          </a:r>
          <a:r>
            <a:rPr lang="zh-CN" sz="1800" dirty="0" smtClean="0"/>
            <a:t>。</a:t>
          </a:r>
          <a:endParaRPr lang="zh-CN" altLang="en-US" sz="1800" dirty="0"/>
        </a:p>
      </dgm:t>
    </dgm:pt>
    <dgm:pt modelId="{E01BDDD9-DCD3-49DC-8DF4-C69162402151}" type="parTrans" cxnId="{43B5C4B7-61D5-421E-A335-F9A4EA7DA0F6}">
      <dgm:prSet/>
      <dgm:spPr/>
      <dgm:t>
        <a:bodyPr/>
        <a:lstStyle/>
        <a:p>
          <a:endParaRPr lang="zh-CN" altLang="en-US" sz="2400"/>
        </a:p>
      </dgm:t>
    </dgm:pt>
    <dgm:pt modelId="{759549A3-3300-4AD7-B343-AB103ACDAEC9}" type="sibTrans" cxnId="{43B5C4B7-61D5-421E-A335-F9A4EA7DA0F6}">
      <dgm:prSet/>
      <dgm:spPr/>
      <dgm:t>
        <a:bodyPr/>
        <a:lstStyle/>
        <a:p>
          <a:endParaRPr lang="zh-CN" altLang="en-US" sz="2400"/>
        </a:p>
      </dgm:t>
    </dgm:pt>
    <dgm:pt modelId="{AEB47FBB-15CC-4AC7-9735-BB0FB361EC9E}">
      <dgm:prSet custT="1"/>
      <dgm:spPr/>
      <dgm:t>
        <a:bodyPr/>
        <a:lstStyle/>
        <a:p>
          <a:r>
            <a:rPr lang="zh-CN" sz="1800" dirty="0" smtClean="0"/>
            <a:t>针对单一模型无法很好地解决单晶高温制合金研究中的</a:t>
          </a:r>
          <a:r>
            <a:rPr lang="zh-CN" altLang="en-US" sz="1800" dirty="0" smtClean="0"/>
            <a:t>合计元素与合金性能关系的</a:t>
          </a:r>
          <a:r>
            <a:rPr lang="zh-CN" sz="1800" dirty="0" smtClean="0"/>
            <a:t>复杂性，使用基于集成学习的自适应混合式性能预测模型发挥各个算法的优势以应对不同的实际问题，同时降低模型的构造复杂性</a:t>
          </a:r>
          <a:r>
            <a:rPr lang="zh-CN" altLang="en-US" sz="1800" dirty="0" smtClean="0"/>
            <a:t>。</a:t>
          </a:r>
          <a:endParaRPr lang="zh-CN" sz="1800" dirty="0"/>
        </a:p>
      </dgm:t>
    </dgm:pt>
    <dgm:pt modelId="{8DCD9FFF-F056-4A42-960E-95C2EDF2A191}" type="parTrans" cxnId="{4AF0269C-2812-4AAA-9970-7BE8C9E73AC2}">
      <dgm:prSet/>
      <dgm:spPr/>
      <dgm:t>
        <a:bodyPr/>
        <a:lstStyle/>
        <a:p>
          <a:endParaRPr lang="zh-CN" altLang="en-US"/>
        </a:p>
      </dgm:t>
    </dgm:pt>
    <dgm:pt modelId="{8F1E5CA2-1790-4BCE-883C-D2A602E2DD55}" type="sibTrans" cxnId="{4AF0269C-2812-4AAA-9970-7BE8C9E73AC2}">
      <dgm:prSet/>
      <dgm:spPr/>
      <dgm:t>
        <a:bodyPr/>
        <a:lstStyle/>
        <a:p>
          <a:endParaRPr lang="zh-CN" altLang="en-US"/>
        </a:p>
      </dgm:t>
    </dgm:pt>
    <dgm:pt modelId="{23A39F89-FC35-44EC-BB18-493C9B3E413E}" type="pres">
      <dgm:prSet presAssocID="{71825134-3A10-43BE-AFE1-5DD080188202}" presName="linear" presStyleCnt="0">
        <dgm:presLayoutVars>
          <dgm:dir/>
          <dgm:animLvl val="lvl"/>
          <dgm:resizeHandles val="exact"/>
        </dgm:presLayoutVars>
      </dgm:prSet>
      <dgm:spPr/>
      <dgm:t>
        <a:bodyPr/>
        <a:lstStyle/>
        <a:p>
          <a:endParaRPr lang="zh-CN" altLang="en-US"/>
        </a:p>
      </dgm:t>
    </dgm:pt>
    <dgm:pt modelId="{BADE8FBD-46C0-4B10-9208-875E552519C6}" type="pres">
      <dgm:prSet presAssocID="{A758E462-1179-4E00-93C5-F5C58F3A16F2}" presName="parentLin" presStyleCnt="0"/>
      <dgm:spPr/>
    </dgm:pt>
    <dgm:pt modelId="{3D94B899-A516-475F-BBBF-7C183D5D68FA}" type="pres">
      <dgm:prSet presAssocID="{A758E462-1179-4E00-93C5-F5C58F3A16F2}" presName="parentLeftMargin" presStyleLbl="node1" presStyleIdx="0" presStyleCnt="3"/>
      <dgm:spPr/>
      <dgm:t>
        <a:bodyPr/>
        <a:lstStyle/>
        <a:p>
          <a:endParaRPr lang="zh-CN" altLang="en-US"/>
        </a:p>
      </dgm:t>
    </dgm:pt>
    <dgm:pt modelId="{C19EE212-5DEE-4000-BE36-849B4A0D9FA3}" type="pres">
      <dgm:prSet presAssocID="{A758E462-1179-4E00-93C5-F5C58F3A16F2}" presName="parentText" presStyleLbl="node1" presStyleIdx="0" presStyleCnt="3" custLinFactNeighborX="2564" custLinFactNeighborY="-6165">
        <dgm:presLayoutVars>
          <dgm:chMax val="0"/>
          <dgm:bulletEnabled val="1"/>
        </dgm:presLayoutVars>
      </dgm:prSet>
      <dgm:spPr/>
      <dgm:t>
        <a:bodyPr/>
        <a:lstStyle/>
        <a:p>
          <a:endParaRPr lang="zh-CN" altLang="en-US"/>
        </a:p>
      </dgm:t>
    </dgm:pt>
    <dgm:pt modelId="{44046826-5277-4BDE-942C-EE7BBC181E7C}" type="pres">
      <dgm:prSet presAssocID="{A758E462-1179-4E00-93C5-F5C58F3A16F2}" presName="negativeSpace" presStyleCnt="0"/>
      <dgm:spPr/>
    </dgm:pt>
    <dgm:pt modelId="{52F17FE2-B76D-4819-9365-E012BE2458FC}" type="pres">
      <dgm:prSet presAssocID="{A758E462-1179-4E00-93C5-F5C58F3A16F2}" presName="childText" presStyleLbl="conFgAcc1" presStyleIdx="0" presStyleCnt="3" custLinFactNeighborY="28692">
        <dgm:presLayoutVars>
          <dgm:bulletEnabled val="1"/>
        </dgm:presLayoutVars>
      </dgm:prSet>
      <dgm:spPr/>
      <dgm:t>
        <a:bodyPr/>
        <a:lstStyle/>
        <a:p>
          <a:endParaRPr lang="zh-CN" altLang="en-US"/>
        </a:p>
      </dgm:t>
    </dgm:pt>
    <dgm:pt modelId="{7549592C-C75E-45F6-9C79-51BFC891C4BE}" type="pres">
      <dgm:prSet presAssocID="{DC9B9BCA-7214-4D91-8F70-A3EE91C5B757}" presName="spaceBetweenRectangles" presStyleCnt="0"/>
      <dgm:spPr/>
    </dgm:pt>
    <dgm:pt modelId="{9C33F9D8-EFD0-4F67-BF57-89A0EA3D4A5F}" type="pres">
      <dgm:prSet presAssocID="{433C043F-6BDE-4F4C-B7FA-7B61B801C10F}" presName="parentLin" presStyleCnt="0"/>
      <dgm:spPr/>
    </dgm:pt>
    <dgm:pt modelId="{E55C6552-35D4-4632-A498-7BEC7C96DAA5}" type="pres">
      <dgm:prSet presAssocID="{433C043F-6BDE-4F4C-B7FA-7B61B801C10F}" presName="parentLeftMargin" presStyleLbl="node1" presStyleIdx="0" presStyleCnt="3"/>
      <dgm:spPr/>
      <dgm:t>
        <a:bodyPr/>
        <a:lstStyle/>
        <a:p>
          <a:endParaRPr lang="zh-CN" altLang="en-US"/>
        </a:p>
      </dgm:t>
    </dgm:pt>
    <dgm:pt modelId="{CE3ADB09-ABFB-4D05-8D1A-B161D012AA95}" type="pres">
      <dgm:prSet presAssocID="{433C043F-6BDE-4F4C-B7FA-7B61B801C10F}" presName="parentText" presStyleLbl="node1" presStyleIdx="1" presStyleCnt="3">
        <dgm:presLayoutVars>
          <dgm:chMax val="0"/>
          <dgm:bulletEnabled val="1"/>
        </dgm:presLayoutVars>
      </dgm:prSet>
      <dgm:spPr/>
      <dgm:t>
        <a:bodyPr/>
        <a:lstStyle/>
        <a:p>
          <a:endParaRPr lang="zh-CN" altLang="en-US"/>
        </a:p>
      </dgm:t>
    </dgm:pt>
    <dgm:pt modelId="{CDE629EE-083E-42F2-A4E2-9FF121EE2AFA}" type="pres">
      <dgm:prSet presAssocID="{433C043F-6BDE-4F4C-B7FA-7B61B801C10F}" presName="negativeSpace" presStyleCnt="0"/>
      <dgm:spPr/>
    </dgm:pt>
    <dgm:pt modelId="{C98F2C4C-E618-4B38-A92A-107F027E69BD}" type="pres">
      <dgm:prSet presAssocID="{433C043F-6BDE-4F4C-B7FA-7B61B801C10F}" presName="childText" presStyleLbl="conFgAcc1" presStyleIdx="1" presStyleCnt="3" custLinFactNeighborY="28692">
        <dgm:presLayoutVars>
          <dgm:bulletEnabled val="1"/>
        </dgm:presLayoutVars>
      </dgm:prSet>
      <dgm:spPr/>
      <dgm:t>
        <a:bodyPr/>
        <a:lstStyle/>
        <a:p>
          <a:endParaRPr lang="zh-CN" altLang="en-US"/>
        </a:p>
      </dgm:t>
    </dgm:pt>
    <dgm:pt modelId="{C9DD8773-5498-4B1E-BE1E-4B296221CEA5}" type="pres">
      <dgm:prSet presAssocID="{338051A1-13B1-47AE-85F4-7FFA919BEF8D}" presName="spaceBetweenRectangles" presStyleCnt="0"/>
      <dgm:spPr/>
    </dgm:pt>
    <dgm:pt modelId="{1B66757F-7187-4EAE-B3CD-95B31175963A}" type="pres">
      <dgm:prSet presAssocID="{37BC7D26-BA2F-404B-8E54-FDABDFCABB89}" presName="parentLin" presStyleCnt="0"/>
      <dgm:spPr/>
    </dgm:pt>
    <dgm:pt modelId="{C88C5411-2DFE-4B38-8452-6733AF94A922}" type="pres">
      <dgm:prSet presAssocID="{37BC7D26-BA2F-404B-8E54-FDABDFCABB89}" presName="parentLeftMargin" presStyleLbl="node1" presStyleIdx="1" presStyleCnt="3"/>
      <dgm:spPr/>
      <dgm:t>
        <a:bodyPr/>
        <a:lstStyle/>
        <a:p>
          <a:endParaRPr lang="zh-CN" altLang="en-US"/>
        </a:p>
      </dgm:t>
    </dgm:pt>
    <dgm:pt modelId="{F628A3BC-5420-4B5F-B73B-7DAACB500F88}" type="pres">
      <dgm:prSet presAssocID="{37BC7D26-BA2F-404B-8E54-FDABDFCABB89}" presName="parentText" presStyleLbl="node1" presStyleIdx="2" presStyleCnt="3" custLinFactNeighborX="2564" custLinFactNeighborY="8744">
        <dgm:presLayoutVars>
          <dgm:chMax val="0"/>
          <dgm:bulletEnabled val="1"/>
        </dgm:presLayoutVars>
      </dgm:prSet>
      <dgm:spPr/>
      <dgm:t>
        <a:bodyPr/>
        <a:lstStyle/>
        <a:p>
          <a:endParaRPr lang="zh-CN" altLang="en-US"/>
        </a:p>
      </dgm:t>
    </dgm:pt>
    <dgm:pt modelId="{5832AD32-4902-4B19-B589-CF9AAF1D833A}" type="pres">
      <dgm:prSet presAssocID="{37BC7D26-BA2F-404B-8E54-FDABDFCABB89}" presName="negativeSpace" presStyleCnt="0"/>
      <dgm:spPr/>
    </dgm:pt>
    <dgm:pt modelId="{7F847455-2C1B-4C89-B751-CF63AED29DED}" type="pres">
      <dgm:prSet presAssocID="{37BC7D26-BA2F-404B-8E54-FDABDFCABB89}" presName="childText" presStyleLbl="conFgAcc1" presStyleIdx="2" presStyleCnt="3">
        <dgm:presLayoutVars>
          <dgm:bulletEnabled val="1"/>
        </dgm:presLayoutVars>
      </dgm:prSet>
      <dgm:spPr/>
      <dgm:t>
        <a:bodyPr/>
        <a:lstStyle/>
        <a:p>
          <a:endParaRPr lang="zh-CN" altLang="en-US"/>
        </a:p>
      </dgm:t>
    </dgm:pt>
  </dgm:ptLst>
  <dgm:cxnLst>
    <dgm:cxn modelId="{345CA37B-20A9-47A9-8355-A1DE21194FE4}" srcId="{71825134-3A10-43BE-AFE1-5DD080188202}" destId="{37BC7D26-BA2F-404B-8E54-FDABDFCABB89}" srcOrd="2" destOrd="0" parTransId="{C91704F6-EAA9-41F1-98CB-7DDA1685F7FA}" sibTransId="{98EEF78F-DD38-4AC3-8715-54DE00FE7983}"/>
    <dgm:cxn modelId="{9B21F012-71F3-47ED-A3B8-9B89AF59AF01}" type="presOf" srcId="{71825134-3A10-43BE-AFE1-5DD080188202}" destId="{23A39F89-FC35-44EC-BB18-493C9B3E413E}" srcOrd="0" destOrd="0" presId="urn:microsoft.com/office/officeart/2005/8/layout/list1"/>
    <dgm:cxn modelId="{75A0A8B9-17B2-47CB-A7BD-0B338B11ED2D}" type="presOf" srcId="{A758E462-1179-4E00-93C5-F5C58F3A16F2}" destId="{C19EE212-5DEE-4000-BE36-849B4A0D9FA3}" srcOrd="1" destOrd="0" presId="urn:microsoft.com/office/officeart/2005/8/layout/list1"/>
    <dgm:cxn modelId="{DBED7A9E-951C-4CBB-935D-A6CC6F6D46FF}" type="presOf" srcId="{C46357FB-C698-4C29-B2B7-E3E082E54BFF}" destId="{7F847455-2C1B-4C89-B751-CF63AED29DED}" srcOrd="0" destOrd="0" presId="urn:microsoft.com/office/officeart/2005/8/layout/list1"/>
    <dgm:cxn modelId="{B102242C-EDD2-4C35-8591-6F1C7F1ABCB8}" srcId="{A758E462-1179-4E00-93C5-F5C58F3A16F2}" destId="{DFF32440-4410-44C4-B5E4-04C799FE64B7}" srcOrd="0" destOrd="0" parTransId="{0640CEBE-5843-46D1-81EB-98E3E8141696}" sibTransId="{63B67D48-6FAA-4F89-B494-6523B1CE06E1}"/>
    <dgm:cxn modelId="{43B5C4B7-61D5-421E-A335-F9A4EA7DA0F6}" srcId="{37BC7D26-BA2F-404B-8E54-FDABDFCABB89}" destId="{C46357FB-C698-4C29-B2B7-E3E082E54BFF}" srcOrd="0" destOrd="0" parTransId="{E01BDDD9-DCD3-49DC-8DF4-C69162402151}" sibTransId="{759549A3-3300-4AD7-B343-AB103ACDAEC9}"/>
    <dgm:cxn modelId="{AE6B0DAF-81C8-4EFF-857E-F5207C34E096}" srcId="{71825134-3A10-43BE-AFE1-5DD080188202}" destId="{A758E462-1179-4E00-93C5-F5C58F3A16F2}" srcOrd="0" destOrd="0" parTransId="{5FB5D075-5AB3-41A3-A042-F842BFCA0427}" sibTransId="{DC9B9BCA-7214-4D91-8F70-A3EE91C5B757}"/>
    <dgm:cxn modelId="{6F49E68D-1BCF-4224-87E8-A267CE73B24A}" type="presOf" srcId="{433C043F-6BDE-4F4C-B7FA-7B61B801C10F}" destId="{CE3ADB09-ABFB-4D05-8D1A-B161D012AA95}" srcOrd="1" destOrd="0" presId="urn:microsoft.com/office/officeart/2005/8/layout/list1"/>
    <dgm:cxn modelId="{4AF0269C-2812-4AAA-9970-7BE8C9E73AC2}" srcId="{433C043F-6BDE-4F4C-B7FA-7B61B801C10F}" destId="{AEB47FBB-15CC-4AC7-9735-BB0FB361EC9E}" srcOrd="0" destOrd="0" parTransId="{8DCD9FFF-F056-4A42-960E-95C2EDF2A191}" sibTransId="{8F1E5CA2-1790-4BCE-883C-D2A602E2DD55}"/>
    <dgm:cxn modelId="{AC034516-0524-4B77-A89B-859A5B4A36AA}" type="presOf" srcId="{AEB47FBB-15CC-4AC7-9735-BB0FB361EC9E}" destId="{C98F2C4C-E618-4B38-A92A-107F027E69BD}" srcOrd="0" destOrd="0" presId="urn:microsoft.com/office/officeart/2005/8/layout/list1"/>
    <dgm:cxn modelId="{A54E7D72-A450-4747-BBE2-061D351B9788}" type="presOf" srcId="{DFF32440-4410-44C4-B5E4-04C799FE64B7}" destId="{52F17FE2-B76D-4819-9365-E012BE2458FC}" srcOrd="0" destOrd="0" presId="urn:microsoft.com/office/officeart/2005/8/layout/list1"/>
    <dgm:cxn modelId="{B1B26DFB-8995-4338-A793-379F54397BAD}" type="presOf" srcId="{A758E462-1179-4E00-93C5-F5C58F3A16F2}" destId="{3D94B899-A516-475F-BBBF-7C183D5D68FA}" srcOrd="0" destOrd="0" presId="urn:microsoft.com/office/officeart/2005/8/layout/list1"/>
    <dgm:cxn modelId="{1CF69435-E272-462D-BC7B-A70BB1F68290}" type="presOf" srcId="{433C043F-6BDE-4F4C-B7FA-7B61B801C10F}" destId="{E55C6552-35D4-4632-A498-7BEC7C96DAA5}" srcOrd="0" destOrd="0" presId="urn:microsoft.com/office/officeart/2005/8/layout/list1"/>
    <dgm:cxn modelId="{FC5041F9-9A5D-47DF-B484-0DBF78AC61EC}" type="presOf" srcId="{37BC7D26-BA2F-404B-8E54-FDABDFCABB89}" destId="{C88C5411-2DFE-4B38-8452-6733AF94A922}" srcOrd="0" destOrd="0" presId="urn:microsoft.com/office/officeart/2005/8/layout/list1"/>
    <dgm:cxn modelId="{885A8975-B735-4AA1-B4D0-43BC9D776B92}" type="presOf" srcId="{37BC7D26-BA2F-404B-8E54-FDABDFCABB89}" destId="{F628A3BC-5420-4B5F-B73B-7DAACB500F88}" srcOrd="1" destOrd="0" presId="urn:microsoft.com/office/officeart/2005/8/layout/list1"/>
    <dgm:cxn modelId="{81F33282-D88A-45B5-BF61-3AB599DED5EA}" srcId="{71825134-3A10-43BE-AFE1-5DD080188202}" destId="{433C043F-6BDE-4F4C-B7FA-7B61B801C10F}" srcOrd="1" destOrd="0" parTransId="{81033EB2-31DC-4309-AEEE-7644AA60AA03}" sibTransId="{338051A1-13B1-47AE-85F4-7FFA919BEF8D}"/>
    <dgm:cxn modelId="{43B9AC98-BC6B-4278-BA6F-46609B6BA81A}" type="presParOf" srcId="{23A39F89-FC35-44EC-BB18-493C9B3E413E}" destId="{BADE8FBD-46C0-4B10-9208-875E552519C6}" srcOrd="0" destOrd="0" presId="urn:microsoft.com/office/officeart/2005/8/layout/list1"/>
    <dgm:cxn modelId="{33CDF3F0-5B08-4018-B064-C0A84596506E}" type="presParOf" srcId="{BADE8FBD-46C0-4B10-9208-875E552519C6}" destId="{3D94B899-A516-475F-BBBF-7C183D5D68FA}" srcOrd="0" destOrd="0" presId="urn:microsoft.com/office/officeart/2005/8/layout/list1"/>
    <dgm:cxn modelId="{D9D20E04-A5F2-4F4B-BA68-C36DD7CCA767}" type="presParOf" srcId="{BADE8FBD-46C0-4B10-9208-875E552519C6}" destId="{C19EE212-5DEE-4000-BE36-849B4A0D9FA3}" srcOrd="1" destOrd="0" presId="urn:microsoft.com/office/officeart/2005/8/layout/list1"/>
    <dgm:cxn modelId="{97082ECC-1286-43CC-ACD8-2751700FA45B}" type="presParOf" srcId="{23A39F89-FC35-44EC-BB18-493C9B3E413E}" destId="{44046826-5277-4BDE-942C-EE7BBC181E7C}" srcOrd="1" destOrd="0" presId="urn:microsoft.com/office/officeart/2005/8/layout/list1"/>
    <dgm:cxn modelId="{42A6FD93-B496-4809-8178-51AF8D7D06DE}" type="presParOf" srcId="{23A39F89-FC35-44EC-BB18-493C9B3E413E}" destId="{52F17FE2-B76D-4819-9365-E012BE2458FC}" srcOrd="2" destOrd="0" presId="urn:microsoft.com/office/officeart/2005/8/layout/list1"/>
    <dgm:cxn modelId="{44001FEF-E5AB-4A5E-8F30-45D6C2540B0E}" type="presParOf" srcId="{23A39F89-FC35-44EC-BB18-493C9B3E413E}" destId="{7549592C-C75E-45F6-9C79-51BFC891C4BE}" srcOrd="3" destOrd="0" presId="urn:microsoft.com/office/officeart/2005/8/layout/list1"/>
    <dgm:cxn modelId="{1B4950EC-BD21-4709-BCC4-CFFE5FADDCB5}" type="presParOf" srcId="{23A39F89-FC35-44EC-BB18-493C9B3E413E}" destId="{9C33F9D8-EFD0-4F67-BF57-89A0EA3D4A5F}" srcOrd="4" destOrd="0" presId="urn:microsoft.com/office/officeart/2005/8/layout/list1"/>
    <dgm:cxn modelId="{4B19EF59-BDCC-4748-8233-12F123C809EE}" type="presParOf" srcId="{9C33F9D8-EFD0-4F67-BF57-89A0EA3D4A5F}" destId="{E55C6552-35D4-4632-A498-7BEC7C96DAA5}" srcOrd="0" destOrd="0" presId="urn:microsoft.com/office/officeart/2005/8/layout/list1"/>
    <dgm:cxn modelId="{08C04DDE-DDF7-4D28-8851-59E92E4316FF}" type="presParOf" srcId="{9C33F9D8-EFD0-4F67-BF57-89A0EA3D4A5F}" destId="{CE3ADB09-ABFB-4D05-8D1A-B161D012AA95}" srcOrd="1" destOrd="0" presId="urn:microsoft.com/office/officeart/2005/8/layout/list1"/>
    <dgm:cxn modelId="{30CADF77-D705-48AF-BC0E-D1F820E7E627}" type="presParOf" srcId="{23A39F89-FC35-44EC-BB18-493C9B3E413E}" destId="{CDE629EE-083E-42F2-A4E2-9FF121EE2AFA}" srcOrd="5" destOrd="0" presId="urn:microsoft.com/office/officeart/2005/8/layout/list1"/>
    <dgm:cxn modelId="{25852173-264F-4EFD-B0C6-72C3EF9345DE}" type="presParOf" srcId="{23A39F89-FC35-44EC-BB18-493C9B3E413E}" destId="{C98F2C4C-E618-4B38-A92A-107F027E69BD}" srcOrd="6" destOrd="0" presId="urn:microsoft.com/office/officeart/2005/8/layout/list1"/>
    <dgm:cxn modelId="{2875CD01-3118-407C-B1B4-8976D114E5E6}" type="presParOf" srcId="{23A39F89-FC35-44EC-BB18-493C9B3E413E}" destId="{C9DD8773-5498-4B1E-BE1E-4B296221CEA5}" srcOrd="7" destOrd="0" presId="urn:microsoft.com/office/officeart/2005/8/layout/list1"/>
    <dgm:cxn modelId="{1E6D3CB9-CA2C-41E7-A8C4-8B5E0CD78D3B}" type="presParOf" srcId="{23A39F89-FC35-44EC-BB18-493C9B3E413E}" destId="{1B66757F-7187-4EAE-B3CD-95B31175963A}" srcOrd="8" destOrd="0" presId="urn:microsoft.com/office/officeart/2005/8/layout/list1"/>
    <dgm:cxn modelId="{B754E2A2-86AA-475E-811E-EE12AF58F61F}" type="presParOf" srcId="{1B66757F-7187-4EAE-B3CD-95B31175963A}" destId="{C88C5411-2DFE-4B38-8452-6733AF94A922}" srcOrd="0" destOrd="0" presId="urn:microsoft.com/office/officeart/2005/8/layout/list1"/>
    <dgm:cxn modelId="{E024A141-810B-4BA2-92CA-FB8A0F208862}" type="presParOf" srcId="{1B66757F-7187-4EAE-B3CD-95B31175963A}" destId="{F628A3BC-5420-4B5F-B73B-7DAACB500F88}" srcOrd="1" destOrd="0" presId="urn:microsoft.com/office/officeart/2005/8/layout/list1"/>
    <dgm:cxn modelId="{6AD3B350-3AB4-4DC2-85BB-92A0D6459EFC}" type="presParOf" srcId="{23A39F89-FC35-44EC-BB18-493C9B3E413E}" destId="{5832AD32-4902-4B19-B589-CF9AAF1D833A}" srcOrd="9" destOrd="0" presId="urn:microsoft.com/office/officeart/2005/8/layout/list1"/>
    <dgm:cxn modelId="{0BE51014-67E2-4C1D-BF05-B31672B4EE67}" type="presParOf" srcId="{23A39F89-FC35-44EC-BB18-493C9B3E413E}" destId="{7F847455-2C1B-4C89-B751-CF63AED29DE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A0D016-9C6E-495D-9181-0EBB90C6024E}" type="datetimeFigureOut">
              <a:rPr lang="zh-CN" altLang="en-US" smtClean="0"/>
              <a:t>2017/3/13 Monday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C64B6E-A6BA-4F01-9C3F-9A0D9579A70F}" type="slidenum">
              <a:rPr lang="zh-CN" altLang="en-US" smtClean="0"/>
              <a:t>‹#›</a:t>
            </a:fld>
            <a:endParaRPr lang="zh-CN" altLang="en-US"/>
          </a:p>
        </p:txBody>
      </p:sp>
    </p:spTree>
    <p:extLst>
      <p:ext uri="{BB962C8B-B14F-4D97-AF65-F5344CB8AC3E}">
        <p14:creationId xmlns:p14="http://schemas.microsoft.com/office/powerpoint/2010/main" val="574994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单一模型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特征选择难、调参繁杂、黑盒子</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特征选择、集成学习、规则抽取</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目标 提高泛化能力、降低复杂性、提高可解释性</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从材料应用角度来看，现有的基于机器学习的高温合金材料研究工作主要使用单一的</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神经网络利用成分、工艺制作参数和外部环境参数对简单的构效关系进行了学习；从计算机角度来看，</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等机器学习方法学习过程的参数调优复杂繁琐且依赖于专家经验，并且学习结果不易理解，在一定程度上影响机器学习在高温合金材料中的应用。针对上述问题，我们拟提出一种综合学习方法，针对单晶高温合金的高通量计算数据和实验数据中存在的稀疏、不相关等特征，使用基于主动学习的交互式多层级特征选择方法提高数据质量；针对单一模型无法很好地解决单晶高温制合金研究中的复杂性，使用基于集成学习的自适应混合式性能预测模型发挥各个算法的优势以应对不同的实际问题，同时降低模型的构造复杂性；针对机器学习方法的“黑盒子”问题，使用基于规则提取的可解释性方法提高预测结果的可理解性。</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5</a:t>
            </a:fld>
            <a:endParaRPr lang="zh-CN" altLang="en-US"/>
          </a:p>
        </p:txBody>
      </p:sp>
    </p:spTree>
    <p:extLst>
      <p:ext uri="{BB962C8B-B14F-4D97-AF65-F5344CB8AC3E}">
        <p14:creationId xmlns:p14="http://schemas.microsoft.com/office/powerpoint/2010/main" val="461757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利用如方差过滤法、</a:t>
            </a:r>
            <a:r>
              <a:rPr lang="en-US" altLang="zh-CN" sz="1200" kern="1200" dirty="0" smtClean="0">
                <a:solidFill>
                  <a:schemeClr val="tx1"/>
                </a:solidFill>
                <a:effectLst/>
                <a:latin typeface="+mn-lt"/>
                <a:ea typeface="+mn-ea"/>
                <a:cs typeface="+mn-cs"/>
              </a:rPr>
              <a:t>Pearson</a:t>
            </a:r>
            <a:r>
              <a:rPr lang="zh-CN" altLang="zh-CN" sz="1200" kern="1200" dirty="0" smtClean="0">
                <a:solidFill>
                  <a:schemeClr val="tx1"/>
                </a:solidFill>
                <a:effectLst/>
                <a:latin typeface="+mn-lt"/>
                <a:ea typeface="+mn-ea"/>
                <a:cs typeface="+mn-cs"/>
              </a:rPr>
              <a:t>相关系数法、</a:t>
            </a:r>
            <a:r>
              <a:rPr lang="en-US" altLang="zh-CN" sz="1200" kern="1200" dirty="0" smtClean="0">
                <a:solidFill>
                  <a:schemeClr val="tx1"/>
                </a:solidFill>
                <a:effectLst/>
                <a:latin typeface="+mn-lt"/>
                <a:ea typeface="+mn-ea"/>
                <a:cs typeface="+mn-cs"/>
              </a:rPr>
              <a:t>Random Forest</a:t>
            </a:r>
            <a:r>
              <a:rPr lang="zh-CN" altLang="zh-CN" sz="1200" kern="1200" dirty="0" smtClean="0">
                <a:solidFill>
                  <a:schemeClr val="tx1"/>
                </a:solidFill>
                <a:effectLst/>
                <a:latin typeface="+mn-lt"/>
                <a:ea typeface="+mn-ea"/>
                <a:cs typeface="+mn-cs"/>
              </a:rPr>
              <a:t>、主成分分析法等各种特征选择和转换方法，从特征预处理、相关性评估、冗余性评估和主成分分析四个方面逐层地对原始特征集进行自动地、多层级、过滤式的特征筛选和特征转换；同时，构建专家特征关系、特征</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性能关系经验库。在进行逐层特征筛选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转换时，将计算机通过模型验证得到的特征分析结果与专家经验库中的特征关系进行智能匹配，从而交互式地验证专家经验，并且可以找到新的特征关系，最终寻找到单晶高温合金制作过程中各种影响因素之间及其与性能的关系。</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方差过滤法，即通过计算属性值的方差大小来反映数据的波动大小，这种方法通常用于评估连续型材料属性数据的稀疏性。</a:t>
            </a:r>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6</a:t>
            </a:fld>
            <a:endParaRPr lang="zh-CN" altLang="en-US"/>
          </a:p>
        </p:txBody>
      </p:sp>
    </p:spTree>
    <p:extLst>
      <p:ext uri="{BB962C8B-B14F-4D97-AF65-F5344CB8AC3E}">
        <p14:creationId xmlns:p14="http://schemas.microsoft.com/office/powerpoint/2010/main" val="2384247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集成学习（</a:t>
            </a:r>
            <a:r>
              <a:rPr lang="en-US" altLang="zh-CN" sz="1200" kern="1200" dirty="0" smtClean="0">
                <a:solidFill>
                  <a:schemeClr val="tx1"/>
                </a:solidFill>
                <a:effectLst/>
                <a:latin typeface="+mn-lt"/>
                <a:ea typeface="+mn-ea"/>
                <a:cs typeface="+mn-cs"/>
              </a:rPr>
              <a:t>Ensemble Learning</a:t>
            </a:r>
            <a:r>
              <a:rPr lang="zh-CN" altLang="zh-CN" sz="1200" kern="1200" dirty="0" smtClean="0">
                <a:solidFill>
                  <a:schemeClr val="tx1"/>
                </a:solidFill>
                <a:effectLst/>
                <a:latin typeface="+mn-lt"/>
                <a:ea typeface="+mn-ea"/>
                <a:cs typeface="+mn-cs"/>
              </a:rPr>
              <a:t>）是指将有限个学习器通过不同集成策略共同处理同一个问题，使集成的模型具有更强的泛化能力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机器学习领域已证明基于集成学习的预测优于单模型预测。因此，本课题将采用基于目标最优的选择性集成方法来构建单晶高温合金材料构效关系，“取长补短”，发挥各个算法的优势应对不同的数据类型，最终组合多个模型完成对性能的预测。本课题组的集成策略是对多个模型的组合优化，其主要思想是通过问题驱动自动选择最适合数据特点的模型，利用集成策略完成最优模型对合金数据的性能预测。在模型选择策略方面，机器学习方法按照问题类型不同，可以分为回归（</a:t>
            </a:r>
            <a:r>
              <a:rPr lang="en-US" altLang="zh-CN" sz="1200" kern="1200" dirty="0" smtClean="0">
                <a:solidFill>
                  <a:schemeClr val="tx1"/>
                </a:solidFill>
                <a:effectLst/>
                <a:latin typeface="+mn-lt"/>
                <a:ea typeface="+mn-ea"/>
                <a:cs typeface="+mn-cs"/>
              </a:rPr>
              <a:t>Logistics</a:t>
            </a:r>
            <a:r>
              <a:rPr lang="zh-CN" altLang="zh-CN" sz="1200" kern="1200" dirty="0" smtClean="0">
                <a:solidFill>
                  <a:schemeClr val="tx1"/>
                </a:solidFill>
                <a:effectLst/>
                <a:latin typeface="+mn-lt"/>
                <a:ea typeface="+mn-ea"/>
                <a:cs typeface="+mn-cs"/>
              </a:rPr>
              <a:t>、多元回归、支持向量机回归等）、分类（</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神经网络、支持向量机分类、贝叶斯网络等）、聚类（</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层次聚类等）等不同的学习方法。每一种学习方法各有特点、适合处理不同问题，如支持向量机适合处理小样本问题，神经网络适合处理非线性问题等，本团队拟使用在验证数据集上找到预测结果优的模型作为最终要集成的模型；在模型集成方面，通过对择优选择出的模型的预测结果进行加权投票或者取平均值。通过以上自适应得到的混合式集成学习模型，建立从成分到性能的预测模型以及高通量计算数据和反应实验数据内在规律的模型，对未知的非线性关系进行逼近，从而找到合金制备过程中成分、组织及性能的变化，可以对单晶高温合金制备过程的参数控制进行优化，以达到指导试验的目的。</a:t>
            </a:r>
          </a:p>
          <a:p>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现有的性能预测方法主要使用单一模型，泛化能力不强。集成学习是机器学习中常用的模型集成方法，可以提高预测精度与泛化能力，但在方法选择与结果集成策略上可解释性较弱。</a:t>
            </a:r>
            <a:r>
              <a:rPr lang="zh-CN" altLang="zh-CN" sz="1200" dirty="0" smtClean="0"/>
              <a:t>通过问题驱动自动选择最适合数据特点的模型，利用集成策略完成最优模型对合金数据的性能预测。</a:t>
            </a:r>
            <a:endParaRPr lang="zh-CN" altLang="en-US" sz="1400" dirty="0" smtClean="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7</a:t>
            </a:fld>
            <a:endParaRPr lang="zh-CN" altLang="en-US"/>
          </a:p>
        </p:txBody>
      </p:sp>
    </p:spTree>
    <p:extLst>
      <p:ext uri="{BB962C8B-B14F-4D97-AF65-F5344CB8AC3E}">
        <p14:creationId xmlns:p14="http://schemas.microsoft.com/office/powerpoint/2010/main" val="2315079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使用基于集成学习的单晶高温合金性能预测方法对单晶高温合金进行预测分析，依旧存在机器学习方法的“黑箱”问题，即机器学习获取的知识不易被人理解。而规则提取是建立具有“黑箱性”机器学习系统解释机制的一种途径，其目的是将机器学习中隐含的知识以一种易于理解的方式表达，提高机器学习方法的可解释性。本课题将采用面向结构和面向性能两种方法进行对基于集成学习的自适应混合式性能预测模型学习结果进行规则抽取。</a:t>
            </a:r>
            <a:r>
              <a:rPr lang="zh-CN" altLang="zh-CN" sz="1200" b="1" kern="1200" dirty="0" smtClean="0">
                <a:solidFill>
                  <a:schemeClr val="tx1"/>
                </a:solidFill>
                <a:effectLst/>
                <a:latin typeface="+mn-lt"/>
                <a:ea typeface="+mn-ea"/>
                <a:cs typeface="+mn-cs"/>
              </a:rPr>
              <a:t>采用基于结构的方法</a:t>
            </a:r>
            <a:r>
              <a:rPr lang="zh-CN" altLang="zh-CN" sz="1200" kern="1200" dirty="0" smtClean="0">
                <a:solidFill>
                  <a:schemeClr val="tx1"/>
                </a:solidFill>
                <a:effectLst/>
                <a:latin typeface="+mn-lt"/>
                <a:ea typeface="+mn-ea"/>
                <a:cs typeface="+mn-cs"/>
              </a:rPr>
              <a:t>，将规则抽取视为一个搜索过程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把已训练好的神经网络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支持向量机等学习器的结构（网络结构、权重或者支持向量）映射成易于理解的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规则；采用基于性能的规则抽取方法，将学习器作为一个整体来处理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使得抽取出的规则在功能上对学习器有重现能力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也就是产生一组可以替代原学习器的规则。这里我们拟采用决策树方法如</a:t>
            </a:r>
            <a:r>
              <a:rPr lang="en-US" altLang="zh-CN" sz="1200" kern="1200" dirty="0" smtClean="0">
                <a:solidFill>
                  <a:schemeClr val="tx1"/>
                </a:solidFill>
                <a:effectLst/>
                <a:latin typeface="+mn-lt"/>
                <a:ea typeface="+mn-ea"/>
                <a:cs typeface="+mn-cs"/>
              </a:rPr>
              <a:t>ID3/C4.5</a:t>
            </a:r>
            <a:r>
              <a:rPr lang="zh-CN" altLang="zh-CN" sz="1200" kern="1200" dirty="0" smtClean="0">
                <a:solidFill>
                  <a:schemeClr val="tx1"/>
                </a:solidFill>
                <a:effectLst/>
                <a:latin typeface="+mn-lt"/>
                <a:ea typeface="+mn-ea"/>
                <a:cs typeface="+mn-cs"/>
              </a:rPr>
              <a:t>方法算法对学习器学习结构构建决策树，进而将决策树转换成易于理解的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规则。由于我们采用不同的学习方法从不同的角度对单晶高温合金材料的构效关系进行了建模，通过规则抽取方法必然产生各种不同的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规则。这些规则很可能存在冗余性、不一致性和不确定性。本课题将结合专家经验，采用模糊集等方法实现对规则的约简。</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8</a:t>
            </a:fld>
            <a:endParaRPr lang="zh-CN" altLang="en-US"/>
          </a:p>
        </p:txBody>
      </p:sp>
    </p:spTree>
    <p:extLst>
      <p:ext uri="{BB962C8B-B14F-4D97-AF65-F5344CB8AC3E}">
        <p14:creationId xmlns:p14="http://schemas.microsoft.com/office/powerpoint/2010/main" val="2911367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2017/3/13 Monday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7306" y="476672"/>
            <a:ext cx="8229600" cy="432048"/>
          </a:xfrm>
        </p:spPr>
        <p:txBody>
          <a:bodyPr>
            <a:normAutofit fontScale="90000"/>
          </a:bodyPr>
          <a:lstStyle/>
          <a:p>
            <a:r>
              <a:rPr lang="zh-CN" altLang="en-US" sz="2800" b="1" dirty="0" smtClean="0">
                <a:solidFill>
                  <a:srgbClr val="FF0000"/>
                </a:solidFill>
              </a:rPr>
              <a:t>工作基础：机器学习在地震预报中的应用</a:t>
            </a:r>
            <a:endParaRPr lang="zh-CN" altLang="en-US" sz="2800" b="1" dirty="0">
              <a:solidFill>
                <a:srgbClr val="FF0000"/>
              </a:solidFill>
            </a:endParaRPr>
          </a:p>
        </p:txBody>
      </p:sp>
      <p:grpSp>
        <p:nvGrpSpPr>
          <p:cNvPr id="37" name="组合 36"/>
          <p:cNvGrpSpPr/>
          <p:nvPr/>
        </p:nvGrpSpPr>
        <p:grpSpPr>
          <a:xfrm>
            <a:off x="766959" y="1991777"/>
            <a:ext cx="4354388" cy="2062094"/>
            <a:chOff x="601253" y="1628794"/>
            <a:chExt cx="4354388" cy="2062094"/>
          </a:xfrm>
        </p:grpSpPr>
        <p:sp>
          <p:nvSpPr>
            <p:cNvPr id="16" name="圆角矩形 15"/>
            <p:cNvSpPr/>
            <p:nvPr/>
          </p:nvSpPr>
          <p:spPr>
            <a:xfrm>
              <a:off x="635161" y="1690161"/>
              <a:ext cx="1080120"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模糊系统</a:t>
              </a:r>
              <a:endParaRPr lang="zh-CN" altLang="en-US" sz="1200" dirty="0"/>
            </a:p>
          </p:txBody>
        </p:sp>
        <p:sp>
          <p:nvSpPr>
            <p:cNvPr id="17" name="圆角矩形 16"/>
            <p:cNvSpPr/>
            <p:nvPr/>
          </p:nvSpPr>
          <p:spPr>
            <a:xfrm>
              <a:off x="1790712" y="1671130"/>
              <a:ext cx="1080120"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神经网络</a:t>
              </a:r>
              <a:endParaRPr lang="zh-CN" altLang="en-US" sz="1200" dirty="0"/>
            </a:p>
          </p:txBody>
        </p:sp>
        <p:sp>
          <p:nvSpPr>
            <p:cNvPr id="18" name="圆角矩形 17"/>
            <p:cNvSpPr/>
            <p:nvPr/>
          </p:nvSpPr>
          <p:spPr>
            <a:xfrm>
              <a:off x="2939417" y="1690161"/>
              <a:ext cx="1080120"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专家系统</a:t>
              </a:r>
              <a:endParaRPr lang="zh-CN" altLang="en-US" sz="1200" dirty="0"/>
            </a:p>
          </p:txBody>
        </p:sp>
        <p:sp>
          <p:nvSpPr>
            <p:cNvPr id="19" name="圆角矩形 18"/>
            <p:cNvSpPr/>
            <p:nvPr/>
          </p:nvSpPr>
          <p:spPr>
            <a:xfrm>
              <a:off x="648928" y="2100630"/>
              <a:ext cx="1080120" cy="8130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驾驭式推理</a:t>
              </a:r>
              <a:endParaRPr lang="en-US" altLang="zh-CN" sz="1200" dirty="0" smtClean="0"/>
            </a:p>
            <a:p>
              <a:pPr algn="ctr"/>
              <a:r>
                <a:rPr lang="zh-CN" altLang="en-US" sz="1200" dirty="0" smtClean="0"/>
                <a:t>不确定推理</a:t>
              </a:r>
              <a:endParaRPr lang="zh-CN" altLang="en-US" sz="1200" dirty="0"/>
            </a:p>
          </p:txBody>
        </p:sp>
        <p:sp>
          <p:nvSpPr>
            <p:cNvPr id="20" name="圆角矩形 19"/>
            <p:cNvSpPr/>
            <p:nvPr/>
          </p:nvSpPr>
          <p:spPr>
            <a:xfrm>
              <a:off x="1787289" y="2090086"/>
              <a:ext cx="1080467" cy="8235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证据相关性改正</a:t>
              </a:r>
              <a:endParaRPr lang="en-US" altLang="zh-CN" sz="1200" dirty="0" smtClean="0"/>
            </a:p>
            <a:p>
              <a:pPr algn="ctr"/>
              <a:r>
                <a:rPr lang="zh-CN" altLang="en-US" sz="1200" dirty="0" smtClean="0"/>
                <a:t>前兆测项的密度改正</a:t>
              </a:r>
              <a:endParaRPr lang="zh-CN" altLang="en-US" sz="1200" dirty="0"/>
            </a:p>
          </p:txBody>
        </p:sp>
        <p:sp>
          <p:nvSpPr>
            <p:cNvPr id="21" name="圆角矩形 20"/>
            <p:cNvSpPr/>
            <p:nvPr/>
          </p:nvSpPr>
          <p:spPr>
            <a:xfrm>
              <a:off x="2939417" y="2110155"/>
              <a:ext cx="1089992" cy="8034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模糊用户的个性化解释方法</a:t>
              </a:r>
              <a:endParaRPr lang="zh-CN" altLang="en-US" sz="1200" dirty="0"/>
            </a:p>
          </p:txBody>
        </p:sp>
        <p:sp>
          <p:nvSpPr>
            <p:cNvPr id="30" name="下箭头标注 29"/>
            <p:cNvSpPr/>
            <p:nvPr/>
          </p:nvSpPr>
          <p:spPr>
            <a:xfrm>
              <a:off x="601253" y="1628794"/>
              <a:ext cx="4354388" cy="2033271"/>
            </a:xfrm>
            <a:prstGeom prst="downArrowCallout">
              <a:avLst/>
            </a:prstGeom>
            <a:no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1" name="流程图: 多文档 30"/>
            <p:cNvSpPr/>
            <p:nvPr/>
          </p:nvSpPr>
          <p:spPr>
            <a:xfrm>
              <a:off x="4091545" y="1690161"/>
              <a:ext cx="719906" cy="1162769"/>
            </a:xfrm>
            <a:prstGeom prst="flowChartMulti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t>地震数据</a:t>
              </a:r>
              <a:endParaRPr lang="zh-CN" altLang="en-US" sz="1400" dirty="0"/>
            </a:p>
          </p:txBody>
        </p:sp>
        <p:sp>
          <p:nvSpPr>
            <p:cNvPr id="32" name="圆角矩形 31"/>
            <p:cNvSpPr/>
            <p:nvPr/>
          </p:nvSpPr>
          <p:spPr>
            <a:xfrm>
              <a:off x="648928" y="3121019"/>
              <a:ext cx="4306713" cy="56986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混合智能地震预报分析集成平台</a:t>
              </a:r>
              <a:endParaRPr lang="zh-CN" altLang="en-US" dirty="0"/>
            </a:p>
          </p:txBody>
        </p:sp>
      </p:grpSp>
      <p:graphicFrame>
        <p:nvGraphicFramePr>
          <p:cNvPr id="34" name="表格 33"/>
          <p:cNvGraphicFramePr>
            <a:graphicFrameLocks noGrp="1"/>
          </p:cNvGraphicFramePr>
          <p:nvPr>
            <p:extLst>
              <p:ext uri="{D42A27DB-BD31-4B8C-83A1-F6EECF244321}">
                <p14:modId xmlns:p14="http://schemas.microsoft.com/office/powerpoint/2010/main" val="150171119"/>
              </p:ext>
            </p:extLst>
          </p:nvPr>
        </p:nvGraphicFramePr>
        <p:xfrm>
          <a:off x="533809" y="4272355"/>
          <a:ext cx="4536504" cy="2135280"/>
        </p:xfrm>
        <a:graphic>
          <a:graphicData uri="http://schemas.openxmlformats.org/drawingml/2006/table">
            <a:tbl>
              <a:tblPr firstRow="1" firstCol="1" bandRow="1">
                <a:tableStyleId>{21E4AEA4-8DFA-4A89-87EB-49C32662AFE0}</a:tableStyleId>
              </a:tblPr>
              <a:tblGrid>
                <a:gridCol w="495589"/>
                <a:gridCol w="496113"/>
                <a:gridCol w="496113"/>
                <a:gridCol w="456401"/>
                <a:gridCol w="535825"/>
                <a:gridCol w="496113"/>
                <a:gridCol w="496113"/>
                <a:gridCol w="416165"/>
                <a:gridCol w="648072"/>
              </a:tblGrid>
              <a:tr h="770208">
                <a:tc gridSpan="4">
                  <a:txBody>
                    <a:bodyPr/>
                    <a:lstStyle/>
                    <a:p>
                      <a:pPr algn="ctr">
                        <a:spcAft>
                          <a:spcPts val="0"/>
                        </a:spcAft>
                      </a:pPr>
                      <a:r>
                        <a:rPr lang="zh-CN" sz="1200" kern="1200" dirty="0">
                          <a:effectLst/>
                        </a:rPr>
                        <a:t>对不同地震要素的报准率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a:spcAft>
                          <a:spcPts val="0"/>
                        </a:spcAft>
                      </a:pPr>
                      <a:r>
                        <a:rPr lang="zh-CN" sz="1200" kern="1200" dirty="0">
                          <a:effectLst/>
                        </a:rPr>
                        <a:t>对不同震级地震的报准率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zh-CN" sz="1200" kern="1200" dirty="0">
                          <a:effectLst/>
                        </a:rPr>
                        <a:t>漏报率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88272">
                <a:tc>
                  <a:txBody>
                    <a:bodyPr/>
                    <a:lstStyle/>
                    <a:p>
                      <a:pPr marL="0" algn="ctr" defTabSz="914400" rtl="0" eaLnBrk="1" latinLnBrk="0" hangingPunct="1">
                        <a:spcAft>
                          <a:spcPts val="0"/>
                        </a:spcAft>
                      </a:pPr>
                      <a:r>
                        <a:rPr lang="zh-CN" sz="1200" kern="1200" dirty="0">
                          <a:effectLst/>
                        </a:rPr>
                        <a:t>中期</a:t>
                      </a:r>
                      <a:endParaRPr lang="zh-CN" sz="12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zh-CN" sz="1200" kern="1200" dirty="0">
                          <a:effectLst/>
                        </a:rPr>
                        <a:t>短期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200" dirty="0">
                          <a:effectLst/>
                        </a:rPr>
                        <a:t>临震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200" dirty="0">
                          <a:effectLst/>
                        </a:rPr>
                        <a:t>地点</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200" dirty="0">
                          <a:effectLst/>
                        </a:rPr>
                        <a:t>震级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5.0-5.9</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a:effectLst/>
                        </a:rPr>
                        <a:t>6.0-6.9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≥7.0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≥5.0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76800">
                <a:tc>
                  <a:txBody>
                    <a:bodyPr/>
                    <a:lstStyle/>
                    <a:p>
                      <a:pPr marL="0" algn="ctr" defTabSz="914400" rtl="0" eaLnBrk="1" latinLnBrk="0" hangingPunct="1">
                        <a:spcAft>
                          <a:spcPts val="0"/>
                        </a:spcAft>
                      </a:pPr>
                      <a:r>
                        <a:rPr lang="en-US" sz="1200" kern="1200" dirty="0">
                          <a:effectLst/>
                        </a:rPr>
                        <a:t>96%</a:t>
                      </a:r>
                      <a:endParaRPr lang="zh-CN" sz="12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kern="1200" dirty="0">
                          <a:effectLst/>
                        </a:rPr>
                        <a:t>8%</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a:effectLst/>
                        </a:rPr>
                        <a:t>14%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87%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87%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90%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80%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a:effectLst/>
                        </a:rPr>
                        <a:t>89%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1172438"/>
            <a:ext cx="3096344" cy="3375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5257085" y="4797152"/>
            <a:ext cx="3384376"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000" b="1" dirty="0" smtClean="0"/>
              <a:t>应用推广</a:t>
            </a:r>
            <a:r>
              <a:rPr lang="zh-CN" altLang="en-US" sz="2000" dirty="0" smtClean="0"/>
              <a:t>：现</a:t>
            </a:r>
            <a:r>
              <a:rPr lang="zh-CN" altLang="en-US" sz="2000" dirty="0"/>
              <a:t>已被上海地震局、安徽地震局、北京地震局等多家国内地震单位推广</a:t>
            </a:r>
            <a:r>
              <a:rPr lang="zh-CN" altLang="en-US" sz="2000" dirty="0" smtClean="0"/>
              <a:t>使用。</a:t>
            </a:r>
            <a:endParaRPr lang="zh-CN" altLang="en-US" sz="2000" dirty="0"/>
          </a:p>
        </p:txBody>
      </p:sp>
      <p:sp>
        <p:nvSpPr>
          <p:cNvPr id="38" name="TextBox 37"/>
          <p:cNvSpPr txBox="1"/>
          <p:nvPr/>
        </p:nvSpPr>
        <p:spPr>
          <a:xfrm>
            <a:off x="462102" y="1159419"/>
            <a:ext cx="4794983" cy="646331"/>
          </a:xfrm>
          <a:prstGeom prst="rect">
            <a:avLst/>
          </a:prstGeom>
          <a:noFill/>
        </p:spPr>
        <p:txBody>
          <a:bodyPr wrap="square" rtlCol="0">
            <a:spAutoFit/>
          </a:bodyPr>
          <a:lstStyle/>
          <a:p>
            <a:r>
              <a:rPr lang="zh-CN" altLang="en-US" b="1" dirty="0" smtClean="0"/>
              <a:t>地震预报专家系统具有</a:t>
            </a:r>
            <a:r>
              <a:rPr lang="zh-CN" altLang="en-US" b="1" dirty="0"/>
              <a:t>符号推理与解释功能、学习功能，还具有较强的人际交互能力</a:t>
            </a:r>
            <a:r>
              <a:rPr lang="zh-CN" altLang="en-US" dirty="0"/>
              <a:t>。</a:t>
            </a:r>
          </a:p>
        </p:txBody>
      </p:sp>
      <p:sp>
        <p:nvSpPr>
          <p:cNvPr id="39" name="矩形 38"/>
          <p:cNvSpPr/>
          <p:nvPr/>
        </p:nvSpPr>
        <p:spPr>
          <a:xfrm>
            <a:off x="238905" y="2022460"/>
            <a:ext cx="354598" cy="126986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b="1" dirty="0"/>
              <a:t>机器学习</a:t>
            </a:r>
          </a:p>
        </p:txBody>
      </p:sp>
      <p:sp>
        <p:nvSpPr>
          <p:cNvPr id="40" name="矩形 39"/>
          <p:cNvSpPr/>
          <p:nvPr/>
        </p:nvSpPr>
        <p:spPr>
          <a:xfrm>
            <a:off x="707631" y="1991777"/>
            <a:ext cx="3477612" cy="1331236"/>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1300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11669"/>
            <a:ext cx="8229600" cy="796950"/>
          </a:xfrm>
        </p:spPr>
        <p:txBody>
          <a:bodyPr/>
          <a:lstStyle/>
          <a:p>
            <a:r>
              <a:rPr lang="zh-CN" altLang="en-US" dirty="0" smtClean="0"/>
              <a:t>创新点</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805214614"/>
              </p:ext>
            </p:extLst>
          </p:nvPr>
        </p:nvGraphicFramePr>
        <p:xfrm>
          <a:off x="323528" y="1844824"/>
          <a:ext cx="8280920"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p:cNvSpPr txBox="1"/>
          <p:nvPr/>
        </p:nvSpPr>
        <p:spPr>
          <a:xfrm>
            <a:off x="195039" y="808619"/>
            <a:ext cx="8388424" cy="923330"/>
          </a:xfrm>
          <a:prstGeom prst="rect">
            <a:avLst/>
          </a:prstGeom>
          <a:noFill/>
        </p:spPr>
        <p:txBody>
          <a:bodyPr wrap="square" rtlCol="0">
            <a:spAutoFit/>
          </a:bodyPr>
          <a:lstStyle/>
          <a:p>
            <a:r>
              <a:rPr lang="zh-CN" altLang="en-US" b="1" dirty="0" smtClean="0"/>
              <a:t>高通量计算和实验数据共同驱动下，融入专家经验，研发泛化能力强、易于使用、可以理解的交互式集成机器学习系统，实现高精度的单晶镍基高温合金材料成分</a:t>
            </a:r>
            <a:r>
              <a:rPr lang="en-US" altLang="zh-CN" b="1" dirty="0" smtClean="0"/>
              <a:t>-</a:t>
            </a:r>
            <a:r>
              <a:rPr lang="zh-CN" altLang="en-US" b="1" dirty="0" smtClean="0"/>
              <a:t>结构</a:t>
            </a:r>
            <a:r>
              <a:rPr lang="en-US" altLang="zh-CN" b="1" dirty="0" smtClean="0"/>
              <a:t>-</a:t>
            </a:r>
            <a:r>
              <a:rPr lang="zh-CN" altLang="en-US" b="1" dirty="0" smtClean="0"/>
              <a:t>性能分析与预测</a:t>
            </a:r>
            <a:endParaRPr lang="zh-CN" altLang="en-US" sz="1600" dirty="0"/>
          </a:p>
        </p:txBody>
      </p:sp>
    </p:spTree>
    <p:extLst>
      <p:ext uri="{BB962C8B-B14F-4D97-AF65-F5344CB8AC3E}">
        <p14:creationId xmlns:p14="http://schemas.microsoft.com/office/powerpoint/2010/main" val="2132549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0995" y="296425"/>
            <a:ext cx="7223433" cy="490066"/>
          </a:xfrm>
        </p:spPr>
        <p:txBody>
          <a:bodyPr>
            <a:normAutofit fontScale="90000"/>
          </a:bodyPr>
          <a:lstStyle/>
          <a:p>
            <a:r>
              <a:rPr lang="zh-CN" altLang="en-US" sz="2400" b="1" dirty="0" smtClean="0">
                <a:solidFill>
                  <a:srgbClr val="FF0000"/>
                </a:solidFill>
              </a:rPr>
              <a:t>工作基础：机器学习在玻璃</a:t>
            </a:r>
            <a:r>
              <a:rPr lang="zh-CN" altLang="en-US" sz="2400" b="1" dirty="0">
                <a:solidFill>
                  <a:srgbClr val="FF0000"/>
                </a:solidFill>
              </a:rPr>
              <a:t>转变点温度</a:t>
            </a:r>
            <a:r>
              <a:rPr lang="zh-CN" altLang="en-US" sz="2400" b="1" dirty="0" smtClean="0">
                <a:solidFill>
                  <a:srgbClr val="FF0000"/>
                </a:solidFill>
              </a:rPr>
              <a:t>预测中的研究</a:t>
            </a:r>
            <a:endParaRPr lang="zh-CN" altLang="en-US" sz="2400" b="1" dirty="0">
              <a:solidFill>
                <a:srgbClr val="FF0000"/>
              </a:solidFill>
            </a:endParaRPr>
          </a:p>
        </p:txBody>
      </p:sp>
      <p:grpSp>
        <p:nvGrpSpPr>
          <p:cNvPr id="5" name="组合 4"/>
          <p:cNvGrpSpPr/>
          <p:nvPr/>
        </p:nvGrpSpPr>
        <p:grpSpPr>
          <a:xfrm>
            <a:off x="828525" y="3001541"/>
            <a:ext cx="7372783" cy="3611883"/>
            <a:chOff x="727609" y="2287147"/>
            <a:chExt cx="7876839" cy="4561812"/>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839184"/>
              <a:ext cx="4464496"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727609" y="2287147"/>
              <a:ext cx="7876839" cy="4531360"/>
              <a:chOff x="727609" y="2287147"/>
              <a:chExt cx="7876839" cy="453136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609" y="2287147"/>
                <a:ext cx="4611166"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5436096" y="2636912"/>
                <a:ext cx="288032" cy="1200329"/>
              </a:xfrm>
              <a:prstGeom prst="rect">
                <a:avLst/>
              </a:prstGeom>
              <a:noFill/>
            </p:spPr>
            <p:txBody>
              <a:bodyPr wrap="square" rtlCol="0">
                <a:spAutoFit/>
              </a:bodyPr>
              <a:lstStyle/>
              <a:p>
                <a:r>
                  <a:rPr lang="zh-CN" altLang="en-US" sz="1400" dirty="0" smtClean="0"/>
                  <a:t>传统方法</a:t>
                </a:r>
                <a:endParaRPr lang="zh-CN" altLang="en-US" sz="1400" dirty="0"/>
              </a:p>
            </p:txBody>
          </p:sp>
          <p:sp>
            <p:nvSpPr>
              <p:cNvPr id="18" name="TextBox 17"/>
              <p:cNvSpPr txBox="1"/>
              <p:nvPr/>
            </p:nvSpPr>
            <p:spPr>
              <a:xfrm>
                <a:off x="5436096" y="4797152"/>
                <a:ext cx="432048" cy="2021355"/>
              </a:xfrm>
              <a:prstGeom prst="rect">
                <a:avLst/>
              </a:prstGeom>
              <a:noFill/>
            </p:spPr>
            <p:txBody>
              <a:bodyPr wrap="square" rtlCol="0">
                <a:spAutoFit/>
              </a:bodyPr>
              <a:lstStyle/>
              <a:p>
                <a:r>
                  <a:rPr lang="zh-CN" altLang="en-US" sz="1400" dirty="0" smtClean="0"/>
                  <a:t>多阶段复合方法</a:t>
                </a:r>
                <a:endParaRPr lang="zh-CN" altLang="en-US" sz="1400" dirty="0"/>
              </a:p>
            </p:txBody>
          </p:sp>
          <p:sp>
            <p:nvSpPr>
              <p:cNvPr id="19" name="流程图: 可选过程 18"/>
              <p:cNvSpPr/>
              <p:nvPr/>
            </p:nvSpPr>
            <p:spPr>
              <a:xfrm>
                <a:off x="5436096" y="2636912"/>
                <a:ext cx="432048" cy="1200329"/>
              </a:xfrm>
              <a:prstGeom prst="flowChartAlternateProcess">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20" name="流程图: 可选过程 19"/>
              <p:cNvSpPr/>
              <p:nvPr/>
            </p:nvSpPr>
            <p:spPr>
              <a:xfrm>
                <a:off x="5436096" y="4797152"/>
                <a:ext cx="432048" cy="2021355"/>
              </a:xfrm>
              <a:prstGeom prst="flowChartAlternateProcess">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TextBox 20"/>
              <p:cNvSpPr txBox="1"/>
              <p:nvPr/>
            </p:nvSpPr>
            <p:spPr>
              <a:xfrm>
                <a:off x="6516215" y="3237077"/>
                <a:ext cx="2088233" cy="1982482"/>
              </a:xfrm>
              <a:prstGeom prst="rect">
                <a:avLst/>
              </a:prstGeom>
              <a:solidFill>
                <a:schemeClr val="accent3">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smtClean="0"/>
                  <a:t>多</a:t>
                </a:r>
                <a:r>
                  <a:rPr lang="zh-CN" altLang="zh-CN" sz="1600" dirty="0" smtClean="0"/>
                  <a:t>阶段</a:t>
                </a:r>
                <a:r>
                  <a:rPr lang="zh-CN" altLang="zh-CN" sz="1600" dirty="0"/>
                  <a:t>复合预测方法能够准确地识别出玻璃转变点温度变化的转折点，预测</a:t>
                </a:r>
                <a:r>
                  <a:rPr lang="zh-CN" altLang="zh-CN" sz="1600" dirty="0" smtClean="0"/>
                  <a:t>精度远远</a:t>
                </a:r>
                <a:r>
                  <a:rPr lang="zh-CN" altLang="zh-CN" sz="1600" dirty="0"/>
                  <a:t>高于传统方法。</a:t>
                </a:r>
              </a:p>
            </p:txBody>
          </p:sp>
          <p:sp>
            <p:nvSpPr>
              <p:cNvPr id="22" name="右箭头 21"/>
              <p:cNvSpPr/>
              <p:nvPr/>
            </p:nvSpPr>
            <p:spPr>
              <a:xfrm rot="2479831">
                <a:off x="5786569" y="3378491"/>
                <a:ext cx="840417" cy="3210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rot="18948656">
                <a:off x="5771698" y="4912095"/>
                <a:ext cx="839624" cy="312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2" name="组合 31"/>
          <p:cNvGrpSpPr/>
          <p:nvPr/>
        </p:nvGrpSpPr>
        <p:grpSpPr>
          <a:xfrm>
            <a:off x="540425" y="1771180"/>
            <a:ext cx="6123334" cy="1009748"/>
            <a:chOff x="680914" y="896842"/>
            <a:chExt cx="7059438" cy="1009748"/>
          </a:xfrm>
        </p:grpSpPr>
        <p:sp>
          <p:nvSpPr>
            <p:cNvPr id="24" name="矩形 23"/>
            <p:cNvSpPr/>
            <p:nvPr/>
          </p:nvSpPr>
          <p:spPr>
            <a:xfrm>
              <a:off x="680914" y="908720"/>
              <a:ext cx="158417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玻璃态物质</a:t>
              </a:r>
              <a:endParaRPr lang="zh-CN" altLang="en-US" sz="1400" dirty="0"/>
            </a:p>
          </p:txBody>
        </p:sp>
        <p:sp>
          <p:nvSpPr>
            <p:cNvPr id="25" name="矩形 24"/>
            <p:cNvSpPr/>
            <p:nvPr/>
          </p:nvSpPr>
          <p:spPr>
            <a:xfrm>
              <a:off x="5868144" y="970486"/>
              <a:ext cx="1872208" cy="93610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400" dirty="0" smtClean="0"/>
                <a:t>高弹态物质</a:t>
              </a:r>
              <a:endParaRPr lang="zh-CN" altLang="en-US" sz="1400" dirty="0"/>
            </a:p>
          </p:txBody>
        </p:sp>
        <p:sp>
          <p:nvSpPr>
            <p:cNvPr id="29" name="流程图: 直接访问存储器 28"/>
            <p:cNvSpPr/>
            <p:nvPr/>
          </p:nvSpPr>
          <p:spPr>
            <a:xfrm>
              <a:off x="2843808" y="896842"/>
              <a:ext cx="2448272" cy="997870"/>
            </a:xfrm>
            <a:prstGeom prst="flowChartMagneticDrum">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600" dirty="0" smtClean="0"/>
                <a:t>转变温度</a:t>
              </a:r>
              <a:r>
                <a:rPr lang="zh-CN" altLang="en-US" sz="6000" dirty="0" smtClean="0"/>
                <a:t>？</a:t>
              </a:r>
              <a:endParaRPr lang="zh-CN" altLang="en-US" sz="6000" dirty="0"/>
            </a:p>
          </p:txBody>
        </p:sp>
        <p:sp>
          <p:nvSpPr>
            <p:cNvPr id="30" name="右箭头 29"/>
            <p:cNvSpPr/>
            <p:nvPr/>
          </p:nvSpPr>
          <p:spPr>
            <a:xfrm>
              <a:off x="2265090" y="1196752"/>
              <a:ext cx="578718" cy="43204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400"/>
            </a:p>
          </p:txBody>
        </p:sp>
        <p:sp>
          <p:nvSpPr>
            <p:cNvPr id="31" name="右箭头 30"/>
            <p:cNvSpPr/>
            <p:nvPr/>
          </p:nvSpPr>
          <p:spPr>
            <a:xfrm>
              <a:off x="5292080" y="1196752"/>
              <a:ext cx="576064" cy="43204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400"/>
            </a:p>
          </p:txBody>
        </p:sp>
      </p:grpSp>
      <p:sp>
        <p:nvSpPr>
          <p:cNvPr id="33" name="TextBox 32"/>
          <p:cNvSpPr txBox="1"/>
          <p:nvPr/>
        </p:nvSpPr>
        <p:spPr>
          <a:xfrm>
            <a:off x="6804247" y="1709821"/>
            <a:ext cx="2001471" cy="1477328"/>
          </a:xfrm>
          <a:prstGeom prst="rect">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转变温度受到热容，密度，膨胀系数，电导率的</a:t>
            </a:r>
            <a:r>
              <a:rPr lang="zh-CN" altLang="en-US" dirty="0" smtClean="0"/>
              <a:t>影响，呈现</a:t>
            </a:r>
            <a:r>
              <a:rPr lang="zh-CN" altLang="en-US" dirty="0"/>
              <a:t>出多阶段的特点</a:t>
            </a:r>
          </a:p>
        </p:txBody>
      </p:sp>
      <p:sp>
        <p:nvSpPr>
          <p:cNvPr id="3" name="TextBox 2"/>
          <p:cNvSpPr txBox="1"/>
          <p:nvPr/>
        </p:nvSpPr>
        <p:spPr>
          <a:xfrm>
            <a:off x="544746" y="786491"/>
            <a:ext cx="8191319" cy="369332"/>
          </a:xfrm>
          <a:prstGeom prst="rect">
            <a:avLst/>
          </a:prstGeom>
          <a:noFill/>
        </p:spPr>
        <p:txBody>
          <a:bodyPr wrap="square" rtlCol="0">
            <a:spAutoFit/>
          </a:bodyPr>
          <a:lstStyle/>
          <a:p>
            <a:r>
              <a:rPr lang="zh-CN" altLang="en-US" b="1" dirty="0"/>
              <a:t>玻璃转变温度</a:t>
            </a:r>
            <a:r>
              <a:rPr lang="en-US" altLang="zh-CN" b="1" dirty="0"/>
              <a:t>(</a:t>
            </a:r>
            <a:r>
              <a:rPr lang="en-US" altLang="zh-CN" b="1" dirty="0" err="1"/>
              <a:t>Tg</a:t>
            </a:r>
            <a:r>
              <a:rPr lang="en-US" altLang="zh-CN" b="1" dirty="0"/>
              <a:t>)</a:t>
            </a:r>
            <a:r>
              <a:rPr lang="zh-CN" altLang="en-US" dirty="0"/>
              <a:t>是玻璃态物质在玻璃态和高弹态之间相互转化的</a:t>
            </a:r>
            <a:r>
              <a:rPr lang="zh-CN" altLang="en-US" dirty="0" smtClean="0"/>
              <a:t>温度。</a:t>
            </a:r>
            <a:endParaRPr lang="zh-CN" altLang="en-US" dirty="0"/>
          </a:p>
        </p:txBody>
      </p:sp>
      <p:sp>
        <p:nvSpPr>
          <p:cNvPr id="6" name="上弧形箭头 5"/>
          <p:cNvSpPr/>
          <p:nvPr/>
        </p:nvSpPr>
        <p:spPr>
          <a:xfrm>
            <a:off x="3478323" y="1268760"/>
            <a:ext cx="3973997" cy="502420"/>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12225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688" y="296425"/>
            <a:ext cx="7223433" cy="490066"/>
          </a:xfrm>
        </p:spPr>
        <p:txBody>
          <a:bodyPr>
            <a:normAutofit fontScale="90000"/>
          </a:bodyPr>
          <a:lstStyle/>
          <a:p>
            <a:r>
              <a:rPr lang="zh-CN" altLang="en-US" sz="2400" b="1" dirty="0" smtClean="0">
                <a:solidFill>
                  <a:srgbClr val="FF0000"/>
                </a:solidFill>
              </a:rPr>
              <a:t>工作基础：机器学习在锂电池电解液配方优化中的研究</a:t>
            </a:r>
            <a:endParaRPr lang="zh-CN" altLang="en-US" sz="2400" b="1" dirty="0">
              <a:solidFill>
                <a:srgbClr val="FF0000"/>
              </a:solidFill>
            </a:endParaRPr>
          </a:p>
        </p:txBody>
      </p:sp>
      <p:sp>
        <p:nvSpPr>
          <p:cNvPr id="28" name="矩形 27"/>
          <p:cNvSpPr/>
          <p:nvPr/>
        </p:nvSpPr>
        <p:spPr>
          <a:xfrm>
            <a:off x="792769" y="3141719"/>
            <a:ext cx="2304245" cy="3311617"/>
          </a:xfrm>
          <a:prstGeom prst="rect">
            <a:avLst/>
          </a:prstGeom>
          <a:noFill/>
          <a:ln>
            <a:prstDash val="sysDash"/>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grpSp>
        <p:nvGrpSpPr>
          <p:cNvPr id="34" name="组合 8"/>
          <p:cNvGrpSpPr>
            <a:grpSpLocks/>
          </p:cNvGrpSpPr>
          <p:nvPr/>
        </p:nvGrpSpPr>
        <p:grpSpPr bwMode="auto">
          <a:xfrm>
            <a:off x="931864" y="4231059"/>
            <a:ext cx="1387523" cy="1195146"/>
            <a:chOff x="6630352" y="476732"/>
            <a:chExt cx="2040574" cy="1328096"/>
          </a:xfrm>
        </p:grpSpPr>
        <p:pic>
          <p:nvPicPr>
            <p:cNvPr id="35" name="图片 50"/>
            <p:cNvPicPr>
              <a:picLocks noChangeAspect="1" noChangeArrowheads="1"/>
            </p:cNvPicPr>
            <p:nvPr/>
          </p:nvPicPr>
          <p:blipFill>
            <a:blip r:embed="rId2">
              <a:extLst>
                <a:ext uri="{28A0092B-C50C-407E-A947-70E740481C1C}">
                  <a14:useLocalDpi xmlns:a14="http://schemas.microsoft.com/office/drawing/2010/main" val="0"/>
                </a:ext>
              </a:extLst>
            </a:blip>
            <a:srcRect l="1862" t="1830" r="68347" b="51636"/>
            <a:stretch>
              <a:fillRect/>
            </a:stretch>
          </p:blipFill>
          <p:spPr bwMode="auto">
            <a:xfrm>
              <a:off x="6630352" y="741840"/>
              <a:ext cx="1249680" cy="1062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6" name="图片 49"/>
            <p:cNvPicPr>
              <a:picLocks noChangeAspect="1" noChangeArrowheads="1"/>
            </p:cNvPicPr>
            <p:nvPr/>
          </p:nvPicPr>
          <p:blipFill>
            <a:blip r:embed="rId3">
              <a:extLst>
                <a:ext uri="{28A0092B-C50C-407E-A947-70E740481C1C}">
                  <a14:useLocalDpi xmlns:a14="http://schemas.microsoft.com/office/drawing/2010/main" val="0"/>
                </a:ext>
              </a:extLst>
            </a:blip>
            <a:srcRect r="67245" b="49814"/>
            <a:stretch>
              <a:fillRect/>
            </a:stretch>
          </p:blipFill>
          <p:spPr bwMode="auto">
            <a:xfrm>
              <a:off x="7268846" y="476732"/>
              <a:ext cx="1402080" cy="1107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40" name="组合 3"/>
          <p:cNvGrpSpPr>
            <a:grpSpLocks/>
          </p:cNvGrpSpPr>
          <p:nvPr/>
        </p:nvGrpSpPr>
        <p:grpSpPr bwMode="auto">
          <a:xfrm>
            <a:off x="3457054" y="4212235"/>
            <a:ext cx="1238077" cy="1303593"/>
            <a:chOff x="3975418" y="3095706"/>
            <a:chExt cx="1520651" cy="1418352"/>
          </a:xfrm>
        </p:grpSpPr>
        <p:pic>
          <p:nvPicPr>
            <p:cNvPr id="41" name="图片 51"/>
            <p:cNvPicPr>
              <a:picLocks noChangeAspect="1" noChangeArrowheads="1"/>
            </p:cNvPicPr>
            <p:nvPr/>
          </p:nvPicPr>
          <p:blipFill>
            <a:blip r:embed="rId4">
              <a:extLst>
                <a:ext uri="{28A0092B-C50C-407E-A947-70E740481C1C}">
                  <a14:useLocalDpi xmlns:a14="http://schemas.microsoft.com/office/drawing/2010/main" val="0"/>
                </a:ext>
              </a:extLst>
            </a:blip>
            <a:srcRect l="6989" t="10594" r="53577" b="13269"/>
            <a:stretch>
              <a:fillRect/>
            </a:stretch>
          </p:blipFill>
          <p:spPr bwMode="auto">
            <a:xfrm>
              <a:off x="3975418" y="3095706"/>
              <a:ext cx="891540" cy="8458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2" name="图片 7"/>
            <p:cNvPicPr>
              <a:picLocks noChangeAspect="1"/>
            </p:cNvPicPr>
            <p:nvPr/>
          </p:nvPicPr>
          <p:blipFill>
            <a:blip r:embed="rId5">
              <a:extLst>
                <a:ext uri="{28A0092B-C50C-407E-A947-70E740481C1C}">
                  <a14:useLocalDpi xmlns:a14="http://schemas.microsoft.com/office/drawing/2010/main" val="0"/>
                </a:ext>
              </a:extLst>
            </a:blip>
            <a:srcRect l="8661" t="13841" r="4703" b="12206"/>
            <a:stretch>
              <a:fillRect/>
            </a:stretch>
          </p:blipFill>
          <p:spPr bwMode="auto">
            <a:xfrm>
              <a:off x="4152900" y="3752057"/>
              <a:ext cx="998220" cy="7620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3" name="图片 5"/>
            <p:cNvPicPr>
              <a:picLocks noChangeAspect="1" noChangeArrowheads="1"/>
            </p:cNvPicPr>
            <p:nvPr/>
          </p:nvPicPr>
          <p:blipFill>
            <a:blip r:embed="rId6">
              <a:extLst>
                <a:ext uri="{28A0092B-C50C-407E-A947-70E740481C1C}">
                  <a14:useLocalDpi xmlns:a14="http://schemas.microsoft.com/office/drawing/2010/main" val="0"/>
                </a:ext>
              </a:extLst>
            </a:blip>
            <a:srcRect l="8536" t="4691" r="6725" b="12238"/>
            <a:stretch>
              <a:fillRect/>
            </a:stretch>
          </p:blipFill>
          <p:spPr bwMode="auto">
            <a:xfrm>
              <a:off x="4556763" y="3185880"/>
              <a:ext cx="939306" cy="8597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44" name="文本框 64"/>
          <p:cNvSpPr txBox="1">
            <a:spLocks noChangeArrowheads="1"/>
          </p:cNvSpPr>
          <p:nvPr/>
        </p:nvSpPr>
        <p:spPr bwMode="auto">
          <a:xfrm>
            <a:off x="3664843" y="3395360"/>
            <a:ext cx="10302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400" dirty="0"/>
              <a:t>K</a:t>
            </a:r>
            <a:r>
              <a:rPr lang="zh-CN" altLang="en-US" sz="1400" dirty="0"/>
              <a:t>中值聚类</a:t>
            </a:r>
            <a:endParaRPr lang="en-US" altLang="zh-CN" sz="1400" dirty="0"/>
          </a:p>
          <a:p>
            <a:pPr algn="ctr">
              <a:spcBef>
                <a:spcPct val="0"/>
              </a:spcBef>
              <a:buFontTx/>
              <a:buNone/>
            </a:pPr>
            <a:r>
              <a:rPr lang="zh-CN" altLang="en-US" sz="1400" dirty="0"/>
              <a:t>谱聚类</a:t>
            </a:r>
            <a:endParaRPr lang="en-US" altLang="zh-CN" sz="1400" dirty="0"/>
          </a:p>
          <a:p>
            <a:pPr algn="ctr">
              <a:spcBef>
                <a:spcPct val="0"/>
              </a:spcBef>
              <a:buFontTx/>
              <a:buNone/>
            </a:pPr>
            <a:r>
              <a:rPr lang="zh-CN" altLang="en-US" sz="1400" dirty="0"/>
              <a:t>层次聚类</a:t>
            </a:r>
          </a:p>
        </p:txBody>
      </p:sp>
      <p:sp>
        <p:nvSpPr>
          <p:cNvPr id="45" name="矩形 44"/>
          <p:cNvSpPr/>
          <p:nvPr/>
        </p:nvSpPr>
        <p:spPr>
          <a:xfrm>
            <a:off x="61973" y="3656861"/>
            <a:ext cx="492886" cy="2156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t>电解液配方</a:t>
            </a:r>
            <a:r>
              <a:rPr lang="zh-CN" altLang="en-US" sz="1400" dirty="0"/>
              <a:t>数据</a:t>
            </a:r>
          </a:p>
        </p:txBody>
      </p:sp>
      <p:sp>
        <p:nvSpPr>
          <p:cNvPr id="47" name="文本框 13"/>
          <p:cNvSpPr txBox="1">
            <a:spLocks noChangeArrowheads="1"/>
          </p:cNvSpPr>
          <p:nvPr/>
        </p:nvSpPr>
        <p:spPr bwMode="auto">
          <a:xfrm>
            <a:off x="1086187" y="3440062"/>
            <a:ext cx="137962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400" dirty="0"/>
              <a:t>支持向量回归</a:t>
            </a:r>
            <a:endParaRPr lang="en-US" altLang="zh-CN" sz="1400" dirty="0"/>
          </a:p>
          <a:p>
            <a:pPr algn="ctr">
              <a:spcBef>
                <a:spcPct val="0"/>
              </a:spcBef>
              <a:buFontTx/>
              <a:buNone/>
            </a:pPr>
            <a:r>
              <a:rPr lang="zh-CN" altLang="en-US" sz="1400" dirty="0"/>
              <a:t>多元线性回归</a:t>
            </a:r>
            <a:endParaRPr lang="en-US" altLang="zh-CN" sz="1400" dirty="0"/>
          </a:p>
          <a:p>
            <a:pPr algn="ctr">
              <a:spcBef>
                <a:spcPct val="0"/>
              </a:spcBef>
              <a:buFontTx/>
              <a:buNone/>
            </a:pPr>
            <a:r>
              <a:rPr lang="zh-CN" altLang="en-US" sz="1400" dirty="0"/>
              <a:t>因子分解机</a:t>
            </a:r>
          </a:p>
        </p:txBody>
      </p:sp>
      <p:sp>
        <p:nvSpPr>
          <p:cNvPr id="48" name="矩形 47"/>
          <p:cNvSpPr/>
          <p:nvPr/>
        </p:nvSpPr>
        <p:spPr>
          <a:xfrm>
            <a:off x="2609827" y="4268666"/>
            <a:ext cx="431159" cy="1156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定量数据</a:t>
            </a:r>
          </a:p>
        </p:txBody>
      </p:sp>
      <p:sp>
        <p:nvSpPr>
          <p:cNvPr id="49" name="矩形 48"/>
          <p:cNvSpPr/>
          <p:nvPr/>
        </p:nvSpPr>
        <p:spPr>
          <a:xfrm>
            <a:off x="5217091" y="3331344"/>
            <a:ext cx="435935" cy="9949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zh-CN" altLang="en-US" sz="1400" dirty="0"/>
              <a:t>正例配方</a:t>
            </a:r>
          </a:p>
        </p:txBody>
      </p:sp>
      <p:sp>
        <p:nvSpPr>
          <p:cNvPr id="50" name="矩形 49"/>
          <p:cNvSpPr/>
          <p:nvPr/>
        </p:nvSpPr>
        <p:spPr>
          <a:xfrm>
            <a:off x="5185246" y="5209286"/>
            <a:ext cx="449018" cy="9949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sz="1400" dirty="0"/>
              <a:t>反例配方</a:t>
            </a:r>
          </a:p>
        </p:txBody>
      </p:sp>
      <p:sp>
        <p:nvSpPr>
          <p:cNvPr id="55" name="下箭头 54"/>
          <p:cNvSpPr/>
          <p:nvPr/>
        </p:nvSpPr>
        <p:spPr>
          <a:xfrm rot="18955836">
            <a:off x="4882617" y="5368546"/>
            <a:ext cx="163512" cy="344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下箭头 57"/>
          <p:cNvSpPr/>
          <p:nvPr/>
        </p:nvSpPr>
        <p:spPr>
          <a:xfrm rot="2644164" flipV="1">
            <a:off x="4882618" y="3924068"/>
            <a:ext cx="163513" cy="344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文本框 63"/>
          <p:cNvSpPr txBox="1">
            <a:spLocks noChangeArrowheads="1"/>
          </p:cNvSpPr>
          <p:nvPr/>
        </p:nvSpPr>
        <p:spPr bwMode="auto">
          <a:xfrm>
            <a:off x="6184536" y="3566810"/>
            <a:ext cx="10302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400" dirty="0"/>
              <a:t>决策树</a:t>
            </a:r>
            <a:endParaRPr lang="en-US" altLang="zh-CN" sz="1400" dirty="0"/>
          </a:p>
          <a:p>
            <a:pPr algn="ctr">
              <a:spcBef>
                <a:spcPct val="0"/>
              </a:spcBef>
              <a:buFontTx/>
              <a:buNone/>
            </a:pPr>
            <a:r>
              <a:rPr lang="zh-CN" altLang="en-US" sz="1400" dirty="0"/>
              <a:t>随机森林</a:t>
            </a:r>
          </a:p>
        </p:txBody>
      </p:sp>
      <p:sp>
        <p:nvSpPr>
          <p:cNvPr id="61" name="文本框 5"/>
          <p:cNvSpPr txBox="1">
            <a:spLocks noChangeArrowheads="1"/>
          </p:cNvSpPr>
          <p:nvPr/>
        </p:nvSpPr>
        <p:spPr bwMode="auto">
          <a:xfrm>
            <a:off x="1394995" y="2766024"/>
            <a:ext cx="1099792" cy="338554"/>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600"/>
              <a:t>性能预测</a:t>
            </a:r>
          </a:p>
        </p:txBody>
      </p:sp>
      <p:sp>
        <p:nvSpPr>
          <p:cNvPr id="62" name="文本框 90"/>
          <p:cNvSpPr txBox="1">
            <a:spLocks noChangeArrowheads="1"/>
          </p:cNvSpPr>
          <p:nvPr/>
        </p:nvSpPr>
        <p:spPr bwMode="auto">
          <a:xfrm>
            <a:off x="4596207" y="4515714"/>
            <a:ext cx="7583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400" dirty="0"/>
              <a:t>正反例划分</a:t>
            </a:r>
          </a:p>
        </p:txBody>
      </p:sp>
      <p:sp>
        <p:nvSpPr>
          <p:cNvPr id="64" name="下箭头 63"/>
          <p:cNvSpPr/>
          <p:nvPr/>
        </p:nvSpPr>
        <p:spPr>
          <a:xfrm rot="16200000">
            <a:off x="539038" y="4712354"/>
            <a:ext cx="414337" cy="269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 name="矩形 64"/>
          <p:cNvSpPr/>
          <p:nvPr/>
        </p:nvSpPr>
        <p:spPr>
          <a:xfrm>
            <a:off x="8672430" y="3950012"/>
            <a:ext cx="408915" cy="1681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决策支持</a:t>
            </a:r>
          </a:p>
        </p:txBody>
      </p:sp>
      <p:sp>
        <p:nvSpPr>
          <p:cNvPr id="66" name="矩形 65"/>
          <p:cNvSpPr/>
          <p:nvPr/>
        </p:nvSpPr>
        <p:spPr>
          <a:xfrm>
            <a:off x="7574517" y="3566810"/>
            <a:ext cx="707073" cy="2246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CN" altLang="en-US" sz="1400" dirty="0"/>
              <a:t>三个电池系列，共</a:t>
            </a:r>
            <a:r>
              <a:rPr lang="en-US" altLang="zh-CN" sz="1400" dirty="0"/>
              <a:t>86</a:t>
            </a:r>
            <a:r>
              <a:rPr lang="zh-CN" altLang="en-US" sz="1400" dirty="0"/>
              <a:t>种配方的性能优化</a:t>
            </a:r>
            <a:r>
              <a:rPr lang="en-US" altLang="zh-CN" sz="1400" dirty="0"/>
              <a:t>/</a:t>
            </a:r>
            <a:r>
              <a:rPr lang="zh-CN" altLang="en-US" sz="1400" dirty="0"/>
              <a:t>降低规则</a:t>
            </a:r>
          </a:p>
        </p:txBody>
      </p:sp>
      <p:sp>
        <p:nvSpPr>
          <p:cNvPr id="67" name="矩形 66"/>
          <p:cNvSpPr/>
          <p:nvPr/>
        </p:nvSpPr>
        <p:spPr>
          <a:xfrm>
            <a:off x="3407348" y="3141719"/>
            <a:ext cx="2342187" cy="3311617"/>
          </a:xfrm>
          <a:prstGeom prst="rect">
            <a:avLst/>
          </a:prstGeom>
          <a:noFill/>
          <a:ln>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68" name="矩形 67"/>
          <p:cNvSpPr/>
          <p:nvPr/>
        </p:nvSpPr>
        <p:spPr>
          <a:xfrm>
            <a:off x="6056914" y="3141718"/>
            <a:ext cx="2368692" cy="3311617"/>
          </a:xfrm>
          <a:prstGeom prst="rect">
            <a:avLst/>
          </a:prstGeom>
          <a:noFill/>
          <a:ln>
            <a:prstDash val="sys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grpSp>
        <p:nvGrpSpPr>
          <p:cNvPr id="69" name="组合 7"/>
          <p:cNvGrpSpPr>
            <a:grpSpLocks/>
          </p:cNvGrpSpPr>
          <p:nvPr/>
        </p:nvGrpSpPr>
        <p:grpSpPr bwMode="auto">
          <a:xfrm>
            <a:off x="6121350" y="4231059"/>
            <a:ext cx="1099378" cy="1129110"/>
            <a:chOff x="5448795" y="3845267"/>
            <a:chExt cx="1742363" cy="1318894"/>
          </a:xfrm>
        </p:grpSpPr>
        <p:pic>
          <p:nvPicPr>
            <p:cNvPr id="70" name="Picture 2" descr="classifying-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9502" y="4266226"/>
              <a:ext cx="1181656" cy="89793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1" name="Picture 7" descr="classifying-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8795" y="3845267"/>
              <a:ext cx="1257935" cy="10910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76" name="下箭头 75"/>
          <p:cNvSpPr/>
          <p:nvPr/>
        </p:nvSpPr>
        <p:spPr>
          <a:xfrm rot="16200000">
            <a:off x="3051386" y="4712353"/>
            <a:ext cx="414337" cy="269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7" name="下箭头 76"/>
          <p:cNvSpPr/>
          <p:nvPr/>
        </p:nvSpPr>
        <p:spPr>
          <a:xfrm rot="16200000">
            <a:off x="8262546" y="4647805"/>
            <a:ext cx="414337" cy="269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8" name="下箭头 77"/>
          <p:cNvSpPr/>
          <p:nvPr/>
        </p:nvSpPr>
        <p:spPr>
          <a:xfrm rot="16200000">
            <a:off x="7167633" y="4745674"/>
            <a:ext cx="414337" cy="202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9" name="下箭头 78"/>
          <p:cNvSpPr/>
          <p:nvPr/>
        </p:nvSpPr>
        <p:spPr>
          <a:xfrm rot="18955836">
            <a:off x="5849875" y="3924069"/>
            <a:ext cx="163512" cy="344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 name="下箭头 79"/>
          <p:cNvSpPr/>
          <p:nvPr/>
        </p:nvSpPr>
        <p:spPr>
          <a:xfrm rot="2644164" flipV="1">
            <a:off x="5843025" y="5368546"/>
            <a:ext cx="163513" cy="344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 name="下箭头 80"/>
          <p:cNvSpPr/>
          <p:nvPr/>
        </p:nvSpPr>
        <p:spPr>
          <a:xfrm rot="16200000">
            <a:off x="2249218" y="4740480"/>
            <a:ext cx="414337" cy="202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2" name="文本框 5"/>
          <p:cNvSpPr txBox="1">
            <a:spLocks noChangeArrowheads="1"/>
          </p:cNvSpPr>
          <p:nvPr/>
        </p:nvSpPr>
        <p:spPr bwMode="auto">
          <a:xfrm>
            <a:off x="3986269" y="2755861"/>
            <a:ext cx="1308268" cy="338554"/>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600" smtClean="0"/>
              <a:t>正反例划分</a:t>
            </a:r>
            <a:endParaRPr lang="zh-CN" altLang="en-US" sz="1600" dirty="0"/>
          </a:p>
        </p:txBody>
      </p:sp>
      <p:sp>
        <p:nvSpPr>
          <p:cNvPr id="83" name="文本框 5"/>
          <p:cNvSpPr txBox="1">
            <a:spLocks noChangeArrowheads="1"/>
          </p:cNvSpPr>
          <p:nvPr/>
        </p:nvSpPr>
        <p:spPr bwMode="auto">
          <a:xfrm>
            <a:off x="6731142" y="2755861"/>
            <a:ext cx="1081218" cy="33855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600" dirty="0" smtClean="0"/>
              <a:t>规则提取</a:t>
            </a:r>
            <a:endParaRPr lang="zh-CN" altLang="en-US" sz="1600" dirty="0"/>
          </a:p>
        </p:txBody>
      </p:sp>
      <p:sp>
        <p:nvSpPr>
          <p:cNvPr id="84" name="矩形 83"/>
          <p:cNvSpPr/>
          <p:nvPr/>
        </p:nvSpPr>
        <p:spPr>
          <a:xfrm>
            <a:off x="1261360" y="5831883"/>
            <a:ext cx="1029278" cy="378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性能预测</a:t>
            </a:r>
          </a:p>
        </p:txBody>
      </p:sp>
      <p:sp>
        <p:nvSpPr>
          <p:cNvPr id="85" name="下箭头 84"/>
          <p:cNvSpPr/>
          <p:nvPr/>
        </p:nvSpPr>
        <p:spPr>
          <a:xfrm>
            <a:off x="1568830" y="5546167"/>
            <a:ext cx="414337" cy="187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 name="AutoShape 4"/>
          <p:cNvSpPr>
            <a:spLocks noChangeArrowheads="1"/>
          </p:cNvSpPr>
          <p:nvPr/>
        </p:nvSpPr>
        <p:spPr bwMode="gray">
          <a:xfrm>
            <a:off x="323528" y="824872"/>
            <a:ext cx="8504560" cy="1740032"/>
          </a:xfrm>
          <a:prstGeom prst="roundRect">
            <a:avLst>
              <a:gd name="adj" fmla="val 16667"/>
            </a:avLst>
          </a:prstGeom>
          <a:solidFill>
            <a:schemeClr val="bg2">
              <a:lumMod val="40000"/>
              <a:lumOff val="60000"/>
            </a:schemeClr>
          </a:solidFill>
          <a:ln>
            <a:solidFill>
              <a:schemeClr val="bg1">
                <a:lumMod val="75000"/>
              </a:schemeClr>
            </a:solid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z="1400" smtClean="0">
              <a:solidFill>
                <a:prstClr val="black"/>
              </a:solidFill>
              <a:ea typeface="宋体" panose="02010600030101010101" pitchFamily="2" charset="-122"/>
            </a:endParaRPr>
          </a:p>
        </p:txBody>
      </p:sp>
      <p:sp>
        <p:nvSpPr>
          <p:cNvPr id="87" name="AutoShape 5"/>
          <p:cNvSpPr>
            <a:spLocks noChangeArrowheads="1"/>
          </p:cNvSpPr>
          <p:nvPr/>
        </p:nvSpPr>
        <p:spPr bwMode="gray">
          <a:xfrm>
            <a:off x="1489001" y="916947"/>
            <a:ext cx="7167637" cy="608012"/>
          </a:xfrm>
          <a:prstGeom prst="roundRect">
            <a:avLst>
              <a:gd name="adj" fmla="val 16667"/>
            </a:avLst>
          </a:prstGeom>
          <a:solidFill>
            <a:schemeClr val="accent5">
              <a:lumMod val="20000"/>
              <a:lumOff val="80000"/>
            </a:schemeClr>
          </a:solidFill>
          <a:ln w="12700" algn="ctr">
            <a:noFill/>
            <a:round/>
            <a:headEnd/>
            <a:tailEnd/>
          </a:ln>
          <a:effectLst/>
        </p:spPr>
        <p:txBody>
          <a:bodyPr wrap="none" anchor="ctr"/>
          <a:lstStyle/>
          <a:p>
            <a:pPr eaLnBrk="1" hangingPunct="1">
              <a:lnSpc>
                <a:spcPct val="120000"/>
              </a:lnSpc>
              <a:defRPr/>
            </a:pP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使用机器学习方法分析配方的性能优化</a:t>
            </a:r>
            <a:r>
              <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降低规则</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，为电解液配方</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优化</a:t>
            </a:r>
            <a:endParaRPr lang="en-US" altLang="zh-CN"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0000"/>
              </a:lnSpc>
              <a:defRPr/>
            </a:pP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设计</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提供决策支持</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，以</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减少重复性的实验工作。</a:t>
            </a:r>
          </a:p>
        </p:txBody>
      </p:sp>
      <p:sp>
        <p:nvSpPr>
          <p:cNvPr id="88" name="Rectangle 6"/>
          <p:cNvSpPr>
            <a:spLocks noChangeArrowheads="1"/>
          </p:cNvSpPr>
          <p:nvPr/>
        </p:nvSpPr>
        <p:spPr bwMode="gray">
          <a:xfrm>
            <a:off x="755576" y="962984"/>
            <a:ext cx="6302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 typeface="Wingdings" panose="05000000000000000000" pitchFamily="2" charset="2"/>
              <a:buNone/>
            </a:pPr>
            <a:r>
              <a:rPr lang="zh-CN" altLang="en-US" sz="1800" b="1" dirty="0">
                <a:solidFill>
                  <a:srgbClr val="22228B"/>
                </a:solidFill>
                <a:latin typeface="宋体" panose="02010600030101010101" pitchFamily="2" charset="-122"/>
                <a:ea typeface="宋体" panose="02010600030101010101" pitchFamily="2" charset="-122"/>
              </a:rPr>
              <a:t>问题</a:t>
            </a:r>
            <a:endParaRPr lang="en-US" altLang="zh-CN" sz="1800" b="1" dirty="0">
              <a:solidFill>
                <a:srgbClr val="22228B"/>
              </a:solidFill>
              <a:latin typeface="宋体" panose="02010600030101010101" pitchFamily="2" charset="-122"/>
              <a:ea typeface="宋体" panose="02010600030101010101" pitchFamily="2" charset="-122"/>
            </a:endParaRPr>
          </a:p>
          <a:p>
            <a:pPr eaLnBrk="1" hangingPunct="1">
              <a:spcBef>
                <a:spcPct val="0"/>
              </a:spcBef>
              <a:buFont typeface="Wingdings" panose="05000000000000000000" pitchFamily="2" charset="2"/>
              <a:buNone/>
            </a:pPr>
            <a:r>
              <a:rPr lang="zh-CN" altLang="en-US" sz="1800" b="1" dirty="0">
                <a:solidFill>
                  <a:srgbClr val="22228B"/>
                </a:solidFill>
                <a:latin typeface="宋体" panose="02010600030101010101" pitchFamily="2" charset="-122"/>
                <a:ea typeface="宋体" panose="02010600030101010101" pitchFamily="2" charset="-122"/>
              </a:rPr>
              <a:t>描述</a:t>
            </a:r>
            <a:endParaRPr lang="en-US" altLang="ko-KR" sz="1800" b="1" dirty="0">
              <a:solidFill>
                <a:srgbClr val="22228B"/>
              </a:solidFill>
              <a:latin typeface="宋体" panose="02010600030101010101" pitchFamily="2" charset="-122"/>
              <a:ea typeface="宋体" panose="02010600030101010101" pitchFamily="2" charset="-122"/>
            </a:endParaRPr>
          </a:p>
        </p:txBody>
      </p:sp>
      <p:sp>
        <p:nvSpPr>
          <p:cNvPr id="89" name="Rectangle 6"/>
          <p:cNvSpPr>
            <a:spLocks noChangeArrowheads="1"/>
          </p:cNvSpPr>
          <p:nvPr/>
        </p:nvSpPr>
        <p:spPr bwMode="gray">
          <a:xfrm>
            <a:off x="755576" y="1774496"/>
            <a:ext cx="7159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800" b="1" dirty="0">
                <a:solidFill>
                  <a:srgbClr val="22228B"/>
                </a:solidFill>
                <a:latin typeface="宋体" panose="02010600030101010101" pitchFamily="2" charset="-122"/>
                <a:ea typeface="宋体" panose="02010600030101010101" pitchFamily="2" charset="-122"/>
              </a:rPr>
              <a:t>解决</a:t>
            </a:r>
            <a:endParaRPr lang="en-US" altLang="zh-CN" sz="1800" b="1" dirty="0">
              <a:solidFill>
                <a:srgbClr val="22228B"/>
              </a:solidFill>
              <a:latin typeface="宋体" panose="02010600030101010101" pitchFamily="2" charset="-122"/>
              <a:ea typeface="宋体" panose="02010600030101010101" pitchFamily="2" charset="-122"/>
            </a:endParaRPr>
          </a:p>
          <a:p>
            <a:pPr eaLnBrk="1" hangingPunct="1">
              <a:spcBef>
                <a:spcPct val="0"/>
              </a:spcBef>
              <a:buFontTx/>
              <a:buNone/>
            </a:pPr>
            <a:r>
              <a:rPr lang="zh-CN" altLang="en-US" sz="1800" b="1" dirty="0">
                <a:solidFill>
                  <a:srgbClr val="22228B"/>
                </a:solidFill>
                <a:latin typeface="宋体" panose="02010600030101010101" pitchFamily="2" charset="-122"/>
                <a:ea typeface="宋体" panose="02010600030101010101" pitchFamily="2" charset="-122"/>
              </a:rPr>
              <a:t>方法</a:t>
            </a:r>
            <a:endParaRPr lang="en-US" altLang="ko-KR" sz="1800" b="1" dirty="0">
              <a:solidFill>
                <a:srgbClr val="22228B"/>
              </a:solidFill>
              <a:latin typeface="宋体" panose="02010600030101010101" pitchFamily="2" charset="-122"/>
              <a:ea typeface="宋体" panose="02010600030101010101" pitchFamily="2" charset="-122"/>
            </a:endParaRPr>
          </a:p>
        </p:txBody>
      </p:sp>
      <p:sp>
        <p:nvSpPr>
          <p:cNvPr id="90" name="AutoShape 5"/>
          <p:cNvSpPr>
            <a:spLocks noChangeArrowheads="1"/>
          </p:cNvSpPr>
          <p:nvPr/>
        </p:nvSpPr>
        <p:spPr bwMode="gray">
          <a:xfrm>
            <a:off x="1489001" y="1601159"/>
            <a:ext cx="7167637" cy="889600"/>
          </a:xfrm>
          <a:prstGeom prst="roundRect">
            <a:avLst>
              <a:gd name="adj" fmla="val 16667"/>
            </a:avLst>
          </a:prstGeom>
          <a:solidFill>
            <a:schemeClr val="accent5">
              <a:lumMod val="20000"/>
              <a:lumOff val="80000"/>
            </a:schemeClr>
          </a:solidFill>
          <a:ln w="12700" algn="ctr">
            <a:noFill/>
            <a:round/>
            <a:headEnd/>
            <a:tailEnd/>
          </a:ln>
          <a:effectLst/>
        </p:spPr>
        <p:txBody>
          <a:bodyPr wrap="none" anchor="ctr"/>
          <a:lstStyle/>
          <a:p>
            <a:pPr eaLnBrk="1" hangingPunct="1">
              <a:lnSpc>
                <a:spcPct val="120000"/>
              </a:lnSpc>
              <a:defRPr/>
            </a:pP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性能预测：支持向量机、因子分解机等</a:t>
            </a:r>
            <a:r>
              <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p>
          <a:p>
            <a:pPr eaLnBrk="1" hangingPunct="1">
              <a:lnSpc>
                <a:spcPct val="120000"/>
              </a:lnSpc>
              <a:defRPr/>
            </a:pP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正反例划分：</a:t>
            </a:r>
            <a:r>
              <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均值聚类、谱聚类</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等       </a:t>
            </a:r>
            <a:endParaRPr lang="en-US" altLang="zh-CN"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0000"/>
              </a:lnSpc>
              <a:defRPr/>
            </a:pP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规则</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提取：决策树、随机森林等</a:t>
            </a:r>
            <a:endPar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5288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r>
              <a:rPr lang="zh-CN" altLang="en-US" sz="2400" b="1" dirty="0" smtClean="0">
                <a:solidFill>
                  <a:srgbClr val="FF0000"/>
                </a:solidFill>
              </a:rPr>
              <a:t>工作基础：药物</a:t>
            </a:r>
            <a:r>
              <a:rPr lang="zh-CN" altLang="en-US" sz="2400" b="1" dirty="0">
                <a:solidFill>
                  <a:srgbClr val="FF0000"/>
                </a:solidFill>
              </a:rPr>
              <a:t>构效关系的机器学习研究</a:t>
            </a:r>
          </a:p>
        </p:txBody>
      </p:sp>
      <p:grpSp>
        <p:nvGrpSpPr>
          <p:cNvPr id="10" name="组合 9"/>
          <p:cNvGrpSpPr/>
          <p:nvPr/>
        </p:nvGrpSpPr>
        <p:grpSpPr>
          <a:xfrm>
            <a:off x="899592" y="2147955"/>
            <a:ext cx="6912768" cy="3600656"/>
            <a:chOff x="899592" y="2004067"/>
            <a:chExt cx="6912768" cy="3600656"/>
          </a:xfrm>
        </p:grpSpPr>
        <p:grpSp>
          <p:nvGrpSpPr>
            <p:cNvPr id="8" name="组合 7"/>
            <p:cNvGrpSpPr/>
            <p:nvPr/>
          </p:nvGrpSpPr>
          <p:grpSpPr>
            <a:xfrm>
              <a:off x="899592" y="2004067"/>
              <a:ext cx="6912768" cy="3600656"/>
              <a:chOff x="1043608" y="1268760"/>
              <a:chExt cx="6336704" cy="3600656"/>
            </a:xfrm>
          </p:grpSpPr>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2709176"/>
                <a:ext cx="3303849"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268760"/>
                <a:ext cx="6336704" cy="1389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下箭头 4"/>
              <p:cNvSpPr/>
              <p:nvPr/>
            </p:nvSpPr>
            <p:spPr>
              <a:xfrm>
                <a:off x="5292080" y="2132856"/>
                <a:ext cx="288032" cy="576320"/>
              </a:xfrm>
              <a:prstGeom prst="down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 name="TextBox 5"/>
              <p:cNvSpPr txBox="1"/>
              <p:nvPr/>
            </p:nvSpPr>
            <p:spPr>
              <a:xfrm>
                <a:off x="1619672" y="3212976"/>
                <a:ext cx="2160240" cy="646331"/>
              </a:xfrm>
              <a:prstGeom prst="rect">
                <a:avLst/>
              </a:prstGeom>
              <a:solidFill>
                <a:schemeClr val="accent1">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solidFill>
                      <a:schemeClr val="accent1">
                        <a:lumMod val="75000"/>
                      </a:schemeClr>
                    </a:solidFill>
                  </a:rPr>
                  <a:t>粗集简约</a:t>
                </a:r>
                <a:endParaRPr lang="en-US" altLang="zh-CN" b="1" dirty="0" smtClean="0">
                  <a:solidFill>
                    <a:schemeClr val="accent1">
                      <a:lumMod val="75000"/>
                    </a:schemeClr>
                  </a:solidFill>
                </a:endParaRPr>
              </a:p>
              <a:p>
                <a:r>
                  <a:rPr lang="zh-CN" altLang="en-US" b="1" dirty="0" smtClean="0">
                    <a:solidFill>
                      <a:schemeClr val="accent1">
                        <a:lumMod val="75000"/>
                      </a:schemeClr>
                    </a:solidFill>
                  </a:rPr>
                  <a:t>神经网络集成方法</a:t>
                </a:r>
                <a:endParaRPr lang="en-US" altLang="zh-CN" b="1" dirty="0" smtClean="0">
                  <a:solidFill>
                    <a:schemeClr val="accent1">
                      <a:lumMod val="75000"/>
                    </a:schemeClr>
                  </a:solidFill>
                </a:endParaRPr>
              </a:p>
            </p:txBody>
          </p:sp>
        </p:grpSp>
        <p:sp>
          <p:nvSpPr>
            <p:cNvPr id="7" name="右箭头 6"/>
            <p:cNvSpPr/>
            <p:nvPr/>
          </p:nvSpPr>
          <p:spPr>
            <a:xfrm>
              <a:off x="3868238" y="4127432"/>
              <a:ext cx="576064" cy="28803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8"/>
          <p:cNvSpPr txBox="1"/>
          <p:nvPr/>
        </p:nvSpPr>
        <p:spPr>
          <a:xfrm>
            <a:off x="877261" y="980728"/>
            <a:ext cx="7223131" cy="923330"/>
          </a:xfrm>
          <a:prstGeom prst="rect">
            <a:avLst/>
          </a:prstGeom>
          <a:solidFill>
            <a:schemeClr val="bg1">
              <a:lumMod val="95000"/>
            </a:schemeClr>
          </a:solidFill>
        </p:spPr>
        <p:txBody>
          <a:bodyPr wrap="square" rtlCol="0">
            <a:spAutoFit/>
          </a:bodyPr>
          <a:lstStyle/>
          <a:p>
            <a:r>
              <a:rPr lang="zh-CN" altLang="en-US" b="1" dirty="0"/>
              <a:t>药物构效关系</a:t>
            </a:r>
            <a:r>
              <a:rPr lang="zh-CN" altLang="en-US" b="1" dirty="0" smtClean="0"/>
              <a:t>模型：</a:t>
            </a:r>
            <a:r>
              <a:rPr lang="zh-CN" altLang="en-US" dirty="0" smtClean="0"/>
              <a:t>用</a:t>
            </a:r>
            <a:r>
              <a:rPr lang="zh-CN" altLang="en-US" dirty="0"/>
              <a:t>计算机对已有药物的活性数据进行建模，利用所建模型指导新药设计，并对新药的活性进行计算机预报</a:t>
            </a:r>
            <a:r>
              <a:rPr lang="zh-CN" altLang="en-US" dirty="0" smtClean="0"/>
              <a:t>，可以大量</a:t>
            </a:r>
            <a:r>
              <a:rPr lang="zh-CN" altLang="en-US" dirty="0"/>
              <a:t>节约实验费用，同时提高药物设计</a:t>
            </a:r>
            <a:r>
              <a:rPr lang="zh-CN" altLang="en-US" dirty="0" smtClean="0"/>
              <a:t>效率。</a:t>
            </a:r>
            <a:endParaRPr lang="zh-CN" altLang="en-US" dirty="0"/>
          </a:p>
        </p:txBody>
      </p:sp>
      <p:sp>
        <p:nvSpPr>
          <p:cNvPr id="12" name="流程图: 过程 11"/>
          <p:cNvSpPr/>
          <p:nvPr/>
        </p:nvSpPr>
        <p:spPr>
          <a:xfrm>
            <a:off x="803076" y="1960711"/>
            <a:ext cx="7079115" cy="3844553"/>
          </a:xfrm>
          <a:prstGeom prst="flowChartProcess">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899592" y="5015501"/>
            <a:ext cx="6982599" cy="1494488"/>
            <a:chOff x="899592" y="5015501"/>
            <a:chExt cx="6982599" cy="1494488"/>
          </a:xfrm>
        </p:grpSpPr>
        <p:sp>
          <p:nvSpPr>
            <p:cNvPr id="11" name="流程图: 终止 10"/>
            <p:cNvSpPr/>
            <p:nvPr/>
          </p:nvSpPr>
          <p:spPr>
            <a:xfrm>
              <a:off x="899592" y="5949280"/>
              <a:ext cx="6982599" cy="560709"/>
            </a:xfrm>
            <a:prstGeom prst="flowChartTermina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实验证明：本方法</a:t>
              </a:r>
              <a:r>
                <a:rPr lang="zh-CN" altLang="zh-CN" dirty="0" smtClean="0"/>
                <a:t>在</a:t>
              </a:r>
              <a:r>
                <a:rPr lang="zh-CN" altLang="zh-CN" dirty="0"/>
                <a:t>分析药物活性</a:t>
              </a:r>
              <a:r>
                <a:rPr lang="zh-CN" altLang="zh-CN" dirty="0" smtClean="0"/>
                <a:t>方面</a:t>
              </a:r>
              <a:r>
                <a:rPr lang="zh-CN" altLang="en-US" dirty="0" smtClean="0"/>
                <a:t>非常有效</a:t>
              </a:r>
              <a:endParaRPr lang="zh-CN" altLang="en-US" dirty="0"/>
            </a:p>
          </p:txBody>
        </p:sp>
        <p:sp>
          <p:nvSpPr>
            <p:cNvPr id="13" name="下箭头 12"/>
            <p:cNvSpPr/>
            <p:nvPr/>
          </p:nvSpPr>
          <p:spPr>
            <a:xfrm>
              <a:off x="3995936" y="5805264"/>
              <a:ext cx="864096" cy="144016"/>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可选过程 13"/>
            <p:cNvSpPr/>
            <p:nvPr/>
          </p:nvSpPr>
          <p:spPr>
            <a:xfrm>
              <a:off x="1403648" y="5015501"/>
              <a:ext cx="2752622" cy="713717"/>
            </a:xfrm>
            <a:prstGeom prst="flowChartAlternate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accent1">
                      <a:lumMod val="75000"/>
                    </a:schemeClr>
                  </a:solidFill>
                </a:rPr>
                <a:t>异构神经网络集成方法</a:t>
              </a:r>
              <a:endParaRPr lang="en-US" altLang="zh-CN" b="1" dirty="0" smtClean="0">
                <a:solidFill>
                  <a:schemeClr val="accent1">
                    <a:lumMod val="75000"/>
                  </a:schemeClr>
                </a:solidFill>
              </a:endParaRPr>
            </a:p>
            <a:p>
              <a:pPr algn="ctr"/>
              <a:r>
                <a:rPr lang="zh-CN" altLang="zh-CN" b="1" dirty="0" smtClean="0">
                  <a:solidFill>
                    <a:schemeClr val="accent1">
                      <a:lumMod val="75000"/>
                    </a:schemeClr>
                  </a:solidFill>
                </a:rPr>
                <a:t>最近邻</a:t>
              </a:r>
              <a:r>
                <a:rPr lang="zh-CN" altLang="zh-CN" b="1" dirty="0">
                  <a:solidFill>
                    <a:schemeClr val="accent1">
                      <a:lumMod val="75000"/>
                    </a:schemeClr>
                  </a:solidFill>
                </a:rPr>
                <a:t>聚类</a:t>
              </a:r>
              <a:r>
                <a:rPr lang="zh-CN" altLang="zh-CN" b="1" dirty="0" smtClean="0">
                  <a:solidFill>
                    <a:schemeClr val="accent1">
                      <a:lumMod val="75000"/>
                    </a:schemeClr>
                  </a:solidFill>
                </a:rPr>
                <a:t>算法</a:t>
              </a:r>
            </a:p>
          </p:txBody>
        </p:sp>
        <p:sp>
          <p:nvSpPr>
            <p:cNvPr id="15" name="左箭头 14"/>
            <p:cNvSpPr/>
            <p:nvPr/>
          </p:nvSpPr>
          <p:spPr>
            <a:xfrm rot="10800000">
              <a:off x="4156270" y="5373216"/>
              <a:ext cx="559746" cy="283994"/>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84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b="1" dirty="0" smtClean="0">
                <a:solidFill>
                  <a:srgbClr val="FF0000"/>
                </a:solidFill>
              </a:rPr>
              <a:t>研究内容与目标</a:t>
            </a:r>
            <a:endParaRPr lang="zh-CN" altLang="en-US" b="1" dirty="0">
              <a:solidFill>
                <a:srgbClr val="FF0000"/>
              </a:solidFill>
            </a:endParaRPr>
          </a:p>
        </p:txBody>
      </p:sp>
      <p:sp>
        <p:nvSpPr>
          <p:cNvPr id="24" name="矩形 23"/>
          <p:cNvSpPr/>
          <p:nvPr/>
        </p:nvSpPr>
        <p:spPr>
          <a:xfrm>
            <a:off x="6832163" y="4332524"/>
            <a:ext cx="1584176" cy="100811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solidFill>
                  <a:schemeClr val="tx1"/>
                </a:solidFill>
              </a:rPr>
              <a:t>    可解释性</a:t>
            </a:r>
            <a:endParaRPr lang="zh-CN" altLang="en-US" dirty="0">
              <a:solidFill>
                <a:schemeClr val="tx1"/>
              </a:solidFill>
            </a:endParaRPr>
          </a:p>
        </p:txBody>
      </p:sp>
      <p:sp>
        <p:nvSpPr>
          <p:cNvPr id="33" name="圆角矩形 32"/>
          <p:cNvSpPr/>
          <p:nvPr/>
        </p:nvSpPr>
        <p:spPr>
          <a:xfrm>
            <a:off x="3612919" y="1484784"/>
            <a:ext cx="2290287" cy="100811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rPr>
              <a:t>基于主动学习的</a:t>
            </a:r>
            <a:endParaRPr lang="en-US" altLang="zh-CN" dirty="0">
              <a:solidFill>
                <a:schemeClr val="tx1"/>
              </a:solidFill>
              <a:latin typeface="黑体" pitchFamily="49" charset="-122"/>
              <a:ea typeface="黑体" pitchFamily="49" charset="-122"/>
              <a:cs typeface="Times New Roman" pitchFamily="18" charset="0"/>
            </a:endParaRPr>
          </a:p>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rPr>
              <a:t>多层级交互式</a:t>
            </a:r>
            <a:endParaRPr lang="en-US" altLang="zh-CN" dirty="0">
              <a:solidFill>
                <a:schemeClr val="tx1"/>
              </a:solidFill>
              <a:latin typeface="黑体" pitchFamily="49" charset="-122"/>
              <a:ea typeface="黑体" pitchFamily="49" charset="-122"/>
              <a:cs typeface="Times New Roman" pitchFamily="18" charset="0"/>
            </a:endParaRPr>
          </a:p>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rPr>
              <a:t>特征选择方法</a:t>
            </a:r>
          </a:p>
        </p:txBody>
      </p:sp>
      <p:sp>
        <p:nvSpPr>
          <p:cNvPr id="34" name="圆角矩形 33"/>
          <p:cNvSpPr/>
          <p:nvPr/>
        </p:nvSpPr>
        <p:spPr>
          <a:xfrm>
            <a:off x="3612919" y="3252404"/>
            <a:ext cx="2290287" cy="100811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solidFill>
                  <a:schemeClr val="tx1"/>
                </a:solidFill>
                <a:latin typeface="黑体" pitchFamily="49" charset="-122"/>
                <a:ea typeface="黑体" pitchFamily="49" charset="-122"/>
                <a:cs typeface="Times New Roman" pitchFamily="18" charset="0"/>
                <a:sym typeface="Symbol" pitchFamily="18" charset="2"/>
              </a:rPr>
              <a:t>基于集成学习的</a:t>
            </a:r>
            <a:endParaRPr lang="en-US" altLang="zh-CN" dirty="0">
              <a:solidFill>
                <a:schemeClr val="tx1"/>
              </a:solidFill>
              <a:latin typeface="黑体" pitchFamily="49" charset="-122"/>
              <a:ea typeface="黑体" pitchFamily="49" charset="-122"/>
              <a:cs typeface="Times New Roman" pitchFamily="18" charset="0"/>
              <a:sym typeface="Symbol" pitchFamily="18" charset="2"/>
            </a:endParaRPr>
          </a:p>
          <a:p>
            <a:pPr algn="ctr"/>
            <a:r>
              <a:rPr lang="zh-CN" altLang="en-US" dirty="0">
                <a:solidFill>
                  <a:schemeClr val="tx1"/>
                </a:solidFill>
                <a:latin typeface="黑体" pitchFamily="49" charset="-122"/>
                <a:ea typeface="黑体" pitchFamily="49" charset="-122"/>
                <a:cs typeface="Times New Roman" pitchFamily="18" charset="0"/>
                <a:sym typeface="Symbol" pitchFamily="18" charset="2"/>
              </a:rPr>
              <a:t>自适应</a:t>
            </a:r>
            <a:r>
              <a:rPr lang="zh-CN" altLang="en-US" dirty="0" smtClean="0">
                <a:solidFill>
                  <a:schemeClr val="tx1"/>
                </a:solidFill>
                <a:latin typeface="黑体" pitchFamily="49" charset="-122"/>
                <a:ea typeface="黑体" pitchFamily="49" charset="-122"/>
                <a:cs typeface="Times New Roman" pitchFamily="18" charset="0"/>
                <a:sym typeface="Symbol" pitchFamily="18" charset="2"/>
              </a:rPr>
              <a:t>混合式</a:t>
            </a:r>
            <a:endParaRPr lang="en-US" altLang="zh-CN" dirty="0" smtClean="0">
              <a:solidFill>
                <a:schemeClr val="tx1"/>
              </a:solidFill>
              <a:latin typeface="黑体" pitchFamily="49" charset="-122"/>
              <a:ea typeface="黑体" pitchFamily="49" charset="-122"/>
              <a:cs typeface="Times New Roman" pitchFamily="18" charset="0"/>
              <a:sym typeface="Symbol" pitchFamily="18" charset="2"/>
            </a:endParaRPr>
          </a:p>
          <a:p>
            <a:pPr algn="ctr"/>
            <a:r>
              <a:rPr lang="zh-CN" altLang="en-US" dirty="0" smtClean="0">
                <a:solidFill>
                  <a:schemeClr val="tx1"/>
                </a:solidFill>
                <a:latin typeface="黑体" pitchFamily="49" charset="-122"/>
                <a:ea typeface="黑体" pitchFamily="49" charset="-122"/>
                <a:cs typeface="Times New Roman" pitchFamily="18" charset="0"/>
                <a:sym typeface="Symbol" pitchFamily="18" charset="2"/>
              </a:rPr>
              <a:t>性能</a:t>
            </a:r>
            <a:r>
              <a:rPr lang="zh-CN" altLang="en-US" dirty="0">
                <a:solidFill>
                  <a:schemeClr val="tx1"/>
                </a:solidFill>
                <a:latin typeface="黑体" pitchFamily="49" charset="-122"/>
                <a:ea typeface="黑体" pitchFamily="49" charset="-122"/>
                <a:cs typeface="Times New Roman" pitchFamily="18" charset="0"/>
                <a:sym typeface="Symbol" pitchFamily="18" charset="2"/>
              </a:rPr>
              <a:t>预测方法</a:t>
            </a:r>
          </a:p>
        </p:txBody>
      </p:sp>
      <p:sp>
        <p:nvSpPr>
          <p:cNvPr id="35" name="圆角矩形 34"/>
          <p:cNvSpPr/>
          <p:nvPr/>
        </p:nvSpPr>
        <p:spPr>
          <a:xfrm>
            <a:off x="3612919" y="5016601"/>
            <a:ext cx="2290287" cy="100811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sym typeface="Symbol" pitchFamily="18" charset="2"/>
              </a:rPr>
              <a:t>基于规则抽取</a:t>
            </a:r>
            <a:endParaRPr lang="en-US" altLang="zh-CN" dirty="0">
              <a:solidFill>
                <a:schemeClr val="tx1"/>
              </a:solidFill>
              <a:latin typeface="黑体" pitchFamily="49" charset="-122"/>
              <a:ea typeface="黑体" pitchFamily="49" charset="-122"/>
              <a:cs typeface="Times New Roman" pitchFamily="18" charset="0"/>
              <a:sym typeface="Symbol" pitchFamily="18" charset="2"/>
            </a:endParaRPr>
          </a:p>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sym typeface="Symbol" pitchFamily="18" charset="2"/>
              </a:rPr>
              <a:t>的可解释性方法</a:t>
            </a:r>
          </a:p>
        </p:txBody>
      </p:sp>
      <p:sp>
        <p:nvSpPr>
          <p:cNvPr id="37" name="圆角矩形 36"/>
          <p:cNvSpPr/>
          <p:nvPr/>
        </p:nvSpPr>
        <p:spPr>
          <a:xfrm>
            <a:off x="755577" y="2173028"/>
            <a:ext cx="1930246" cy="10081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solidFill>
                  <a:sysClr val="windowText" lastClr="000000"/>
                </a:solidFill>
              </a:rPr>
              <a:t>选择重要的</a:t>
            </a:r>
            <a:endParaRPr lang="zh-CN" altLang="en-US" dirty="0">
              <a:solidFill>
                <a:sysClr val="windowText" lastClr="000000"/>
              </a:solidFill>
            </a:endParaRPr>
          </a:p>
          <a:p>
            <a:pPr algn="ctr"/>
            <a:r>
              <a:rPr lang="zh-CN" altLang="en-US" dirty="0" smtClean="0">
                <a:solidFill>
                  <a:sysClr val="windowText" lastClr="000000"/>
                </a:solidFill>
              </a:rPr>
              <a:t>合金元素</a:t>
            </a:r>
            <a:r>
              <a:rPr lang="en-US" altLang="zh-CN" dirty="0" smtClean="0">
                <a:solidFill>
                  <a:sysClr val="windowText" lastClr="000000"/>
                </a:solidFill>
              </a:rPr>
              <a:t>-</a:t>
            </a:r>
            <a:r>
              <a:rPr lang="zh-CN" altLang="en-US" dirty="0" smtClean="0">
                <a:solidFill>
                  <a:sysClr val="windowText" lastClr="000000"/>
                </a:solidFill>
              </a:rPr>
              <a:t>难</a:t>
            </a:r>
            <a:endParaRPr lang="zh-CN" altLang="en-US" dirty="0">
              <a:solidFill>
                <a:sysClr val="windowText" lastClr="000000"/>
              </a:solidFill>
            </a:endParaRPr>
          </a:p>
        </p:txBody>
      </p:sp>
      <p:sp>
        <p:nvSpPr>
          <p:cNvPr id="38" name="圆角矩形 37"/>
          <p:cNvSpPr/>
          <p:nvPr/>
        </p:nvSpPr>
        <p:spPr>
          <a:xfrm>
            <a:off x="755577" y="3253148"/>
            <a:ext cx="1930246" cy="10081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solidFill>
                  <a:sysClr val="windowText" lastClr="000000"/>
                </a:solidFill>
              </a:rPr>
              <a:t>模型调</a:t>
            </a:r>
            <a:r>
              <a:rPr lang="zh-CN" altLang="en-US" dirty="0">
                <a:solidFill>
                  <a:sysClr val="windowText" lastClr="000000"/>
                </a:solidFill>
              </a:rPr>
              <a:t>参繁杂</a:t>
            </a:r>
          </a:p>
        </p:txBody>
      </p:sp>
      <p:sp>
        <p:nvSpPr>
          <p:cNvPr id="39" name="圆角矩形 38"/>
          <p:cNvSpPr/>
          <p:nvPr/>
        </p:nvSpPr>
        <p:spPr>
          <a:xfrm>
            <a:off x="755577" y="4333268"/>
            <a:ext cx="1930246" cy="10081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solidFill>
                  <a:sysClr val="windowText" lastClr="000000"/>
                </a:solidFill>
              </a:rPr>
              <a:t>合金元素与性能关系分析难</a:t>
            </a:r>
            <a:endParaRPr lang="zh-CN" altLang="en-US" dirty="0">
              <a:solidFill>
                <a:sysClr val="windowText" lastClr="000000"/>
              </a:solidFill>
            </a:endParaRPr>
          </a:p>
        </p:txBody>
      </p:sp>
      <p:sp>
        <p:nvSpPr>
          <p:cNvPr id="40" name="矩形 39"/>
          <p:cNvSpPr/>
          <p:nvPr/>
        </p:nvSpPr>
        <p:spPr>
          <a:xfrm>
            <a:off x="395536" y="2173029"/>
            <a:ext cx="360041" cy="316835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400" dirty="0" smtClean="0"/>
              <a:t>单一模型</a:t>
            </a:r>
            <a:endParaRPr lang="zh-CN" altLang="en-US" dirty="0"/>
          </a:p>
        </p:txBody>
      </p:sp>
      <p:cxnSp>
        <p:nvCxnSpPr>
          <p:cNvPr id="42" name="直接箭头连接符 41"/>
          <p:cNvCxnSpPr>
            <a:stCxn id="37" idx="3"/>
            <a:endCxn id="33" idx="1"/>
          </p:cNvCxnSpPr>
          <p:nvPr/>
        </p:nvCxnSpPr>
        <p:spPr>
          <a:xfrm flipV="1">
            <a:off x="2685823" y="1988840"/>
            <a:ext cx="927096" cy="688244"/>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8" idx="3"/>
            <a:endCxn id="34" idx="1"/>
          </p:cNvCxnSpPr>
          <p:nvPr/>
        </p:nvCxnSpPr>
        <p:spPr>
          <a:xfrm flipV="1">
            <a:off x="2685823" y="3756460"/>
            <a:ext cx="927096" cy="744"/>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9" idx="3"/>
            <a:endCxn id="35" idx="1"/>
          </p:cNvCxnSpPr>
          <p:nvPr/>
        </p:nvCxnSpPr>
        <p:spPr>
          <a:xfrm>
            <a:off x="2685823" y="4837324"/>
            <a:ext cx="927096" cy="683333"/>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5" idx="3"/>
            <a:endCxn id="24" idx="1"/>
          </p:cNvCxnSpPr>
          <p:nvPr/>
        </p:nvCxnSpPr>
        <p:spPr>
          <a:xfrm flipV="1">
            <a:off x="5903206" y="4836580"/>
            <a:ext cx="928957" cy="684077"/>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00742" y="764704"/>
            <a:ext cx="229028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楷体" panose="02010609060101010101" pitchFamily="49" charset="-122"/>
                <a:ea typeface="楷体" panose="02010609060101010101" pitchFamily="49" charset="-122"/>
              </a:rPr>
              <a:t>存在问题</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27" name="矩形 26"/>
          <p:cNvSpPr/>
          <p:nvPr/>
        </p:nvSpPr>
        <p:spPr>
          <a:xfrm>
            <a:off x="3612919" y="764704"/>
            <a:ext cx="229028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楷体" panose="02010609060101010101" pitchFamily="49" charset="-122"/>
                <a:ea typeface="楷体" panose="02010609060101010101" pitchFamily="49" charset="-122"/>
              </a:rPr>
              <a:t>研究内容</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28" name="矩形 27"/>
          <p:cNvSpPr/>
          <p:nvPr/>
        </p:nvSpPr>
        <p:spPr>
          <a:xfrm>
            <a:off x="6479107" y="767508"/>
            <a:ext cx="229028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楷体" panose="02010609060101010101" pitchFamily="49" charset="-122"/>
                <a:ea typeface="楷体" panose="02010609060101010101" pitchFamily="49" charset="-122"/>
              </a:rPr>
              <a:t>研究目标</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32" name="文本框 31"/>
          <p:cNvSpPr txBox="1"/>
          <p:nvPr/>
        </p:nvSpPr>
        <p:spPr>
          <a:xfrm>
            <a:off x="1836714" y="6165304"/>
            <a:ext cx="1558052" cy="519351"/>
          </a:xfrm>
          <a:prstGeom prst="ellipse">
            <a:avLst/>
          </a:prstGeom>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zh-CN" altLang="en-US" dirty="0" smtClean="0"/>
              <a:t>专家经验</a:t>
            </a:r>
            <a:endParaRPr lang="zh-CN" altLang="en-US" dirty="0"/>
          </a:p>
        </p:txBody>
      </p:sp>
      <p:cxnSp>
        <p:nvCxnSpPr>
          <p:cNvPr id="53" name="直接箭头连接符 52"/>
          <p:cNvCxnSpPr>
            <a:stCxn id="32" idx="0"/>
            <a:endCxn id="35" idx="1"/>
          </p:cNvCxnSpPr>
          <p:nvPr/>
        </p:nvCxnSpPr>
        <p:spPr>
          <a:xfrm flipV="1">
            <a:off x="2615740" y="5520657"/>
            <a:ext cx="997179" cy="644647"/>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32" idx="0"/>
            <a:endCxn id="33" idx="1"/>
          </p:cNvCxnSpPr>
          <p:nvPr/>
        </p:nvCxnSpPr>
        <p:spPr>
          <a:xfrm flipV="1">
            <a:off x="2615740" y="1988840"/>
            <a:ext cx="997179" cy="4176464"/>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5903206" y="1988840"/>
            <a:ext cx="2513133" cy="2270010"/>
            <a:chOff x="5903206" y="1988840"/>
            <a:chExt cx="2513133" cy="2270010"/>
          </a:xfrm>
        </p:grpSpPr>
        <p:sp>
          <p:nvSpPr>
            <p:cNvPr id="3" name="矩形 2"/>
            <p:cNvSpPr/>
            <p:nvPr/>
          </p:nvSpPr>
          <p:spPr>
            <a:xfrm>
              <a:off x="6832163" y="2170618"/>
              <a:ext cx="1584176" cy="100811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solidFill>
                    <a:schemeClr val="tx1"/>
                  </a:solidFill>
                </a:rPr>
                <a:t>   泛化能力</a:t>
              </a:r>
              <a:endParaRPr lang="zh-CN" altLang="en-US" dirty="0">
                <a:solidFill>
                  <a:schemeClr val="tx1"/>
                </a:solidFill>
              </a:endParaRPr>
            </a:p>
          </p:txBody>
        </p:sp>
        <p:sp>
          <p:nvSpPr>
            <p:cNvPr id="23" name="矩形 22"/>
            <p:cNvSpPr/>
            <p:nvPr/>
          </p:nvSpPr>
          <p:spPr>
            <a:xfrm>
              <a:off x="6832163" y="3250738"/>
              <a:ext cx="1584176" cy="100811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solidFill>
                    <a:schemeClr val="tx1"/>
                  </a:solidFill>
                </a:rPr>
                <a:t>易用性</a:t>
              </a:r>
            </a:p>
          </p:txBody>
        </p:sp>
        <p:cxnSp>
          <p:nvCxnSpPr>
            <p:cNvPr id="44" name="直接箭头连接符 43"/>
            <p:cNvCxnSpPr>
              <a:stCxn id="33" idx="3"/>
              <a:endCxn id="3" idx="1"/>
            </p:cNvCxnSpPr>
            <p:nvPr/>
          </p:nvCxnSpPr>
          <p:spPr>
            <a:xfrm>
              <a:off x="5903206" y="1988840"/>
              <a:ext cx="928957" cy="68583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4" idx="3"/>
              <a:endCxn id="23" idx="1"/>
            </p:cNvCxnSpPr>
            <p:nvPr/>
          </p:nvCxnSpPr>
          <p:spPr>
            <a:xfrm flipV="1">
              <a:off x="5903206" y="3754794"/>
              <a:ext cx="928957" cy="1666"/>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33" idx="3"/>
            </p:cNvCxnSpPr>
            <p:nvPr/>
          </p:nvCxnSpPr>
          <p:spPr>
            <a:xfrm>
              <a:off x="5903206" y="1988840"/>
              <a:ext cx="928957" cy="1765954"/>
            </a:xfrm>
            <a:prstGeom prst="straightConnector1">
              <a:avLst/>
            </a:prstGeom>
            <a:ln w="28575">
              <a:solidFill>
                <a:schemeClr val="accent5">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8" name="直接箭头连接符 7"/>
            <p:cNvCxnSpPr>
              <a:stCxn id="34" idx="3"/>
              <a:endCxn id="3" idx="1"/>
            </p:cNvCxnSpPr>
            <p:nvPr/>
          </p:nvCxnSpPr>
          <p:spPr>
            <a:xfrm flipV="1">
              <a:off x="5903206" y="2674674"/>
              <a:ext cx="928957" cy="1081786"/>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燕尾形箭头 44"/>
            <p:cNvSpPr/>
            <p:nvPr/>
          </p:nvSpPr>
          <p:spPr>
            <a:xfrm rot="5400000" flipH="1">
              <a:off x="6938493" y="2564897"/>
              <a:ext cx="360040" cy="186261"/>
            </a:xfrm>
            <a:prstGeom prst="notchedRightArrow">
              <a:avLst/>
            </a:prstGeom>
            <a:solidFill>
              <a:srgbClr val="10B824"/>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燕尾形箭头 46"/>
            <p:cNvSpPr/>
            <p:nvPr/>
          </p:nvSpPr>
          <p:spPr>
            <a:xfrm rot="5400000" flipH="1">
              <a:off x="6933382" y="3661663"/>
              <a:ext cx="360040" cy="186261"/>
            </a:xfrm>
            <a:prstGeom prst="notchedRightArrow">
              <a:avLst/>
            </a:prstGeom>
            <a:solidFill>
              <a:srgbClr val="10B824"/>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燕尾形箭头 48"/>
          <p:cNvSpPr/>
          <p:nvPr/>
        </p:nvSpPr>
        <p:spPr>
          <a:xfrm rot="5400000" flipH="1">
            <a:off x="6933382" y="4743450"/>
            <a:ext cx="360040" cy="186261"/>
          </a:xfrm>
          <a:prstGeom prst="notchedRightArrow">
            <a:avLst/>
          </a:prstGeom>
          <a:solidFill>
            <a:srgbClr val="10B824"/>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1517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400" b="1" dirty="0">
                <a:solidFill>
                  <a:srgbClr val="FF0000"/>
                </a:solidFill>
              </a:rPr>
              <a:t>研究内容</a:t>
            </a:r>
            <a:r>
              <a:rPr lang="en-US" altLang="zh-CN" sz="2400" b="1" dirty="0">
                <a:solidFill>
                  <a:srgbClr val="FF0000"/>
                </a:solidFill>
              </a:rPr>
              <a:t>1</a:t>
            </a:r>
            <a:r>
              <a:rPr lang="zh-CN" altLang="en-US" sz="2400" b="1" dirty="0">
                <a:solidFill>
                  <a:srgbClr val="FF0000"/>
                </a:solidFill>
              </a:rPr>
              <a:t>：</a:t>
            </a:r>
            <a:r>
              <a:rPr lang="en-US" altLang="zh-CN" sz="2400" b="1" dirty="0">
                <a:solidFill>
                  <a:srgbClr val="FF0000"/>
                </a:solidFill>
              </a:rPr>
              <a:t/>
            </a:r>
            <a:br>
              <a:rPr lang="en-US" altLang="zh-CN" sz="2400" b="1" dirty="0">
                <a:solidFill>
                  <a:srgbClr val="FF0000"/>
                </a:solidFill>
              </a:rPr>
            </a:br>
            <a:r>
              <a:rPr lang="zh-CN" altLang="zh-CN" sz="2400" b="1" dirty="0">
                <a:solidFill>
                  <a:srgbClr val="FF0000"/>
                </a:solidFill>
              </a:rPr>
              <a:t>基于主动学习的多层级交互式特征选择方法</a:t>
            </a:r>
            <a:endParaRPr lang="zh-CN" altLang="en-US" sz="2400" b="1" dirty="0">
              <a:solidFill>
                <a:srgbClr val="FF0000"/>
              </a:solidFill>
            </a:endParaRPr>
          </a:p>
        </p:txBody>
      </p:sp>
      <p:sp>
        <p:nvSpPr>
          <p:cNvPr id="13" name="AutoShape 21"/>
          <p:cNvSpPr>
            <a:spLocks noChangeArrowheads="1"/>
          </p:cNvSpPr>
          <p:nvPr/>
        </p:nvSpPr>
        <p:spPr bwMode="auto">
          <a:xfrm>
            <a:off x="5998883" y="1052736"/>
            <a:ext cx="2461549" cy="720080"/>
          </a:xfrm>
          <a:prstGeom prst="flowChartAlternateProcess">
            <a:avLst/>
          </a:prstGeom>
          <a:solidFill>
            <a:srgbClr val="FFFF00"/>
          </a:solidFill>
          <a:ln>
            <a:solidFill>
              <a:schemeClr val="tx2"/>
            </a:solidFill>
            <a:headEnd/>
            <a:tailEnd/>
          </a:ln>
        </p:spPr>
        <p:style>
          <a:lnRef idx="1">
            <a:schemeClr val="accent3"/>
          </a:lnRef>
          <a:fillRef idx="2">
            <a:schemeClr val="accent3"/>
          </a:fillRef>
          <a:effectRef idx="1">
            <a:schemeClr val="accent3"/>
          </a:effectRef>
          <a:fontRef idx="minor">
            <a:schemeClr val="dk1"/>
          </a:fontRef>
        </p:style>
        <p:txBody>
          <a:bodyPr wrap="square" anchor="ctr">
            <a:noAutofit/>
          </a:bodyPr>
          <a:lstStyle/>
          <a:p>
            <a:pPr>
              <a:lnSpc>
                <a:spcPct val="130000"/>
              </a:lnSpc>
            </a:pPr>
            <a:r>
              <a:rPr lang="zh-CN" altLang="en-US" b="1" dirty="0"/>
              <a:t>寻找</a:t>
            </a:r>
            <a:r>
              <a:rPr lang="zh-CN" altLang="en-US" b="1" dirty="0" smtClean="0"/>
              <a:t>显著影响合金性能的合金元素</a:t>
            </a:r>
            <a:endParaRPr lang="zh-CN" altLang="en-US" b="1" dirty="0">
              <a:latin typeface="黑体" pitchFamily="49" charset="-122"/>
              <a:ea typeface="黑体" pitchFamily="49" charset="-122"/>
            </a:endParaRPr>
          </a:p>
        </p:txBody>
      </p:sp>
      <p:sp>
        <p:nvSpPr>
          <p:cNvPr id="4" name="圆角矩形 3"/>
          <p:cNvSpPr/>
          <p:nvPr/>
        </p:nvSpPr>
        <p:spPr>
          <a:xfrm>
            <a:off x="5796136" y="5445224"/>
            <a:ext cx="2952327" cy="100811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altLang="zh-CN" dirty="0" smtClean="0">
              <a:solidFill>
                <a:schemeClr val="tx1"/>
              </a:solidFill>
              <a:latin typeface="黑体" pitchFamily="49" charset="-122"/>
              <a:ea typeface="黑体" pitchFamily="49" charset="-122"/>
            </a:endParaRPr>
          </a:p>
          <a:p>
            <a:pPr lvl="0"/>
            <a:r>
              <a:rPr lang="zh-CN" altLang="en-US" b="1" dirty="0" smtClean="0">
                <a:solidFill>
                  <a:schemeClr val="tx1"/>
                </a:solidFill>
                <a:latin typeface="黑体" pitchFamily="49" charset="-122"/>
                <a:ea typeface="黑体" pitchFamily="49" charset="-122"/>
              </a:rPr>
              <a:t>难点：重要的</a:t>
            </a:r>
            <a:r>
              <a:rPr lang="zh-CN" altLang="en-US" b="1" dirty="0" smtClean="0">
                <a:solidFill>
                  <a:schemeClr val="tx1"/>
                </a:solidFill>
              </a:rPr>
              <a:t>合金</a:t>
            </a:r>
            <a:r>
              <a:rPr lang="zh-CN" altLang="en-US" b="1" dirty="0">
                <a:solidFill>
                  <a:schemeClr val="tx1"/>
                </a:solidFill>
              </a:rPr>
              <a:t>元素被</a:t>
            </a:r>
            <a:r>
              <a:rPr lang="zh-CN" altLang="en-US" b="1" dirty="0" smtClean="0">
                <a:solidFill>
                  <a:schemeClr val="tx1"/>
                </a:solidFill>
              </a:rPr>
              <a:t>剔除的风险</a:t>
            </a:r>
            <a:r>
              <a:rPr lang="zh-CN" altLang="en-US" b="1" dirty="0">
                <a:solidFill>
                  <a:schemeClr val="tx1"/>
                </a:solidFill>
              </a:rPr>
              <a:t>。</a:t>
            </a:r>
          </a:p>
          <a:p>
            <a:pPr algn="ctr"/>
            <a:endParaRPr lang="zh-CN" altLang="en-US" sz="1600" dirty="0"/>
          </a:p>
        </p:txBody>
      </p:sp>
      <p:sp>
        <p:nvSpPr>
          <p:cNvPr id="15" name="圆角矩形 14"/>
          <p:cNvSpPr/>
          <p:nvPr/>
        </p:nvSpPr>
        <p:spPr>
          <a:xfrm>
            <a:off x="5583217" y="2708919"/>
            <a:ext cx="3560783" cy="2016225"/>
          </a:xfrm>
          <a:prstGeom prst="roundRect">
            <a:avLst>
              <a:gd name="adj" fmla="val 1518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altLang="zh-CN" b="1" dirty="0" smtClean="0">
              <a:solidFill>
                <a:schemeClr val="tx1"/>
              </a:solidFill>
              <a:latin typeface="+mn-ea"/>
            </a:endParaRPr>
          </a:p>
          <a:p>
            <a:pPr lvl="0"/>
            <a:r>
              <a:rPr lang="zh-CN" altLang="en-US" b="1" dirty="0" smtClean="0">
                <a:solidFill>
                  <a:schemeClr val="tx1"/>
                </a:solidFill>
                <a:latin typeface="+mn-ea"/>
              </a:rPr>
              <a:t>核心：</a:t>
            </a:r>
            <a:endParaRPr lang="en-US" altLang="zh-CN" b="1" dirty="0" smtClean="0">
              <a:solidFill>
                <a:schemeClr val="tx1"/>
              </a:solidFill>
              <a:latin typeface="+mn-ea"/>
            </a:endParaRPr>
          </a:p>
          <a:p>
            <a:pPr lvl="0"/>
            <a:r>
              <a:rPr lang="zh-CN" altLang="en-US" b="1" dirty="0" smtClean="0">
                <a:solidFill>
                  <a:schemeClr val="tx1"/>
                </a:solidFill>
                <a:latin typeface="+mn-ea"/>
              </a:rPr>
              <a:t>（</a:t>
            </a:r>
            <a:r>
              <a:rPr lang="en-US" altLang="zh-CN" b="1" dirty="0" smtClean="0">
                <a:solidFill>
                  <a:schemeClr val="tx1"/>
                </a:solidFill>
                <a:latin typeface="+mn-ea"/>
              </a:rPr>
              <a:t>1</a:t>
            </a:r>
            <a:r>
              <a:rPr lang="zh-CN" altLang="en-US" b="1" dirty="0" smtClean="0">
                <a:solidFill>
                  <a:schemeClr val="tx1"/>
                </a:solidFill>
                <a:latin typeface="+mn-ea"/>
              </a:rPr>
              <a:t>）根据</a:t>
            </a:r>
            <a:r>
              <a:rPr lang="zh-CN" altLang="en-US" b="1" dirty="0">
                <a:solidFill>
                  <a:schemeClr val="tx1"/>
                </a:solidFill>
                <a:latin typeface="+mn-ea"/>
              </a:rPr>
              <a:t>合金实验数据，多层级过滤式自动筛选合金元素</a:t>
            </a:r>
            <a:endParaRPr lang="en-US" altLang="zh-CN" b="1" dirty="0">
              <a:solidFill>
                <a:schemeClr val="tx1"/>
              </a:solidFill>
              <a:latin typeface="+mn-ea"/>
            </a:endParaRPr>
          </a:p>
          <a:p>
            <a:pPr lvl="0"/>
            <a:r>
              <a:rPr lang="zh-CN" altLang="en-US" b="1" dirty="0" smtClean="0">
                <a:solidFill>
                  <a:schemeClr val="tx1"/>
                </a:solidFill>
                <a:latin typeface="+mn-ea"/>
              </a:rPr>
              <a:t>（</a:t>
            </a:r>
            <a:r>
              <a:rPr lang="en-US" altLang="zh-CN" b="1" dirty="0" smtClean="0">
                <a:solidFill>
                  <a:schemeClr val="tx1"/>
                </a:solidFill>
                <a:latin typeface="+mn-ea"/>
              </a:rPr>
              <a:t>2</a:t>
            </a:r>
            <a:r>
              <a:rPr lang="zh-CN" altLang="en-US" b="1" dirty="0" smtClean="0">
                <a:solidFill>
                  <a:schemeClr val="tx1"/>
                </a:solidFill>
                <a:latin typeface="+mn-ea"/>
              </a:rPr>
              <a:t>）</a:t>
            </a:r>
            <a:r>
              <a:rPr lang="zh-CN" altLang="zh-CN" b="1" dirty="0" smtClean="0">
                <a:solidFill>
                  <a:schemeClr val="tx1"/>
                </a:solidFill>
                <a:latin typeface="+mn-ea"/>
              </a:rPr>
              <a:t>模型</a:t>
            </a:r>
            <a:r>
              <a:rPr lang="zh-CN" altLang="en-US" b="1" dirty="0">
                <a:solidFill>
                  <a:schemeClr val="tx1"/>
                </a:solidFill>
                <a:latin typeface="+mn-ea"/>
              </a:rPr>
              <a:t>选择的合金元素</a:t>
            </a:r>
            <a:r>
              <a:rPr lang="zh-CN" altLang="zh-CN" b="1" dirty="0">
                <a:solidFill>
                  <a:schemeClr val="tx1"/>
                </a:solidFill>
                <a:latin typeface="+mn-ea"/>
              </a:rPr>
              <a:t>与专家经验</a:t>
            </a:r>
            <a:r>
              <a:rPr lang="zh-CN" altLang="en-US" b="1" dirty="0">
                <a:solidFill>
                  <a:schemeClr val="tx1"/>
                </a:solidFill>
                <a:latin typeface="+mn-ea"/>
              </a:rPr>
              <a:t>选择的合金元素相结合，校验</a:t>
            </a:r>
            <a:r>
              <a:rPr lang="zh-CN" altLang="en-US" dirty="0">
                <a:solidFill>
                  <a:schemeClr val="tx1"/>
                </a:solidFill>
                <a:latin typeface="+mn-ea"/>
              </a:rPr>
              <a:t>。</a:t>
            </a:r>
            <a:endParaRPr lang="zh-CN" altLang="en-US" sz="2000" dirty="0">
              <a:solidFill>
                <a:schemeClr val="tx1"/>
              </a:solidFill>
              <a:latin typeface="+mn-ea"/>
            </a:endParaRPr>
          </a:p>
          <a:p>
            <a:pPr lvl="0"/>
            <a:endParaRPr lang="en-US" altLang="zh-CN" b="1" dirty="0">
              <a:solidFill>
                <a:schemeClr val="tx1"/>
              </a:solidFill>
              <a:latin typeface="+mn-ea"/>
            </a:endParaRPr>
          </a:p>
        </p:txBody>
      </p:sp>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995045"/>
            <a:ext cx="5222379" cy="5818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下箭头 5"/>
          <p:cNvSpPr/>
          <p:nvPr/>
        </p:nvSpPr>
        <p:spPr>
          <a:xfrm>
            <a:off x="7082566" y="1988840"/>
            <a:ext cx="29774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7092280" y="4869160"/>
            <a:ext cx="29774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5436096" y="995045"/>
            <a:ext cx="0" cy="56743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138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400" b="1" dirty="0">
                <a:solidFill>
                  <a:srgbClr val="FF0000"/>
                </a:solidFill>
              </a:rPr>
              <a:t>研究内容</a:t>
            </a:r>
            <a:r>
              <a:rPr lang="en-US" altLang="zh-CN" sz="2400" b="1" dirty="0">
                <a:solidFill>
                  <a:srgbClr val="FF0000"/>
                </a:solidFill>
              </a:rPr>
              <a:t>2</a:t>
            </a:r>
            <a:r>
              <a:rPr lang="zh-CN" altLang="en-US" sz="2400" b="1" dirty="0">
                <a:solidFill>
                  <a:srgbClr val="FF0000"/>
                </a:solidFill>
              </a:rPr>
              <a:t>：</a:t>
            </a:r>
            <a:r>
              <a:rPr lang="en-US" altLang="zh-CN" sz="2400" b="1" dirty="0">
                <a:solidFill>
                  <a:srgbClr val="FF0000"/>
                </a:solidFill>
              </a:rPr>
              <a:t/>
            </a:r>
            <a:br>
              <a:rPr lang="en-US" altLang="zh-CN" sz="2400" b="1" dirty="0">
                <a:solidFill>
                  <a:srgbClr val="FF0000"/>
                </a:solidFill>
              </a:rPr>
            </a:br>
            <a:r>
              <a:rPr lang="zh-CN" altLang="zh-CN" sz="2400" b="1" dirty="0">
                <a:solidFill>
                  <a:srgbClr val="FF0000"/>
                </a:solidFill>
              </a:rPr>
              <a:t>基于集成学习的自适应混合式性能预测方法</a:t>
            </a:r>
            <a:endParaRPr lang="zh-CN" altLang="en-US" sz="2400" b="1" dirty="0">
              <a:solidFill>
                <a:srgbClr val="FF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21"/>
          <p:cNvSpPr>
            <a:spLocks noChangeArrowheads="1"/>
          </p:cNvSpPr>
          <p:nvPr/>
        </p:nvSpPr>
        <p:spPr bwMode="auto">
          <a:xfrm>
            <a:off x="5623471" y="1628800"/>
            <a:ext cx="2980977" cy="2003772"/>
          </a:xfrm>
          <a:prstGeom prst="flowChartAlternateProcess">
            <a:avLst/>
          </a:prstGeom>
          <a:solidFill>
            <a:srgbClr val="FFFF00"/>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lnSpc>
                <a:spcPct val="130000"/>
              </a:lnSpc>
            </a:pPr>
            <a:r>
              <a:rPr lang="zh-CN" altLang="zh-CN" b="1" dirty="0">
                <a:solidFill>
                  <a:srgbClr val="FF0000"/>
                </a:solidFill>
              </a:rPr>
              <a:t>问题驱动</a:t>
            </a:r>
            <a:r>
              <a:rPr lang="zh-CN" altLang="en-US" b="1" dirty="0">
                <a:solidFill>
                  <a:srgbClr val="FF0000"/>
                </a:solidFill>
              </a:rPr>
              <a:t>的模型自动选择方法</a:t>
            </a:r>
            <a:r>
              <a:rPr lang="zh-CN" altLang="en-US" b="1" dirty="0" smtClean="0">
                <a:solidFill>
                  <a:srgbClr val="FF0000"/>
                </a:solidFill>
              </a:rPr>
              <a:t>：</a:t>
            </a:r>
            <a:r>
              <a:rPr lang="zh-CN" altLang="zh-CN" dirty="0" smtClean="0"/>
              <a:t>根据</a:t>
            </a:r>
            <a:r>
              <a:rPr lang="zh-CN" altLang="zh-CN" dirty="0"/>
              <a:t>不同</a:t>
            </a:r>
            <a:r>
              <a:rPr lang="zh-CN" altLang="zh-CN" dirty="0" smtClean="0"/>
              <a:t>的</a:t>
            </a:r>
            <a:r>
              <a:rPr lang="zh-CN" altLang="en-US" dirty="0" smtClean="0"/>
              <a:t>分析合金性能</a:t>
            </a:r>
            <a:r>
              <a:rPr lang="zh-CN" altLang="zh-CN" dirty="0" smtClean="0"/>
              <a:t>目标</a:t>
            </a:r>
            <a:r>
              <a:rPr lang="zh-CN" altLang="zh-CN" dirty="0"/>
              <a:t>自适应地构造出多种学习器混合</a:t>
            </a:r>
            <a:r>
              <a:rPr lang="zh-CN" altLang="zh-CN" dirty="0" smtClean="0"/>
              <a:t>预测</a:t>
            </a:r>
            <a:r>
              <a:rPr lang="zh-CN" altLang="en-US" dirty="0" smtClean="0"/>
              <a:t>合金元素与合金性能</a:t>
            </a:r>
            <a:r>
              <a:rPr lang="zh-CN" altLang="zh-CN" dirty="0" smtClean="0"/>
              <a:t>关系</a:t>
            </a:r>
            <a:r>
              <a:rPr lang="zh-CN" altLang="en-US" dirty="0"/>
              <a:t>。</a:t>
            </a:r>
            <a:endParaRPr lang="zh-CN" altLang="en-US" dirty="0">
              <a:latin typeface="黑体" pitchFamily="49" charset="-122"/>
              <a:ea typeface="黑体" pitchFamily="49" charset="-122"/>
            </a:endParaRPr>
          </a:p>
        </p:txBody>
      </p:sp>
      <p:sp>
        <p:nvSpPr>
          <p:cNvPr id="34" name="左大括号 33"/>
          <p:cNvSpPr/>
          <p:nvPr/>
        </p:nvSpPr>
        <p:spPr>
          <a:xfrm>
            <a:off x="5061548" y="4077072"/>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40" name="直接箭头连接符 39"/>
          <p:cNvCxnSpPr/>
          <p:nvPr/>
        </p:nvCxnSpPr>
        <p:spPr>
          <a:xfrm flipH="1">
            <a:off x="4067944" y="2636912"/>
            <a:ext cx="10269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H="1">
            <a:off x="4067944" y="5013176"/>
            <a:ext cx="9845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左大括号 41"/>
          <p:cNvSpPr/>
          <p:nvPr/>
        </p:nvSpPr>
        <p:spPr>
          <a:xfrm>
            <a:off x="5078745" y="1700808"/>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动作按钮: 结束 3">
            <a:hlinkClick r:id="" action="ppaction://noaction" highlightClick="1"/>
          </p:cNvPr>
          <p:cNvSpPr/>
          <p:nvPr/>
        </p:nvSpPr>
        <p:spPr>
          <a:xfrm>
            <a:off x="8436049" y="6586636"/>
            <a:ext cx="710813" cy="260648"/>
          </a:xfrm>
          <a:prstGeom prst="actionButtonE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3" name="AutoShape 21"/>
          <p:cNvSpPr>
            <a:spLocks noChangeArrowheads="1"/>
          </p:cNvSpPr>
          <p:nvPr/>
        </p:nvSpPr>
        <p:spPr bwMode="auto">
          <a:xfrm>
            <a:off x="5652120" y="3918952"/>
            <a:ext cx="2980977" cy="2003772"/>
          </a:xfrm>
          <a:prstGeom prst="flowChartAlternateProcess">
            <a:avLst/>
          </a:prstGeom>
          <a:solidFill>
            <a:srgbClr val="FFFF00"/>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defRPr/>
            </a:pPr>
            <a:r>
              <a:rPr lang="zh-CN" altLang="en-US" b="1" kern="100" dirty="0">
                <a:solidFill>
                  <a:srgbClr val="FF0000"/>
                </a:solidFill>
                <a:cs typeface="宋体" panose="02010600030101010101" pitchFamily="2" charset="-122"/>
              </a:rPr>
              <a:t>基于目标最优的选择性模型集成方法</a:t>
            </a:r>
            <a:r>
              <a:rPr lang="zh-CN" altLang="en-US" b="1" kern="100" dirty="0" smtClean="0">
                <a:solidFill>
                  <a:srgbClr val="FF0000"/>
                </a:solidFill>
                <a:cs typeface="宋体" panose="02010600030101010101" pitchFamily="2" charset="-122"/>
              </a:rPr>
              <a:t>：</a:t>
            </a:r>
            <a:r>
              <a:rPr lang="zh-CN" altLang="zh-CN" dirty="0" smtClean="0"/>
              <a:t>采用</a:t>
            </a:r>
            <a:r>
              <a:rPr lang="zh-CN" altLang="zh-CN" dirty="0"/>
              <a:t>基于目标最优的选择性集成方法</a:t>
            </a:r>
            <a:r>
              <a:rPr lang="zh-CN" altLang="en-US" dirty="0" smtClean="0"/>
              <a:t>，</a:t>
            </a:r>
            <a:r>
              <a:rPr lang="zh-CN" altLang="zh-CN" dirty="0" smtClean="0"/>
              <a:t>完成</a:t>
            </a:r>
            <a:r>
              <a:rPr lang="zh-CN" altLang="zh-CN" dirty="0"/>
              <a:t>最优模型对合金数据的</a:t>
            </a:r>
            <a:r>
              <a:rPr lang="zh-CN" altLang="en-US" dirty="0"/>
              <a:t>合金属性与</a:t>
            </a:r>
            <a:r>
              <a:rPr lang="zh-CN" altLang="zh-CN" dirty="0"/>
              <a:t>性能</a:t>
            </a:r>
            <a:r>
              <a:rPr lang="zh-CN" altLang="en-US" dirty="0"/>
              <a:t>关系</a:t>
            </a:r>
            <a:r>
              <a:rPr lang="zh-CN" altLang="zh-CN" dirty="0"/>
              <a:t>预测</a:t>
            </a:r>
            <a:r>
              <a:rPr lang="zh-CN" altLang="en-US" dirty="0"/>
              <a:t>。</a:t>
            </a:r>
            <a:endParaRPr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022722"/>
            <a:ext cx="376237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2125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682302"/>
          </a:xfrm>
        </p:spPr>
        <p:txBody>
          <a:bodyPr>
            <a:noAutofit/>
          </a:bodyPr>
          <a:lstStyle/>
          <a:p>
            <a:r>
              <a:rPr lang="zh-CN" altLang="en-US" sz="2400" dirty="0">
                <a:solidFill>
                  <a:srgbClr val="FF0000"/>
                </a:solidFill>
              </a:rPr>
              <a:t>研究内容</a:t>
            </a:r>
            <a:r>
              <a:rPr lang="en-US" altLang="zh-CN" sz="2400" dirty="0">
                <a:solidFill>
                  <a:srgbClr val="FF0000"/>
                </a:solidFill>
              </a:rPr>
              <a:t>3</a:t>
            </a:r>
            <a:r>
              <a:rPr lang="zh-CN" altLang="en-US" sz="2400" dirty="0">
                <a:solidFill>
                  <a:srgbClr val="FF0000"/>
                </a:solidFill>
              </a:rPr>
              <a:t>：基于规则抽取的可解释性方法</a:t>
            </a:r>
          </a:p>
        </p:txBody>
      </p:sp>
      <p:sp>
        <p:nvSpPr>
          <p:cNvPr id="4" name="立方体 3"/>
          <p:cNvSpPr/>
          <p:nvPr/>
        </p:nvSpPr>
        <p:spPr>
          <a:xfrm>
            <a:off x="3896209" y="764704"/>
            <a:ext cx="1323864" cy="1118079"/>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5" name="右箭头 4"/>
          <p:cNvSpPr/>
          <p:nvPr/>
        </p:nvSpPr>
        <p:spPr>
          <a:xfrm>
            <a:off x="2699841" y="1124992"/>
            <a:ext cx="1008063"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右箭头 5"/>
          <p:cNvSpPr/>
          <p:nvPr/>
        </p:nvSpPr>
        <p:spPr>
          <a:xfrm>
            <a:off x="5436096" y="1124992"/>
            <a:ext cx="1008063"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文本框 9"/>
          <p:cNvSpPr txBox="1">
            <a:spLocks noChangeArrowheads="1"/>
          </p:cNvSpPr>
          <p:nvPr/>
        </p:nvSpPr>
        <p:spPr bwMode="auto">
          <a:xfrm>
            <a:off x="1330761" y="921494"/>
            <a:ext cx="1225015" cy="923330"/>
          </a:xfrm>
          <a:prstGeom prst="rect">
            <a:avLst/>
          </a:prstGeom>
          <a:solidFill>
            <a:srgbClr val="FFFF00"/>
          </a:solidFill>
          <a:ln>
            <a:headEnd/>
            <a:tailEnd/>
          </a:ln>
          <a:extLst/>
        </p:spPr>
        <p:style>
          <a:lnRef idx="2">
            <a:schemeClr val="dk1"/>
          </a:lnRef>
          <a:fillRef idx="1">
            <a:schemeClr val="lt1"/>
          </a:fillRef>
          <a:effectRef idx="0">
            <a:schemeClr val="dk1"/>
          </a:effectRef>
          <a:fontRef idx="minor">
            <a:schemeClr val="dk1"/>
          </a:fontRef>
        </p:style>
        <p:txBody>
          <a:bodyPr wrap="none">
            <a:spAutoFit/>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latinLnBrk="0">
              <a:spcBef>
                <a:spcPct val="0"/>
              </a:spcBef>
              <a:buFontTx/>
              <a:buNone/>
            </a:pPr>
            <a:r>
              <a:rPr lang="zh-CN" altLang="en-US" sz="1800" dirty="0" smtClean="0">
                <a:latin typeface="Calibri" pitchFamily="34" charset="0"/>
                <a:ea typeface="宋体" pitchFamily="2" charset="-122"/>
              </a:rPr>
              <a:t>合金元素</a:t>
            </a:r>
            <a:r>
              <a:rPr lang="en-US" altLang="zh-CN" sz="1800" dirty="0" smtClean="0">
                <a:latin typeface="Calibri" pitchFamily="34" charset="0"/>
                <a:ea typeface="宋体" pitchFamily="2" charset="-122"/>
              </a:rPr>
              <a:t>1</a:t>
            </a:r>
          </a:p>
          <a:p>
            <a:pPr algn="ctr" latinLnBrk="0">
              <a:spcBef>
                <a:spcPct val="0"/>
              </a:spcBef>
              <a:buFontTx/>
              <a:buNone/>
            </a:pPr>
            <a:r>
              <a:rPr lang="zh-CN" altLang="en-US" sz="1800" dirty="0" smtClean="0">
                <a:latin typeface="Calibri" pitchFamily="34" charset="0"/>
                <a:ea typeface="宋体" pitchFamily="2" charset="-122"/>
              </a:rPr>
              <a:t>合金元素</a:t>
            </a:r>
            <a:r>
              <a:rPr lang="en-US" altLang="zh-CN" sz="1800" dirty="0" smtClean="0">
                <a:latin typeface="Calibri" pitchFamily="34" charset="0"/>
                <a:ea typeface="宋体" pitchFamily="2" charset="-122"/>
              </a:rPr>
              <a:t>2</a:t>
            </a:r>
          </a:p>
          <a:p>
            <a:pPr algn="ctr" latinLnBrk="0">
              <a:spcBef>
                <a:spcPct val="0"/>
              </a:spcBef>
              <a:buFontTx/>
              <a:buNone/>
            </a:pPr>
            <a:r>
              <a:rPr lang="en-US" altLang="zh-CN" sz="1800" dirty="0" smtClean="0">
                <a:latin typeface="Calibri" pitchFamily="34" charset="0"/>
                <a:ea typeface="宋体" pitchFamily="2" charset="-122"/>
              </a:rPr>
              <a:t>……</a:t>
            </a:r>
            <a:endParaRPr lang="en-US" altLang="zh-CN" sz="1800" b="1" dirty="0">
              <a:latin typeface="Calibri" pitchFamily="34" charset="0"/>
              <a:ea typeface="宋体" pitchFamily="2" charset="-122"/>
            </a:endParaRPr>
          </a:p>
        </p:txBody>
      </p:sp>
      <p:sp>
        <p:nvSpPr>
          <p:cNvPr id="8" name="文本框 10"/>
          <p:cNvSpPr txBox="1">
            <a:spLocks noChangeArrowheads="1"/>
          </p:cNvSpPr>
          <p:nvPr/>
        </p:nvSpPr>
        <p:spPr bwMode="auto">
          <a:xfrm>
            <a:off x="6876256" y="955617"/>
            <a:ext cx="1296144" cy="923330"/>
          </a:xfrm>
          <a:prstGeom prst="rect">
            <a:avLst/>
          </a:prstGeom>
          <a:solidFill>
            <a:srgbClr val="FFFF00"/>
          </a:solidFill>
          <a:ln/>
          <a:extLst/>
        </p:spPr>
        <p:style>
          <a:lnRef idx="2">
            <a:schemeClr val="dk1"/>
          </a:lnRef>
          <a:fillRef idx="1">
            <a:schemeClr val="lt1"/>
          </a:fillRef>
          <a:effectRef idx="0">
            <a:schemeClr val="dk1"/>
          </a:effectRef>
          <a:fontRef idx="minor">
            <a:schemeClr val="dk1"/>
          </a:fontRef>
        </p:style>
        <p:txBody>
          <a:bodyPr wrap="square">
            <a:spAutoFit/>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latinLnBrk="0">
              <a:spcBef>
                <a:spcPct val="0"/>
              </a:spcBef>
              <a:buFontTx/>
              <a:buNone/>
            </a:pPr>
            <a:r>
              <a:rPr lang="zh-CN" altLang="en-US" sz="1800" dirty="0" smtClean="0">
                <a:latin typeface="Calibri" pitchFamily="34" charset="0"/>
                <a:ea typeface="宋体" pitchFamily="2" charset="-122"/>
              </a:rPr>
              <a:t>合金性能</a:t>
            </a:r>
            <a:r>
              <a:rPr lang="en-US" altLang="zh-CN" sz="1800" dirty="0" smtClean="0">
                <a:latin typeface="Calibri" pitchFamily="34" charset="0"/>
                <a:ea typeface="宋体" pitchFamily="2" charset="-122"/>
              </a:rPr>
              <a:t>1</a:t>
            </a:r>
          </a:p>
          <a:p>
            <a:pPr algn="ctr" latinLnBrk="0">
              <a:spcBef>
                <a:spcPct val="0"/>
              </a:spcBef>
              <a:buFontTx/>
              <a:buNone/>
            </a:pPr>
            <a:r>
              <a:rPr lang="zh-CN" altLang="en-US" sz="1800" dirty="0" smtClean="0">
                <a:latin typeface="Calibri" pitchFamily="34" charset="0"/>
                <a:ea typeface="宋体" pitchFamily="2" charset="-122"/>
              </a:rPr>
              <a:t>合金性能</a:t>
            </a:r>
            <a:r>
              <a:rPr lang="en-US" altLang="zh-CN" sz="1800" dirty="0" smtClean="0">
                <a:latin typeface="Calibri" pitchFamily="34" charset="0"/>
                <a:ea typeface="宋体" pitchFamily="2" charset="-122"/>
              </a:rPr>
              <a:t>2</a:t>
            </a:r>
          </a:p>
          <a:p>
            <a:pPr algn="ctr" latinLnBrk="0">
              <a:spcBef>
                <a:spcPct val="0"/>
              </a:spcBef>
              <a:buFontTx/>
              <a:buNone/>
            </a:pPr>
            <a:r>
              <a:rPr lang="en-US" altLang="zh-CN" sz="1800" dirty="0">
                <a:latin typeface="Calibri" pitchFamily="34" charset="0"/>
                <a:ea typeface="宋体" pitchFamily="2" charset="-122"/>
              </a:rPr>
              <a:t>……</a:t>
            </a:r>
            <a:endParaRPr lang="zh-CN" altLang="en-US" sz="1800" dirty="0">
              <a:latin typeface="Calibri" pitchFamily="34" charset="0"/>
              <a:ea typeface="宋体" pitchFamily="2" charset="-122"/>
            </a:endParaRPr>
          </a:p>
        </p:txBody>
      </p:sp>
      <p:pic>
        <p:nvPicPr>
          <p:cNvPr id="9"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2434" y="1143673"/>
            <a:ext cx="484865" cy="62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虚尾箭头 10"/>
          <p:cNvSpPr/>
          <p:nvPr/>
        </p:nvSpPr>
        <p:spPr bwMode="auto">
          <a:xfrm rot="5400000">
            <a:off x="4169701" y="2031100"/>
            <a:ext cx="830268" cy="745749"/>
          </a:xfrm>
          <a:prstGeom prst="striped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 name="文本框 13"/>
          <p:cNvSpPr txBox="1">
            <a:spLocks noChangeArrowheads="1"/>
          </p:cNvSpPr>
          <p:nvPr/>
        </p:nvSpPr>
        <p:spPr bwMode="auto">
          <a:xfrm>
            <a:off x="1835696" y="2132856"/>
            <a:ext cx="2236510" cy="400110"/>
          </a:xfrm>
          <a:prstGeom prst="rect">
            <a:avLst/>
          </a:prstGeom>
          <a:solidFill>
            <a:schemeClr val="tx2">
              <a:lumMod val="40000"/>
              <a:lumOff val="60000"/>
            </a:schemeClr>
          </a:solidFill>
          <a:ln>
            <a:solidFill>
              <a:schemeClr val="bg1"/>
            </a:solidFill>
          </a:ln>
          <a:extLst/>
        </p:spPr>
        <p:style>
          <a:lnRef idx="2">
            <a:schemeClr val="dk1"/>
          </a:lnRef>
          <a:fillRef idx="1">
            <a:schemeClr val="lt1"/>
          </a:fillRef>
          <a:effectRef idx="0">
            <a:schemeClr val="dk1"/>
          </a:effectRef>
          <a:fontRef idx="minor">
            <a:schemeClr val="dk1"/>
          </a:fontRef>
        </p:style>
        <p:txBody>
          <a:bodyPr wrap="none">
            <a:spAutoFit/>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r>
              <a:rPr lang="zh-CN" altLang="en-US" sz="2000" dirty="0" smtClean="0">
                <a:latin typeface="Calibri" pitchFamily="34" charset="0"/>
                <a:ea typeface="宋体" pitchFamily="2" charset="-122"/>
              </a:rPr>
              <a:t>关系的学习</a:t>
            </a:r>
            <a:r>
              <a:rPr lang="zh-CN" altLang="en-US" sz="2000" dirty="0">
                <a:latin typeface="Calibri" pitchFamily="34" charset="0"/>
                <a:ea typeface="宋体" pitchFamily="2" charset="-122"/>
              </a:rPr>
              <a:t>与抽取</a:t>
            </a:r>
          </a:p>
        </p:txBody>
      </p:sp>
      <p:sp>
        <p:nvSpPr>
          <p:cNvPr id="13" name="立方体 12"/>
          <p:cNvSpPr/>
          <p:nvPr/>
        </p:nvSpPr>
        <p:spPr bwMode="auto">
          <a:xfrm>
            <a:off x="3390220" y="4005064"/>
            <a:ext cx="1253788" cy="1347138"/>
          </a:xfrm>
          <a:prstGeom prst="cub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4" name="图片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9217" y="4509120"/>
            <a:ext cx="702743" cy="69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177" y="2580411"/>
            <a:ext cx="3249112" cy="4160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矩形 37"/>
          <p:cNvSpPr/>
          <p:nvPr/>
        </p:nvSpPr>
        <p:spPr>
          <a:xfrm>
            <a:off x="116557" y="3645024"/>
            <a:ext cx="3015283" cy="2308324"/>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r>
              <a:rPr lang="zh-CN" altLang="en-US" sz="2400" dirty="0" smtClean="0">
                <a:solidFill>
                  <a:srgbClr val="FF0000"/>
                </a:solidFill>
                <a:latin typeface="黑体" pitchFamily="49" charset="-122"/>
                <a:ea typeface="黑体" pitchFamily="49" charset="-122"/>
              </a:rPr>
              <a:t>突破：</a:t>
            </a:r>
            <a:r>
              <a:rPr lang="zh-CN" altLang="zh-CN" sz="2400" dirty="0" smtClean="0"/>
              <a:t>采用面向结构和面向性能两种方法进行对基于集成学习的自适应混合式性能预测模型学习结果进行</a:t>
            </a:r>
            <a:r>
              <a:rPr lang="zh-CN" altLang="en-US" sz="2400" dirty="0" smtClean="0"/>
              <a:t>关系</a:t>
            </a:r>
            <a:r>
              <a:rPr lang="zh-CN" altLang="zh-CN" sz="2400" dirty="0" smtClean="0"/>
              <a:t>规则抽取。</a:t>
            </a:r>
            <a:endParaRPr lang="zh-CN" altLang="en-US" sz="2400" dirty="0"/>
          </a:p>
        </p:txBody>
      </p:sp>
      <p:cxnSp>
        <p:nvCxnSpPr>
          <p:cNvPr id="39" name="直接箭头连接符 38"/>
          <p:cNvCxnSpPr/>
          <p:nvPr/>
        </p:nvCxnSpPr>
        <p:spPr>
          <a:xfrm>
            <a:off x="4498089" y="5201988"/>
            <a:ext cx="1435384" cy="1064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4498089" y="2924944"/>
            <a:ext cx="1226088"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146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ea typeface="宋体" charset="-122"/>
              </a:defRPr>
            </a:lvl1pPr>
            <a:lvl2pPr marL="742950" indent="-285750" eaLnBrk="0" hangingPunct="0">
              <a:defRPr sz="2000">
                <a:solidFill>
                  <a:schemeClr val="tx1"/>
                </a:solidFill>
                <a:latin typeface="Times New Roman" pitchFamily="18" charset="0"/>
                <a:ea typeface="宋体" charset="-122"/>
              </a:defRPr>
            </a:lvl2pPr>
            <a:lvl3pPr marL="1143000" indent="-228600" eaLnBrk="0" hangingPunct="0">
              <a:defRPr sz="2000">
                <a:solidFill>
                  <a:schemeClr val="tx1"/>
                </a:solidFill>
                <a:latin typeface="Times New Roman" pitchFamily="18" charset="0"/>
                <a:ea typeface="宋体" charset="-122"/>
              </a:defRPr>
            </a:lvl3pPr>
            <a:lvl4pPr marL="1600200" indent="-228600" eaLnBrk="0" hangingPunct="0">
              <a:defRPr sz="2000">
                <a:solidFill>
                  <a:schemeClr val="tx1"/>
                </a:solidFill>
                <a:latin typeface="Times New Roman" pitchFamily="18" charset="0"/>
                <a:ea typeface="宋体" charset="-122"/>
              </a:defRPr>
            </a:lvl4pPr>
            <a:lvl5pPr marL="2057400" indent="-228600" eaLnBrk="0" hangingPunct="0">
              <a:defRPr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charset="-122"/>
              </a:defRPr>
            </a:lvl9pPr>
          </a:lstStyle>
          <a:p>
            <a:pPr eaLnBrk="1" hangingPunct="1"/>
            <a:fld id="{C72DE7E2-D85F-46E8-9946-6F01CE0A288E}" type="slidenum">
              <a:rPr lang="zh-CN" altLang="en-US" sz="1400" smtClean="0">
                <a:latin typeface="黑体" pitchFamily="49" charset="-122"/>
                <a:ea typeface="黑体" pitchFamily="49" charset="-122"/>
              </a:rPr>
              <a:pPr eaLnBrk="1" hangingPunct="1"/>
              <a:t>9</a:t>
            </a:fld>
            <a:endParaRPr lang="en-US" altLang="zh-CN" sz="1400" dirty="0" smtClean="0">
              <a:latin typeface="黑体" pitchFamily="49" charset="-122"/>
              <a:ea typeface="黑体" pitchFamily="49" charset="-122"/>
            </a:endParaRPr>
          </a:p>
        </p:txBody>
      </p:sp>
      <p:sp>
        <p:nvSpPr>
          <p:cNvPr id="5" name="Rectangle 2"/>
          <p:cNvSpPr txBox="1">
            <a:spLocks noChangeArrowheads="1"/>
          </p:cNvSpPr>
          <p:nvPr/>
        </p:nvSpPr>
        <p:spPr bwMode="auto">
          <a:xfrm>
            <a:off x="887413" y="84137"/>
            <a:ext cx="7391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itchFamily="34" charset="0"/>
              </a:defRPr>
            </a:lvl2pPr>
            <a:lvl3pPr algn="l" rtl="0" eaLnBrk="0" fontAlgn="base" hangingPunct="0">
              <a:spcBef>
                <a:spcPct val="0"/>
              </a:spcBef>
              <a:spcAft>
                <a:spcPct val="0"/>
              </a:spcAft>
              <a:defRPr sz="2800" b="1">
                <a:solidFill>
                  <a:schemeClr val="bg1"/>
                </a:solidFill>
                <a:latin typeface="Arial" pitchFamily="34" charset="0"/>
              </a:defRPr>
            </a:lvl3pPr>
            <a:lvl4pPr algn="l" rtl="0" eaLnBrk="0" fontAlgn="base" hangingPunct="0">
              <a:spcBef>
                <a:spcPct val="0"/>
              </a:spcBef>
              <a:spcAft>
                <a:spcPct val="0"/>
              </a:spcAft>
              <a:defRPr sz="2800" b="1">
                <a:solidFill>
                  <a:schemeClr val="bg1"/>
                </a:solidFill>
                <a:latin typeface="Arial" pitchFamily="34" charset="0"/>
              </a:defRPr>
            </a:lvl4pPr>
            <a:lvl5pPr algn="l" rtl="0" eaLnBrk="0" fontAlgn="base" hangingPunct="0">
              <a:spcBef>
                <a:spcPct val="0"/>
              </a:spcBef>
              <a:spcAft>
                <a:spcPct val="0"/>
              </a:spcAft>
              <a:defRPr sz="2800" b="1">
                <a:solidFill>
                  <a:schemeClr val="bg1"/>
                </a:solidFill>
                <a:latin typeface="Arial" pitchFamily="34" charset="0"/>
              </a:defRPr>
            </a:lvl5pPr>
            <a:lvl6pPr marL="457200" algn="l" rtl="0" eaLnBrk="0" fontAlgn="base" hangingPunct="0">
              <a:spcBef>
                <a:spcPct val="0"/>
              </a:spcBef>
              <a:spcAft>
                <a:spcPct val="0"/>
              </a:spcAft>
              <a:defRPr sz="2800" b="1">
                <a:solidFill>
                  <a:schemeClr val="bg1"/>
                </a:solidFill>
                <a:latin typeface="Arial" pitchFamily="34" charset="0"/>
              </a:defRPr>
            </a:lvl6pPr>
            <a:lvl7pPr marL="914400" algn="l" rtl="0" eaLnBrk="0" fontAlgn="base" hangingPunct="0">
              <a:spcBef>
                <a:spcPct val="0"/>
              </a:spcBef>
              <a:spcAft>
                <a:spcPct val="0"/>
              </a:spcAft>
              <a:defRPr sz="2800" b="1">
                <a:solidFill>
                  <a:schemeClr val="bg1"/>
                </a:solidFill>
                <a:latin typeface="Arial" pitchFamily="34" charset="0"/>
              </a:defRPr>
            </a:lvl7pPr>
            <a:lvl8pPr marL="1371600" algn="l" rtl="0" eaLnBrk="0" fontAlgn="base" hangingPunct="0">
              <a:spcBef>
                <a:spcPct val="0"/>
              </a:spcBef>
              <a:spcAft>
                <a:spcPct val="0"/>
              </a:spcAft>
              <a:defRPr sz="2800" b="1">
                <a:solidFill>
                  <a:schemeClr val="bg1"/>
                </a:solidFill>
                <a:latin typeface="Arial" pitchFamily="34" charset="0"/>
              </a:defRPr>
            </a:lvl8pPr>
            <a:lvl9pPr marL="1828800" algn="l" rtl="0" eaLnBrk="0" fontAlgn="base" hangingPunct="0">
              <a:spcBef>
                <a:spcPct val="0"/>
              </a:spcBef>
              <a:spcAft>
                <a:spcPct val="0"/>
              </a:spcAft>
              <a:defRPr sz="2800" b="1">
                <a:solidFill>
                  <a:schemeClr val="bg1"/>
                </a:solidFill>
                <a:latin typeface="Arial" pitchFamily="34" charset="0"/>
              </a:defRPr>
            </a:lvl9pPr>
          </a:lstStyle>
          <a:p>
            <a:pPr eaLnBrk="1" hangingPunct="1"/>
            <a:r>
              <a:rPr lang="zh-CN" altLang="en-US" sz="3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rPr>
              <a:t>预期</a:t>
            </a:r>
            <a:r>
              <a:rPr lang="zh-CN" altLang="en-US" sz="3200" cap="all" dirty="0" smtClean="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rPr>
              <a:t>成果和考核指标</a:t>
            </a:r>
            <a:endParaRPr lang="zh-CN" altLang="en-US" sz="3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endParaRPr>
          </a:p>
        </p:txBody>
      </p:sp>
      <p:graphicFrame>
        <p:nvGraphicFramePr>
          <p:cNvPr id="6" name="Group 32"/>
          <p:cNvGraphicFramePr>
            <a:graphicFrameLocks/>
          </p:cNvGraphicFramePr>
          <p:nvPr>
            <p:extLst>
              <p:ext uri="{D42A27DB-BD31-4B8C-83A1-F6EECF244321}">
                <p14:modId xmlns:p14="http://schemas.microsoft.com/office/powerpoint/2010/main" val="1568171361"/>
              </p:ext>
            </p:extLst>
          </p:nvPr>
        </p:nvGraphicFramePr>
        <p:xfrm>
          <a:off x="179512" y="1520751"/>
          <a:ext cx="8208912" cy="3385792"/>
        </p:xfrm>
        <a:graphic>
          <a:graphicData uri="http://schemas.openxmlformats.org/drawingml/2006/table">
            <a:tbl>
              <a:tblPr/>
              <a:tblGrid>
                <a:gridCol w="1741140"/>
                <a:gridCol w="6467772"/>
              </a:tblGrid>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关键技术</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342900" marR="0" indent="-342900" algn="just" defTabSz="914400" rtl="0" eaLnBrk="0" fontAlgn="auto" latinLnBrk="0" hangingPunct="0">
                        <a:lnSpc>
                          <a:spcPct val="100000"/>
                        </a:lnSpc>
                        <a:spcBef>
                          <a:spcPts val="0"/>
                        </a:spcBef>
                        <a:spcAft>
                          <a:spcPts val="0"/>
                        </a:spcAft>
                        <a:buClr>
                          <a:schemeClr val="hlink"/>
                        </a:buClr>
                        <a:buSzTx/>
                        <a:buFont typeface="Arial" pitchFamily="34" charset="0"/>
                        <a:buChar char="•"/>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基于主动学习的多层级交互式特征选择方法</a:t>
                      </a:r>
                    </a:p>
                    <a:p>
                      <a:pPr marL="342900" marR="0" indent="-342900" algn="just" defTabSz="914400" rtl="0" eaLnBrk="0" fontAlgn="auto" latinLnBrk="0" hangingPunct="0">
                        <a:lnSpc>
                          <a:spcPct val="100000"/>
                        </a:lnSpc>
                        <a:spcBef>
                          <a:spcPts val="0"/>
                        </a:spcBef>
                        <a:spcAft>
                          <a:spcPts val="0"/>
                        </a:spcAft>
                        <a:buClr>
                          <a:schemeClr val="hlink"/>
                        </a:buClr>
                        <a:buSzTx/>
                        <a:buFont typeface="Arial" pitchFamily="34" charset="0"/>
                        <a:buChar char="•"/>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基于集成学习的自适应混合式性能预测方法</a:t>
                      </a:r>
                    </a:p>
                    <a:p>
                      <a:pPr marL="342900" marR="0" indent="-342900" algn="just" defTabSz="914400" rtl="0" eaLnBrk="0" fontAlgn="auto" latinLnBrk="0" hangingPunct="0">
                        <a:lnSpc>
                          <a:spcPct val="100000"/>
                        </a:lnSpc>
                        <a:spcBef>
                          <a:spcPts val="0"/>
                        </a:spcBef>
                        <a:spcAft>
                          <a:spcPts val="0"/>
                        </a:spcAft>
                        <a:buClr>
                          <a:schemeClr val="hlink"/>
                        </a:buClr>
                        <a:buSzTx/>
                        <a:buFont typeface="Arial" pitchFamily="34" charset="0"/>
                        <a:buChar char="•"/>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基于规则抽取的可解释性方法</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系统</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indent="0" algn="just" defTabSz="914400" rtl="0" eaLnBrk="0" fontAlgn="auto" latinLnBrk="0" hangingPunct="0">
                        <a:lnSpc>
                          <a:spcPct val="125000"/>
                        </a:lnSpc>
                        <a:spcBef>
                          <a:spcPts val="600"/>
                        </a:spcBef>
                        <a:spcAft>
                          <a:spcPts val="1200"/>
                        </a:spcAft>
                        <a:buClr>
                          <a:schemeClr val="hlink"/>
                        </a:buClr>
                        <a:buSzTx/>
                        <a:buFont typeface="+mj-lt"/>
                        <a:buNone/>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单晶高温合金材料数据分析与性能预测系统</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发表论文</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just" defTabSz="914400" rtl="0" eaLnBrk="1" fontAlgn="base" latinLnBrk="0" hangingPunct="1">
                        <a:lnSpc>
                          <a:spcPct val="125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mn-ea"/>
                          <a:ea typeface="+mn-ea"/>
                          <a:cs typeface="Times New Roman" pitchFamily="18" charset="0"/>
                        </a:rPr>
                        <a:t>SCI</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收录论文</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3</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篇</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软件著作权</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358775" marR="0" lvl="0" indent="-457200" algn="just" defTabSz="914400" rtl="0" eaLnBrk="1" fontAlgn="base" latinLnBrk="0" hangingPunct="1">
                        <a:lnSpc>
                          <a:spcPct val="125000"/>
                        </a:lnSpc>
                        <a:spcBef>
                          <a:spcPct val="0"/>
                        </a:spcBef>
                        <a:spcAft>
                          <a:spcPts val="60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申请软件著作权</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1</a:t>
                      </a:r>
                      <a:r>
                        <a:rPr kumimoji="0" lang="zh-CN" altLang="zh-CN" sz="2400" b="1" i="0" u="none" strike="noStrike" cap="none" normalizeH="0" baseline="0" dirty="0" smtClean="0">
                          <a:ln>
                            <a:noFill/>
                          </a:ln>
                          <a:solidFill>
                            <a:schemeClr val="tx1"/>
                          </a:solidFill>
                          <a:effectLst/>
                          <a:latin typeface="+mn-ea"/>
                          <a:ea typeface="+mn-ea"/>
                          <a:cs typeface="Times New Roman" pitchFamily="18" charset="0"/>
                        </a:rPr>
                        <a:t>项</a:t>
                      </a:r>
                      <a:endParaRPr kumimoji="0" lang="zh-CN" altLang="en-US" sz="2400" b="1" i="0" u="none" strike="noStrike" cap="none" normalizeH="0" baseline="0" dirty="0" smtClean="0">
                        <a:ln>
                          <a:noFill/>
                        </a:ln>
                        <a:solidFill>
                          <a:schemeClr val="tx1"/>
                        </a:solidFill>
                        <a:effectLst/>
                        <a:latin typeface="+mn-ea"/>
                        <a:ea typeface="+mn-ea"/>
                        <a:cs typeface="Times New Roman" pitchFamily="18" charset="0"/>
                      </a:endParaRP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人才培养</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just" defTabSz="914400" rtl="0" eaLnBrk="1" fontAlgn="base" latinLnBrk="0" hangingPunct="1">
                        <a:lnSpc>
                          <a:spcPct val="125000"/>
                        </a:lnSpc>
                        <a:spcBef>
                          <a:spcPct val="0"/>
                        </a:spcBef>
                        <a:spcAft>
                          <a:spcPts val="60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培养博士生</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2</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名，硕士生</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8</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名</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1654082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2051</Words>
  <Application>Microsoft Office PowerPoint</Application>
  <PresentationFormat>全屏显示(4:3)</PresentationFormat>
  <Paragraphs>158</Paragraphs>
  <Slides>10</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仿宋_GB2312</vt:lpstr>
      <vt:lpstr>黑体</vt:lpstr>
      <vt:lpstr>楷体</vt:lpstr>
      <vt:lpstr>宋体</vt:lpstr>
      <vt:lpstr>微软雅黑</vt:lpstr>
      <vt:lpstr>Arial</vt:lpstr>
      <vt:lpstr>Calibri</vt:lpstr>
      <vt:lpstr>Symbol</vt:lpstr>
      <vt:lpstr>Times New Roman</vt:lpstr>
      <vt:lpstr>Wingdings</vt:lpstr>
      <vt:lpstr>Office 主题</vt:lpstr>
      <vt:lpstr>工作基础：机器学习在地震预报中的应用</vt:lpstr>
      <vt:lpstr>工作基础：机器学习在玻璃转变点温度预测中的研究</vt:lpstr>
      <vt:lpstr>工作基础：机器学习在锂电池电解液配方优化中的研究</vt:lpstr>
      <vt:lpstr>工作基础：药物构效关系的机器学习研究</vt:lpstr>
      <vt:lpstr>研究内容与目标</vt:lpstr>
      <vt:lpstr>研究内容1： 基于主动学习的多层级交互式特征选择方法</vt:lpstr>
      <vt:lpstr>研究内容2： 基于集成学习的自适应混合式性能预测方法</vt:lpstr>
      <vt:lpstr>研究内容3：基于规则抽取的可解释性方法</vt:lpstr>
      <vt:lpstr>PowerPoint 演示文稿</vt:lpstr>
      <vt:lpstr>创新点</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研究基础</dc:title>
  <dc:creator>Alice</dc:creator>
  <cp:lastModifiedBy>Mr shining</cp:lastModifiedBy>
  <cp:revision>38</cp:revision>
  <dcterms:created xsi:type="dcterms:W3CDTF">2017-03-11T11:49:30Z</dcterms:created>
  <dcterms:modified xsi:type="dcterms:W3CDTF">2017-03-13T08:48:46Z</dcterms:modified>
</cp:coreProperties>
</file>