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77" r:id="rId2"/>
    <p:sldId id="276"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7C94FF"/>
    <a:srgbClr val="DBEE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0" autoAdjust="0"/>
    <p:restoredTop sz="75577" autoAdjust="0"/>
  </p:normalViewPr>
  <p:slideViewPr>
    <p:cSldViewPr>
      <p:cViewPr varScale="1">
        <p:scale>
          <a:sx n="67" d="100"/>
          <a:sy n="67" d="100"/>
        </p:scale>
        <p:origin x="1910" y="53"/>
      </p:cViewPr>
      <p:guideLst>
        <p:guide orient="horz" pos="2160"/>
        <p:guide pos="2880"/>
      </p:guideLst>
    </p:cSldViewPr>
  </p:slideViewPr>
  <p:notesTextViewPr>
    <p:cViewPr>
      <p:scale>
        <a:sx n="100" d="100"/>
        <a:sy n="100" d="100"/>
      </p:scale>
      <p:origin x="0" y="-13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A0D016-9C6E-495D-9181-0EBB90C6024E}" type="datetimeFigureOut">
              <a:rPr lang="zh-CN" altLang="en-US" smtClean="0"/>
              <a:t>2017/3/29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C64B6E-A6BA-4F01-9C3F-9A0D9579A70F}" type="slidenum">
              <a:rPr lang="zh-CN" altLang="en-US" smtClean="0"/>
              <a:t>‹#›</a:t>
            </a:fld>
            <a:endParaRPr lang="zh-CN" altLang="en-US"/>
          </a:p>
        </p:txBody>
      </p:sp>
    </p:spTree>
    <p:extLst>
      <p:ext uri="{BB962C8B-B14F-4D97-AF65-F5344CB8AC3E}">
        <p14:creationId xmlns:p14="http://schemas.microsoft.com/office/powerpoint/2010/main" val="574994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effectLst/>
                <a:latin typeface="+mn-lt"/>
                <a:ea typeface="+mn-ea"/>
                <a:cs typeface="+mn-cs"/>
              </a:rPr>
              <a:t>研究内容：</a:t>
            </a:r>
            <a:r>
              <a:rPr lang="zh-CN" altLang="zh-CN" sz="1200" kern="1200" dirty="0" smtClean="0">
                <a:solidFill>
                  <a:schemeClr val="tx1"/>
                </a:solidFill>
                <a:effectLst/>
                <a:latin typeface="+mn-lt"/>
                <a:ea typeface="+mn-ea"/>
                <a:cs typeface="+mn-cs"/>
              </a:rPr>
              <a:t>随着高温合金材料的实验手段的不断提高，特别是高通量计算的广泛应用，积累了大量的、多样的高温合金材料成分、结构、工艺制作参数、环境、性能等数据。这些数据之间具有复杂关联关系。传统地利用单一机器学习器进行性能预测已无法满足高温合金材料的研究需要。本课题将综合利用单晶高温合金的高通量计算数据和实验数据，利用特征选择、集成学习、规则抽取等机器学习方法和技术，研究</a:t>
            </a:r>
            <a:r>
              <a:rPr lang="zh-CN" altLang="zh-CN" sz="1200" b="1" kern="1200" dirty="0" smtClean="0">
                <a:solidFill>
                  <a:schemeClr val="tx1"/>
                </a:solidFill>
                <a:effectLst/>
                <a:latin typeface="+mn-lt"/>
                <a:ea typeface="+mn-ea"/>
                <a:cs typeface="+mn-cs"/>
              </a:rPr>
              <a:t>基于主动学习的多层级交互式特征选择方法</a:t>
            </a:r>
            <a:r>
              <a:rPr lang="zh-CN" altLang="zh-CN" sz="1200" kern="1200" dirty="0" smtClean="0">
                <a:solidFill>
                  <a:schemeClr val="tx1"/>
                </a:solidFill>
                <a:effectLst/>
                <a:latin typeface="+mn-lt"/>
                <a:ea typeface="+mn-ea"/>
                <a:cs typeface="+mn-cs"/>
              </a:rPr>
              <a:t>，分析各种影响因素之间的关联关系，寻找到对性能影响的重要因素；研究</a:t>
            </a:r>
            <a:r>
              <a:rPr lang="zh-CN" altLang="zh-CN" sz="1200" b="1" kern="1200" dirty="0" smtClean="0">
                <a:solidFill>
                  <a:schemeClr val="tx1"/>
                </a:solidFill>
                <a:effectLst/>
                <a:latin typeface="+mn-lt"/>
                <a:ea typeface="+mn-ea"/>
                <a:cs typeface="+mn-cs"/>
              </a:rPr>
              <a:t>基于集成学习的自适应混合式性能预测方法</a:t>
            </a:r>
            <a:r>
              <a:rPr lang="zh-CN" altLang="zh-CN" sz="1200" kern="1200" dirty="0" smtClean="0">
                <a:solidFill>
                  <a:schemeClr val="tx1"/>
                </a:solidFill>
                <a:effectLst/>
                <a:latin typeface="+mn-lt"/>
                <a:ea typeface="+mn-ea"/>
                <a:cs typeface="+mn-cs"/>
              </a:rPr>
              <a:t>，构建具有高精度的构效关系模型，对性能进行预测；研究</a:t>
            </a:r>
            <a:r>
              <a:rPr lang="zh-CN" altLang="zh-CN" sz="1200" b="1" kern="1200" dirty="0" smtClean="0">
                <a:solidFill>
                  <a:schemeClr val="tx1"/>
                </a:solidFill>
                <a:effectLst/>
                <a:latin typeface="+mn-lt"/>
                <a:ea typeface="+mn-ea"/>
                <a:cs typeface="+mn-cs"/>
              </a:rPr>
              <a:t>基于规则抽取的可解释性方法</a:t>
            </a:r>
            <a:r>
              <a:rPr lang="zh-CN" altLang="zh-CN" sz="1200" kern="1200" dirty="0" smtClean="0">
                <a:solidFill>
                  <a:schemeClr val="tx1"/>
                </a:solidFill>
                <a:effectLst/>
                <a:latin typeface="+mn-lt"/>
                <a:ea typeface="+mn-ea"/>
                <a:cs typeface="+mn-cs"/>
              </a:rPr>
              <a:t>，使得基于机器学习的性能预测模型的学习结果是可理解的。从而为单晶高温合金的构效关系、成因分析等提供具有可用、有用和易用的机器学习方法。</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kern="1200" dirty="0" smtClean="0">
                <a:solidFill>
                  <a:schemeClr val="tx1"/>
                </a:solidFill>
                <a:effectLst/>
                <a:latin typeface="+mn-lt"/>
                <a:ea typeface="+mn-ea"/>
                <a:cs typeface="+mn-cs"/>
              </a:rPr>
              <a:t>算法简称：</a:t>
            </a:r>
            <a:endParaRPr lang="en-US" altLang="zh-CN"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基于主动学习的多层级交互式特征选择方法：</a:t>
            </a:r>
            <a:r>
              <a:rPr lang="zh-CN" altLang="en-US" sz="1200" b="1" kern="1200" dirty="0" smtClean="0">
                <a:solidFill>
                  <a:schemeClr val="tx1"/>
                </a:solidFill>
                <a:effectLst/>
                <a:latin typeface="+mn-lt"/>
                <a:ea typeface="+mn-ea"/>
                <a:cs typeface="+mn-cs"/>
              </a:rPr>
              <a:t>随机森林</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RF</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Random Forest</a:t>
            </a:r>
            <a:r>
              <a:rPr lang="zh-CN" altLang="en-US" sz="1200"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主成分分析</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PCA, Principal Component Analysis</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t>
            </a:r>
            <a:r>
              <a:rPr lang="zh-CN" altLang="zh-CN" sz="1200" b="1" kern="1200" dirty="0" smtClean="0">
                <a:solidFill>
                  <a:schemeClr val="tx1"/>
                </a:solidFill>
                <a:effectLst/>
                <a:latin typeface="+mn-lt"/>
                <a:ea typeface="+mn-ea"/>
                <a:cs typeface="+mn-cs"/>
              </a:rPr>
              <a:t>线性判别分析</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LDA</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Linear Discriminant Analysis</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，其余算法无英文名称缩写</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基于集成学习的自适应混合式性能预测方法：</a:t>
            </a:r>
            <a:r>
              <a:rPr lang="zh-CN" altLang="en-US" sz="1200" b="1" kern="1200" dirty="0" smtClean="0">
                <a:solidFill>
                  <a:schemeClr val="tx1"/>
                </a:solidFill>
                <a:effectLst/>
                <a:latin typeface="+mn-lt"/>
                <a:ea typeface="+mn-ea"/>
                <a:cs typeface="+mn-cs"/>
              </a:rPr>
              <a:t>支持向量机（</a:t>
            </a:r>
            <a:r>
              <a:rPr lang="en-US" altLang="zh-CN" sz="1200" b="1" kern="1200" dirty="0" smtClean="0">
                <a:solidFill>
                  <a:schemeClr val="tx1"/>
                </a:solidFill>
                <a:effectLst/>
                <a:latin typeface="+mn-lt"/>
                <a:ea typeface="+mn-ea"/>
                <a:cs typeface="+mn-cs"/>
              </a:rPr>
              <a:t>SVM</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Support Vector Machin</a:t>
            </a:r>
            <a:r>
              <a:rPr lang="zh-CN" altLang="en-US" sz="1200"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反向传播神经网络（</a:t>
            </a:r>
            <a:r>
              <a:rPr lang="en-US" altLang="zh-CN" sz="1200" b="1" kern="1200" dirty="0" smtClean="0">
                <a:solidFill>
                  <a:schemeClr val="tx1"/>
                </a:solidFill>
                <a:effectLst/>
                <a:latin typeface="+mn-lt"/>
                <a:ea typeface="+mn-ea"/>
                <a:cs typeface="+mn-cs"/>
              </a:rPr>
              <a:t>BP</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back-propagation neural networks</a:t>
            </a:r>
            <a:r>
              <a:rPr lang="zh-CN" altLang="en-US" sz="1200" kern="1200" dirty="0" smtClean="0">
                <a:solidFill>
                  <a:schemeClr val="tx1"/>
                </a:solidFill>
                <a:effectLst/>
                <a:latin typeface="+mn-lt"/>
                <a:ea typeface="+mn-ea"/>
                <a:cs typeface="+mn-cs"/>
              </a:rPr>
              <a:t>），</a:t>
            </a:r>
            <a:r>
              <a:rPr lang="zh-CN" altLang="en-US" b="1" dirty="0" smtClean="0"/>
              <a:t>隐含狄利克雷分布（</a:t>
            </a:r>
            <a:r>
              <a:rPr lang="en-US" altLang="zh-CN" b="1" dirty="0" smtClean="0"/>
              <a:t>LDA</a:t>
            </a:r>
            <a:r>
              <a:rPr lang="en-US" altLang="zh-CN" dirty="0" smtClean="0"/>
              <a:t>, Latent </a:t>
            </a:r>
            <a:r>
              <a:rPr lang="en-US" altLang="zh-CN" dirty="0" err="1" smtClean="0"/>
              <a:t>Dirichlet</a:t>
            </a:r>
            <a:r>
              <a:rPr lang="en-US" altLang="zh-CN" dirty="0" smtClean="0"/>
              <a:t> Allocation</a:t>
            </a:r>
            <a:r>
              <a:rPr lang="zh-CN" altLang="en-US" dirty="0" smtClean="0"/>
              <a:t>）</a:t>
            </a:r>
            <a:r>
              <a:rPr lang="en-US" altLang="zh-CN" dirty="0" smtClean="0"/>
              <a:t>,</a:t>
            </a:r>
            <a:r>
              <a:rPr lang="zh-CN" altLang="en-US" b="1" dirty="0" smtClean="0"/>
              <a:t>逻辑回归（</a:t>
            </a:r>
            <a:r>
              <a:rPr lang="en-US" altLang="zh-CN" b="1" dirty="0" smtClean="0"/>
              <a:t>LR</a:t>
            </a:r>
            <a:r>
              <a:rPr lang="zh-CN" altLang="en-US" dirty="0" smtClean="0"/>
              <a:t>，</a:t>
            </a:r>
            <a:r>
              <a:rPr lang="en-US" altLang="zh-CN" dirty="0" smtClean="0"/>
              <a:t>Logistic Regression</a:t>
            </a:r>
            <a:r>
              <a:rPr lang="zh-CN" altLang="en-US" dirty="0" smtClean="0"/>
              <a:t>），</a:t>
            </a:r>
            <a:r>
              <a:rPr lang="zh-CN" altLang="en-US" b="1" dirty="0" smtClean="0"/>
              <a:t>决策树（</a:t>
            </a:r>
            <a:r>
              <a:rPr lang="en-US" altLang="zh-CN" b="1" dirty="0" smtClean="0"/>
              <a:t>DT</a:t>
            </a:r>
            <a:r>
              <a:rPr lang="zh-CN" altLang="en-US" dirty="0" smtClean="0"/>
              <a:t>，</a:t>
            </a:r>
            <a:r>
              <a:rPr lang="en-US" altLang="zh-CN" dirty="0" smtClean="0"/>
              <a:t>Decision Tree</a:t>
            </a:r>
            <a:r>
              <a:rPr lang="zh-CN" altLang="en-US" dirty="0" smtClean="0"/>
              <a:t>），</a:t>
            </a:r>
            <a:r>
              <a:rPr lang="zh-CN" altLang="en-US" b="1" dirty="0" smtClean="0"/>
              <a:t>马尔可夫聚类（</a:t>
            </a:r>
            <a:r>
              <a:rPr lang="en-US" altLang="zh-CN" b="1" dirty="0" smtClean="0"/>
              <a:t>MCL</a:t>
            </a:r>
            <a:r>
              <a:rPr lang="zh-CN" altLang="en-US" dirty="0" smtClean="0"/>
              <a:t>，</a:t>
            </a:r>
            <a:r>
              <a:rPr lang="en-US" altLang="zh-CN" dirty="0" smtClean="0"/>
              <a:t>Markov Cluster Algorithm</a:t>
            </a:r>
            <a:r>
              <a:rPr lang="zh-CN" altLang="en-US" dirty="0" smtClean="0"/>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8EE1B59-1A3C-46A9-9E04-AFBC5E8CA535}" type="slidenum">
              <a:rPr lang="zh-CN" altLang="en-US" smtClean="0"/>
              <a:t>2</a:t>
            </a:fld>
            <a:endParaRPr lang="zh-CN" altLang="en-US"/>
          </a:p>
        </p:txBody>
      </p:sp>
    </p:spTree>
    <p:extLst>
      <p:ext uri="{BB962C8B-B14F-4D97-AF65-F5344CB8AC3E}">
        <p14:creationId xmlns:p14="http://schemas.microsoft.com/office/powerpoint/2010/main" val="168250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2017/3/29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2017/3/29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2017/3/29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2017/3/29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2017/3/29 Wednesday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2017/3/29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2017/3/29 Wednesday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2017/3/29 Wednesday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2017/3/29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2017/3/29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2017/3/29 Wednesday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2017/3/29 Wednesday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emf"/><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png"/><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307" y="232055"/>
            <a:ext cx="7935800" cy="490066"/>
          </a:xfrm>
        </p:spPr>
        <p:txBody>
          <a:bodyPr>
            <a:noAutofit/>
          </a:bodyPr>
          <a:lstStyle/>
          <a:p>
            <a:r>
              <a:rPr lang="zh-CN" altLang="en-US" sz="2400" b="1" dirty="0" smtClean="0">
                <a:solidFill>
                  <a:srgbClr val="FF0000"/>
                </a:solidFill>
              </a:rPr>
              <a:t>工作基础：机器学习在锂电池电解液配方优化中的研究</a:t>
            </a:r>
            <a:endParaRPr lang="zh-CN" altLang="en-US" sz="2400" b="1" dirty="0">
              <a:solidFill>
                <a:srgbClr val="FF0000"/>
              </a:solidFill>
            </a:endParaRPr>
          </a:p>
        </p:txBody>
      </p:sp>
      <p:sp>
        <p:nvSpPr>
          <p:cNvPr id="46" name="矩形 45"/>
          <p:cNvSpPr/>
          <p:nvPr/>
        </p:nvSpPr>
        <p:spPr>
          <a:xfrm>
            <a:off x="792769" y="3309677"/>
            <a:ext cx="2304245" cy="3311617"/>
          </a:xfrm>
          <a:prstGeom prst="rect">
            <a:avLst/>
          </a:prstGeom>
          <a:noFill/>
          <a:ln>
            <a:prstDash val="sysDash"/>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nvGrpSpPr>
          <p:cNvPr id="51" name="组合 8"/>
          <p:cNvGrpSpPr>
            <a:grpSpLocks/>
          </p:cNvGrpSpPr>
          <p:nvPr/>
        </p:nvGrpSpPr>
        <p:grpSpPr bwMode="auto">
          <a:xfrm>
            <a:off x="931864" y="4399017"/>
            <a:ext cx="1387523" cy="1195146"/>
            <a:chOff x="6630352" y="476732"/>
            <a:chExt cx="2040574" cy="1328096"/>
          </a:xfrm>
        </p:grpSpPr>
        <p:pic>
          <p:nvPicPr>
            <p:cNvPr id="52" name="图片 50"/>
            <p:cNvPicPr>
              <a:picLocks noChangeAspect="1" noChangeArrowheads="1"/>
            </p:cNvPicPr>
            <p:nvPr/>
          </p:nvPicPr>
          <p:blipFill>
            <a:blip r:embed="rId2">
              <a:extLst>
                <a:ext uri="{28A0092B-C50C-407E-A947-70E740481C1C}">
                  <a14:useLocalDpi xmlns:a14="http://schemas.microsoft.com/office/drawing/2010/main" val="0"/>
                </a:ext>
              </a:extLst>
            </a:blip>
            <a:srcRect l="1862" t="1830" r="68347" b="51636"/>
            <a:stretch>
              <a:fillRect/>
            </a:stretch>
          </p:blipFill>
          <p:spPr bwMode="auto">
            <a:xfrm>
              <a:off x="6630352" y="741840"/>
              <a:ext cx="1249680" cy="10629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3" name="图片 49"/>
            <p:cNvPicPr>
              <a:picLocks noChangeAspect="1" noChangeArrowheads="1"/>
            </p:cNvPicPr>
            <p:nvPr/>
          </p:nvPicPr>
          <p:blipFill>
            <a:blip r:embed="rId3">
              <a:extLst>
                <a:ext uri="{28A0092B-C50C-407E-A947-70E740481C1C}">
                  <a14:useLocalDpi xmlns:a14="http://schemas.microsoft.com/office/drawing/2010/main" val="0"/>
                </a:ext>
              </a:extLst>
            </a:blip>
            <a:srcRect r="67245" b="49814"/>
            <a:stretch>
              <a:fillRect/>
            </a:stretch>
          </p:blipFill>
          <p:spPr bwMode="auto">
            <a:xfrm>
              <a:off x="7268846" y="476732"/>
              <a:ext cx="1402080" cy="1107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54" name="组合 3"/>
          <p:cNvGrpSpPr>
            <a:grpSpLocks/>
          </p:cNvGrpSpPr>
          <p:nvPr/>
        </p:nvGrpSpPr>
        <p:grpSpPr bwMode="auto">
          <a:xfrm>
            <a:off x="3457054" y="4380193"/>
            <a:ext cx="1238077" cy="1303593"/>
            <a:chOff x="3975418" y="3095706"/>
            <a:chExt cx="1520651" cy="1418352"/>
          </a:xfrm>
        </p:grpSpPr>
        <p:pic>
          <p:nvPicPr>
            <p:cNvPr id="56" name="图片 51"/>
            <p:cNvPicPr>
              <a:picLocks noChangeAspect="1" noChangeArrowheads="1"/>
            </p:cNvPicPr>
            <p:nvPr/>
          </p:nvPicPr>
          <p:blipFill>
            <a:blip r:embed="rId4">
              <a:extLst>
                <a:ext uri="{28A0092B-C50C-407E-A947-70E740481C1C}">
                  <a14:useLocalDpi xmlns:a14="http://schemas.microsoft.com/office/drawing/2010/main" val="0"/>
                </a:ext>
              </a:extLst>
            </a:blip>
            <a:srcRect l="6989" t="10594" r="53577" b="13269"/>
            <a:stretch>
              <a:fillRect/>
            </a:stretch>
          </p:blipFill>
          <p:spPr bwMode="auto">
            <a:xfrm>
              <a:off x="3975418" y="3095706"/>
              <a:ext cx="891540" cy="8458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7" name="图片 7"/>
            <p:cNvPicPr>
              <a:picLocks noChangeAspect="1"/>
            </p:cNvPicPr>
            <p:nvPr/>
          </p:nvPicPr>
          <p:blipFill>
            <a:blip r:embed="rId5">
              <a:extLst>
                <a:ext uri="{28A0092B-C50C-407E-A947-70E740481C1C}">
                  <a14:useLocalDpi xmlns:a14="http://schemas.microsoft.com/office/drawing/2010/main" val="0"/>
                </a:ext>
              </a:extLst>
            </a:blip>
            <a:srcRect l="8661" t="13841" r="4703" b="12206"/>
            <a:stretch>
              <a:fillRect/>
            </a:stretch>
          </p:blipFill>
          <p:spPr bwMode="auto">
            <a:xfrm>
              <a:off x="4152900" y="3752057"/>
              <a:ext cx="998220" cy="76200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0" name="图片 5"/>
            <p:cNvPicPr>
              <a:picLocks noChangeAspect="1" noChangeArrowheads="1"/>
            </p:cNvPicPr>
            <p:nvPr/>
          </p:nvPicPr>
          <p:blipFill>
            <a:blip r:embed="rId6">
              <a:extLst>
                <a:ext uri="{28A0092B-C50C-407E-A947-70E740481C1C}">
                  <a14:useLocalDpi xmlns:a14="http://schemas.microsoft.com/office/drawing/2010/main" val="0"/>
                </a:ext>
              </a:extLst>
            </a:blip>
            <a:srcRect l="8536" t="4691" r="6725" b="12238"/>
            <a:stretch>
              <a:fillRect/>
            </a:stretch>
          </p:blipFill>
          <p:spPr bwMode="auto">
            <a:xfrm>
              <a:off x="4556763" y="3185880"/>
              <a:ext cx="939306" cy="8597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sp>
        <p:nvSpPr>
          <p:cNvPr id="63" name="文本框 64"/>
          <p:cNvSpPr txBox="1">
            <a:spLocks noChangeArrowheads="1"/>
          </p:cNvSpPr>
          <p:nvPr/>
        </p:nvSpPr>
        <p:spPr bwMode="auto">
          <a:xfrm>
            <a:off x="3664843" y="3563318"/>
            <a:ext cx="10302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1400" dirty="0"/>
              <a:t>K</a:t>
            </a:r>
            <a:r>
              <a:rPr lang="zh-CN" altLang="en-US" sz="1400" dirty="0"/>
              <a:t>中值聚类</a:t>
            </a:r>
            <a:endParaRPr lang="en-US" altLang="zh-CN" sz="1400" dirty="0"/>
          </a:p>
          <a:p>
            <a:pPr algn="ctr">
              <a:spcBef>
                <a:spcPct val="0"/>
              </a:spcBef>
              <a:buFontTx/>
              <a:buNone/>
            </a:pPr>
            <a:r>
              <a:rPr lang="zh-CN" altLang="en-US" sz="1400" dirty="0"/>
              <a:t>谱聚类</a:t>
            </a:r>
            <a:endParaRPr lang="en-US" altLang="zh-CN" sz="1400" dirty="0"/>
          </a:p>
          <a:p>
            <a:pPr algn="ctr">
              <a:spcBef>
                <a:spcPct val="0"/>
              </a:spcBef>
              <a:buFontTx/>
              <a:buNone/>
            </a:pPr>
            <a:r>
              <a:rPr lang="zh-CN" altLang="en-US" sz="1400" dirty="0"/>
              <a:t>层次聚类</a:t>
            </a:r>
          </a:p>
        </p:txBody>
      </p:sp>
      <p:sp>
        <p:nvSpPr>
          <p:cNvPr id="72" name="矩形 71"/>
          <p:cNvSpPr/>
          <p:nvPr/>
        </p:nvSpPr>
        <p:spPr>
          <a:xfrm>
            <a:off x="61973" y="3916259"/>
            <a:ext cx="492886" cy="215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smtClean="0"/>
              <a:t>电解液配方</a:t>
            </a:r>
            <a:r>
              <a:rPr lang="zh-CN" altLang="en-US" sz="1400" dirty="0"/>
              <a:t>数据</a:t>
            </a:r>
          </a:p>
        </p:txBody>
      </p:sp>
      <p:sp>
        <p:nvSpPr>
          <p:cNvPr id="73" name="文本框 13"/>
          <p:cNvSpPr txBox="1">
            <a:spLocks noChangeArrowheads="1"/>
          </p:cNvSpPr>
          <p:nvPr/>
        </p:nvSpPr>
        <p:spPr bwMode="auto">
          <a:xfrm>
            <a:off x="1086187" y="3608020"/>
            <a:ext cx="137962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400" dirty="0"/>
              <a:t>支持向量回归</a:t>
            </a:r>
            <a:endParaRPr lang="en-US" altLang="zh-CN" sz="1400" dirty="0"/>
          </a:p>
          <a:p>
            <a:pPr algn="ctr">
              <a:spcBef>
                <a:spcPct val="0"/>
              </a:spcBef>
              <a:buFontTx/>
              <a:buNone/>
            </a:pPr>
            <a:r>
              <a:rPr lang="zh-CN" altLang="en-US" sz="1400" dirty="0"/>
              <a:t>多元线性回归</a:t>
            </a:r>
            <a:endParaRPr lang="en-US" altLang="zh-CN" sz="1400" dirty="0"/>
          </a:p>
          <a:p>
            <a:pPr algn="ctr">
              <a:spcBef>
                <a:spcPct val="0"/>
              </a:spcBef>
              <a:buFontTx/>
              <a:buNone/>
            </a:pPr>
            <a:r>
              <a:rPr lang="zh-CN" altLang="en-US" sz="1400" dirty="0"/>
              <a:t>因子分解机</a:t>
            </a:r>
          </a:p>
        </p:txBody>
      </p:sp>
      <p:sp>
        <p:nvSpPr>
          <p:cNvPr id="74" name="矩形 73"/>
          <p:cNvSpPr/>
          <p:nvPr/>
        </p:nvSpPr>
        <p:spPr>
          <a:xfrm>
            <a:off x="2609827" y="4436624"/>
            <a:ext cx="431159" cy="115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定量数据</a:t>
            </a:r>
          </a:p>
        </p:txBody>
      </p:sp>
      <p:sp>
        <p:nvSpPr>
          <p:cNvPr id="75" name="矩形 74"/>
          <p:cNvSpPr/>
          <p:nvPr/>
        </p:nvSpPr>
        <p:spPr>
          <a:xfrm>
            <a:off x="5217091" y="3499302"/>
            <a:ext cx="435935" cy="9949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zh-CN" altLang="en-US" sz="1400" dirty="0"/>
              <a:t>正例配方</a:t>
            </a:r>
          </a:p>
        </p:txBody>
      </p:sp>
      <p:sp>
        <p:nvSpPr>
          <p:cNvPr id="91" name="矩形 90"/>
          <p:cNvSpPr/>
          <p:nvPr/>
        </p:nvSpPr>
        <p:spPr>
          <a:xfrm>
            <a:off x="5185246" y="5377244"/>
            <a:ext cx="449018" cy="99492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zh-CN" altLang="en-US" sz="1400" dirty="0"/>
              <a:t>反例配方</a:t>
            </a:r>
          </a:p>
        </p:txBody>
      </p:sp>
      <p:sp>
        <p:nvSpPr>
          <p:cNvPr id="92" name="下箭头 91"/>
          <p:cNvSpPr/>
          <p:nvPr/>
        </p:nvSpPr>
        <p:spPr>
          <a:xfrm rot="18955836">
            <a:off x="4882617" y="5536504"/>
            <a:ext cx="163512" cy="344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3" name="下箭头 92"/>
          <p:cNvSpPr/>
          <p:nvPr/>
        </p:nvSpPr>
        <p:spPr>
          <a:xfrm rot="2644164" flipV="1">
            <a:off x="4882618" y="4092026"/>
            <a:ext cx="163513" cy="344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4" name="文本框 93"/>
          <p:cNvSpPr txBox="1">
            <a:spLocks noChangeArrowheads="1"/>
          </p:cNvSpPr>
          <p:nvPr/>
        </p:nvSpPr>
        <p:spPr bwMode="auto">
          <a:xfrm>
            <a:off x="6184536" y="3734768"/>
            <a:ext cx="10302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400" dirty="0"/>
              <a:t>决策树</a:t>
            </a:r>
            <a:endParaRPr lang="en-US" altLang="zh-CN" sz="1400" dirty="0"/>
          </a:p>
          <a:p>
            <a:pPr algn="ctr">
              <a:spcBef>
                <a:spcPct val="0"/>
              </a:spcBef>
              <a:buFontTx/>
              <a:buNone/>
            </a:pPr>
            <a:r>
              <a:rPr lang="zh-CN" altLang="en-US" sz="1400" dirty="0"/>
              <a:t>随机森林</a:t>
            </a:r>
          </a:p>
        </p:txBody>
      </p:sp>
      <p:sp>
        <p:nvSpPr>
          <p:cNvPr id="95" name="文本框 5"/>
          <p:cNvSpPr txBox="1">
            <a:spLocks noChangeArrowheads="1"/>
          </p:cNvSpPr>
          <p:nvPr/>
        </p:nvSpPr>
        <p:spPr bwMode="auto">
          <a:xfrm>
            <a:off x="1394995" y="2933982"/>
            <a:ext cx="1099792" cy="338554"/>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600"/>
              <a:t>性能预测</a:t>
            </a:r>
          </a:p>
        </p:txBody>
      </p:sp>
      <p:sp>
        <p:nvSpPr>
          <p:cNvPr id="96" name="文本框 90"/>
          <p:cNvSpPr txBox="1">
            <a:spLocks noChangeArrowheads="1"/>
          </p:cNvSpPr>
          <p:nvPr/>
        </p:nvSpPr>
        <p:spPr bwMode="auto">
          <a:xfrm>
            <a:off x="4596207" y="4683672"/>
            <a:ext cx="7583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400" dirty="0"/>
              <a:t>正反例划分</a:t>
            </a:r>
          </a:p>
        </p:txBody>
      </p:sp>
      <p:sp>
        <p:nvSpPr>
          <p:cNvPr id="97" name="下箭头 96"/>
          <p:cNvSpPr/>
          <p:nvPr/>
        </p:nvSpPr>
        <p:spPr>
          <a:xfrm rot="16200000">
            <a:off x="539038" y="4880312"/>
            <a:ext cx="414337" cy="26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8" name="矩形 97"/>
          <p:cNvSpPr/>
          <p:nvPr/>
        </p:nvSpPr>
        <p:spPr>
          <a:xfrm>
            <a:off x="8663914" y="4165502"/>
            <a:ext cx="408915" cy="1681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决策支持</a:t>
            </a:r>
          </a:p>
        </p:txBody>
      </p:sp>
      <p:sp>
        <p:nvSpPr>
          <p:cNvPr id="99" name="矩形 98"/>
          <p:cNvSpPr/>
          <p:nvPr/>
        </p:nvSpPr>
        <p:spPr>
          <a:xfrm>
            <a:off x="7552060" y="4326142"/>
            <a:ext cx="707073" cy="1238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sz="1400" dirty="0" smtClean="0"/>
              <a:t>性能</a:t>
            </a:r>
            <a:r>
              <a:rPr lang="zh-CN" altLang="en-US" sz="1400" dirty="0"/>
              <a:t>优化</a:t>
            </a:r>
            <a:r>
              <a:rPr lang="en-US" altLang="zh-CN" sz="1400" dirty="0"/>
              <a:t>/</a:t>
            </a:r>
            <a:r>
              <a:rPr lang="zh-CN" altLang="en-US" sz="1400" dirty="0"/>
              <a:t>降低规则</a:t>
            </a:r>
          </a:p>
        </p:txBody>
      </p:sp>
      <p:sp>
        <p:nvSpPr>
          <p:cNvPr id="100" name="矩形 99"/>
          <p:cNvSpPr/>
          <p:nvPr/>
        </p:nvSpPr>
        <p:spPr>
          <a:xfrm>
            <a:off x="3407348" y="3309677"/>
            <a:ext cx="2342187" cy="3311617"/>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01" name="矩形 100"/>
          <p:cNvSpPr/>
          <p:nvPr/>
        </p:nvSpPr>
        <p:spPr>
          <a:xfrm>
            <a:off x="6056914" y="3309676"/>
            <a:ext cx="2368692" cy="3311617"/>
          </a:xfrm>
          <a:prstGeom prst="rect">
            <a:avLst/>
          </a:prstGeom>
          <a:noFill/>
          <a:ln>
            <a:prstDash val="sysDash"/>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grpSp>
        <p:nvGrpSpPr>
          <p:cNvPr id="102" name="组合 7"/>
          <p:cNvGrpSpPr>
            <a:grpSpLocks/>
          </p:cNvGrpSpPr>
          <p:nvPr/>
        </p:nvGrpSpPr>
        <p:grpSpPr bwMode="auto">
          <a:xfrm>
            <a:off x="6121350" y="4399017"/>
            <a:ext cx="1099378" cy="1129110"/>
            <a:chOff x="5448795" y="3845267"/>
            <a:chExt cx="1742363" cy="1318894"/>
          </a:xfrm>
        </p:grpSpPr>
        <p:pic>
          <p:nvPicPr>
            <p:cNvPr id="103" name="Picture 2" descr="classifying-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9502" y="4266226"/>
              <a:ext cx="1181656" cy="89793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4" name="Picture 7" descr="classifying-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8795" y="3845267"/>
              <a:ext cx="1257935" cy="109102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sp>
        <p:nvSpPr>
          <p:cNvPr id="105" name="下箭头 104"/>
          <p:cNvSpPr/>
          <p:nvPr/>
        </p:nvSpPr>
        <p:spPr>
          <a:xfrm rot="16200000">
            <a:off x="3051386" y="4880311"/>
            <a:ext cx="414337" cy="26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6" name="下箭头 105"/>
          <p:cNvSpPr/>
          <p:nvPr/>
        </p:nvSpPr>
        <p:spPr>
          <a:xfrm rot="16200000">
            <a:off x="8281001" y="4875115"/>
            <a:ext cx="414337" cy="269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7" name="下箭头 106"/>
          <p:cNvSpPr/>
          <p:nvPr/>
        </p:nvSpPr>
        <p:spPr>
          <a:xfrm rot="16200000">
            <a:off x="7167633" y="4913632"/>
            <a:ext cx="414337" cy="202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8" name="下箭头 107"/>
          <p:cNvSpPr/>
          <p:nvPr/>
        </p:nvSpPr>
        <p:spPr>
          <a:xfrm rot="18955836">
            <a:off x="5849875" y="4092027"/>
            <a:ext cx="163512" cy="3444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9" name="下箭头 108"/>
          <p:cNvSpPr/>
          <p:nvPr/>
        </p:nvSpPr>
        <p:spPr>
          <a:xfrm rot="2644164" flipV="1">
            <a:off x="5843025" y="5536504"/>
            <a:ext cx="163513" cy="344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0" name="下箭头 109"/>
          <p:cNvSpPr/>
          <p:nvPr/>
        </p:nvSpPr>
        <p:spPr>
          <a:xfrm rot="16200000">
            <a:off x="2249218" y="4908438"/>
            <a:ext cx="414337" cy="202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1" name="文本框 5"/>
          <p:cNvSpPr txBox="1">
            <a:spLocks noChangeArrowheads="1"/>
          </p:cNvSpPr>
          <p:nvPr/>
        </p:nvSpPr>
        <p:spPr bwMode="auto">
          <a:xfrm>
            <a:off x="3986269" y="2923819"/>
            <a:ext cx="1308268" cy="338554"/>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600" smtClean="0"/>
              <a:t>正反例划分</a:t>
            </a:r>
            <a:endParaRPr lang="zh-CN" altLang="en-US" sz="1600" dirty="0"/>
          </a:p>
        </p:txBody>
      </p:sp>
      <p:sp>
        <p:nvSpPr>
          <p:cNvPr id="112" name="文本框 5"/>
          <p:cNvSpPr txBox="1">
            <a:spLocks noChangeArrowheads="1"/>
          </p:cNvSpPr>
          <p:nvPr/>
        </p:nvSpPr>
        <p:spPr bwMode="auto">
          <a:xfrm>
            <a:off x="6731142" y="2923819"/>
            <a:ext cx="1081218" cy="338554"/>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zh-CN" altLang="en-US" sz="1600" dirty="0" smtClean="0"/>
              <a:t>规则提取</a:t>
            </a:r>
            <a:endParaRPr lang="zh-CN" altLang="en-US" sz="1600" dirty="0"/>
          </a:p>
        </p:txBody>
      </p:sp>
      <p:sp>
        <p:nvSpPr>
          <p:cNvPr id="113" name="矩形 112"/>
          <p:cNvSpPr/>
          <p:nvPr/>
        </p:nvSpPr>
        <p:spPr>
          <a:xfrm>
            <a:off x="1261360" y="5999841"/>
            <a:ext cx="1029278" cy="378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性能预测</a:t>
            </a:r>
          </a:p>
        </p:txBody>
      </p:sp>
      <p:sp>
        <p:nvSpPr>
          <p:cNvPr id="114" name="下箭头 113"/>
          <p:cNvSpPr/>
          <p:nvPr/>
        </p:nvSpPr>
        <p:spPr>
          <a:xfrm>
            <a:off x="1568830" y="5714125"/>
            <a:ext cx="414337" cy="187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5" name="AutoShape 4"/>
          <p:cNvSpPr>
            <a:spLocks noChangeArrowheads="1"/>
          </p:cNvSpPr>
          <p:nvPr/>
        </p:nvSpPr>
        <p:spPr bwMode="gray">
          <a:xfrm>
            <a:off x="315912" y="667842"/>
            <a:ext cx="8504560" cy="2185094"/>
          </a:xfrm>
          <a:prstGeom prst="roundRect">
            <a:avLst>
              <a:gd name="adj" fmla="val 10739"/>
            </a:avLst>
          </a:prstGeom>
          <a:solidFill>
            <a:schemeClr val="bg2">
              <a:lumMod val="40000"/>
              <a:lumOff val="60000"/>
            </a:schemeClr>
          </a:solidFill>
          <a:ln>
            <a:solidFill>
              <a:schemeClr val="bg1">
                <a:lumMod val="75000"/>
              </a:schemeClr>
            </a:solid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z="1400" smtClean="0">
              <a:solidFill>
                <a:prstClr val="black"/>
              </a:solidFill>
              <a:ea typeface="宋体" panose="02010600030101010101" pitchFamily="2" charset="-122"/>
            </a:endParaRPr>
          </a:p>
        </p:txBody>
      </p:sp>
      <p:sp>
        <p:nvSpPr>
          <p:cNvPr id="116" name="AutoShape 5"/>
          <p:cNvSpPr>
            <a:spLocks noChangeArrowheads="1"/>
          </p:cNvSpPr>
          <p:nvPr/>
        </p:nvSpPr>
        <p:spPr bwMode="gray">
          <a:xfrm>
            <a:off x="1163102" y="759479"/>
            <a:ext cx="7543081" cy="608012"/>
          </a:xfrm>
          <a:prstGeom prst="roundRect">
            <a:avLst>
              <a:gd name="adj" fmla="val 16667"/>
            </a:avLst>
          </a:prstGeom>
          <a:solidFill>
            <a:schemeClr val="accent5">
              <a:lumMod val="20000"/>
              <a:lumOff val="80000"/>
            </a:schemeClr>
          </a:solidFill>
          <a:ln w="12700" algn="ctr">
            <a:noFill/>
            <a:round/>
            <a:headEnd/>
            <a:tailEnd/>
          </a:ln>
          <a:effectLst/>
        </p:spPr>
        <p:txBody>
          <a:bodyPr wrap="none" anchor="ctr"/>
          <a:lstStyle/>
          <a:p>
            <a:pPr eaLnBrk="1" hangingPunct="1">
              <a:lnSpc>
                <a:spcPct val="120000"/>
              </a:lnSpc>
              <a:defRPr/>
            </a:pP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使用机器学习方法分析配方的性能优化</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降低规则</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，为电解液配方</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优化</a:t>
            </a:r>
            <a:endParaRPr lang="en-US" altLang="zh-CN"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defRPr/>
            </a:pP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设计</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提供决策支持</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，以</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减少重复性的实验工作。</a:t>
            </a:r>
          </a:p>
        </p:txBody>
      </p:sp>
      <p:sp>
        <p:nvSpPr>
          <p:cNvPr id="117" name="Rectangle 6"/>
          <p:cNvSpPr>
            <a:spLocks noChangeArrowheads="1"/>
          </p:cNvSpPr>
          <p:nvPr/>
        </p:nvSpPr>
        <p:spPr bwMode="gray">
          <a:xfrm>
            <a:off x="472098" y="801192"/>
            <a:ext cx="523191"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 typeface="Wingdings" panose="05000000000000000000" pitchFamily="2" charset="2"/>
              <a:buNone/>
            </a:pPr>
            <a:r>
              <a:rPr lang="zh-CN" altLang="en-US" sz="1800" b="1" dirty="0">
                <a:solidFill>
                  <a:srgbClr val="22228B"/>
                </a:solidFill>
                <a:latin typeface="宋体" panose="02010600030101010101" pitchFamily="2" charset="-122"/>
                <a:ea typeface="宋体" panose="02010600030101010101" pitchFamily="2" charset="-122"/>
              </a:rPr>
              <a:t>问题</a:t>
            </a:r>
            <a:endParaRPr lang="en-US" altLang="zh-CN" sz="1800" b="1" dirty="0">
              <a:solidFill>
                <a:srgbClr val="22228B"/>
              </a:solidFill>
              <a:latin typeface="宋体" panose="02010600030101010101" pitchFamily="2" charset="-122"/>
              <a:ea typeface="宋体" panose="02010600030101010101" pitchFamily="2" charset="-122"/>
            </a:endParaRPr>
          </a:p>
          <a:p>
            <a:pPr algn="ctr" eaLnBrk="1" hangingPunct="1">
              <a:spcBef>
                <a:spcPct val="0"/>
              </a:spcBef>
              <a:buFont typeface="Wingdings" panose="05000000000000000000" pitchFamily="2" charset="2"/>
              <a:buNone/>
            </a:pPr>
            <a:r>
              <a:rPr lang="zh-CN" altLang="en-US" sz="1800" b="1" dirty="0">
                <a:solidFill>
                  <a:srgbClr val="22228B"/>
                </a:solidFill>
                <a:latin typeface="宋体" panose="02010600030101010101" pitchFamily="2" charset="-122"/>
                <a:ea typeface="宋体" panose="02010600030101010101" pitchFamily="2" charset="-122"/>
              </a:rPr>
              <a:t>描述</a:t>
            </a:r>
            <a:endParaRPr lang="en-US" altLang="ko-KR" sz="1800" b="1" dirty="0">
              <a:solidFill>
                <a:srgbClr val="22228B"/>
              </a:solidFill>
              <a:latin typeface="宋体" panose="02010600030101010101" pitchFamily="2" charset="-122"/>
              <a:ea typeface="宋体" panose="02010600030101010101" pitchFamily="2" charset="-122"/>
            </a:endParaRPr>
          </a:p>
        </p:txBody>
      </p:sp>
      <p:sp>
        <p:nvSpPr>
          <p:cNvPr id="118" name="Rectangle 6"/>
          <p:cNvSpPr>
            <a:spLocks noChangeArrowheads="1"/>
          </p:cNvSpPr>
          <p:nvPr/>
        </p:nvSpPr>
        <p:spPr bwMode="gray">
          <a:xfrm>
            <a:off x="418576" y="1617028"/>
            <a:ext cx="630237"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1800" b="1" dirty="0">
                <a:solidFill>
                  <a:srgbClr val="22228B"/>
                </a:solidFill>
                <a:latin typeface="宋体" panose="02010600030101010101" pitchFamily="2" charset="-122"/>
                <a:ea typeface="宋体" panose="02010600030101010101" pitchFamily="2" charset="-122"/>
              </a:rPr>
              <a:t>解决</a:t>
            </a:r>
            <a:endParaRPr lang="en-US" altLang="zh-CN" sz="1800" b="1" dirty="0">
              <a:solidFill>
                <a:srgbClr val="22228B"/>
              </a:solidFill>
              <a:latin typeface="宋体" panose="02010600030101010101" pitchFamily="2" charset="-122"/>
              <a:ea typeface="宋体" panose="02010600030101010101" pitchFamily="2" charset="-122"/>
            </a:endParaRPr>
          </a:p>
          <a:p>
            <a:pPr eaLnBrk="1" hangingPunct="1">
              <a:spcBef>
                <a:spcPct val="0"/>
              </a:spcBef>
              <a:buFontTx/>
              <a:buNone/>
            </a:pPr>
            <a:r>
              <a:rPr lang="zh-CN" altLang="en-US" sz="1800" b="1" dirty="0">
                <a:solidFill>
                  <a:srgbClr val="22228B"/>
                </a:solidFill>
                <a:latin typeface="宋体" panose="02010600030101010101" pitchFamily="2" charset="-122"/>
                <a:ea typeface="宋体" panose="02010600030101010101" pitchFamily="2" charset="-122"/>
              </a:rPr>
              <a:t>方法</a:t>
            </a:r>
            <a:endParaRPr lang="en-US" altLang="ko-KR" sz="1800" b="1" dirty="0">
              <a:solidFill>
                <a:srgbClr val="22228B"/>
              </a:solidFill>
              <a:latin typeface="宋体" panose="02010600030101010101" pitchFamily="2" charset="-122"/>
              <a:ea typeface="宋体" panose="02010600030101010101" pitchFamily="2" charset="-122"/>
            </a:endParaRPr>
          </a:p>
        </p:txBody>
      </p:sp>
      <p:sp>
        <p:nvSpPr>
          <p:cNvPr id="119" name="AutoShape 5"/>
          <p:cNvSpPr>
            <a:spLocks noChangeArrowheads="1"/>
          </p:cNvSpPr>
          <p:nvPr/>
        </p:nvSpPr>
        <p:spPr bwMode="gray">
          <a:xfrm>
            <a:off x="1163102" y="1443691"/>
            <a:ext cx="7543081" cy="889600"/>
          </a:xfrm>
          <a:prstGeom prst="roundRect">
            <a:avLst>
              <a:gd name="adj" fmla="val 16667"/>
            </a:avLst>
          </a:prstGeom>
          <a:solidFill>
            <a:schemeClr val="accent5">
              <a:lumMod val="20000"/>
              <a:lumOff val="80000"/>
            </a:schemeClr>
          </a:solidFill>
          <a:ln w="12700" algn="ctr">
            <a:noFill/>
            <a:round/>
            <a:headEnd/>
            <a:tailEnd/>
          </a:ln>
          <a:effectLst/>
        </p:spPr>
        <p:txBody>
          <a:bodyPr wrap="none" anchor="ctr"/>
          <a:lstStyle/>
          <a:p>
            <a:pPr eaLnBrk="1" hangingPunct="1">
              <a:lnSpc>
                <a:spcPct val="120000"/>
              </a:lnSpc>
              <a:defRPr/>
            </a:pP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性能预测：支持向量机、因子分解机等</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p>
          <a:p>
            <a:pPr eaLnBrk="1" hangingPunct="1">
              <a:lnSpc>
                <a:spcPct val="120000"/>
              </a:lnSpc>
              <a:defRPr/>
            </a:pP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正反例划分：</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均值聚类、谱聚类</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等       </a:t>
            </a:r>
            <a:endParaRPr lang="en-US" altLang="zh-CN"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defRPr/>
            </a:pP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规则</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提取：决策树、随机森林等</a:t>
            </a:r>
            <a:endPar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0" name="AutoShape 5"/>
          <p:cNvSpPr>
            <a:spLocks noChangeArrowheads="1"/>
          </p:cNvSpPr>
          <p:nvPr/>
        </p:nvSpPr>
        <p:spPr bwMode="gray">
          <a:xfrm>
            <a:off x="1163102" y="2389465"/>
            <a:ext cx="7543081" cy="373733"/>
          </a:xfrm>
          <a:prstGeom prst="roundRect">
            <a:avLst>
              <a:gd name="adj" fmla="val 32978"/>
            </a:avLst>
          </a:prstGeom>
          <a:solidFill>
            <a:schemeClr val="accent5">
              <a:lumMod val="20000"/>
              <a:lumOff val="80000"/>
            </a:schemeClr>
          </a:solidFill>
          <a:ln w="12700" algn="ctr">
            <a:noFill/>
            <a:round/>
            <a:headEnd/>
            <a:tailEnd/>
          </a:ln>
          <a:effectLst/>
        </p:spPr>
        <p:txBody>
          <a:bodyPr wrap="none" anchor="ctr"/>
          <a:lstStyle/>
          <a:p>
            <a:pPr eaLnBrk="1" hangingPunct="1">
              <a:lnSpc>
                <a:spcPct val="120000"/>
              </a:lnSpc>
              <a:defRPr/>
            </a:pP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三个电池系列，共</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86</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种配方的性能优化</a:t>
            </a: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降低规则</a:t>
            </a:r>
          </a:p>
        </p:txBody>
      </p:sp>
      <p:sp>
        <p:nvSpPr>
          <p:cNvPr id="121" name="Rectangle 6"/>
          <p:cNvSpPr>
            <a:spLocks noChangeArrowheads="1"/>
          </p:cNvSpPr>
          <p:nvPr/>
        </p:nvSpPr>
        <p:spPr bwMode="gray">
          <a:xfrm>
            <a:off x="460554" y="2417283"/>
            <a:ext cx="557906" cy="318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zh-CN" altLang="en-US" sz="1800" b="1" dirty="0">
                <a:solidFill>
                  <a:srgbClr val="22228B"/>
                </a:solidFill>
                <a:latin typeface="宋体" panose="02010600030101010101" pitchFamily="2" charset="-122"/>
                <a:ea typeface="宋体" panose="02010600030101010101" pitchFamily="2" charset="-122"/>
              </a:rPr>
              <a:t>结果</a:t>
            </a:r>
            <a:endParaRPr lang="en-US" altLang="ko-KR" sz="1800" b="1" dirty="0">
              <a:solidFill>
                <a:srgbClr val="22228B"/>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92513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2944" y="-32246"/>
            <a:ext cx="1800200" cy="796950"/>
          </a:xfrm>
        </p:spPr>
        <p:txBody>
          <a:bodyPr>
            <a:noAutofit/>
          </a:bodyPr>
          <a:lstStyle/>
          <a:p>
            <a:r>
              <a:rPr lang="zh-CN" altLang="en-US" sz="2400" b="1" dirty="0">
                <a:solidFill>
                  <a:srgbClr val="FF0000"/>
                </a:solidFill>
              </a:rPr>
              <a:t>研究</a:t>
            </a:r>
            <a:r>
              <a:rPr lang="zh-CN" altLang="en-US" sz="2400" b="1" dirty="0" smtClean="0">
                <a:solidFill>
                  <a:srgbClr val="FF0000"/>
                </a:solidFill>
              </a:rPr>
              <a:t>内容</a:t>
            </a:r>
            <a:endParaRPr lang="zh-CN" altLang="en-US" sz="2400" b="1" dirty="0">
              <a:solidFill>
                <a:srgbClr val="FF0000"/>
              </a:solidFill>
            </a:endParaRPr>
          </a:p>
        </p:txBody>
      </p:sp>
      <p:sp>
        <p:nvSpPr>
          <p:cNvPr id="11" name="圆角矩形 10"/>
          <p:cNvSpPr/>
          <p:nvPr/>
        </p:nvSpPr>
        <p:spPr>
          <a:xfrm>
            <a:off x="3025942" y="1822910"/>
            <a:ext cx="4152832" cy="4088426"/>
          </a:xfrm>
          <a:prstGeom prst="roundRect">
            <a:avLst>
              <a:gd name="adj" fmla="val 6308"/>
            </a:avLst>
          </a:prstGeom>
          <a:noFill/>
          <a:ln w="28575">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圆角矩形 11"/>
          <p:cNvSpPr/>
          <p:nvPr/>
        </p:nvSpPr>
        <p:spPr>
          <a:xfrm>
            <a:off x="53654" y="1815820"/>
            <a:ext cx="2954560" cy="4095516"/>
          </a:xfrm>
          <a:prstGeom prst="roundRect">
            <a:avLst>
              <a:gd name="adj" fmla="val 6308"/>
            </a:avLst>
          </a:prstGeom>
          <a:noFill/>
          <a:ln w="28575">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36"/>
          <p:cNvSpPr txBox="1">
            <a:spLocks noChangeArrowheads="1"/>
          </p:cNvSpPr>
          <p:nvPr/>
        </p:nvSpPr>
        <p:spPr bwMode="auto">
          <a:xfrm>
            <a:off x="4644008" y="1412776"/>
            <a:ext cx="1139825" cy="369888"/>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Font typeface="Arial" charset="0"/>
              <a:buChar char="•"/>
              <a:defRPr sz="3200">
                <a:solidFill>
                  <a:schemeClr val="tx1"/>
                </a:solidFill>
                <a:latin typeface="Arial" charset="0"/>
                <a:ea typeface="黑体" pitchFamily="49" charset="-122"/>
              </a:defRPr>
            </a:lvl1pPr>
            <a:lvl2pPr marL="742950" indent="-285750">
              <a:spcBef>
                <a:spcPct val="20000"/>
              </a:spcBef>
              <a:buFont typeface="Arial" charset="0"/>
              <a:buChar char="–"/>
              <a:defRPr sz="2800">
                <a:solidFill>
                  <a:schemeClr val="tx1"/>
                </a:solidFill>
                <a:latin typeface="Arial" charset="0"/>
                <a:ea typeface="黑体" pitchFamily="49" charset="-122"/>
              </a:defRPr>
            </a:lvl2pPr>
            <a:lvl3pPr marL="1143000" indent="-228600">
              <a:spcBef>
                <a:spcPct val="20000"/>
              </a:spcBef>
              <a:buFont typeface="Arial" charset="0"/>
              <a:buChar char="•"/>
              <a:defRPr sz="2400">
                <a:solidFill>
                  <a:schemeClr val="tx1"/>
                </a:solidFill>
                <a:latin typeface="Arial" charset="0"/>
                <a:ea typeface="黑体" pitchFamily="49" charset="-122"/>
              </a:defRPr>
            </a:lvl3pPr>
            <a:lvl4pPr marL="1600200" indent="-228600">
              <a:spcBef>
                <a:spcPct val="20000"/>
              </a:spcBef>
              <a:buFont typeface="Arial" charset="0"/>
              <a:buChar char="–"/>
              <a:defRPr sz="2000">
                <a:solidFill>
                  <a:schemeClr val="tx1"/>
                </a:solidFill>
                <a:latin typeface="Arial" charset="0"/>
                <a:ea typeface="黑体" pitchFamily="49" charset="-122"/>
              </a:defRPr>
            </a:lvl4pPr>
            <a:lvl5pPr marL="2057400" indent="-228600">
              <a:spcBef>
                <a:spcPct val="20000"/>
              </a:spcBef>
              <a:buFont typeface="Arial" charset="0"/>
              <a:buChar char="»"/>
              <a:defRPr sz="2000">
                <a:solidFill>
                  <a:schemeClr val="tx1"/>
                </a:solidFill>
                <a:latin typeface="Arial" charset="0"/>
                <a:ea typeface="黑体" pitchFamily="49"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黑体" pitchFamily="49"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黑体" pitchFamily="49"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黑体" pitchFamily="49"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黑体" pitchFamily="49" charset="-122"/>
              </a:defRPr>
            </a:lvl9pPr>
          </a:lstStyle>
          <a:p>
            <a:pPr algn="ctr">
              <a:spcBef>
                <a:spcPct val="0"/>
              </a:spcBef>
              <a:buFontTx/>
              <a:buNone/>
              <a:defRPr/>
            </a:pPr>
            <a:r>
              <a:rPr lang="zh-CN" altLang="en-US" sz="1800" dirty="0" smtClean="0"/>
              <a:t>模型</a:t>
            </a:r>
          </a:p>
        </p:txBody>
      </p:sp>
      <p:sp>
        <p:nvSpPr>
          <p:cNvPr id="23" name="文本框 36"/>
          <p:cNvSpPr txBox="1">
            <a:spLocks noChangeArrowheads="1"/>
          </p:cNvSpPr>
          <p:nvPr/>
        </p:nvSpPr>
        <p:spPr bwMode="auto">
          <a:xfrm>
            <a:off x="1115616" y="1413560"/>
            <a:ext cx="1188706" cy="369332"/>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lvl1pPr>
              <a:spcBef>
                <a:spcPct val="20000"/>
              </a:spcBef>
              <a:buFont typeface="Arial" charset="0"/>
              <a:buChar char="•"/>
              <a:defRPr sz="3200">
                <a:solidFill>
                  <a:schemeClr val="tx1"/>
                </a:solidFill>
                <a:latin typeface="Arial" charset="0"/>
                <a:ea typeface="黑体" pitchFamily="49" charset="-122"/>
              </a:defRPr>
            </a:lvl1pPr>
            <a:lvl2pPr marL="742950" indent="-285750">
              <a:spcBef>
                <a:spcPct val="20000"/>
              </a:spcBef>
              <a:buFont typeface="Arial" charset="0"/>
              <a:buChar char="–"/>
              <a:defRPr sz="2800">
                <a:solidFill>
                  <a:schemeClr val="tx1"/>
                </a:solidFill>
                <a:latin typeface="Arial" charset="0"/>
                <a:ea typeface="黑体" pitchFamily="49" charset="-122"/>
              </a:defRPr>
            </a:lvl2pPr>
            <a:lvl3pPr marL="1143000" indent="-228600">
              <a:spcBef>
                <a:spcPct val="20000"/>
              </a:spcBef>
              <a:buFont typeface="Arial" charset="0"/>
              <a:buChar char="•"/>
              <a:defRPr sz="2400">
                <a:solidFill>
                  <a:schemeClr val="tx1"/>
                </a:solidFill>
                <a:latin typeface="Arial" charset="0"/>
                <a:ea typeface="黑体" pitchFamily="49" charset="-122"/>
              </a:defRPr>
            </a:lvl3pPr>
            <a:lvl4pPr marL="1600200" indent="-228600">
              <a:spcBef>
                <a:spcPct val="20000"/>
              </a:spcBef>
              <a:buFont typeface="Arial" charset="0"/>
              <a:buChar char="–"/>
              <a:defRPr sz="2000">
                <a:solidFill>
                  <a:schemeClr val="tx1"/>
                </a:solidFill>
                <a:latin typeface="Arial" charset="0"/>
                <a:ea typeface="黑体" pitchFamily="49" charset="-122"/>
              </a:defRPr>
            </a:lvl4pPr>
            <a:lvl5pPr marL="2057400" indent="-228600">
              <a:spcBef>
                <a:spcPct val="20000"/>
              </a:spcBef>
              <a:buFont typeface="Arial" charset="0"/>
              <a:buChar char="»"/>
              <a:defRPr sz="2000">
                <a:solidFill>
                  <a:schemeClr val="tx1"/>
                </a:solidFill>
                <a:latin typeface="Arial" charset="0"/>
                <a:ea typeface="黑体" pitchFamily="49"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黑体" pitchFamily="49"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黑体" pitchFamily="49"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黑体" pitchFamily="49"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黑体" pitchFamily="49" charset="-122"/>
              </a:defRPr>
            </a:lvl9pPr>
          </a:lstStyle>
          <a:p>
            <a:pPr algn="ctr">
              <a:spcBef>
                <a:spcPct val="0"/>
              </a:spcBef>
              <a:buFontTx/>
              <a:buNone/>
              <a:defRPr/>
            </a:pPr>
            <a:r>
              <a:rPr lang="zh-CN" altLang="en-US" sz="1800" dirty="0" smtClean="0"/>
              <a:t>数据</a:t>
            </a:r>
          </a:p>
        </p:txBody>
      </p:sp>
      <p:sp>
        <p:nvSpPr>
          <p:cNvPr id="24" name="文本框 23"/>
          <p:cNvSpPr txBox="1"/>
          <p:nvPr/>
        </p:nvSpPr>
        <p:spPr>
          <a:xfrm>
            <a:off x="7625054" y="5375672"/>
            <a:ext cx="1130300" cy="3077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spAutoFit/>
          </a:bodyPr>
          <a:lstStyle/>
          <a:p>
            <a:pPr algn="ctr">
              <a:defRPr/>
            </a:pPr>
            <a:r>
              <a:rPr lang="zh-CN" altLang="en-US" sz="1400" b="1" kern="100" dirty="0">
                <a:solidFill>
                  <a:schemeClr val="tx1"/>
                </a:solidFill>
                <a:cs typeface="Times New Roman" panose="02020603050405020304" pitchFamily="18" charset="0"/>
              </a:rPr>
              <a:t>属性预测</a:t>
            </a:r>
          </a:p>
        </p:txBody>
      </p:sp>
      <p:sp>
        <p:nvSpPr>
          <p:cNvPr id="25" name="文本框 36"/>
          <p:cNvSpPr txBox="1">
            <a:spLocks noChangeArrowheads="1"/>
          </p:cNvSpPr>
          <p:nvPr/>
        </p:nvSpPr>
        <p:spPr bwMode="auto">
          <a:xfrm>
            <a:off x="7680476" y="1418887"/>
            <a:ext cx="1139825" cy="369887"/>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a:spAutoFit/>
          </a:bodyPr>
          <a:lstStyle>
            <a:lvl1pPr>
              <a:spcBef>
                <a:spcPct val="20000"/>
              </a:spcBef>
              <a:buFont typeface="Arial" charset="0"/>
              <a:buChar char="•"/>
              <a:defRPr sz="3200">
                <a:solidFill>
                  <a:schemeClr val="tx1"/>
                </a:solidFill>
                <a:latin typeface="Arial" charset="0"/>
                <a:ea typeface="黑体" pitchFamily="49" charset="-122"/>
              </a:defRPr>
            </a:lvl1pPr>
            <a:lvl2pPr marL="742950" indent="-285750">
              <a:spcBef>
                <a:spcPct val="20000"/>
              </a:spcBef>
              <a:buFont typeface="Arial" charset="0"/>
              <a:buChar char="–"/>
              <a:defRPr sz="2800">
                <a:solidFill>
                  <a:schemeClr val="tx1"/>
                </a:solidFill>
                <a:latin typeface="Arial" charset="0"/>
                <a:ea typeface="黑体" pitchFamily="49" charset="-122"/>
              </a:defRPr>
            </a:lvl2pPr>
            <a:lvl3pPr marL="1143000" indent="-228600">
              <a:spcBef>
                <a:spcPct val="20000"/>
              </a:spcBef>
              <a:buFont typeface="Arial" charset="0"/>
              <a:buChar char="•"/>
              <a:defRPr sz="2400">
                <a:solidFill>
                  <a:schemeClr val="tx1"/>
                </a:solidFill>
                <a:latin typeface="Arial" charset="0"/>
                <a:ea typeface="黑体" pitchFamily="49" charset="-122"/>
              </a:defRPr>
            </a:lvl3pPr>
            <a:lvl4pPr marL="1600200" indent="-228600">
              <a:spcBef>
                <a:spcPct val="20000"/>
              </a:spcBef>
              <a:buFont typeface="Arial" charset="0"/>
              <a:buChar char="–"/>
              <a:defRPr sz="2000">
                <a:solidFill>
                  <a:schemeClr val="tx1"/>
                </a:solidFill>
                <a:latin typeface="Arial" charset="0"/>
                <a:ea typeface="黑体" pitchFamily="49" charset="-122"/>
              </a:defRPr>
            </a:lvl4pPr>
            <a:lvl5pPr marL="2057400" indent="-228600">
              <a:spcBef>
                <a:spcPct val="20000"/>
              </a:spcBef>
              <a:buFont typeface="Arial" charset="0"/>
              <a:buChar char="»"/>
              <a:defRPr sz="2000">
                <a:solidFill>
                  <a:schemeClr val="tx1"/>
                </a:solidFill>
                <a:latin typeface="Arial" charset="0"/>
                <a:ea typeface="黑体" pitchFamily="49" charset="-122"/>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ea typeface="黑体" pitchFamily="49" charset="-122"/>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ea typeface="黑体" pitchFamily="49" charset="-122"/>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ea typeface="黑体" pitchFamily="49" charset="-122"/>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ea typeface="黑体" pitchFamily="49" charset="-122"/>
              </a:defRPr>
            </a:lvl9pPr>
          </a:lstStyle>
          <a:p>
            <a:pPr algn="ctr">
              <a:spcBef>
                <a:spcPct val="0"/>
              </a:spcBef>
              <a:buFontTx/>
              <a:buNone/>
              <a:defRPr/>
            </a:pPr>
            <a:r>
              <a:rPr lang="zh-CN" altLang="en-US" sz="1800" dirty="0" smtClean="0"/>
              <a:t>结果</a:t>
            </a:r>
          </a:p>
        </p:txBody>
      </p:sp>
      <p:sp>
        <p:nvSpPr>
          <p:cNvPr id="42" name="圆角矩形 41"/>
          <p:cNvSpPr/>
          <p:nvPr/>
        </p:nvSpPr>
        <p:spPr>
          <a:xfrm>
            <a:off x="7196502" y="1829800"/>
            <a:ext cx="1879921" cy="4081536"/>
          </a:xfrm>
          <a:prstGeom prst="roundRect">
            <a:avLst>
              <a:gd name="adj" fmla="val 6308"/>
            </a:avLst>
          </a:prstGeom>
          <a:noFill/>
          <a:ln w="28575">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右箭头 42"/>
          <p:cNvSpPr/>
          <p:nvPr/>
        </p:nvSpPr>
        <p:spPr>
          <a:xfrm>
            <a:off x="7039609" y="3751096"/>
            <a:ext cx="268695" cy="604264"/>
          </a:xfrm>
          <a:prstGeom prst="rightArrow">
            <a:avLst/>
          </a:prstGeom>
          <a:solidFill>
            <a:schemeClr val="accent5">
              <a:lumMod val="20000"/>
              <a:lumOff val="80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0" name="直接箭头连接符 49"/>
          <p:cNvCxnSpPr>
            <a:stCxn id="23" idx="3"/>
            <a:endCxn id="21" idx="1"/>
          </p:cNvCxnSpPr>
          <p:nvPr/>
        </p:nvCxnSpPr>
        <p:spPr>
          <a:xfrm flipV="1">
            <a:off x="2304322" y="1597720"/>
            <a:ext cx="2339686" cy="5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1" idx="3"/>
            <a:endCxn id="25" idx="1"/>
          </p:cNvCxnSpPr>
          <p:nvPr/>
        </p:nvCxnSpPr>
        <p:spPr>
          <a:xfrm>
            <a:off x="5783833" y="1597720"/>
            <a:ext cx="1896643" cy="61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AutoShape 4"/>
          <p:cNvSpPr>
            <a:spLocks noChangeArrowheads="1"/>
          </p:cNvSpPr>
          <p:nvPr/>
        </p:nvSpPr>
        <p:spPr bwMode="gray">
          <a:xfrm>
            <a:off x="300764" y="646734"/>
            <a:ext cx="8504560" cy="700742"/>
          </a:xfrm>
          <a:prstGeom prst="roundRect">
            <a:avLst>
              <a:gd name="adj" fmla="val 10739"/>
            </a:avLst>
          </a:prstGeom>
          <a:solidFill>
            <a:schemeClr val="bg2">
              <a:lumMod val="40000"/>
              <a:lumOff val="60000"/>
            </a:schemeClr>
          </a:solidFill>
          <a:ln>
            <a:solidFill>
              <a:schemeClr val="bg1">
                <a:lumMod val="75000"/>
              </a:schemeClr>
            </a:solid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z="1400" smtClean="0">
              <a:solidFill>
                <a:prstClr val="black"/>
              </a:solidFill>
              <a:ea typeface="宋体" panose="02010600030101010101" pitchFamily="2" charset="-122"/>
            </a:endParaRPr>
          </a:p>
        </p:txBody>
      </p:sp>
      <p:sp>
        <p:nvSpPr>
          <p:cNvPr id="80" name="AutoShape 5"/>
          <p:cNvSpPr>
            <a:spLocks noChangeArrowheads="1"/>
          </p:cNvSpPr>
          <p:nvPr/>
        </p:nvSpPr>
        <p:spPr bwMode="gray">
          <a:xfrm>
            <a:off x="1076130" y="693099"/>
            <a:ext cx="7637794" cy="608012"/>
          </a:xfrm>
          <a:prstGeom prst="roundRect">
            <a:avLst>
              <a:gd name="adj" fmla="val 16667"/>
            </a:avLst>
          </a:prstGeom>
          <a:solidFill>
            <a:schemeClr val="accent5">
              <a:lumMod val="20000"/>
              <a:lumOff val="80000"/>
            </a:schemeClr>
          </a:solidFill>
          <a:ln w="12700" algn="ctr">
            <a:noFill/>
            <a:round/>
            <a:headEnd/>
            <a:tailEnd/>
          </a:ln>
          <a:effectLst/>
        </p:spPr>
        <p:txBody>
          <a:bodyPr wrap="none" anchor="ctr"/>
          <a:lstStyle/>
          <a:p>
            <a:pPr>
              <a:lnSpc>
                <a:spcPct val="120000"/>
              </a:lnSpc>
              <a:defRPr/>
            </a:pP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收集相关数据，引入</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机器学习</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方法，研发</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单晶高温合金</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材料的物理特性、蠕变疲劳</a:t>
            </a:r>
            <a:endParaRPr lang="en-US" altLang="zh-CN"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defRPr/>
            </a:pP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等特性</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及其</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关联关系的预测模型。</a:t>
            </a:r>
            <a:endParaRPr lang="en-US" altLang="zh-CN"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1" name="Rectangle 6"/>
          <p:cNvSpPr>
            <a:spLocks noChangeArrowheads="1"/>
          </p:cNvSpPr>
          <p:nvPr/>
        </p:nvSpPr>
        <p:spPr bwMode="gray">
          <a:xfrm>
            <a:off x="463471" y="736117"/>
            <a:ext cx="523191"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 typeface="Wingdings" panose="05000000000000000000" pitchFamily="2" charset="2"/>
              <a:buNone/>
            </a:pPr>
            <a:r>
              <a:rPr lang="zh-CN" altLang="en-US" sz="1800" b="1" dirty="0" smtClean="0">
                <a:solidFill>
                  <a:srgbClr val="22228B"/>
                </a:solidFill>
                <a:latin typeface="宋体" panose="02010600030101010101" pitchFamily="2" charset="-122"/>
                <a:ea typeface="宋体" panose="02010600030101010101" pitchFamily="2" charset="-122"/>
              </a:rPr>
              <a:t>目标</a:t>
            </a:r>
            <a:endParaRPr lang="en-US" altLang="ko-KR" sz="1800" b="1" dirty="0">
              <a:solidFill>
                <a:srgbClr val="22228B"/>
              </a:solidFill>
              <a:latin typeface="宋体" panose="02010600030101010101" pitchFamily="2" charset="-122"/>
              <a:ea typeface="宋体" panose="02010600030101010101" pitchFamily="2" charset="-122"/>
            </a:endParaRPr>
          </a:p>
        </p:txBody>
      </p:sp>
      <p:sp>
        <p:nvSpPr>
          <p:cNvPr id="84" name="AutoShape 4"/>
          <p:cNvSpPr>
            <a:spLocks noChangeArrowheads="1"/>
          </p:cNvSpPr>
          <p:nvPr/>
        </p:nvSpPr>
        <p:spPr bwMode="gray">
          <a:xfrm>
            <a:off x="300764" y="6017962"/>
            <a:ext cx="8504560" cy="723420"/>
          </a:xfrm>
          <a:prstGeom prst="roundRect">
            <a:avLst>
              <a:gd name="adj" fmla="val 10739"/>
            </a:avLst>
          </a:prstGeom>
          <a:solidFill>
            <a:schemeClr val="bg2">
              <a:lumMod val="40000"/>
              <a:lumOff val="60000"/>
            </a:schemeClr>
          </a:solidFill>
          <a:ln>
            <a:solidFill>
              <a:schemeClr val="bg1">
                <a:lumMod val="75000"/>
              </a:schemeClr>
            </a:solid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en-US" sz="1400" smtClean="0">
              <a:solidFill>
                <a:prstClr val="black"/>
              </a:solidFill>
              <a:ea typeface="宋体" panose="02010600030101010101" pitchFamily="2" charset="-122"/>
            </a:endParaRPr>
          </a:p>
        </p:txBody>
      </p:sp>
      <p:sp>
        <p:nvSpPr>
          <p:cNvPr id="85" name="AutoShape 5"/>
          <p:cNvSpPr>
            <a:spLocks noChangeArrowheads="1"/>
          </p:cNvSpPr>
          <p:nvPr/>
        </p:nvSpPr>
        <p:spPr bwMode="gray">
          <a:xfrm>
            <a:off x="1076130" y="6075783"/>
            <a:ext cx="7635097" cy="608012"/>
          </a:xfrm>
          <a:prstGeom prst="roundRect">
            <a:avLst>
              <a:gd name="adj" fmla="val 16667"/>
            </a:avLst>
          </a:prstGeom>
          <a:solidFill>
            <a:schemeClr val="accent5">
              <a:lumMod val="20000"/>
              <a:lumOff val="80000"/>
            </a:schemeClr>
          </a:solidFill>
          <a:ln w="12700" algn="ctr">
            <a:noFill/>
            <a:round/>
            <a:headEnd/>
            <a:tailEnd/>
          </a:ln>
          <a:effectLst/>
        </p:spPr>
        <p:txBody>
          <a:bodyPr wrap="none" anchor="ctr"/>
          <a:lstStyle/>
          <a:p>
            <a:pPr>
              <a:lnSpc>
                <a:spcPct val="120000"/>
              </a:lnSpc>
              <a:defRPr/>
            </a:pPr>
            <a:r>
              <a:rPr lang="en-US" altLang="zh-CN"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开发</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出适合单晶高温合金材料性能预测的专用机器学习</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算法，精度达到</a:t>
            </a:r>
            <a:r>
              <a:rPr lang="en-US" altLang="zh-CN"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90%</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defRPr/>
            </a:pPr>
            <a:r>
              <a:rPr lang="en-US" altLang="zh-CN"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研制</a:t>
            </a:r>
            <a:r>
              <a:rPr lang="zh-CN" altLang="en-US" sz="16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具有自主知识产权的单晶高温合金材料性能预测系统。</a:t>
            </a:r>
          </a:p>
        </p:txBody>
      </p:sp>
      <p:sp>
        <p:nvSpPr>
          <p:cNvPr id="86" name="Rectangle 6"/>
          <p:cNvSpPr>
            <a:spLocks noChangeArrowheads="1"/>
          </p:cNvSpPr>
          <p:nvPr/>
        </p:nvSpPr>
        <p:spPr bwMode="gray">
          <a:xfrm>
            <a:off x="464199" y="6121703"/>
            <a:ext cx="523191"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 typeface="Wingdings" panose="05000000000000000000" pitchFamily="2" charset="2"/>
              <a:buNone/>
            </a:pPr>
            <a:r>
              <a:rPr lang="zh-CN" altLang="en-US" sz="1800" b="1" dirty="0" smtClean="0">
                <a:solidFill>
                  <a:srgbClr val="22228B"/>
                </a:solidFill>
                <a:latin typeface="宋体" panose="02010600030101010101" pitchFamily="2" charset="-122"/>
                <a:ea typeface="宋体" panose="02010600030101010101" pitchFamily="2" charset="-122"/>
              </a:rPr>
              <a:t>结果</a:t>
            </a:r>
            <a:endParaRPr lang="en-US" altLang="ko-KR" sz="1800" b="1" dirty="0">
              <a:solidFill>
                <a:srgbClr val="22228B"/>
              </a:solidFill>
              <a:latin typeface="宋体" panose="02010600030101010101" pitchFamily="2" charset="-122"/>
              <a:ea typeface="宋体" panose="02010600030101010101" pitchFamily="2" charset="-122"/>
            </a:endParaRPr>
          </a:p>
        </p:txBody>
      </p:sp>
      <p:sp>
        <p:nvSpPr>
          <p:cNvPr id="100" name="右箭头 99"/>
          <p:cNvSpPr/>
          <p:nvPr/>
        </p:nvSpPr>
        <p:spPr>
          <a:xfrm>
            <a:off x="5177355" y="3737049"/>
            <a:ext cx="268695" cy="604264"/>
          </a:xfrm>
          <a:prstGeom prst="rightArrow">
            <a:avLst/>
          </a:prstGeom>
          <a:solidFill>
            <a:schemeClr val="accent5">
              <a:lumMod val="20000"/>
              <a:lumOff val="80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右箭头 100"/>
          <p:cNvSpPr/>
          <p:nvPr/>
        </p:nvSpPr>
        <p:spPr>
          <a:xfrm>
            <a:off x="2863145" y="3673003"/>
            <a:ext cx="268695" cy="604264"/>
          </a:xfrm>
          <a:prstGeom prst="rightArrow">
            <a:avLst/>
          </a:prstGeom>
          <a:solidFill>
            <a:schemeClr val="accent5">
              <a:lumMod val="20000"/>
              <a:lumOff val="80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413702" y="5279321"/>
            <a:ext cx="2339102" cy="523220"/>
          </a:xfrm>
          <a:prstGeom prst="rect">
            <a:avLst/>
          </a:prstGeom>
        </p:spPr>
        <p:txBody>
          <a:bodyPr wrap="none">
            <a:spAutoFit/>
          </a:bodyPr>
          <a:lstStyle/>
          <a:p>
            <a:pPr algn="ctr"/>
            <a:r>
              <a:rPr lang="zh-CN" altLang="zh-CN" sz="1400" b="1" kern="100" dirty="0">
                <a:cs typeface="Times New Roman" panose="02020603050405020304" pitchFamily="18" charset="0"/>
              </a:rPr>
              <a:t>基于主动学习</a:t>
            </a:r>
            <a:r>
              <a:rPr lang="zh-CN" altLang="zh-CN" sz="1400" b="1" kern="100" dirty="0" smtClean="0">
                <a:cs typeface="Times New Roman" panose="02020603050405020304" pitchFamily="18" charset="0"/>
              </a:rPr>
              <a:t>的</a:t>
            </a:r>
            <a:endParaRPr lang="en-US" altLang="zh-CN" sz="1400" b="1" kern="100" dirty="0" smtClean="0">
              <a:cs typeface="Times New Roman" panose="02020603050405020304" pitchFamily="18" charset="0"/>
            </a:endParaRPr>
          </a:p>
          <a:p>
            <a:pPr algn="ctr"/>
            <a:r>
              <a:rPr lang="zh-CN" altLang="zh-CN" sz="1400" b="1" kern="100" dirty="0" smtClean="0">
                <a:cs typeface="Times New Roman" panose="02020603050405020304" pitchFamily="18" charset="0"/>
              </a:rPr>
              <a:t>多</a:t>
            </a:r>
            <a:r>
              <a:rPr lang="zh-CN" altLang="zh-CN" sz="1400" b="1" kern="100" dirty="0">
                <a:cs typeface="Times New Roman" panose="02020603050405020304" pitchFamily="18" charset="0"/>
              </a:rPr>
              <a:t>层级交互式特征选择方法</a:t>
            </a:r>
            <a:endParaRPr lang="zh-CN" altLang="en-US" sz="1400" dirty="0"/>
          </a:p>
        </p:txBody>
      </p:sp>
      <p:sp>
        <p:nvSpPr>
          <p:cNvPr id="15" name="矩形 14"/>
          <p:cNvSpPr/>
          <p:nvPr/>
        </p:nvSpPr>
        <p:spPr>
          <a:xfrm>
            <a:off x="3005982" y="5272381"/>
            <a:ext cx="2339102" cy="523220"/>
          </a:xfrm>
          <a:prstGeom prst="rect">
            <a:avLst/>
          </a:prstGeom>
        </p:spPr>
        <p:txBody>
          <a:bodyPr wrap="none">
            <a:spAutoFit/>
          </a:bodyPr>
          <a:lstStyle/>
          <a:p>
            <a:pPr algn="ctr"/>
            <a:r>
              <a:rPr lang="zh-CN" altLang="zh-CN" sz="1400" b="1" kern="100" dirty="0">
                <a:cs typeface="宋体" panose="02010600030101010101" pitchFamily="2" charset="-122"/>
              </a:rPr>
              <a:t>基于集成学习</a:t>
            </a:r>
            <a:r>
              <a:rPr lang="zh-CN" altLang="zh-CN" sz="1400" b="1" kern="100" dirty="0" smtClean="0">
                <a:cs typeface="宋体" panose="02010600030101010101" pitchFamily="2" charset="-122"/>
              </a:rPr>
              <a:t>的</a:t>
            </a:r>
            <a:endParaRPr lang="en-US" altLang="zh-CN" sz="1400" b="1" kern="100" dirty="0" smtClean="0">
              <a:cs typeface="宋体" panose="02010600030101010101" pitchFamily="2" charset="-122"/>
            </a:endParaRPr>
          </a:p>
          <a:p>
            <a:pPr algn="ctr"/>
            <a:r>
              <a:rPr lang="zh-CN" altLang="zh-CN" sz="1400" b="1" kern="100" dirty="0" smtClean="0">
                <a:cs typeface="宋体" panose="02010600030101010101" pitchFamily="2" charset="-122"/>
              </a:rPr>
              <a:t>自</a:t>
            </a:r>
            <a:r>
              <a:rPr lang="zh-CN" altLang="zh-CN" sz="1400" b="1" kern="100" dirty="0">
                <a:cs typeface="宋体" panose="02010600030101010101" pitchFamily="2" charset="-122"/>
              </a:rPr>
              <a:t>适应混合式性能预测方法</a:t>
            </a:r>
            <a:endParaRPr lang="zh-CN" altLang="en-US" sz="1400" dirty="0"/>
          </a:p>
        </p:txBody>
      </p:sp>
      <p:sp>
        <p:nvSpPr>
          <p:cNvPr id="22" name="矩形 21"/>
          <p:cNvSpPr/>
          <p:nvPr/>
        </p:nvSpPr>
        <p:spPr>
          <a:xfrm>
            <a:off x="5582321" y="5285975"/>
            <a:ext cx="1441420" cy="523220"/>
          </a:xfrm>
          <a:prstGeom prst="rect">
            <a:avLst/>
          </a:prstGeom>
        </p:spPr>
        <p:txBody>
          <a:bodyPr wrap="none">
            <a:spAutoFit/>
          </a:bodyPr>
          <a:lstStyle/>
          <a:p>
            <a:pPr algn="ctr"/>
            <a:r>
              <a:rPr lang="zh-CN" altLang="zh-CN" sz="1400" b="1" kern="100" dirty="0">
                <a:cs typeface="Times New Roman" panose="02020603050405020304" pitchFamily="18" charset="0"/>
              </a:rPr>
              <a:t>基于规则抽取</a:t>
            </a:r>
            <a:r>
              <a:rPr lang="zh-CN" altLang="zh-CN" sz="1400" b="1" kern="100" dirty="0" smtClean="0">
                <a:cs typeface="Times New Roman" panose="02020603050405020304" pitchFamily="18" charset="0"/>
              </a:rPr>
              <a:t>的</a:t>
            </a:r>
            <a:endParaRPr lang="en-US" altLang="zh-CN" sz="1400" b="1" kern="100" dirty="0" smtClean="0">
              <a:cs typeface="Times New Roman" panose="02020603050405020304" pitchFamily="18" charset="0"/>
            </a:endParaRPr>
          </a:p>
          <a:p>
            <a:pPr algn="ctr"/>
            <a:r>
              <a:rPr lang="zh-CN" altLang="zh-CN" sz="1400" b="1" kern="100" dirty="0" smtClean="0">
                <a:cs typeface="Times New Roman" panose="02020603050405020304" pitchFamily="18" charset="0"/>
              </a:rPr>
              <a:t>可</a:t>
            </a:r>
            <a:r>
              <a:rPr lang="zh-CN" altLang="zh-CN" sz="1400" b="1" kern="100" dirty="0">
                <a:cs typeface="Times New Roman" panose="02020603050405020304" pitchFamily="18" charset="0"/>
              </a:rPr>
              <a:t>解释性方法</a:t>
            </a:r>
            <a:endParaRPr lang="zh-CN" altLang="en-US" sz="1400" dirty="0"/>
          </a:p>
        </p:txBody>
      </p:sp>
      <p:sp>
        <p:nvSpPr>
          <p:cNvPr id="103" name="矩形 102"/>
          <p:cNvSpPr/>
          <p:nvPr/>
        </p:nvSpPr>
        <p:spPr>
          <a:xfrm>
            <a:off x="1225689" y="2426999"/>
            <a:ext cx="1310796" cy="307777"/>
          </a:xfrm>
          <a:prstGeom prst="rect">
            <a:avLst/>
          </a:prstGeom>
        </p:spPr>
        <p:txBody>
          <a:bodyPr wrap="square">
            <a:spAutoFit/>
          </a:bodyPr>
          <a:lstStyle/>
          <a:p>
            <a:pPr algn="ctr"/>
            <a:r>
              <a:rPr lang="zh-CN" altLang="en-US" sz="1400" b="1" kern="100" dirty="0" smtClean="0">
                <a:cs typeface="Times New Roman" panose="02020603050405020304" pitchFamily="18" charset="0"/>
              </a:rPr>
              <a:t>原始特征集</a:t>
            </a:r>
            <a:endParaRPr lang="zh-CN" altLang="en-US" sz="1400" dirty="0"/>
          </a:p>
        </p:txBody>
      </p:sp>
      <p:pic>
        <p:nvPicPr>
          <p:cNvPr id="7" name="图片 6"/>
          <p:cNvPicPr>
            <a:picLocks noChangeAspect="1"/>
          </p:cNvPicPr>
          <p:nvPr/>
        </p:nvPicPr>
        <p:blipFill>
          <a:blip r:embed="rId3"/>
          <a:stretch>
            <a:fillRect/>
          </a:stretch>
        </p:blipFill>
        <p:spPr>
          <a:xfrm>
            <a:off x="5293429" y="2693712"/>
            <a:ext cx="1992748" cy="2421440"/>
          </a:xfrm>
          <a:prstGeom prst="rect">
            <a:avLst/>
          </a:prstGeom>
        </p:spPr>
      </p:pic>
      <p:sp>
        <p:nvSpPr>
          <p:cNvPr id="120" name="文本框 119"/>
          <p:cNvSpPr txBox="1"/>
          <p:nvPr/>
        </p:nvSpPr>
        <p:spPr>
          <a:xfrm>
            <a:off x="7616150" y="3625279"/>
            <a:ext cx="1130300" cy="3077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spAutoFit/>
          </a:bodyPr>
          <a:lstStyle/>
          <a:p>
            <a:pPr algn="ctr">
              <a:defRPr/>
            </a:pPr>
            <a:r>
              <a:rPr lang="zh-CN" altLang="en-US" sz="1400" b="1" kern="100" dirty="0" smtClean="0">
                <a:solidFill>
                  <a:schemeClr val="tx1"/>
                </a:solidFill>
                <a:cs typeface="Times New Roman" panose="02020603050405020304" pitchFamily="18" charset="0"/>
              </a:rPr>
              <a:t>关联关系</a:t>
            </a:r>
            <a:endParaRPr lang="zh-CN" altLang="en-US" sz="1400" b="1" kern="100" dirty="0">
              <a:solidFill>
                <a:schemeClr val="tx1"/>
              </a:solidFill>
              <a:cs typeface="Times New Roman" panose="02020603050405020304" pitchFamily="18" charset="0"/>
            </a:endParaRPr>
          </a:p>
        </p:txBody>
      </p:sp>
      <p:grpSp>
        <p:nvGrpSpPr>
          <p:cNvPr id="4" name="组合 3"/>
          <p:cNvGrpSpPr/>
          <p:nvPr/>
        </p:nvGrpSpPr>
        <p:grpSpPr>
          <a:xfrm>
            <a:off x="-3033411" y="1829800"/>
            <a:ext cx="2925091" cy="476255"/>
            <a:chOff x="70254" y="1983848"/>
            <a:chExt cx="2925091" cy="476255"/>
          </a:xfrm>
        </p:grpSpPr>
        <p:sp>
          <p:nvSpPr>
            <p:cNvPr id="68" name="椭圆 67"/>
            <p:cNvSpPr/>
            <p:nvPr/>
          </p:nvSpPr>
          <p:spPr>
            <a:xfrm>
              <a:off x="179512" y="2026456"/>
              <a:ext cx="450573" cy="395133"/>
            </a:xfrm>
            <a:prstGeom prst="ellipse">
              <a:avLst/>
            </a:prstGeom>
            <a:noFill/>
            <a:ln>
              <a:solidFill>
                <a:srgbClr val="0432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0" name="椭圆 69"/>
            <p:cNvSpPr/>
            <p:nvPr/>
          </p:nvSpPr>
          <p:spPr>
            <a:xfrm>
              <a:off x="630085" y="2018601"/>
              <a:ext cx="450573" cy="395133"/>
            </a:xfrm>
            <a:prstGeom prst="ellipse">
              <a:avLst/>
            </a:prstGeom>
            <a:noFill/>
            <a:ln>
              <a:solidFill>
                <a:srgbClr val="0432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1" name="椭圆 70"/>
            <p:cNvSpPr/>
            <p:nvPr/>
          </p:nvSpPr>
          <p:spPr>
            <a:xfrm>
              <a:off x="1080658" y="2017115"/>
              <a:ext cx="450573" cy="395133"/>
            </a:xfrm>
            <a:prstGeom prst="ellipse">
              <a:avLst/>
            </a:prstGeom>
            <a:noFill/>
            <a:ln>
              <a:solidFill>
                <a:srgbClr val="0432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2" name="椭圆 71"/>
            <p:cNvSpPr/>
            <p:nvPr/>
          </p:nvSpPr>
          <p:spPr>
            <a:xfrm>
              <a:off x="1531231" y="2009260"/>
              <a:ext cx="450573" cy="395133"/>
            </a:xfrm>
            <a:prstGeom prst="ellipse">
              <a:avLst/>
            </a:prstGeom>
            <a:noFill/>
            <a:ln>
              <a:solidFill>
                <a:srgbClr val="0432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3" name="椭圆 72"/>
            <p:cNvSpPr/>
            <p:nvPr/>
          </p:nvSpPr>
          <p:spPr>
            <a:xfrm>
              <a:off x="1981179" y="2017115"/>
              <a:ext cx="450573" cy="395133"/>
            </a:xfrm>
            <a:prstGeom prst="ellipse">
              <a:avLst/>
            </a:prstGeom>
            <a:noFill/>
            <a:ln>
              <a:solidFill>
                <a:srgbClr val="0432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5" name="椭圆 74"/>
            <p:cNvSpPr/>
            <p:nvPr/>
          </p:nvSpPr>
          <p:spPr>
            <a:xfrm>
              <a:off x="2431752" y="2009260"/>
              <a:ext cx="450573" cy="395133"/>
            </a:xfrm>
            <a:prstGeom prst="ellipse">
              <a:avLst/>
            </a:prstGeom>
            <a:noFill/>
            <a:ln>
              <a:solidFill>
                <a:srgbClr val="0432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6" name="文本框 75"/>
            <p:cNvSpPr txBox="1"/>
            <p:nvPr/>
          </p:nvSpPr>
          <p:spPr>
            <a:xfrm>
              <a:off x="70254" y="1998438"/>
              <a:ext cx="670836" cy="461665"/>
            </a:xfrm>
            <a:prstGeom prst="rect">
              <a:avLst/>
            </a:prstGeom>
            <a:noFill/>
          </p:spPr>
          <p:txBody>
            <a:bodyPr wrap="square" rtlCol="0">
              <a:spAutoFit/>
            </a:bodyPr>
            <a:lstStyle/>
            <a:p>
              <a:pPr algn="ctr"/>
              <a:r>
                <a:rPr lang="zh-CN" altLang="en-US" sz="1200" dirty="0" smtClean="0"/>
                <a:t>原子</a:t>
              </a:r>
              <a:endParaRPr lang="en-US" altLang="zh-CN" sz="1200" dirty="0" smtClean="0"/>
            </a:p>
            <a:p>
              <a:pPr algn="ctr"/>
              <a:r>
                <a:rPr lang="zh-CN" altLang="en-US" sz="1200" dirty="0" smtClean="0"/>
                <a:t>半径</a:t>
              </a:r>
              <a:endParaRPr lang="zh-CN" altLang="en-US" sz="1200" dirty="0"/>
            </a:p>
          </p:txBody>
        </p:sp>
        <p:sp>
          <p:nvSpPr>
            <p:cNvPr id="77" name="文本框 76"/>
            <p:cNvSpPr txBox="1"/>
            <p:nvPr/>
          </p:nvSpPr>
          <p:spPr>
            <a:xfrm>
              <a:off x="518803" y="1998438"/>
              <a:ext cx="670836" cy="461665"/>
            </a:xfrm>
            <a:prstGeom prst="rect">
              <a:avLst/>
            </a:prstGeom>
            <a:noFill/>
          </p:spPr>
          <p:txBody>
            <a:bodyPr wrap="square" rtlCol="0">
              <a:spAutoFit/>
            </a:bodyPr>
            <a:lstStyle/>
            <a:p>
              <a:pPr algn="ctr"/>
              <a:r>
                <a:rPr lang="zh-CN" altLang="en-US" sz="1200" dirty="0" smtClean="0"/>
                <a:t>电负</a:t>
              </a:r>
              <a:endParaRPr lang="en-US" altLang="zh-CN" sz="1200" dirty="0" smtClean="0"/>
            </a:p>
            <a:p>
              <a:pPr algn="ctr"/>
              <a:r>
                <a:rPr lang="zh-CN" altLang="en-US" sz="1200" dirty="0" smtClean="0"/>
                <a:t>性</a:t>
              </a:r>
              <a:endParaRPr lang="zh-CN" altLang="en-US" sz="1200" dirty="0"/>
            </a:p>
          </p:txBody>
        </p:sp>
        <p:sp>
          <p:nvSpPr>
            <p:cNvPr id="78" name="文本框 77"/>
            <p:cNvSpPr txBox="1"/>
            <p:nvPr/>
          </p:nvSpPr>
          <p:spPr>
            <a:xfrm>
              <a:off x="970526" y="1984449"/>
              <a:ext cx="670836" cy="461665"/>
            </a:xfrm>
            <a:prstGeom prst="rect">
              <a:avLst/>
            </a:prstGeom>
            <a:noFill/>
          </p:spPr>
          <p:txBody>
            <a:bodyPr wrap="square" rtlCol="0">
              <a:spAutoFit/>
            </a:bodyPr>
            <a:lstStyle/>
            <a:p>
              <a:pPr algn="ctr"/>
              <a:r>
                <a:rPr lang="zh-CN" altLang="en-US" sz="1200" dirty="0" smtClean="0"/>
                <a:t>成份</a:t>
              </a:r>
              <a:endParaRPr lang="en-US" altLang="zh-CN" sz="1200" dirty="0" smtClean="0"/>
            </a:p>
            <a:p>
              <a:pPr algn="ctr"/>
              <a:r>
                <a:rPr lang="zh-CN" altLang="en-US" sz="1200" dirty="0" smtClean="0"/>
                <a:t>比例</a:t>
              </a:r>
              <a:endParaRPr lang="zh-CN" altLang="en-US" sz="1200" dirty="0"/>
            </a:p>
          </p:txBody>
        </p:sp>
        <p:sp>
          <p:nvSpPr>
            <p:cNvPr id="82" name="文本框 81"/>
            <p:cNvSpPr txBox="1"/>
            <p:nvPr/>
          </p:nvSpPr>
          <p:spPr>
            <a:xfrm>
              <a:off x="1421099" y="1983848"/>
              <a:ext cx="670836" cy="461665"/>
            </a:xfrm>
            <a:prstGeom prst="rect">
              <a:avLst/>
            </a:prstGeom>
            <a:noFill/>
          </p:spPr>
          <p:txBody>
            <a:bodyPr wrap="square" rtlCol="0">
              <a:spAutoFit/>
            </a:bodyPr>
            <a:lstStyle/>
            <a:p>
              <a:pPr algn="ctr"/>
              <a:r>
                <a:rPr lang="zh-CN" altLang="en-US" sz="1200" dirty="0" smtClean="0"/>
                <a:t>弹性</a:t>
              </a:r>
              <a:endParaRPr lang="en-US" altLang="zh-CN" sz="1200" dirty="0" smtClean="0"/>
            </a:p>
            <a:p>
              <a:pPr algn="ctr"/>
              <a:r>
                <a:rPr lang="zh-CN" altLang="en-US" sz="1200" dirty="0" smtClean="0"/>
                <a:t>模量</a:t>
              </a:r>
              <a:endParaRPr lang="zh-CN" altLang="en-US" sz="1200" dirty="0"/>
            </a:p>
          </p:txBody>
        </p:sp>
        <p:sp>
          <p:nvSpPr>
            <p:cNvPr id="83" name="文本框 82"/>
            <p:cNvSpPr txBox="1"/>
            <p:nvPr/>
          </p:nvSpPr>
          <p:spPr>
            <a:xfrm>
              <a:off x="1872804" y="1996708"/>
              <a:ext cx="670836" cy="461665"/>
            </a:xfrm>
            <a:prstGeom prst="rect">
              <a:avLst/>
            </a:prstGeom>
            <a:noFill/>
          </p:spPr>
          <p:txBody>
            <a:bodyPr wrap="square" rtlCol="0">
              <a:spAutoFit/>
            </a:bodyPr>
            <a:lstStyle/>
            <a:p>
              <a:pPr algn="ctr"/>
              <a:r>
                <a:rPr lang="zh-CN" altLang="en-US" sz="1200" dirty="0" smtClean="0"/>
                <a:t>元素</a:t>
              </a:r>
              <a:endParaRPr lang="en-US" altLang="zh-CN" sz="1200" dirty="0" smtClean="0"/>
            </a:p>
            <a:p>
              <a:pPr algn="ctr"/>
              <a:r>
                <a:rPr lang="zh-CN" altLang="en-US" sz="1200" dirty="0" smtClean="0"/>
                <a:t>种类</a:t>
              </a:r>
              <a:endParaRPr lang="zh-CN" altLang="en-US" sz="1200" dirty="0"/>
            </a:p>
          </p:txBody>
        </p:sp>
        <p:sp>
          <p:nvSpPr>
            <p:cNvPr id="87" name="文本框 86"/>
            <p:cNvSpPr txBox="1"/>
            <p:nvPr/>
          </p:nvSpPr>
          <p:spPr>
            <a:xfrm>
              <a:off x="2324509" y="2053025"/>
              <a:ext cx="670836" cy="276999"/>
            </a:xfrm>
            <a:prstGeom prst="rect">
              <a:avLst/>
            </a:prstGeom>
            <a:noFill/>
          </p:spPr>
          <p:txBody>
            <a:bodyPr wrap="square" rtlCol="0">
              <a:spAutoFit/>
            </a:bodyPr>
            <a:lstStyle/>
            <a:p>
              <a:pPr algn="ctr"/>
              <a:r>
                <a:rPr lang="en-US" altLang="zh-CN" sz="1200" dirty="0" smtClean="0"/>
                <a:t>……</a:t>
              </a:r>
              <a:endParaRPr lang="zh-CN" altLang="en-US" sz="1200" dirty="0"/>
            </a:p>
          </p:txBody>
        </p:sp>
      </p:grpSp>
      <p:pic>
        <p:nvPicPr>
          <p:cNvPr id="14" name="图片 13"/>
          <p:cNvPicPr>
            <a:picLocks noChangeAspect="1"/>
          </p:cNvPicPr>
          <p:nvPr/>
        </p:nvPicPr>
        <p:blipFill>
          <a:blip r:embed="rId4"/>
          <a:stretch>
            <a:fillRect/>
          </a:stretch>
        </p:blipFill>
        <p:spPr>
          <a:xfrm>
            <a:off x="64979" y="2691350"/>
            <a:ext cx="2810822" cy="2571933"/>
          </a:xfrm>
          <a:prstGeom prst="rect">
            <a:avLst/>
          </a:prstGeom>
        </p:spPr>
      </p:pic>
      <p:grpSp>
        <p:nvGrpSpPr>
          <p:cNvPr id="17" name="组合 16"/>
          <p:cNvGrpSpPr/>
          <p:nvPr/>
        </p:nvGrpSpPr>
        <p:grpSpPr>
          <a:xfrm>
            <a:off x="142367" y="1898044"/>
            <a:ext cx="507993" cy="623050"/>
            <a:chOff x="361740" y="1875458"/>
            <a:chExt cx="507993" cy="623050"/>
          </a:xfrm>
        </p:grpSpPr>
        <p:sp>
          <p:nvSpPr>
            <p:cNvPr id="16" name="矩形 15"/>
            <p:cNvSpPr/>
            <p:nvPr/>
          </p:nvSpPr>
          <p:spPr>
            <a:xfrm>
              <a:off x="373497" y="1903195"/>
              <a:ext cx="489617" cy="211359"/>
            </a:xfrm>
            <a:prstGeom prst="rect">
              <a:avLst/>
            </a:prstGeom>
            <a:ln>
              <a:solidFill>
                <a:srgbClr val="0432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35" name="文本框 134"/>
            <p:cNvSpPr txBox="1"/>
            <p:nvPr/>
          </p:nvSpPr>
          <p:spPr>
            <a:xfrm>
              <a:off x="361740" y="1875458"/>
              <a:ext cx="504056" cy="276999"/>
            </a:xfrm>
            <a:prstGeom prst="rect">
              <a:avLst/>
            </a:prstGeom>
            <a:noFill/>
          </p:spPr>
          <p:txBody>
            <a:bodyPr wrap="square" rtlCol="0">
              <a:spAutoFit/>
            </a:bodyPr>
            <a:lstStyle/>
            <a:p>
              <a:pPr algn="ctr"/>
              <a:r>
                <a:rPr lang="zh-CN" altLang="en-US" sz="1200" dirty="0" smtClean="0"/>
                <a:t>计算</a:t>
              </a:r>
              <a:endParaRPr lang="zh-CN" altLang="en-US" sz="1200" dirty="0"/>
            </a:p>
          </p:txBody>
        </p:sp>
        <p:sp>
          <p:nvSpPr>
            <p:cNvPr id="137" name="矩形 136"/>
            <p:cNvSpPr/>
            <p:nvPr/>
          </p:nvSpPr>
          <p:spPr>
            <a:xfrm>
              <a:off x="373497" y="2252099"/>
              <a:ext cx="489617" cy="211359"/>
            </a:xfrm>
            <a:prstGeom prst="rect">
              <a:avLst/>
            </a:prstGeom>
            <a:ln>
              <a:solidFill>
                <a:srgbClr val="0432FF"/>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36" name="文本框 135"/>
            <p:cNvSpPr txBox="1"/>
            <p:nvPr/>
          </p:nvSpPr>
          <p:spPr>
            <a:xfrm>
              <a:off x="368343" y="2219449"/>
              <a:ext cx="501390" cy="279059"/>
            </a:xfrm>
            <a:prstGeom prst="rect">
              <a:avLst/>
            </a:prstGeom>
            <a:noFill/>
          </p:spPr>
          <p:txBody>
            <a:bodyPr wrap="square" rtlCol="0">
              <a:spAutoFit/>
            </a:bodyPr>
            <a:lstStyle/>
            <a:p>
              <a:pPr algn="ctr"/>
              <a:r>
                <a:rPr lang="zh-CN" altLang="en-US" sz="1200" dirty="0" smtClean="0"/>
                <a:t>实验</a:t>
              </a:r>
              <a:endParaRPr lang="zh-CN" altLang="en-US" sz="1200" dirty="0"/>
            </a:p>
          </p:txBody>
        </p:sp>
      </p:grpSp>
      <p:pic>
        <p:nvPicPr>
          <p:cNvPr id="19" name="图片 18"/>
          <p:cNvPicPr>
            <a:picLocks noChangeAspect="1"/>
          </p:cNvPicPr>
          <p:nvPr/>
        </p:nvPicPr>
        <p:blipFill rotWithShape="1">
          <a:blip r:embed="rId5"/>
          <a:srcRect l="1347"/>
          <a:stretch/>
        </p:blipFill>
        <p:spPr>
          <a:xfrm>
            <a:off x="827583" y="2018011"/>
            <a:ext cx="2186867" cy="397162"/>
          </a:xfrm>
          <a:prstGeom prst="rect">
            <a:avLst/>
          </a:prstGeom>
        </p:spPr>
      </p:pic>
      <p:cxnSp>
        <p:nvCxnSpPr>
          <p:cNvPr id="28" name="直接箭头连接符 27"/>
          <p:cNvCxnSpPr>
            <a:stCxn id="16" idx="3"/>
            <a:endCxn id="19" idx="1"/>
          </p:cNvCxnSpPr>
          <p:nvPr/>
        </p:nvCxnSpPr>
        <p:spPr>
          <a:xfrm>
            <a:off x="643741" y="2031461"/>
            <a:ext cx="183842" cy="185131"/>
          </a:xfrm>
          <a:prstGeom prst="straightConnector1">
            <a:avLst/>
          </a:prstGeom>
          <a:ln>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7" idx="3"/>
            <a:endCxn id="19" idx="1"/>
          </p:cNvCxnSpPr>
          <p:nvPr/>
        </p:nvCxnSpPr>
        <p:spPr>
          <a:xfrm flipV="1">
            <a:off x="643741" y="2216592"/>
            <a:ext cx="183842" cy="163773"/>
          </a:xfrm>
          <a:prstGeom prst="straightConnector1">
            <a:avLst/>
          </a:prstGeom>
          <a:ln>
            <a:solidFill>
              <a:srgbClr val="0432FF"/>
            </a:solidFill>
            <a:tailEnd type="triangle"/>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a:blip r:embed="rId6"/>
          <a:stretch>
            <a:fillRect/>
          </a:stretch>
        </p:blipFill>
        <p:spPr>
          <a:xfrm>
            <a:off x="3144245" y="2560483"/>
            <a:ext cx="2062575" cy="2802600"/>
          </a:xfrm>
          <a:prstGeom prst="rect">
            <a:avLst/>
          </a:prstGeom>
        </p:spPr>
      </p:pic>
      <p:grpSp>
        <p:nvGrpSpPr>
          <p:cNvPr id="40" name="组合 39"/>
          <p:cNvGrpSpPr/>
          <p:nvPr/>
        </p:nvGrpSpPr>
        <p:grpSpPr>
          <a:xfrm>
            <a:off x="7280086" y="3933056"/>
            <a:ext cx="1742615" cy="1477132"/>
            <a:chOff x="7248489" y="4039675"/>
            <a:chExt cx="1742615" cy="1477132"/>
          </a:xfrm>
        </p:grpSpPr>
        <p:pic>
          <p:nvPicPr>
            <p:cNvPr id="119" name="图片 118"/>
            <p:cNvPicPr>
              <a:picLocks noChangeAspect="1"/>
            </p:cNvPicPr>
            <p:nvPr/>
          </p:nvPicPr>
          <p:blipFill>
            <a:blip r:embed="rId7"/>
            <a:stretch>
              <a:fillRect/>
            </a:stretch>
          </p:blipFill>
          <p:spPr>
            <a:xfrm>
              <a:off x="7317872" y="4039675"/>
              <a:ext cx="1673232" cy="1401590"/>
            </a:xfrm>
            <a:prstGeom prst="rect">
              <a:avLst/>
            </a:prstGeom>
          </p:spPr>
        </p:pic>
        <p:sp>
          <p:nvSpPr>
            <p:cNvPr id="164" name="文本框 163"/>
            <p:cNvSpPr txBox="1"/>
            <p:nvPr/>
          </p:nvSpPr>
          <p:spPr>
            <a:xfrm rot="16200000">
              <a:off x="6770858" y="4684804"/>
              <a:ext cx="1145806" cy="169277"/>
            </a:xfrm>
            <a:prstGeom prst="rect">
              <a:avLst/>
            </a:prstGeom>
            <a:solidFill>
              <a:schemeClr val="bg1"/>
            </a:solidFill>
          </p:spPr>
          <p:txBody>
            <a:bodyPr wrap="square" rtlCol="0">
              <a:spAutoFit/>
            </a:bodyPr>
            <a:lstStyle/>
            <a:p>
              <a:endParaRPr lang="zh-CN" altLang="en-US" sz="500" b="1" dirty="0"/>
            </a:p>
          </p:txBody>
        </p:sp>
        <p:sp>
          <p:nvSpPr>
            <p:cNvPr id="39" name="文本框 38"/>
            <p:cNvSpPr txBox="1"/>
            <p:nvPr/>
          </p:nvSpPr>
          <p:spPr>
            <a:xfrm rot="16200000">
              <a:off x="6869681" y="4575347"/>
              <a:ext cx="988448" cy="230832"/>
            </a:xfrm>
            <a:prstGeom prst="rect">
              <a:avLst/>
            </a:prstGeom>
            <a:noFill/>
          </p:spPr>
          <p:txBody>
            <a:bodyPr wrap="square" rtlCol="0">
              <a:spAutoFit/>
            </a:bodyPr>
            <a:lstStyle/>
            <a:p>
              <a:r>
                <a:rPr lang="zh-CN" altLang="en-US" sz="900" b="1" dirty="0" smtClean="0"/>
                <a:t>体积模量（</a:t>
              </a:r>
              <a:r>
                <a:rPr lang="en-US" altLang="zh-CN" sz="900" b="1" dirty="0" err="1" smtClean="0"/>
                <a:t>Gpa</a:t>
              </a:r>
              <a:r>
                <a:rPr lang="zh-CN" altLang="en-US" sz="900" b="1" dirty="0" smtClean="0"/>
                <a:t>）</a:t>
              </a:r>
              <a:endParaRPr lang="zh-CN" altLang="en-US" sz="900" b="1" dirty="0"/>
            </a:p>
          </p:txBody>
        </p:sp>
        <p:sp>
          <p:nvSpPr>
            <p:cNvPr id="165" name="文本框 164"/>
            <p:cNvSpPr txBox="1"/>
            <p:nvPr/>
          </p:nvSpPr>
          <p:spPr>
            <a:xfrm>
              <a:off x="7572940" y="5342900"/>
              <a:ext cx="1145806" cy="169277"/>
            </a:xfrm>
            <a:prstGeom prst="rect">
              <a:avLst/>
            </a:prstGeom>
            <a:solidFill>
              <a:schemeClr val="bg1"/>
            </a:solidFill>
          </p:spPr>
          <p:txBody>
            <a:bodyPr wrap="square" rtlCol="0">
              <a:spAutoFit/>
            </a:bodyPr>
            <a:lstStyle/>
            <a:p>
              <a:endParaRPr lang="zh-CN" altLang="en-US" sz="500" b="1" dirty="0"/>
            </a:p>
          </p:txBody>
        </p:sp>
        <p:sp>
          <p:nvSpPr>
            <p:cNvPr id="166" name="文本框 165"/>
            <p:cNvSpPr txBox="1"/>
            <p:nvPr/>
          </p:nvSpPr>
          <p:spPr>
            <a:xfrm>
              <a:off x="7874918" y="5285975"/>
              <a:ext cx="750939" cy="230832"/>
            </a:xfrm>
            <a:prstGeom prst="rect">
              <a:avLst/>
            </a:prstGeom>
            <a:noFill/>
          </p:spPr>
          <p:txBody>
            <a:bodyPr wrap="square" rtlCol="0">
              <a:spAutoFit/>
            </a:bodyPr>
            <a:lstStyle/>
            <a:p>
              <a:r>
                <a:rPr lang="zh-CN" altLang="en-US" sz="900" b="1" dirty="0"/>
                <a:t>温度</a:t>
              </a:r>
              <a:r>
                <a:rPr lang="zh-CN" altLang="en-US" sz="900" b="1" dirty="0" smtClean="0"/>
                <a:t>（</a:t>
              </a:r>
              <a:r>
                <a:rPr lang="en-US" altLang="zh-CN" sz="900" b="1" dirty="0"/>
                <a:t>K</a:t>
              </a:r>
              <a:r>
                <a:rPr lang="zh-CN" altLang="en-US" sz="900" b="1" dirty="0" smtClean="0"/>
                <a:t>）</a:t>
              </a:r>
              <a:endParaRPr lang="zh-CN" altLang="en-US" sz="900" b="1" dirty="0"/>
            </a:p>
          </p:txBody>
        </p:sp>
      </p:grpSp>
      <p:grpSp>
        <p:nvGrpSpPr>
          <p:cNvPr id="170" name="组合 169"/>
          <p:cNvGrpSpPr/>
          <p:nvPr/>
        </p:nvGrpSpPr>
        <p:grpSpPr>
          <a:xfrm>
            <a:off x="7327262" y="2306055"/>
            <a:ext cx="1663841" cy="1331431"/>
            <a:chOff x="7327262" y="2306055"/>
            <a:chExt cx="1663841" cy="1331431"/>
          </a:xfrm>
        </p:grpSpPr>
        <p:pic>
          <p:nvPicPr>
            <p:cNvPr id="121" name="图片 120"/>
            <p:cNvPicPr>
              <a:picLocks noChangeAspect="1"/>
            </p:cNvPicPr>
            <p:nvPr/>
          </p:nvPicPr>
          <p:blipFill>
            <a:blip r:embed="rId8"/>
            <a:stretch>
              <a:fillRect/>
            </a:stretch>
          </p:blipFill>
          <p:spPr>
            <a:xfrm>
              <a:off x="7389303" y="2306055"/>
              <a:ext cx="1601800" cy="1300460"/>
            </a:xfrm>
            <a:prstGeom prst="rect">
              <a:avLst/>
            </a:prstGeom>
          </p:spPr>
        </p:pic>
        <p:sp>
          <p:nvSpPr>
            <p:cNvPr id="41" name="矩形 40"/>
            <p:cNvSpPr/>
            <p:nvPr/>
          </p:nvSpPr>
          <p:spPr>
            <a:xfrm rot="18875407">
              <a:off x="8381959" y="3376225"/>
              <a:ext cx="37850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rot="18875407">
              <a:off x="8637710" y="3132075"/>
              <a:ext cx="37850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rot="1921049">
              <a:off x="7584575" y="3440836"/>
              <a:ext cx="37850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rot="1921049">
              <a:off x="7327262" y="3047139"/>
              <a:ext cx="378506"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17781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TotalTime>
  <Words>571</Words>
  <Application>Microsoft Office PowerPoint</Application>
  <PresentationFormat>全屏显示(4:3)</PresentationFormat>
  <Paragraphs>71</Paragraphs>
  <Slides>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黑体</vt:lpstr>
      <vt:lpstr>宋体</vt:lpstr>
      <vt:lpstr>微软雅黑</vt:lpstr>
      <vt:lpstr>Arial</vt:lpstr>
      <vt:lpstr>Calibri</vt:lpstr>
      <vt:lpstr>Times New Roman</vt:lpstr>
      <vt:lpstr>Wingdings</vt:lpstr>
      <vt:lpstr>Office 主题</vt:lpstr>
      <vt:lpstr>工作基础：机器学习在锂电池电解液配方优化中的研究</vt:lpstr>
      <vt:lpstr>研究内容</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研究基础</dc:title>
  <dc:creator>Alice</dc:creator>
  <cp:lastModifiedBy>Mr shining</cp:lastModifiedBy>
  <cp:revision>71</cp:revision>
  <dcterms:created xsi:type="dcterms:W3CDTF">2017-03-11T11:49:30Z</dcterms:created>
  <dcterms:modified xsi:type="dcterms:W3CDTF">2017-03-29T15:39:11Z</dcterms:modified>
</cp:coreProperties>
</file>