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7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 shining" initials="Ms" lastIdx="2" clrIdx="0">
    <p:extLst>
      <p:ext uri="{19B8F6BF-5375-455C-9EA6-DF929625EA0E}">
        <p15:presenceInfo xmlns:p15="http://schemas.microsoft.com/office/powerpoint/2012/main" userId="f9db5d02e18f93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260" autoAdjust="0"/>
  </p:normalViewPr>
  <p:slideViewPr>
    <p:cSldViewPr>
      <p:cViewPr varScale="1">
        <p:scale>
          <a:sx n="31" d="100"/>
          <a:sy n="31" d="100"/>
        </p:scale>
        <p:origin x="720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BAB0-8857-4A14-9BEE-A20EC6CF8BA8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814A-396F-4FF9-9A68-B4077C82C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举例：有某一运动员的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次射击数据，根据逆向高斯云构建云模型，获得其三个数字特征。如图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Ex=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0.016,0.098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）反映了对准心的把握，可理解为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次射击的中心坐标位置在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x=0.016,y=0.098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的位置，因此“靠近靶心”；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0.187,0.325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）反映了弹着点相对于平均点（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0.016,0.098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）的离散度，因此整体的射击水平“较离散”；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He=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0.097,0.077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）反映了熵的离散程度。从而获得定性概念“近靶心，较离散，不稳定”，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实现了可解释性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。获得了三个特征后，可以通过正向高斯云生成更多的数据来模拟射击数据，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实现了定量数据与定性概念的双向转换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814A-396F-4FF9-9A68-B4077C82C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3" descr="mub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3765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>
            <a:spLocks noChangeArrowheads="1"/>
          </p:cNvSpPr>
          <p:nvPr userDrawn="1"/>
        </p:nvSpPr>
        <p:spPr bwMode="auto">
          <a:xfrm>
            <a:off x="7560332" y="366713"/>
            <a:ext cx="169796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1pPr>
            <a:lvl2pPr marL="742950" indent="-285750" latinLnBrk="1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2pPr>
            <a:lvl3pPr marL="1143000" indent="-228600" latinLnBrk="1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仿宋_GB2312" pitchFamily="1" charset="-122"/>
                <a:sym typeface="仿宋_GB2312" pitchFamily="1" charset="-122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lang="zh-CN" altLang="zh-CN" sz="1800" b="1" i="1" dirty="0">
                <a:solidFill>
                  <a:srgbClr val="CC0000"/>
                </a:solidFill>
                <a:latin typeface="Monotype Corsiva" pitchFamily="66" charset="0"/>
                <a:ea typeface="宋体" pitchFamily="2" charset="-122"/>
                <a:sym typeface="Monotype Corsiva" pitchFamily="66" charset="0"/>
              </a:rPr>
              <a:t>MLA@SHU</a:t>
            </a:r>
            <a:endParaRPr lang="zh-CN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50875" y="931863"/>
            <a:ext cx="7989888" cy="2001837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4000" dirty="0" smtClean="0">
                <a:solidFill>
                  <a:schemeClr val="tx2">
                    <a:lumMod val="75000"/>
                  </a:schemeClr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  <a:sym typeface="Times New Roman" pitchFamily="18" charset="0"/>
              </a:defRPr>
            </a:lvl1pPr>
          </a:lstStyle>
          <a:p>
            <a:pPr eaLnBrk="1" hangingPunct="1"/>
            <a:r>
              <a:rPr lang="zh-CN" altLang="en-US" dirty="0" smtClean="0"/>
              <a:t>标题</a:t>
            </a:r>
            <a:endParaRPr lang="zh-CN" altLang="zh-CN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6535738" y="5181600"/>
            <a:ext cx="2608262" cy="142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报告人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：赵天醁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1" name="Picture 10" descr="bad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875"/>
            <a:ext cx="6111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796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96950"/>
            <a:ext cx="8435280" cy="5329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07524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4598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6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8864" y="759842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601216" y="1772816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765175"/>
            <a:ext cx="8086725" cy="890588"/>
          </a:xfr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 pitchFamily="18" charset="0"/>
              </a:defRPr>
            </a:lvl1pPr>
          </a:lstStyle>
          <a:p>
            <a:pPr eaLnBrk="1" hangingPunct="1"/>
            <a:r>
              <a:rPr lang="en-US" altLang="zh-CN" dirty="0" smtClean="0"/>
              <a:t>Thank you!</a:t>
            </a:r>
            <a:endParaRPr lang="zh-CN" altLang="en-US" dirty="0" smtClean="0"/>
          </a:p>
        </p:txBody>
      </p:sp>
      <p:pic>
        <p:nvPicPr>
          <p:cNvPr id="8" name="Picture 3" descr="BD04972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475"/>
            <a:ext cx="4610447" cy="34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4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0832" y="759842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marL="457200" lvl="0" indent="-457200" algn="l" defTabSz="0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13"/>
              </a:buBlip>
            </a:pPr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1" r:id="rId6"/>
    <p:sldLayoutId id="2147483655" r:id="rId7"/>
    <p:sldLayoutId id="2147483660" r:id="rId8"/>
    <p:sldLayoutId id="2147483656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CN" altLang="en-US" sz="3200" b="1" kern="1200" cap="all" dirty="0">
          <a:solidFill>
            <a:schemeClr val="tx2">
              <a:lumMod val="75000"/>
            </a:schemeClr>
          </a:solidFill>
          <a:effectLst>
            <a:reflection blurRad="12700" stA="48000" endA="300" endPos="55000" dir="5400000" sy="-90000" algn="bl" rotWithShape="0"/>
          </a:effectLst>
          <a:latin typeface="微软雅黑" pitchFamily="34" charset="-122"/>
          <a:ea typeface="微软雅黑" pitchFamily="34" charset="-122"/>
          <a:cs typeface="+mj-cs"/>
          <a:sym typeface="Times New Roman" pitchFamily="18" charset="0"/>
        </a:defRPr>
      </a:lvl1pPr>
    </p:titleStyle>
    <p:bodyStyle>
      <a:lvl1pPr marL="457200" indent="-457200" algn="l" defTabSz="0" rtl="0" eaLnBrk="0" fontAlgn="base" latinLnBrk="1" hangingPunct="0">
        <a:spcBef>
          <a:spcPct val="20000"/>
        </a:spcBef>
        <a:spcAft>
          <a:spcPct val="0"/>
        </a:spcAft>
        <a:buFontTx/>
        <a:buBlip>
          <a:blip r:embed="rId13"/>
        </a:buBlip>
        <a:defRPr lang="zh-CN" altLang="en-US" sz="2800" kern="1200" dirty="0" smtClean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  <a:sym typeface="仿宋_GB2312" pitchFamily="1" charset="-122"/>
        </a:defRPr>
      </a:lvl1pPr>
      <a:lvl2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412776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云模型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2"/>
              <p:cNvSpPr txBox="1"/>
              <p:nvPr/>
            </p:nvSpPr>
            <p:spPr>
              <a:xfrm>
                <a:off x="323528" y="796950"/>
                <a:ext cx="8577114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457200"/>
                <a:r>
                  <a:rPr lang="zh-CN" altLang="en-US" sz="2800" b="1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云模型</a:t>
                </a:r>
                <a:r>
                  <a:rPr lang="zh-CN" altLang="en-US" sz="240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是定性概念与定量数据双向转换的认知模型。</a:t>
                </a:r>
                <a:endParaRPr lang="en-US" altLang="zh-CN" sz="2400" dirty="0" smtClean="0">
                  <a:solidFill>
                    <a:schemeClr val="tx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indent="457200"/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设</a:t>
                </a: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是一个用精确数值表示的定量论域，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上的一个定性概念，定量值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且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是定性概念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的一次随机实现，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对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的确定度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稳定倾向的随机数</a:t>
                </a:r>
                <a:endParaRPr lang="en-US" altLang="zh-CN" sz="2400" dirty="0" smtClean="0">
                  <a:solidFill>
                    <a:schemeClr val="tx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则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在论域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U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上的分布称为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云模型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每一个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称为一个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云滴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96950"/>
                <a:ext cx="8577114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066" t="-2835" b="-5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4968552" cy="3024336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9" name="矩形 8"/>
          <p:cNvSpPr/>
          <p:nvPr/>
        </p:nvSpPr>
        <p:spPr>
          <a:xfrm>
            <a:off x="467544" y="3955233"/>
            <a:ext cx="2016224" cy="1561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数字特征：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期望</a:t>
            </a:r>
            <a:r>
              <a:rPr lang="en-US" altLang="zh-CN" sz="2400" dirty="0" smtClean="0">
                <a:solidFill>
                  <a:schemeClr val="tx1"/>
                </a:solidFill>
              </a:rPr>
              <a:t>Ex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熵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En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超</a:t>
            </a:r>
            <a:r>
              <a:rPr lang="zh-CN" altLang="en-US" sz="2400" dirty="0" smtClean="0">
                <a:solidFill>
                  <a:schemeClr val="tx1"/>
                </a:solidFill>
              </a:rPr>
              <a:t>熵</a:t>
            </a:r>
            <a:r>
              <a:rPr lang="en-US" altLang="zh-CN" sz="2400" dirty="0" smtClean="0">
                <a:solidFill>
                  <a:schemeClr val="tx1"/>
                </a:solidFill>
              </a:rPr>
              <a:t>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云模型举例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0825" y="981075"/>
            <a:ext cx="8569325" cy="1008063"/>
          </a:xfrm>
        </p:spPr>
        <p:txBody>
          <a:bodyPr/>
          <a:lstStyle/>
          <a:p>
            <a:r>
              <a:rPr dirty="0" smtClean="0"/>
              <a:t>给定概念“</a:t>
            </a:r>
            <a:r>
              <a:rPr lang="en-US" altLang="zh-CN" dirty="0" smtClean="0"/>
              <a:t>20km</a:t>
            </a:r>
            <a:r>
              <a:rPr dirty="0" smtClean="0"/>
              <a:t>左右” ，</a:t>
            </a:r>
            <a:r>
              <a:rPr lang="en-US" altLang="zh-CN" dirty="0" smtClean="0"/>
              <a:t>Ex=20km</a:t>
            </a:r>
            <a:r>
              <a:rPr dirty="0" smtClean="0"/>
              <a:t>，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=1km</a:t>
            </a:r>
            <a:r>
              <a:rPr dirty="0" smtClean="0"/>
              <a:t>，</a:t>
            </a:r>
            <a:r>
              <a:rPr lang="en-US" altLang="zh-CN" dirty="0" smtClean="0"/>
              <a:t>He=0.3</a:t>
            </a:r>
            <a:r>
              <a:rPr dirty="0" smtClean="0"/>
              <a:t>，生成</a:t>
            </a:r>
            <a:r>
              <a:rPr lang="en-US" altLang="zh-CN" dirty="0" smtClean="0"/>
              <a:t>1000</a:t>
            </a:r>
            <a:r>
              <a:rPr dirty="0" smtClean="0"/>
              <a:t>个云滴。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 r="3003" b="2115"/>
          <a:stretch>
            <a:fillRect/>
          </a:stretch>
        </p:blipFill>
        <p:spPr bwMode="auto">
          <a:xfrm>
            <a:off x="1403139" y="1989138"/>
            <a:ext cx="6264696" cy="4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86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可解释性</a:t>
            </a:r>
            <a:endParaRPr lang="zh-CN" altLang="en-US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8" t="7820" b="11366"/>
          <a:stretch/>
        </p:blipFill>
        <p:spPr bwMode="auto">
          <a:xfrm>
            <a:off x="91992" y="3098486"/>
            <a:ext cx="211382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58157"/>
              </p:ext>
            </p:extLst>
          </p:nvPr>
        </p:nvGraphicFramePr>
        <p:xfrm>
          <a:off x="3835296" y="3599400"/>
          <a:ext cx="1915652" cy="17668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15652"/>
              </a:tblGrid>
              <a:tr h="298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Ex=(0.016,0.098)</a:t>
                      </a:r>
                      <a:endParaRPr lang="zh-CN" altLang="en-US" sz="1800" b="0" dirty="0"/>
                    </a:p>
                  </a:txBody>
                  <a:tcPr/>
                </a:tc>
              </a:tr>
              <a:tr h="298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</a:t>
                      </a:r>
                      <a:r>
                        <a:rPr lang="en-US" altLang="zh-CN" dirty="0" smtClean="0"/>
                        <a:t>=(0.187,0.325)</a:t>
                      </a:r>
                      <a:endParaRPr lang="zh-CN" altLang="en-US" dirty="0"/>
                    </a:p>
                  </a:txBody>
                  <a:tcPr/>
                </a:tc>
              </a:tr>
              <a:tr h="298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He=(0.097,0.077)</a:t>
                      </a:r>
                      <a:endParaRPr lang="zh-CN" altLang="en-US" dirty="0"/>
                    </a:p>
                  </a:txBody>
                  <a:tcPr/>
                </a:tc>
              </a:tr>
              <a:tr h="669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近靶心，较离散，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不稳定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2116477" y="3815424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69558" t="54023" r="16" b="8439"/>
          <a:stretch/>
        </p:blipFill>
        <p:spPr>
          <a:xfrm>
            <a:off x="7429359" y="3222595"/>
            <a:ext cx="1623989" cy="162399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7813" y="551615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Arial" charset="0"/>
              </a:rPr>
              <a:t>定量</a:t>
            </a:r>
            <a:r>
              <a:rPr lang="zh-CN" altLang="en-US" sz="2400" b="1" dirty="0" smtClean="0">
                <a:solidFill>
                  <a:prstClr val="black"/>
                </a:solidFill>
                <a:latin typeface="Arial" charset="0"/>
              </a:rPr>
              <a:t>数据</a:t>
            </a:r>
            <a:endParaRPr lang="en-US" altLang="zh-CN" sz="24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30261" y="551615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/>
                </a:solidFill>
                <a:latin typeface="Arial" charset="0"/>
              </a:rPr>
              <a:t>定量数据</a:t>
            </a:r>
            <a:endParaRPr lang="en-US" altLang="zh-CN" sz="2400" b="1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147" y="1988840"/>
            <a:ext cx="2128645" cy="1557993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631" y="3095039"/>
            <a:ext cx="1647065" cy="76770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227" y="3109419"/>
            <a:ext cx="1620780" cy="753320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4025428" y="551952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/>
                </a:solidFill>
                <a:latin typeface="Arial" charset="0"/>
              </a:rPr>
              <a:t>定性</a:t>
            </a:r>
            <a:r>
              <a:rPr lang="zh-CN" altLang="en-US" sz="2400" b="1" dirty="0">
                <a:solidFill>
                  <a:prstClr val="black"/>
                </a:solidFill>
                <a:latin typeface="Arial" charset="0"/>
              </a:rPr>
              <a:t>概念</a:t>
            </a:r>
            <a:endParaRPr lang="zh-CN" altLang="en-US" sz="2400" dirty="0"/>
          </a:p>
        </p:txBody>
      </p:sp>
      <p:sp>
        <p:nvSpPr>
          <p:cNvPr id="18" name="右箭头 17"/>
          <p:cNvSpPr/>
          <p:nvPr/>
        </p:nvSpPr>
        <p:spPr>
          <a:xfrm>
            <a:off x="2095830" y="5566970"/>
            <a:ext cx="1512168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865042" y="5566970"/>
            <a:ext cx="1512168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846399" y="3815424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3856" y="952296"/>
            <a:ext cx="8456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云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模型的可解释性是通过根据定量数据计算出来的三个数字特征（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表述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99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my">
      <a:dk1>
        <a:sysClr val="windowText" lastClr="000000"/>
      </a:dk1>
      <a:lt1>
        <a:sysClr val="window" lastClr="FFFFFF"/>
      </a:lt1>
      <a:dk2>
        <a:srgbClr val="0000FF"/>
      </a:dk2>
      <a:lt2>
        <a:srgbClr val="00B05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299</Words>
  <Application>Microsoft Office PowerPoint</Application>
  <PresentationFormat>全屏显示(4:3)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方正姚体</vt:lpstr>
      <vt:lpstr>华文宋体</vt:lpstr>
      <vt:lpstr>华文新魏</vt:lpstr>
      <vt:lpstr>宋体</vt:lpstr>
      <vt:lpstr>微软雅黑</vt:lpstr>
      <vt:lpstr>Arial</vt:lpstr>
      <vt:lpstr>Calibri</vt:lpstr>
      <vt:lpstr>Cambria Math</vt:lpstr>
      <vt:lpstr>Monotype Corsiva</vt:lpstr>
      <vt:lpstr>Times New Roman</vt:lpstr>
      <vt:lpstr>仿宋_GB2312</vt:lpstr>
      <vt:lpstr>Office 主题</vt:lpstr>
      <vt:lpstr>PowerPoint 演示文稿</vt:lpstr>
      <vt:lpstr>云模型</vt:lpstr>
      <vt:lpstr>云模型举例</vt:lpstr>
      <vt:lpstr>可解释性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 shining</cp:lastModifiedBy>
  <cp:revision>118</cp:revision>
  <dcterms:created xsi:type="dcterms:W3CDTF">2014-12-26T05:35:01Z</dcterms:created>
  <dcterms:modified xsi:type="dcterms:W3CDTF">2016-12-24T14:14:26Z</dcterms:modified>
</cp:coreProperties>
</file>