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36"/>
  </p:notesMasterIdLst>
  <p:sldIdLst>
    <p:sldId id="296" r:id="rId3"/>
    <p:sldId id="298" r:id="rId4"/>
    <p:sldId id="490" r:id="rId5"/>
    <p:sldId id="488" r:id="rId6"/>
    <p:sldId id="507" r:id="rId7"/>
    <p:sldId id="495" r:id="rId8"/>
    <p:sldId id="487" r:id="rId9"/>
    <p:sldId id="496" r:id="rId10"/>
    <p:sldId id="497" r:id="rId11"/>
    <p:sldId id="498" r:id="rId12"/>
    <p:sldId id="515" r:id="rId13"/>
    <p:sldId id="491" r:id="rId14"/>
    <p:sldId id="500" r:id="rId15"/>
    <p:sldId id="432" r:id="rId16"/>
    <p:sldId id="516" r:id="rId17"/>
    <p:sldId id="478" r:id="rId18"/>
    <p:sldId id="479" r:id="rId19"/>
    <p:sldId id="433" r:id="rId20"/>
    <p:sldId id="518" r:id="rId21"/>
    <p:sldId id="519" r:id="rId22"/>
    <p:sldId id="520" r:id="rId23"/>
    <p:sldId id="522" r:id="rId24"/>
    <p:sldId id="523" r:id="rId25"/>
    <p:sldId id="525" r:id="rId26"/>
    <p:sldId id="524" r:id="rId27"/>
    <p:sldId id="506" r:id="rId28"/>
    <p:sldId id="501" r:id="rId29"/>
    <p:sldId id="455" r:id="rId30"/>
    <p:sldId id="508" r:id="rId31"/>
    <p:sldId id="505" r:id="rId32"/>
    <p:sldId id="509" r:id="rId33"/>
    <p:sldId id="466" r:id="rId34"/>
    <p:sldId id="26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6600"/>
    <a:srgbClr val="FFE5FF"/>
    <a:srgbClr val="0066FF"/>
    <a:srgbClr val="10B824"/>
    <a:srgbClr val="E9EDF4"/>
    <a:srgbClr val="83A53C"/>
    <a:srgbClr val="D0D8E8"/>
    <a:srgbClr val="F79646"/>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94" autoAdjust="0"/>
  </p:normalViewPr>
  <p:slideViewPr>
    <p:cSldViewPr>
      <p:cViewPr varScale="1">
        <p:scale>
          <a:sx n="60" d="100"/>
          <a:sy n="60" d="100"/>
        </p:scale>
        <p:origin x="1548" y="72"/>
      </p:cViewPr>
      <p:guideLst>
        <p:guide orient="horz" pos="2160"/>
        <p:guide pos="2880"/>
      </p:guideLst>
    </p:cSldViewPr>
  </p:slideViewPr>
  <p:outlineViewPr>
    <p:cViewPr>
      <p:scale>
        <a:sx n="33" d="100"/>
        <a:sy n="33" d="100"/>
      </p:scale>
      <p:origin x="0" y="114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t>国外研究现状及趋势</a:t>
          </a:r>
          <a:endParaRPr lang="zh-CN" altLang="en-US" b="1"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dgm:spPr/>
      <dgm:t>
        <a:bodyPr/>
        <a:lstStyle/>
        <a:p>
          <a:r>
            <a:rPr lang="zh-CN" dirty="0" smtClean="0"/>
            <a:t>研究内容、研究方法及技术路线</a:t>
          </a:r>
          <a:endParaRPr lang="zh-CN" altLang="en-US" b="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72A15A9D-5AA8-48DE-907D-56E9320294A2}">
      <dgm:prSet phldrT="[文本]"/>
      <dgm:spPr/>
      <dgm:t>
        <a:bodyPr/>
        <a:lstStyle/>
        <a:p>
          <a:r>
            <a:rPr lang="zh-CN" dirty="0" smtClean="0"/>
            <a:t>主要预期创新点</a:t>
          </a:r>
          <a:endParaRPr lang="zh-CN" altLang="en-US" b="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20CC7CA5-762F-46A0-812B-A9790C6EE558}">
      <dgm:prSet phldrT="[文本]"/>
      <dgm:spPr/>
      <dgm:t>
        <a:bodyPr/>
        <a:lstStyle/>
        <a:p>
          <a:r>
            <a:rPr lang="zh-CN" dirty="0" smtClean="0"/>
            <a:t>国</a:t>
          </a:r>
          <a:r>
            <a:rPr lang="zh-CN" altLang="en-US" dirty="0" smtClean="0"/>
            <a:t>内</a:t>
          </a:r>
          <a:r>
            <a:rPr lang="zh-CN" dirty="0" smtClean="0"/>
            <a:t>研究现状及趋势</a:t>
          </a:r>
          <a:endParaRPr lang="zh-CN" altLang="en-US" b="1" dirty="0"/>
        </a:p>
      </dgm:t>
    </dgm:pt>
    <dgm:pt modelId="{CB49680B-A108-4298-B16A-7C0482FA1086}" type="parTrans" cxnId="{20EA4584-454B-452A-BCEF-60300383B905}">
      <dgm:prSet/>
      <dgm:spPr/>
      <dgm:t>
        <a:bodyPr/>
        <a:lstStyle/>
        <a:p>
          <a:endParaRPr lang="zh-CN" altLang="en-US"/>
        </a:p>
      </dgm:t>
    </dgm:pt>
    <dgm:pt modelId="{26E0249F-48BD-4921-9281-81BE15579BEF}" type="sibTrans" cxnId="{20EA4584-454B-452A-BCEF-60300383B905}">
      <dgm:prSet/>
      <dgm:spPr/>
      <dgm:t>
        <a:bodyPr/>
        <a:lstStyle/>
        <a:p>
          <a:endParaRPr lang="zh-CN" altLang="en-US"/>
        </a:p>
      </dgm:t>
    </dgm:pt>
    <dgm:pt modelId="{EFDF1685-E2F6-4941-A67F-63136C320865}">
      <dgm:prSet phldrT="[文本]"/>
      <dgm:spPr/>
      <dgm:t>
        <a:bodyPr/>
        <a:lstStyle/>
        <a:p>
          <a:r>
            <a:rPr lang="zh-CN" dirty="0" smtClean="0"/>
            <a:t>项目目标及考核指标</a:t>
          </a:r>
          <a:endParaRPr lang="zh-CN" altLang="en-US" b="0" dirty="0"/>
        </a:p>
      </dgm:t>
    </dgm:pt>
    <dgm:pt modelId="{F0F0A26B-17BB-4068-AF34-B843ACBF0810}" type="parTrans" cxnId="{53FAE83F-5C2D-4005-81E5-33E669BCE05F}">
      <dgm:prSet/>
      <dgm:spPr/>
      <dgm:t>
        <a:bodyPr/>
        <a:lstStyle/>
        <a:p>
          <a:endParaRPr lang="zh-CN" altLang="en-US"/>
        </a:p>
      </dgm:t>
    </dgm:pt>
    <dgm:pt modelId="{BD3F8BA9-D66A-44F1-ADF9-8C751CAF833F}" type="sibTrans" cxnId="{53FAE83F-5C2D-4005-81E5-33E669BCE05F}">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custLinFactNeighborY="-110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52FA66F8-B490-4FB1-877D-8CFCE93C87D0}" type="presOf" srcId="{20CC7CA5-762F-46A0-812B-A9790C6EE558}" destId="{D7227EC1-8280-43E2-A758-CF17242A0E78}" srcOrd="0" destOrd="1"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C5DBA301-1F51-42A6-8ED0-AEAAD59F5146}" srcId="{ED717D3C-12D7-4C82-9A24-C9144B86E759}" destId="{96546131-4885-47DF-8F75-B5E80A5EB97D}" srcOrd="1" destOrd="0" parTransId="{8CDB7F2A-92BD-48F9-8EAE-1E67711D3F8B}" sibTransId="{36A79C5B-1456-4B3A-917B-079480A8FB11}"/>
    <dgm:cxn modelId="{4124EE5C-9F7F-43B6-8182-4DFC1D2220A2}" type="presOf" srcId="{ED717D3C-12D7-4C82-9A24-C9144B86E759}" destId="{0BD9CFF3-BD5C-4496-A5C0-71614AF6C6BB}" srcOrd="0" destOrd="0" presId="urn:microsoft.com/office/officeart/2005/8/layout/vList2"/>
    <dgm:cxn modelId="{53103D30-1D9B-4908-9207-7AD90E223319}" type="presOf" srcId="{EFDF1685-E2F6-4941-A67F-63136C320865}" destId="{CB053569-2367-4401-9257-A2E1BD3CDD98}" srcOrd="0" destOrd="0" presId="urn:microsoft.com/office/officeart/2005/8/layout/vList2"/>
    <dgm:cxn modelId="{E32660ED-C12D-4548-859E-366307E8B41D}" type="presOf" srcId="{A6AD3BAA-9012-48AF-8113-54AD8DB43514}" destId="{E31A7A90-9CD5-4F7D-BB1D-2BA0EB5BD2C5}" srcOrd="0" destOrd="0" presId="urn:microsoft.com/office/officeart/2005/8/layout/vList2"/>
    <dgm:cxn modelId="{22DFBE78-27CF-4934-AD80-401F4F218B6C}" type="presOf" srcId="{96546131-4885-47DF-8F75-B5E80A5EB97D}" destId="{CB053569-2367-4401-9257-A2E1BD3CDD98}" srcOrd="0" destOrd="1" presId="urn:microsoft.com/office/officeart/2005/8/layout/vList2"/>
    <dgm:cxn modelId="{53FAE83F-5C2D-4005-81E5-33E669BCE05F}" srcId="{ED717D3C-12D7-4C82-9A24-C9144B86E759}" destId="{EFDF1685-E2F6-4941-A67F-63136C320865}" srcOrd="0" destOrd="0" parTransId="{F0F0A26B-17BB-4068-AF34-B843ACBF0810}" sibTransId="{BD3F8BA9-D66A-44F1-ADF9-8C751CAF833F}"/>
    <dgm:cxn modelId="{8EE11C13-4E26-45C7-AB43-2764C01B00D9}" srcId="{ED717D3C-12D7-4C82-9A24-C9144B86E759}" destId="{72A15A9D-5AA8-48DE-907D-56E9320294A2}" srcOrd="2" destOrd="0" parTransId="{D5CE6AA5-AD01-4790-BF14-30020066C233}" sibTransId="{220330F9-304B-4D8F-8B03-4061132C9A42}"/>
    <dgm:cxn modelId="{20EA4584-454B-452A-BCEF-60300383B905}" srcId="{09FEEF98-66D8-4266-9535-59667BCA2E50}" destId="{20CC7CA5-762F-46A0-812B-A9790C6EE558}" srcOrd="1" destOrd="0" parTransId="{CB49680B-A108-4298-B16A-7C0482FA1086}" sibTransId="{26E0249F-48BD-4921-9281-81BE15579BEF}"/>
    <dgm:cxn modelId="{33F405A0-D23B-4F13-B2E4-F1C17E372C56}"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AE09C57-8558-4CC7-82F8-82DA86F94AD0}" type="presOf" srcId="{CB3DFCC2-8358-4E76-B406-E75AFCF91BE7}" destId="{D7227EC1-8280-43E2-A758-CF17242A0E78}" srcOrd="0" destOrd="0" presId="urn:microsoft.com/office/officeart/2005/8/layout/vList2"/>
    <dgm:cxn modelId="{6E1C1343-8BFD-48FC-A8B6-29A331324D5F}" type="presOf" srcId="{72A15A9D-5AA8-48DE-907D-56E9320294A2}" destId="{CB053569-2367-4401-9257-A2E1BD3CDD98}" srcOrd="0" destOrd="2" presId="urn:microsoft.com/office/officeart/2005/8/layout/vList2"/>
    <dgm:cxn modelId="{2EFED02B-08F9-4A29-A67E-0E7467B81351}" type="presParOf" srcId="{E31A7A90-9CD5-4F7D-BB1D-2BA0EB5BD2C5}" destId="{D7A831F6-224E-4255-B33E-DD2359E3B625}" srcOrd="0" destOrd="0" presId="urn:microsoft.com/office/officeart/2005/8/layout/vList2"/>
    <dgm:cxn modelId="{373487D7-5D18-4A4B-BB75-920BCF7FB27B}" type="presParOf" srcId="{E31A7A90-9CD5-4F7D-BB1D-2BA0EB5BD2C5}" destId="{D7227EC1-8280-43E2-A758-CF17242A0E78}" srcOrd="1" destOrd="0" presId="urn:microsoft.com/office/officeart/2005/8/layout/vList2"/>
    <dgm:cxn modelId="{8577A2FB-5ED2-4FE6-A192-01790014481D}" type="presParOf" srcId="{E31A7A90-9CD5-4F7D-BB1D-2BA0EB5BD2C5}" destId="{0BD9CFF3-BD5C-4496-A5C0-71614AF6C6BB}" srcOrd="2" destOrd="0" presId="urn:microsoft.com/office/officeart/2005/8/layout/vList2"/>
    <dgm:cxn modelId="{D04261F8-3ECE-4572-BE41-3A0EB57A930C}"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t>国外研究现状及趋势</a:t>
          </a:r>
          <a:endParaRPr lang="zh-CN" altLang="en-US" b="1"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dgm:spPr/>
      <dgm:t>
        <a:bodyPr/>
        <a:lstStyle/>
        <a:p>
          <a:r>
            <a:rPr lang="zh-CN" dirty="0" smtClean="0">
              <a:solidFill>
                <a:schemeClr val="bg1">
                  <a:lumMod val="65000"/>
                </a:schemeClr>
              </a:solidFill>
            </a:rPr>
            <a:t>项目目标及考核指标</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EE43C226-F4A9-4D26-BD36-C8546A28D424}">
      <dgm:prSet/>
      <dgm:spPr/>
      <dgm:t>
        <a:bodyPr/>
        <a:lstStyle/>
        <a:p>
          <a:r>
            <a:rPr lang="zh-CN" dirty="0" smtClean="0">
              <a:solidFill>
                <a:schemeClr val="bg1">
                  <a:lumMod val="65000"/>
                </a:schemeClr>
              </a:solidFill>
            </a:rPr>
            <a:t>研究内容、研究方法及技术路线</a:t>
          </a:r>
          <a:endParaRPr lang="zh-CN" altLang="en-US" b="0" dirty="0">
            <a:solidFill>
              <a:schemeClr val="bg1">
                <a:lumMod val="65000"/>
              </a:schemeClr>
            </a:solidFill>
          </a:endParaRPr>
        </a:p>
      </dgm:t>
    </dgm:pt>
    <dgm:pt modelId="{E4581EE5-02EF-4468-BA0B-CCBDFEADB928}" type="parTrans" cxnId="{DDAF1A39-9D8F-4C71-A9D1-8B580BE06B29}">
      <dgm:prSet/>
      <dgm:spPr/>
      <dgm:t>
        <a:bodyPr/>
        <a:lstStyle/>
        <a:p>
          <a:endParaRPr lang="zh-CN" altLang="en-US"/>
        </a:p>
      </dgm:t>
    </dgm:pt>
    <dgm:pt modelId="{BFDD621A-421C-4AA8-9847-C83CFEE83E07}" type="sibTrans" cxnId="{DDAF1A39-9D8F-4C71-A9D1-8B580BE06B29}">
      <dgm:prSet/>
      <dgm:spPr/>
      <dgm:t>
        <a:bodyPr/>
        <a:lstStyle/>
        <a:p>
          <a:endParaRPr lang="zh-CN" altLang="en-US"/>
        </a:p>
      </dgm:t>
    </dgm:pt>
    <dgm:pt modelId="{90FA46DA-EEFD-4B67-B738-AF8A8797D13A}">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3CB8013E-8BF0-4A25-8EC0-15B03788BBD4}" type="parTrans" cxnId="{2E30021A-1D85-49EF-92E1-F12B368FC186}">
      <dgm:prSet/>
      <dgm:spPr/>
      <dgm:t>
        <a:bodyPr/>
        <a:lstStyle/>
        <a:p>
          <a:endParaRPr lang="zh-CN" altLang="en-US"/>
        </a:p>
      </dgm:t>
    </dgm:pt>
    <dgm:pt modelId="{20417BDC-D6F1-44F8-B9AE-252019EDA269}" type="sibTrans" cxnId="{2E30021A-1D85-49EF-92E1-F12B368FC186}">
      <dgm:prSet/>
      <dgm:spPr/>
      <dgm:t>
        <a:bodyPr/>
        <a:lstStyle/>
        <a:p>
          <a:endParaRPr lang="zh-CN" altLang="en-US"/>
        </a:p>
      </dgm:t>
    </dgm:pt>
    <dgm:pt modelId="{7E9C3530-B9D6-4C8F-9125-5B5748983CF7}">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82A887A5-6632-4475-8073-E327BBFE28B0}" type="parTrans" cxnId="{DCE128A9-7AA5-405D-ACFD-B0E1F4BA055D}">
      <dgm:prSet/>
      <dgm:spPr/>
      <dgm:t>
        <a:bodyPr/>
        <a:lstStyle/>
        <a:p>
          <a:endParaRPr lang="zh-CN" altLang="en-US"/>
        </a:p>
      </dgm:t>
    </dgm:pt>
    <dgm:pt modelId="{A1E62E64-D687-4345-B971-77BE29330759}" type="sibTrans" cxnId="{DCE128A9-7AA5-405D-ACFD-B0E1F4BA055D}">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X="-885" custLinFactNeighborY="5234">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4AFE5CEA-42E6-411E-9052-F81EFA6BAF3D}" type="presOf" srcId="{CB3DFCC2-8358-4E76-B406-E75AFCF91BE7}" destId="{D7227EC1-8280-43E2-A758-CF17242A0E78}"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DCE128A9-7AA5-405D-ACFD-B0E1F4BA055D}" srcId="{09FEEF98-66D8-4266-9535-59667BCA2E50}" destId="{7E9C3530-B9D6-4C8F-9125-5B5748983CF7}" srcOrd="1" destOrd="0" parTransId="{82A887A5-6632-4475-8073-E327BBFE28B0}" sibTransId="{A1E62E64-D687-4345-B971-77BE29330759}"/>
    <dgm:cxn modelId="{C5DBA301-1F51-42A6-8ED0-AEAAD59F5146}" srcId="{ED717D3C-12D7-4C82-9A24-C9144B86E759}" destId="{96546131-4885-47DF-8F75-B5E80A5EB97D}" srcOrd="0" destOrd="0" parTransId="{8CDB7F2A-92BD-48F9-8EAE-1E67711D3F8B}" sibTransId="{36A79C5B-1456-4B3A-917B-079480A8FB11}"/>
    <dgm:cxn modelId="{E102AFAE-DBF5-45AB-A618-400771AA285F}" type="presOf" srcId="{ED717D3C-12D7-4C82-9A24-C9144B86E759}" destId="{0BD9CFF3-BD5C-4496-A5C0-71614AF6C6BB}" srcOrd="0" destOrd="0" presId="urn:microsoft.com/office/officeart/2005/8/layout/vList2"/>
    <dgm:cxn modelId="{DDAF1A39-9D8F-4C71-A9D1-8B580BE06B29}" srcId="{ED717D3C-12D7-4C82-9A24-C9144B86E759}" destId="{EE43C226-F4A9-4D26-BD36-C8546A28D424}" srcOrd="1" destOrd="0" parTransId="{E4581EE5-02EF-4468-BA0B-CCBDFEADB928}" sibTransId="{BFDD621A-421C-4AA8-9847-C83CFEE83E07}"/>
    <dgm:cxn modelId="{4D8DF62C-863B-489A-A14B-A4F07DB7661E}" type="presOf" srcId="{09FEEF98-66D8-4266-9535-59667BCA2E50}" destId="{D7A831F6-224E-4255-B33E-DD2359E3B625}" srcOrd="0" destOrd="0" presId="urn:microsoft.com/office/officeart/2005/8/layout/vList2"/>
    <dgm:cxn modelId="{2E30021A-1D85-49EF-92E1-F12B368FC186}" srcId="{ED717D3C-12D7-4C82-9A24-C9144B86E759}" destId="{90FA46DA-EEFD-4B67-B738-AF8A8797D13A}" srcOrd="2" destOrd="0" parTransId="{3CB8013E-8BF0-4A25-8EC0-15B03788BBD4}" sibTransId="{20417BDC-D6F1-44F8-B9AE-252019EDA269}"/>
    <dgm:cxn modelId="{28C644F4-6095-4C0D-8811-11AE4592C471}" type="presOf" srcId="{96546131-4885-47DF-8F75-B5E80A5EB97D}" destId="{CB053569-2367-4401-9257-A2E1BD3CDD98}" srcOrd="0" destOrd="0" presId="urn:microsoft.com/office/officeart/2005/8/layout/vList2"/>
    <dgm:cxn modelId="{CACDB061-4146-43CA-9866-89B770AB0DB3}" type="presOf" srcId="{90FA46DA-EEFD-4B67-B738-AF8A8797D13A}" destId="{CB053569-2367-4401-9257-A2E1BD3CDD98}" srcOrd="0" destOrd="2" presId="urn:microsoft.com/office/officeart/2005/8/layout/vList2"/>
    <dgm:cxn modelId="{77683BCE-48F4-40EC-9997-886E3904057B}" type="presOf" srcId="{A6AD3BAA-9012-48AF-8113-54AD8DB43514}" destId="{E31A7A90-9CD5-4F7D-BB1D-2BA0EB5BD2C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CCB5FC6-47CC-4A9C-B9E7-5A90CAA9C6CB}" type="presOf" srcId="{7E9C3530-B9D6-4C8F-9125-5B5748983CF7}" destId="{D7227EC1-8280-43E2-A758-CF17242A0E78}" srcOrd="0" destOrd="1" presId="urn:microsoft.com/office/officeart/2005/8/layout/vList2"/>
    <dgm:cxn modelId="{AB8A9D35-C92E-42F0-878E-315690841453}" type="presOf" srcId="{EE43C226-F4A9-4D26-BD36-C8546A28D424}" destId="{CB053569-2367-4401-9257-A2E1BD3CDD98}" srcOrd="0" destOrd="1" presId="urn:microsoft.com/office/officeart/2005/8/layout/vList2"/>
    <dgm:cxn modelId="{E74A36E6-AE2F-44C3-914C-11D22AE98BCC}" type="presParOf" srcId="{E31A7A90-9CD5-4F7D-BB1D-2BA0EB5BD2C5}" destId="{D7A831F6-224E-4255-B33E-DD2359E3B625}" srcOrd="0" destOrd="0" presId="urn:microsoft.com/office/officeart/2005/8/layout/vList2"/>
    <dgm:cxn modelId="{C613DF62-B0D5-450F-9A1A-0D6D08EC024E}" type="presParOf" srcId="{E31A7A90-9CD5-4F7D-BB1D-2BA0EB5BD2C5}" destId="{D7227EC1-8280-43E2-A758-CF17242A0E78}" srcOrd="1" destOrd="0" presId="urn:microsoft.com/office/officeart/2005/8/layout/vList2"/>
    <dgm:cxn modelId="{1D332196-32B3-4FE5-B2DA-9621465055B3}" type="presParOf" srcId="{E31A7A90-9CD5-4F7D-BB1D-2BA0EB5BD2C5}" destId="{0BD9CFF3-BD5C-4496-A5C0-71614AF6C6BB}" srcOrd="2" destOrd="0" presId="urn:microsoft.com/office/officeart/2005/8/layout/vList2"/>
    <dgm:cxn modelId="{30675BE4-E64B-4B74-BB12-90D5403F1237}"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dgm:spPr/>
      <dgm:t>
        <a:bodyPr/>
        <a:lstStyle/>
        <a:p>
          <a:r>
            <a:rPr lang="zh-CN" dirty="0" smtClean="0">
              <a:solidFill>
                <a:schemeClr val="bg1">
                  <a:lumMod val="65000"/>
                </a:schemeClr>
              </a:solidFill>
            </a:rPr>
            <a:t>项目目标及考核指标</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EE43C226-F4A9-4D26-BD36-C8546A28D424}">
      <dgm:prSet/>
      <dgm:spPr/>
      <dgm:t>
        <a:bodyPr/>
        <a:lstStyle/>
        <a:p>
          <a:r>
            <a:rPr lang="zh-CN" dirty="0" smtClean="0">
              <a:solidFill>
                <a:schemeClr val="bg1">
                  <a:lumMod val="65000"/>
                </a:schemeClr>
              </a:solidFill>
            </a:rPr>
            <a:t>研究内容、研究方法及技术路线</a:t>
          </a:r>
          <a:endParaRPr lang="zh-CN" altLang="en-US" b="0" dirty="0">
            <a:solidFill>
              <a:schemeClr val="bg1">
                <a:lumMod val="65000"/>
              </a:schemeClr>
            </a:solidFill>
          </a:endParaRPr>
        </a:p>
      </dgm:t>
    </dgm:pt>
    <dgm:pt modelId="{E4581EE5-02EF-4468-BA0B-CCBDFEADB928}" type="parTrans" cxnId="{DDAF1A39-9D8F-4C71-A9D1-8B580BE06B29}">
      <dgm:prSet/>
      <dgm:spPr/>
      <dgm:t>
        <a:bodyPr/>
        <a:lstStyle/>
        <a:p>
          <a:endParaRPr lang="zh-CN" altLang="en-US"/>
        </a:p>
      </dgm:t>
    </dgm:pt>
    <dgm:pt modelId="{BFDD621A-421C-4AA8-9847-C83CFEE83E07}" type="sibTrans" cxnId="{DDAF1A39-9D8F-4C71-A9D1-8B580BE06B29}">
      <dgm:prSet/>
      <dgm:spPr/>
      <dgm:t>
        <a:bodyPr/>
        <a:lstStyle/>
        <a:p>
          <a:endParaRPr lang="zh-CN" altLang="en-US"/>
        </a:p>
      </dgm:t>
    </dgm:pt>
    <dgm:pt modelId="{90FA46DA-EEFD-4B67-B738-AF8A8797D13A}">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3CB8013E-8BF0-4A25-8EC0-15B03788BBD4}" type="parTrans" cxnId="{2E30021A-1D85-49EF-92E1-F12B368FC186}">
      <dgm:prSet/>
      <dgm:spPr/>
      <dgm:t>
        <a:bodyPr/>
        <a:lstStyle/>
        <a:p>
          <a:endParaRPr lang="zh-CN" altLang="en-US"/>
        </a:p>
      </dgm:t>
    </dgm:pt>
    <dgm:pt modelId="{20417BDC-D6F1-44F8-B9AE-252019EDA269}" type="sibTrans" cxnId="{2E30021A-1D85-49EF-92E1-F12B368FC186}">
      <dgm:prSet/>
      <dgm:spPr/>
      <dgm:t>
        <a:bodyPr/>
        <a:lstStyle/>
        <a:p>
          <a:endParaRPr lang="zh-CN" altLang="en-US"/>
        </a:p>
      </dgm:t>
    </dgm:pt>
    <dgm:pt modelId="{7E9C3530-B9D6-4C8F-9125-5B5748983CF7}">
      <dgm:prSet phldrT="[文本]"/>
      <dgm:spPr/>
      <dgm:t>
        <a:bodyPr/>
        <a:lstStyle/>
        <a:p>
          <a:r>
            <a:rPr lang="zh-CN" dirty="0" smtClean="0">
              <a:solidFill>
                <a:schemeClr val="tx1"/>
              </a:solidFill>
            </a:rPr>
            <a:t>国</a:t>
          </a:r>
          <a:r>
            <a:rPr lang="zh-CN" altLang="en-US" dirty="0" smtClean="0">
              <a:solidFill>
                <a:schemeClr val="tx1"/>
              </a:solidFill>
            </a:rPr>
            <a:t>内</a:t>
          </a:r>
          <a:r>
            <a:rPr lang="zh-CN" dirty="0" smtClean="0">
              <a:solidFill>
                <a:schemeClr val="tx1"/>
              </a:solidFill>
            </a:rPr>
            <a:t>研究现状及趋势</a:t>
          </a:r>
          <a:endParaRPr lang="zh-CN" altLang="en-US" b="1" dirty="0">
            <a:solidFill>
              <a:schemeClr val="tx1"/>
            </a:solidFill>
          </a:endParaRPr>
        </a:p>
      </dgm:t>
    </dgm:pt>
    <dgm:pt modelId="{82A887A5-6632-4475-8073-E327BBFE28B0}" type="parTrans" cxnId="{DCE128A9-7AA5-405D-ACFD-B0E1F4BA055D}">
      <dgm:prSet/>
      <dgm:spPr/>
      <dgm:t>
        <a:bodyPr/>
        <a:lstStyle/>
        <a:p>
          <a:endParaRPr lang="zh-CN" altLang="en-US"/>
        </a:p>
      </dgm:t>
    </dgm:pt>
    <dgm:pt modelId="{A1E62E64-D687-4345-B971-77BE29330759}" type="sibTrans" cxnId="{DCE128A9-7AA5-405D-ACFD-B0E1F4BA055D}">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7CCFF0AD-5526-459A-A137-87CBEAD279D1}" type="presOf" srcId="{A6AD3BAA-9012-48AF-8113-54AD8DB43514}" destId="{E31A7A90-9CD5-4F7D-BB1D-2BA0EB5BD2C5}" srcOrd="0" destOrd="0" presId="urn:microsoft.com/office/officeart/2005/8/layout/vList2"/>
    <dgm:cxn modelId="{DCE128A9-7AA5-405D-ACFD-B0E1F4BA055D}" srcId="{09FEEF98-66D8-4266-9535-59667BCA2E50}" destId="{7E9C3530-B9D6-4C8F-9125-5B5748983CF7}" srcOrd="1" destOrd="0" parTransId="{82A887A5-6632-4475-8073-E327BBFE28B0}" sibTransId="{A1E62E64-D687-4345-B971-77BE29330759}"/>
    <dgm:cxn modelId="{C5DBA301-1F51-42A6-8ED0-AEAAD59F5146}" srcId="{ED717D3C-12D7-4C82-9A24-C9144B86E759}" destId="{96546131-4885-47DF-8F75-B5E80A5EB97D}" srcOrd="0" destOrd="0" parTransId="{8CDB7F2A-92BD-48F9-8EAE-1E67711D3F8B}" sibTransId="{36A79C5B-1456-4B3A-917B-079480A8FB11}"/>
    <dgm:cxn modelId="{2DE3E280-932B-4EF1-9AAB-B9FFEBF5157B}" type="presOf" srcId="{90FA46DA-EEFD-4B67-B738-AF8A8797D13A}" destId="{CB053569-2367-4401-9257-A2E1BD3CDD98}" srcOrd="0" destOrd="2" presId="urn:microsoft.com/office/officeart/2005/8/layout/vList2"/>
    <dgm:cxn modelId="{CA332C2F-B12A-46C1-AC3A-B3F2C7420D7D}" type="presOf" srcId="{EE43C226-F4A9-4D26-BD36-C8546A28D424}" destId="{CB053569-2367-4401-9257-A2E1BD3CDD98}" srcOrd="0" destOrd="1" presId="urn:microsoft.com/office/officeart/2005/8/layout/vList2"/>
    <dgm:cxn modelId="{DDAF1A39-9D8F-4C71-A9D1-8B580BE06B29}" srcId="{ED717D3C-12D7-4C82-9A24-C9144B86E759}" destId="{EE43C226-F4A9-4D26-BD36-C8546A28D424}" srcOrd="1" destOrd="0" parTransId="{E4581EE5-02EF-4468-BA0B-CCBDFEADB928}" sibTransId="{BFDD621A-421C-4AA8-9847-C83CFEE83E07}"/>
    <dgm:cxn modelId="{7277B01B-E85A-4B7F-B20A-91CE541F4A5E}" type="presOf" srcId="{ED717D3C-12D7-4C82-9A24-C9144B86E759}" destId="{0BD9CFF3-BD5C-4496-A5C0-71614AF6C6BB}" srcOrd="0" destOrd="0" presId="urn:microsoft.com/office/officeart/2005/8/layout/vList2"/>
    <dgm:cxn modelId="{9EC328EC-2799-4C46-85BD-0F9219945028}" type="presOf" srcId="{CB3DFCC2-8358-4E76-B406-E75AFCF91BE7}" destId="{D7227EC1-8280-43E2-A758-CF17242A0E78}" srcOrd="0" destOrd="0" presId="urn:microsoft.com/office/officeart/2005/8/layout/vList2"/>
    <dgm:cxn modelId="{2E30021A-1D85-49EF-92E1-F12B368FC186}" srcId="{ED717D3C-12D7-4C82-9A24-C9144B86E759}" destId="{90FA46DA-EEFD-4B67-B738-AF8A8797D13A}" srcOrd="2" destOrd="0" parTransId="{3CB8013E-8BF0-4A25-8EC0-15B03788BBD4}" sibTransId="{20417BDC-D6F1-44F8-B9AE-252019EDA269}"/>
    <dgm:cxn modelId="{93B79AAA-FA34-412A-8C8C-CB81F4245C6C}" type="presOf" srcId="{7E9C3530-B9D6-4C8F-9125-5B5748983CF7}" destId="{D7227EC1-8280-43E2-A758-CF17242A0E78}" srcOrd="0" destOrd="1" presId="urn:microsoft.com/office/officeart/2005/8/layout/vList2"/>
    <dgm:cxn modelId="{A7B02986-5513-4D21-B9C5-144323082905}"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A3F45DF8-1484-4FD3-8B5E-283B7F9715E3}" type="presOf" srcId="{96546131-4885-47DF-8F75-B5E80A5EB97D}" destId="{CB053569-2367-4401-9257-A2E1BD3CDD98}" srcOrd="0" destOrd="0" presId="urn:microsoft.com/office/officeart/2005/8/layout/vList2"/>
    <dgm:cxn modelId="{272ECDCD-BE1F-4DE6-9A96-1FB94CBDBEE3}" type="presParOf" srcId="{E31A7A90-9CD5-4F7D-BB1D-2BA0EB5BD2C5}" destId="{D7A831F6-224E-4255-B33E-DD2359E3B625}" srcOrd="0" destOrd="0" presId="urn:microsoft.com/office/officeart/2005/8/layout/vList2"/>
    <dgm:cxn modelId="{0FAE0C12-9B47-4200-BFAB-169A6FC8757C}" type="presParOf" srcId="{E31A7A90-9CD5-4F7D-BB1D-2BA0EB5BD2C5}" destId="{D7227EC1-8280-43E2-A758-CF17242A0E78}" srcOrd="1" destOrd="0" presId="urn:microsoft.com/office/officeart/2005/8/layout/vList2"/>
    <dgm:cxn modelId="{ABA9530E-B0AA-4E4D-AD96-D84A627E53F1}" type="presParOf" srcId="{E31A7A90-9CD5-4F7D-BB1D-2BA0EB5BD2C5}" destId="{0BD9CFF3-BD5C-4496-A5C0-71614AF6C6BB}" srcOrd="2" destOrd="0" presId="urn:microsoft.com/office/officeart/2005/8/layout/vList2"/>
    <dgm:cxn modelId="{A0D304B4-8E00-4294-A02C-FA03306BE6C1}"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b="1"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dgm:spPr/>
      <dgm:t>
        <a:bodyPr/>
        <a:lstStyle/>
        <a:p>
          <a:r>
            <a:rPr lang="zh-CN" altLang="en-US" dirty="0" smtClean="0"/>
            <a:t>研</a:t>
          </a:r>
          <a:r>
            <a:rPr lang="zh-CN" dirty="0" smtClean="0"/>
            <a:t>究内容、研究方法及技术路线</a:t>
          </a:r>
          <a:endParaRPr lang="zh-CN" altLang="en-US" b="1"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38A31DA-E7ED-4EA3-A7FF-4F84B9805D0D}">
      <dgm:prSet/>
      <dgm:spPr/>
      <dgm:t>
        <a:bodyPr/>
        <a:lstStyle/>
        <a:p>
          <a:r>
            <a:rPr lang="zh-CN" dirty="0" smtClean="0">
              <a:solidFill>
                <a:schemeClr val="bg1">
                  <a:lumMod val="65000"/>
                </a:schemeClr>
              </a:solidFill>
            </a:rPr>
            <a:t>项目目标及考核指标</a:t>
          </a:r>
          <a:endParaRPr lang="zh-CN" altLang="en-US" b="0" dirty="0">
            <a:solidFill>
              <a:schemeClr val="bg1">
                <a:lumMod val="65000"/>
              </a:schemeClr>
            </a:solidFill>
          </a:endParaRPr>
        </a:p>
      </dgm:t>
    </dgm:pt>
    <dgm:pt modelId="{7FE7DE0F-AED6-41CB-B7CB-E974045DDC07}" type="parTrans" cxnId="{585AEA22-9B61-4CE9-A29A-A91EB5B0ECD7}">
      <dgm:prSet/>
      <dgm:spPr/>
      <dgm:t>
        <a:bodyPr/>
        <a:lstStyle/>
        <a:p>
          <a:endParaRPr lang="zh-CN" altLang="en-US"/>
        </a:p>
      </dgm:t>
    </dgm:pt>
    <dgm:pt modelId="{1528E199-C60E-4F77-A69B-4737F902E7A3}" type="sibTrans" cxnId="{585AEA22-9B61-4CE9-A29A-A91EB5B0ECD7}">
      <dgm:prSet/>
      <dgm:spPr/>
      <dgm:t>
        <a:bodyPr/>
        <a:lstStyle/>
        <a:p>
          <a:endParaRPr lang="zh-CN" altLang="en-US"/>
        </a:p>
      </dgm:t>
    </dgm:pt>
    <dgm:pt modelId="{A29F38A1-6AE8-4B92-8F47-47423C9CC8F5}">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ECA3AC84-FAA4-4058-87D5-C9EFDF4DB2D1}" type="parTrans" cxnId="{DF19A331-A4D0-4E77-B8B5-A4426F3149FC}">
      <dgm:prSet/>
      <dgm:spPr/>
      <dgm:t>
        <a:bodyPr/>
        <a:lstStyle/>
        <a:p>
          <a:endParaRPr lang="zh-CN" altLang="en-US"/>
        </a:p>
      </dgm:t>
    </dgm:pt>
    <dgm:pt modelId="{26058FF9-E354-45D4-A068-64BB9D89A3C2}" type="sibTrans" cxnId="{DF19A331-A4D0-4E77-B8B5-A4426F3149FC}">
      <dgm:prSet/>
      <dgm:spPr/>
      <dgm:t>
        <a:bodyPr/>
        <a:lstStyle/>
        <a:p>
          <a:endParaRPr lang="zh-CN" altLang="en-US"/>
        </a:p>
      </dgm:t>
    </dgm:pt>
    <dgm:pt modelId="{650A43C7-C178-4CDC-B1C1-C5D69638EA4C}">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2A838B94-75E4-457C-8742-B0A58044BEEE}" type="parTrans" cxnId="{735C0072-57C9-413C-92F2-8D88E1BA6BC2}">
      <dgm:prSet/>
      <dgm:spPr/>
      <dgm:t>
        <a:bodyPr/>
        <a:lstStyle/>
        <a:p>
          <a:endParaRPr lang="zh-CN" altLang="en-US"/>
        </a:p>
      </dgm:t>
    </dgm:pt>
    <dgm:pt modelId="{81C1A110-CF2B-473A-9332-F14607928A53}" type="sibTrans" cxnId="{735C0072-57C9-413C-92F2-8D88E1BA6BC2}">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685F9F28-233D-4822-ADEE-72C704C7BAB1}" type="presOf" srcId="{96546131-4885-47DF-8F75-B5E80A5EB97D}" destId="{CB053569-2367-4401-9257-A2E1BD3CDD98}"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70FA7488-B22F-4D6E-BD56-261186B6D3B5}" type="presOf" srcId="{09FEEF98-66D8-4266-9535-59667BCA2E50}" destId="{D7A831F6-224E-4255-B33E-DD2359E3B625}" srcOrd="0" destOrd="0" presId="urn:microsoft.com/office/officeart/2005/8/layout/vList2"/>
    <dgm:cxn modelId="{56C5F612-B7E3-468D-9B61-441D3BD9EBDB}" type="presOf" srcId="{CB3DFCC2-8358-4E76-B406-E75AFCF91BE7}" destId="{D7227EC1-8280-43E2-A758-CF17242A0E78}" srcOrd="0" destOrd="0" presId="urn:microsoft.com/office/officeart/2005/8/layout/vList2"/>
    <dgm:cxn modelId="{DF19A331-A4D0-4E77-B8B5-A4426F3149FC}" srcId="{ED717D3C-12D7-4C82-9A24-C9144B86E759}" destId="{A29F38A1-6AE8-4B92-8F47-47423C9CC8F5}" srcOrd="2" destOrd="0" parTransId="{ECA3AC84-FAA4-4058-87D5-C9EFDF4DB2D1}" sibTransId="{26058FF9-E354-45D4-A068-64BB9D89A3C2}"/>
    <dgm:cxn modelId="{ECA0A02D-1E9F-40C2-B7C7-34F48A690EC0}" type="presOf" srcId="{650A43C7-C178-4CDC-B1C1-C5D69638EA4C}" destId="{D7227EC1-8280-43E2-A758-CF17242A0E78}" srcOrd="0" destOrd="1" presId="urn:microsoft.com/office/officeart/2005/8/layout/vList2"/>
    <dgm:cxn modelId="{BD72CC9D-8EB0-4E0E-94BA-A742F3CE28FB}" type="presOf" srcId="{A6AD3BAA-9012-48AF-8113-54AD8DB43514}" destId="{E31A7A90-9CD5-4F7D-BB1D-2BA0EB5BD2C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BC6B4A2-F62F-4826-A473-CAECD3605546}" type="presOf" srcId="{F38A31DA-E7ED-4EA3-A7FF-4F84B9805D0D}" destId="{CB053569-2367-4401-9257-A2E1BD3CDD98}" srcOrd="0" destOrd="1" presId="urn:microsoft.com/office/officeart/2005/8/layout/vList2"/>
    <dgm:cxn modelId="{735C0072-57C9-413C-92F2-8D88E1BA6BC2}" srcId="{09FEEF98-66D8-4266-9535-59667BCA2E50}" destId="{650A43C7-C178-4CDC-B1C1-C5D69638EA4C}" srcOrd="1" destOrd="0" parTransId="{2A838B94-75E4-457C-8742-B0A58044BEEE}" sibTransId="{81C1A110-CF2B-473A-9332-F14607928A53}"/>
    <dgm:cxn modelId="{A60EBC5F-615F-413B-BE31-667B9DEFFC99}" type="presOf" srcId="{ED717D3C-12D7-4C82-9A24-C9144B86E759}" destId="{0BD9CFF3-BD5C-4496-A5C0-71614AF6C6BB}" srcOrd="0" destOrd="0" presId="urn:microsoft.com/office/officeart/2005/8/layout/vList2"/>
    <dgm:cxn modelId="{585AEA22-9B61-4CE9-A29A-A91EB5B0ECD7}" srcId="{ED717D3C-12D7-4C82-9A24-C9144B86E759}" destId="{F38A31DA-E7ED-4EA3-A7FF-4F84B9805D0D}" srcOrd="1" destOrd="0" parTransId="{7FE7DE0F-AED6-41CB-B7CB-E974045DDC07}" sibTransId="{1528E199-C60E-4F77-A69B-4737F902E7A3}"/>
    <dgm:cxn modelId="{8269F39D-434B-428D-9429-9277E0353FBF}" type="presOf" srcId="{A29F38A1-6AE8-4B92-8F47-47423C9CC8F5}" destId="{CB053569-2367-4401-9257-A2E1BD3CDD98}" srcOrd="0" destOrd="2" presId="urn:microsoft.com/office/officeart/2005/8/layout/vList2"/>
    <dgm:cxn modelId="{7400CFA6-E2BD-49AE-BBF6-4F5E46C77D01}" type="presParOf" srcId="{E31A7A90-9CD5-4F7D-BB1D-2BA0EB5BD2C5}" destId="{D7A831F6-224E-4255-B33E-DD2359E3B625}" srcOrd="0" destOrd="0" presId="urn:microsoft.com/office/officeart/2005/8/layout/vList2"/>
    <dgm:cxn modelId="{667AF7EB-218F-4C10-B38B-D95D94399607}" type="presParOf" srcId="{E31A7A90-9CD5-4F7D-BB1D-2BA0EB5BD2C5}" destId="{D7227EC1-8280-43E2-A758-CF17242A0E78}" srcOrd="1" destOrd="0" presId="urn:microsoft.com/office/officeart/2005/8/layout/vList2"/>
    <dgm:cxn modelId="{CB1138F3-09A9-46D1-B3C6-B386ACB7A55E}" type="presParOf" srcId="{E31A7A90-9CD5-4F7D-BB1D-2BA0EB5BD2C5}" destId="{0BD9CFF3-BD5C-4496-A5C0-71614AF6C6BB}" srcOrd="2" destOrd="0" presId="urn:microsoft.com/office/officeart/2005/8/layout/vList2"/>
    <dgm:cxn modelId="{4F41B892-9E0C-4F2B-8ECE-D0B6EDBF2444}"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3D8E81-D10F-46A1-9258-20B3628D0B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3FBA9BB4-4377-4F90-A2F3-79BA74D722F0}">
      <dgm:prSet phldrT="[文本]" custT="1"/>
      <dgm:spPr/>
      <dgm:t>
        <a:bodyPr/>
        <a:lstStyle/>
        <a:p>
          <a:r>
            <a:rPr lang="zh-CN" altLang="en-US" sz="1800" b="1" dirty="0" smtClean="0"/>
            <a:t>布尔型属性</a:t>
          </a:r>
          <a:endParaRPr lang="zh-CN" altLang="en-US" sz="1800" b="1" dirty="0"/>
        </a:p>
      </dgm:t>
    </dgm:pt>
    <dgm:pt modelId="{0878BF36-98D8-46A2-BCE2-D1741A5CA73C}" type="parTrans" cxnId="{D2FC4294-4CB8-46F6-88BD-5748E9E5DAB3}">
      <dgm:prSet/>
      <dgm:spPr/>
      <dgm:t>
        <a:bodyPr/>
        <a:lstStyle/>
        <a:p>
          <a:endParaRPr lang="zh-CN" altLang="en-US" sz="1600"/>
        </a:p>
      </dgm:t>
    </dgm:pt>
    <dgm:pt modelId="{6E2C05FC-AEBD-432C-9B59-23EFB0378312}" type="sibTrans" cxnId="{D2FC4294-4CB8-46F6-88BD-5748E9E5DAB3}">
      <dgm:prSet/>
      <dgm:spPr/>
      <dgm:t>
        <a:bodyPr/>
        <a:lstStyle/>
        <a:p>
          <a:endParaRPr lang="zh-CN" altLang="en-US" sz="1600"/>
        </a:p>
      </dgm:t>
    </dgm:pt>
    <dgm:pt modelId="{6B314ABF-0B75-4BFB-A99A-86A596174FFC}">
      <dgm:prSet phldrT="[文本]" custT="1"/>
      <dgm:spPr/>
      <dgm:t>
        <a:bodyPr/>
        <a:lstStyle/>
        <a:p>
          <a:r>
            <a:rPr lang="zh-CN" altLang="en-US" sz="1800" dirty="0" smtClean="0"/>
            <a:t>数值统计法</a:t>
          </a:r>
          <a:endParaRPr lang="zh-CN" altLang="en-US" sz="1800" dirty="0"/>
        </a:p>
      </dgm:t>
    </dgm:pt>
    <dgm:pt modelId="{27448A73-3DF2-49C8-80D3-F297ED765055}" type="parTrans" cxnId="{D6593F9D-9838-4B1B-9319-9BDEC0670476}">
      <dgm:prSet/>
      <dgm:spPr/>
      <dgm:t>
        <a:bodyPr/>
        <a:lstStyle/>
        <a:p>
          <a:endParaRPr lang="zh-CN" altLang="en-US" sz="1600"/>
        </a:p>
      </dgm:t>
    </dgm:pt>
    <dgm:pt modelId="{1A1B7D18-E0FA-43C5-8535-C1FA6385C6BC}" type="sibTrans" cxnId="{D6593F9D-9838-4B1B-9319-9BDEC0670476}">
      <dgm:prSet/>
      <dgm:spPr/>
      <dgm:t>
        <a:bodyPr/>
        <a:lstStyle/>
        <a:p>
          <a:endParaRPr lang="zh-CN" altLang="en-US" sz="1600"/>
        </a:p>
      </dgm:t>
    </dgm:pt>
    <dgm:pt modelId="{3F22E7F0-4D96-471E-9089-73FE6D59F4CB}">
      <dgm:prSet phldrT="[文本]" custT="1"/>
      <dgm:spPr/>
      <dgm:t>
        <a:bodyPr/>
        <a:lstStyle/>
        <a:p>
          <a:r>
            <a:rPr lang="zh-CN" altLang="en-US" sz="1800" dirty="0" smtClean="0"/>
            <a:t>统计布尔值出现的次数，出现少</a:t>
          </a:r>
          <a:endParaRPr lang="zh-CN" altLang="en-US" sz="1800" dirty="0"/>
        </a:p>
      </dgm:t>
    </dgm:pt>
    <dgm:pt modelId="{22AA99F9-AF42-4E79-9A6C-89F3258978C1}" type="parTrans" cxnId="{76964580-21F8-43E8-B3A4-66B89C1CF6FA}">
      <dgm:prSet/>
      <dgm:spPr/>
      <dgm:t>
        <a:bodyPr/>
        <a:lstStyle/>
        <a:p>
          <a:endParaRPr lang="zh-CN" altLang="en-US"/>
        </a:p>
      </dgm:t>
    </dgm:pt>
    <dgm:pt modelId="{45FDD23D-A3F9-4DE3-885B-7CB3C0D23766}" type="sibTrans" cxnId="{76964580-21F8-43E8-B3A4-66B89C1CF6FA}">
      <dgm:prSet/>
      <dgm:spPr/>
      <dgm:t>
        <a:bodyPr/>
        <a:lstStyle/>
        <a:p>
          <a:endParaRPr lang="zh-CN" altLang="en-US"/>
        </a:p>
      </dgm:t>
    </dgm:pt>
    <dgm:pt modelId="{8865EE9B-7F24-4A7D-95AE-AE15E295FC40}" type="pres">
      <dgm:prSet presAssocID="{DE3D8E81-D10F-46A1-9258-20B3628D0BFA}" presName="linear" presStyleCnt="0">
        <dgm:presLayoutVars>
          <dgm:animLvl val="lvl"/>
          <dgm:resizeHandles val="exact"/>
        </dgm:presLayoutVars>
      </dgm:prSet>
      <dgm:spPr/>
      <dgm:t>
        <a:bodyPr/>
        <a:lstStyle/>
        <a:p>
          <a:endParaRPr lang="zh-CN" altLang="en-US"/>
        </a:p>
      </dgm:t>
    </dgm:pt>
    <dgm:pt modelId="{D5B97EC1-2298-4F1A-A98B-9FC49785A72A}" type="pres">
      <dgm:prSet presAssocID="{3FBA9BB4-4377-4F90-A2F3-79BA74D722F0}" presName="parentText" presStyleLbl="node1" presStyleIdx="0" presStyleCnt="1" custScaleY="47033" custLinFactX="-17468" custLinFactY="-100000" custLinFactNeighborX="-100000" custLinFactNeighborY="-196015">
        <dgm:presLayoutVars>
          <dgm:chMax val="0"/>
          <dgm:bulletEnabled val="1"/>
        </dgm:presLayoutVars>
      </dgm:prSet>
      <dgm:spPr/>
      <dgm:t>
        <a:bodyPr/>
        <a:lstStyle/>
        <a:p>
          <a:endParaRPr lang="zh-CN" altLang="en-US"/>
        </a:p>
      </dgm:t>
    </dgm:pt>
    <dgm:pt modelId="{31056930-95F4-4539-A528-D4BEC5087CDE}" type="pres">
      <dgm:prSet presAssocID="{3FBA9BB4-4377-4F90-A2F3-79BA74D722F0}" presName="childText" presStyleLbl="revTx" presStyleIdx="0" presStyleCnt="1">
        <dgm:presLayoutVars>
          <dgm:bulletEnabled val="1"/>
        </dgm:presLayoutVars>
      </dgm:prSet>
      <dgm:spPr/>
      <dgm:t>
        <a:bodyPr/>
        <a:lstStyle/>
        <a:p>
          <a:endParaRPr lang="zh-CN" altLang="en-US"/>
        </a:p>
      </dgm:t>
    </dgm:pt>
  </dgm:ptLst>
  <dgm:cxnLst>
    <dgm:cxn modelId="{E82462CF-7CA1-44D3-B723-351F7A569C27}" type="presOf" srcId="{3F22E7F0-4D96-471E-9089-73FE6D59F4CB}" destId="{31056930-95F4-4539-A528-D4BEC5087CDE}" srcOrd="0" destOrd="1" presId="urn:microsoft.com/office/officeart/2005/8/layout/vList2"/>
    <dgm:cxn modelId="{76964580-21F8-43E8-B3A4-66B89C1CF6FA}" srcId="{3FBA9BB4-4377-4F90-A2F3-79BA74D722F0}" destId="{3F22E7F0-4D96-471E-9089-73FE6D59F4CB}" srcOrd="1" destOrd="0" parTransId="{22AA99F9-AF42-4E79-9A6C-89F3258978C1}" sibTransId="{45FDD23D-A3F9-4DE3-885B-7CB3C0D23766}"/>
    <dgm:cxn modelId="{D6593F9D-9838-4B1B-9319-9BDEC0670476}" srcId="{3FBA9BB4-4377-4F90-A2F3-79BA74D722F0}" destId="{6B314ABF-0B75-4BFB-A99A-86A596174FFC}" srcOrd="0" destOrd="0" parTransId="{27448A73-3DF2-49C8-80D3-F297ED765055}" sibTransId="{1A1B7D18-E0FA-43C5-8535-C1FA6385C6BC}"/>
    <dgm:cxn modelId="{18CBE470-D9AC-4782-BEF3-5796CD428BB3}" type="presOf" srcId="{6B314ABF-0B75-4BFB-A99A-86A596174FFC}" destId="{31056930-95F4-4539-A528-D4BEC5087CDE}" srcOrd="0" destOrd="0" presId="urn:microsoft.com/office/officeart/2005/8/layout/vList2"/>
    <dgm:cxn modelId="{A72E1801-9988-49D3-98B0-3CA62B13E143}" type="presOf" srcId="{3FBA9BB4-4377-4F90-A2F3-79BA74D722F0}" destId="{D5B97EC1-2298-4F1A-A98B-9FC49785A72A}" srcOrd="0" destOrd="0" presId="urn:microsoft.com/office/officeart/2005/8/layout/vList2"/>
    <dgm:cxn modelId="{20DD5E73-E442-4E1A-9BA0-B31144F4973D}" type="presOf" srcId="{DE3D8E81-D10F-46A1-9258-20B3628D0BFA}" destId="{8865EE9B-7F24-4A7D-95AE-AE15E295FC40}" srcOrd="0" destOrd="0" presId="urn:microsoft.com/office/officeart/2005/8/layout/vList2"/>
    <dgm:cxn modelId="{D2FC4294-4CB8-46F6-88BD-5748E9E5DAB3}" srcId="{DE3D8E81-D10F-46A1-9258-20B3628D0BFA}" destId="{3FBA9BB4-4377-4F90-A2F3-79BA74D722F0}" srcOrd="0" destOrd="0" parTransId="{0878BF36-98D8-46A2-BCE2-D1741A5CA73C}" sibTransId="{6E2C05FC-AEBD-432C-9B59-23EFB0378312}"/>
    <dgm:cxn modelId="{AC9298C6-B245-4D46-A606-8E88ADDA8A37}" type="presParOf" srcId="{8865EE9B-7F24-4A7D-95AE-AE15E295FC40}" destId="{D5B97EC1-2298-4F1A-A98B-9FC49785A72A}" srcOrd="0" destOrd="0" presId="urn:microsoft.com/office/officeart/2005/8/layout/vList2"/>
    <dgm:cxn modelId="{EEC9F4BD-4264-4C1A-A334-28EB1319BFF4}" type="presParOf" srcId="{8865EE9B-7F24-4A7D-95AE-AE15E295FC40}" destId="{31056930-95F4-4539-A528-D4BEC5087CD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3D8E81-D10F-46A1-9258-20B3628D0B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3FBA9BB4-4377-4F90-A2F3-79BA74D722F0}">
      <dgm:prSet phldrT="[文本]" custT="1"/>
      <dgm:spPr/>
      <dgm:t>
        <a:bodyPr/>
        <a:lstStyle/>
        <a:p>
          <a:r>
            <a:rPr lang="zh-CN" altLang="en-US" sz="1800" b="1" dirty="0" smtClean="0"/>
            <a:t>连续型属性</a:t>
          </a:r>
          <a:endParaRPr lang="zh-CN" altLang="en-US" sz="1800" b="1" dirty="0"/>
        </a:p>
      </dgm:t>
    </dgm:pt>
    <dgm:pt modelId="{0878BF36-98D8-46A2-BCE2-D1741A5CA73C}" type="parTrans" cxnId="{D2FC4294-4CB8-46F6-88BD-5748E9E5DAB3}">
      <dgm:prSet/>
      <dgm:spPr/>
      <dgm:t>
        <a:bodyPr/>
        <a:lstStyle/>
        <a:p>
          <a:endParaRPr lang="zh-CN" altLang="en-US" sz="1600"/>
        </a:p>
      </dgm:t>
    </dgm:pt>
    <dgm:pt modelId="{6E2C05FC-AEBD-432C-9B59-23EFB0378312}" type="sibTrans" cxnId="{D2FC4294-4CB8-46F6-88BD-5748E9E5DAB3}">
      <dgm:prSet/>
      <dgm:spPr/>
      <dgm:t>
        <a:bodyPr/>
        <a:lstStyle/>
        <a:p>
          <a:endParaRPr lang="zh-CN" altLang="en-US" sz="1600"/>
        </a:p>
      </dgm:t>
    </dgm:pt>
    <dgm:pt modelId="{6B314ABF-0B75-4BFB-A99A-86A596174FFC}">
      <dgm:prSet phldrT="[文本]" custT="1"/>
      <dgm:spPr/>
      <dgm:t>
        <a:bodyPr/>
        <a:lstStyle/>
        <a:p>
          <a:r>
            <a:rPr lang="zh-CN" altLang="en-US" sz="1800" dirty="0" smtClean="0"/>
            <a:t>方差过滤法</a:t>
          </a:r>
          <a:endParaRPr lang="zh-CN" altLang="en-US" sz="1800" dirty="0"/>
        </a:p>
      </dgm:t>
    </dgm:pt>
    <dgm:pt modelId="{27448A73-3DF2-49C8-80D3-F297ED765055}" type="parTrans" cxnId="{D6593F9D-9838-4B1B-9319-9BDEC0670476}">
      <dgm:prSet/>
      <dgm:spPr/>
      <dgm:t>
        <a:bodyPr/>
        <a:lstStyle/>
        <a:p>
          <a:endParaRPr lang="zh-CN" altLang="en-US" sz="1600"/>
        </a:p>
      </dgm:t>
    </dgm:pt>
    <dgm:pt modelId="{1A1B7D18-E0FA-43C5-8535-C1FA6385C6BC}" type="sibTrans" cxnId="{D6593F9D-9838-4B1B-9319-9BDEC0670476}">
      <dgm:prSet/>
      <dgm:spPr/>
      <dgm:t>
        <a:bodyPr/>
        <a:lstStyle/>
        <a:p>
          <a:endParaRPr lang="zh-CN" altLang="en-US" sz="1600"/>
        </a:p>
      </dgm:t>
    </dgm:pt>
    <dgm:pt modelId="{3F22E7F0-4D96-471E-9089-73FE6D59F4CB}">
      <dgm:prSet phldrT="[文本]" custT="1"/>
      <dgm:spPr/>
      <dgm:t>
        <a:bodyPr/>
        <a:lstStyle/>
        <a:p>
          <a:r>
            <a:rPr lang="zh-CN" altLang="en-US" sz="1800" dirty="0" smtClean="0"/>
            <a:t>通过计算属性值的方差大小来反映数据的波动大小</a:t>
          </a:r>
          <a:endParaRPr lang="zh-CN" altLang="en-US" sz="1800" dirty="0"/>
        </a:p>
      </dgm:t>
    </dgm:pt>
    <dgm:pt modelId="{22AA99F9-AF42-4E79-9A6C-89F3258978C1}" type="parTrans" cxnId="{76964580-21F8-43E8-B3A4-66B89C1CF6FA}">
      <dgm:prSet/>
      <dgm:spPr/>
      <dgm:t>
        <a:bodyPr/>
        <a:lstStyle/>
        <a:p>
          <a:endParaRPr lang="zh-CN" altLang="en-US"/>
        </a:p>
      </dgm:t>
    </dgm:pt>
    <dgm:pt modelId="{45FDD23D-A3F9-4DE3-885B-7CB3C0D23766}" type="sibTrans" cxnId="{76964580-21F8-43E8-B3A4-66B89C1CF6FA}">
      <dgm:prSet/>
      <dgm:spPr/>
      <dgm:t>
        <a:bodyPr/>
        <a:lstStyle/>
        <a:p>
          <a:endParaRPr lang="zh-CN" altLang="en-US"/>
        </a:p>
      </dgm:t>
    </dgm:pt>
    <dgm:pt modelId="{8865EE9B-7F24-4A7D-95AE-AE15E295FC40}" type="pres">
      <dgm:prSet presAssocID="{DE3D8E81-D10F-46A1-9258-20B3628D0BFA}" presName="linear" presStyleCnt="0">
        <dgm:presLayoutVars>
          <dgm:animLvl val="lvl"/>
          <dgm:resizeHandles val="exact"/>
        </dgm:presLayoutVars>
      </dgm:prSet>
      <dgm:spPr/>
      <dgm:t>
        <a:bodyPr/>
        <a:lstStyle/>
        <a:p>
          <a:endParaRPr lang="zh-CN" altLang="en-US"/>
        </a:p>
      </dgm:t>
    </dgm:pt>
    <dgm:pt modelId="{D5B97EC1-2298-4F1A-A98B-9FC49785A72A}" type="pres">
      <dgm:prSet presAssocID="{3FBA9BB4-4377-4F90-A2F3-79BA74D722F0}" presName="parentText" presStyleLbl="node1" presStyleIdx="0" presStyleCnt="1" custScaleY="47033" custLinFactX="-17468" custLinFactY="-100000" custLinFactNeighborX="-100000" custLinFactNeighborY="-196015">
        <dgm:presLayoutVars>
          <dgm:chMax val="0"/>
          <dgm:bulletEnabled val="1"/>
        </dgm:presLayoutVars>
      </dgm:prSet>
      <dgm:spPr/>
      <dgm:t>
        <a:bodyPr/>
        <a:lstStyle/>
        <a:p>
          <a:endParaRPr lang="zh-CN" altLang="en-US"/>
        </a:p>
      </dgm:t>
    </dgm:pt>
    <dgm:pt modelId="{31056930-95F4-4539-A528-D4BEC5087CDE}" type="pres">
      <dgm:prSet presAssocID="{3FBA9BB4-4377-4F90-A2F3-79BA74D722F0}" presName="childText" presStyleLbl="revTx" presStyleIdx="0" presStyleCnt="1">
        <dgm:presLayoutVars>
          <dgm:bulletEnabled val="1"/>
        </dgm:presLayoutVars>
      </dgm:prSet>
      <dgm:spPr/>
      <dgm:t>
        <a:bodyPr/>
        <a:lstStyle/>
        <a:p>
          <a:endParaRPr lang="zh-CN" altLang="en-US"/>
        </a:p>
      </dgm:t>
    </dgm:pt>
  </dgm:ptLst>
  <dgm:cxnLst>
    <dgm:cxn modelId="{80E95EF9-6255-4827-9944-CFA6BBFED246}" type="presOf" srcId="{3FBA9BB4-4377-4F90-A2F3-79BA74D722F0}" destId="{D5B97EC1-2298-4F1A-A98B-9FC49785A72A}" srcOrd="0" destOrd="0" presId="urn:microsoft.com/office/officeart/2005/8/layout/vList2"/>
    <dgm:cxn modelId="{76964580-21F8-43E8-B3A4-66B89C1CF6FA}" srcId="{3FBA9BB4-4377-4F90-A2F3-79BA74D722F0}" destId="{3F22E7F0-4D96-471E-9089-73FE6D59F4CB}" srcOrd="1" destOrd="0" parTransId="{22AA99F9-AF42-4E79-9A6C-89F3258978C1}" sibTransId="{45FDD23D-A3F9-4DE3-885B-7CB3C0D23766}"/>
    <dgm:cxn modelId="{D6593F9D-9838-4B1B-9319-9BDEC0670476}" srcId="{3FBA9BB4-4377-4F90-A2F3-79BA74D722F0}" destId="{6B314ABF-0B75-4BFB-A99A-86A596174FFC}" srcOrd="0" destOrd="0" parTransId="{27448A73-3DF2-49C8-80D3-F297ED765055}" sibTransId="{1A1B7D18-E0FA-43C5-8535-C1FA6385C6BC}"/>
    <dgm:cxn modelId="{4371CF7A-10F6-48A8-ABBE-FC80AAC941A2}" type="presOf" srcId="{6B314ABF-0B75-4BFB-A99A-86A596174FFC}" destId="{31056930-95F4-4539-A528-D4BEC5087CDE}" srcOrd="0" destOrd="0" presId="urn:microsoft.com/office/officeart/2005/8/layout/vList2"/>
    <dgm:cxn modelId="{9EE68CB8-81EB-4EE3-9DC4-E30DAA8134A8}" type="presOf" srcId="{3F22E7F0-4D96-471E-9089-73FE6D59F4CB}" destId="{31056930-95F4-4539-A528-D4BEC5087CDE}" srcOrd="0" destOrd="1" presId="urn:microsoft.com/office/officeart/2005/8/layout/vList2"/>
    <dgm:cxn modelId="{865981A3-1C1D-4085-AE44-69110C29BF51}" type="presOf" srcId="{DE3D8E81-D10F-46A1-9258-20B3628D0BFA}" destId="{8865EE9B-7F24-4A7D-95AE-AE15E295FC40}" srcOrd="0" destOrd="0" presId="urn:microsoft.com/office/officeart/2005/8/layout/vList2"/>
    <dgm:cxn modelId="{D2FC4294-4CB8-46F6-88BD-5748E9E5DAB3}" srcId="{DE3D8E81-D10F-46A1-9258-20B3628D0BFA}" destId="{3FBA9BB4-4377-4F90-A2F3-79BA74D722F0}" srcOrd="0" destOrd="0" parTransId="{0878BF36-98D8-46A2-BCE2-D1741A5CA73C}" sibTransId="{6E2C05FC-AEBD-432C-9B59-23EFB0378312}"/>
    <dgm:cxn modelId="{ECD47CBC-9FD3-49FD-BB9D-3D499F75B2BF}" type="presParOf" srcId="{8865EE9B-7F24-4A7D-95AE-AE15E295FC40}" destId="{D5B97EC1-2298-4F1A-A98B-9FC49785A72A}" srcOrd="0" destOrd="0" presId="urn:microsoft.com/office/officeart/2005/8/layout/vList2"/>
    <dgm:cxn modelId="{65D2E637-7181-412F-9B55-03862E77D216}" type="presParOf" srcId="{8865EE9B-7F24-4A7D-95AE-AE15E295FC40}" destId="{31056930-95F4-4539-A528-D4BEC5087CDE}"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b="1"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dgm:spPr/>
      <dgm:t>
        <a:bodyPr/>
        <a:lstStyle/>
        <a:p>
          <a:r>
            <a:rPr lang="zh-CN" altLang="en-US" dirty="0" smtClean="0">
              <a:solidFill>
                <a:schemeClr val="bg1">
                  <a:lumMod val="65000"/>
                </a:schemeClr>
              </a:solidFill>
            </a:rPr>
            <a:t>研</a:t>
          </a:r>
          <a:r>
            <a:rPr lang="zh-CN" dirty="0" smtClean="0">
              <a:solidFill>
                <a:schemeClr val="bg1">
                  <a:lumMod val="65000"/>
                </a:schemeClr>
              </a:solidFill>
            </a:rPr>
            <a:t>究内容、研究方法及技术路线</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38A31DA-E7ED-4EA3-A7FF-4F84B9805D0D}">
      <dgm:prSet/>
      <dgm:spPr/>
      <dgm:t>
        <a:bodyPr/>
        <a:lstStyle/>
        <a:p>
          <a:r>
            <a:rPr lang="zh-CN" dirty="0" smtClean="0">
              <a:solidFill>
                <a:schemeClr val="tx1"/>
              </a:solidFill>
            </a:rPr>
            <a:t>项目目标及考核指标</a:t>
          </a:r>
          <a:endParaRPr lang="zh-CN" altLang="en-US" b="0" dirty="0">
            <a:solidFill>
              <a:schemeClr val="tx1"/>
            </a:solidFill>
          </a:endParaRPr>
        </a:p>
      </dgm:t>
    </dgm:pt>
    <dgm:pt modelId="{7FE7DE0F-AED6-41CB-B7CB-E974045DDC07}" type="parTrans" cxnId="{585AEA22-9B61-4CE9-A29A-A91EB5B0ECD7}">
      <dgm:prSet/>
      <dgm:spPr/>
      <dgm:t>
        <a:bodyPr/>
        <a:lstStyle/>
        <a:p>
          <a:endParaRPr lang="zh-CN" altLang="en-US"/>
        </a:p>
      </dgm:t>
    </dgm:pt>
    <dgm:pt modelId="{1528E199-C60E-4F77-A69B-4737F902E7A3}" type="sibTrans" cxnId="{585AEA22-9B61-4CE9-A29A-A91EB5B0ECD7}">
      <dgm:prSet/>
      <dgm:spPr/>
      <dgm:t>
        <a:bodyPr/>
        <a:lstStyle/>
        <a:p>
          <a:endParaRPr lang="zh-CN" altLang="en-US"/>
        </a:p>
      </dgm:t>
    </dgm:pt>
    <dgm:pt modelId="{A29F38A1-6AE8-4B92-8F47-47423C9CC8F5}">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ECA3AC84-FAA4-4058-87D5-C9EFDF4DB2D1}" type="parTrans" cxnId="{DF19A331-A4D0-4E77-B8B5-A4426F3149FC}">
      <dgm:prSet/>
      <dgm:spPr/>
      <dgm:t>
        <a:bodyPr/>
        <a:lstStyle/>
        <a:p>
          <a:endParaRPr lang="zh-CN" altLang="en-US"/>
        </a:p>
      </dgm:t>
    </dgm:pt>
    <dgm:pt modelId="{26058FF9-E354-45D4-A068-64BB9D89A3C2}" type="sibTrans" cxnId="{DF19A331-A4D0-4E77-B8B5-A4426F3149FC}">
      <dgm:prSet/>
      <dgm:spPr/>
      <dgm:t>
        <a:bodyPr/>
        <a:lstStyle/>
        <a:p>
          <a:endParaRPr lang="zh-CN" altLang="en-US"/>
        </a:p>
      </dgm:t>
    </dgm:pt>
    <dgm:pt modelId="{650A43C7-C178-4CDC-B1C1-C5D69638EA4C}">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2A838B94-75E4-457C-8742-B0A58044BEEE}" type="parTrans" cxnId="{735C0072-57C9-413C-92F2-8D88E1BA6BC2}">
      <dgm:prSet/>
      <dgm:spPr/>
      <dgm:t>
        <a:bodyPr/>
        <a:lstStyle/>
        <a:p>
          <a:endParaRPr lang="zh-CN" altLang="en-US"/>
        </a:p>
      </dgm:t>
    </dgm:pt>
    <dgm:pt modelId="{81C1A110-CF2B-473A-9332-F14607928A53}" type="sibTrans" cxnId="{735C0072-57C9-413C-92F2-8D88E1BA6BC2}">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4896B7E-9987-4532-8B5B-2105D995372F}" type="presOf" srcId="{CB3DFCC2-8358-4E76-B406-E75AFCF91BE7}" destId="{D7227EC1-8280-43E2-A758-CF17242A0E78}" srcOrd="0" destOrd="0" presId="urn:microsoft.com/office/officeart/2005/8/layout/vList2"/>
    <dgm:cxn modelId="{585AEA22-9B61-4CE9-A29A-A91EB5B0ECD7}" srcId="{ED717D3C-12D7-4C82-9A24-C9144B86E759}" destId="{F38A31DA-E7ED-4EA3-A7FF-4F84B9805D0D}" srcOrd="1" destOrd="0" parTransId="{7FE7DE0F-AED6-41CB-B7CB-E974045DDC07}" sibTransId="{1528E199-C60E-4F77-A69B-4737F902E7A3}"/>
    <dgm:cxn modelId="{17EE2E1D-EC9B-48E3-91A8-24FF31F4E43D}" type="presOf" srcId="{650A43C7-C178-4CDC-B1C1-C5D69638EA4C}" destId="{D7227EC1-8280-43E2-A758-CF17242A0E78}" srcOrd="0" destOrd="1"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00D0F6B-DB93-45B5-A686-1DA49C5A0CC1}" srcId="{09FEEF98-66D8-4266-9535-59667BCA2E50}" destId="{CB3DFCC2-8358-4E76-B406-E75AFCF91BE7}" srcOrd="0" destOrd="0" parTransId="{4062E495-AE43-44D5-8141-52181DBDF672}" sibTransId="{9109C0EF-F80E-4819-A06C-DB073BC9717C}"/>
    <dgm:cxn modelId="{E844A55E-4B85-457A-8321-4FEE5C6AF114}" type="presOf" srcId="{09FEEF98-66D8-4266-9535-59667BCA2E50}" destId="{D7A831F6-224E-4255-B33E-DD2359E3B625}" srcOrd="0" destOrd="0" presId="urn:microsoft.com/office/officeart/2005/8/layout/vList2"/>
    <dgm:cxn modelId="{4D006036-8DBC-4A62-BDB7-6EEBE18D435C}" type="presOf" srcId="{A6AD3BAA-9012-48AF-8113-54AD8DB43514}" destId="{E31A7A90-9CD5-4F7D-BB1D-2BA0EB5BD2C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735C0072-57C9-413C-92F2-8D88E1BA6BC2}" srcId="{09FEEF98-66D8-4266-9535-59667BCA2E50}" destId="{650A43C7-C178-4CDC-B1C1-C5D69638EA4C}" srcOrd="1" destOrd="0" parTransId="{2A838B94-75E4-457C-8742-B0A58044BEEE}" sibTransId="{81C1A110-CF2B-473A-9332-F14607928A53}"/>
    <dgm:cxn modelId="{BE87A429-41C7-4BF1-83DD-2384A2047856}" type="presOf" srcId="{96546131-4885-47DF-8F75-B5E80A5EB97D}" destId="{CB053569-2367-4401-9257-A2E1BD3CDD98}"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DFDFF572-929B-4C4F-95C9-E29FF4DB6844}" type="presOf" srcId="{A29F38A1-6AE8-4B92-8F47-47423C9CC8F5}" destId="{CB053569-2367-4401-9257-A2E1BD3CDD98}" srcOrd="0" destOrd="2" presId="urn:microsoft.com/office/officeart/2005/8/layout/vList2"/>
    <dgm:cxn modelId="{3CEAC95F-E604-4EE3-B172-4C89022254E9}" type="presOf" srcId="{ED717D3C-12D7-4C82-9A24-C9144B86E759}" destId="{0BD9CFF3-BD5C-4496-A5C0-71614AF6C6BB}" srcOrd="0" destOrd="0" presId="urn:microsoft.com/office/officeart/2005/8/layout/vList2"/>
    <dgm:cxn modelId="{2438871E-12AC-4951-88DB-9178BA92104A}" type="presOf" srcId="{F38A31DA-E7ED-4EA3-A7FF-4F84B9805D0D}" destId="{CB053569-2367-4401-9257-A2E1BD3CDD98}" srcOrd="0" destOrd="1" presId="urn:microsoft.com/office/officeart/2005/8/layout/vList2"/>
    <dgm:cxn modelId="{DF19A331-A4D0-4E77-B8B5-A4426F3149FC}" srcId="{ED717D3C-12D7-4C82-9A24-C9144B86E759}" destId="{A29F38A1-6AE8-4B92-8F47-47423C9CC8F5}" srcOrd="2" destOrd="0" parTransId="{ECA3AC84-FAA4-4058-87D5-C9EFDF4DB2D1}" sibTransId="{26058FF9-E354-45D4-A068-64BB9D89A3C2}"/>
    <dgm:cxn modelId="{C2F361E8-CA6B-4869-A656-C04CDB5EBD0F}" type="presParOf" srcId="{E31A7A90-9CD5-4F7D-BB1D-2BA0EB5BD2C5}" destId="{D7A831F6-224E-4255-B33E-DD2359E3B625}" srcOrd="0" destOrd="0" presId="urn:microsoft.com/office/officeart/2005/8/layout/vList2"/>
    <dgm:cxn modelId="{A44A0731-1F8E-4FDE-A7B4-0C23E23AE0A6}" type="presParOf" srcId="{E31A7A90-9CD5-4F7D-BB1D-2BA0EB5BD2C5}" destId="{D7227EC1-8280-43E2-A758-CF17242A0E78}" srcOrd="1" destOrd="0" presId="urn:microsoft.com/office/officeart/2005/8/layout/vList2"/>
    <dgm:cxn modelId="{0345312F-3EE6-450B-9B5B-946E8EF5D6BD}" type="presParOf" srcId="{E31A7A90-9CD5-4F7D-BB1D-2BA0EB5BD2C5}" destId="{0BD9CFF3-BD5C-4496-A5C0-71614AF6C6BB}" srcOrd="2" destOrd="0" presId="urn:microsoft.com/office/officeart/2005/8/layout/vList2"/>
    <dgm:cxn modelId="{E18C1C17-ED37-415F-937A-629A048A2DD1}"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b="1"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dgm:spPr/>
      <dgm:t>
        <a:bodyPr/>
        <a:lstStyle/>
        <a:p>
          <a:r>
            <a:rPr lang="zh-CN" altLang="en-US" dirty="0" smtClean="0">
              <a:solidFill>
                <a:schemeClr val="bg1">
                  <a:lumMod val="65000"/>
                </a:schemeClr>
              </a:solidFill>
            </a:rPr>
            <a:t>研</a:t>
          </a:r>
          <a:r>
            <a:rPr lang="zh-CN" dirty="0" smtClean="0">
              <a:solidFill>
                <a:schemeClr val="bg1">
                  <a:lumMod val="65000"/>
                </a:schemeClr>
              </a:solidFill>
            </a:rPr>
            <a:t>究内容、研究方法及技术路线</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38A31DA-E7ED-4EA3-A7FF-4F84B9805D0D}">
      <dgm:prSet/>
      <dgm:spPr/>
      <dgm:t>
        <a:bodyPr/>
        <a:lstStyle/>
        <a:p>
          <a:r>
            <a:rPr lang="zh-CN" dirty="0" smtClean="0">
              <a:solidFill>
                <a:schemeClr val="bg1">
                  <a:lumMod val="65000"/>
                </a:schemeClr>
              </a:solidFill>
            </a:rPr>
            <a:t>项目目标及考核指标</a:t>
          </a:r>
          <a:endParaRPr lang="zh-CN" altLang="en-US" b="0" dirty="0">
            <a:solidFill>
              <a:schemeClr val="bg1">
                <a:lumMod val="65000"/>
              </a:schemeClr>
            </a:solidFill>
          </a:endParaRPr>
        </a:p>
      </dgm:t>
    </dgm:pt>
    <dgm:pt modelId="{7FE7DE0F-AED6-41CB-B7CB-E974045DDC07}" type="parTrans" cxnId="{585AEA22-9B61-4CE9-A29A-A91EB5B0ECD7}">
      <dgm:prSet/>
      <dgm:spPr/>
      <dgm:t>
        <a:bodyPr/>
        <a:lstStyle/>
        <a:p>
          <a:endParaRPr lang="zh-CN" altLang="en-US"/>
        </a:p>
      </dgm:t>
    </dgm:pt>
    <dgm:pt modelId="{1528E199-C60E-4F77-A69B-4737F902E7A3}" type="sibTrans" cxnId="{585AEA22-9B61-4CE9-A29A-A91EB5B0ECD7}">
      <dgm:prSet/>
      <dgm:spPr/>
      <dgm:t>
        <a:bodyPr/>
        <a:lstStyle/>
        <a:p>
          <a:endParaRPr lang="zh-CN" altLang="en-US"/>
        </a:p>
      </dgm:t>
    </dgm:pt>
    <dgm:pt modelId="{A29F38A1-6AE8-4B92-8F47-47423C9CC8F5}">
      <dgm:prSet/>
      <dgm:spPr/>
      <dgm:t>
        <a:bodyPr/>
        <a:lstStyle/>
        <a:p>
          <a:r>
            <a:rPr lang="zh-CN" dirty="0" smtClean="0">
              <a:solidFill>
                <a:schemeClr val="tx1"/>
              </a:solidFill>
            </a:rPr>
            <a:t>主要预期创新点</a:t>
          </a:r>
          <a:endParaRPr lang="zh-CN" altLang="en-US" b="0" dirty="0">
            <a:solidFill>
              <a:schemeClr val="tx1"/>
            </a:solidFill>
          </a:endParaRPr>
        </a:p>
      </dgm:t>
    </dgm:pt>
    <dgm:pt modelId="{ECA3AC84-FAA4-4058-87D5-C9EFDF4DB2D1}" type="parTrans" cxnId="{DF19A331-A4D0-4E77-B8B5-A4426F3149FC}">
      <dgm:prSet/>
      <dgm:spPr/>
      <dgm:t>
        <a:bodyPr/>
        <a:lstStyle/>
        <a:p>
          <a:endParaRPr lang="zh-CN" altLang="en-US"/>
        </a:p>
      </dgm:t>
    </dgm:pt>
    <dgm:pt modelId="{26058FF9-E354-45D4-A068-64BB9D89A3C2}" type="sibTrans" cxnId="{DF19A331-A4D0-4E77-B8B5-A4426F3149FC}">
      <dgm:prSet/>
      <dgm:spPr/>
      <dgm:t>
        <a:bodyPr/>
        <a:lstStyle/>
        <a:p>
          <a:endParaRPr lang="zh-CN" altLang="en-US"/>
        </a:p>
      </dgm:t>
    </dgm:pt>
    <dgm:pt modelId="{650A43C7-C178-4CDC-B1C1-C5D69638EA4C}">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2A838B94-75E4-457C-8742-B0A58044BEEE}" type="parTrans" cxnId="{735C0072-57C9-413C-92F2-8D88E1BA6BC2}">
      <dgm:prSet/>
      <dgm:spPr/>
      <dgm:t>
        <a:bodyPr/>
        <a:lstStyle/>
        <a:p>
          <a:endParaRPr lang="zh-CN" altLang="en-US"/>
        </a:p>
      </dgm:t>
    </dgm:pt>
    <dgm:pt modelId="{81C1A110-CF2B-473A-9332-F14607928A53}" type="sibTrans" cxnId="{735C0072-57C9-413C-92F2-8D88E1BA6BC2}">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6FCC037A-B384-4A92-AC3F-76D696129BFD}" type="presOf" srcId="{CB3DFCC2-8358-4E76-B406-E75AFCF91BE7}" destId="{D7227EC1-8280-43E2-A758-CF17242A0E78}"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08E13EEC-3AF4-40E5-B83D-E3F95B33BAE8}" type="presOf" srcId="{96546131-4885-47DF-8F75-B5E80A5EB97D}" destId="{CB053569-2367-4401-9257-A2E1BD3CDD98}" srcOrd="0" destOrd="0" presId="urn:microsoft.com/office/officeart/2005/8/layout/vList2"/>
    <dgm:cxn modelId="{18B36E2E-E654-4482-B0E3-36346540EB10}" type="presOf" srcId="{650A43C7-C178-4CDC-B1C1-C5D69638EA4C}" destId="{D7227EC1-8280-43E2-A758-CF17242A0E78}" srcOrd="0" destOrd="1" presId="urn:microsoft.com/office/officeart/2005/8/layout/vList2"/>
    <dgm:cxn modelId="{86067601-901A-46F6-9765-40F391165F01}" type="presOf" srcId="{F38A31DA-E7ED-4EA3-A7FF-4F84B9805D0D}" destId="{CB053569-2367-4401-9257-A2E1BD3CDD98}" srcOrd="0" destOrd="1"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C5DAC4F8-8D96-4CDE-B6F7-0A3A8D8E2929}" type="presOf" srcId="{A29F38A1-6AE8-4B92-8F47-47423C9CC8F5}" destId="{CB053569-2367-4401-9257-A2E1BD3CDD98}" srcOrd="0" destOrd="2" presId="urn:microsoft.com/office/officeart/2005/8/layout/vList2"/>
    <dgm:cxn modelId="{DF19A331-A4D0-4E77-B8B5-A4426F3149FC}" srcId="{ED717D3C-12D7-4C82-9A24-C9144B86E759}" destId="{A29F38A1-6AE8-4B92-8F47-47423C9CC8F5}" srcOrd="2" destOrd="0" parTransId="{ECA3AC84-FAA4-4058-87D5-C9EFDF4DB2D1}" sibTransId="{26058FF9-E354-45D4-A068-64BB9D89A3C2}"/>
    <dgm:cxn modelId="{6DA3AFF5-79F8-4F09-9603-1AEBF9EA92AD}" type="presOf" srcId="{ED717D3C-12D7-4C82-9A24-C9144B86E759}" destId="{0BD9CFF3-BD5C-4496-A5C0-71614AF6C6BB}" srcOrd="0" destOrd="0" presId="urn:microsoft.com/office/officeart/2005/8/layout/vList2"/>
    <dgm:cxn modelId="{F43ECFD5-AEC8-4F33-9C32-D0241AC18CB2}" type="presOf" srcId="{A6AD3BAA-9012-48AF-8113-54AD8DB43514}" destId="{E31A7A90-9CD5-4F7D-BB1D-2BA0EB5BD2C5}" srcOrd="0" destOrd="0" presId="urn:microsoft.com/office/officeart/2005/8/layout/vList2"/>
    <dgm:cxn modelId="{2B21E610-D812-48CC-9FBE-067621BB93D0}"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735C0072-57C9-413C-92F2-8D88E1BA6BC2}" srcId="{09FEEF98-66D8-4266-9535-59667BCA2E50}" destId="{650A43C7-C178-4CDC-B1C1-C5D69638EA4C}" srcOrd="1" destOrd="0" parTransId="{2A838B94-75E4-457C-8742-B0A58044BEEE}" sibTransId="{81C1A110-CF2B-473A-9332-F14607928A53}"/>
    <dgm:cxn modelId="{585AEA22-9B61-4CE9-A29A-A91EB5B0ECD7}" srcId="{ED717D3C-12D7-4C82-9A24-C9144B86E759}" destId="{F38A31DA-E7ED-4EA3-A7FF-4F84B9805D0D}" srcOrd="1" destOrd="0" parTransId="{7FE7DE0F-AED6-41CB-B7CB-E974045DDC07}" sibTransId="{1528E199-C60E-4F77-A69B-4737F902E7A3}"/>
    <dgm:cxn modelId="{CD2B0C11-939C-426E-96EF-728230A7F4C5}" type="presParOf" srcId="{E31A7A90-9CD5-4F7D-BB1D-2BA0EB5BD2C5}" destId="{D7A831F6-224E-4255-B33E-DD2359E3B625}" srcOrd="0" destOrd="0" presId="urn:microsoft.com/office/officeart/2005/8/layout/vList2"/>
    <dgm:cxn modelId="{0DC2006D-30B9-49E6-8CFE-1183B386A362}" type="presParOf" srcId="{E31A7A90-9CD5-4F7D-BB1D-2BA0EB5BD2C5}" destId="{D7227EC1-8280-43E2-A758-CF17242A0E78}" srcOrd="1" destOrd="0" presId="urn:microsoft.com/office/officeart/2005/8/layout/vList2"/>
    <dgm:cxn modelId="{CAA8F498-26B0-4462-BD5B-EB94AC2FB9AA}" type="presParOf" srcId="{E31A7A90-9CD5-4F7D-BB1D-2BA0EB5BD2C5}" destId="{0BD9CFF3-BD5C-4496-A5C0-71614AF6C6BB}" srcOrd="2" destOrd="0" presId="urn:microsoft.com/office/officeart/2005/8/layout/vList2"/>
    <dgm:cxn modelId="{73960DEE-726A-4A26-8222-8EE52507E872}"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825134-3A10-43BE-AFE1-5DD080188202}"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A758E462-1179-4E00-93C5-F5C58F3A16F2}">
      <dgm:prSet phldrT="[文本]" custT="1"/>
      <dgm:spPr/>
      <dgm:t>
        <a:bodyPr/>
        <a:lstStyle/>
        <a:p>
          <a:r>
            <a:rPr lang="en-US" sz="1800" dirty="0" smtClean="0"/>
            <a:t>1</a:t>
          </a:r>
          <a:r>
            <a:rPr lang="zh-CN" altLang="en-US" sz="1800" dirty="0" smtClean="0"/>
            <a:t>、多层级交互式特征选择方法</a:t>
          </a:r>
          <a:endParaRPr lang="zh-CN" altLang="en-US" sz="1800" dirty="0"/>
        </a:p>
      </dgm:t>
    </dgm:pt>
    <dgm:pt modelId="{5FB5D075-5AB3-41A3-A042-F842BFCA0427}" type="parTrans" cxnId="{AE6B0DAF-81C8-4EFF-857E-F5207C34E096}">
      <dgm:prSet/>
      <dgm:spPr/>
      <dgm:t>
        <a:bodyPr/>
        <a:lstStyle/>
        <a:p>
          <a:endParaRPr lang="zh-CN" altLang="en-US" sz="2400"/>
        </a:p>
      </dgm:t>
    </dgm:pt>
    <dgm:pt modelId="{DC9B9BCA-7214-4D91-8F70-A3EE91C5B757}" type="sibTrans" cxnId="{AE6B0DAF-81C8-4EFF-857E-F5207C34E096}">
      <dgm:prSet/>
      <dgm:spPr/>
      <dgm:t>
        <a:bodyPr/>
        <a:lstStyle/>
        <a:p>
          <a:endParaRPr lang="zh-CN" altLang="en-US" sz="2400"/>
        </a:p>
      </dgm:t>
    </dgm:pt>
    <dgm:pt modelId="{DFF32440-4410-44C4-B5E4-04C799FE64B7}">
      <dgm:prSet custT="1"/>
      <dgm:spPr/>
      <dgm:t>
        <a:bodyPr/>
        <a:lstStyle/>
        <a:p>
          <a:r>
            <a:rPr lang="zh-CN" sz="1800" dirty="0" smtClean="0"/>
            <a:t>针对单晶高温合金的高通量计算数据和实验数据中存在的稀疏、不相关等特征，使用基于主动学习的交互式多层级特征选择方法提高数据质量。</a:t>
          </a:r>
          <a:endParaRPr lang="zh-CN" altLang="en-US" sz="1800" dirty="0"/>
        </a:p>
      </dgm:t>
    </dgm:pt>
    <dgm:pt modelId="{0640CEBE-5843-46D1-81EB-98E3E8141696}" type="parTrans" cxnId="{B102242C-EDD2-4C35-8591-6F1C7F1ABCB8}">
      <dgm:prSet/>
      <dgm:spPr/>
      <dgm:t>
        <a:bodyPr/>
        <a:lstStyle/>
        <a:p>
          <a:endParaRPr lang="zh-CN" altLang="en-US" sz="2400"/>
        </a:p>
      </dgm:t>
    </dgm:pt>
    <dgm:pt modelId="{63B67D48-6FAA-4F89-B494-6523B1CE06E1}" type="sibTrans" cxnId="{B102242C-EDD2-4C35-8591-6F1C7F1ABCB8}">
      <dgm:prSet/>
      <dgm:spPr/>
      <dgm:t>
        <a:bodyPr/>
        <a:lstStyle/>
        <a:p>
          <a:endParaRPr lang="zh-CN" altLang="en-US" sz="2400"/>
        </a:p>
      </dgm:t>
    </dgm:pt>
    <dgm:pt modelId="{433C043F-6BDE-4F4C-B7FA-7B61B801C10F}">
      <dgm:prSet custT="1"/>
      <dgm:spPr/>
      <dgm:t>
        <a:bodyPr/>
        <a:lstStyle/>
        <a:p>
          <a:r>
            <a:rPr lang="en-US" sz="1800" dirty="0" smtClean="0"/>
            <a:t>2</a:t>
          </a:r>
          <a:r>
            <a:rPr lang="zh-CN" sz="1800" dirty="0" smtClean="0"/>
            <a:t>、</a:t>
          </a:r>
          <a:r>
            <a:rPr lang="zh-CN" altLang="en-US" sz="1800" dirty="0" smtClean="0"/>
            <a:t>自适应混合式性能预测方法</a:t>
          </a:r>
          <a:endParaRPr lang="zh-CN" sz="1800" dirty="0"/>
        </a:p>
      </dgm:t>
    </dgm:pt>
    <dgm:pt modelId="{81033EB2-31DC-4309-AEEE-7644AA60AA03}" type="parTrans" cxnId="{81F33282-D88A-45B5-BF61-3AB599DED5EA}">
      <dgm:prSet/>
      <dgm:spPr/>
      <dgm:t>
        <a:bodyPr/>
        <a:lstStyle/>
        <a:p>
          <a:endParaRPr lang="zh-CN" altLang="en-US" sz="2400"/>
        </a:p>
      </dgm:t>
    </dgm:pt>
    <dgm:pt modelId="{338051A1-13B1-47AE-85F4-7FFA919BEF8D}" type="sibTrans" cxnId="{81F33282-D88A-45B5-BF61-3AB599DED5EA}">
      <dgm:prSet/>
      <dgm:spPr/>
      <dgm:t>
        <a:bodyPr/>
        <a:lstStyle/>
        <a:p>
          <a:endParaRPr lang="zh-CN" altLang="en-US" sz="2400"/>
        </a:p>
      </dgm:t>
    </dgm:pt>
    <dgm:pt modelId="{37BC7D26-BA2F-404B-8E54-FDABDFCABB89}">
      <dgm:prSet custT="1"/>
      <dgm:spPr/>
      <dgm:t>
        <a:bodyPr/>
        <a:lstStyle/>
        <a:p>
          <a:r>
            <a:rPr lang="en-US" altLang="zh-CN" sz="1800" dirty="0" smtClean="0"/>
            <a:t>3</a:t>
          </a:r>
          <a:r>
            <a:rPr lang="zh-CN" altLang="en-US" sz="1800" dirty="0" smtClean="0"/>
            <a:t>、基于规则抽取的可解释性方法</a:t>
          </a:r>
          <a:r>
            <a:rPr lang="en-US" altLang="zh-CN" sz="1800" dirty="0" smtClean="0"/>
            <a:t>	</a:t>
          </a:r>
          <a:endParaRPr lang="zh-CN" sz="1800" dirty="0"/>
        </a:p>
      </dgm:t>
    </dgm:pt>
    <dgm:pt modelId="{C91704F6-EAA9-41F1-98CB-7DDA1685F7FA}" type="parTrans" cxnId="{345CA37B-20A9-47A9-8355-A1DE21194FE4}">
      <dgm:prSet/>
      <dgm:spPr/>
      <dgm:t>
        <a:bodyPr/>
        <a:lstStyle/>
        <a:p>
          <a:endParaRPr lang="zh-CN" altLang="en-US" sz="2400"/>
        </a:p>
      </dgm:t>
    </dgm:pt>
    <dgm:pt modelId="{98EEF78F-DD38-4AC3-8715-54DE00FE7983}" type="sibTrans" cxnId="{345CA37B-20A9-47A9-8355-A1DE21194FE4}">
      <dgm:prSet/>
      <dgm:spPr/>
      <dgm:t>
        <a:bodyPr/>
        <a:lstStyle/>
        <a:p>
          <a:endParaRPr lang="zh-CN" altLang="en-US" sz="2400"/>
        </a:p>
      </dgm:t>
    </dgm:pt>
    <dgm:pt modelId="{C46357FB-C698-4C29-B2B7-E3E082E54BFF}">
      <dgm:prSet custT="1"/>
      <dgm:spPr/>
      <dgm:t>
        <a:bodyPr/>
        <a:lstStyle/>
        <a:p>
          <a:r>
            <a:rPr lang="zh-CN" sz="1800" dirty="0" smtClean="0"/>
            <a:t>针对机器学习方法的“黑盒子”问题，使用基于规则提取的可解释性方法提高预测结果的可理解性。</a:t>
          </a:r>
          <a:endParaRPr lang="zh-CN" altLang="en-US" sz="1800" dirty="0"/>
        </a:p>
      </dgm:t>
    </dgm:pt>
    <dgm:pt modelId="{E01BDDD9-DCD3-49DC-8DF4-C69162402151}" type="parTrans" cxnId="{43B5C4B7-61D5-421E-A335-F9A4EA7DA0F6}">
      <dgm:prSet/>
      <dgm:spPr/>
      <dgm:t>
        <a:bodyPr/>
        <a:lstStyle/>
        <a:p>
          <a:endParaRPr lang="zh-CN" altLang="en-US" sz="2400"/>
        </a:p>
      </dgm:t>
    </dgm:pt>
    <dgm:pt modelId="{759549A3-3300-4AD7-B343-AB103ACDAEC9}" type="sibTrans" cxnId="{43B5C4B7-61D5-421E-A335-F9A4EA7DA0F6}">
      <dgm:prSet/>
      <dgm:spPr/>
      <dgm:t>
        <a:bodyPr/>
        <a:lstStyle/>
        <a:p>
          <a:endParaRPr lang="zh-CN" altLang="en-US" sz="2400"/>
        </a:p>
      </dgm:t>
    </dgm:pt>
    <dgm:pt modelId="{AEB47FBB-15CC-4AC7-9735-BB0FB361EC9E}">
      <dgm:prSet custT="1"/>
      <dgm:spPr/>
      <dgm:t>
        <a:bodyPr/>
        <a:lstStyle/>
        <a:p>
          <a:r>
            <a:rPr lang="zh-CN" sz="1800" dirty="0" smtClean="0"/>
            <a:t>针对单一模型无法很好地解决单晶高温制合金研究中的复杂性，使用基于集成学习的自适应混合式性能预测模型发挥各个算法的优势以应对不同的实际问题，同时降低模型的构造复杂性</a:t>
          </a:r>
          <a:r>
            <a:rPr lang="zh-CN" altLang="en-US" sz="1800" dirty="0" smtClean="0"/>
            <a:t>。</a:t>
          </a:r>
          <a:endParaRPr lang="zh-CN" sz="1800" dirty="0"/>
        </a:p>
      </dgm:t>
    </dgm:pt>
    <dgm:pt modelId="{8DCD9FFF-F056-4A42-960E-95C2EDF2A191}" type="parTrans" cxnId="{4AF0269C-2812-4AAA-9970-7BE8C9E73AC2}">
      <dgm:prSet/>
      <dgm:spPr/>
      <dgm:t>
        <a:bodyPr/>
        <a:lstStyle/>
        <a:p>
          <a:endParaRPr lang="zh-CN" altLang="en-US"/>
        </a:p>
      </dgm:t>
    </dgm:pt>
    <dgm:pt modelId="{8F1E5CA2-1790-4BCE-883C-D2A602E2DD55}" type="sibTrans" cxnId="{4AF0269C-2812-4AAA-9970-7BE8C9E73AC2}">
      <dgm:prSet/>
      <dgm:spPr/>
      <dgm:t>
        <a:bodyPr/>
        <a:lstStyle/>
        <a:p>
          <a:endParaRPr lang="zh-CN" altLang="en-US"/>
        </a:p>
      </dgm:t>
    </dgm:pt>
    <dgm:pt modelId="{23A39F89-FC35-44EC-BB18-493C9B3E413E}" type="pres">
      <dgm:prSet presAssocID="{71825134-3A10-43BE-AFE1-5DD080188202}" presName="linear" presStyleCnt="0">
        <dgm:presLayoutVars>
          <dgm:dir/>
          <dgm:animLvl val="lvl"/>
          <dgm:resizeHandles val="exact"/>
        </dgm:presLayoutVars>
      </dgm:prSet>
      <dgm:spPr/>
      <dgm:t>
        <a:bodyPr/>
        <a:lstStyle/>
        <a:p>
          <a:endParaRPr lang="zh-CN" altLang="en-US"/>
        </a:p>
      </dgm:t>
    </dgm:pt>
    <dgm:pt modelId="{BADE8FBD-46C0-4B10-9208-875E552519C6}" type="pres">
      <dgm:prSet presAssocID="{A758E462-1179-4E00-93C5-F5C58F3A16F2}" presName="parentLin" presStyleCnt="0"/>
      <dgm:spPr/>
    </dgm:pt>
    <dgm:pt modelId="{3D94B899-A516-475F-BBBF-7C183D5D68FA}" type="pres">
      <dgm:prSet presAssocID="{A758E462-1179-4E00-93C5-F5C58F3A16F2}" presName="parentLeftMargin" presStyleLbl="node1" presStyleIdx="0" presStyleCnt="3"/>
      <dgm:spPr/>
      <dgm:t>
        <a:bodyPr/>
        <a:lstStyle/>
        <a:p>
          <a:endParaRPr lang="zh-CN" altLang="en-US"/>
        </a:p>
      </dgm:t>
    </dgm:pt>
    <dgm:pt modelId="{C19EE212-5DEE-4000-BE36-849B4A0D9FA3}" type="pres">
      <dgm:prSet presAssocID="{A758E462-1179-4E00-93C5-F5C58F3A16F2}" presName="parentText" presStyleLbl="node1" presStyleIdx="0" presStyleCnt="3" custLinFactNeighborX="2564" custLinFactNeighborY="-6165">
        <dgm:presLayoutVars>
          <dgm:chMax val="0"/>
          <dgm:bulletEnabled val="1"/>
        </dgm:presLayoutVars>
      </dgm:prSet>
      <dgm:spPr/>
      <dgm:t>
        <a:bodyPr/>
        <a:lstStyle/>
        <a:p>
          <a:endParaRPr lang="zh-CN" altLang="en-US"/>
        </a:p>
      </dgm:t>
    </dgm:pt>
    <dgm:pt modelId="{44046826-5277-4BDE-942C-EE7BBC181E7C}" type="pres">
      <dgm:prSet presAssocID="{A758E462-1179-4E00-93C5-F5C58F3A16F2}" presName="negativeSpace" presStyleCnt="0"/>
      <dgm:spPr/>
    </dgm:pt>
    <dgm:pt modelId="{52F17FE2-B76D-4819-9365-E012BE2458FC}" type="pres">
      <dgm:prSet presAssocID="{A758E462-1179-4E00-93C5-F5C58F3A16F2}" presName="childText" presStyleLbl="conFgAcc1" presStyleIdx="0" presStyleCnt="3" custLinFactNeighborY="28692">
        <dgm:presLayoutVars>
          <dgm:bulletEnabled val="1"/>
        </dgm:presLayoutVars>
      </dgm:prSet>
      <dgm:spPr/>
      <dgm:t>
        <a:bodyPr/>
        <a:lstStyle/>
        <a:p>
          <a:endParaRPr lang="zh-CN" altLang="en-US"/>
        </a:p>
      </dgm:t>
    </dgm:pt>
    <dgm:pt modelId="{7549592C-C75E-45F6-9C79-51BFC891C4BE}" type="pres">
      <dgm:prSet presAssocID="{DC9B9BCA-7214-4D91-8F70-A3EE91C5B757}" presName="spaceBetweenRectangles" presStyleCnt="0"/>
      <dgm:spPr/>
    </dgm:pt>
    <dgm:pt modelId="{9C33F9D8-EFD0-4F67-BF57-89A0EA3D4A5F}" type="pres">
      <dgm:prSet presAssocID="{433C043F-6BDE-4F4C-B7FA-7B61B801C10F}" presName="parentLin" presStyleCnt="0"/>
      <dgm:spPr/>
    </dgm:pt>
    <dgm:pt modelId="{E55C6552-35D4-4632-A498-7BEC7C96DAA5}" type="pres">
      <dgm:prSet presAssocID="{433C043F-6BDE-4F4C-B7FA-7B61B801C10F}" presName="parentLeftMargin" presStyleLbl="node1" presStyleIdx="0" presStyleCnt="3"/>
      <dgm:spPr/>
      <dgm:t>
        <a:bodyPr/>
        <a:lstStyle/>
        <a:p>
          <a:endParaRPr lang="zh-CN" altLang="en-US"/>
        </a:p>
      </dgm:t>
    </dgm:pt>
    <dgm:pt modelId="{CE3ADB09-ABFB-4D05-8D1A-B161D012AA95}" type="pres">
      <dgm:prSet presAssocID="{433C043F-6BDE-4F4C-B7FA-7B61B801C10F}" presName="parentText" presStyleLbl="node1" presStyleIdx="1" presStyleCnt="3">
        <dgm:presLayoutVars>
          <dgm:chMax val="0"/>
          <dgm:bulletEnabled val="1"/>
        </dgm:presLayoutVars>
      </dgm:prSet>
      <dgm:spPr/>
      <dgm:t>
        <a:bodyPr/>
        <a:lstStyle/>
        <a:p>
          <a:endParaRPr lang="zh-CN" altLang="en-US"/>
        </a:p>
      </dgm:t>
    </dgm:pt>
    <dgm:pt modelId="{CDE629EE-083E-42F2-A4E2-9FF121EE2AFA}" type="pres">
      <dgm:prSet presAssocID="{433C043F-6BDE-4F4C-B7FA-7B61B801C10F}" presName="negativeSpace" presStyleCnt="0"/>
      <dgm:spPr/>
    </dgm:pt>
    <dgm:pt modelId="{C98F2C4C-E618-4B38-A92A-107F027E69BD}" type="pres">
      <dgm:prSet presAssocID="{433C043F-6BDE-4F4C-B7FA-7B61B801C10F}" presName="childText" presStyleLbl="conFgAcc1" presStyleIdx="1" presStyleCnt="3" custLinFactNeighborY="28692">
        <dgm:presLayoutVars>
          <dgm:bulletEnabled val="1"/>
        </dgm:presLayoutVars>
      </dgm:prSet>
      <dgm:spPr/>
      <dgm:t>
        <a:bodyPr/>
        <a:lstStyle/>
        <a:p>
          <a:endParaRPr lang="zh-CN" altLang="en-US"/>
        </a:p>
      </dgm:t>
    </dgm:pt>
    <dgm:pt modelId="{C9DD8773-5498-4B1E-BE1E-4B296221CEA5}" type="pres">
      <dgm:prSet presAssocID="{338051A1-13B1-47AE-85F4-7FFA919BEF8D}" presName="spaceBetweenRectangles" presStyleCnt="0"/>
      <dgm:spPr/>
    </dgm:pt>
    <dgm:pt modelId="{1B66757F-7187-4EAE-B3CD-95B31175963A}" type="pres">
      <dgm:prSet presAssocID="{37BC7D26-BA2F-404B-8E54-FDABDFCABB89}" presName="parentLin" presStyleCnt="0"/>
      <dgm:spPr/>
    </dgm:pt>
    <dgm:pt modelId="{C88C5411-2DFE-4B38-8452-6733AF94A922}" type="pres">
      <dgm:prSet presAssocID="{37BC7D26-BA2F-404B-8E54-FDABDFCABB89}" presName="parentLeftMargin" presStyleLbl="node1" presStyleIdx="1" presStyleCnt="3"/>
      <dgm:spPr/>
      <dgm:t>
        <a:bodyPr/>
        <a:lstStyle/>
        <a:p>
          <a:endParaRPr lang="zh-CN" altLang="en-US"/>
        </a:p>
      </dgm:t>
    </dgm:pt>
    <dgm:pt modelId="{F628A3BC-5420-4B5F-B73B-7DAACB500F88}" type="pres">
      <dgm:prSet presAssocID="{37BC7D26-BA2F-404B-8E54-FDABDFCABB89}" presName="parentText" presStyleLbl="node1" presStyleIdx="2" presStyleCnt="3" custLinFactNeighborX="2564" custLinFactNeighborY="8744">
        <dgm:presLayoutVars>
          <dgm:chMax val="0"/>
          <dgm:bulletEnabled val="1"/>
        </dgm:presLayoutVars>
      </dgm:prSet>
      <dgm:spPr/>
      <dgm:t>
        <a:bodyPr/>
        <a:lstStyle/>
        <a:p>
          <a:endParaRPr lang="zh-CN" altLang="en-US"/>
        </a:p>
      </dgm:t>
    </dgm:pt>
    <dgm:pt modelId="{5832AD32-4902-4B19-B589-CF9AAF1D833A}" type="pres">
      <dgm:prSet presAssocID="{37BC7D26-BA2F-404B-8E54-FDABDFCABB89}" presName="negativeSpace" presStyleCnt="0"/>
      <dgm:spPr/>
    </dgm:pt>
    <dgm:pt modelId="{7F847455-2C1B-4C89-B751-CF63AED29DED}" type="pres">
      <dgm:prSet presAssocID="{37BC7D26-BA2F-404B-8E54-FDABDFCABB89}" presName="childText" presStyleLbl="conFgAcc1" presStyleIdx="2" presStyleCnt="3">
        <dgm:presLayoutVars>
          <dgm:bulletEnabled val="1"/>
        </dgm:presLayoutVars>
      </dgm:prSet>
      <dgm:spPr/>
      <dgm:t>
        <a:bodyPr/>
        <a:lstStyle/>
        <a:p>
          <a:endParaRPr lang="zh-CN" altLang="en-US"/>
        </a:p>
      </dgm:t>
    </dgm:pt>
  </dgm:ptLst>
  <dgm:cxnLst>
    <dgm:cxn modelId="{345CA37B-20A9-47A9-8355-A1DE21194FE4}" srcId="{71825134-3A10-43BE-AFE1-5DD080188202}" destId="{37BC7D26-BA2F-404B-8E54-FDABDFCABB89}" srcOrd="2" destOrd="0" parTransId="{C91704F6-EAA9-41F1-98CB-7DDA1685F7FA}" sibTransId="{98EEF78F-DD38-4AC3-8715-54DE00FE7983}"/>
    <dgm:cxn modelId="{F91ECC5E-58C5-481E-8536-FD71DF17BCFD}" type="presOf" srcId="{433C043F-6BDE-4F4C-B7FA-7B61B801C10F}" destId="{E55C6552-35D4-4632-A498-7BEC7C96DAA5}" srcOrd="0" destOrd="0" presId="urn:microsoft.com/office/officeart/2005/8/layout/list1"/>
    <dgm:cxn modelId="{00DDB8F2-66FC-4366-BAF9-B8BAAEB0D7FC}" type="presOf" srcId="{433C043F-6BDE-4F4C-B7FA-7B61B801C10F}" destId="{CE3ADB09-ABFB-4D05-8D1A-B161D012AA95}" srcOrd="1" destOrd="0" presId="urn:microsoft.com/office/officeart/2005/8/layout/list1"/>
    <dgm:cxn modelId="{B102242C-EDD2-4C35-8591-6F1C7F1ABCB8}" srcId="{A758E462-1179-4E00-93C5-F5C58F3A16F2}" destId="{DFF32440-4410-44C4-B5E4-04C799FE64B7}" srcOrd="0" destOrd="0" parTransId="{0640CEBE-5843-46D1-81EB-98E3E8141696}" sibTransId="{63B67D48-6FAA-4F89-B494-6523B1CE06E1}"/>
    <dgm:cxn modelId="{09147D8C-19AD-42B9-80C2-807002A37C17}" type="presOf" srcId="{AEB47FBB-15CC-4AC7-9735-BB0FB361EC9E}" destId="{C98F2C4C-E618-4B38-A92A-107F027E69BD}" srcOrd="0" destOrd="0" presId="urn:microsoft.com/office/officeart/2005/8/layout/list1"/>
    <dgm:cxn modelId="{095716FD-4409-4458-BB1E-03695FAE1B4A}" type="presOf" srcId="{71825134-3A10-43BE-AFE1-5DD080188202}" destId="{23A39F89-FC35-44EC-BB18-493C9B3E413E}" srcOrd="0" destOrd="0" presId="urn:microsoft.com/office/officeart/2005/8/layout/list1"/>
    <dgm:cxn modelId="{43B5C4B7-61D5-421E-A335-F9A4EA7DA0F6}" srcId="{37BC7D26-BA2F-404B-8E54-FDABDFCABB89}" destId="{C46357FB-C698-4C29-B2B7-E3E082E54BFF}" srcOrd="0" destOrd="0" parTransId="{E01BDDD9-DCD3-49DC-8DF4-C69162402151}" sibTransId="{759549A3-3300-4AD7-B343-AB103ACDAEC9}"/>
    <dgm:cxn modelId="{4F8DA476-074E-4BF4-9F75-53027F798546}" type="presOf" srcId="{37BC7D26-BA2F-404B-8E54-FDABDFCABB89}" destId="{F628A3BC-5420-4B5F-B73B-7DAACB500F88}" srcOrd="1" destOrd="0" presId="urn:microsoft.com/office/officeart/2005/8/layout/list1"/>
    <dgm:cxn modelId="{AE6B0DAF-81C8-4EFF-857E-F5207C34E096}" srcId="{71825134-3A10-43BE-AFE1-5DD080188202}" destId="{A758E462-1179-4E00-93C5-F5C58F3A16F2}" srcOrd="0" destOrd="0" parTransId="{5FB5D075-5AB3-41A3-A042-F842BFCA0427}" sibTransId="{DC9B9BCA-7214-4D91-8F70-A3EE91C5B757}"/>
    <dgm:cxn modelId="{4AF0269C-2812-4AAA-9970-7BE8C9E73AC2}" srcId="{433C043F-6BDE-4F4C-B7FA-7B61B801C10F}" destId="{AEB47FBB-15CC-4AC7-9735-BB0FB361EC9E}" srcOrd="0" destOrd="0" parTransId="{8DCD9FFF-F056-4A42-960E-95C2EDF2A191}" sibTransId="{8F1E5CA2-1790-4BCE-883C-D2A602E2DD55}"/>
    <dgm:cxn modelId="{2865F431-2AAA-446C-BDC0-6B543730F73C}" type="presOf" srcId="{37BC7D26-BA2F-404B-8E54-FDABDFCABB89}" destId="{C88C5411-2DFE-4B38-8452-6733AF94A922}" srcOrd="0" destOrd="0" presId="urn:microsoft.com/office/officeart/2005/8/layout/list1"/>
    <dgm:cxn modelId="{8288ECA3-34CF-46DD-8BFB-53E5F5F2B64B}" type="presOf" srcId="{A758E462-1179-4E00-93C5-F5C58F3A16F2}" destId="{C19EE212-5DEE-4000-BE36-849B4A0D9FA3}" srcOrd="1" destOrd="0" presId="urn:microsoft.com/office/officeart/2005/8/layout/list1"/>
    <dgm:cxn modelId="{491F1C49-2708-4858-A26D-8807CB116D17}" type="presOf" srcId="{A758E462-1179-4E00-93C5-F5C58F3A16F2}" destId="{3D94B899-A516-475F-BBBF-7C183D5D68FA}" srcOrd="0" destOrd="0" presId="urn:microsoft.com/office/officeart/2005/8/layout/list1"/>
    <dgm:cxn modelId="{F4965A06-8045-4A7E-92C7-730218341A23}" type="presOf" srcId="{C46357FB-C698-4C29-B2B7-E3E082E54BFF}" destId="{7F847455-2C1B-4C89-B751-CF63AED29DED}" srcOrd="0" destOrd="0" presId="urn:microsoft.com/office/officeart/2005/8/layout/list1"/>
    <dgm:cxn modelId="{304E5A78-74CA-4B59-AB52-5E2E831E7A97}" type="presOf" srcId="{DFF32440-4410-44C4-B5E4-04C799FE64B7}" destId="{52F17FE2-B76D-4819-9365-E012BE2458FC}" srcOrd="0" destOrd="0" presId="urn:microsoft.com/office/officeart/2005/8/layout/list1"/>
    <dgm:cxn modelId="{81F33282-D88A-45B5-BF61-3AB599DED5EA}" srcId="{71825134-3A10-43BE-AFE1-5DD080188202}" destId="{433C043F-6BDE-4F4C-B7FA-7B61B801C10F}" srcOrd="1" destOrd="0" parTransId="{81033EB2-31DC-4309-AEEE-7644AA60AA03}" sibTransId="{338051A1-13B1-47AE-85F4-7FFA919BEF8D}"/>
    <dgm:cxn modelId="{A69758CF-ECFA-40A6-9B89-17E7E7FC4C03}" type="presParOf" srcId="{23A39F89-FC35-44EC-BB18-493C9B3E413E}" destId="{BADE8FBD-46C0-4B10-9208-875E552519C6}" srcOrd="0" destOrd="0" presId="urn:microsoft.com/office/officeart/2005/8/layout/list1"/>
    <dgm:cxn modelId="{1A0B1075-BE77-4072-9E49-892732448DB0}" type="presParOf" srcId="{BADE8FBD-46C0-4B10-9208-875E552519C6}" destId="{3D94B899-A516-475F-BBBF-7C183D5D68FA}" srcOrd="0" destOrd="0" presId="urn:microsoft.com/office/officeart/2005/8/layout/list1"/>
    <dgm:cxn modelId="{926C1FA7-64A4-41CA-885A-B607AEA93ABB}" type="presParOf" srcId="{BADE8FBD-46C0-4B10-9208-875E552519C6}" destId="{C19EE212-5DEE-4000-BE36-849B4A0D9FA3}" srcOrd="1" destOrd="0" presId="urn:microsoft.com/office/officeart/2005/8/layout/list1"/>
    <dgm:cxn modelId="{AD412908-6179-4E8A-901C-62AE27FCDA5D}" type="presParOf" srcId="{23A39F89-FC35-44EC-BB18-493C9B3E413E}" destId="{44046826-5277-4BDE-942C-EE7BBC181E7C}" srcOrd="1" destOrd="0" presId="urn:microsoft.com/office/officeart/2005/8/layout/list1"/>
    <dgm:cxn modelId="{9C469D96-F49A-4F0E-826C-1EEA14964656}" type="presParOf" srcId="{23A39F89-FC35-44EC-BB18-493C9B3E413E}" destId="{52F17FE2-B76D-4819-9365-E012BE2458FC}" srcOrd="2" destOrd="0" presId="urn:microsoft.com/office/officeart/2005/8/layout/list1"/>
    <dgm:cxn modelId="{8544B6FE-6959-4477-A240-C6454540FDCC}" type="presParOf" srcId="{23A39F89-FC35-44EC-BB18-493C9B3E413E}" destId="{7549592C-C75E-45F6-9C79-51BFC891C4BE}" srcOrd="3" destOrd="0" presId="urn:microsoft.com/office/officeart/2005/8/layout/list1"/>
    <dgm:cxn modelId="{0FFDF6B4-90ED-4313-929A-83FF54DBD775}" type="presParOf" srcId="{23A39F89-FC35-44EC-BB18-493C9B3E413E}" destId="{9C33F9D8-EFD0-4F67-BF57-89A0EA3D4A5F}" srcOrd="4" destOrd="0" presId="urn:microsoft.com/office/officeart/2005/8/layout/list1"/>
    <dgm:cxn modelId="{3FA0A950-3F4B-4A83-95FA-66744CA29A04}" type="presParOf" srcId="{9C33F9D8-EFD0-4F67-BF57-89A0EA3D4A5F}" destId="{E55C6552-35D4-4632-A498-7BEC7C96DAA5}" srcOrd="0" destOrd="0" presId="urn:microsoft.com/office/officeart/2005/8/layout/list1"/>
    <dgm:cxn modelId="{49D0BB8C-41C7-4E4F-BFCD-0FFEE7331C39}" type="presParOf" srcId="{9C33F9D8-EFD0-4F67-BF57-89A0EA3D4A5F}" destId="{CE3ADB09-ABFB-4D05-8D1A-B161D012AA95}" srcOrd="1" destOrd="0" presId="urn:microsoft.com/office/officeart/2005/8/layout/list1"/>
    <dgm:cxn modelId="{A7C04AF9-8436-42DD-B733-3F4EDD1D4132}" type="presParOf" srcId="{23A39F89-FC35-44EC-BB18-493C9B3E413E}" destId="{CDE629EE-083E-42F2-A4E2-9FF121EE2AFA}" srcOrd="5" destOrd="0" presId="urn:microsoft.com/office/officeart/2005/8/layout/list1"/>
    <dgm:cxn modelId="{8DF1A3A2-5C10-4A3D-A65D-2CE5A70ECFC7}" type="presParOf" srcId="{23A39F89-FC35-44EC-BB18-493C9B3E413E}" destId="{C98F2C4C-E618-4B38-A92A-107F027E69BD}" srcOrd="6" destOrd="0" presId="urn:microsoft.com/office/officeart/2005/8/layout/list1"/>
    <dgm:cxn modelId="{BFC832F3-DCD8-498E-A681-73413E031370}" type="presParOf" srcId="{23A39F89-FC35-44EC-BB18-493C9B3E413E}" destId="{C9DD8773-5498-4B1E-BE1E-4B296221CEA5}" srcOrd="7" destOrd="0" presId="urn:microsoft.com/office/officeart/2005/8/layout/list1"/>
    <dgm:cxn modelId="{6F66BAEB-AA52-41AB-A25F-0C602111BE52}" type="presParOf" srcId="{23A39F89-FC35-44EC-BB18-493C9B3E413E}" destId="{1B66757F-7187-4EAE-B3CD-95B31175963A}" srcOrd="8" destOrd="0" presId="urn:microsoft.com/office/officeart/2005/8/layout/list1"/>
    <dgm:cxn modelId="{FFFF7A04-5E49-4801-99B2-C3F3583DE8CA}" type="presParOf" srcId="{1B66757F-7187-4EAE-B3CD-95B31175963A}" destId="{C88C5411-2DFE-4B38-8452-6733AF94A922}" srcOrd="0" destOrd="0" presId="urn:microsoft.com/office/officeart/2005/8/layout/list1"/>
    <dgm:cxn modelId="{B50FAACE-D552-4F3F-82AD-9040F8BA583B}" type="presParOf" srcId="{1B66757F-7187-4EAE-B3CD-95B31175963A}" destId="{F628A3BC-5420-4B5F-B73B-7DAACB500F88}" srcOrd="1" destOrd="0" presId="urn:microsoft.com/office/officeart/2005/8/layout/list1"/>
    <dgm:cxn modelId="{5514EC50-EFDF-4AC9-8900-4F8E10D7FC4A}" type="presParOf" srcId="{23A39F89-FC35-44EC-BB18-493C9B3E413E}" destId="{5832AD32-4902-4B19-B589-CF9AAF1D833A}" srcOrd="9" destOrd="0" presId="urn:microsoft.com/office/officeart/2005/8/layout/list1"/>
    <dgm:cxn modelId="{4812FCBD-87BF-4613-9282-50445C599282}" type="presParOf" srcId="{23A39F89-FC35-44EC-BB18-493C9B3E413E}" destId="{7F847455-2C1B-4C89-B751-CF63AED29DE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746"/>
          <a:ext cx="7949563" cy="729495"/>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b="1" kern="1200" dirty="0" smtClean="0"/>
            <a:t>1.</a:t>
          </a:r>
          <a:r>
            <a:rPr lang="zh-CN" altLang="zh-CN" sz="2900" b="1" kern="1200" dirty="0" smtClean="0"/>
            <a:t>国内外现状及趋势分析</a:t>
          </a:r>
          <a:endParaRPr lang="zh-CN" altLang="en-US" sz="2900" b="1" kern="1200" dirty="0"/>
        </a:p>
      </dsp:txBody>
      <dsp:txXfrm>
        <a:off x="35611" y="86357"/>
        <a:ext cx="7878341" cy="658273"/>
      </dsp:txXfrm>
    </dsp:sp>
    <dsp:sp modelId="{D7227EC1-8280-43E2-A758-CF17242A0E78}">
      <dsp:nvSpPr>
        <dsp:cNvPr id="0" name=""/>
        <dsp:cNvSpPr/>
      </dsp:nvSpPr>
      <dsp:spPr>
        <a:xfrm>
          <a:off x="0" y="749675"/>
          <a:ext cx="7949563" cy="84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99"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国外研究现状及趋势</a:t>
          </a:r>
          <a:endParaRPr lang="zh-CN" altLang="en-US" sz="2300" b="1"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国</a:t>
          </a:r>
          <a:r>
            <a:rPr lang="zh-CN" altLang="en-US" sz="2300" kern="1200" dirty="0" smtClean="0">
              <a:solidFill>
                <a:schemeClr val="bg1">
                  <a:lumMod val="65000"/>
                </a:schemeClr>
              </a:solidFill>
            </a:rPr>
            <a:t>内</a:t>
          </a:r>
          <a:r>
            <a:rPr lang="zh-CN" sz="2300" kern="1200" dirty="0" smtClean="0">
              <a:solidFill>
                <a:schemeClr val="bg1">
                  <a:lumMod val="65000"/>
                </a:schemeClr>
              </a:solidFill>
            </a:rPr>
            <a:t>研究现状及趋势</a:t>
          </a:r>
          <a:endParaRPr lang="zh-CN" altLang="en-US" sz="2300" b="1" kern="1200" dirty="0">
            <a:solidFill>
              <a:schemeClr val="bg1">
                <a:lumMod val="65000"/>
              </a:schemeClr>
            </a:solidFill>
          </a:endParaRPr>
        </a:p>
      </dsp:txBody>
      <dsp:txXfrm>
        <a:off x="0" y="749675"/>
        <a:ext cx="7949563" cy="840420"/>
      </dsp:txXfrm>
    </dsp:sp>
    <dsp:sp modelId="{0BD9CFF3-BD5C-4496-A5C0-71614AF6C6BB}">
      <dsp:nvSpPr>
        <dsp:cNvPr id="0" name=""/>
        <dsp:cNvSpPr/>
      </dsp:nvSpPr>
      <dsp:spPr>
        <a:xfrm>
          <a:off x="0" y="1590095"/>
          <a:ext cx="7949563" cy="729495"/>
        </a:xfrm>
        <a:prstGeom prst="roundRect">
          <a:avLst/>
        </a:prstGeom>
        <a:solidFill>
          <a:srgbClr val="83A53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b="1" kern="1200" dirty="0" smtClean="0"/>
            <a:t>2.</a:t>
          </a:r>
          <a:r>
            <a:rPr lang="zh-CN" sz="2900" b="1" kern="1200" dirty="0" smtClean="0"/>
            <a:t>研究内容及目标</a:t>
          </a:r>
          <a:endParaRPr lang="zh-CN" altLang="en-US" sz="2900" b="1" kern="1200" dirty="0"/>
        </a:p>
      </dsp:txBody>
      <dsp:txXfrm>
        <a:off x="35611" y="1625706"/>
        <a:ext cx="7878341" cy="658273"/>
      </dsp:txXfrm>
    </dsp:sp>
    <dsp:sp modelId="{CB053569-2367-4401-9257-A2E1BD3CDD98}">
      <dsp:nvSpPr>
        <dsp:cNvPr id="0" name=""/>
        <dsp:cNvSpPr/>
      </dsp:nvSpPr>
      <dsp:spPr>
        <a:xfrm>
          <a:off x="0" y="2319590"/>
          <a:ext cx="7949563"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99"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zh-CN" altLang="en-US" sz="2300" kern="1200" dirty="0" smtClean="0"/>
            <a:t>研</a:t>
          </a:r>
          <a:r>
            <a:rPr lang="zh-CN" sz="2300" kern="1200" dirty="0" smtClean="0"/>
            <a:t>究内容、研究方法及技术路线</a:t>
          </a:r>
          <a:endParaRPr lang="zh-CN" altLang="en-US" sz="2300" b="1" kern="1200" dirty="0"/>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项目目标及考核指标</a:t>
          </a:r>
          <a:endParaRPr lang="zh-CN" altLang="en-US" sz="2300" b="0"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主要预期创新点</a:t>
          </a:r>
          <a:endParaRPr lang="zh-CN" altLang="en-US" sz="2300" b="0" kern="1200" dirty="0">
            <a:solidFill>
              <a:schemeClr val="bg1">
                <a:lumMod val="65000"/>
              </a:schemeClr>
            </a:solidFill>
          </a:endParaRPr>
        </a:p>
      </dsp:txBody>
      <dsp:txXfrm>
        <a:off x="0" y="2319590"/>
        <a:ext cx="7949563" cy="12606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97EC1-2298-4F1A-A98B-9FC49785A72A}">
      <dsp:nvSpPr>
        <dsp:cNvPr id="0" name=""/>
        <dsp:cNvSpPr/>
      </dsp:nvSpPr>
      <dsp:spPr>
        <a:xfrm>
          <a:off x="0" y="0"/>
          <a:ext cx="2822951" cy="5722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t>布尔型属性</a:t>
          </a:r>
          <a:endParaRPr lang="zh-CN" altLang="en-US" sz="1800" b="1" kern="1200" dirty="0"/>
        </a:p>
      </dsp:txBody>
      <dsp:txXfrm>
        <a:off x="27937" y="27937"/>
        <a:ext cx="2767077" cy="516423"/>
      </dsp:txXfrm>
    </dsp:sp>
    <dsp:sp modelId="{31056930-95F4-4539-A528-D4BEC5087CDE}">
      <dsp:nvSpPr>
        <dsp:cNvPr id="0" name=""/>
        <dsp:cNvSpPr/>
      </dsp:nvSpPr>
      <dsp:spPr>
        <a:xfrm>
          <a:off x="0" y="779378"/>
          <a:ext cx="2822951"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t>数值统计法</a:t>
          </a:r>
          <a:endParaRPr lang="zh-CN" altLang="en-US" sz="1800" kern="1200" dirty="0"/>
        </a:p>
        <a:p>
          <a:pPr marL="171450" lvl="1" indent="-171450" algn="l" defTabSz="800100">
            <a:lnSpc>
              <a:spcPct val="90000"/>
            </a:lnSpc>
            <a:spcBef>
              <a:spcPct val="0"/>
            </a:spcBef>
            <a:spcAft>
              <a:spcPct val="20000"/>
            </a:spcAft>
            <a:buChar char="••"/>
          </a:pPr>
          <a:r>
            <a:rPr lang="zh-CN" altLang="en-US" sz="1800" kern="1200" dirty="0" smtClean="0"/>
            <a:t>统计布尔值出现的次数，出现少</a:t>
          </a:r>
          <a:endParaRPr lang="zh-CN" altLang="en-US" sz="1800" kern="1200" dirty="0"/>
        </a:p>
      </dsp:txBody>
      <dsp:txXfrm>
        <a:off x="0" y="779378"/>
        <a:ext cx="2822951"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97EC1-2298-4F1A-A98B-9FC49785A72A}">
      <dsp:nvSpPr>
        <dsp:cNvPr id="0" name=""/>
        <dsp:cNvSpPr/>
      </dsp:nvSpPr>
      <dsp:spPr>
        <a:xfrm>
          <a:off x="0" y="0"/>
          <a:ext cx="2822951" cy="57229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t>连续型属性</a:t>
          </a:r>
          <a:endParaRPr lang="zh-CN" altLang="en-US" sz="1800" b="1" kern="1200" dirty="0"/>
        </a:p>
      </dsp:txBody>
      <dsp:txXfrm>
        <a:off x="27937" y="27937"/>
        <a:ext cx="2767077" cy="516423"/>
      </dsp:txXfrm>
    </dsp:sp>
    <dsp:sp modelId="{31056930-95F4-4539-A528-D4BEC5087CDE}">
      <dsp:nvSpPr>
        <dsp:cNvPr id="0" name=""/>
        <dsp:cNvSpPr/>
      </dsp:nvSpPr>
      <dsp:spPr>
        <a:xfrm>
          <a:off x="0" y="728922"/>
          <a:ext cx="2822951" cy="117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2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smtClean="0"/>
            <a:t>方差过滤法</a:t>
          </a:r>
          <a:endParaRPr lang="zh-CN" altLang="en-US" sz="1800" kern="1200" dirty="0"/>
        </a:p>
        <a:p>
          <a:pPr marL="171450" lvl="1" indent="-171450" algn="l" defTabSz="800100">
            <a:lnSpc>
              <a:spcPct val="90000"/>
            </a:lnSpc>
            <a:spcBef>
              <a:spcPct val="0"/>
            </a:spcBef>
            <a:spcAft>
              <a:spcPct val="20000"/>
            </a:spcAft>
            <a:buChar char="••"/>
          </a:pPr>
          <a:r>
            <a:rPr lang="zh-CN" altLang="en-US" sz="1800" kern="1200" dirty="0" smtClean="0"/>
            <a:t>通过计算属性值的方差大小来反映数据的波动大小</a:t>
          </a:r>
          <a:endParaRPr lang="zh-CN" altLang="en-US" sz="1800" kern="1200" dirty="0"/>
        </a:p>
      </dsp:txBody>
      <dsp:txXfrm>
        <a:off x="0" y="728922"/>
        <a:ext cx="2822951" cy="11773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en-US" altLang="zh-CN" dirty="0" smtClean="0">
                <a:ea typeface="宋体" charset="-122"/>
              </a:rPr>
              <a:t>Data correlation</a:t>
            </a:r>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利用如方差过滤法、</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相关系数法、</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主成分分析法等各种特征选择和转换方法，从特征预处理、相关性评估、冗余性评估和主成分分析四个方面逐层地对原始特征集进行自动地、多层级、过滤式的特征筛选和特征转换；同时，构建专家特征关系、特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性能关系经验库。在进行逐层特征筛选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转换时，将计算机通过模型验证得到的特征分析结果与专家经验库中的特征关系进行智能匹配，从而交互式地验证专家经验，并且可以找到新的特征关系，最终寻找到单晶高温合金制作过程中各种影响因素之间及其与性能的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方差过滤法，即通过计算属性值的方差大小来反映数据的波动大小，这种方法通常用于评估连续型材料属性数据的稀疏性。</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238424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noRot="1" noChangeAspect="1"/>
          </p:cNvSpPr>
          <p:nvPr>
            <p:ph type="sldImg"/>
          </p:nvPr>
        </p:nvSpPr>
        <p:spPr>
          <a:prstGeom prst="rect">
            <a:avLst/>
          </a:prstGeom>
        </p:spPr>
        <p:txBody>
          <a:bodyPr/>
          <a:lstStyle/>
          <a:p>
            <a:endParaRPr/>
          </a:p>
        </p:txBody>
      </p:sp>
      <p:sp>
        <p:nvSpPr>
          <p:cNvPr id="484" name="Shape 48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4090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条件属性之间可能还存在冗余性。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本层特征过滤的主要思想是，</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作为特征权重评估方法</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358532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利用降维的思想，把多指标转化为少数几个综合指标（即主成分），其中每个主成分都能够反映原始变量的大部分信息，且所含信息不重复。用较少的独立的变量解释原来相关性很高的变量</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3140111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231507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寻找最佳超平面  就是最小化最上面的式子</a:t>
            </a:r>
            <a:endParaRPr lang="en-US" altLang="zh-CN" dirty="0" smtClean="0"/>
          </a:p>
          <a:p>
            <a:r>
              <a:rPr lang="zh-CN" altLang="en-US" dirty="0" smtClean="0"/>
              <a:t>其中</a:t>
            </a:r>
            <a:r>
              <a:rPr lang="en-US" altLang="zh-CN" dirty="0" smtClean="0"/>
              <a:t>C</a:t>
            </a:r>
            <a:r>
              <a:rPr lang="zh-CN" altLang="en-US" dirty="0" smtClean="0"/>
              <a:t>是惩罚因子，用来对付决定离群点带来的损失，那个希腊字母是松弛变量，代表离群点里超平面有多远</a:t>
            </a:r>
            <a:endParaRPr lang="en-US" altLang="zh-CN" dirty="0" smtClean="0"/>
          </a:p>
          <a:p>
            <a:r>
              <a:rPr lang="zh-CN" altLang="en-US" dirty="0" smtClean="0"/>
              <a:t>而通常情况下，内积很难求，所以一般用核函数把点映射到高维的线性可分情况</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20</a:t>
            </a:fld>
            <a:endParaRPr lang="zh-CN" altLang="en-US"/>
          </a:p>
        </p:txBody>
      </p:sp>
    </p:spTree>
    <p:extLst>
      <p:ext uri="{BB962C8B-B14F-4D97-AF65-F5344CB8AC3E}">
        <p14:creationId xmlns:p14="http://schemas.microsoft.com/office/powerpoint/2010/main" val="3060249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逼近任意连续函数，具有很强的非线性映射能力，而且中间层数、各层的处理单元数及网络的学习系统等参数可根据具体情况设定，灵活性大。但是它收敛速度慢，不能保证收敛到全局最优，网络的中间层及它的单元数选取无理论指导及网络学习和记忆的不稳定性等缺陷。</a:t>
            </a:r>
          </a:p>
          <a:p>
            <a:endParaRPr lang="en-US" altLang="zh-CN" dirty="0" smtClean="0"/>
          </a:p>
          <a:p>
            <a:endParaRPr lang="en-US" altLang="zh-CN" dirty="0" smtClean="0"/>
          </a:p>
          <a:p>
            <a:r>
              <a:rPr lang="zh-CN" altLang="en-US" dirty="0" smtClean="0"/>
              <a:t>寻找最佳超平面  就是最小化最上面的式子</a:t>
            </a:r>
            <a:endParaRPr lang="en-US" altLang="zh-CN" dirty="0" smtClean="0"/>
          </a:p>
          <a:p>
            <a:r>
              <a:rPr lang="zh-CN" altLang="en-US" dirty="0" smtClean="0"/>
              <a:t>其中</a:t>
            </a:r>
            <a:r>
              <a:rPr lang="en-US" altLang="zh-CN" dirty="0" smtClean="0"/>
              <a:t>C</a:t>
            </a:r>
            <a:r>
              <a:rPr lang="zh-CN" altLang="en-US" dirty="0" smtClean="0"/>
              <a:t>是惩罚因子，用来对付决定离群点带来的损失，那个希腊字母是松弛变量，代表离群点里超平面有多远</a:t>
            </a:r>
            <a:endParaRPr lang="en-US" altLang="zh-CN" dirty="0" smtClean="0"/>
          </a:p>
          <a:p>
            <a:r>
              <a:rPr lang="zh-CN" altLang="en-US" dirty="0" smtClean="0"/>
              <a:t>而通常情况下，内积很难求，所以一般用核函数把点映射到高维的线性可分情况</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21</a:t>
            </a:fld>
            <a:endParaRPr lang="zh-CN" altLang="en-US"/>
          </a:p>
        </p:txBody>
      </p:sp>
    </p:spTree>
    <p:extLst>
      <p:ext uri="{BB962C8B-B14F-4D97-AF65-F5344CB8AC3E}">
        <p14:creationId xmlns:p14="http://schemas.microsoft.com/office/powerpoint/2010/main" val="270024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构造和训练出一个好的贝叶斯网络是非常难的。但是贝叶斯网络是模拟人的认知思维推理模式，用一组条件概率函数以及有向无环图对不确定性的因果推理关系建模，因此具有很高的实用价值。</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22</a:t>
            </a:fld>
            <a:endParaRPr lang="zh-CN" altLang="en-US"/>
          </a:p>
        </p:txBody>
      </p:sp>
    </p:spTree>
    <p:extLst>
      <p:ext uri="{BB962C8B-B14F-4D97-AF65-F5344CB8AC3E}">
        <p14:creationId xmlns:p14="http://schemas.microsoft.com/office/powerpoint/2010/main" val="164218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23</a:t>
            </a:fld>
            <a:endParaRPr lang="zh-CN" altLang="en-US"/>
          </a:p>
        </p:txBody>
      </p:sp>
    </p:spTree>
    <p:extLst>
      <p:ext uri="{BB962C8B-B14F-4D97-AF65-F5344CB8AC3E}">
        <p14:creationId xmlns:p14="http://schemas.microsoft.com/office/powerpoint/2010/main" val="2182921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上和表示上：</a:t>
            </a:r>
          </a:p>
          <a:p>
            <a:pPr latinLnBrk="0"/>
            <a:r>
              <a:rPr lang="zh-CN" altLang="en-US" sz="1200" b="0" i="0" kern="1200" dirty="0" smtClean="0">
                <a:solidFill>
                  <a:schemeClr val="tx1"/>
                </a:solidFill>
                <a:effectLst/>
                <a:latin typeface="+mn-lt"/>
                <a:ea typeface="+mn-ea"/>
                <a:cs typeface="+mn-cs"/>
              </a:rPr>
              <a:t> </a:t>
            </a:r>
          </a:p>
          <a:p>
            <a:pPr latinLnBrk="0"/>
            <a:r>
              <a:rPr lang="en-US" altLang="zh-CN" sz="1200" b="1" i="0" kern="1200" dirty="0" smtClean="0">
                <a:solidFill>
                  <a:schemeClr val="tx1"/>
                </a:solidFill>
                <a:effectLst/>
                <a:latin typeface="+mn-lt"/>
                <a:ea typeface="+mn-ea"/>
                <a:cs typeface="+mn-cs"/>
              </a:rPr>
              <a:t>a)</a:t>
            </a:r>
          </a:p>
          <a:p>
            <a:pPr latinLnBrk="0"/>
            <a:r>
              <a:rPr lang="zh-CN" altLang="en-US" sz="1200" b="1" i="0" kern="1200" dirty="0" smtClean="0">
                <a:solidFill>
                  <a:schemeClr val="tx1"/>
                </a:solidFill>
                <a:effectLst/>
                <a:latin typeface="+mn-lt"/>
                <a:ea typeface="+mn-ea"/>
                <a:cs typeface="+mn-cs"/>
              </a:rPr>
              <a:t> </a:t>
            </a:r>
          </a:p>
          <a:p>
            <a:pPr latinLnBrk="0"/>
            <a:r>
              <a:rPr lang="zh-CN" altLang="en-US" sz="1200" b="1" i="0" kern="1200" dirty="0" smtClean="0">
                <a:solidFill>
                  <a:schemeClr val="tx1"/>
                </a:solidFill>
                <a:effectLst/>
                <a:latin typeface="+mn-lt"/>
                <a:ea typeface="+mn-ea"/>
                <a:cs typeface="+mn-cs"/>
              </a:rPr>
              <a:t>统计上的原因</a:t>
            </a:r>
          </a:p>
          <a:p>
            <a:pPr latinLnBrk="0"/>
            <a:r>
              <a:rPr lang="zh-CN" altLang="en-US" sz="1200" b="1"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对于一般的学习任务，</a:t>
            </a:r>
          </a:p>
          <a:p>
            <a:pPr latinLnBrk="0"/>
            <a:r>
              <a:rPr lang="zh-CN" altLang="en-US" sz="1200" b="0" i="0" kern="1200" dirty="0" smtClean="0">
                <a:solidFill>
                  <a:schemeClr val="tx1"/>
                </a:solidFill>
                <a:effectLst/>
                <a:latin typeface="+mn-lt"/>
                <a:ea typeface="+mn-ea"/>
                <a:cs typeface="+mn-cs"/>
              </a:rPr>
              <a:t>往往要搜索的假设空间十分巨大，</a:t>
            </a:r>
          </a:p>
          <a:p>
            <a:pPr latinLnBrk="0"/>
            <a:r>
              <a:rPr lang="zh-CN" altLang="en-US" sz="1200" b="0" i="0" kern="1200" dirty="0" smtClean="0">
                <a:solidFill>
                  <a:schemeClr val="tx1"/>
                </a:solidFill>
                <a:effectLst/>
                <a:latin typeface="+mn-lt"/>
                <a:ea typeface="+mn-ea"/>
                <a:cs typeface="+mn-cs"/>
              </a:rPr>
              <a:t>但是能够用于训练分类器的训</a:t>
            </a:r>
          </a:p>
          <a:p>
            <a:pPr latinLnBrk="0"/>
            <a:r>
              <a:rPr lang="zh-CN" altLang="en-US" sz="1200" b="0" i="0" kern="1200" dirty="0" smtClean="0">
                <a:solidFill>
                  <a:schemeClr val="tx1"/>
                </a:solidFill>
                <a:effectLst/>
                <a:latin typeface="+mn-lt"/>
                <a:ea typeface="+mn-ea"/>
                <a:cs typeface="+mn-cs"/>
              </a:rPr>
              <a:t>练集中实例个数不足够用来精确地学习到目标假设，</a:t>
            </a:r>
          </a:p>
          <a:p>
            <a:pPr latinLnBrk="0"/>
            <a:r>
              <a:rPr lang="zh-CN" altLang="en-US" sz="1200" b="0" i="0" kern="1200" dirty="0" smtClean="0">
                <a:solidFill>
                  <a:schemeClr val="tx1"/>
                </a:solidFill>
                <a:effectLst/>
                <a:latin typeface="+mn-lt"/>
                <a:ea typeface="+mn-ea"/>
                <a:cs typeface="+mn-cs"/>
              </a:rPr>
              <a:t>这个时候学习的结果便可能是一系列满</a:t>
            </a:r>
          </a:p>
          <a:p>
            <a:pPr latinLnBrk="0"/>
            <a:r>
              <a:rPr lang="zh-CN" altLang="en-US" sz="1200" b="0" i="0" kern="1200" dirty="0" smtClean="0">
                <a:solidFill>
                  <a:schemeClr val="tx1"/>
                </a:solidFill>
                <a:effectLst/>
                <a:latin typeface="+mn-lt"/>
                <a:ea typeface="+mn-ea"/>
                <a:cs typeface="+mn-cs"/>
              </a:rPr>
              <a:t>足训练集的假设，而学习算法之能够选择这些假设的其中之一作为学习到的分类器进行输</a:t>
            </a:r>
          </a:p>
          <a:p>
            <a:pPr latinLnBrk="0"/>
            <a:r>
              <a:rPr lang="zh-CN" altLang="en-US" sz="1200" b="0" i="0" kern="1200" dirty="0" smtClean="0">
                <a:solidFill>
                  <a:schemeClr val="tx1"/>
                </a:solidFill>
                <a:effectLst/>
                <a:latin typeface="+mn-lt"/>
                <a:ea typeface="+mn-ea"/>
                <a:cs typeface="+mn-cs"/>
              </a:rPr>
              <a:t>出。然而通过机器学习的过拟合问题</a:t>
            </a:r>
          </a:p>
          <a:p>
            <a:pPr latinLnBrk="0"/>
            <a:r>
              <a:rPr lang="en-US" altLang="zh-CN" sz="1200" b="0" i="0" kern="1200" dirty="0" smtClean="0">
                <a:solidFill>
                  <a:schemeClr val="tx1"/>
                </a:solidFill>
                <a:effectLst/>
                <a:latin typeface="+mn-lt"/>
                <a:ea typeface="+mn-ea"/>
                <a:cs typeface="+mn-cs"/>
              </a:rPr>
              <a:t>[6]</a:t>
            </a:r>
          </a:p>
          <a:p>
            <a:pPr latinLnBrk="0"/>
            <a:r>
              <a:rPr lang="zh-CN" altLang="en-US" sz="1200" b="0" i="0" kern="1200" dirty="0" smtClean="0">
                <a:solidFill>
                  <a:schemeClr val="tx1"/>
                </a:solidFill>
                <a:effectLst/>
                <a:latin typeface="+mn-lt"/>
                <a:ea typeface="+mn-ea"/>
                <a:cs typeface="+mn-cs"/>
              </a:rPr>
              <a:t>我们看到，能够满足训练集的假设不一定在实际应</a:t>
            </a:r>
          </a:p>
          <a:p>
            <a:pPr latinLnBrk="0"/>
            <a:r>
              <a:rPr lang="zh-CN" altLang="en-US" sz="1200" b="0" i="0" kern="1200" dirty="0" smtClean="0">
                <a:solidFill>
                  <a:schemeClr val="tx1"/>
                </a:solidFill>
                <a:effectLst/>
                <a:latin typeface="+mn-lt"/>
                <a:ea typeface="+mn-ea"/>
                <a:cs typeface="+mn-cs"/>
              </a:rPr>
              <a:t>用中有同样好的表现，</a:t>
            </a:r>
          </a:p>
          <a:p>
            <a:pPr latinLnBrk="0"/>
            <a:r>
              <a:rPr lang="zh-CN" altLang="en-US" sz="1200" b="0" i="0" kern="1200" dirty="0" smtClean="0">
                <a:solidFill>
                  <a:schemeClr val="tx1"/>
                </a:solidFill>
                <a:effectLst/>
                <a:latin typeface="+mn-lt"/>
                <a:ea typeface="+mn-ea"/>
                <a:cs typeface="+mn-cs"/>
              </a:rPr>
              <a:t>这样学习算法选择哪个假设进行输出的时候就面临着一定的风险，</a:t>
            </a:r>
          </a:p>
          <a:p>
            <a:pPr latinLnBrk="0"/>
            <a:r>
              <a:rPr lang="zh-CN" altLang="en-US" sz="1200" b="0" i="0" kern="1200" dirty="0" smtClean="0">
                <a:solidFill>
                  <a:schemeClr val="tx1"/>
                </a:solidFill>
                <a:effectLst/>
                <a:latin typeface="+mn-lt"/>
                <a:ea typeface="+mn-ea"/>
                <a:cs typeface="+mn-cs"/>
              </a:rPr>
              <a:t>把</a:t>
            </a:r>
          </a:p>
          <a:p>
            <a:pPr latinLnBrk="0"/>
            <a:r>
              <a:rPr lang="zh-CN" altLang="en-US" sz="1200" b="0" i="0" kern="1200" dirty="0" smtClean="0">
                <a:solidFill>
                  <a:schemeClr val="tx1"/>
                </a:solidFill>
                <a:effectLst/>
                <a:latin typeface="+mn-lt"/>
                <a:ea typeface="+mn-ea"/>
                <a:cs typeface="+mn-cs"/>
              </a:rPr>
              <a:t>多个假设集成起来能够降低这种风险</a:t>
            </a:r>
          </a:p>
          <a:p>
            <a:pPr latinLnBrk="0"/>
            <a:r>
              <a:rPr lang="zh-CN" altLang="en-US" sz="1200" b="0" i="0" kern="1200" dirty="0" smtClean="0">
                <a:solidFill>
                  <a:schemeClr val="tx1"/>
                </a:solidFill>
                <a:effectLst/>
                <a:latin typeface="+mn-lt"/>
                <a:ea typeface="+mn-ea"/>
                <a:cs typeface="+mn-cs"/>
              </a:rPr>
              <a:t>（这可以理解为通过集成使得各个假设和目标假设之间</a:t>
            </a:r>
          </a:p>
          <a:p>
            <a:pPr latinLnBrk="0"/>
            <a:r>
              <a:rPr lang="zh-CN" altLang="en-US" sz="1200" b="0" i="0" kern="1200" dirty="0" smtClean="0">
                <a:solidFill>
                  <a:schemeClr val="tx1"/>
                </a:solidFill>
                <a:effectLst/>
                <a:latin typeface="+mn-lt"/>
                <a:ea typeface="+mn-ea"/>
                <a:cs typeface="+mn-cs"/>
              </a:rPr>
              <a:t>的误差得到一定程度的抵消）</a:t>
            </a:r>
          </a:p>
          <a:p>
            <a:pPr latinLnBrk="0"/>
            <a:r>
              <a:rPr lang="zh-CN" altLang="en-US" sz="1200" b="0" i="0" kern="1200" dirty="0" smtClean="0">
                <a:solidFill>
                  <a:schemeClr val="tx1"/>
                </a:solidFill>
                <a:effectLst/>
                <a:latin typeface="+mn-lt"/>
                <a:ea typeface="+mn-ea"/>
                <a:cs typeface="+mn-cs"/>
              </a:rPr>
              <a:t>。</a:t>
            </a:r>
          </a:p>
          <a:p>
            <a:pPr latinLnBrk="0"/>
            <a:r>
              <a:rPr lang="zh-CN" altLang="en-US" sz="1200" b="0" i="0" kern="1200" dirty="0" smtClean="0">
                <a:solidFill>
                  <a:schemeClr val="tx1"/>
                </a:solidFill>
                <a:effectLst/>
                <a:latin typeface="+mn-lt"/>
                <a:ea typeface="+mn-ea"/>
                <a:cs typeface="+mn-cs"/>
              </a:rPr>
              <a:t> </a:t>
            </a:r>
          </a:p>
          <a:p>
            <a:pPr latinLnBrk="0"/>
            <a:r>
              <a:rPr lang="en-US" altLang="zh-CN" sz="1200" b="1" i="0" kern="1200" dirty="0" smtClean="0">
                <a:solidFill>
                  <a:schemeClr val="tx1"/>
                </a:solidFill>
                <a:effectLst/>
                <a:latin typeface="+mn-lt"/>
                <a:ea typeface="+mn-ea"/>
                <a:cs typeface="+mn-cs"/>
              </a:rPr>
              <a:t>b)</a:t>
            </a:r>
          </a:p>
          <a:p>
            <a:pPr latinLnBrk="0"/>
            <a:r>
              <a:rPr lang="zh-CN" altLang="en-US" sz="1200" b="1" i="0" kern="1200" dirty="0" smtClean="0">
                <a:solidFill>
                  <a:schemeClr val="tx1"/>
                </a:solidFill>
                <a:effectLst/>
                <a:latin typeface="+mn-lt"/>
                <a:ea typeface="+mn-ea"/>
                <a:cs typeface="+mn-cs"/>
              </a:rPr>
              <a:t> </a:t>
            </a:r>
          </a:p>
          <a:p>
            <a:pPr latinLnBrk="0"/>
            <a:r>
              <a:rPr lang="zh-CN" altLang="en-US" sz="1200" b="1" i="0" kern="1200" dirty="0" smtClean="0">
                <a:solidFill>
                  <a:schemeClr val="tx1"/>
                </a:solidFill>
                <a:effectLst/>
                <a:latin typeface="+mn-lt"/>
                <a:ea typeface="+mn-ea"/>
                <a:cs typeface="+mn-cs"/>
              </a:rPr>
              <a:t>计算上的原因</a:t>
            </a:r>
          </a:p>
          <a:p>
            <a:pPr latinLnBrk="0"/>
            <a:r>
              <a:rPr lang="zh-CN" altLang="en-US" sz="1200" b="1" i="0" kern="1200" dirty="0" smtClean="0">
                <a:solidFill>
                  <a:schemeClr val="tx1"/>
                </a:solidFill>
                <a:effectLst/>
                <a:latin typeface="+mn-lt"/>
                <a:ea typeface="+mn-ea"/>
                <a:cs typeface="+mn-cs"/>
              </a:rPr>
              <a:t> </a:t>
            </a:r>
          </a:p>
          <a:p>
            <a:pPr latinLnBrk="0"/>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已经证明了在人工神经网络学习和决策树学习中，</a:t>
            </a:r>
          </a:p>
          <a:p>
            <a:pPr latinLnBrk="0"/>
            <a:r>
              <a:rPr lang="zh-CN" altLang="en-US" sz="1200" b="0" i="0" kern="1200" dirty="0" smtClean="0">
                <a:solidFill>
                  <a:schemeClr val="tx1"/>
                </a:solidFill>
                <a:effectLst/>
                <a:latin typeface="+mn-lt"/>
                <a:ea typeface="+mn-ea"/>
                <a:cs typeface="+mn-cs"/>
              </a:rPr>
              <a:t>学习到最好的人工神经网络或者是决</a:t>
            </a:r>
          </a:p>
          <a:p>
            <a:pPr latinLnBrk="0"/>
            <a:r>
              <a:rPr lang="zh-CN" altLang="en-US" sz="1200" b="0" i="0" kern="1200" dirty="0" smtClean="0">
                <a:solidFill>
                  <a:schemeClr val="tx1"/>
                </a:solidFill>
                <a:effectLst/>
                <a:latin typeface="+mn-lt"/>
                <a:ea typeface="+mn-ea"/>
                <a:cs typeface="+mn-cs"/>
              </a:rPr>
              <a:t>策树是一个</a:t>
            </a:r>
          </a:p>
          <a:p>
            <a:pPr latinLnBrk="0"/>
            <a:r>
              <a:rPr lang="en-US" altLang="zh-CN" sz="1200" b="0" i="0" kern="1200" dirty="0" smtClean="0">
                <a:solidFill>
                  <a:schemeClr val="tx1"/>
                </a:solidFill>
                <a:effectLst/>
                <a:latin typeface="+mn-lt"/>
                <a:ea typeface="+mn-ea"/>
                <a:cs typeface="+mn-cs"/>
              </a:rPr>
              <a:t>NP-hard</a:t>
            </a:r>
          </a:p>
          <a:p>
            <a:pPr latinLnBrk="0"/>
            <a:r>
              <a:rPr lang="zh-CN" altLang="en-US" sz="1200" b="0" i="0" kern="1200" dirty="0" smtClean="0">
                <a:solidFill>
                  <a:schemeClr val="tx1"/>
                </a:solidFill>
                <a:effectLst/>
                <a:latin typeface="+mn-lt"/>
                <a:ea typeface="+mn-ea"/>
                <a:cs typeface="+mn-cs"/>
              </a:rPr>
              <a:t>问题</a:t>
            </a:r>
          </a:p>
          <a:p>
            <a:pPr latinLnBrk="0"/>
            <a:r>
              <a:rPr lang="en-US" altLang="zh-CN" sz="1200" b="0" i="0" kern="1200" dirty="0" smtClean="0">
                <a:solidFill>
                  <a:schemeClr val="tx1"/>
                </a:solidFill>
                <a:effectLst/>
                <a:latin typeface="+mn-lt"/>
                <a:ea typeface="+mn-ea"/>
                <a:cs typeface="+mn-cs"/>
              </a:rPr>
              <a:t>[1 , 8]</a:t>
            </a:r>
          </a:p>
          <a:p>
            <a:pPr latinLnBrk="0"/>
            <a:r>
              <a:rPr lang="zh-CN" altLang="en-US" sz="1200" b="0" i="0" kern="1200" dirty="0" smtClean="0">
                <a:solidFill>
                  <a:schemeClr val="tx1"/>
                </a:solidFill>
                <a:effectLst/>
                <a:latin typeface="+mn-lt"/>
                <a:ea typeface="+mn-ea"/>
                <a:cs typeface="+mn-cs"/>
              </a:rPr>
              <a:t>，其他的分类器模型也面临着类似的计算复杂度的问题。这</a:t>
            </a:r>
          </a:p>
          <a:p>
            <a:pPr latinLnBrk="0"/>
            <a:r>
              <a:rPr lang="zh-CN" altLang="en-US" sz="1200" b="0" i="0" kern="1200" dirty="0" smtClean="0">
                <a:solidFill>
                  <a:schemeClr val="tx1"/>
                </a:solidFill>
                <a:effectLst/>
                <a:latin typeface="+mn-lt"/>
                <a:ea typeface="+mn-ea"/>
                <a:cs typeface="+mn-cs"/>
              </a:rPr>
              <a:t>使得我们只能用某些启发式的方法来降低寻找目标假设的复杂度，</a:t>
            </a:r>
          </a:p>
          <a:p>
            <a:pPr latinLnBrk="0"/>
            <a:r>
              <a:rPr lang="zh-CN" altLang="en-US" sz="1200" b="0" i="0" kern="1200" dirty="0" smtClean="0">
                <a:solidFill>
                  <a:schemeClr val="tx1"/>
                </a:solidFill>
                <a:effectLst/>
                <a:latin typeface="+mn-lt"/>
                <a:ea typeface="+mn-ea"/>
                <a:cs typeface="+mn-cs"/>
              </a:rPr>
              <a:t>但这样的结果是找到的假</a:t>
            </a:r>
          </a:p>
          <a:p>
            <a:pPr latinLnBrk="0"/>
            <a:r>
              <a:rPr lang="zh-CN" altLang="en-US" sz="1200" b="0" i="0" kern="1200" dirty="0" smtClean="0">
                <a:solidFill>
                  <a:schemeClr val="tx1"/>
                </a:solidFill>
                <a:effectLst/>
                <a:latin typeface="+mn-lt"/>
                <a:ea typeface="+mn-ea"/>
                <a:cs typeface="+mn-cs"/>
              </a:rPr>
              <a:t>设不一定是最优的。</a:t>
            </a:r>
          </a:p>
          <a:p>
            <a:pPr latinLnBrk="0"/>
            <a:r>
              <a:rPr lang="zh-CN" altLang="en-US" sz="1200" b="0" i="0" kern="1200" dirty="0" smtClean="0">
                <a:solidFill>
                  <a:schemeClr val="tx1"/>
                </a:solidFill>
                <a:effectLst/>
                <a:latin typeface="+mn-lt"/>
                <a:ea typeface="+mn-ea"/>
                <a:cs typeface="+mn-cs"/>
              </a:rPr>
              <a:t>通过把多个假设集成起来能够使得最终的结果更加接近实际的目标函数</a:t>
            </a:r>
          </a:p>
          <a:p>
            <a:pPr latinLnBrk="0"/>
            <a:r>
              <a:rPr lang="zh-CN" altLang="en-US" sz="1200" b="0" i="0" kern="1200" dirty="0" smtClean="0">
                <a:solidFill>
                  <a:schemeClr val="tx1"/>
                </a:solidFill>
                <a:effectLst/>
                <a:latin typeface="+mn-lt"/>
                <a:ea typeface="+mn-ea"/>
                <a:cs typeface="+mn-cs"/>
              </a:rPr>
              <a:t>值。</a:t>
            </a:r>
          </a:p>
          <a:p>
            <a:pPr latinLnBrk="0"/>
            <a:r>
              <a:rPr lang="zh-CN" altLang="en-US" sz="1200" b="0" i="0" kern="1200" dirty="0" smtClean="0">
                <a:solidFill>
                  <a:schemeClr val="tx1"/>
                </a:solidFill>
                <a:effectLst/>
                <a:latin typeface="+mn-lt"/>
                <a:ea typeface="+mn-ea"/>
                <a:cs typeface="+mn-cs"/>
              </a:rPr>
              <a:t> </a:t>
            </a:r>
          </a:p>
          <a:p>
            <a:pPr latinLnBrk="0"/>
            <a:r>
              <a:rPr lang="en-US" altLang="zh-CN" sz="1200" b="1" i="0" kern="1200" dirty="0" smtClean="0">
                <a:solidFill>
                  <a:schemeClr val="tx1"/>
                </a:solidFill>
                <a:effectLst/>
                <a:latin typeface="+mn-lt"/>
                <a:ea typeface="+mn-ea"/>
                <a:cs typeface="+mn-cs"/>
              </a:rPr>
              <a:t>c)</a:t>
            </a:r>
          </a:p>
          <a:p>
            <a:pPr latinLnBrk="0"/>
            <a:r>
              <a:rPr lang="zh-CN" altLang="en-US" sz="1200" b="1" i="0" kern="1200" dirty="0" smtClean="0">
                <a:solidFill>
                  <a:schemeClr val="tx1"/>
                </a:solidFill>
                <a:effectLst/>
                <a:latin typeface="+mn-lt"/>
                <a:ea typeface="+mn-ea"/>
                <a:cs typeface="+mn-cs"/>
              </a:rPr>
              <a:t> </a:t>
            </a:r>
          </a:p>
          <a:p>
            <a:pPr latinLnBrk="0"/>
            <a:r>
              <a:rPr lang="zh-CN" altLang="en-US" sz="1200" b="1" i="0" kern="1200" dirty="0" smtClean="0">
                <a:solidFill>
                  <a:schemeClr val="tx1"/>
                </a:solidFill>
                <a:effectLst/>
                <a:latin typeface="+mn-lt"/>
                <a:ea typeface="+mn-ea"/>
                <a:cs typeface="+mn-cs"/>
              </a:rPr>
              <a:t>表示上的原因</a:t>
            </a:r>
          </a:p>
          <a:p>
            <a:pPr latinLnBrk="0"/>
            <a:r>
              <a:rPr lang="zh-CN" altLang="en-US" sz="1200" b="1"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由于假设空间是人为规定的，</a:t>
            </a:r>
          </a:p>
          <a:p>
            <a:pPr latinLnBrk="0"/>
            <a:r>
              <a:rPr lang="zh-CN" altLang="en-US" sz="1200" b="0" i="0" kern="1200" dirty="0" smtClean="0">
                <a:solidFill>
                  <a:schemeClr val="tx1"/>
                </a:solidFill>
                <a:effectLst/>
                <a:latin typeface="+mn-lt"/>
                <a:ea typeface="+mn-ea"/>
                <a:cs typeface="+mn-cs"/>
              </a:rPr>
              <a:t>在大多数机器学习的应用场合中实际目标假设并不在假设</a:t>
            </a:r>
          </a:p>
          <a:p>
            <a:pPr latinLnBrk="0"/>
            <a:r>
              <a:rPr lang="zh-CN" altLang="en-US" sz="1200" b="0" i="0" kern="1200" dirty="0" smtClean="0">
                <a:solidFill>
                  <a:schemeClr val="tx1"/>
                </a:solidFill>
                <a:effectLst/>
                <a:latin typeface="+mn-lt"/>
                <a:ea typeface="+mn-ea"/>
                <a:cs typeface="+mn-cs"/>
              </a:rPr>
              <a:t>空间之中，</a:t>
            </a:r>
          </a:p>
          <a:p>
            <a:pPr latinLnBrk="0"/>
            <a:r>
              <a:rPr lang="zh-CN" altLang="en-US" sz="1200" b="0" i="0" kern="1200" dirty="0" smtClean="0">
                <a:solidFill>
                  <a:schemeClr val="tx1"/>
                </a:solidFill>
                <a:effectLst/>
                <a:latin typeface="+mn-lt"/>
                <a:ea typeface="+mn-ea"/>
                <a:cs typeface="+mn-cs"/>
              </a:rPr>
              <a:t>如果假设空间在某种集成运算下不封闭，</a:t>
            </a:r>
          </a:p>
          <a:p>
            <a:pPr latinLnBrk="0"/>
            <a:r>
              <a:rPr lang="zh-CN" altLang="en-US" sz="1200" b="0" i="0" kern="1200" dirty="0" smtClean="0">
                <a:solidFill>
                  <a:schemeClr val="tx1"/>
                </a:solidFill>
                <a:effectLst/>
                <a:latin typeface="+mn-lt"/>
                <a:ea typeface="+mn-ea"/>
                <a:cs typeface="+mn-cs"/>
              </a:rPr>
              <a:t>那么我们通过把假设空间中的一系列假</a:t>
            </a:r>
          </a:p>
          <a:p>
            <a:pPr latinLnBrk="0"/>
            <a:r>
              <a:rPr lang="zh-CN" altLang="en-US" sz="1200" b="0" i="0" kern="1200" dirty="0" smtClean="0">
                <a:solidFill>
                  <a:schemeClr val="tx1"/>
                </a:solidFill>
                <a:effectLst/>
                <a:latin typeface="+mn-lt"/>
                <a:ea typeface="+mn-ea"/>
                <a:cs typeface="+mn-cs"/>
              </a:rPr>
              <a:t>设集成起来就有可能表示出不在假设空间中的目标假设。</a:t>
            </a:r>
          </a:p>
          <a:p>
            <a:pPr latinLnBrk="0"/>
            <a:r>
              <a:rPr lang="zh-CN" altLang="en-US" sz="1200" b="0" i="0" kern="1200" dirty="0" smtClean="0">
                <a:solidFill>
                  <a:schemeClr val="tx1"/>
                </a:solidFill>
                <a:effectLst/>
                <a:latin typeface="+mn-lt"/>
                <a:ea typeface="+mn-ea"/>
                <a:cs typeface="+mn-cs"/>
              </a:rPr>
              <a:t>关于表示上的原因比较特别，</a:t>
            </a:r>
          </a:p>
          <a:p>
            <a:pPr latinLnBrk="0"/>
            <a:r>
              <a:rPr lang="zh-CN" altLang="en-US" sz="1200" b="0" i="0" kern="1200" dirty="0" smtClean="0">
                <a:solidFill>
                  <a:schemeClr val="tx1"/>
                </a:solidFill>
                <a:effectLst/>
                <a:latin typeface="+mn-lt"/>
                <a:ea typeface="+mn-ea"/>
                <a:cs typeface="+mn-cs"/>
              </a:rPr>
              <a:t>进一步的说明可以参考</a:t>
            </a:r>
          </a:p>
          <a:p>
            <a:pPr latinLnBrk="0"/>
            <a:r>
              <a:rPr lang="en-US" altLang="zh-CN" sz="1200" b="0" i="0" kern="1200" dirty="0" smtClean="0">
                <a:solidFill>
                  <a:schemeClr val="tx1"/>
                </a:solidFill>
                <a:effectLst/>
                <a:latin typeface="+mn-lt"/>
                <a:ea typeface="+mn-ea"/>
                <a:cs typeface="+mn-cs"/>
              </a:rPr>
              <a:t>[8, 9]</a:t>
            </a:r>
          </a:p>
          <a:p>
            <a:pPr latinLnBrk="0"/>
            <a:r>
              <a:rPr lang="zh-CN" altLang="en-US" sz="1200" b="0" i="0" kern="1200" dirty="0" smtClean="0">
                <a:solidFill>
                  <a:schemeClr val="tx1"/>
                </a:solidFill>
                <a:effectLst/>
                <a:latin typeface="+mn-lt"/>
                <a:ea typeface="+mn-ea"/>
                <a:cs typeface="+mn-cs"/>
              </a:rPr>
              <a:t>。</a:t>
            </a:r>
          </a:p>
          <a:p>
            <a:r>
              <a:rPr lang="zh-CN" altLang="en-US" dirty="0" smtClean="0"/>
              <a:t/>
            </a:r>
            <a:br>
              <a:rPr lang="zh-CN" altLang="en-US" dirty="0" smtClean="0"/>
            </a:br>
            <a:endParaRPr lang="zh-CN" altLang="en-US" sz="1200" b="0" i="0" kern="1200" dirty="0" smtClean="0">
              <a:solidFill>
                <a:schemeClr val="tx1"/>
              </a:solidFill>
              <a:effectLst/>
              <a:latin typeface="+mn-lt"/>
              <a:ea typeface="+mn-ea"/>
              <a:cs typeface="+mn-cs"/>
            </a:endParaRPr>
          </a:p>
          <a:p>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25</a:t>
            </a:fld>
            <a:endParaRPr lang="zh-CN" altLang="en-US"/>
          </a:p>
        </p:txBody>
      </p:sp>
    </p:spTree>
    <p:extLst>
      <p:ext uri="{BB962C8B-B14F-4D97-AF65-F5344CB8AC3E}">
        <p14:creationId xmlns:p14="http://schemas.microsoft.com/office/powerpoint/2010/main" val="420924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国外应用机器学习方法对合金材料的研究开始于</a:t>
            </a:r>
            <a:r>
              <a:rPr lang="en-US" altLang="zh-CN" dirty="0" smtClean="0"/>
              <a:t>20</a:t>
            </a:r>
            <a:r>
              <a:rPr lang="zh-CN" altLang="en-US" dirty="0" smtClean="0"/>
              <a:t>世纪</a:t>
            </a:r>
            <a:r>
              <a:rPr lang="en-US" altLang="zh-CN" dirty="0" smtClean="0"/>
              <a:t>90</a:t>
            </a:r>
            <a:r>
              <a:rPr lang="zh-CN" altLang="en-US" dirty="0" smtClean="0"/>
              <a:t>年代。现有的工作主要是用特定的机器学习方法，主要有决策树</a:t>
            </a:r>
            <a:r>
              <a:rPr lang="en-US" altLang="zh-CN" dirty="0" smtClean="0"/>
              <a:t>(Decision Tree)</a:t>
            </a:r>
            <a:r>
              <a:rPr lang="zh-CN" altLang="en-US" dirty="0" smtClean="0"/>
              <a:t>、反向传播</a:t>
            </a:r>
            <a:r>
              <a:rPr lang="en-US" altLang="zh-CN" dirty="0" smtClean="0"/>
              <a:t>(Back Propagation, BP)</a:t>
            </a:r>
            <a:r>
              <a:rPr lang="zh-CN" altLang="en-US" dirty="0" smtClean="0"/>
              <a:t>神经网络、贝叶斯</a:t>
            </a:r>
            <a:r>
              <a:rPr lang="en-US" altLang="zh-CN" dirty="0" smtClean="0"/>
              <a:t>(Bayesian)</a:t>
            </a:r>
            <a:r>
              <a:rPr lang="zh-CN" altLang="en-US" dirty="0" smtClean="0"/>
              <a:t>等，利用合金的成分、工艺过程参数和环境参数等实验数据对合金材料进行构效关系</a:t>
            </a:r>
            <a:r>
              <a:rPr lang="en-US" altLang="zh-CN" dirty="0" smtClean="0"/>
              <a:t>(QSAR, quantitative structure–activity relationship)</a:t>
            </a:r>
            <a:r>
              <a:rPr lang="zh-CN" altLang="en-US" dirty="0" smtClean="0"/>
              <a:t>预测。</a:t>
            </a:r>
          </a:p>
          <a:p>
            <a:endParaRPr lang="zh-CN" altLang="en-US" dirty="0" smtClean="0"/>
          </a:p>
          <a:p>
            <a:r>
              <a:rPr lang="zh-CN" altLang="en-US" dirty="0" smtClean="0"/>
              <a:t>铬</a:t>
            </a:r>
            <a:r>
              <a:rPr lang="en-US" altLang="zh-CN" dirty="0" err="1" smtClean="0"/>
              <a:t>ge</a:t>
            </a:r>
            <a:r>
              <a:rPr lang="zh-CN" altLang="en-US" dirty="0" smtClean="0"/>
              <a:t>镍铁合金</a:t>
            </a:r>
          </a:p>
          <a:p>
            <a:r>
              <a:rPr lang="en-US" altLang="zh-CN" dirty="0" smtClean="0"/>
              <a:t>Tm</a:t>
            </a:r>
            <a:r>
              <a:rPr lang="zh-CN" altLang="en-US" dirty="0" smtClean="0"/>
              <a:t>是</a:t>
            </a:r>
            <a:r>
              <a:rPr lang="en-US" altLang="zh-CN" dirty="0" smtClean="0"/>
              <a:t>melting temperature,</a:t>
            </a:r>
            <a:r>
              <a:rPr lang="zh-CN" altLang="en-US" dirty="0" smtClean="0"/>
              <a:t>熔点</a:t>
            </a:r>
            <a:r>
              <a:rPr lang="en-US" altLang="zh-CN" dirty="0" smtClean="0"/>
              <a:t>,</a:t>
            </a:r>
            <a:r>
              <a:rPr lang="zh-CN" altLang="en-US" dirty="0" smtClean="0"/>
              <a:t>指物质从固体到液体的临界温度</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In’kounl</a:t>
            </a:r>
            <a:r>
              <a:rPr lang="zh-CN" altLang="en-US" sz="1200" kern="1200" dirty="0" smtClean="0">
                <a:solidFill>
                  <a:schemeClr val="tx1"/>
                </a:solidFill>
                <a:effectLst/>
                <a:latin typeface="+mn-lt"/>
                <a:ea typeface="+mn-ea"/>
                <a:cs typeface="+mn-cs"/>
              </a:rPr>
              <a:t>，铬</a:t>
            </a:r>
            <a:r>
              <a:rPr lang="en-US" altLang="zh-CN" sz="1200" kern="1200" dirty="0" err="1" smtClean="0">
                <a:solidFill>
                  <a:schemeClr val="tx1"/>
                </a:solidFill>
                <a:effectLst/>
                <a:latin typeface="+mn-lt"/>
                <a:ea typeface="+mn-ea"/>
                <a:cs typeface="+mn-cs"/>
              </a:rPr>
              <a:t>ge</a:t>
            </a:r>
            <a:r>
              <a:rPr lang="zh-CN" altLang="en-US" sz="1200" kern="1200" dirty="0" smtClean="0">
                <a:solidFill>
                  <a:schemeClr val="tx1"/>
                </a:solidFill>
                <a:effectLst/>
                <a:latin typeface="+mn-lt"/>
                <a:ea typeface="+mn-ea"/>
                <a:cs typeface="+mn-cs"/>
              </a:rPr>
              <a:t>镍铁合金</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melting temperature,</a:t>
            </a:r>
            <a:r>
              <a:rPr lang="zh-CN" altLang="en-US" sz="1200" b="0" i="0" kern="1200" dirty="0" smtClean="0">
                <a:solidFill>
                  <a:schemeClr val="tx1"/>
                </a:solidFill>
                <a:effectLst/>
                <a:latin typeface="+mn-lt"/>
                <a:ea typeface="+mn-ea"/>
                <a:cs typeface="+mn-cs"/>
              </a:rPr>
              <a:t>熔点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指物质从固体到液体的临界温度</a:t>
            </a:r>
            <a:r>
              <a:rPr lang="en-US" altLang="zh-CN" sz="1200" b="0" i="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1895790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）是用有限个学习器对同一个问题进行学习，集成在某输入示例下的输出由构成集成的各学习器在该示例下的输出共同决定。</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单晶高温合金的制备过程中，影响其力学性能的因素很多，新材料开发的过程总需要进行大量的实验，而实验所涉及的指示所有因素水平组合中很小的一部分，因而</a:t>
            </a:r>
            <a:r>
              <a:rPr lang="zh-CN" altLang="zh-CN" sz="1200" b="1" kern="1200" dirty="0" smtClean="0">
                <a:solidFill>
                  <a:schemeClr val="tx1"/>
                </a:solidFill>
                <a:effectLst/>
                <a:latin typeface="+mn-lt"/>
                <a:ea typeface="+mn-ea"/>
                <a:cs typeface="+mn-cs"/>
              </a:rPr>
              <a:t>实验测得的样本中就有可能不包含所有组合数中最好的样本</a:t>
            </a:r>
            <a:r>
              <a:rPr lang="zh-CN" altLang="zh-CN" sz="1200" kern="1200" dirty="0" smtClean="0">
                <a:solidFill>
                  <a:schemeClr val="tx1"/>
                </a:solidFill>
                <a:effectLst/>
                <a:latin typeface="+mn-lt"/>
                <a:ea typeface="+mn-ea"/>
                <a:cs typeface="+mn-cs"/>
              </a:rPr>
              <a:t>，如果要找到所需的最好样本就必须反复进行实验，直到找到为止，会浪费大量的时间和金钱。那么，如何利用实验测的少量样本数据对其与有关的样本数据进行预测和评估，精度如何。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对影响单晶高温合金制备中的</a:t>
            </a:r>
            <a:r>
              <a:rPr lang="zh-CN" altLang="zh-CN" sz="1200" b="1" kern="1200" dirty="0" smtClean="0">
                <a:solidFill>
                  <a:schemeClr val="tx1"/>
                </a:solidFill>
                <a:effectLst/>
                <a:latin typeface="+mn-lt"/>
                <a:ea typeface="+mn-ea"/>
                <a:cs typeface="+mn-cs"/>
              </a:rPr>
              <a:t>成分</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工艺</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组织</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性能的工艺参数</a:t>
            </a:r>
            <a:r>
              <a:rPr lang="zh-CN" altLang="zh-CN" sz="1200" kern="1200" dirty="0" smtClean="0">
                <a:solidFill>
                  <a:schemeClr val="tx1"/>
                </a:solidFill>
                <a:effectLst/>
                <a:latin typeface="+mn-lt"/>
                <a:ea typeface="+mn-ea"/>
                <a:cs typeface="+mn-cs"/>
              </a:rPr>
              <a:t>进行分析，以及对未知的非线性关系的逼近，找到合金制备过程中实验控制参数等因素影响下，成分、组织及性能的变化，对其变化进行曲线拟合，建立从成分到性能的预测模型以及反应试验数据内在规律的数学模型，从而对单晶高温合金制备过程的参数控制进行优化，以达到指导试验的目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创新点</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现有的性能预测方法主要使用单一模型，泛化能力不强。集成学习是机器学习中常用的模型集成方法，可以提高预测精度与泛化能力，但在方法选择与结果集成策略上可解释性较弱。本课题拟提出结合专家知识的方法选择策略，进而提出一种基于集成学习的单晶高温合金性能预测方法。</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26</a:t>
            </a:fld>
            <a:endParaRPr lang="zh-CN" altLang="en-US"/>
          </a:p>
        </p:txBody>
      </p:sp>
    </p:spTree>
    <p:extLst>
      <p:ext uri="{BB962C8B-B14F-4D97-AF65-F5344CB8AC3E}">
        <p14:creationId xmlns:p14="http://schemas.microsoft.com/office/powerpoint/2010/main" val="2576491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27</a:t>
            </a:fld>
            <a:endParaRPr lang="zh-CN" altLang="en-US"/>
          </a:p>
        </p:txBody>
      </p:sp>
    </p:spTree>
    <p:extLst>
      <p:ext uri="{BB962C8B-B14F-4D97-AF65-F5344CB8AC3E}">
        <p14:creationId xmlns:p14="http://schemas.microsoft.com/office/powerpoint/2010/main" val="2911367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en-US" altLang="zh-CN" kern="0" dirty="0" smtClean="0">
                <a:latin typeface="华文新魏" panose="02010800040101010101" pitchFamily="2" charset="-122"/>
                <a:ea typeface="华文新魏" panose="02010800040101010101" pitchFamily="2" charset="-122"/>
              </a:rPr>
              <a:t>1. </a:t>
            </a:r>
            <a:r>
              <a:rPr lang="zh-CN" altLang="en-US" kern="0" dirty="0" smtClean="0">
                <a:latin typeface="华文新魏" panose="02010800040101010101" pitchFamily="2" charset="-122"/>
                <a:ea typeface="华文新魏" panose="02010800040101010101" pitchFamily="2" charset="-122"/>
              </a:rPr>
              <a:t>电池配方性能与各测试数据往往存在某些必然映射关系，人工统计难以发现。</a:t>
            </a:r>
            <a:endParaRPr lang="en-US" altLang="zh-CN" kern="0" dirty="0" smtClean="0">
              <a:latin typeface="华文新魏" panose="02010800040101010101" pitchFamily="2" charset="-122"/>
              <a:ea typeface="华文新魏" panose="02010800040101010101" pitchFamily="2" charset="-122"/>
            </a:endParaRPr>
          </a:p>
          <a:p>
            <a:pPr>
              <a:defRPr/>
            </a:pPr>
            <a:r>
              <a:rPr lang="en-US" altLang="zh-CN" kern="0" dirty="0" smtClean="0">
                <a:latin typeface="华文新魏" panose="02010800040101010101" pitchFamily="2" charset="-122"/>
                <a:ea typeface="华文新魏" panose="02010800040101010101" pitchFamily="2" charset="-122"/>
              </a:rPr>
              <a:t>2. </a:t>
            </a:r>
            <a:r>
              <a:rPr lang="zh-CN" altLang="en-US" kern="0" dirty="0" smtClean="0">
                <a:latin typeface="华文新魏" panose="02010800040101010101" pitchFamily="2" charset="-122"/>
                <a:ea typeface="华文新魏" panose="02010800040101010101" pitchFamily="2" charset="-122"/>
              </a:rPr>
              <a:t>使用决策树对经过正反例划分后的样本数据进行分析。</a:t>
            </a:r>
            <a:endParaRPr lang="en-US" altLang="zh-CN" kern="0" dirty="0" smtClean="0">
              <a:latin typeface="华文新魏" panose="02010800040101010101" pitchFamily="2" charset="-122"/>
              <a:ea typeface="华文新魏" panose="02010800040101010101" pitchFamily="2" charset="-122"/>
            </a:endParaRPr>
          </a:p>
          <a:p>
            <a:pPr>
              <a:defRPr/>
            </a:pPr>
            <a:r>
              <a:rPr lang="en-US" altLang="zh-CN" kern="0" dirty="0" smtClean="0">
                <a:latin typeface="华文新魏" panose="02010800040101010101" pitchFamily="2" charset="-122"/>
                <a:ea typeface="华文新魏" panose="02010800040101010101" pitchFamily="2" charset="-122"/>
              </a:rPr>
              <a:t>3. </a:t>
            </a:r>
            <a:r>
              <a:rPr lang="zh-CN" altLang="en-US" kern="0" dirty="0" smtClean="0">
                <a:latin typeface="华文新魏" panose="02010800040101010101" pitchFamily="2" charset="-122"/>
                <a:ea typeface="华文新魏" panose="02010800040101010101" pitchFamily="2" charset="-122"/>
              </a:rPr>
              <a:t>得到的规则</a:t>
            </a:r>
            <a:endParaRPr lang="en-US" altLang="zh-CN" kern="0" dirty="0" smtClean="0">
              <a:latin typeface="华文新魏" panose="02010800040101010101" pitchFamily="2" charset="-122"/>
              <a:ea typeface="华文新魏" panose="02010800040101010101" pitchFamily="2" charset="-122"/>
            </a:endParaRPr>
          </a:p>
          <a:p>
            <a:pPr>
              <a:defRPr/>
            </a:pPr>
            <a:r>
              <a:rPr lang="zh-CN" altLang="en-US" dirty="0" smtClean="0">
                <a:latin typeface="+mn-ea"/>
              </a:rPr>
              <a:t>做了什么？为什么做？怎么做的？什么效果？结论是什么</a:t>
            </a:r>
            <a:r>
              <a:rPr lang="en-US" altLang="zh-CN" dirty="0" smtClean="0">
                <a:latin typeface="+mn-ea"/>
              </a:rPr>
              <a:t>?</a:t>
            </a:r>
            <a:endParaRPr lang="zh-CN" altLang="en-US" kern="0" dirty="0" smtClean="0">
              <a:latin typeface="华文新魏" panose="02010800040101010101" pitchFamily="2" charset="-122"/>
              <a:ea typeface="华文新魏" panose="02010800040101010101" pitchFamily="2" charset="-122"/>
            </a:endParaRPr>
          </a:p>
          <a:p>
            <a:pPr>
              <a:defRPr/>
            </a:pPr>
            <a:endParaRPr lang="zh-CN" altLang="en-US" dirty="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9CF112A-6E56-49C3-8EF4-3D20F84A439B}" type="slidenum">
              <a:rPr lang="zh-CN" altLang="en-US"/>
              <a:pPr/>
              <a:t>28</a:t>
            </a:fld>
            <a:endParaRPr lang="zh-CN" altLang="en-US"/>
          </a:p>
        </p:txBody>
      </p:sp>
    </p:spTree>
    <p:extLst>
      <p:ext uri="{BB962C8B-B14F-4D97-AF65-F5344CB8AC3E}">
        <p14:creationId xmlns:p14="http://schemas.microsoft.com/office/powerpoint/2010/main" val="296917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国内关于机器学习在高温合金中的应用的研究并不多，主要集中在</a:t>
            </a:r>
            <a:r>
              <a:rPr lang="en-US" altLang="zh-CN" dirty="0" smtClean="0"/>
              <a:t>2004,2005</a:t>
            </a:r>
            <a:r>
              <a:rPr lang="zh-CN" altLang="en-US" dirty="0" smtClean="0"/>
              <a:t>年，主要是利用机器学习中的</a:t>
            </a:r>
            <a:r>
              <a:rPr lang="en-US" altLang="zh-CN" dirty="0" smtClean="0"/>
              <a:t>ANN</a:t>
            </a:r>
            <a:r>
              <a:rPr lang="zh-CN" altLang="en-US" dirty="0" smtClean="0"/>
              <a:t>，</a:t>
            </a:r>
            <a:r>
              <a:rPr lang="en-US" altLang="zh-CN" dirty="0" smtClean="0"/>
              <a:t>BP</a:t>
            </a:r>
            <a:r>
              <a:rPr lang="zh-CN" altLang="en-US" dirty="0" smtClean="0"/>
              <a:t>神经网络以及最小二乘法对高温合金材料的性能、寿命等一些相关性质进行预测。缺点：所涉及到的机器学习方法比较单一，预测高温合金的特性的范围比较狭窄。未来我们可以尝试用更多的机器学习方法，用到高温合金材料的其他相关领域。</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235924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国内将机器学习方法应用在合金材料中的机构主要有中国科学院金属研究所，以及其他一些大学。</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Levenberg</a:t>
            </a:r>
            <a:r>
              <a:rPr lang="en-US" altLang="zh-CN" sz="1200" kern="1200" dirty="0" smtClean="0">
                <a:solidFill>
                  <a:schemeClr val="tx1"/>
                </a:solidFill>
                <a:effectLst/>
                <a:latin typeface="+mn-lt"/>
                <a:ea typeface="+mn-ea"/>
                <a:cs typeface="+mn-cs"/>
              </a:rPr>
              <a:t>-Marquardt</a:t>
            </a:r>
            <a:r>
              <a:rPr lang="zh-CN" altLang="en-US" sz="1200" kern="1200" dirty="0" smtClean="0">
                <a:solidFill>
                  <a:schemeClr val="tx1"/>
                </a:solidFill>
                <a:effectLst/>
                <a:latin typeface="+mn-lt"/>
                <a:ea typeface="+mn-ea"/>
                <a:cs typeface="+mn-cs"/>
              </a:rPr>
              <a:t>算法它是使用最广泛的非线性最小二乘算法，中文为列文伯格</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马夸尔特法。它是利用梯度求最大（小）值的算法，形象的说，属于“爬山”法的一种。</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硫；</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磷</a:t>
            </a:r>
            <a:r>
              <a:rPr lang="en-US" altLang="zh-CN" sz="1200" kern="1200" dirty="0" smtClean="0">
                <a:solidFill>
                  <a:schemeClr val="tx1"/>
                </a:solidFill>
                <a:effectLst/>
                <a:latin typeface="+mn-lt"/>
                <a:ea typeface="+mn-ea"/>
                <a:cs typeface="+mn-cs"/>
              </a:rPr>
              <a:t>;O-------</a:t>
            </a:r>
            <a:r>
              <a:rPr lang="zh-CN" altLang="en-US" sz="1200" kern="1200" dirty="0" smtClean="0">
                <a:solidFill>
                  <a:schemeClr val="tx1"/>
                </a:solidFill>
                <a:effectLst/>
                <a:latin typeface="+mn-lt"/>
                <a:ea typeface="+mn-ea"/>
                <a:cs typeface="+mn-cs"/>
              </a:rPr>
              <a:t>氧；</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氮；</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碳；</a:t>
            </a:r>
            <a:r>
              <a:rPr lang="en-US" altLang="zh-CN" sz="1200" kern="1200" dirty="0" err="1" smtClean="0">
                <a:solidFill>
                  <a:schemeClr val="tx1"/>
                </a:solidFill>
                <a:effectLst/>
                <a:latin typeface="+mn-lt"/>
                <a:ea typeface="+mn-ea"/>
                <a:cs typeface="+mn-cs"/>
              </a:rPr>
              <a:t>Mn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锰；</a:t>
            </a:r>
            <a:r>
              <a:rPr lang="en-US" altLang="zh-CN" sz="1200" kern="1200" dirty="0" err="1" smtClean="0">
                <a:solidFill>
                  <a:schemeClr val="tx1"/>
                </a:solidFill>
                <a:effectLst/>
                <a:latin typeface="+mn-lt"/>
                <a:ea typeface="+mn-ea"/>
                <a:cs typeface="+mn-cs"/>
              </a:rPr>
              <a:t>Ti</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钛；</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硅；</a:t>
            </a:r>
            <a:r>
              <a:rPr lang="en-US" altLang="zh-CN" sz="1200" kern="1200" dirty="0" smtClean="0">
                <a:solidFill>
                  <a:schemeClr val="tx1"/>
                </a:solidFill>
                <a:effectLst/>
                <a:latin typeface="+mn-lt"/>
                <a:ea typeface="+mn-ea"/>
                <a:cs typeface="+mn-cs"/>
              </a:rPr>
              <a:t>Mo-------</a:t>
            </a:r>
            <a:r>
              <a:rPr lang="zh-CN" altLang="en-US" sz="1200" kern="1200" dirty="0" smtClean="0">
                <a:solidFill>
                  <a:schemeClr val="tx1"/>
                </a:solidFill>
                <a:effectLst/>
                <a:latin typeface="+mn-lt"/>
                <a:ea typeface="+mn-ea"/>
                <a:cs typeface="+mn-cs"/>
              </a:rPr>
              <a:t>钼；</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硼；</a:t>
            </a:r>
            <a:r>
              <a:rPr lang="en-US" altLang="zh-CN" sz="1200" kern="1200" dirty="0" smtClean="0">
                <a:solidFill>
                  <a:schemeClr val="tx1"/>
                </a:solidFill>
                <a:effectLst/>
                <a:latin typeface="+mn-lt"/>
                <a:ea typeface="+mn-ea"/>
                <a:cs typeface="+mn-cs"/>
              </a:rPr>
              <a:t>Ni-------</a:t>
            </a:r>
            <a:r>
              <a:rPr lang="zh-CN" altLang="en-US" sz="1200" kern="1200" dirty="0" smtClean="0">
                <a:solidFill>
                  <a:schemeClr val="tx1"/>
                </a:solidFill>
                <a:effectLst/>
                <a:latin typeface="+mn-lt"/>
                <a:ea typeface="+mn-ea"/>
                <a:cs typeface="+mn-cs"/>
              </a:rPr>
              <a:t>镍；</a:t>
            </a:r>
            <a:r>
              <a:rPr lang="en-US" altLang="zh-CN" sz="1200" kern="1200" dirty="0" smtClean="0">
                <a:solidFill>
                  <a:schemeClr val="tx1"/>
                </a:solidFill>
                <a:effectLst/>
                <a:latin typeface="+mn-lt"/>
                <a:ea typeface="+mn-ea"/>
                <a:cs typeface="+mn-cs"/>
              </a:rPr>
              <a:t>Cu-----</a:t>
            </a:r>
            <a:r>
              <a:rPr lang="zh-CN" altLang="en-US" sz="1200" kern="1200" dirty="0" smtClean="0">
                <a:solidFill>
                  <a:schemeClr val="tx1"/>
                </a:solidFill>
                <a:effectLst/>
                <a:latin typeface="+mn-lt"/>
                <a:ea typeface="+mn-ea"/>
                <a:cs typeface="+mn-cs"/>
              </a:rPr>
              <a:t>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59096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近些年也有越来越多的机构开始了机器学习在高温合金方面的研究，我们列出了近几年的工作。</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15231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4233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国内关于机器学习在高温合金中的应用的研究并不多，主要集中在</a:t>
            </a:r>
            <a:r>
              <a:rPr lang="en-US" altLang="zh-CN" sz="1200" kern="1200" dirty="0" smtClean="0">
                <a:solidFill>
                  <a:schemeClr val="tx1"/>
                </a:solidFill>
                <a:effectLst/>
                <a:latin typeface="+mn-lt"/>
                <a:ea typeface="+mn-ea"/>
                <a:cs typeface="+mn-cs"/>
              </a:rPr>
              <a:t>2004,2005</a:t>
            </a:r>
            <a:r>
              <a:rPr lang="zh-CN" altLang="zh-CN" sz="1200" kern="1200" dirty="0" smtClean="0">
                <a:solidFill>
                  <a:schemeClr val="tx1"/>
                </a:solidFill>
                <a:effectLst/>
                <a:latin typeface="+mn-lt"/>
                <a:ea typeface="+mn-ea"/>
                <a:cs typeface="+mn-cs"/>
              </a:rPr>
              <a:t>年，主要是利用机器学习中的</a:t>
            </a:r>
            <a:r>
              <a:rPr lang="en-US" altLang="zh-CN" sz="1200" kern="1200" dirty="0" smtClean="0">
                <a:solidFill>
                  <a:schemeClr val="tx1"/>
                </a:solidFill>
                <a:effectLst/>
                <a:latin typeface="+mn-lt"/>
                <a:ea typeface="+mn-ea"/>
                <a:cs typeface="+mn-cs"/>
              </a:rPr>
              <a:t>ANN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以及最小二乘法对高温合金材料的性能、寿命等一些相关性质进行预测。缺点：所涉及到的机器学习方法比较单一，预测高温合金的特性的范围比较狭窄。未来我们可以尝试用更多的机器学习方法，用到高温合金材料的其他相关领域。</a:t>
            </a:r>
          </a:p>
          <a:p>
            <a:r>
              <a:rPr lang="zh-CN" altLang="zh-CN" sz="1200" kern="1200" dirty="0" smtClean="0">
                <a:solidFill>
                  <a:schemeClr val="tx1"/>
                </a:solidFill>
                <a:effectLst/>
                <a:latin typeface="+mn-lt"/>
                <a:ea typeface="+mn-ea"/>
                <a:cs typeface="+mn-cs"/>
              </a:rPr>
              <a:t>国内将机器学习方法应用在合金材料中的机构主要有中国科学院金属研究所，以及其他一些大学</a:t>
            </a:r>
            <a:r>
              <a:rPr lang="zh-CN" altLang="en-US" sz="1200" kern="1200" dirty="0" smtClean="0">
                <a:solidFill>
                  <a:schemeClr val="tx1"/>
                </a:solidFill>
                <a:effectLst/>
                <a:latin typeface="+mn-lt"/>
                <a:ea typeface="+mn-ea"/>
                <a:cs typeface="+mn-cs"/>
              </a:rPr>
              <a:t>。近些年也有越来越多的机构开始了机器学习在高温合金方面的研究，我们列出了近几年的工作。</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233400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a:spLocks noGrp="1" noRot="1" noChangeAspect="1"/>
          </p:cNvSpPr>
          <p:nvPr>
            <p:ph type="sldImg"/>
          </p:nvPr>
        </p:nvSpPr>
        <p:spPr>
          <a:prstGeom prst="rect">
            <a:avLst/>
          </a:prstGeom>
        </p:spPr>
        <p:txBody>
          <a:bodyPr/>
          <a:lstStyle/>
          <a:p>
            <a:endParaRPr/>
          </a:p>
        </p:txBody>
      </p:sp>
      <p:sp>
        <p:nvSpPr>
          <p:cNvPr id="367" name="Shape 367"/>
          <p:cNvSpPr>
            <a:spLocks noGrp="1"/>
          </p:cNvSpPr>
          <p:nvPr>
            <p:ph type="body" sz="quarter" idx="1"/>
          </p:nvPr>
        </p:nvSpPr>
        <p:spPr>
          <a:prstGeom prst="rect">
            <a:avLst/>
          </a:prstGeom>
        </p:spPr>
        <p:txBody>
          <a:bodyPr/>
          <a:lstStyle/>
          <a:p>
            <a:r>
              <a:rPr dirty="0"/>
              <a:t>采用BP神经网络根据高温合金材料的成分、制作工艺过程参数和环境参数等预测其抗拉强度、疲劳强度、断裂韧性、热变形特效、蠕变疲劳和寿命等性能。</a:t>
            </a:r>
          </a:p>
          <a:p>
            <a:endParaRPr dirty="0"/>
          </a:p>
          <a:p>
            <a:endParaRPr dirty="0"/>
          </a:p>
          <a:p>
            <a:r>
              <a:rPr dirty="0" err="1"/>
              <a:t>用BP神经网络对高温合金材料的性能进行预测，取得了较好的预测效果，为高温合金材料的研究提供了除实验、计算之外的新方法</a:t>
            </a:r>
            <a:r>
              <a:rPr dirty="0"/>
              <a:t>。</a:t>
            </a:r>
          </a:p>
          <a:p>
            <a:r>
              <a:rPr dirty="0"/>
              <a:t>然而，BP神经网络学习过程中的参数调优是复杂繁琐的，所学模型以权重形式存在，不易理解，在一定程度上影响了其广泛应用。并且随着高温合金材料的实验手段的不断提高，特别是高通量计算的广泛应用，积累了大量的、多样的数据。为机器学习在高温合金中的应用提供了良好的数据基础，同时也急需引入更多更好的机器学习方法和技术。本课题将综合利用特征选择、集成学习、规则抽取等机器学习方法和技术，研究基于主动学习的多层级交互式特征选择方法、基于集成学习的自适应混合式性能预测模型和基于规则抽取的可解释性方法，为单晶高温合金的构效关系、成因分析等提供可用、有用、易用的机器学习方法。</a:t>
            </a:r>
          </a:p>
        </p:txBody>
      </p:sp>
    </p:spTree>
    <p:extLst>
      <p:ext uri="{BB962C8B-B14F-4D97-AF65-F5344CB8AC3E}">
        <p14:creationId xmlns:p14="http://schemas.microsoft.com/office/powerpoint/2010/main" val="408528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单一模型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特征选择难、调参繁杂、黑盒子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特征选择、集成学习、规则抽取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目标 提高泛化能力、降低复杂性、提高可解释性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从材料应用角度来看，现有的基于机器学习的高温合金材料研究工作主要使用单一的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神经网络利用成分、工艺制作参数和外部环境参数对简单的构效关系进行了学习；从计算机角度来看，</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等机器学习方法学习过程的参数调优复杂繁琐且依赖于专家经验，并且学习结果不易理解，在一定程度上影响机器学习在高温合金材料中的应用。针对上述问题，我们拟提出一种综合学习方法，针对单晶高温合金的高通量计算数据和实验数据中存在的稀疏、不相关等特征，使用基于主动学习的交互式多层级特征选择方法提高数据质量；针对单一模型无法很好地解决单晶高温制合金研究中的复杂性，使用基于集成学习的自适应混合式性能预测模型发挥各个算法的优势以应对不同的实际问题，同时降低模型的构造复杂性；针对机器学习方法的“黑盒子”问题，使用基于规则提取的可解释性方法提高预测结果的可理解性。</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46175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8.png"/><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7.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12.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0.xml"/><Relationship Id="rId7" Type="http://schemas.openxmlformats.org/officeDocument/2006/relationships/image" Target="../media/image32.wmf"/><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4.png"/><Relationship Id="rId5" Type="http://schemas.openxmlformats.org/officeDocument/2006/relationships/image" Target="../media/image31.wmf"/><Relationship Id="rId10" Type="http://schemas.openxmlformats.org/officeDocument/2006/relationships/slide" Target="slide18.xml"/><Relationship Id="rId4" Type="http://schemas.openxmlformats.org/officeDocument/2006/relationships/oleObject" Target="../embeddings/oleObject2.bin"/><Relationship Id="rId9" Type="http://schemas.openxmlformats.org/officeDocument/2006/relationships/image" Target="../media/image33.wmf"/></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smtClean="0">
                <a:solidFill>
                  <a:schemeClr val="tx1"/>
                </a:solidFill>
              </a:rPr>
              <a:t>面向镍基单晶高温合金的</a:t>
            </a:r>
            <a:r>
              <a:rPr lang="en-US" altLang="zh-CN" b="1" dirty="0" smtClean="0">
                <a:solidFill>
                  <a:schemeClr val="tx1"/>
                </a:solidFill>
              </a:rPr>
              <a:t/>
            </a:r>
            <a:br>
              <a:rPr lang="en-US" altLang="zh-CN" b="1" dirty="0" smtClean="0">
                <a:solidFill>
                  <a:schemeClr val="tx1"/>
                </a:solidFill>
              </a:rPr>
            </a:br>
            <a:r>
              <a:rPr lang="zh-CN" altLang="en-US" b="1" dirty="0" smtClean="0">
                <a:solidFill>
                  <a:schemeClr val="tx1"/>
                </a:solidFill>
              </a:rPr>
              <a:t>交互式集成机器学习方法</a:t>
            </a:r>
          </a:p>
        </p:txBody>
      </p:sp>
      <p:sp>
        <p:nvSpPr>
          <p:cNvPr id="3075" name="Rectangle 3"/>
          <p:cNvSpPr>
            <a:spLocks noGrp="1" noChangeArrowheads="1"/>
          </p:cNvSpPr>
          <p:nvPr>
            <p:ph type="subTitle" idx="1"/>
          </p:nvPr>
        </p:nvSpPr>
        <p:spPr>
          <a:xfrm>
            <a:off x="1979712" y="5517232"/>
            <a:ext cx="5954216" cy="838200"/>
          </a:xfrm>
        </p:spPr>
        <p:txBody>
          <a:bodyPr/>
          <a:lstStyle/>
          <a:p>
            <a:pPr eaLnBrk="1" hangingPunct="1"/>
            <a:r>
              <a:rPr lang="zh-CN" altLang="en-US" sz="2400" dirty="0"/>
              <a:t>上海</a:t>
            </a:r>
            <a:r>
              <a:rPr lang="zh-CN" altLang="en-US" sz="2400" dirty="0" smtClean="0"/>
              <a:t>大学    刘悦、施思齐</a:t>
            </a:r>
            <a:endParaRPr lang="en-US" altLang="zh-CN" sz="2400" dirty="0" smtClean="0"/>
          </a:p>
          <a:p>
            <a:pPr eaLnBrk="1" hangingPunct="1"/>
            <a:r>
              <a:rPr lang="en-US" altLang="zh-CN" sz="2400" dirty="0" smtClean="0"/>
              <a:t>2017</a:t>
            </a:r>
            <a:r>
              <a:rPr lang="zh-CN" altLang="en-US" sz="2400" dirty="0" smtClean="0"/>
              <a:t>年</a:t>
            </a:r>
            <a:r>
              <a:rPr lang="en-US" altLang="zh-CN" sz="2400" dirty="0" smtClean="0"/>
              <a:t>1</a:t>
            </a:r>
            <a:r>
              <a:rPr lang="zh-CN" altLang="en-US" sz="2400" dirty="0" smtClean="0"/>
              <a:t>月</a:t>
            </a:r>
            <a:r>
              <a:rPr lang="en-US" altLang="zh-CN" sz="2400" dirty="0" smtClean="0"/>
              <a:t>21</a:t>
            </a:r>
            <a:r>
              <a:rPr lang="zh-CN" altLang="en-US" sz="2400" dirty="0" smtClean="0"/>
              <a:t>日</a:t>
            </a:r>
            <a:endParaRPr lang="en-US" altLang="zh-CN" sz="2400" dirty="0" smtClean="0"/>
          </a:p>
          <a:p>
            <a:pPr eaLnBrk="1" hangingPunct="1"/>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国内机器学习在合金材料中的应用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90318927"/>
              </p:ext>
            </p:extLst>
          </p:nvPr>
        </p:nvGraphicFramePr>
        <p:xfrm>
          <a:off x="179512" y="764704"/>
          <a:ext cx="8733655" cy="5795196"/>
        </p:xfrm>
        <a:graphic>
          <a:graphicData uri="http://schemas.openxmlformats.org/drawingml/2006/table">
            <a:tbl>
              <a:tblPr firstRow="1" firstCol="1" bandRow="1">
                <a:tableStyleId>{5C22544A-7EE6-4342-B048-85BDC9FD1C3A}</a:tableStyleId>
              </a:tblPr>
              <a:tblGrid>
                <a:gridCol w="1291557"/>
                <a:gridCol w="815134"/>
                <a:gridCol w="883452"/>
                <a:gridCol w="951410"/>
                <a:gridCol w="2823474"/>
                <a:gridCol w="984314"/>
                <a:gridCol w="984314"/>
              </a:tblGrid>
              <a:tr h="95367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发表时间</a:t>
                      </a: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990258">
                <a:tc>
                  <a:txBody>
                    <a:bodyPr/>
                    <a:lstStyle/>
                    <a:p>
                      <a:pPr indent="0" algn="ctr">
                        <a:spcAft>
                          <a:spcPts val="0"/>
                        </a:spcAft>
                      </a:pPr>
                      <a:r>
                        <a:rPr lang="zh-CN" sz="1400" kern="100" dirty="0">
                          <a:effectLst/>
                          <a:latin typeface="Calibri"/>
                          <a:ea typeface="宋体"/>
                          <a:cs typeface="Times New Roman"/>
                        </a:rPr>
                        <a:t>西北工业大学</a:t>
                      </a: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尹欣</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smtClean="0">
                          <a:effectLst/>
                          <a:latin typeface="Calibri"/>
                          <a:ea typeface="宋体"/>
                          <a:cs typeface="Times New Roman"/>
                        </a:rPr>
                        <a:t>BP,</a:t>
                      </a:r>
                      <a:r>
                        <a:rPr lang="en-US" altLang="zh-CN" sz="1400" kern="100" dirty="0" smtClean="0">
                          <a:effectLst/>
                          <a:latin typeface="Calibri"/>
                          <a:ea typeface="宋体"/>
                          <a:cs typeface="Times New Roman"/>
                        </a:rPr>
                        <a:t>GA</a:t>
                      </a:r>
                      <a:endParaRPr lang="zh-CN" sz="1400" kern="100" dirty="0">
                        <a:effectLst/>
                        <a:latin typeface="Calibri"/>
                        <a:ea typeface="宋体"/>
                        <a:cs typeface="Times New Roman"/>
                      </a:endParaRPr>
                    </a:p>
                  </a:txBody>
                  <a:tcPr marL="68580" marR="68580" marT="0" marB="0" anchor="ctr"/>
                </a:tc>
                <a:tc>
                  <a:txBody>
                    <a:bodyPr/>
                    <a:lstStyle/>
                    <a:p>
                      <a:pPr indent="0" algn="l">
                        <a:spcAft>
                          <a:spcPts val="0"/>
                        </a:spcAft>
                      </a:pPr>
                      <a:r>
                        <a:rPr lang="zh-CN" sz="1400" kern="100" dirty="0">
                          <a:effectLst/>
                          <a:latin typeface="Calibri"/>
                          <a:ea typeface="宋体"/>
                          <a:cs typeface="Times New Roman"/>
                        </a:rPr>
                        <a:t>雾化合金</a:t>
                      </a:r>
                    </a:p>
                  </a:txBody>
                  <a:tcPr marL="68580" marR="68580" marT="0" marB="0" anchor="ctr"/>
                </a:tc>
                <a:tc>
                  <a:txBody>
                    <a:bodyPr/>
                    <a:lstStyle/>
                    <a:p>
                      <a:pPr indent="0" algn="l">
                        <a:spcAft>
                          <a:spcPts val="0"/>
                        </a:spcAft>
                      </a:pPr>
                      <a:r>
                        <a:rPr lang="zh-CN" sz="1400" kern="100" dirty="0">
                          <a:effectLst/>
                          <a:latin typeface="Calibri"/>
                          <a:ea typeface="宋体"/>
                          <a:cs typeface="Times New Roman"/>
                        </a:rPr>
                        <a:t>基于集对势容差关系的变精度粗糙集和混合核函数为建模工具的最小二乘向量机（</a:t>
                      </a:r>
                      <a:r>
                        <a:rPr lang="en-US" sz="1400" kern="100" dirty="0">
                          <a:effectLst/>
                          <a:latin typeface="Calibri"/>
                          <a:ea typeface="宋体"/>
                          <a:cs typeface="Times New Roman"/>
                        </a:rPr>
                        <a:t>LS_SVM</a:t>
                      </a:r>
                      <a:r>
                        <a:rPr lang="zh-CN" sz="1400" kern="100" dirty="0">
                          <a:effectLst/>
                          <a:latin typeface="Calibri"/>
                          <a:ea typeface="宋体"/>
                          <a:cs typeface="Times New Roman"/>
                        </a:rPr>
                        <a:t>）的</a:t>
                      </a:r>
                      <a:r>
                        <a:rPr lang="zh-CN" sz="1400" kern="100" dirty="0" smtClean="0">
                          <a:effectLst/>
                          <a:latin typeface="Calibri"/>
                          <a:ea typeface="宋体"/>
                          <a:cs typeface="Times New Roman"/>
                        </a:rPr>
                        <a:t>预测模型</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2008</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 机械设计与制造</a:t>
                      </a:r>
                      <a:r>
                        <a:rPr lang="en-US" altLang="zh-CN" sz="1400" kern="100" dirty="0" smtClean="0">
                          <a:effectLst/>
                          <a:latin typeface="+mn-lt"/>
                          <a:ea typeface="宋体"/>
                          <a:cs typeface="Times New Roman"/>
                        </a:rPr>
                        <a:t>. 2008(5). 113-115</a:t>
                      </a:r>
                      <a:endParaRPr lang="zh-CN" sz="1400" kern="100" dirty="0">
                        <a:effectLst/>
                        <a:latin typeface="Calibri"/>
                        <a:ea typeface="宋体"/>
                        <a:cs typeface="Times New Roman"/>
                      </a:endParaRPr>
                    </a:p>
                  </a:txBody>
                  <a:tcPr marL="68580" marR="68580" marT="0" marB="0" anchor="ctr"/>
                </a:tc>
              </a:tr>
              <a:tr h="953670">
                <a:tc>
                  <a:txBody>
                    <a:bodyPr/>
                    <a:lstStyle/>
                    <a:p>
                      <a:pPr indent="0" algn="ctr">
                        <a:spcAft>
                          <a:spcPts val="0"/>
                        </a:spcAft>
                      </a:pPr>
                      <a:r>
                        <a:rPr lang="zh-CN" sz="1400" kern="100" dirty="0">
                          <a:effectLst/>
                          <a:latin typeface="Calibri"/>
                          <a:ea typeface="宋体"/>
                          <a:cs typeface="Times New Roman"/>
                        </a:rPr>
                        <a:t>沈阳工业大学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李润</a:t>
                      </a:r>
                      <a:r>
                        <a:rPr lang="zh-CN" sz="1400" kern="100" dirty="0" smtClean="0">
                          <a:effectLst/>
                          <a:latin typeface="Calibri"/>
                          <a:ea typeface="宋体"/>
                          <a:cs typeface="Times New Roman"/>
                        </a:rPr>
                        <a:t>霞</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l">
                        <a:spcAft>
                          <a:spcPts val="0"/>
                        </a:spcAft>
                      </a:pPr>
                      <a:r>
                        <a:rPr lang="en-US" sz="1400" kern="100" dirty="0">
                          <a:effectLst/>
                          <a:latin typeface="Calibri"/>
                          <a:ea typeface="宋体"/>
                          <a:cs typeface="Times New Roman"/>
                        </a:rPr>
                        <a:t>A345</a:t>
                      </a:r>
                      <a:endParaRPr lang="zh-CN" sz="1400" kern="100" dirty="0">
                        <a:effectLst/>
                        <a:latin typeface="Calibri"/>
                        <a:ea typeface="宋体"/>
                        <a:cs typeface="Times New Roman"/>
                      </a:endParaRPr>
                    </a:p>
                  </a:txBody>
                  <a:tcPr marL="68580" marR="68580" marT="0" marB="0" anchor="ctr"/>
                </a:tc>
                <a:tc>
                  <a:txBody>
                    <a:bodyPr/>
                    <a:lstStyle/>
                    <a:p>
                      <a:pPr indent="0" algn="l">
                        <a:spcAft>
                          <a:spcPts val="0"/>
                        </a:spcAft>
                      </a:pPr>
                      <a:r>
                        <a:rPr lang="zh-CN" sz="1400" kern="100" dirty="0">
                          <a:effectLst/>
                          <a:latin typeface="Calibri"/>
                          <a:ea typeface="宋体"/>
                          <a:cs typeface="Times New Roman"/>
                        </a:rPr>
                        <a:t>固溶温度、固溶时间、时效温度和时效时间对</a:t>
                      </a:r>
                      <a:r>
                        <a:rPr lang="en-US" sz="1400" kern="100" dirty="0">
                          <a:effectLst/>
                          <a:latin typeface="Calibri"/>
                          <a:ea typeface="宋体"/>
                          <a:cs typeface="Times New Roman"/>
                        </a:rPr>
                        <a:t>A354</a:t>
                      </a:r>
                      <a:r>
                        <a:rPr lang="zh-CN" sz="1400" kern="100" dirty="0">
                          <a:effectLst/>
                          <a:latin typeface="Calibri"/>
                          <a:ea typeface="宋体"/>
                          <a:cs typeface="Times New Roman"/>
                        </a:rPr>
                        <a:t>合金热处理性能的</a:t>
                      </a:r>
                      <a:r>
                        <a:rPr lang="zh-CN" sz="1400" kern="100" dirty="0" smtClean="0">
                          <a:effectLst/>
                          <a:latin typeface="Calibri"/>
                          <a:ea typeface="宋体"/>
                          <a:cs typeface="Times New Roman"/>
                        </a:rPr>
                        <a:t>影响</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铸造</a:t>
                      </a:r>
                      <a:r>
                        <a:rPr lang="en-US" altLang="zh-CN" sz="1400" kern="100" dirty="0" smtClean="0">
                          <a:effectLst/>
                          <a:latin typeface="+mn-lt"/>
                          <a:ea typeface="宋体"/>
                          <a:cs typeface="Times New Roman"/>
                        </a:rPr>
                        <a:t>. 2004.(53)3. 228-230</a:t>
                      </a:r>
                      <a:endParaRPr lang="zh-CN" sz="1400" kern="100" dirty="0">
                        <a:effectLst/>
                        <a:latin typeface="Calibri"/>
                        <a:ea typeface="宋体"/>
                        <a:cs typeface="Times New Roman"/>
                      </a:endParaRPr>
                    </a:p>
                  </a:txBody>
                  <a:tcPr marL="68580" marR="68580" marT="0" marB="0" anchor="ctr"/>
                </a:tc>
              </a:tr>
              <a:tr h="953670">
                <a:tc>
                  <a:txBody>
                    <a:bodyPr/>
                    <a:lstStyle/>
                    <a:p>
                      <a:pPr indent="0" algn="ctr">
                        <a:spcAft>
                          <a:spcPts val="0"/>
                        </a:spcAft>
                      </a:pPr>
                      <a:r>
                        <a:rPr lang="zh-CN" sz="1400" kern="100" dirty="0">
                          <a:effectLst/>
                          <a:latin typeface="Calibri"/>
                          <a:ea typeface="宋体"/>
                          <a:cs typeface="Times New Roman"/>
                        </a:rPr>
                        <a:t>沈阳工业大学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张国</a:t>
                      </a:r>
                      <a:r>
                        <a:rPr lang="zh-CN" sz="1400" kern="100" dirty="0" smtClean="0">
                          <a:effectLst/>
                          <a:latin typeface="Calibri"/>
                          <a:ea typeface="宋体"/>
                          <a:cs typeface="Times New Roman"/>
                        </a:rPr>
                        <a:t>英</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合金成分</a:t>
                      </a:r>
                      <a:r>
                        <a:rPr lang="en-US" sz="1400" kern="100" dirty="0">
                          <a:effectLst/>
                          <a:latin typeface="Calibri"/>
                          <a:ea typeface="宋体"/>
                          <a:cs typeface="Times New Roman"/>
                        </a:rPr>
                        <a:t>(</a:t>
                      </a:r>
                      <a:r>
                        <a:rPr lang="en-US" sz="1400" kern="100" dirty="0" err="1">
                          <a:effectLst/>
                          <a:latin typeface="Calibri"/>
                          <a:ea typeface="宋体"/>
                          <a:cs typeface="Times New Roman"/>
                        </a:rPr>
                        <a:t>Nb,Ti,co</a:t>
                      </a:r>
                      <a:r>
                        <a:rPr lang="en-US" sz="1400" kern="100" dirty="0">
                          <a:effectLst/>
                          <a:latin typeface="Calibri"/>
                          <a:ea typeface="宋体"/>
                          <a:cs typeface="Times New Roman"/>
                        </a:rPr>
                        <a:t>)</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建立高</a:t>
                      </a:r>
                      <a:r>
                        <a:rPr lang="en-US" sz="1400" kern="100" dirty="0">
                          <a:effectLst/>
                          <a:latin typeface="Calibri"/>
                          <a:ea typeface="宋体"/>
                          <a:cs typeface="Times New Roman"/>
                        </a:rPr>
                        <a:t>CO-Ni</a:t>
                      </a:r>
                      <a:r>
                        <a:rPr lang="zh-CN" sz="1400" kern="100" dirty="0">
                          <a:effectLst/>
                          <a:latin typeface="Calibri"/>
                          <a:ea typeface="宋体"/>
                          <a:cs typeface="Times New Roman"/>
                        </a:rPr>
                        <a:t>二次硬化钢的力学性能与合金成分及热处理温度对应关系的</a:t>
                      </a:r>
                      <a:r>
                        <a:rPr lang="zh-CN" sz="1400" kern="100" dirty="0" smtClean="0">
                          <a:effectLst/>
                          <a:latin typeface="Calibri"/>
                          <a:ea typeface="宋体"/>
                          <a:cs typeface="Times New Roman"/>
                        </a:rPr>
                        <a:t>模型</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2000</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宇航艺材料</a:t>
                      </a:r>
                      <a:r>
                        <a:rPr lang="en-US" altLang="zh-CN" sz="1400" kern="100" dirty="0" smtClean="0">
                          <a:effectLst/>
                          <a:latin typeface="+mn-lt"/>
                          <a:ea typeface="宋体"/>
                          <a:cs typeface="Times New Roman"/>
                        </a:rPr>
                        <a:t>,2000(2).51-54</a:t>
                      </a:r>
                      <a:endParaRPr lang="zh-CN" sz="1400" kern="100" dirty="0">
                        <a:effectLst/>
                        <a:latin typeface="Calibri"/>
                        <a:ea typeface="宋体"/>
                        <a:cs typeface="Times New Roman"/>
                      </a:endParaRPr>
                    </a:p>
                  </a:txBody>
                  <a:tcPr marL="68580" marR="68580" marT="0" marB="0" anchor="ctr"/>
                </a:tc>
              </a:tr>
              <a:tr h="990258">
                <a:tc>
                  <a:txBody>
                    <a:bodyPr/>
                    <a:lstStyle/>
                    <a:p>
                      <a:pPr indent="0" algn="ctr">
                        <a:spcAft>
                          <a:spcPts val="0"/>
                        </a:spcAft>
                      </a:pPr>
                      <a:r>
                        <a:rPr lang="zh-CN" sz="1400" kern="100" dirty="0">
                          <a:effectLst/>
                          <a:latin typeface="Calibri"/>
                          <a:ea typeface="宋体"/>
                          <a:cs typeface="Times New Roman"/>
                        </a:rPr>
                        <a:t>东北大学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张国</a:t>
                      </a:r>
                      <a:r>
                        <a:rPr lang="zh-CN" sz="1400" kern="100" dirty="0" smtClean="0">
                          <a:effectLst/>
                          <a:latin typeface="Calibri"/>
                          <a:ea typeface="宋体"/>
                          <a:cs typeface="Times New Roman"/>
                        </a:rPr>
                        <a:t>英</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高</a:t>
                      </a:r>
                      <a:r>
                        <a:rPr lang="en-US" sz="1400" kern="100" dirty="0">
                          <a:effectLst/>
                          <a:latin typeface="Calibri"/>
                          <a:ea typeface="宋体"/>
                          <a:cs typeface="Times New Roman"/>
                        </a:rPr>
                        <a:t>Co-Ni </a:t>
                      </a:r>
                      <a:r>
                        <a:rPr lang="zh-CN" sz="1400" kern="100" dirty="0">
                          <a:effectLst/>
                          <a:latin typeface="Calibri"/>
                          <a:ea typeface="宋体"/>
                          <a:cs typeface="Times New Roman"/>
                        </a:rPr>
                        <a:t>二次硬化钢</a:t>
                      </a: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建立高</a:t>
                      </a:r>
                      <a:r>
                        <a:rPr lang="en-US" sz="1400" kern="100" dirty="0">
                          <a:effectLst/>
                          <a:latin typeface="Calibri"/>
                          <a:ea typeface="宋体"/>
                          <a:cs typeface="Times New Roman"/>
                        </a:rPr>
                        <a:t>Co -Ni </a:t>
                      </a:r>
                      <a:r>
                        <a:rPr lang="zh-CN" sz="1400" kern="100" dirty="0">
                          <a:effectLst/>
                          <a:latin typeface="Calibri"/>
                          <a:ea typeface="宋体"/>
                          <a:cs typeface="Times New Roman"/>
                        </a:rPr>
                        <a:t>二次硬化钢的力学性能与合金成分及热处理温度对应关系的模型。</a:t>
                      </a: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1999</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材料科学与工艺</a:t>
                      </a:r>
                      <a:r>
                        <a:rPr lang="en-US" altLang="zh-CN" sz="1400" kern="100" dirty="0" smtClean="0">
                          <a:effectLst/>
                          <a:latin typeface="+mn-lt"/>
                          <a:ea typeface="宋体"/>
                          <a:cs typeface="Times New Roman"/>
                        </a:rPr>
                        <a:t>, 1999.(7)3. 93-96</a:t>
                      </a:r>
                      <a:endParaRPr lang="zh-CN" sz="1400" kern="100" dirty="0">
                        <a:effectLst/>
                        <a:latin typeface="Calibri"/>
                        <a:ea typeface="宋体"/>
                        <a:cs typeface="Times New Roman"/>
                      </a:endParaRPr>
                    </a:p>
                  </a:txBody>
                  <a:tcPr marL="68580" marR="68580" marT="0" marB="0" anchor="ctr"/>
                </a:tc>
              </a:tr>
              <a:tr h="953670">
                <a:tc>
                  <a:txBody>
                    <a:bodyPr/>
                    <a:lstStyle/>
                    <a:p>
                      <a:pPr indent="0" algn="ctr">
                        <a:spcAft>
                          <a:spcPts val="0"/>
                        </a:spcAft>
                      </a:pPr>
                      <a:r>
                        <a:rPr lang="zh-CN" sz="1400" kern="100" dirty="0">
                          <a:effectLst/>
                          <a:latin typeface="Calibri"/>
                          <a:ea typeface="宋体"/>
                          <a:cs typeface="Times New Roman"/>
                        </a:rPr>
                        <a:t>中国科学院上海冶金研究所</a:t>
                      </a: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蔡煜东</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a:effectLst/>
                          <a:latin typeface="Calibri"/>
                          <a:ea typeface="宋体"/>
                          <a:cs typeface="Times New Roman"/>
                        </a:rPr>
                        <a:t>ANN</a:t>
                      </a:r>
                      <a:endParaRPr lang="zh-CN" sz="1400" kern="100">
                        <a:effectLst/>
                        <a:latin typeface="Calibri"/>
                        <a:ea typeface="宋体"/>
                        <a:cs typeface="Times New Roman"/>
                      </a:endParaRPr>
                    </a:p>
                  </a:txBody>
                  <a:tcPr marL="68580" marR="68580" marT="0" marB="0" anchor="ctr"/>
                </a:tc>
                <a:tc>
                  <a:txBody>
                    <a:bodyPr/>
                    <a:lstStyle/>
                    <a:p>
                      <a:pPr indent="0" algn="l">
                        <a:spcAft>
                          <a:spcPts val="0"/>
                        </a:spcAft>
                      </a:pPr>
                      <a:r>
                        <a:rPr lang="zh-CN" sz="1400" kern="100">
                          <a:effectLst/>
                          <a:latin typeface="Calibri"/>
                          <a:ea typeface="宋体"/>
                          <a:cs typeface="Times New Roman"/>
                        </a:rPr>
                        <a:t>过渡金属元素</a:t>
                      </a:r>
                    </a:p>
                  </a:txBody>
                  <a:tcPr marL="68580" marR="68580" marT="0" marB="0" anchor="ctr"/>
                </a:tc>
                <a:tc>
                  <a:txBody>
                    <a:bodyPr/>
                    <a:lstStyle/>
                    <a:p>
                      <a:pPr indent="0" algn="l">
                        <a:spcAft>
                          <a:spcPts val="0"/>
                        </a:spcAft>
                      </a:pPr>
                      <a:r>
                        <a:rPr lang="zh-CN" sz="1400" kern="100" dirty="0">
                          <a:effectLst/>
                          <a:latin typeface="Calibri"/>
                          <a:ea typeface="宋体"/>
                          <a:cs typeface="Times New Roman"/>
                        </a:rPr>
                        <a:t>对高氧化态</a:t>
                      </a:r>
                      <a:r>
                        <a:rPr lang="en-US" sz="1400" kern="100" dirty="0">
                          <a:effectLst/>
                          <a:latin typeface="Calibri"/>
                          <a:ea typeface="宋体"/>
                          <a:cs typeface="Times New Roman"/>
                        </a:rPr>
                        <a:t>(</a:t>
                      </a:r>
                      <a:r>
                        <a:rPr lang="en-US" sz="1400" kern="100" dirty="0">
                          <a:effectLst/>
                          <a:latin typeface="Times New Roman"/>
                          <a:ea typeface="宋体"/>
                          <a:cs typeface="Times New Roman"/>
                        </a:rPr>
                        <a:t>II—IV</a:t>
                      </a:r>
                      <a:r>
                        <a:rPr lang="en-US" sz="1400" kern="100" dirty="0">
                          <a:effectLst/>
                          <a:latin typeface="Calibri"/>
                          <a:ea typeface="宋体"/>
                          <a:cs typeface="Times New Roman"/>
                        </a:rPr>
                        <a:t>) </a:t>
                      </a:r>
                      <a:r>
                        <a:rPr lang="zh-CN" sz="1400" kern="100" dirty="0">
                          <a:effectLst/>
                          <a:latin typeface="Calibri"/>
                          <a:ea typeface="宋体"/>
                          <a:cs typeface="Times New Roman"/>
                        </a:rPr>
                        <a:t>三核金属簇合物的构型分布进行了分析</a:t>
                      </a:r>
                      <a:r>
                        <a:rPr lang="en-US" sz="1400" kern="100" dirty="0">
                          <a:effectLst/>
                          <a:latin typeface="Calibri"/>
                          <a:ea typeface="宋体"/>
                          <a:cs typeface="Times New Roman"/>
                        </a:rPr>
                        <a:t>, </a:t>
                      </a:r>
                      <a:r>
                        <a:rPr lang="zh-CN" sz="1400" kern="100" dirty="0">
                          <a:effectLst/>
                          <a:latin typeface="Calibri"/>
                          <a:ea typeface="宋体"/>
                          <a:cs typeface="Times New Roman"/>
                        </a:rPr>
                        <a:t>得到了较好的分类</a:t>
                      </a: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1994</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计算机与应用化学</a:t>
                      </a:r>
                      <a:r>
                        <a:rPr lang="en-US" altLang="zh-CN" sz="1400" kern="100" dirty="0" smtClean="0">
                          <a:effectLst/>
                          <a:latin typeface="+mn-lt"/>
                          <a:ea typeface="宋体"/>
                          <a:cs typeface="Times New Roman"/>
                        </a:rPr>
                        <a:t>, 1994(11)1. 32-35</a:t>
                      </a:r>
                      <a:endParaRPr lang="zh-CN" sz="14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164927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title"/>
          </p:nvPr>
        </p:nvSpPr>
        <p:spPr>
          <a:xfrm>
            <a:off x="827583" y="0"/>
            <a:ext cx="8229601" cy="796950"/>
          </a:xfrm>
          <a:prstGeom prst="rect">
            <a:avLst/>
          </a:prstGeom>
        </p:spPr>
        <p:txBody>
          <a:bodyPr/>
          <a:lstStyle/>
          <a:p>
            <a:r>
              <a:t>存在的问题</a:t>
            </a:r>
          </a:p>
        </p:txBody>
      </p:sp>
      <p:grpSp>
        <p:nvGrpSpPr>
          <p:cNvPr id="341" name="Group 341"/>
          <p:cNvGrpSpPr/>
          <p:nvPr/>
        </p:nvGrpSpPr>
        <p:grpSpPr>
          <a:xfrm>
            <a:off x="6436084" y="1368552"/>
            <a:ext cx="1930250" cy="948797"/>
            <a:chOff x="0" y="0"/>
            <a:chExt cx="1930248" cy="948796"/>
          </a:xfrm>
        </p:grpSpPr>
        <p:sp>
          <p:nvSpPr>
            <p:cNvPr id="339" name="Shape 339"/>
            <p:cNvSpPr/>
            <p:nvPr/>
          </p:nvSpPr>
          <p:spPr>
            <a:xfrm>
              <a:off x="-1" y="0"/>
              <a:ext cx="1930249" cy="948797"/>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mn-lt"/>
                  <a:ea typeface="+mn-ea"/>
                  <a:cs typeface="+mn-cs"/>
                  <a:sym typeface="Calibri"/>
                </a:defRPr>
              </a:pPr>
              <a:endParaRPr/>
            </a:p>
          </p:txBody>
        </p:sp>
        <p:sp>
          <p:nvSpPr>
            <p:cNvPr id="340" name="Shape 340"/>
            <p:cNvSpPr/>
            <p:nvPr/>
          </p:nvSpPr>
          <p:spPr>
            <a:xfrm>
              <a:off x="46316" y="111177"/>
              <a:ext cx="1837615"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a:latin typeface="+mn-lt"/>
                  <a:ea typeface="+mn-ea"/>
                  <a:cs typeface="+mn-cs"/>
                  <a:sym typeface="Calibri"/>
                </a:defRPr>
              </a:pPr>
              <a:r>
                <a:t>特征选择难</a:t>
              </a:r>
            </a:p>
            <a:p>
              <a:pPr algn="ctr">
                <a:defRPr>
                  <a:latin typeface="+mn-lt"/>
                  <a:ea typeface="+mn-ea"/>
                  <a:cs typeface="+mn-cs"/>
                  <a:sym typeface="Calibri"/>
                </a:defRPr>
              </a:pPr>
              <a:r>
                <a:t>数据质量不高</a:t>
              </a:r>
            </a:p>
          </p:txBody>
        </p:sp>
      </p:grpSp>
      <p:grpSp>
        <p:nvGrpSpPr>
          <p:cNvPr id="344" name="Group 344"/>
          <p:cNvGrpSpPr/>
          <p:nvPr/>
        </p:nvGrpSpPr>
        <p:grpSpPr>
          <a:xfrm>
            <a:off x="6432363" y="3066693"/>
            <a:ext cx="1930249" cy="1008115"/>
            <a:chOff x="0" y="0"/>
            <a:chExt cx="1930248" cy="1008113"/>
          </a:xfrm>
        </p:grpSpPr>
        <p:sp>
          <p:nvSpPr>
            <p:cNvPr id="342" name="Shape 342"/>
            <p:cNvSpPr/>
            <p:nvPr/>
          </p:nvSpPr>
          <p:spPr>
            <a:xfrm>
              <a:off x="-1" y="0"/>
              <a:ext cx="1930249" cy="1008114"/>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mn-lt"/>
                  <a:ea typeface="+mn-ea"/>
                  <a:cs typeface="+mn-cs"/>
                  <a:sym typeface="Calibri"/>
                </a:defRPr>
              </a:pPr>
              <a:endParaRPr/>
            </a:p>
          </p:txBody>
        </p:sp>
        <p:sp>
          <p:nvSpPr>
            <p:cNvPr id="343" name="Shape 343"/>
            <p:cNvSpPr/>
            <p:nvPr/>
          </p:nvSpPr>
          <p:spPr>
            <a:xfrm>
              <a:off x="49210" y="140835"/>
              <a:ext cx="1831827"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a:latin typeface="+mn-lt"/>
                  <a:ea typeface="+mn-ea"/>
                  <a:cs typeface="+mn-cs"/>
                  <a:sym typeface="Calibri"/>
                </a:defRPr>
              </a:pPr>
              <a:r>
                <a:t>调参繁杂</a:t>
              </a:r>
            </a:p>
            <a:p>
              <a:pPr algn="ctr">
                <a:defRPr>
                  <a:latin typeface="+mn-lt"/>
                  <a:ea typeface="+mn-ea"/>
                  <a:cs typeface="+mn-cs"/>
                  <a:sym typeface="Calibri"/>
                </a:defRPr>
              </a:pPr>
              <a:r>
                <a:t>不易使用</a:t>
              </a:r>
            </a:p>
          </p:txBody>
        </p:sp>
      </p:grpSp>
      <p:grpSp>
        <p:nvGrpSpPr>
          <p:cNvPr id="347" name="Group 347"/>
          <p:cNvGrpSpPr/>
          <p:nvPr/>
        </p:nvGrpSpPr>
        <p:grpSpPr>
          <a:xfrm>
            <a:off x="6432363" y="4531221"/>
            <a:ext cx="1930249" cy="922631"/>
            <a:chOff x="0" y="0"/>
            <a:chExt cx="1930248" cy="922630"/>
          </a:xfrm>
        </p:grpSpPr>
        <p:sp>
          <p:nvSpPr>
            <p:cNvPr id="345" name="Shape 345"/>
            <p:cNvSpPr/>
            <p:nvPr/>
          </p:nvSpPr>
          <p:spPr>
            <a:xfrm>
              <a:off x="-1" y="-1"/>
              <a:ext cx="1930249" cy="922631"/>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mn-lt"/>
                  <a:ea typeface="+mn-ea"/>
                  <a:cs typeface="+mn-cs"/>
                  <a:sym typeface="Calibri"/>
                </a:defRPr>
              </a:pPr>
              <a:endParaRPr/>
            </a:p>
          </p:txBody>
        </p:sp>
        <p:sp>
          <p:nvSpPr>
            <p:cNvPr id="346" name="Shape 346"/>
            <p:cNvSpPr/>
            <p:nvPr/>
          </p:nvSpPr>
          <p:spPr>
            <a:xfrm>
              <a:off x="45037" y="98093"/>
              <a:ext cx="1840173"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a:latin typeface="+mn-lt"/>
                  <a:ea typeface="+mn-ea"/>
                  <a:cs typeface="+mn-cs"/>
                  <a:sym typeface="Calibri"/>
                </a:defRPr>
              </a:pPr>
              <a:r>
                <a:t>黑盒子</a:t>
              </a:r>
            </a:p>
            <a:p>
              <a:pPr algn="ctr">
                <a:defRPr>
                  <a:latin typeface="+mn-lt"/>
                  <a:ea typeface="+mn-ea"/>
                  <a:cs typeface="+mn-cs"/>
                  <a:sym typeface="Calibri"/>
                </a:defRPr>
              </a:pPr>
              <a:r>
                <a:t>不易理解</a:t>
              </a:r>
            </a:p>
          </p:txBody>
        </p:sp>
      </p:grpSp>
      <p:grpSp>
        <p:nvGrpSpPr>
          <p:cNvPr id="350" name="Group 350"/>
          <p:cNvGrpSpPr/>
          <p:nvPr/>
        </p:nvGrpSpPr>
        <p:grpSpPr>
          <a:xfrm>
            <a:off x="469121" y="1252725"/>
            <a:ext cx="615500" cy="4280006"/>
            <a:chOff x="0" y="0"/>
            <a:chExt cx="615499" cy="4280005"/>
          </a:xfrm>
        </p:grpSpPr>
        <p:sp>
          <p:nvSpPr>
            <p:cNvPr id="348" name="Shape 348"/>
            <p:cNvSpPr/>
            <p:nvPr/>
          </p:nvSpPr>
          <p:spPr>
            <a:xfrm>
              <a:off x="0" y="-1"/>
              <a:ext cx="615500" cy="4280006"/>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sz="2400" b="1">
                  <a:solidFill>
                    <a:srgbClr val="FFFFFF"/>
                  </a:solidFill>
                  <a:latin typeface="+mn-lt"/>
                  <a:ea typeface="+mn-ea"/>
                  <a:cs typeface="+mn-cs"/>
                  <a:sym typeface="Calibri"/>
                </a:defRPr>
              </a:pPr>
              <a:endParaRPr/>
            </a:p>
          </p:txBody>
        </p:sp>
        <p:sp>
          <p:nvSpPr>
            <p:cNvPr id="349" name="Shape 349"/>
            <p:cNvSpPr/>
            <p:nvPr/>
          </p:nvSpPr>
          <p:spPr>
            <a:xfrm>
              <a:off x="0" y="417881"/>
              <a:ext cx="615500" cy="3444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400" b="1">
                  <a:solidFill>
                    <a:srgbClr val="FFFFFF"/>
                  </a:solidFill>
                  <a:latin typeface="+mn-lt"/>
                  <a:ea typeface="+mn-ea"/>
                  <a:cs typeface="+mn-cs"/>
                  <a:sym typeface="Calibri"/>
                </a:defRPr>
              </a:lvl1pPr>
            </a:lstStyle>
            <a:p>
              <a:r>
                <a:t>单一机器学习方法</a:t>
              </a:r>
            </a:p>
          </p:txBody>
        </p:sp>
      </p:grpSp>
      <p:grpSp>
        <p:nvGrpSpPr>
          <p:cNvPr id="353" name="Group 353"/>
          <p:cNvGrpSpPr/>
          <p:nvPr/>
        </p:nvGrpSpPr>
        <p:grpSpPr>
          <a:xfrm>
            <a:off x="1093524" y="1237225"/>
            <a:ext cx="4234505" cy="1530547"/>
            <a:chOff x="0" y="-1"/>
            <a:chExt cx="4234503" cy="1530545"/>
          </a:xfrm>
        </p:grpSpPr>
        <p:sp>
          <p:nvSpPr>
            <p:cNvPr id="351" name="Shape 351"/>
            <p:cNvSpPr/>
            <p:nvPr/>
          </p:nvSpPr>
          <p:spPr>
            <a:xfrm>
              <a:off x="0" y="-2"/>
              <a:ext cx="4234505" cy="1530547"/>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defRPr sz="2000">
                  <a:latin typeface="+mn-lt"/>
                  <a:ea typeface="+mn-ea"/>
                  <a:cs typeface="+mn-cs"/>
                  <a:sym typeface="Calibri"/>
                </a:defRPr>
              </a:pPr>
              <a:endParaRPr/>
            </a:p>
          </p:txBody>
        </p:sp>
        <p:sp>
          <p:nvSpPr>
            <p:cNvPr id="352" name="Shape 352"/>
            <p:cNvSpPr/>
            <p:nvPr/>
          </p:nvSpPr>
          <p:spPr>
            <a:xfrm>
              <a:off x="0" y="8350"/>
              <a:ext cx="4234505" cy="1513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2000">
                  <a:latin typeface="+mn-lt"/>
                  <a:ea typeface="+mn-ea"/>
                  <a:cs typeface="+mn-cs"/>
                  <a:sym typeface="Calibri"/>
                </a:defRPr>
              </a:lvl1pPr>
            </a:lstStyle>
            <a:p>
              <a:r>
                <a:t>利用合金的成分、工艺过程参数和环境参数等实验数据对合金材料进行构效关系预测，高通量计算将给构效关系研究积累大量、多样数据</a:t>
              </a:r>
            </a:p>
          </p:txBody>
        </p:sp>
      </p:grpSp>
      <p:sp>
        <p:nvSpPr>
          <p:cNvPr id="354" name="Shape 354"/>
          <p:cNvSpPr/>
          <p:nvPr/>
        </p:nvSpPr>
        <p:spPr>
          <a:xfrm>
            <a:off x="5558020" y="1669276"/>
            <a:ext cx="648074" cy="43205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450" y="5400"/>
                </a:lnTo>
                <a:lnTo>
                  <a:pt x="450" y="16200"/>
                </a:lnTo>
                <a:lnTo>
                  <a:pt x="0" y="16200"/>
                </a:lnTo>
                <a:close/>
                <a:moveTo>
                  <a:pt x="900" y="5400"/>
                </a:moveTo>
                <a:lnTo>
                  <a:pt x="1800" y="5400"/>
                </a:lnTo>
                <a:lnTo>
                  <a:pt x="1800" y="16200"/>
                </a:lnTo>
                <a:lnTo>
                  <a:pt x="900" y="16200"/>
                </a:lnTo>
                <a:close/>
                <a:moveTo>
                  <a:pt x="2250" y="5400"/>
                </a:moveTo>
                <a:lnTo>
                  <a:pt x="14400" y="5400"/>
                </a:lnTo>
                <a:lnTo>
                  <a:pt x="14400" y="0"/>
                </a:lnTo>
                <a:lnTo>
                  <a:pt x="21600" y="10800"/>
                </a:lnTo>
                <a:lnTo>
                  <a:pt x="14400" y="21600"/>
                </a:lnTo>
                <a:lnTo>
                  <a:pt x="14400" y="16200"/>
                </a:lnTo>
                <a:lnTo>
                  <a:pt x="2250" y="16200"/>
                </a:lnTo>
                <a:close/>
              </a:path>
            </a:pathLst>
          </a:custGeom>
          <a:solidFill>
            <a:srgbClr val="FFFFFF"/>
          </a:solidFill>
          <a:ln w="25400">
            <a:solidFill>
              <a:schemeClr val="accent6"/>
            </a:solidFill>
          </a:ln>
        </p:spPr>
        <p:txBody>
          <a:bodyPr lIns="45718" tIns="45718" rIns="45718" bIns="45718" anchor="ctr"/>
          <a:lstStyle/>
          <a:p>
            <a:pPr algn="ctr">
              <a:defRPr>
                <a:latin typeface="+mn-lt"/>
                <a:ea typeface="+mn-ea"/>
                <a:cs typeface="+mn-cs"/>
                <a:sym typeface="Calibri"/>
              </a:defRPr>
            </a:pPr>
            <a:endParaRPr/>
          </a:p>
        </p:txBody>
      </p:sp>
      <p:grpSp>
        <p:nvGrpSpPr>
          <p:cNvPr id="357" name="Group 357"/>
          <p:cNvGrpSpPr/>
          <p:nvPr/>
        </p:nvGrpSpPr>
        <p:grpSpPr>
          <a:xfrm>
            <a:off x="1088980" y="2915914"/>
            <a:ext cx="4234505" cy="1530547"/>
            <a:chOff x="0" y="-1"/>
            <a:chExt cx="4234503" cy="1530546"/>
          </a:xfrm>
        </p:grpSpPr>
        <p:sp>
          <p:nvSpPr>
            <p:cNvPr id="355" name="Shape 355"/>
            <p:cNvSpPr/>
            <p:nvPr/>
          </p:nvSpPr>
          <p:spPr>
            <a:xfrm>
              <a:off x="0" y="-2"/>
              <a:ext cx="4234505" cy="1530547"/>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defRPr sz="2000">
                  <a:latin typeface="+mn-lt"/>
                  <a:ea typeface="+mn-ea"/>
                  <a:cs typeface="+mn-cs"/>
                  <a:sym typeface="Calibri"/>
                </a:defRPr>
              </a:pPr>
              <a:endParaRPr/>
            </a:p>
          </p:txBody>
        </p:sp>
        <p:sp>
          <p:nvSpPr>
            <p:cNvPr id="356" name="Shape 356"/>
            <p:cNvSpPr/>
            <p:nvPr/>
          </p:nvSpPr>
          <p:spPr>
            <a:xfrm>
              <a:off x="0" y="8349"/>
              <a:ext cx="4234505" cy="1513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2000">
                  <a:latin typeface="+mn-lt"/>
                  <a:ea typeface="+mn-ea"/>
                  <a:cs typeface="+mn-cs"/>
                  <a:sym typeface="Calibri"/>
                </a:defRPr>
              </a:lvl1pPr>
            </a:lstStyle>
            <a:p>
              <a:r>
                <a:t>利用单一模型构建预测模型，需要繁琐的参数调优，依赖于专家的计算机和材料经验，而专家的材料经验知识在建模过程中往往被忽略</a:t>
              </a:r>
            </a:p>
          </p:txBody>
        </p:sp>
      </p:grpSp>
      <p:sp>
        <p:nvSpPr>
          <p:cNvPr id="358" name="Shape 358"/>
          <p:cNvSpPr/>
          <p:nvPr/>
        </p:nvSpPr>
        <p:spPr>
          <a:xfrm>
            <a:off x="5545444" y="3461246"/>
            <a:ext cx="648074" cy="43205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450" y="5400"/>
                </a:lnTo>
                <a:lnTo>
                  <a:pt x="450" y="16200"/>
                </a:lnTo>
                <a:lnTo>
                  <a:pt x="0" y="16200"/>
                </a:lnTo>
                <a:close/>
                <a:moveTo>
                  <a:pt x="900" y="5400"/>
                </a:moveTo>
                <a:lnTo>
                  <a:pt x="1800" y="5400"/>
                </a:lnTo>
                <a:lnTo>
                  <a:pt x="1800" y="16200"/>
                </a:lnTo>
                <a:lnTo>
                  <a:pt x="900" y="16200"/>
                </a:lnTo>
                <a:close/>
                <a:moveTo>
                  <a:pt x="2250" y="5400"/>
                </a:moveTo>
                <a:lnTo>
                  <a:pt x="14400" y="5400"/>
                </a:lnTo>
                <a:lnTo>
                  <a:pt x="14400" y="0"/>
                </a:lnTo>
                <a:lnTo>
                  <a:pt x="21600" y="10800"/>
                </a:lnTo>
                <a:lnTo>
                  <a:pt x="14400" y="21600"/>
                </a:lnTo>
                <a:lnTo>
                  <a:pt x="14400" y="16200"/>
                </a:lnTo>
                <a:lnTo>
                  <a:pt x="2250" y="16200"/>
                </a:lnTo>
                <a:close/>
              </a:path>
            </a:pathLst>
          </a:custGeom>
          <a:solidFill>
            <a:srgbClr val="FFFFFF"/>
          </a:solidFill>
          <a:ln w="25400">
            <a:solidFill>
              <a:schemeClr val="accent6"/>
            </a:solidFill>
          </a:ln>
        </p:spPr>
        <p:txBody>
          <a:bodyPr lIns="45718" tIns="45718" rIns="45718" bIns="45718" anchor="ctr"/>
          <a:lstStyle/>
          <a:p>
            <a:pPr algn="ctr">
              <a:defRPr>
                <a:latin typeface="+mn-lt"/>
                <a:ea typeface="+mn-ea"/>
                <a:cs typeface="+mn-cs"/>
                <a:sym typeface="Calibri"/>
              </a:defRPr>
            </a:pPr>
            <a:endParaRPr/>
          </a:p>
        </p:txBody>
      </p:sp>
      <p:grpSp>
        <p:nvGrpSpPr>
          <p:cNvPr id="361" name="Group 361"/>
          <p:cNvGrpSpPr/>
          <p:nvPr/>
        </p:nvGrpSpPr>
        <p:grpSpPr>
          <a:xfrm>
            <a:off x="1088980" y="4594604"/>
            <a:ext cx="4234505" cy="922631"/>
            <a:chOff x="0" y="0"/>
            <a:chExt cx="4234503" cy="922630"/>
          </a:xfrm>
        </p:grpSpPr>
        <p:sp>
          <p:nvSpPr>
            <p:cNvPr id="359" name="Shape 359"/>
            <p:cNvSpPr/>
            <p:nvPr/>
          </p:nvSpPr>
          <p:spPr>
            <a:xfrm>
              <a:off x="0" y="-1"/>
              <a:ext cx="4234505" cy="92263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defRPr sz="2000">
                  <a:latin typeface="+mn-lt"/>
                  <a:ea typeface="+mn-ea"/>
                  <a:cs typeface="+mn-cs"/>
                  <a:sym typeface="Calibri"/>
                </a:defRPr>
              </a:pPr>
              <a:endParaRPr/>
            </a:p>
          </p:txBody>
        </p:sp>
        <p:sp>
          <p:nvSpPr>
            <p:cNvPr id="360" name="Shape 360"/>
            <p:cNvSpPr/>
            <p:nvPr/>
          </p:nvSpPr>
          <p:spPr>
            <a:xfrm>
              <a:off x="0" y="59994"/>
              <a:ext cx="4234505"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2000">
                  <a:latin typeface="+mn-lt"/>
                  <a:ea typeface="+mn-ea"/>
                  <a:cs typeface="+mn-cs"/>
                  <a:sym typeface="Calibri"/>
                </a:defRPr>
              </a:lvl1pPr>
            </a:lstStyle>
            <a:p>
              <a:r>
                <a:t>学习结果以权重方式存在于模型中，专家难以理解</a:t>
              </a:r>
            </a:p>
          </p:txBody>
        </p:sp>
      </p:grpSp>
      <p:sp>
        <p:nvSpPr>
          <p:cNvPr id="362" name="Shape 362"/>
          <p:cNvSpPr/>
          <p:nvPr/>
        </p:nvSpPr>
        <p:spPr>
          <a:xfrm>
            <a:off x="5545444" y="4837626"/>
            <a:ext cx="648074" cy="43205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450" y="5400"/>
                </a:lnTo>
                <a:lnTo>
                  <a:pt x="450" y="16200"/>
                </a:lnTo>
                <a:lnTo>
                  <a:pt x="0" y="16200"/>
                </a:lnTo>
                <a:close/>
                <a:moveTo>
                  <a:pt x="900" y="5400"/>
                </a:moveTo>
                <a:lnTo>
                  <a:pt x="1800" y="5400"/>
                </a:lnTo>
                <a:lnTo>
                  <a:pt x="1800" y="16200"/>
                </a:lnTo>
                <a:lnTo>
                  <a:pt x="900" y="16200"/>
                </a:lnTo>
                <a:close/>
                <a:moveTo>
                  <a:pt x="2250" y="5400"/>
                </a:moveTo>
                <a:lnTo>
                  <a:pt x="14400" y="5400"/>
                </a:lnTo>
                <a:lnTo>
                  <a:pt x="14400" y="0"/>
                </a:lnTo>
                <a:lnTo>
                  <a:pt x="21600" y="10800"/>
                </a:lnTo>
                <a:lnTo>
                  <a:pt x="14400" y="21600"/>
                </a:lnTo>
                <a:lnTo>
                  <a:pt x="14400" y="16200"/>
                </a:lnTo>
                <a:lnTo>
                  <a:pt x="2250" y="16200"/>
                </a:lnTo>
                <a:close/>
              </a:path>
            </a:pathLst>
          </a:custGeom>
          <a:solidFill>
            <a:srgbClr val="FFFFFF"/>
          </a:solidFill>
          <a:ln w="25400">
            <a:solidFill>
              <a:schemeClr val="accent6"/>
            </a:solidFill>
          </a:ln>
        </p:spPr>
        <p:txBody>
          <a:bodyPr lIns="45718" tIns="45718" rIns="45718" bIns="45718" anchor="ctr"/>
          <a:lstStyle/>
          <a:p>
            <a:pPr algn="ctr">
              <a:defRPr>
                <a:latin typeface="+mn-lt"/>
                <a:ea typeface="+mn-ea"/>
                <a:cs typeface="+mn-cs"/>
                <a:sym typeface="Calibri"/>
              </a:defRPr>
            </a:pPr>
            <a:endParaRPr/>
          </a:p>
        </p:txBody>
      </p:sp>
      <p:grpSp>
        <p:nvGrpSpPr>
          <p:cNvPr id="365" name="Group 365"/>
          <p:cNvGrpSpPr/>
          <p:nvPr/>
        </p:nvGrpSpPr>
        <p:grpSpPr>
          <a:xfrm>
            <a:off x="469407" y="2132691"/>
            <a:ext cx="7898991" cy="2592618"/>
            <a:chOff x="0" y="0"/>
            <a:chExt cx="7898989" cy="2592616"/>
          </a:xfrm>
        </p:grpSpPr>
        <p:sp>
          <p:nvSpPr>
            <p:cNvPr id="363" name="Shape 363"/>
            <p:cNvSpPr/>
            <p:nvPr/>
          </p:nvSpPr>
          <p:spPr>
            <a:xfrm>
              <a:off x="0" y="159092"/>
              <a:ext cx="7898990" cy="2274435"/>
            </a:xfrm>
            <a:prstGeom prst="rect">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nSpc>
                  <a:spcPct val="150000"/>
                </a:lnSpc>
                <a:defRPr sz="2000" b="1">
                  <a:solidFill>
                    <a:srgbClr val="FFFFFF"/>
                  </a:solidFill>
                  <a:latin typeface="+mn-lt"/>
                  <a:ea typeface="+mn-ea"/>
                  <a:cs typeface="+mn-cs"/>
                  <a:sym typeface="Calibri"/>
                </a:defRPr>
              </a:pPr>
              <a:endParaRPr/>
            </a:p>
          </p:txBody>
        </p:sp>
        <p:sp>
          <p:nvSpPr>
            <p:cNvPr id="364" name="Shape 364"/>
            <p:cNvSpPr/>
            <p:nvPr/>
          </p:nvSpPr>
          <p:spPr>
            <a:xfrm>
              <a:off x="0" y="0"/>
              <a:ext cx="7898990" cy="25926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p>
              <a:pPr>
                <a:lnSpc>
                  <a:spcPct val="150000"/>
                </a:lnSpc>
                <a:defRPr sz="2000" b="1">
                  <a:solidFill>
                    <a:srgbClr val="FFFFFF"/>
                  </a:solidFill>
                  <a:latin typeface="+mn-lt"/>
                  <a:ea typeface="+mn-ea"/>
                  <a:cs typeface="+mn-cs"/>
                  <a:sym typeface="Calibri"/>
                </a:defRPr>
              </a:pPr>
              <a:r>
                <a:t>本课题将针对这些问题，综合利用特征选择、集成学习、规则抽取等方法和技术，研究具有</a:t>
              </a:r>
              <a:r>
                <a:rPr>
                  <a:solidFill>
                    <a:srgbClr val="FF2E09"/>
                  </a:solidFill>
                </a:rPr>
                <a:t>好的泛化能力、易于使用、可以理解</a:t>
              </a:r>
              <a:r>
                <a:t>的机器学习方法，应用于单晶高温合金的成分－结构－性能的分析与预测。</a:t>
              </a:r>
            </a:p>
          </p:txBody>
        </p:sp>
      </p:grpSp>
    </p:spTree>
    <p:extLst>
      <p:ext uri="{BB962C8B-B14F-4D97-AF65-F5344CB8AC3E}">
        <p14:creationId xmlns:p14="http://schemas.microsoft.com/office/powerpoint/2010/main" val="898748291"/>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809042274"/>
              </p:ext>
            </p:extLst>
          </p:nvPr>
        </p:nvGraphicFramePr>
        <p:xfrm>
          <a:off x="611560" y="1772816"/>
          <a:ext cx="7949563"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1987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smtClean="0"/>
              <a:t>挑战与科学问题</a:t>
            </a:r>
            <a:endParaRPr lang="zh-CN" altLang="en-US" dirty="0"/>
          </a:p>
        </p:txBody>
      </p:sp>
      <p:sp>
        <p:nvSpPr>
          <p:cNvPr id="24" name="矩形 23"/>
          <p:cNvSpPr/>
          <p:nvPr/>
        </p:nvSpPr>
        <p:spPr>
          <a:xfrm>
            <a:off x="6832163" y="4332524"/>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可解释性</a:t>
            </a:r>
            <a:endParaRPr lang="zh-CN" altLang="en-US" dirty="0">
              <a:solidFill>
                <a:schemeClr val="tx1"/>
              </a:solidFill>
            </a:endParaRPr>
          </a:p>
        </p:txBody>
      </p:sp>
      <p:sp>
        <p:nvSpPr>
          <p:cNvPr id="33" name="圆角矩形 32"/>
          <p:cNvSpPr/>
          <p:nvPr/>
        </p:nvSpPr>
        <p:spPr>
          <a:xfrm>
            <a:off x="3612919" y="148478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基于主动学习的</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多层级交互式</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特征选择方法</a:t>
            </a:r>
          </a:p>
        </p:txBody>
      </p:sp>
      <p:sp>
        <p:nvSpPr>
          <p:cNvPr id="34" name="圆角矩形 33"/>
          <p:cNvSpPr/>
          <p:nvPr/>
        </p:nvSpPr>
        <p:spPr>
          <a:xfrm>
            <a:off x="3612919" y="325240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基于集成学习的</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自适应</a:t>
            </a: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混合式</a:t>
            </a:r>
            <a:endParaRPr lang="en-US" altLang="zh-CN" dirty="0" smtClean="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性能</a:t>
            </a:r>
            <a:r>
              <a:rPr lang="zh-CN" altLang="en-US" dirty="0">
                <a:solidFill>
                  <a:schemeClr val="tx1"/>
                </a:solidFill>
                <a:latin typeface="黑体" pitchFamily="49" charset="-122"/>
                <a:ea typeface="黑体" pitchFamily="49" charset="-122"/>
                <a:cs typeface="Times New Roman" pitchFamily="18" charset="0"/>
                <a:sym typeface="Symbol" pitchFamily="18" charset="2"/>
              </a:rPr>
              <a:t>预测方法</a:t>
            </a:r>
          </a:p>
        </p:txBody>
      </p:sp>
      <p:sp>
        <p:nvSpPr>
          <p:cNvPr id="35" name="圆角矩形 34"/>
          <p:cNvSpPr/>
          <p:nvPr/>
        </p:nvSpPr>
        <p:spPr>
          <a:xfrm>
            <a:off x="3612919" y="5016601"/>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基于规则抽取</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的可解释性方法</a:t>
            </a:r>
          </a:p>
        </p:txBody>
      </p:sp>
      <p:sp>
        <p:nvSpPr>
          <p:cNvPr id="37" name="圆角矩形 36"/>
          <p:cNvSpPr/>
          <p:nvPr/>
        </p:nvSpPr>
        <p:spPr>
          <a:xfrm>
            <a:off x="755577" y="217302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特征选择难</a:t>
            </a:r>
            <a:endParaRPr lang="zh-CN" altLang="en-US" dirty="0">
              <a:solidFill>
                <a:sysClr val="windowText" lastClr="000000"/>
              </a:solidFill>
            </a:endParaRPr>
          </a:p>
        </p:txBody>
      </p:sp>
      <p:sp>
        <p:nvSpPr>
          <p:cNvPr id="38" name="圆角矩形 37"/>
          <p:cNvSpPr/>
          <p:nvPr/>
        </p:nvSpPr>
        <p:spPr>
          <a:xfrm>
            <a:off x="755577" y="325314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ysClr val="windowText" lastClr="000000"/>
                </a:solidFill>
              </a:rPr>
              <a:t>调参繁杂</a:t>
            </a:r>
          </a:p>
        </p:txBody>
      </p:sp>
      <p:sp>
        <p:nvSpPr>
          <p:cNvPr id="39" name="圆角矩形 38"/>
          <p:cNvSpPr/>
          <p:nvPr/>
        </p:nvSpPr>
        <p:spPr>
          <a:xfrm>
            <a:off x="755577" y="433326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ysClr val="windowText" lastClr="000000"/>
                </a:solidFill>
              </a:rPr>
              <a:t>黑盒子</a:t>
            </a:r>
          </a:p>
        </p:txBody>
      </p:sp>
      <p:sp>
        <p:nvSpPr>
          <p:cNvPr id="40" name="矩形 39"/>
          <p:cNvSpPr/>
          <p:nvPr/>
        </p:nvSpPr>
        <p:spPr>
          <a:xfrm>
            <a:off x="395536" y="2173029"/>
            <a:ext cx="360041" cy="31683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单一模型</a:t>
            </a:r>
            <a:endParaRPr lang="zh-CN" altLang="en-US" dirty="0"/>
          </a:p>
        </p:txBody>
      </p:sp>
      <p:cxnSp>
        <p:nvCxnSpPr>
          <p:cNvPr id="42" name="直接箭头连接符 41"/>
          <p:cNvCxnSpPr>
            <a:stCxn id="37" idx="3"/>
            <a:endCxn id="33" idx="1"/>
          </p:cNvCxnSpPr>
          <p:nvPr/>
        </p:nvCxnSpPr>
        <p:spPr>
          <a:xfrm flipV="1">
            <a:off x="2685823" y="1988840"/>
            <a:ext cx="927096" cy="6882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8" idx="3"/>
            <a:endCxn id="34" idx="1"/>
          </p:cNvCxnSpPr>
          <p:nvPr/>
        </p:nvCxnSpPr>
        <p:spPr>
          <a:xfrm flipV="1">
            <a:off x="2685823" y="3756460"/>
            <a:ext cx="927096" cy="7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3"/>
            <a:endCxn id="35" idx="1"/>
          </p:cNvCxnSpPr>
          <p:nvPr/>
        </p:nvCxnSpPr>
        <p:spPr>
          <a:xfrm>
            <a:off x="2685823" y="4837324"/>
            <a:ext cx="927096" cy="6833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3"/>
            <a:endCxn id="24" idx="1"/>
          </p:cNvCxnSpPr>
          <p:nvPr/>
        </p:nvCxnSpPr>
        <p:spPr>
          <a:xfrm flipV="1">
            <a:off x="5903206" y="4836580"/>
            <a:ext cx="928957" cy="68407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00742"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存在问题</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7" name="矩形 26"/>
          <p:cNvSpPr/>
          <p:nvPr/>
        </p:nvSpPr>
        <p:spPr>
          <a:xfrm>
            <a:off x="3612919"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研究内容</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8" name="矩形 27"/>
          <p:cNvSpPr/>
          <p:nvPr/>
        </p:nvSpPr>
        <p:spPr>
          <a:xfrm>
            <a:off x="6479107" y="767508"/>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研究目标</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32" name="文本框 31"/>
          <p:cNvSpPr txBox="1"/>
          <p:nvPr/>
        </p:nvSpPr>
        <p:spPr>
          <a:xfrm>
            <a:off x="1888885" y="5520657"/>
            <a:ext cx="1558052" cy="519351"/>
          </a:xfrm>
          <a:prstGeom prst="ellipse">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t>专家经验</a:t>
            </a:r>
            <a:endParaRPr lang="zh-CN" altLang="en-US" dirty="0"/>
          </a:p>
        </p:txBody>
      </p:sp>
      <p:cxnSp>
        <p:nvCxnSpPr>
          <p:cNvPr id="53" name="直接箭头连接符 52"/>
          <p:cNvCxnSpPr>
            <a:stCxn id="32" idx="0"/>
            <a:endCxn id="35" idx="1"/>
          </p:cNvCxnSpPr>
          <p:nvPr/>
        </p:nvCxnSpPr>
        <p:spPr>
          <a:xfrm>
            <a:off x="2667911" y="5520657"/>
            <a:ext cx="945008"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2" idx="0"/>
            <a:endCxn id="33" idx="1"/>
          </p:cNvCxnSpPr>
          <p:nvPr/>
        </p:nvCxnSpPr>
        <p:spPr>
          <a:xfrm flipV="1">
            <a:off x="2667911" y="1988840"/>
            <a:ext cx="945008" cy="353181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903206" y="1988840"/>
            <a:ext cx="2513133" cy="2270010"/>
            <a:chOff x="5903206" y="1988840"/>
            <a:chExt cx="2513133" cy="2270010"/>
          </a:xfrm>
        </p:grpSpPr>
        <p:sp>
          <p:nvSpPr>
            <p:cNvPr id="3" name="矩形 2"/>
            <p:cNvSpPr/>
            <p:nvPr/>
          </p:nvSpPr>
          <p:spPr>
            <a:xfrm>
              <a:off x="6832163" y="217061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泛化能力</a:t>
              </a:r>
              <a:endParaRPr lang="zh-CN" altLang="en-US" dirty="0">
                <a:solidFill>
                  <a:schemeClr val="tx1"/>
                </a:solidFill>
              </a:endParaRPr>
            </a:p>
          </p:txBody>
        </p:sp>
        <p:sp>
          <p:nvSpPr>
            <p:cNvPr id="23" name="矩形 22"/>
            <p:cNvSpPr/>
            <p:nvPr/>
          </p:nvSpPr>
          <p:spPr>
            <a:xfrm>
              <a:off x="6832163" y="325073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1"/>
                  </a:solidFill>
                </a:rPr>
                <a:t>易用性</a:t>
              </a:r>
            </a:p>
          </p:txBody>
        </p:sp>
        <p:cxnSp>
          <p:nvCxnSpPr>
            <p:cNvPr id="44" name="直接箭头连接符 43"/>
            <p:cNvCxnSpPr>
              <a:stCxn id="33" idx="3"/>
              <a:endCxn id="3" idx="1"/>
            </p:cNvCxnSpPr>
            <p:nvPr/>
          </p:nvCxnSpPr>
          <p:spPr>
            <a:xfrm>
              <a:off x="5903206" y="1988840"/>
              <a:ext cx="928957" cy="68583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3"/>
              <a:endCxn id="23" idx="1"/>
            </p:cNvCxnSpPr>
            <p:nvPr/>
          </p:nvCxnSpPr>
          <p:spPr>
            <a:xfrm flipV="1">
              <a:off x="5903206" y="3754794"/>
              <a:ext cx="928957" cy="166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3" idx="3"/>
            </p:cNvCxnSpPr>
            <p:nvPr/>
          </p:nvCxnSpPr>
          <p:spPr>
            <a:xfrm>
              <a:off x="5903206" y="1988840"/>
              <a:ext cx="928957" cy="1765954"/>
            </a:xfrm>
            <a:prstGeom prst="straightConnector1">
              <a:avLst/>
            </a:prstGeom>
            <a:ln w="28575">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a:stCxn id="34" idx="3"/>
              <a:endCxn id="3" idx="1"/>
            </p:cNvCxnSpPr>
            <p:nvPr/>
          </p:nvCxnSpPr>
          <p:spPr>
            <a:xfrm flipV="1">
              <a:off x="5903206" y="2674674"/>
              <a:ext cx="928957" cy="108178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燕尾形箭头 44"/>
            <p:cNvSpPr/>
            <p:nvPr/>
          </p:nvSpPr>
          <p:spPr>
            <a:xfrm rot="5400000" flipH="1">
              <a:off x="6938493" y="2564897"/>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燕尾形箭头 46"/>
            <p:cNvSpPr/>
            <p:nvPr/>
          </p:nvSpPr>
          <p:spPr>
            <a:xfrm rot="5400000" flipH="1">
              <a:off x="6933382" y="3661663"/>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燕尾形箭头 48"/>
          <p:cNvSpPr/>
          <p:nvPr/>
        </p:nvSpPr>
        <p:spPr>
          <a:xfrm rot="5400000" flipH="1">
            <a:off x="6933382" y="4743450"/>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7657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dirty="0">
                <a:solidFill>
                  <a:srgbClr val="0033CC"/>
                </a:solidFill>
              </a:rPr>
              <a:t>研究内容</a:t>
            </a:r>
            <a:r>
              <a:rPr lang="en-US" altLang="zh-CN" sz="2400" dirty="0">
                <a:solidFill>
                  <a:srgbClr val="0033CC"/>
                </a:solidFill>
              </a:rPr>
              <a:t>1</a:t>
            </a:r>
            <a:r>
              <a:rPr lang="zh-CN" altLang="en-US" sz="2400" dirty="0">
                <a:solidFill>
                  <a:srgbClr val="0033CC"/>
                </a:solidFill>
              </a:rPr>
              <a:t>：</a:t>
            </a:r>
            <a:r>
              <a:rPr lang="en-US" altLang="zh-CN" sz="2400" dirty="0">
                <a:solidFill>
                  <a:srgbClr val="0033CC"/>
                </a:solidFill>
              </a:rPr>
              <a:t/>
            </a:r>
            <a:br>
              <a:rPr lang="en-US" altLang="zh-CN" sz="2400" dirty="0">
                <a:solidFill>
                  <a:srgbClr val="0033CC"/>
                </a:solidFill>
              </a:rPr>
            </a:br>
            <a:r>
              <a:rPr lang="zh-CN" altLang="zh-CN" sz="2400" dirty="0">
                <a:solidFill>
                  <a:srgbClr val="0033CC"/>
                </a:solidFill>
              </a:rPr>
              <a:t>基于主动学习的多层级交互式特征选择方法</a:t>
            </a:r>
            <a:endParaRPr lang="zh-CN" altLang="en-US" sz="2400" dirty="0">
              <a:solidFill>
                <a:srgbClr val="0033CC"/>
              </a:solidFill>
            </a:endParaRPr>
          </a:p>
        </p:txBody>
      </p:sp>
      <p:sp>
        <p:nvSpPr>
          <p:cNvPr id="12" name="矩形 11"/>
          <p:cNvSpPr/>
          <p:nvPr/>
        </p:nvSpPr>
        <p:spPr>
          <a:xfrm>
            <a:off x="5904655" y="4422011"/>
            <a:ext cx="2915817" cy="2031325"/>
          </a:xfrm>
          <a:prstGeom prst="rect">
            <a:avLst/>
          </a:prstGeom>
        </p:spPr>
        <p:txBody>
          <a:bodyPr wrap="square">
            <a:spAutoFit/>
          </a:bodyPr>
          <a:lstStyle/>
          <a:p>
            <a:pPr lvl="0"/>
            <a:r>
              <a:rPr lang="zh-CN" altLang="en-US" b="1" dirty="0">
                <a:solidFill>
                  <a:srgbClr val="FF0000"/>
                </a:solidFill>
                <a:latin typeface="+mn-ea"/>
              </a:rPr>
              <a:t>突破</a:t>
            </a:r>
            <a:r>
              <a:rPr lang="zh-CN" altLang="en-US" b="1" dirty="0" smtClean="0">
                <a:solidFill>
                  <a:srgbClr val="FF0000"/>
                </a:solidFill>
                <a:latin typeface="+mn-ea"/>
              </a:rPr>
              <a:t>：</a:t>
            </a:r>
            <a:endParaRPr lang="en-US" altLang="zh-CN" b="1" dirty="0" smtClean="0">
              <a:solidFill>
                <a:srgbClr val="FF0000"/>
              </a:solidFill>
              <a:latin typeface="+mn-ea"/>
            </a:endParaRPr>
          </a:p>
          <a:p>
            <a:pPr lvl="0"/>
            <a:r>
              <a:rPr lang="en-US" altLang="zh-CN" b="1" dirty="0" smtClean="0">
                <a:latin typeface="+mn-ea"/>
              </a:rPr>
              <a:t>(1)</a:t>
            </a:r>
            <a:r>
              <a:rPr lang="zh-CN" altLang="en-US" b="1" dirty="0" smtClean="0">
                <a:latin typeface="+mn-ea"/>
              </a:rPr>
              <a:t>特征子集生成技术：</a:t>
            </a:r>
            <a:endParaRPr lang="en-US" altLang="zh-CN" b="1" dirty="0" smtClean="0">
              <a:latin typeface="+mn-ea"/>
            </a:endParaRPr>
          </a:p>
          <a:p>
            <a:pPr lvl="0"/>
            <a:r>
              <a:rPr lang="zh-CN" altLang="en-US" dirty="0">
                <a:latin typeface="+mn-ea"/>
              </a:rPr>
              <a:t>多</a:t>
            </a:r>
            <a:r>
              <a:rPr lang="zh-CN" altLang="en-US" dirty="0" smtClean="0">
                <a:latin typeface="+mn-ea"/>
              </a:rPr>
              <a:t>层级过滤式的特征自动筛选</a:t>
            </a:r>
            <a:endParaRPr lang="en-US" altLang="zh-CN" dirty="0" smtClean="0">
              <a:latin typeface="+mn-ea"/>
            </a:endParaRPr>
          </a:p>
          <a:p>
            <a:r>
              <a:rPr lang="en-US" altLang="zh-CN" b="1" dirty="0" smtClean="0">
                <a:latin typeface="+mn-ea"/>
              </a:rPr>
              <a:t>(2)</a:t>
            </a:r>
            <a:r>
              <a:rPr lang="zh-CN" altLang="en-US" b="1" dirty="0">
                <a:latin typeface="+mn-ea"/>
              </a:rPr>
              <a:t>特征</a:t>
            </a:r>
            <a:r>
              <a:rPr lang="zh-CN" altLang="en-US" b="1" dirty="0" smtClean="0">
                <a:latin typeface="+mn-ea"/>
              </a:rPr>
              <a:t>子集模型验证</a:t>
            </a:r>
            <a:r>
              <a:rPr lang="zh-CN" altLang="en-US" b="1" dirty="0">
                <a:latin typeface="+mn-ea"/>
              </a:rPr>
              <a:t>：</a:t>
            </a:r>
            <a:endParaRPr lang="en-US" altLang="zh-CN" b="1" dirty="0">
              <a:latin typeface="+mn-ea"/>
            </a:endParaRPr>
          </a:p>
          <a:p>
            <a:pPr lvl="0"/>
            <a:r>
              <a:rPr lang="zh-CN" altLang="zh-CN" dirty="0" smtClean="0">
                <a:latin typeface="+mn-ea"/>
              </a:rPr>
              <a:t>计算机模型</a:t>
            </a:r>
            <a:r>
              <a:rPr lang="zh-CN" altLang="en-US" dirty="0" smtClean="0">
                <a:latin typeface="+mn-ea"/>
              </a:rPr>
              <a:t>交叉</a:t>
            </a:r>
            <a:r>
              <a:rPr lang="zh-CN" altLang="zh-CN" dirty="0" smtClean="0">
                <a:latin typeface="+mn-ea"/>
              </a:rPr>
              <a:t>验证与专家经验</a:t>
            </a:r>
            <a:r>
              <a:rPr lang="zh-CN" altLang="en-US" dirty="0" smtClean="0">
                <a:latin typeface="+mn-ea"/>
              </a:rPr>
              <a:t>交互验证相结合</a:t>
            </a:r>
            <a:endParaRPr lang="zh-CN" altLang="en-US" sz="2000" dirty="0">
              <a:latin typeface="+mn-ea"/>
            </a:endParaRPr>
          </a:p>
        </p:txBody>
      </p:sp>
      <p:sp>
        <p:nvSpPr>
          <p:cNvPr id="13" name="AutoShape 21"/>
          <p:cNvSpPr>
            <a:spLocks noChangeArrowheads="1"/>
          </p:cNvSpPr>
          <p:nvPr/>
        </p:nvSpPr>
        <p:spPr bwMode="auto">
          <a:xfrm>
            <a:off x="5868145" y="796951"/>
            <a:ext cx="2952327" cy="1316024"/>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zh-CN" sz="2000" dirty="0" smtClean="0"/>
              <a:t>分析</a:t>
            </a:r>
            <a:r>
              <a:rPr lang="zh-CN" altLang="zh-CN" sz="2000" dirty="0"/>
              <a:t>各种影响因素之间</a:t>
            </a:r>
            <a:r>
              <a:rPr lang="zh-CN" altLang="zh-CN" sz="2000" dirty="0" smtClean="0"/>
              <a:t>的</a:t>
            </a:r>
            <a:r>
              <a:rPr lang="zh-CN" altLang="en-US" sz="2000" dirty="0" smtClean="0"/>
              <a:t>复杂</a:t>
            </a:r>
            <a:r>
              <a:rPr lang="zh-CN" altLang="zh-CN" sz="2000" dirty="0" smtClean="0"/>
              <a:t>关系</a:t>
            </a:r>
            <a:r>
              <a:rPr lang="zh-CN" altLang="zh-CN" sz="2000" dirty="0"/>
              <a:t>，寻找到对性能影响的重要因素</a:t>
            </a:r>
            <a:endParaRPr lang="zh-CN" altLang="en-US" sz="2000" dirty="0">
              <a:latin typeface="黑体" pitchFamily="49" charset="-122"/>
              <a:ea typeface="黑体" pitchFamily="49" charset="-122"/>
            </a:endParaRPr>
          </a:p>
        </p:txBody>
      </p:sp>
      <p:sp>
        <p:nvSpPr>
          <p:cNvPr id="14" name="矩形 13"/>
          <p:cNvSpPr/>
          <p:nvPr/>
        </p:nvSpPr>
        <p:spPr>
          <a:xfrm>
            <a:off x="5930887" y="2345871"/>
            <a:ext cx="2889585" cy="2031325"/>
          </a:xfrm>
          <a:prstGeom prst="rect">
            <a:avLst/>
          </a:prstGeom>
        </p:spPr>
        <p:txBody>
          <a:bodyPr wrap="square">
            <a:spAutoFit/>
          </a:bodyPr>
          <a:lstStyle/>
          <a:p>
            <a:pPr lvl="0"/>
            <a:r>
              <a:rPr lang="zh-CN" altLang="en-US" dirty="0" smtClean="0">
                <a:solidFill>
                  <a:srgbClr val="FF0000"/>
                </a:solidFill>
                <a:latin typeface="黑体" pitchFamily="49" charset="-122"/>
                <a:ea typeface="黑体" pitchFamily="49" charset="-122"/>
              </a:rPr>
              <a:t>难点：</a:t>
            </a:r>
            <a:r>
              <a:rPr lang="zh-CN" altLang="en-US" dirty="0"/>
              <a:t>目前的特征选择方法，虽然在一定程度上解决了数据的稀疏、不相关、冗余等问题，但是也加大了重要特征被剔除的风险，尤其在数据量较少的高温合金领域</a:t>
            </a:r>
          </a:p>
        </p:txBody>
      </p:sp>
      <p:pic>
        <p:nvPicPr>
          <p:cNvPr id="3" name="图片 2"/>
          <p:cNvPicPr>
            <a:picLocks noChangeAspect="1"/>
          </p:cNvPicPr>
          <p:nvPr/>
        </p:nvPicPr>
        <p:blipFill>
          <a:blip r:embed="rId3"/>
          <a:stretch>
            <a:fillRect/>
          </a:stretch>
        </p:blipFill>
        <p:spPr>
          <a:xfrm>
            <a:off x="323528" y="750444"/>
            <a:ext cx="4931299" cy="5414860"/>
          </a:xfrm>
          <a:prstGeom prst="rect">
            <a:avLst/>
          </a:prstGeom>
        </p:spPr>
      </p:pic>
      <p:sp>
        <p:nvSpPr>
          <p:cNvPr id="16" name="圆角矩形 15"/>
          <p:cNvSpPr/>
          <p:nvPr/>
        </p:nvSpPr>
        <p:spPr>
          <a:xfrm>
            <a:off x="1158259" y="2185874"/>
            <a:ext cx="1152128" cy="6698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数值</a:t>
            </a:r>
            <a:r>
              <a:rPr lang="zh-CN" altLang="en-US" sz="1200" dirty="0" smtClean="0">
                <a:solidFill>
                  <a:schemeClr val="tx1"/>
                </a:solidFill>
              </a:rPr>
              <a:t>统计法</a:t>
            </a:r>
            <a:endParaRPr lang="en-US" altLang="zh-CN" sz="1200" dirty="0">
              <a:solidFill>
                <a:schemeClr val="tx1"/>
              </a:solidFill>
            </a:endParaRPr>
          </a:p>
          <a:p>
            <a:pPr algn="ctr"/>
            <a:r>
              <a:rPr lang="en-US" altLang="zh-CN" sz="1200" dirty="0" smtClean="0">
                <a:solidFill>
                  <a:schemeClr val="tx1"/>
                </a:solidFill>
              </a:rPr>
              <a:t>/</a:t>
            </a:r>
            <a:r>
              <a:rPr lang="zh-CN" altLang="en-US" sz="1200" dirty="0" smtClean="0">
                <a:solidFill>
                  <a:schemeClr val="tx1"/>
                </a:solidFill>
              </a:rPr>
              <a:t>方差过滤法</a:t>
            </a:r>
            <a:endParaRPr lang="zh-CN" altLang="en-US" sz="1200" dirty="0">
              <a:solidFill>
                <a:schemeClr val="tx1"/>
              </a:solidFill>
            </a:endParaRPr>
          </a:p>
        </p:txBody>
      </p:sp>
      <p:sp>
        <p:nvSpPr>
          <p:cNvPr id="17" name="圆角矩形 16"/>
          <p:cNvSpPr/>
          <p:nvPr/>
        </p:nvSpPr>
        <p:spPr>
          <a:xfrm>
            <a:off x="1231406" y="3043058"/>
            <a:ext cx="1152128" cy="4946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Pearson</a:t>
            </a:r>
          </a:p>
          <a:p>
            <a:pPr algn="ctr"/>
            <a:r>
              <a:rPr lang="zh-CN" altLang="en-US" sz="1200" dirty="0" smtClean="0">
                <a:solidFill>
                  <a:schemeClr val="tx1"/>
                </a:solidFill>
              </a:rPr>
              <a:t>相关系数</a:t>
            </a:r>
            <a:r>
              <a:rPr lang="zh-CN" altLang="en-US" sz="1200" dirty="0">
                <a:solidFill>
                  <a:schemeClr val="tx1"/>
                </a:solidFill>
              </a:rPr>
              <a:t>法</a:t>
            </a:r>
          </a:p>
        </p:txBody>
      </p:sp>
      <p:sp>
        <p:nvSpPr>
          <p:cNvPr id="18" name="圆角矩形 17"/>
          <p:cNvSpPr/>
          <p:nvPr/>
        </p:nvSpPr>
        <p:spPr>
          <a:xfrm>
            <a:off x="1375422" y="3902577"/>
            <a:ext cx="864096" cy="4049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随机森林</a:t>
            </a:r>
            <a:endParaRPr lang="zh-CN" altLang="en-US" sz="1200" dirty="0">
              <a:solidFill>
                <a:schemeClr val="tx1"/>
              </a:solidFill>
            </a:endParaRPr>
          </a:p>
        </p:txBody>
      </p:sp>
      <p:sp>
        <p:nvSpPr>
          <p:cNvPr id="19" name="圆角矩形 18"/>
          <p:cNvSpPr/>
          <p:nvPr/>
        </p:nvSpPr>
        <p:spPr>
          <a:xfrm>
            <a:off x="1081034" y="4683629"/>
            <a:ext cx="1306579" cy="59900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主成分分析法</a:t>
            </a:r>
            <a:endParaRPr lang="zh-CN" altLang="en-US" sz="1200" dirty="0">
              <a:solidFill>
                <a:schemeClr val="tx1"/>
              </a:solidFill>
            </a:endParaRPr>
          </a:p>
        </p:txBody>
      </p:sp>
      <p:sp>
        <p:nvSpPr>
          <p:cNvPr id="20" name="等腰三角形 19"/>
          <p:cNvSpPr/>
          <p:nvPr/>
        </p:nvSpPr>
        <p:spPr>
          <a:xfrm flipH="1">
            <a:off x="4966795" y="5577039"/>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7564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p:cNvSpPr>
          <p:nvPr>
            <p:ph type="title"/>
          </p:nvPr>
        </p:nvSpPr>
        <p:spPr>
          <a:xfrm>
            <a:off x="827583" y="0"/>
            <a:ext cx="8229601" cy="796950"/>
          </a:xfrm>
          <a:prstGeom prst="rect">
            <a:avLst/>
          </a:prstGeom>
        </p:spPr>
        <p:txBody>
          <a:bodyPr>
            <a:normAutofit/>
          </a:bodyPr>
          <a:lstStyle>
            <a:lvl1pPr>
              <a:defRPr>
                <a:solidFill>
                  <a:srgbClr val="FF0000"/>
                </a:solidFill>
              </a:defRPr>
            </a:lvl1pPr>
          </a:lstStyle>
          <a:p>
            <a:r>
              <a:rPr lang="zh-CN" altLang="en-US" sz="2800" dirty="0">
                <a:solidFill>
                  <a:srgbClr val="0033CC"/>
                </a:solidFill>
              </a:rPr>
              <a:t>稀疏性、不相关性消除层</a:t>
            </a:r>
          </a:p>
        </p:txBody>
      </p:sp>
      <p:sp>
        <p:nvSpPr>
          <p:cNvPr id="449" name="Shape 449"/>
          <p:cNvSpPr/>
          <p:nvPr/>
        </p:nvSpPr>
        <p:spPr>
          <a:xfrm>
            <a:off x="498720" y="2380702"/>
            <a:ext cx="1481371" cy="279352"/>
          </a:xfrm>
          <a:prstGeom prst="rect">
            <a:avLst/>
          </a:prstGeom>
          <a:ln w="12700">
            <a:miter lim="400000"/>
          </a:ln>
        </p:spPr>
        <p:txBody>
          <a:bodyPr lIns="45718" tIns="45718" rIns="45718" bIns="45718" anchor="ctr"/>
          <a:lstStyle/>
          <a:p>
            <a:pPr algn="ctr">
              <a:defRPr sz="2000">
                <a:latin typeface="+mn-lt"/>
                <a:ea typeface="+mn-ea"/>
                <a:cs typeface="+mn-cs"/>
                <a:sym typeface="Calibri"/>
              </a:defRPr>
            </a:pPr>
            <a:endParaRPr/>
          </a:p>
        </p:txBody>
      </p:sp>
      <p:grpSp>
        <p:nvGrpSpPr>
          <p:cNvPr id="468" name="Group 468"/>
          <p:cNvGrpSpPr/>
          <p:nvPr/>
        </p:nvGrpSpPr>
        <p:grpSpPr>
          <a:xfrm>
            <a:off x="5083416" y="3885331"/>
            <a:ext cx="3088984" cy="2160244"/>
            <a:chOff x="-1" y="0"/>
            <a:chExt cx="2880326" cy="44960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grpSp>
          <p:nvGrpSpPr>
            <p:cNvPr id="458" name="Group 458"/>
            <p:cNvGrpSpPr/>
            <p:nvPr/>
          </p:nvGrpSpPr>
          <p:grpSpPr>
            <a:xfrm>
              <a:off x="-1" y="0"/>
              <a:ext cx="2880326" cy="1080811"/>
              <a:chOff x="0" y="0"/>
              <a:chExt cx="2880324" cy="1080810"/>
            </a:xfrm>
            <a:grpFill/>
          </p:grpSpPr>
          <p:sp>
            <p:nvSpPr>
              <p:cNvPr id="456" name="Shape 456"/>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57" name="Shape 457"/>
              <p:cNvSpPr/>
              <p:nvPr/>
            </p:nvSpPr>
            <p:spPr>
              <a:xfrm>
                <a:off x="23717" y="124039"/>
                <a:ext cx="2832888" cy="83272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dirty="0">
                    <a:solidFill>
                      <a:schemeClr val="tx1"/>
                    </a:solidFill>
                  </a:rPr>
                  <a:t>(1)</a:t>
                </a:r>
                <a:r>
                  <a:rPr dirty="0" err="1">
                    <a:solidFill>
                      <a:schemeClr val="tx1"/>
                    </a:solidFill>
                  </a:rPr>
                  <a:t>两个变量间有线性关系</a:t>
                </a:r>
                <a:endParaRPr dirty="0">
                  <a:solidFill>
                    <a:schemeClr val="tx1"/>
                  </a:solidFill>
                </a:endParaRPr>
              </a:p>
            </p:txBody>
          </p:sp>
        </p:grpSp>
        <p:grpSp>
          <p:nvGrpSpPr>
            <p:cNvPr id="461" name="Group 461"/>
            <p:cNvGrpSpPr/>
            <p:nvPr/>
          </p:nvGrpSpPr>
          <p:grpSpPr>
            <a:xfrm>
              <a:off x="-1" y="1138413"/>
              <a:ext cx="2880326" cy="1080811"/>
              <a:chOff x="0" y="0"/>
              <a:chExt cx="2880324" cy="1080810"/>
            </a:xfrm>
            <a:grpFill/>
          </p:grpSpPr>
          <p:sp>
            <p:nvSpPr>
              <p:cNvPr id="459" name="Shape 459"/>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60" name="Shape 460"/>
              <p:cNvSpPr/>
              <p:nvPr/>
            </p:nvSpPr>
            <p:spPr>
              <a:xfrm>
                <a:off x="23717" y="124042"/>
                <a:ext cx="2832888" cy="83272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a:solidFill>
                      <a:schemeClr val="tx1"/>
                    </a:solidFill>
                  </a:rPr>
                  <a:t>(2)变量是连续变量</a:t>
                </a:r>
              </a:p>
            </p:txBody>
          </p:sp>
        </p:grpSp>
        <p:grpSp>
          <p:nvGrpSpPr>
            <p:cNvPr id="464" name="Group 464"/>
            <p:cNvGrpSpPr/>
            <p:nvPr/>
          </p:nvGrpSpPr>
          <p:grpSpPr>
            <a:xfrm>
              <a:off x="-1" y="2276827"/>
              <a:ext cx="2880326" cy="1080812"/>
              <a:chOff x="0" y="0"/>
              <a:chExt cx="2880324" cy="1080810"/>
            </a:xfrm>
            <a:grpFill/>
          </p:grpSpPr>
          <p:sp>
            <p:nvSpPr>
              <p:cNvPr id="462" name="Shape 462"/>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63" name="Shape 463"/>
              <p:cNvSpPr/>
              <p:nvPr/>
            </p:nvSpPr>
            <p:spPr>
              <a:xfrm>
                <a:off x="23717" y="124041"/>
                <a:ext cx="2832888" cy="83272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a:solidFill>
                      <a:schemeClr val="tx1"/>
                    </a:solidFill>
                  </a:rPr>
                  <a:t>(3)变量均符合正态分布</a:t>
                </a:r>
              </a:p>
            </p:txBody>
          </p:sp>
        </p:grpSp>
        <p:grpSp>
          <p:nvGrpSpPr>
            <p:cNvPr id="467" name="Group 467"/>
            <p:cNvGrpSpPr/>
            <p:nvPr/>
          </p:nvGrpSpPr>
          <p:grpSpPr>
            <a:xfrm>
              <a:off x="-1" y="3415241"/>
              <a:ext cx="2880326" cy="1080811"/>
              <a:chOff x="0" y="0"/>
              <a:chExt cx="2880324" cy="1080810"/>
            </a:xfrm>
            <a:grpFill/>
          </p:grpSpPr>
          <p:sp>
            <p:nvSpPr>
              <p:cNvPr id="465" name="Shape 465"/>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66" name="Shape 466"/>
              <p:cNvSpPr/>
              <p:nvPr/>
            </p:nvSpPr>
            <p:spPr>
              <a:xfrm>
                <a:off x="23717" y="124042"/>
                <a:ext cx="2832888" cy="83272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a:solidFill>
                      <a:schemeClr val="tx1"/>
                    </a:solidFill>
                  </a:rPr>
                  <a:t>(4)两变量独立</a:t>
                </a:r>
              </a:p>
            </p:txBody>
          </p:sp>
        </p:grpSp>
      </p:grpSp>
      <p:grpSp>
        <p:nvGrpSpPr>
          <p:cNvPr id="471" name="Group 471"/>
          <p:cNvGrpSpPr/>
          <p:nvPr/>
        </p:nvGrpSpPr>
        <p:grpSpPr>
          <a:xfrm>
            <a:off x="1448575" y="3239365"/>
            <a:ext cx="3013387" cy="631079"/>
            <a:chOff x="0" y="0"/>
            <a:chExt cx="3176317" cy="648074"/>
          </a:xfrm>
        </p:grpSpPr>
        <p:sp>
          <p:nvSpPr>
            <p:cNvPr id="469" name="Shape 469"/>
            <p:cNvSpPr/>
            <p:nvPr/>
          </p:nvSpPr>
          <p:spPr>
            <a:xfrm>
              <a:off x="0" y="0"/>
              <a:ext cx="3176317" cy="648074"/>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solidFill>
                  <a:schemeClr val="tx1"/>
                </a:solidFill>
              </a:endParaRPr>
            </a:p>
          </p:txBody>
        </p:sp>
        <p:sp>
          <p:nvSpPr>
            <p:cNvPr id="470" name="Shape 470"/>
            <p:cNvSpPr/>
            <p:nvPr/>
          </p:nvSpPr>
          <p:spPr>
            <a:xfrm>
              <a:off x="31635" y="139371"/>
              <a:ext cx="3113045"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r>
                <a:rPr b="1" dirty="0" err="1">
                  <a:solidFill>
                    <a:schemeClr val="tx1"/>
                  </a:solidFill>
                  <a:latin typeface="+mn-ea"/>
                </a:rPr>
                <a:t>反映两个变量线性相关程度</a:t>
              </a:r>
              <a:endParaRPr b="1" dirty="0">
                <a:solidFill>
                  <a:schemeClr val="tx1"/>
                </a:solidFill>
                <a:latin typeface="+mn-ea"/>
              </a:endParaRPr>
            </a:p>
          </p:txBody>
        </p:sp>
      </p:grpSp>
      <p:grpSp>
        <p:nvGrpSpPr>
          <p:cNvPr id="478" name="Group 478"/>
          <p:cNvGrpSpPr/>
          <p:nvPr/>
        </p:nvGrpSpPr>
        <p:grpSpPr>
          <a:xfrm>
            <a:off x="2720599" y="862799"/>
            <a:ext cx="7957762" cy="579557"/>
            <a:chOff x="-509292" y="0"/>
            <a:chExt cx="7957761" cy="579555"/>
          </a:xfrm>
        </p:grpSpPr>
        <p:sp>
          <p:nvSpPr>
            <p:cNvPr id="476" name="Shape 476"/>
            <p:cNvSpPr/>
            <p:nvPr/>
          </p:nvSpPr>
          <p:spPr>
            <a:xfrm>
              <a:off x="0" y="0"/>
              <a:ext cx="7448469" cy="579555"/>
            </a:xfrm>
            <a:prstGeom prst="roundRect">
              <a:avLst>
                <a:gd name="adj" fmla="val 16667"/>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p>
          </p:txBody>
        </p:sp>
        <p:sp>
          <p:nvSpPr>
            <p:cNvPr id="477" name="Shape 477"/>
            <p:cNvSpPr/>
            <p:nvPr/>
          </p:nvSpPr>
          <p:spPr>
            <a:xfrm>
              <a:off x="-509292" y="10083"/>
              <a:ext cx="3147545" cy="4565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lvl1pPr algn="ctr">
                <a:defRPr sz="2400" b="1">
                  <a:latin typeface="+mn-lt"/>
                  <a:ea typeface="+mn-ea"/>
                  <a:cs typeface="+mn-cs"/>
                  <a:sym typeface="Calibri"/>
                </a:defRPr>
              </a:lvl1pPr>
            </a:lstStyle>
            <a:p>
              <a:endParaRPr dirty="0"/>
            </a:p>
          </p:txBody>
        </p:sp>
      </p:grpSp>
      <p:pic>
        <p:nvPicPr>
          <p:cNvPr id="479" name="image7.png"/>
          <p:cNvPicPr>
            <a:picLocks noChangeAspect="1"/>
          </p:cNvPicPr>
          <p:nvPr/>
        </p:nvPicPr>
        <p:blipFill>
          <a:blip r:embed="rId3">
            <a:extLst/>
          </a:blip>
          <a:stretch>
            <a:fillRect/>
          </a:stretch>
        </p:blipFill>
        <p:spPr>
          <a:xfrm>
            <a:off x="1395298" y="4315188"/>
            <a:ext cx="3104694" cy="1453906"/>
          </a:xfrm>
          <a:prstGeom prst="rect">
            <a:avLst/>
          </a:prstGeom>
          <a:ln w="12700">
            <a:miter lim="400000"/>
          </a:ln>
        </p:spPr>
      </p:pic>
      <p:sp>
        <p:nvSpPr>
          <p:cNvPr id="481" name="Shape 481"/>
          <p:cNvSpPr/>
          <p:nvPr/>
        </p:nvSpPr>
        <p:spPr>
          <a:xfrm>
            <a:off x="5083416" y="2960782"/>
            <a:ext cx="561338" cy="408938"/>
          </a:xfrm>
          <a:prstGeom prst="rect">
            <a:avLst/>
          </a:prstGeom>
          <a:ln w="12700">
            <a:miter lim="400000"/>
          </a:ln>
        </p:spPr>
        <p:txBody>
          <a:bodyPr wrap="none" lIns="45718" tIns="45718" rIns="45718" bIns="45718">
            <a:spAutoFit/>
          </a:bodyPr>
          <a:lstStyle/>
          <a:p>
            <a:endParaRPr/>
          </a:p>
        </p:txBody>
      </p:sp>
      <p:graphicFrame>
        <p:nvGraphicFramePr>
          <p:cNvPr id="2" name="图示 1"/>
          <p:cNvGraphicFramePr/>
          <p:nvPr>
            <p:extLst>
              <p:ext uri="{D42A27DB-BD31-4B8C-83A1-F6EECF244321}">
                <p14:modId xmlns:p14="http://schemas.microsoft.com/office/powerpoint/2010/main" val="2138660581"/>
              </p:ext>
            </p:extLst>
          </p:nvPr>
        </p:nvGraphicFramePr>
        <p:xfrm>
          <a:off x="1639012" y="932015"/>
          <a:ext cx="2822951" cy="2062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直接连接符 5"/>
          <p:cNvCxnSpPr/>
          <p:nvPr/>
        </p:nvCxnSpPr>
        <p:spPr>
          <a:xfrm flipH="1" flipV="1">
            <a:off x="35496" y="3069729"/>
            <a:ext cx="8559631" cy="3506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5" name="Group 471"/>
          <p:cNvGrpSpPr/>
          <p:nvPr/>
        </p:nvGrpSpPr>
        <p:grpSpPr>
          <a:xfrm>
            <a:off x="5108851" y="3215370"/>
            <a:ext cx="3063549" cy="648076"/>
            <a:chOff x="-43692" y="0"/>
            <a:chExt cx="3188372" cy="648074"/>
          </a:xfrm>
        </p:grpSpPr>
        <p:sp>
          <p:nvSpPr>
            <p:cNvPr id="46" name="Shape 469"/>
            <p:cNvSpPr/>
            <p:nvPr/>
          </p:nvSpPr>
          <p:spPr>
            <a:xfrm>
              <a:off x="-43692" y="0"/>
              <a:ext cx="3176317" cy="648074"/>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solidFill>
                  <a:schemeClr val="tx1"/>
                </a:solidFill>
              </a:endParaRPr>
            </a:p>
          </p:txBody>
        </p:sp>
        <p:sp>
          <p:nvSpPr>
            <p:cNvPr id="47" name="Shape 470"/>
            <p:cNvSpPr/>
            <p:nvPr/>
          </p:nvSpPr>
          <p:spPr>
            <a:xfrm>
              <a:off x="31635" y="139371"/>
              <a:ext cx="3113045"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r>
                <a:rPr lang="zh-CN" altLang="en-US" b="1" dirty="0">
                  <a:solidFill>
                    <a:schemeClr val="tx1"/>
                  </a:solidFill>
                  <a:latin typeface="+mn-ea"/>
                </a:rPr>
                <a:t>相关的约束条件</a:t>
              </a:r>
              <a:endParaRPr b="1" dirty="0">
                <a:solidFill>
                  <a:schemeClr val="tx1"/>
                </a:solidFill>
                <a:latin typeface="+mn-ea"/>
              </a:endParaRPr>
            </a:p>
          </p:txBody>
        </p:sp>
      </p:grpSp>
      <p:sp>
        <p:nvSpPr>
          <p:cNvPr id="10" name="矩形 9"/>
          <p:cNvSpPr/>
          <p:nvPr/>
        </p:nvSpPr>
        <p:spPr>
          <a:xfrm>
            <a:off x="498720" y="3214820"/>
            <a:ext cx="688903" cy="283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相关性评估</a:t>
            </a:r>
            <a:endParaRPr lang="zh-CN" altLang="en-US" sz="2000" b="1" dirty="0"/>
          </a:p>
        </p:txBody>
      </p:sp>
      <p:sp>
        <p:nvSpPr>
          <p:cNvPr id="11" name="矩形 10"/>
          <p:cNvSpPr/>
          <p:nvPr/>
        </p:nvSpPr>
        <p:spPr>
          <a:xfrm>
            <a:off x="1448576" y="3991145"/>
            <a:ext cx="1910523" cy="369332"/>
          </a:xfrm>
          <a:prstGeom prst="rect">
            <a:avLst/>
          </a:prstGeom>
        </p:spPr>
        <p:txBody>
          <a:bodyPr wrap="none">
            <a:spAutoFit/>
          </a:bodyPr>
          <a:lstStyle/>
          <a:p>
            <a:r>
              <a:rPr lang="en-US" altLang="zh-CN" dirty="0"/>
              <a:t>Pearson </a:t>
            </a:r>
            <a:r>
              <a:rPr lang="zh-CN" altLang="en-US" dirty="0" smtClean="0"/>
              <a:t>相关系数</a:t>
            </a:r>
            <a:endParaRPr lang="zh-CN" altLang="en-US" dirty="0"/>
          </a:p>
        </p:txBody>
      </p:sp>
      <p:sp>
        <p:nvSpPr>
          <p:cNvPr id="53" name="矩形 52"/>
          <p:cNvSpPr/>
          <p:nvPr/>
        </p:nvSpPr>
        <p:spPr>
          <a:xfrm>
            <a:off x="498721" y="836712"/>
            <a:ext cx="688903" cy="210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稀疏性评估</a:t>
            </a:r>
            <a:endParaRPr lang="zh-CN" altLang="en-US" sz="2000" b="1" dirty="0"/>
          </a:p>
        </p:txBody>
      </p:sp>
      <p:graphicFrame>
        <p:nvGraphicFramePr>
          <p:cNvPr id="55" name="图示 54"/>
          <p:cNvGraphicFramePr/>
          <p:nvPr>
            <p:extLst>
              <p:ext uri="{D42A27DB-BD31-4B8C-83A1-F6EECF244321}">
                <p14:modId xmlns:p14="http://schemas.microsoft.com/office/powerpoint/2010/main" val="70034881"/>
              </p:ext>
            </p:extLst>
          </p:nvPr>
        </p:nvGraphicFramePr>
        <p:xfrm>
          <a:off x="5224110" y="932015"/>
          <a:ext cx="2822951" cy="20628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26767059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冗余性消除层</a:t>
            </a:r>
          </a:p>
        </p:txBody>
      </p:sp>
      <p:sp>
        <p:nvSpPr>
          <p:cNvPr id="34" name="内容占位符 2"/>
          <p:cNvSpPr txBox="1">
            <a:spLocks/>
          </p:cNvSpPr>
          <p:nvPr/>
        </p:nvSpPr>
        <p:spPr bwMode="auto">
          <a:xfrm>
            <a:off x="217488" y="1557338"/>
            <a:ext cx="2952750" cy="3455987"/>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txBody>
          <a:bodyPr/>
          <a:lstStyle>
            <a:lvl1pPr marL="457200" indent="-457200" algn="l" defTabSz="0" rtl="0" eaLnBrk="0" fontAlgn="base" latinLnBrk="1" hangingPunct="0">
              <a:spcBef>
                <a:spcPct val="20000"/>
              </a:spcBef>
              <a:spcAft>
                <a:spcPct val="0"/>
              </a:spcAft>
              <a:buBlip>
                <a:blip r:embed="rId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defRPr/>
            </a:pPr>
            <a:r>
              <a:rPr sz="2400" b="1" smtClean="0">
                <a:latin typeface="+mn-ea"/>
                <a:ea typeface="+mn-ea"/>
              </a:rPr>
              <a:t>随机森林</a:t>
            </a:r>
            <a:endParaRPr lang="en-US" altLang="zh-CN" sz="2400" b="1" smtClean="0">
              <a:latin typeface="+mn-ea"/>
              <a:ea typeface="+mn-ea"/>
            </a:endParaRPr>
          </a:p>
          <a:p>
            <a:pPr marL="0" indent="0">
              <a:buFontTx/>
              <a:buNone/>
              <a:defRPr/>
            </a:pPr>
            <a:r>
              <a:rPr sz="2400" smtClean="0">
                <a:latin typeface="+mn-ea"/>
                <a:ea typeface="+mn-ea"/>
              </a:rPr>
              <a:t>（</a:t>
            </a:r>
            <a:r>
              <a:rPr lang="en-US" altLang="zh-CN" sz="2400" smtClean="0">
                <a:latin typeface="+mn-ea"/>
                <a:ea typeface="+mn-ea"/>
              </a:rPr>
              <a:t>Random Forest</a:t>
            </a:r>
            <a:r>
              <a:rPr sz="2400" smtClean="0">
                <a:latin typeface="+mn-ea"/>
                <a:ea typeface="+mn-ea"/>
              </a:rPr>
              <a:t>）</a:t>
            </a:r>
            <a:endParaRPr lang="en-US" altLang="zh-CN" sz="2400" smtClean="0">
              <a:latin typeface="+mn-ea"/>
              <a:ea typeface="+mn-ea"/>
            </a:endParaRPr>
          </a:p>
          <a:p>
            <a:pPr marL="0" indent="0">
              <a:buFontTx/>
              <a:buNone/>
              <a:defRPr/>
            </a:pPr>
            <a:r>
              <a:rPr sz="2400" smtClean="0">
                <a:latin typeface="+mn-ea"/>
                <a:ea typeface="+mn-ea"/>
              </a:rPr>
              <a:t>包含</a:t>
            </a:r>
            <a:r>
              <a:rPr sz="2400">
                <a:latin typeface="+mn-ea"/>
                <a:ea typeface="+mn-ea"/>
              </a:rPr>
              <a:t>多个决策树的</a:t>
            </a:r>
            <a:r>
              <a:rPr sz="2400" smtClean="0">
                <a:latin typeface="+mn-ea"/>
                <a:ea typeface="+mn-ea"/>
              </a:rPr>
              <a:t>分类器，决策树彼此之间没有关联，对每一个决策树的结果通过投票法等方法进行综合评价。</a:t>
            </a:r>
            <a:endParaRPr sz="2400">
              <a:latin typeface="+mn-ea"/>
              <a:ea typeface="+mn-ea"/>
            </a:endParaRPr>
          </a:p>
        </p:txBody>
      </p:sp>
      <p:sp>
        <p:nvSpPr>
          <p:cNvPr id="35" name="流程图: 多文档 34"/>
          <p:cNvSpPr/>
          <p:nvPr/>
        </p:nvSpPr>
        <p:spPr>
          <a:xfrm>
            <a:off x="5454650" y="1330325"/>
            <a:ext cx="1655763" cy="6778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数据集</a:t>
            </a:r>
          </a:p>
        </p:txBody>
      </p:sp>
      <p:pic>
        <p:nvPicPr>
          <p:cNvPr id="36" name="图片 2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1375" y="2997200"/>
            <a:ext cx="15303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8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900" y="2997200"/>
            <a:ext cx="149383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10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7925" y="3008313"/>
            <a:ext cx="11747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8700" y="3001963"/>
            <a:ext cx="13700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流程图: 多文档 39"/>
          <p:cNvSpPr/>
          <p:nvPr/>
        </p:nvSpPr>
        <p:spPr>
          <a:xfrm>
            <a:off x="3851275" y="2305050"/>
            <a:ext cx="936625" cy="490538"/>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sp>
        <p:nvSpPr>
          <p:cNvPr id="41" name="流程图: 多文档 40"/>
          <p:cNvSpPr/>
          <p:nvPr/>
        </p:nvSpPr>
        <p:spPr>
          <a:xfrm>
            <a:off x="5067300" y="2309813"/>
            <a:ext cx="936625" cy="48895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sp>
        <p:nvSpPr>
          <p:cNvPr id="42" name="流程图: 多文档 41"/>
          <p:cNvSpPr/>
          <p:nvPr/>
        </p:nvSpPr>
        <p:spPr>
          <a:xfrm>
            <a:off x="6316663" y="2320925"/>
            <a:ext cx="935037" cy="48895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sp>
        <p:nvSpPr>
          <p:cNvPr id="43" name="流程图: 多文档 42"/>
          <p:cNvSpPr/>
          <p:nvPr/>
        </p:nvSpPr>
        <p:spPr>
          <a:xfrm>
            <a:off x="7596188" y="2309813"/>
            <a:ext cx="936625" cy="490537"/>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cxnSp>
        <p:nvCxnSpPr>
          <p:cNvPr id="44" name="直接箭头连接符 43"/>
          <p:cNvCxnSpPr>
            <a:stCxn id="35" idx="2"/>
            <a:endCxn id="40" idx="0"/>
          </p:cNvCxnSpPr>
          <p:nvPr/>
        </p:nvCxnSpPr>
        <p:spPr>
          <a:xfrm flipH="1">
            <a:off x="4384675" y="1982788"/>
            <a:ext cx="1782763" cy="32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5" idx="2"/>
            <a:endCxn id="41" idx="0"/>
          </p:cNvCxnSpPr>
          <p:nvPr/>
        </p:nvCxnSpPr>
        <p:spPr>
          <a:xfrm flipH="1">
            <a:off x="5599113" y="1982788"/>
            <a:ext cx="568325" cy="32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5" idx="2"/>
            <a:endCxn id="42" idx="0"/>
          </p:cNvCxnSpPr>
          <p:nvPr/>
        </p:nvCxnSpPr>
        <p:spPr>
          <a:xfrm>
            <a:off x="6167438" y="1982788"/>
            <a:ext cx="681037" cy="33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5" idx="2"/>
            <a:endCxn id="43" idx="0"/>
          </p:cNvCxnSpPr>
          <p:nvPr/>
        </p:nvCxnSpPr>
        <p:spPr>
          <a:xfrm>
            <a:off x="6167438" y="1982788"/>
            <a:ext cx="1960562" cy="32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下箭头 47"/>
          <p:cNvSpPr/>
          <p:nvPr/>
        </p:nvSpPr>
        <p:spPr>
          <a:xfrm>
            <a:off x="5487988" y="4908550"/>
            <a:ext cx="1655762" cy="720725"/>
          </a:xfrm>
          <a:prstGeom prst="downArrow">
            <a:avLst>
              <a:gd name="adj1" fmla="val 50000"/>
              <a:gd name="adj2" fmla="val 2037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结果汇总</a:t>
            </a:r>
          </a:p>
        </p:txBody>
      </p:sp>
    </p:spTree>
    <p:extLst>
      <p:ext uri="{BB962C8B-B14F-4D97-AF65-F5344CB8AC3E}">
        <p14:creationId xmlns:p14="http://schemas.microsoft.com/office/powerpoint/2010/main" val="2411832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特征组合与降维层</a:t>
            </a:r>
          </a:p>
        </p:txBody>
      </p:sp>
      <p:sp>
        <p:nvSpPr>
          <p:cNvPr id="8" name="圆角矩形 7"/>
          <p:cNvSpPr/>
          <p:nvPr/>
        </p:nvSpPr>
        <p:spPr>
          <a:xfrm>
            <a:off x="426873" y="2075728"/>
            <a:ext cx="487228" cy="269188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ysClr val="windowText" lastClr="000000"/>
                </a:solidFill>
              </a:rPr>
              <a:t>主成分分析</a:t>
            </a:r>
            <a:endParaRPr lang="zh-CN" altLang="en-US" sz="2000" dirty="0">
              <a:solidFill>
                <a:sysClr val="windowText" lastClr="00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816439"/>
            <a:ext cx="2667000" cy="2095500"/>
          </a:xfrm>
          <a:prstGeom prst="rect">
            <a:avLst/>
          </a:prstGeom>
        </p:spPr>
      </p:pic>
      <p:sp>
        <p:nvSpPr>
          <p:cNvPr id="11" name="文本框 10"/>
          <p:cNvSpPr txBox="1"/>
          <p:nvPr/>
        </p:nvSpPr>
        <p:spPr>
          <a:xfrm>
            <a:off x="830656" y="1326046"/>
            <a:ext cx="7792784" cy="923330"/>
          </a:xfrm>
          <a:prstGeom prst="rect">
            <a:avLst/>
          </a:prstGeom>
          <a:noFill/>
        </p:spPr>
        <p:txBody>
          <a:bodyPr wrap="square" rtlCol="0">
            <a:spAutoFit/>
          </a:bodyPr>
          <a:lstStyle/>
          <a:p>
            <a:r>
              <a:rPr lang="zh-CN" altLang="en-US" b="1" dirty="0" smtClean="0"/>
              <a:t>理论基础：</a:t>
            </a:r>
            <a:r>
              <a:rPr lang="zh-CN" altLang="en-US" dirty="0"/>
              <a:t>寻找样本的主方向</a:t>
            </a:r>
            <a:r>
              <a:rPr lang="en-US" altLang="zh-CN" dirty="0"/>
              <a:t>u</a:t>
            </a:r>
            <a:r>
              <a:rPr lang="zh-CN" altLang="en-US" dirty="0"/>
              <a:t>：将</a:t>
            </a:r>
            <a:r>
              <a:rPr lang="en-US" altLang="zh-CN" dirty="0"/>
              <a:t>m</a:t>
            </a:r>
            <a:r>
              <a:rPr lang="zh-CN" altLang="en-US" dirty="0"/>
              <a:t>个样本值投影到某直线</a:t>
            </a:r>
            <a:r>
              <a:rPr lang="en-US" altLang="zh-CN" dirty="0"/>
              <a:t>L</a:t>
            </a:r>
            <a:r>
              <a:rPr lang="zh-CN" altLang="en-US" dirty="0"/>
              <a:t>上，得到</a:t>
            </a:r>
            <a:r>
              <a:rPr lang="en-US" altLang="zh-CN" dirty="0"/>
              <a:t>m</a:t>
            </a:r>
            <a:r>
              <a:rPr lang="zh-CN" altLang="en-US" dirty="0"/>
              <a:t>个位于直线</a:t>
            </a:r>
            <a:r>
              <a:rPr lang="en-US" altLang="zh-CN" dirty="0"/>
              <a:t>L</a:t>
            </a:r>
            <a:r>
              <a:rPr lang="zh-CN" altLang="en-US" dirty="0"/>
              <a:t>上的点，计算</a:t>
            </a:r>
            <a:r>
              <a:rPr lang="en-US" altLang="zh-CN" dirty="0"/>
              <a:t>m</a:t>
            </a:r>
            <a:r>
              <a:rPr lang="zh-CN" altLang="en-US" dirty="0"/>
              <a:t>个投影点的方差。认为方差最大的直线方向是</a:t>
            </a:r>
            <a:r>
              <a:rPr lang="zh-CN" altLang="en-US" dirty="0" smtClean="0"/>
              <a:t>主方向，以求达到降维的效果。</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583" y="2504255"/>
            <a:ext cx="4077269" cy="1819529"/>
          </a:xfrm>
          <a:prstGeom prst="rect">
            <a:avLst/>
          </a:prstGeom>
        </p:spPr>
      </p:pic>
      <p:sp>
        <p:nvSpPr>
          <p:cNvPr id="12" name="文本框 11"/>
          <p:cNvSpPr txBox="1"/>
          <p:nvPr/>
        </p:nvSpPr>
        <p:spPr>
          <a:xfrm>
            <a:off x="914101" y="5363924"/>
            <a:ext cx="7709339" cy="369332"/>
          </a:xfrm>
          <a:prstGeom prst="rect">
            <a:avLst/>
          </a:prstGeom>
          <a:noFill/>
        </p:spPr>
        <p:txBody>
          <a:bodyPr wrap="square" rtlCol="0">
            <a:spAutoFit/>
          </a:bodyPr>
          <a:lstStyle/>
          <a:p>
            <a:r>
              <a:rPr lang="zh-CN" altLang="en-US" b="1" dirty="0"/>
              <a:t>目的</a:t>
            </a:r>
            <a:r>
              <a:rPr lang="zh-CN" altLang="en-US" b="1" dirty="0" smtClean="0"/>
              <a:t>：</a:t>
            </a:r>
            <a:r>
              <a:rPr lang="zh-CN" altLang="en-US" dirty="0" smtClean="0"/>
              <a:t>常用于降维、去噪、特征提取和数据压缩。</a:t>
            </a:r>
            <a:endParaRPr lang="zh-CN" altLang="en-US" dirty="0"/>
          </a:p>
        </p:txBody>
      </p:sp>
      <p:pic>
        <p:nvPicPr>
          <p:cNvPr id="5" name="图片 4"/>
          <p:cNvPicPr>
            <a:picLocks noChangeAspect="1"/>
          </p:cNvPicPr>
          <p:nvPr/>
        </p:nvPicPr>
        <p:blipFill>
          <a:blip r:embed="rId5"/>
          <a:stretch>
            <a:fillRect/>
          </a:stretch>
        </p:blipFill>
        <p:spPr>
          <a:xfrm>
            <a:off x="4311037" y="4442581"/>
            <a:ext cx="3240360" cy="642603"/>
          </a:xfrm>
          <a:prstGeom prst="rect">
            <a:avLst/>
          </a:prstGeom>
        </p:spPr>
      </p:pic>
    </p:spTree>
    <p:extLst>
      <p:ext uri="{BB962C8B-B14F-4D97-AF65-F5344CB8AC3E}">
        <p14:creationId xmlns:p14="http://schemas.microsoft.com/office/powerpoint/2010/main" val="1663989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dirty="0">
                <a:solidFill>
                  <a:srgbClr val="0033CC"/>
                </a:solidFill>
              </a:rPr>
              <a:t>研究内容</a:t>
            </a:r>
            <a:r>
              <a:rPr lang="en-US" altLang="zh-CN" sz="2400" dirty="0">
                <a:solidFill>
                  <a:srgbClr val="0033CC"/>
                </a:solidFill>
              </a:rPr>
              <a:t>2</a:t>
            </a:r>
            <a:r>
              <a:rPr lang="zh-CN" altLang="en-US" sz="2400" dirty="0">
                <a:solidFill>
                  <a:srgbClr val="0033CC"/>
                </a:solidFill>
              </a:rPr>
              <a:t>：</a:t>
            </a:r>
            <a:r>
              <a:rPr lang="en-US" altLang="zh-CN" sz="2400" dirty="0">
                <a:solidFill>
                  <a:srgbClr val="0033CC"/>
                </a:solidFill>
              </a:rPr>
              <a:t/>
            </a:r>
            <a:br>
              <a:rPr lang="en-US" altLang="zh-CN" sz="2400" dirty="0">
                <a:solidFill>
                  <a:srgbClr val="0033CC"/>
                </a:solidFill>
              </a:rPr>
            </a:br>
            <a:r>
              <a:rPr lang="zh-CN" altLang="zh-CN" sz="2400" dirty="0">
                <a:solidFill>
                  <a:srgbClr val="0033CC"/>
                </a:solidFill>
              </a:rPr>
              <a:t>基于集成学习的自适应混合式性能预测方法</a:t>
            </a:r>
            <a:endParaRPr lang="zh-CN" altLang="en-US" sz="2400" dirty="0">
              <a:solidFill>
                <a:srgbClr val="0033CC"/>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6084167" y="4221262"/>
            <a:ext cx="3082446" cy="2308324"/>
          </a:xfrm>
          <a:prstGeom prst="rect">
            <a:avLst/>
          </a:prstGeom>
        </p:spPr>
        <p:txBody>
          <a:bodyPr wrap="square">
            <a:spAutoFit/>
          </a:bodyPr>
          <a:lstStyle/>
          <a:p>
            <a:pPr lvl="0">
              <a:defRPr/>
            </a:pPr>
            <a:r>
              <a:rPr lang="zh-CN" altLang="en-US" dirty="0">
                <a:solidFill>
                  <a:srgbClr val="FF0000"/>
                </a:solidFill>
                <a:latin typeface="黑体" pitchFamily="49" charset="-122"/>
                <a:ea typeface="黑体" pitchFamily="49" charset="-122"/>
              </a:rPr>
              <a:t>突破</a:t>
            </a:r>
            <a:r>
              <a:rPr lang="zh-CN" altLang="en-US" dirty="0" smtClean="0">
                <a:solidFill>
                  <a:srgbClr val="FF0000"/>
                </a:solidFill>
                <a:latin typeface="黑体" pitchFamily="49" charset="-122"/>
                <a:ea typeface="黑体" pitchFamily="49" charset="-122"/>
              </a:rPr>
              <a:t>：</a:t>
            </a:r>
            <a:r>
              <a:rPr lang="zh-CN" altLang="zh-CN" dirty="0"/>
              <a:t>在机器学习领域已证明基于集成学习的预测优于单模型</a:t>
            </a:r>
            <a:r>
              <a:rPr lang="zh-CN" altLang="zh-CN" dirty="0" smtClean="0"/>
              <a:t>预测</a:t>
            </a:r>
            <a:r>
              <a:rPr lang="zh-CN" altLang="en-US" dirty="0" smtClean="0"/>
              <a:t>。</a:t>
            </a:r>
            <a:r>
              <a:rPr lang="zh-CN" altLang="zh-CN" dirty="0"/>
              <a:t>采用基于目标最优的选择性集成</a:t>
            </a:r>
            <a:r>
              <a:rPr lang="zh-CN" altLang="zh-CN" dirty="0" smtClean="0"/>
              <a:t>方法</a:t>
            </a:r>
            <a:r>
              <a:rPr lang="zh-CN" altLang="en-US" dirty="0" smtClean="0"/>
              <a:t>，</a:t>
            </a:r>
            <a:r>
              <a:rPr lang="zh-CN" altLang="zh-CN" dirty="0"/>
              <a:t>通过问题驱动自动选择最适合数据特点的模型</a:t>
            </a:r>
            <a:r>
              <a:rPr lang="zh-CN" altLang="zh-CN" dirty="0" smtClean="0"/>
              <a:t>，</a:t>
            </a:r>
            <a:r>
              <a:rPr lang="zh-CN" altLang="en-US" dirty="0" smtClean="0"/>
              <a:t>并</a:t>
            </a:r>
            <a:r>
              <a:rPr lang="zh-CN" altLang="zh-CN" dirty="0" smtClean="0"/>
              <a:t>利用</a:t>
            </a:r>
            <a:r>
              <a:rPr lang="zh-CN" altLang="zh-CN" dirty="0"/>
              <a:t>集成策略完成最优模型对合金数据的性能</a:t>
            </a:r>
            <a:r>
              <a:rPr lang="zh-CN" altLang="zh-CN" dirty="0" smtClean="0"/>
              <a:t>预测</a:t>
            </a:r>
            <a:r>
              <a:rPr lang="zh-CN" altLang="en-US" dirty="0" smtClean="0"/>
              <a:t>。</a:t>
            </a:r>
            <a:endParaRPr lang="zh-CN" altLang="en-US" sz="2000" dirty="0"/>
          </a:p>
        </p:txBody>
      </p:sp>
      <p:sp>
        <p:nvSpPr>
          <p:cNvPr id="24" name="AutoShape 21"/>
          <p:cNvSpPr>
            <a:spLocks noChangeArrowheads="1"/>
          </p:cNvSpPr>
          <p:nvPr/>
        </p:nvSpPr>
        <p:spPr bwMode="auto">
          <a:xfrm>
            <a:off x="6084167" y="833655"/>
            <a:ext cx="2980977" cy="2003772"/>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zh-CN" sz="2000" dirty="0" smtClean="0"/>
              <a:t>根据</a:t>
            </a:r>
            <a:r>
              <a:rPr lang="zh-CN" altLang="zh-CN" sz="2000" dirty="0"/>
              <a:t>不同的学习目标自适应地构造出多种学习器混合预测模型来模拟构效关系，提高对性能的预测精度</a:t>
            </a:r>
            <a:endParaRPr lang="zh-CN" altLang="en-US" sz="2000" dirty="0">
              <a:latin typeface="黑体" pitchFamily="49" charset="-122"/>
              <a:ea typeface="黑体" pitchFamily="49" charset="-122"/>
            </a:endParaRPr>
          </a:p>
        </p:txBody>
      </p:sp>
      <p:sp>
        <p:nvSpPr>
          <p:cNvPr id="26" name="矩形 25"/>
          <p:cNvSpPr/>
          <p:nvPr/>
        </p:nvSpPr>
        <p:spPr>
          <a:xfrm>
            <a:off x="6084167" y="3068960"/>
            <a:ext cx="3015070" cy="1200329"/>
          </a:xfrm>
          <a:prstGeom prst="rect">
            <a:avLst/>
          </a:prstGeom>
        </p:spPr>
        <p:txBody>
          <a:bodyPr wrap="square">
            <a:spAutoFit/>
          </a:bodyPr>
          <a:lstStyle/>
          <a:p>
            <a:pPr lvl="0"/>
            <a:r>
              <a:rPr lang="zh-CN" altLang="en-US" dirty="0" smtClean="0">
                <a:solidFill>
                  <a:srgbClr val="FF0000"/>
                </a:solidFill>
                <a:latin typeface="黑体" pitchFamily="49" charset="-122"/>
                <a:ea typeface="黑体" pitchFamily="49" charset="-122"/>
              </a:rPr>
              <a:t>难点：</a:t>
            </a:r>
            <a:r>
              <a:rPr lang="zh-CN" altLang="en-US" dirty="0"/>
              <a:t>现有的性能预测方法主要使用单一模型</a:t>
            </a:r>
            <a:r>
              <a:rPr lang="zh-CN" altLang="en-US" dirty="0" smtClean="0"/>
              <a:t>，建模过程复杂，依赖专家经验，泛化</a:t>
            </a:r>
            <a:r>
              <a:rPr lang="zh-CN" altLang="en-US" dirty="0"/>
              <a:t>能力不</a:t>
            </a:r>
            <a:r>
              <a:rPr lang="zh-CN" altLang="en-US" dirty="0" smtClean="0"/>
              <a:t>强</a:t>
            </a:r>
            <a:endParaRPr lang="zh-CN" altLang="en-US" dirty="0"/>
          </a:p>
        </p:txBody>
      </p:sp>
      <p:sp>
        <p:nvSpPr>
          <p:cNvPr id="34" name="左大括号 33"/>
          <p:cNvSpPr/>
          <p:nvPr/>
        </p:nvSpPr>
        <p:spPr>
          <a:xfrm>
            <a:off x="3915691" y="3861048"/>
            <a:ext cx="299461" cy="187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4190206" y="1453662"/>
            <a:ext cx="1893962" cy="2308324"/>
          </a:xfrm>
          <a:prstGeom prst="rect">
            <a:avLst/>
          </a:prstGeom>
        </p:spPr>
        <p:txBody>
          <a:bodyPr wrap="square">
            <a:spAutoFit/>
          </a:bodyPr>
          <a:lstStyle/>
          <a:p>
            <a:r>
              <a:rPr lang="zh-CN" altLang="zh-CN" sz="1600" b="1" dirty="0">
                <a:solidFill>
                  <a:srgbClr val="FF0000"/>
                </a:solidFill>
              </a:rPr>
              <a:t>问题</a:t>
            </a:r>
            <a:r>
              <a:rPr lang="zh-CN" altLang="zh-CN" sz="1600" b="1" dirty="0" smtClean="0">
                <a:solidFill>
                  <a:srgbClr val="FF0000"/>
                </a:solidFill>
              </a:rPr>
              <a:t>驱动</a:t>
            </a:r>
            <a:r>
              <a:rPr lang="zh-CN" altLang="en-US" sz="1600" b="1" dirty="0" smtClean="0">
                <a:solidFill>
                  <a:srgbClr val="FF0000"/>
                </a:solidFill>
              </a:rPr>
              <a:t>的模型自动选择方法：</a:t>
            </a:r>
            <a:endParaRPr lang="en-US" altLang="zh-CN" sz="1600" b="1" kern="100" dirty="0" smtClean="0">
              <a:solidFill>
                <a:srgbClr val="FF0000"/>
              </a:solidFill>
              <a:cs typeface="宋体" panose="02010600030101010101" pitchFamily="2" charset="-122"/>
            </a:endParaRPr>
          </a:p>
          <a:p>
            <a:r>
              <a:rPr lang="zh-CN" altLang="zh-CN" sz="1600" kern="100" dirty="0" smtClean="0">
                <a:cs typeface="宋体" panose="02010600030101010101" pitchFamily="2" charset="-122"/>
              </a:rPr>
              <a:t>每</a:t>
            </a:r>
            <a:r>
              <a:rPr lang="zh-CN" altLang="zh-CN" sz="1600" kern="100" dirty="0">
                <a:cs typeface="宋体" panose="02010600030101010101" pitchFamily="2" charset="-122"/>
              </a:rPr>
              <a:t>一种学习方法各有特点、适合处理不同问题</a:t>
            </a:r>
            <a:r>
              <a:rPr lang="zh-CN" altLang="zh-CN" sz="1600" kern="100" dirty="0" smtClean="0">
                <a:cs typeface="宋体" panose="02010600030101010101" pitchFamily="2" charset="-122"/>
              </a:rPr>
              <a:t>，拟</a:t>
            </a:r>
            <a:r>
              <a:rPr lang="zh-CN" altLang="zh-CN" sz="1600" kern="100" dirty="0">
                <a:cs typeface="宋体" panose="02010600030101010101" pitchFamily="2" charset="-122"/>
              </a:rPr>
              <a:t>使用在验证数据集上找到预测结果优的模型作为最终要集成的</a:t>
            </a:r>
            <a:r>
              <a:rPr lang="zh-CN" altLang="zh-CN" sz="1600" kern="100" dirty="0" smtClean="0">
                <a:cs typeface="宋体" panose="02010600030101010101" pitchFamily="2" charset="-122"/>
              </a:rPr>
              <a:t>模型</a:t>
            </a:r>
            <a:endParaRPr lang="zh-CN" altLang="en-US" sz="1600" dirty="0"/>
          </a:p>
        </p:txBody>
      </p:sp>
      <p:sp>
        <p:nvSpPr>
          <p:cNvPr id="36" name="矩形 35"/>
          <p:cNvSpPr/>
          <p:nvPr/>
        </p:nvSpPr>
        <p:spPr>
          <a:xfrm>
            <a:off x="4173992" y="4019580"/>
            <a:ext cx="1838607" cy="1569660"/>
          </a:xfrm>
          <a:prstGeom prst="rect">
            <a:avLst/>
          </a:prstGeom>
        </p:spPr>
        <p:txBody>
          <a:bodyPr wrap="square">
            <a:spAutoFit/>
          </a:bodyPr>
          <a:lstStyle/>
          <a:p>
            <a:r>
              <a:rPr lang="zh-CN" altLang="en-US" sz="1600" b="1" kern="100" dirty="0" smtClean="0">
                <a:solidFill>
                  <a:srgbClr val="FF0000"/>
                </a:solidFill>
                <a:cs typeface="宋体" panose="02010600030101010101" pitchFamily="2" charset="-122"/>
              </a:rPr>
              <a:t>基于目标最优的选择性模型集成方法：</a:t>
            </a:r>
            <a:endParaRPr lang="en-US" altLang="zh-CN" sz="1600" b="1" kern="100" dirty="0" smtClean="0">
              <a:solidFill>
                <a:srgbClr val="FF0000"/>
              </a:solidFill>
              <a:cs typeface="宋体" panose="02010600030101010101" pitchFamily="2" charset="-122"/>
            </a:endParaRPr>
          </a:p>
          <a:p>
            <a:r>
              <a:rPr lang="zh-CN" altLang="zh-CN" sz="1600" kern="100" dirty="0" smtClean="0">
                <a:cs typeface="宋体" panose="02010600030101010101" pitchFamily="2" charset="-122"/>
              </a:rPr>
              <a:t>通过</a:t>
            </a:r>
            <a:r>
              <a:rPr lang="zh-CN" altLang="zh-CN" sz="1600" kern="100" dirty="0">
                <a:cs typeface="宋体" panose="02010600030101010101" pitchFamily="2" charset="-122"/>
              </a:rPr>
              <a:t>对择优选择出的模型的预测结果进行加权投票或者取平均值</a:t>
            </a:r>
            <a:endParaRPr lang="zh-CN" altLang="en-US" sz="1600" dirty="0"/>
          </a:p>
        </p:txBody>
      </p:sp>
      <p:pic>
        <p:nvPicPr>
          <p:cNvPr id="39" name="图片 38"/>
          <p:cNvPicPr>
            <a:picLocks noChangeAspect="1"/>
          </p:cNvPicPr>
          <p:nvPr/>
        </p:nvPicPr>
        <p:blipFill>
          <a:blip r:embed="rId3"/>
          <a:stretch>
            <a:fillRect/>
          </a:stretch>
        </p:blipFill>
        <p:spPr>
          <a:xfrm>
            <a:off x="4115" y="910715"/>
            <a:ext cx="3923694" cy="5254589"/>
          </a:xfrm>
          <a:prstGeom prst="rect">
            <a:avLst/>
          </a:prstGeom>
        </p:spPr>
      </p:pic>
      <p:cxnSp>
        <p:nvCxnSpPr>
          <p:cNvPr id="40" name="直接箭头连接符 39"/>
          <p:cNvCxnSpPr/>
          <p:nvPr/>
        </p:nvCxnSpPr>
        <p:spPr>
          <a:xfrm flipH="1">
            <a:off x="2878728" y="2564904"/>
            <a:ext cx="1026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742336" y="4797152"/>
            <a:ext cx="1216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左大括号 41"/>
          <p:cNvSpPr/>
          <p:nvPr/>
        </p:nvSpPr>
        <p:spPr>
          <a:xfrm>
            <a:off x="3889529" y="1628800"/>
            <a:ext cx="299461" cy="187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等腰三角形 42">
            <a:hlinkClick r:id="rId4" action="ppaction://hlinksldjump"/>
          </p:cNvPr>
          <p:cNvSpPr/>
          <p:nvPr/>
        </p:nvSpPr>
        <p:spPr>
          <a:xfrm flipH="1">
            <a:off x="3693288" y="2420888"/>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hlinkClick r:id="rId5" action="ppaction://hlinksldjump"/>
          </p:cNvPr>
          <p:cNvSpPr/>
          <p:nvPr/>
        </p:nvSpPr>
        <p:spPr>
          <a:xfrm flipH="1">
            <a:off x="3742824" y="4725144"/>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动作按钮: 结束 3">
            <a:hlinkClick r:id="rId6" action="ppaction://hlinksldjump"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0687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7504" y="1741822"/>
            <a:ext cx="504056" cy="41660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smtClean="0">
                <a:solidFill>
                  <a:schemeClr val="bg1"/>
                </a:solidFill>
              </a:rPr>
              <a:t>机器学习方法</a:t>
            </a:r>
            <a:endParaRPr lang="zh-CN" altLang="en-US" sz="2400" dirty="0">
              <a:solidFill>
                <a:schemeClr val="bg1"/>
              </a:solidFill>
            </a:endParaRPr>
          </a:p>
        </p:txBody>
      </p:sp>
      <p:sp>
        <p:nvSpPr>
          <p:cNvPr id="13" name="矩形 12"/>
          <p:cNvSpPr/>
          <p:nvPr/>
        </p:nvSpPr>
        <p:spPr>
          <a:xfrm>
            <a:off x="1259632" y="1688306"/>
            <a:ext cx="1656184" cy="864096"/>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有监督学习</a:t>
            </a:r>
            <a:r>
              <a:rPr lang="en-US" altLang="zh-CN" dirty="0">
                <a:latin typeface="华文新魏" panose="02010800040101010101" pitchFamily="2" charset="-122"/>
                <a:ea typeface="华文新魏" panose="02010800040101010101" pitchFamily="2" charset="-122"/>
              </a:rPr>
              <a:t>(Supervised)</a:t>
            </a:r>
            <a:endParaRPr lang="zh-CN" altLang="en-US" dirty="0"/>
          </a:p>
        </p:txBody>
      </p:sp>
      <p:sp>
        <p:nvSpPr>
          <p:cNvPr id="14" name="矩形 13"/>
          <p:cNvSpPr/>
          <p:nvPr/>
        </p:nvSpPr>
        <p:spPr>
          <a:xfrm>
            <a:off x="1259632" y="3356992"/>
            <a:ext cx="1656184" cy="864096"/>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无监督学习</a:t>
            </a:r>
            <a:r>
              <a:rPr lang="en-US" altLang="zh-CN" dirty="0">
                <a:latin typeface="华文新魏" panose="02010800040101010101" pitchFamily="2" charset="-122"/>
                <a:ea typeface="华文新魏" panose="02010800040101010101" pitchFamily="2" charset="-122"/>
              </a:rPr>
              <a:t>(Unsupervised)</a:t>
            </a:r>
            <a:endParaRPr lang="zh-CN" altLang="en-US" dirty="0"/>
          </a:p>
        </p:txBody>
      </p:sp>
      <p:sp>
        <p:nvSpPr>
          <p:cNvPr id="16" name="矩形 15"/>
          <p:cNvSpPr/>
          <p:nvPr/>
        </p:nvSpPr>
        <p:spPr>
          <a:xfrm>
            <a:off x="1253827" y="5085184"/>
            <a:ext cx="1656184" cy="864096"/>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半监督学习</a:t>
            </a:r>
            <a:r>
              <a:rPr lang="en-US" altLang="zh-CN" dirty="0">
                <a:latin typeface="华文新魏" panose="02010800040101010101" pitchFamily="2" charset="-122"/>
                <a:ea typeface="华文新魏" panose="02010800040101010101" pitchFamily="2" charset="-122"/>
              </a:rPr>
              <a:t>(Semi-supervised)</a:t>
            </a:r>
            <a:endParaRPr lang="zh-CN" altLang="en-US" dirty="0"/>
          </a:p>
        </p:txBody>
      </p:sp>
      <p:sp>
        <p:nvSpPr>
          <p:cNvPr id="17" name="矩形 16"/>
          <p:cNvSpPr/>
          <p:nvPr/>
        </p:nvSpPr>
        <p:spPr>
          <a:xfrm>
            <a:off x="5767298" y="1688306"/>
            <a:ext cx="2636906" cy="864096"/>
          </a:xfrm>
          <a:prstGeom prst="rect">
            <a:avLst/>
          </a:prstGeom>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solidFill>
                  <a:schemeClr val="tx1"/>
                </a:solidFill>
              </a:rPr>
              <a:t>支持向量机、人工神经网络、逻辑回归、贝叶斯网络、</a:t>
            </a:r>
            <a:r>
              <a:rPr lang="en-US" altLang="zh-CN" dirty="0" smtClean="0">
                <a:solidFill>
                  <a:schemeClr val="tx1"/>
                </a:solidFill>
              </a:rPr>
              <a:t>Boosting</a:t>
            </a:r>
            <a:r>
              <a:rPr lang="zh-CN" altLang="en-US" dirty="0" smtClean="0">
                <a:solidFill>
                  <a:schemeClr val="tx1"/>
                </a:solidFill>
              </a:rPr>
              <a:t>算法等</a:t>
            </a:r>
            <a:endParaRPr lang="zh-CN" altLang="en-US" dirty="0">
              <a:solidFill>
                <a:schemeClr val="tx1"/>
              </a:solidFill>
            </a:endParaRPr>
          </a:p>
        </p:txBody>
      </p:sp>
      <p:sp>
        <p:nvSpPr>
          <p:cNvPr id="18" name="矩形 17"/>
          <p:cNvSpPr/>
          <p:nvPr/>
        </p:nvSpPr>
        <p:spPr>
          <a:xfrm>
            <a:off x="5767298" y="5082468"/>
            <a:ext cx="2636906" cy="864096"/>
          </a:xfrm>
          <a:prstGeom prst="rect">
            <a:avLst/>
          </a:prstGeom>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solidFill>
                  <a:schemeClr val="tx1"/>
                </a:solidFill>
              </a:rPr>
              <a:t>拉普拉斯支持向量</a:t>
            </a:r>
            <a:r>
              <a:rPr lang="zh-CN" altLang="en-US" dirty="0" smtClean="0">
                <a:solidFill>
                  <a:schemeClr val="tx1"/>
                </a:solidFill>
              </a:rPr>
              <a:t>机</a:t>
            </a:r>
            <a:r>
              <a:rPr lang="en-US" altLang="zh-CN" dirty="0" smtClean="0">
                <a:solidFill>
                  <a:schemeClr val="tx1"/>
                </a:solidFill>
              </a:rPr>
              <a:t>EM</a:t>
            </a:r>
            <a:r>
              <a:rPr lang="zh-CN" altLang="en-US" dirty="0">
                <a:solidFill>
                  <a:schemeClr val="tx1"/>
                </a:solidFill>
              </a:rPr>
              <a:t>、</a:t>
            </a:r>
            <a:r>
              <a:rPr lang="en-US" altLang="zh-CN" dirty="0" smtClean="0">
                <a:solidFill>
                  <a:schemeClr val="tx1"/>
                </a:solidFill>
              </a:rPr>
              <a:t>Co-training</a:t>
            </a:r>
            <a:r>
              <a:rPr lang="zh-CN" altLang="en-US" dirty="0" smtClean="0">
                <a:solidFill>
                  <a:schemeClr val="tx1"/>
                </a:solidFill>
              </a:rPr>
              <a:t>等</a:t>
            </a:r>
            <a:endParaRPr lang="en-US" altLang="zh-CN" dirty="0">
              <a:solidFill>
                <a:schemeClr val="tx1"/>
              </a:solidFill>
            </a:endParaRPr>
          </a:p>
        </p:txBody>
      </p:sp>
      <p:sp>
        <p:nvSpPr>
          <p:cNvPr id="20" name="矩形 19"/>
          <p:cNvSpPr/>
          <p:nvPr/>
        </p:nvSpPr>
        <p:spPr>
          <a:xfrm>
            <a:off x="5767298" y="3358554"/>
            <a:ext cx="2636906" cy="864096"/>
          </a:xfrm>
          <a:prstGeom prst="rect">
            <a:avLst/>
          </a:prstGeom>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solidFill>
                  <a:schemeClr val="tx1"/>
                </a:solidFill>
              </a:rPr>
              <a:t>Apriori</a:t>
            </a:r>
            <a:r>
              <a:rPr lang="zh-CN" altLang="en-US" dirty="0" smtClean="0">
                <a:solidFill>
                  <a:schemeClr val="tx1"/>
                </a:solidFill>
              </a:rPr>
              <a:t>算法、</a:t>
            </a:r>
            <a:endParaRPr lang="en-US" altLang="zh-CN" dirty="0" smtClean="0">
              <a:solidFill>
                <a:schemeClr val="tx1"/>
              </a:solidFill>
            </a:endParaRPr>
          </a:p>
          <a:p>
            <a:pPr algn="ctr"/>
            <a:r>
              <a:rPr lang="en-US" altLang="zh-CN" dirty="0" smtClean="0">
                <a:solidFill>
                  <a:schemeClr val="tx1"/>
                </a:solidFill>
              </a:rPr>
              <a:t>k-Means </a:t>
            </a:r>
            <a:r>
              <a:rPr lang="zh-CN" altLang="en-US" dirty="0">
                <a:solidFill>
                  <a:schemeClr val="tx1"/>
                </a:solidFill>
              </a:rPr>
              <a:t>算法等</a:t>
            </a:r>
          </a:p>
        </p:txBody>
      </p:sp>
      <p:cxnSp>
        <p:nvCxnSpPr>
          <p:cNvPr id="26" name="直接连接符 25"/>
          <p:cNvCxnSpPr>
            <a:stCxn id="14" idx="1"/>
          </p:cNvCxnSpPr>
          <p:nvPr/>
        </p:nvCxnSpPr>
        <p:spPr>
          <a:xfrm flipH="1">
            <a:off x="971600" y="378904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11560" y="3789040"/>
            <a:ext cx="36003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90172" y="1268760"/>
            <a:ext cx="1569660" cy="369332"/>
          </a:xfrm>
          <a:prstGeom prst="rect">
            <a:avLst/>
          </a:prstGeom>
          <a:noFill/>
        </p:spPr>
        <p:txBody>
          <a:bodyPr wrap="none" rtlCol="0">
            <a:spAutoFit/>
          </a:bodyPr>
          <a:lstStyle/>
          <a:p>
            <a:r>
              <a:rPr lang="zh-CN" altLang="en-US" dirty="0" smtClean="0"/>
              <a:t>机器学习方法</a:t>
            </a:r>
            <a:endParaRPr lang="zh-CN" altLang="en-US" dirty="0"/>
          </a:p>
        </p:txBody>
      </p:sp>
      <p:sp>
        <p:nvSpPr>
          <p:cNvPr id="33" name="矩形 32"/>
          <p:cNvSpPr/>
          <p:nvPr/>
        </p:nvSpPr>
        <p:spPr>
          <a:xfrm>
            <a:off x="3513465" y="1713508"/>
            <a:ext cx="1656184" cy="810382"/>
          </a:xfrm>
          <a:prstGeom prst="rect">
            <a:avLst/>
          </a:prstGeom>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分类</a:t>
            </a:r>
            <a:endParaRPr lang="en-US" altLang="zh-CN" dirty="0" smtClean="0"/>
          </a:p>
          <a:p>
            <a:pPr algn="ctr"/>
            <a:r>
              <a:rPr lang="zh-CN" altLang="en-US" dirty="0"/>
              <a:t>回归</a:t>
            </a:r>
          </a:p>
        </p:txBody>
      </p:sp>
      <p:sp>
        <p:nvSpPr>
          <p:cNvPr id="34" name="矩形 33"/>
          <p:cNvSpPr/>
          <p:nvPr/>
        </p:nvSpPr>
        <p:spPr>
          <a:xfrm>
            <a:off x="3513465" y="3363814"/>
            <a:ext cx="1656184" cy="864096"/>
          </a:xfrm>
          <a:prstGeom prst="rect">
            <a:avLst/>
          </a:prstGeom>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lvl="1" indent="0">
              <a:buNone/>
            </a:pPr>
            <a:r>
              <a:rPr lang="zh-CN" altLang="en-US" dirty="0"/>
              <a:t>概率密度估计、聚类、降维</a:t>
            </a:r>
            <a:endParaRPr lang="en-US" altLang="zh-CN" dirty="0"/>
          </a:p>
        </p:txBody>
      </p:sp>
      <p:sp>
        <p:nvSpPr>
          <p:cNvPr id="35" name="矩形 34"/>
          <p:cNvSpPr/>
          <p:nvPr/>
        </p:nvSpPr>
        <p:spPr>
          <a:xfrm>
            <a:off x="3513465" y="5069418"/>
            <a:ext cx="1656184" cy="864096"/>
          </a:xfrm>
          <a:prstGeom prst="rect">
            <a:avLst/>
          </a:prstGeom>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分类</a:t>
            </a:r>
            <a:endParaRPr lang="en-US" altLang="zh-CN" dirty="0"/>
          </a:p>
          <a:p>
            <a:pPr algn="ctr"/>
            <a:r>
              <a:rPr lang="zh-CN" altLang="en-US" dirty="0" smtClean="0"/>
              <a:t>回归</a:t>
            </a:r>
            <a:endParaRPr lang="zh-CN" altLang="en-US" dirty="0"/>
          </a:p>
        </p:txBody>
      </p:sp>
      <p:cxnSp>
        <p:nvCxnSpPr>
          <p:cNvPr id="39" name="肘形连接符 38"/>
          <p:cNvCxnSpPr>
            <a:stCxn id="16" idx="1"/>
            <a:endCxn id="13" idx="1"/>
          </p:cNvCxnSpPr>
          <p:nvPr/>
        </p:nvCxnSpPr>
        <p:spPr>
          <a:xfrm rot="10800000" flipH="1">
            <a:off x="1253826" y="2120354"/>
            <a:ext cx="5805" cy="3396878"/>
          </a:xfrm>
          <a:prstGeom prst="bentConnector3">
            <a:avLst>
              <a:gd name="adj1" fmla="val -3937984"/>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45629" y="1288142"/>
            <a:ext cx="1107996" cy="369332"/>
          </a:xfrm>
          <a:prstGeom prst="rect">
            <a:avLst/>
          </a:prstGeom>
          <a:noFill/>
        </p:spPr>
        <p:txBody>
          <a:bodyPr wrap="none" rtlCol="0">
            <a:spAutoFit/>
          </a:bodyPr>
          <a:lstStyle/>
          <a:p>
            <a:r>
              <a:rPr lang="zh-CN" altLang="en-US" dirty="0" smtClean="0"/>
              <a:t>求解问题</a:t>
            </a:r>
            <a:endParaRPr lang="zh-CN" altLang="en-US" dirty="0"/>
          </a:p>
        </p:txBody>
      </p:sp>
      <p:sp>
        <p:nvSpPr>
          <p:cNvPr id="61" name="TextBox 60"/>
          <p:cNvSpPr txBox="1"/>
          <p:nvPr/>
        </p:nvSpPr>
        <p:spPr>
          <a:xfrm>
            <a:off x="6676012" y="1268184"/>
            <a:ext cx="1107996" cy="369332"/>
          </a:xfrm>
          <a:prstGeom prst="rect">
            <a:avLst/>
          </a:prstGeom>
          <a:noFill/>
        </p:spPr>
        <p:txBody>
          <a:bodyPr wrap="none" rtlCol="0">
            <a:spAutoFit/>
          </a:bodyPr>
          <a:lstStyle/>
          <a:p>
            <a:r>
              <a:rPr lang="zh-CN" altLang="en-US" dirty="0" smtClean="0"/>
              <a:t>常用算法</a:t>
            </a:r>
            <a:endParaRPr lang="zh-CN" altLang="en-US" dirty="0"/>
          </a:p>
        </p:txBody>
      </p:sp>
      <p:sp>
        <p:nvSpPr>
          <p:cNvPr id="27" name="Shape 570"/>
          <p:cNvSpPr txBox="1">
            <a:spLocks/>
          </p:cNvSpPr>
          <p:nvPr/>
        </p:nvSpPr>
        <p:spPr>
          <a:xfrm>
            <a:off x="899955" y="-93932"/>
            <a:ext cx="8229601" cy="796950"/>
          </a:xfrm>
          <a:prstGeom prst="rect">
            <a:avLst/>
          </a:prstGeom>
        </p:spPr>
        <p:txBody>
          <a:bodyPr vert="horz" lIns="91440" tIns="45720" rIns="91440" bIns="45720" rtlCol="0" anchor="ctr">
            <a:normAutofit/>
          </a:bodyPr>
          <a:lstStyle>
            <a:lvl1pPr algn="l" defTabSz="914400" rtl="0" eaLnBrk="1" fontAlgn="base" latinLnBrk="0" hangingPunct="1">
              <a:spcBef>
                <a:spcPct val="0"/>
              </a:spcBef>
              <a:spcAft>
                <a:spcPct val="0"/>
              </a:spcAft>
              <a:buNone/>
              <a:defRPr lang="zh-CN" altLang="en-US" sz="3200" b="1" kern="1200" cap="all">
                <a:solidFill>
                  <a:srgbClr val="FF0000"/>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a:lstStyle>
          <a:p>
            <a:r>
              <a:rPr lang="zh-CN" altLang="en-US" sz="2800" dirty="0">
                <a:solidFill>
                  <a:srgbClr val="0033CC"/>
                </a:solidFill>
              </a:rPr>
              <a:t>常用机器学习方法</a:t>
            </a:r>
          </a:p>
        </p:txBody>
      </p:sp>
      <p:cxnSp>
        <p:nvCxnSpPr>
          <p:cNvPr id="6" name="肘形连接符 5"/>
          <p:cNvCxnSpPr>
            <a:stCxn id="13" idx="3"/>
            <a:endCxn id="33" idx="1"/>
          </p:cNvCxnSpPr>
          <p:nvPr/>
        </p:nvCxnSpPr>
        <p:spPr>
          <a:xfrm flipV="1">
            <a:off x="2915816" y="2118699"/>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2900958" y="3798565"/>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flipV="1">
            <a:off x="2894231" y="5514166"/>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flipV="1">
            <a:off x="5169649" y="2111668"/>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flipV="1">
            <a:off x="5148064" y="3771436"/>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flipV="1">
            <a:off x="5142334" y="5532752"/>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07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05950812"/>
              </p:ext>
            </p:extLst>
          </p:nvPr>
        </p:nvGraphicFramePr>
        <p:xfrm>
          <a:off x="611560" y="1340768"/>
          <a:ext cx="7949563"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818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支持向量机</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20</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25" name="文本框 24"/>
          <p:cNvSpPr txBox="1"/>
          <p:nvPr/>
        </p:nvSpPr>
        <p:spPr>
          <a:xfrm>
            <a:off x="448833" y="6553417"/>
            <a:ext cx="7272808" cy="369332"/>
          </a:xfrm>
          <a:prstGeom prst="rect">
            <a:avLst/>
          </a:prstGeom>
          <a:noFill/>
        </p:spPr>
        <p:txBody>
          <a:bodyPr wrap="square" rtlCol="0">
            <a:spAutoFit/>
          </a:bodyPr>
          <a:lstStyle/>
          <a:p>
            <a:r>
              <a:rPr lang="en-US" altLang="zh-CN" sz="900">
                <a:solidFill>
                  <a:schemeClr val="bg1"/>
                </a:solidFill>
              </a:rPr>
              <a:t>Vapnik V N. The nature of statistical learning theory. Heidellberg: Springer Verlag, 1995</a:t>
            </a:r>
          </a:p>
          <a:p>
            <a:r>
              <a:rPr lang="en-US" altLang="zh-CN" sz="900">
                <a:solidFill>
                  <a:schemeClr val="bg1"/>
                </a:solidFill>
              </a:rPr>
              <a:t>Drucker H, Wu D, Vapnik V N. Support vector machines for spam categorization[J]. IEEE Transactions on Neural networks, 1999, 10(5): 1048-1054.</a:t>
            </a:r>
            <a:endParaRPr lang="en-US" altLang="zh-CN" sz="900" dirty="0">
              <a:solidFill>
                <a:schemeClr val="bg1"/>
              </a:solidFill>
            </a:endParaRPr>
          </a:p>
        </p:txBody>
      </p:sp>
      <p:sp>
        <p:nvSpPr>
          <p:cNvPr id="3" name="文本框 2"/>
          <p:cNvSpPr txBox="1"/>
          <p:nvPr/>
        </p:nvSpPr>
        <p:spPr>
          <a:xfrm>
            <a:off x="179512" y="836712"/>
            <a:ext cx="8877672" cy="1477328"/>
          </a:xfrm>
          <a:prstGeom prst="rect">
            <a:avLst/>
          </a:prstGeom>
          <a:noFill/>
        </p:spPr>
        <p:txBody>
          <a:bodyPr wrap="square" rtlCol="0">
            <a:spAutoFit/>
          </a:bodyPr>
          <a:lstStyle/>
          <a:p>
            <a:r>
              <a:rPr lang="zh-CN" altLang="en-US" b="1" dirty="0" smtClean="0"/>
              <a:t>提出：</a:t>
            </a:r>
            <a:r>
              <a:rPr lang="en-US" altLang="zh-CN" dirty="0" smtClean="0"/>
              <a:t>Corinna Cortes</a:t>
            </a:r>
            <a:r>
              <a:rPr lang="zh-CN" altLang="en-US" dirty="0" smtClean="0"/>
              <a:t>和</a:t>
            </a:r>
            <a:r>
              <a:rPr lang="en-US" altLang="zh-CN" dirty="0" err="1" smtClean="0"/>
              <a:t>Vapnik</a:t>
            </a:r>
            <a:r>
              <a:rPr lang="zh-CN" altLang="en-US" dirty="0" smtClean="0"/>
              <a:t>等于</a:t>
            </a:r>
            <a:r>
              <a:rPr lang="en-US" altLang="zh-CN" dirty="0" smtClean="0"/>
              <a:t>1995</a:t>
            </a:r>
            <a:r>
              <a:rPr lang="zh-CN" altLang="en-US" dirty="0" smtClean="0"/>
              <a:t>年首先提出</a:t>
            </a:r>
            <a:endParaRPr lang="en-US" altLang="zh-CN" dirty="0" smtClean="0"/>
          </a:p>
          <a:p>
            <a:r>
              <a:rPr lang="en-US" altLang="zh-CN" i="1" dirty="0" err="1"/>
              <a:t>Vapnik</a:t>
            </a:r>
            <a:r>
              <a:rPr lang="en-US" altLang="zh-CN" i="1" dirty="0"/>
              <a:t> V N. The nature of statistical learning theory. </a:t>
            </a:r>
            <a:r>
              <a:rPr lang="en-US" altLang="zh-CN" i="1" dirty="0" err="1"/>
              <a:t>Heidellberg</a:t>
            </a:r>
            <a:r>
              <a:rPr lang="en-US" altLang="zh-CN" i="1" dirty="0"/>
              <a:t>: Springer </a:t>
            </a:r>
            <a:r>
              <a:rPr lang="en-US" altLang="zh-CN" i="1" dirty="0" err="1"/>
              <a:t>Verlag</a:t>
            </a:r>
            <a:r>
              <a:rPr lang="en-US" altLang="zh-CN" i="1" dirty="0"/>
              <a:t>, </a:t>
            </a:r>
            <a:r>
              <a:rPr lang="en-US" altLang="zh-CN" i="1" dirty="0" smtClean="0"/>
              <a:t>1995</a:t>
            </a:r>
          </a:p>
          <a:p>
            <a:r>
              <a:rPr lang="en-US" altLang="zh-CN" i="1" dirty="0"/>
              <a:t>Drucker H, Wu D, </a:t>
            </a:r>
            <a:r>
              <a:rPr lang="en-US" altLang="zh-CN" i="1" dirty="0" err="1"/>
              <a:t>Vapnik</a:t>
            </a:r>
            <a:r>
              <a:rPr lang="en-US" altLang="zh-CN" i="1" dirty="0"/>
              <a:t> V N. Support vector machines for spam categorization[J]. IEEE Transactions on Neural networks, 1999, 10(5): 1048-1054</a:t>
            </a:r>
            <a:r>
              <a:rPr lang="en-US" altLang="zh-CN" dirty="0"/>
              <a:t>.</a:t>
            </a:r>
          </a:p>
          <a:p>
            <a:endParaRPr lang="en-US" altLang="zh-CN" dirty="0"/>
          </a:p>
        </p:txBody>
      </p:sp>
      <p:sp>
        <p:nvSpPr>
          <p:cNvPr id="20" name="文本框 19"/>
          <p:cNvSpPr txBox="1"/>
          <p:nvPr/>
        </p:nvSpPr>
        <p:spPr>
          <a:xfrm>
            <a:off x="174167" y="1987431"/>
            <a:ext cx="8877672" cy="923330"/>
          </a:xfrm>
          <a:prstGeom prst="rect">
            <a:avLst/>
          </a:prstGeom>
          <a:noFill/>
        </p:spPr>
        <p:txBody>
          <a:bodyPr wrap="square" rtlCol="0">
            <a:spAutoFit/>
          </a:bodyPr>
          <a:lstStyle/>
          <a:p>
            <a:r>
              <a:rPr lang="zh-CN" altLang="en-US" b="1" dirty="0" smtClean="0"/>
              <a:t>理论基础：</a:t>
            </a:r>
            <a:r>
              <a:rPr lang="zh-CN" altLang="en-US" dirty="0" smtClean="0"/>
              <a:t>应用结构风险最小化原理和统计学习理论</a:t>
            </a:r>
            <a:r>
              <a:rPr lang="en-US" altLang="zh-CN" dirty="0" smtClean="0"/>
              <a:t>VC</a:t>
            </a:r>
            <a:r>
              <a:rPr lang="zh-CN" altLang="en-US" dirty="0" smtClean="0"/>
              <a:t>维理论，由线性可分情况下的最优分类面发展而来</a:t>
            </a:r>
            <a:endParaRPr lang="en-US" altLang="zh-CN" dirty="0" smtClean="0"/>
          </a:p>
          <a:p>
            <a:endParaRPr lang="zh-CN" altLang="en-US" dirty="0"/>
          </a:p>
        </p:txBody>
      </p:sp>
      <p:sp>
        <p:nvSpPr>
          <p:cNvPr id="21" name="文本框 20"/>
          <p:cNvSpPr txBox="1"/>
          <p:nvPr/>
        </p:nvSpPr>
        <p:spPr>
          <a:xfrm>
            <a:off x="142712" y="5595460"/>
            <a:ext cx="8877672" cy="369332"/>
          </a:xfrm>
          <a:prstGeom prst="rect">
            <a:avLst/>
          </a:prstGeom>
          <a:noFill/>
        </p:spPr>
        <p:txBody>
          <a:bodyPr wrap="square" rtlCol="0">
            <a:spAutoFit/>
          </a:bodyPr>
          <a:lstStyle/>
          <a:p>
            <a:r>
              <a:rPr lang="zh-CN" altLang="en-US" b="1" dirty="0" smtClean="0"/>
              <a:t>关键技术：</a:t>
            </a:r>
            <a:r>
              <a:rPr lang="zh-CN" altLang="en-US" dirty="0" smtClean="0"/>
              <a:t>核函数设计</a:t>
            </a:r>
            <a:endParaRPr lang="zh-CN" altLang="en-US" dirty="0"/>
          </a:p>
        </p:txBody>
      </p:sp>
      <p:sp>
        <p:nvSpPr>
          <p:cNvPr id="27" name="文本框 26"/>
          <p:cNvSpPr txBox="1"/>
          <p:nvPr/>
        </p:nvSpPr>
        <p:spPr>
          <a:xfrm>
            <a:off x="142712" y="5942395"/>
            <a:ext cx="8877672" cy="646331"/>
          </a:xfrm>
          <a:prstGeom prst="rect">
            <a:avLst/>
          </a:prstGeom>
          <a:noFill/>
        </p:spPr>
        <p:txBody>
          <a:bodyPr wrap="square" rtlCol="0">
            <a:spAutoFit/>
          </a:bodyPr>
          <a:lstStyle/>
          <a:p>
            <a:r>
              <a:rPr lang="zh-CN" altLang="en-US" b="1" dirty="0" smtClean="0"/>
              <a:t>特点：</a:t>
            </a:r>
            <a:r>
              <a:rPr lang="zh-CN" altLang="en-US" dirty="0" smtClean="0"/>
              <a:t>有效避免了传统机器学习中样本少、维数灾难、过学习及局部最小</a:t>
            </a:r>
            <a:r>
              <a:rPr lang="zh-CN" altLang="en-US" dirty="0" smtClean="0"/>
              <a:t>点等困难</a:t>
            </a:r>
            <a:r>
              <a:rPr lang="zh-CN" altLang="en-US" dirty="0" smtClean="0"/>
              <a:t>，具有较强的泛化能力</a:t>
            </a:r>
            <a:endParaRPr lang="zh-CN" altLang="en-US" dirty="0"/>
          </a:p>
        </p:txBody>
      </p:sp>
      <p:pic>
        <p:nvPicPr>
          <p:cNvPr id="29" name="图片 28"/>
          <p:cNvPicPr>
            <a:picLocks noChangeAspect="1"/>
          </p:cNvPicPr>
          <p:nvPr/>
        </p:nvPicPr>
        <p:blipFill>
          <a:blip r:embed="rId4"/>
          <a:stretch>
            <a:fillRect/>
          </a:stretch>
        </p:blipFill>
        <p:spPr>
          <a:xfrm>
            <a:off x="1140260" y="2792946"/>
            <a:ext cx="3472743" cy="2526915"/>
          </a:xfrm>
          <a:prstGeom prst="rect">
            <a:avLst/>
          </a:prstGeom>
        </p:spPr>
      </p:pic>
      <p:pic>
        <p:nvPicPr>
          <p:cNvPr id="32" name="图片 31"/>
          <p:cNvPicPr>
            <a:picLocks noChangeAspect="1"/>
          </p:cNvPicPr>
          <p:nvPr/>
        </p:nvPicPr>
        <p:blipFill>
          <a:blip r:embed="rId5"/>
          <a:stretch>
            <a:fillRect/>
          </a:stretch>
        </p:blipFill>
        <p:spPr>
          <a:xfrm>
            <a:off x="5255716" y="2910761"/>
            <a:ext cx="2452286" cy="2247296"/>
          </a:xfrm>
          <a:prstGeom prst="rect">
            <a:avLst/>
          </a:prstGeom>
        </p:spPr>
      </p:pic>
    </p:spTree>
    <p:extLst>
      <p:ext uri="{BB962C8B-B14F-4D97-AF65-F5344CB8AC3E}">
        <p14:creationId xmlns:p14="http://schemas.microsoft.com/office/powerpoint/2010/main" val="2638498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en-US" altLang="zh-CN" sz="2800" dirty="0">
                <a:solidFill>
                  <a:srgbClr val="0033CC"/>
                </a:solidFill>
              </a:rPr>
              <a:t>BP</a:t>
            </a:r>
            <a:r>
              <a:rPr lang="zh-CN" altLang="en-US" sz="2800" dirty="0">
                <a:solidFill>
                  <a:srgbClr val="0033CC"/>
                </a:solidFill>
              </a:rPr>
              <a:t>神经网络</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21</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25" name="文本框 24"/>
          <p:cNvSpPr txBox="1"/>
          <p:nvPr/>
        </p:nvSpPr>
        <p:spPr>
          <a:xfrm>
            <a:off x="407552" y="6606059"/>
            <a:ext cx="8279248" cy="230832"/>
          </a:xfrm>
          <a:prstGeom prst="rect">
            <a:avLst/>
          </a:prstGeom>
          <a:noFill/>
        </p:spPr>
        <p:txBody>
          <a:bodyPr wrap="square" rtlCol="0">
            <a:spAutoFit/>
          </a:bodyPr>
          <a:lstStyle/>
          <a:p>
            <a:r>
              <a:rPr lang="en-US" altLang="zh-CN" sz="900">
                <a:solidFill>
                  <a:schemeClr val="bg1"/>
                </a:solidFill>
              </a:rPr>
              <a:t>Rumelhart D E, McClelland J L, PDP Research Group. Parallel distributed processing: Explorations in the microstructures of cognition. Volume 1: Foundations[J]. 1986.</a:t>
            </a:r>
            <a:endParaRPr lang="en-US" altLang="zh-CN" sz="900" dirty="0">
              <a:solidFill>
                <a:schemeClr val="bg1"/>
              </a:solidFill>
            </a:endParaRPr>
          </a:p>
        </p:txBody>
      </p:sp>
      <p:sp>
        <p:nvSpPr>
          <p:cNvPr id="3" name="文本框 2"/>
          <p:cNvSpPr txBox="1"/>
          <p:nvPr/>
        </p:nvSpPr>
        <p:spPr>
          <a:xfrm>
            <a:off x="179512" y="836712"/>
            <a:ext cx="8877672" cy="1200329"/>
          </a:xfrm>
          <a:prstGeom prst="rect">
            <a:avLst/>
          </a:prstGeom>
          <a:noFill/>
        </p:spPr>
        <p:txBody>
          <a:bodyPr wrap="square" rtlCol="0">
            <a:spAutoFit/>
          </a:bodyPr>
          <a:lstStyle/>
          <a:p>
            <a:r>
              <a:rPr lang="zh-CN" altLang="en-US" b="1" dirty="0" smtClean="0"/>
              <a:t>提出：</a:t>
            </a:r>
            <a:r>
              <a:rPr lang="en-US" altLang="zh-CN" dirty="0" err="1" smtClean="0"/>
              <a:t>Rumelhart</a:t>
            </a:r>
            <a:r>
              <a:rPr lang="zh-CN" altLang="en-US" dirty="0" smtClean="0"/>
              <a:t>和</a:t>
            </a:r>
            <a:r>
              <a:rPr lang="en-US" altLang="zh-CN" dirty="0" err="1" smtClean="0"/>
              <a:t>McCelland</a:t>
            </a:r>
            <a:r>
              <a:rPr lang="zh-CN" altLang="en-US" dirty="0" smtClean="0"/>
              <a:t>等于</a:t>
            </a:r>
            <a:r>
              <a:rPr lang="en-US" altLang="zh-CN" dirty="0" smtClean="0"/>
              <a:t>1986</a:t>
            </a:r>
            <a:r>
              <a:rPr lang="zh-CN" altLang="en-US" dirty="0" smtClean="0"/>
              <a:t>年首先提出</a:t>
            </a:r>
            <a:endParaRPr lang="en-US" altLang="zh-CN" dirty="0" smtClean="0"/>
          </a:p>
          <a:p>
            <a:r>
              <a:rPr lang="en-US" altLang="zh-CN" i="1" dirty="0" err="1"/>
              <a:t>Rumelhart</a:t>
            </a:r>
            <a:r>
              <a:rPr lang="en-US" altLang="zh-CN" i="1" dirty="0"/>
              <a:t> D E, McClelland J L, PDP Research Group. Parallel distributed processing: Explorations in the microstructures of cognition. Volume 1: Foundations[J]. 1986.</a:t>
            </a:r>
          </a:p>
          <a:p>
            <a:endParaRPr lang="en-US" altLang="zh-CN" dirty="0"/>
          </a:p>
        </p:txBody>
      </p:sp>
      <p:sp>
        <p:nvSpPr>
          <p:cNvPr id="21" name="文本框 20"/>
          <p:cNvSpPr txBox="1"/>
          <p:nvPr/>
        </p:nvSpPr>
        <p:spPr>
          <a:xfrm>
            <a:off x="142712" y="5013176"/>
            <a:ext cx="8877672" cy="369332"/>
          </a:xfrm>
          <a:prstGeom prst="rect">
            <a:avLst/>
          </a:prstGeom>
          <a:noFill/>
        </p:spPr>
        <p:txBody>
          <a:bodyPr wrap="square" rtlCol="0">
            <a:spAutoFit/>
          </a:bodyPr>
          <a:lstStyle/>
          <a:p>
            <a:r>
              <a:rPr lang="zh-CN" altLang="en-US" b="1" dirty="0" smtClean="0"/>
              <a:t>关键技术：</a:t>
            </a:r>
            <a:r>
              <a:rPr lang="zh-CN" altLang="en-US" dirty="0" smtClean="0"/>
              <a:t>误差反向传播算法</a:t>
            </a:r>
            <a:endParaRPr lang="zh-CN" altLang="en-US" dirty="0"/>
          </a:p>
        </p:txBody>
      </p:sp>
      <p:sp>
        <p:nvSpPr>
          <p:cNvPr id="27" name="文本框 26"/>
          <p:cNvSpPr txBox="1"/>
          <p:nvPr/>
        </p:nvSpPr>
        <p:spPr>
          <a:xfrm>
            <a:off x="142712" y="5388188"/>
            <a:ext cx="8877672" cy="1200329"/>
          </a:xfrm>
          <a:prstGeom prst="rect">
            <a:avLst/>
          </a:prstGeom>
          <a:noFill/>
        </p:spPr>
        <p:txBody>
          <a:bodyPr wrap="square" rtlCol="0">
            <a:spAutoFit/>
          </a:bodyPr>
          <a:lstStyle/>
          <a:p>
            <a:r>
              <a:rPr lang="zh-CN" altLang="en-US" b="1" dirty="0"/>
              <a:t>特点：</a:t>
            </a:r>
            <a:r>
              <a:rPr lang="zh-CN" altLang="en-US" dirty="0"/>
              <a:t>可以逼近任意连续函数，具有很强的非线性映射能力，而且中间层数、各层的处理单元数及网络的学习系统等参数可根据具体情况设定，灵活性大。但是它收敛速度慢，不能保证收敛到全局最优，网络的中间层及它的单元数选取无理论指导及网络学习和记忆的不稳定性等缺陷。</a:t>
            </a:r>
          </a:p>
        </p:txBody>
      </p:sp>
      <p:pic>
        <p:nvPicPr>
          <p:cNvPr id="11" name="图片 10"/>
          <p:cNvPicPr>
            <a:picLocks noChangeAspect="1"/>
          </p:cNvPicPr>
          <p:nvPr/>
        </p:nvPicPr>
        <p:blipFill>
          <a:blip r:embed="rId4"/>
          <a:stretch>
            <a:fillRect/>
          </a:stretch>
        </p:blipFill>
        <p:spPr>
          <a:xfrm>
            <a:off x="134877" y="2354946"/>
            <a:ext cx="4568411" cy="266999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0249" y="2538299"/>
            <a:ext cx="4590135" cy="2455976"/>
          </a:xfrm>
          <a:prstGeom prst="rect">
            <a:avLst/>
          </a:prstGeom>
        </p:spPr>
      </p:pic>
      <p:sp>
        <p:nvSpPr>
          <p:cNvPr id="12" name="文本框 11"/>
          <p:cNvSpPr txBox="1"/>
          <p:nvPr/>
        </p:nvSpPr>
        <p:spPr>
          <a:xfrm>
            <a:off x="174167" y="1844824"/>
            <a:ext cx="8877672" cy="646331"/>
          </a:xfrm>
          <a:prstGeom prst="rect">
            <a:avLst/>
          </a:prstGeom>
          <a:noFill/>
        </p:spPr>
        <p:txBody>
          <a:bodyPr wrap="square" rtlCol="0">
            <a:spAutoFit/>
          </a:bodyPr>
          <a:lstStyle/>
          <a:p>
            <a:r>
              <a:rPr lang="zh-CN" altLang="en-US" b="1" dirty="0" smtClean="0"/>
              <a:t>理论基础：</a:t>
            </a:r>
            <a:r>
              <a:rPr lang="zh-CN" altLang="en-US" dirty="0" smtClean="0"/>
              <a:t>按照误差逆传播算法训练的多层前馈网络，是目前应用最广泛的神经网络模型之一。</a:t>
            </a:r>
            <a:endParaRPr lang="zh-CN" altLang="en-US" dirty="0"/>
          </a:p>
        </p:txBody>
      </p:sp>
    </p:spTree>
    <p:extLst>
      <p:ext uri="{BB962C8B-B14F-4D97-AF65-F5344CB8AC3E}">
        <p14:creationId xmlns:p14="http://schemas.microsoft.com/office/powerpoint/2010/main" val="1104502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贝叶斯网络</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4"/>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22</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8" name="文本框 7"/>
          <p:cNvSpPr txBox="1"/>
          <p:nvPr/>
        </p:nvSpPr>
        <p:spPr>
          <a:xfrm>
            <a:off x="539552" y="6538912"/>
            <a:ext cx="8147248" cy="246221"/>
          </a:xfrm>
          <a:prstGeom prst="rect">
            <a:avLst/>
          </a:prstGeom>
          <a:noFill/>
        </p:spPr>
        <p:txBody>
          <a:bodyPr wrap="square" rtlCol="0">
            <a:spAutoFit/>
          </a:bodyPr>
          <a:lstStyle/>
          <a:p>
            <a:r>
              <a:rPr lang="en-US" altLang="zh-CN" sz="1000" dirty="0">
                <a:solidFill>
                  <a:schemeClr val="bg1"/>
                </a:solidFill>
              </a:rPr>
              <a:t>Pearl J. Reasoning in Intelligent Systems: Networks of Plausible Inference[M]. Morgan Kaufmann </a:t>
            </a:r>
            <a:r>
              <a:rPr lang="en-US" altLang="zh-CN" sz="1000" dirty="0" err="1">
                <a:solidFill>
                  <a:schemeClr val="bg1"/>
                </a:solidFill>
              </a:rPr>
              <a:t>Publishers,Inc</a:t>
            </a:r>
            <a:r>
              <a:rPr lang="en-US" altLang="zh-CN" sz="1000" dirty="0">
                <a:solidFill>
                  <a:schemeClr val="bg1"/>
                </a:solidFill>
              </a:rPr>
              <a:t>, 1988.</a:t>
            </a:r>
          </a:p>
        </p:txBody>
      </p:sp>
      <p:sp>
        <p:nvSpPr>
          <p:cNvPr id="9" name="灯片编号占位符 1"/>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0" rtl="0" eaLnBrk="1" latinLnBrk="1" hangingPunct="1">
              <a:spcBef>
                <a:spcPct val="20000"/>
              </a:spcBef>
              <a:buBlip>
                <a:blip r:embed="rId4"/>
              </a:buBlip>
              <a:defRPr sz="2800" kern="1200">
                <a:solidFill>
                  <a:schemeClr val="tx1"/>
                </a:solidFill>
                <a:latin typeface="华文新魏" panose="02010800040101010101" pitchFamily="2" charset="-122"/>
                <a:ea typeface="华文新魏" panose="02010800040101010101" pitchFamily="2" charset="-122"/>
                <a:cs typeface="+mn-cs"/>
                <a:sym typeface="仿宋_GB231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22</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12" name="文本框 11"/>
          <p:cNvSpPr txBox="1"/>
          <p:nvPr/>
        </p:nvSpPr>
        <p:spPr>
          <a:xfrm>
            <a:off x="179512" y="836712"/>
            <a:ext cx="8877672" cy="923330"/>
          </a:xfrm>
          <a:prstGeom prst="rect">
            <a:avLst/>
          </a:prstGeom>
          <a:noFill/>
        </p:spPr>
        <p:txBody>
          <a:bodyPr wrap="square" rtlCol="0">
            <a:spAutoFit/>
          </a:bodyPr>
          <a:lstStyle/>
          <a:p>
            <a:r>
              <a:rPr lang="zh-CN" altLang="en-US" b="1" dirty="0" smtClean="0"/>
              <a:t>提出：</a:t>
            </a:r>
            <a:r>
              <a:rPr lang="en-US" altLang="zh-CN" dirty="0" smtClean="0"/>
              <a:t>Pearl 1988</a:t>
            </a:r>
            <a:r>
              <a:rPr lang="zh-CN" altLang="en-US" dirty="0" smtClean="0"/>
              <a:t>年提出</a:t>
            </a:r>
            <a:endParaRPr lang="en-US" altLang="zh-CN" dirty="0"/>
          </a:p>
          <a:p>
            <a:r>
              <a:rPr lang="en-US" altLang="zh-CN" i="1" dirty="0"/>
              <a:t>Pearl J. Reasoning in Intelligent Systems: Networks of Plausible Inference[M]. Morgan Kaufmann </a:t>
            </a:r>
            <a:r>
              <a:rPr lang="en-US" altLang="zh-CN" i="1" dirty="0" err="1"/>
              <a:t>Publishers,Inc</a:t>
            </a:r>
            <a:r>
              <a:rPr lang="en-US" altLang="zh-CN" i="1" dirty="0"/>
              <a:t>, 1988.</a:t>
            </a:r>
          </a:p>
        </p:txBody>
      </p:sp>
      <p:sp>
        <p:nvSpPr>
          <p:cNvPr id="13" name="文本框 12"/>
          <p:cNvSpPr txBox="1"/>
          <p:nvPr/>
        </p:nvSpPr>
        <p:spPr>
          <a:xfrm>
            <a:off x="142712" y="5013176"/>
            <a:ext cx="8877672" cy="369332"/>
          </a:xfrm>
          <a:prstGeom prst="rect">
            <a:avLst/>
          </a:prstGeom>
          <a:noFill/>
        </p:spPr>
        <p:txBody>
          <a:bodyPr wrap="square" rtlCol="0">
            <a:spAutoFit/>
          </a:bodyPr>
          <a:lstStyle/>
          <a:p>
            <a:r>
              <a:rPr lang="zh-CN" altLang="en-US" b="1" dirty="0" smtClean="0"/>
              <a:t>关键技术：</a:t>
            </a:r>
            <a:r>
              <a:rPr lang="zh-CN" altLang="en-US" dirty="0" smtClean="0"/>
              <a:t>知识工程师与领域专家共同参与构建贝叶斯网络</a:t>
            </a:r>
            <a:endParaRPr lang="zh-CN" altLang="en-US" dirty="0"/>
          </a:p>
        </p:txBody>
      </p:sp>
      <p:sp>
        <p:nvSpPr>
          <p:cNvPr id="14" name="文本框 13"/>
          <p:cNvSpPr txBox="1"/>
          <p:nvPr/>
        </p:nvSpPr>
        <p:spPr>
          <a:xfrm>
            <a:off x="142712" y="5388188"/>
            <a:ext cx="8389728" cy="923330"/>
          </a:xfrm>
          <a:prstGeom prst="rect">
            <a:avLst/>
          </a:prstGeom>
          <a:noFill/>
        </p:spPr>
        <p:txBody>
          <a:bodyPr wrap="square" rtlCol="0">
            <a:spAutoFit/>
          </a:bodyPr>
          <a:lstStyle/>
          <a:p>
            <a:r>
              <a:rPr lang="zh-CN" altLang="en-US" b="1" dirty="0" smtClean="0"/>
              <a:t>特点</a:t>
            </a:r>
            <a:r>
              <a:rPr lang="zh-CN" altLang="en-US" b="1" dirty="0"/>
              <a:t>：</a:t>
            </a:r>
            <a:r>
              <a:rPr lang="zh-CN" altLang="en-US" dirty="0"/>
              <a:t>贝叶斯网络是一种不确定性因果关联模型，具有强大的不确定性问题处理能力，能够有效地进行多源信息表达与融合。</a:t>
            </a:r>
          </a:p>
          <a:p>
            <a:endParaRPr lang="zh-CN" altLang="en-US" dirty="0"/>
          </a:p>
        </p:txBody>
      </p:sp>
      <p:sp>
        <p:nvSpPr>
          <p:cNvPr id="17" name="文本框 16"/>
          <p:cNvSpPr txBox="1"/>
          <p:nvPr/>
        </p:nvSpPr>
        <p:spPr>
          <a:xfrm>
            <a:off x="174167" y="1844824"/>
            <a:ext cx="8214257" cy="646331"/>
          </a:xfrm>
          <a:prstGeom prst="rect">
            <a:avLst/>
          </a:prstGeom>
          <a:noFill/>
        </p:spPr>
        <p:txBody>
          <a:bodyPr wrap="square" rtlCol="0">
            <a:spAutoFit/>
          </a:bodyPr>
          <a:lstStyle/>
          <a:p>
            <a:r>
              <a:rPr lang="zh-CN" altLang="en-US" b="1" dirty="0" smtClean="0"/>
              <a:t>理论基础：</a:t>
            </a:r>
            <a:r>
              <a:rPr lang="zh-CN" altLang="en-US" dirty="0" smtClean="0"/>
              <a:t>贝叶斯网络是一种概率网络，它是基于概率推理的图形化网络，而贝叶斯公式是这个概率网络的基础。</a:t>
            </a:r>
            <a:endParaRPr lang="zh-CN" altLang="en-US" dirty="0"/>
          </a:p>
        </p:txBody>
      </p:sp>
      <p:pic>
        <p:nvPicPr>
          <p:cNvPr id="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40618"/>
          <a:stretch/>
        </p:blipFill>
        <p:spPr bwMode="auto">
          <a:xfrm>
            <a:off x="174167" y="2707959"/>
            <a:ext cx="4608512" cy="2305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1091902525"/>
              </p:ext>
            </p:extLst>
          </p:nvPr>
        </p:nvGraphicFramePr>
        <p:xfrm>
          <a:off x="4157092" y="2780928"/>
          <a:ext cx="4951412" cy="1608138"/>
        </p:xfrm>
        <a:graphic>
          <a:graphicData uri="http://schemas.openxmlformats.org/presentationml/2006/ole">
            <mc:AlternateContent xmlns:mc="http://schemas.openxmlformats.org/markup-compatibility/2006">
              <mc:Choice xmlns:v="urn:schemas-microsoft-com:vml" Requires="v">
                <p:oleObj spid="_x0000_s48216" name="Equation" r:id="rId6" imgW="3403440" imgH="1104840" progId="Equation.DSMT4">
                  <p:embed/>
                </p:oleObj>
              </mc:Choice>
              <mc:Fallback>
                <p:oleObj name="Equation" r:id="rId6" imgW="3403440" imgH="1104840" progId="Equation.DSMT4">
                  <p:embed/>
                  <p:pic>
                    <p:nvPicPr>
                      <p:cNvPr id="0" name=""/>
                      <p:cNvPicPr/>
                      <p:nvPr/>
                    </p:nvPicPr>
                    <p:blipFill>
                      <a:blip r:embed="rId7"/>
                      <a:stretch>
                        <a:fillRect/>
                      </a:stretch>
                    </p:blipFill>
                    <p:spPr>
                      <a:xfrm>
                        <a:off x="4157092" y="2780928"/>
                        <a:ext cx="4951412" cy="1608138"/>
                      </a:xfrm>
                      <a:prstGeom prst="rect">
                        <a:avLst/>
                      </a:prstGeom>
                    </p:spPr>
                  </p:pic>
                </p:oleObj>
              </mc:Fallback>
            </mc:AlternateContent>
          </a:graphicData>
        </a:graphic>
      </p:graphicFrame>
      <p:sp>
        <p:nvSpPr>
          <p:cNvPr id="4" name="文本框 3"/>
          <p:cNvSpPr txBox="1"/>
          <p:nvPr/>
        </p:nvSpPr>
        <p:spPr>
          <a:xfrm>
            <a:off x="4381232" y="2411596"/>
            <a:ext cx="3647152" cy="369332"/>
          </a:xfrm>
          <a:prstGeom prst="rect">
            <a:avLst/>
          </a:prstGeom>
          <a:noFill/>
        </p:spPr>
        <p:txBody>
          <a:bodyPr wrap="none" rtlCol="0">
            <a:spAutoFit/>
          </a:bodyPr>
          <a:lstStyle/>
          <a:p>
            <a:r>
              <a:rPr lang="zh-CN" altLang="en-US" dirty="0" smtClean="0"/>
              <a:t>多变量非独立联合条件概率分布：</a:t>
            </a:r>
            <a:endParaRPr lang="zh-CN" altLang="en-US" dirty="0"/>
          </a:p>
        </p:txBody>
      </p:sp>
    </p:spTree>
    <p:extLst>
      <p:ext uri="{BB962C8B-B14F-4D97-AF65-F5344CB8AC3E}">
        <p14:creationId xmlns:p14="http://schemas.microsoft.com/office/powerpoint/2010/main" val="3571974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回归</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23</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9" name="灯片编号占位符 1"/>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0" rtl="0" eaLnBrk="1" latinLnBrk="1" hangingPunct="1">
              <a:spcBef>
                <a:spcPct val="20000"/>
              </a:spcBef>
              <a:buBlip>
                <a:blip r:embed="rId3"/>
              </a:buBlip>
              <a:defRPr sz="2800" kern="1200">
                <a:solidFill>
                  <a:schemeClr val="tx1"/>
                </a:solidFill>
                <a:latin typeface="华文新魏" panose="02010800040101010101" pitchFamily="2" charset="-122"/>
                <a:ea typeface="华文新魏" panose="02010800040101010101" pitchFamily="2" charset="-122"/>
                <a:cs typeface="+mn-cs"/>
                <a:sym typeface="仿宋_GB231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23</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14" name="文本框 13"/>
          <p:cNvSpPr txBox="1"/>
          <p:nvPr/>
        </p:nvSpPr>
        <p:spPr>
          <a:xfrm>
            <a:off x="743078" y="1846565"/>
            <a:ext cx="5737930" cy="369332"/>
          </a:xfrm>
          <a:prstGeom prst="rect">
            <a:avLst/>
          </a:prstGeom>
          <a:noFill/>
        </p:spPr>
        <p:txBody>
          <a:bodyPr wrap="square" rtlCol="0">
            <a:spAutoFit/>
          </a:bodyPr>
          <a:lstStyle/>
          <a:p>
            <a:r>
              <a:rPr lang="zh-CN" altLang="en-US" b="1" dirty="0" smtClean="0"/>
              <a:t>特点：</a:t>
            </a:r>
            <a:r>
              <a:rPr lang="zh-CN" altLang="en-US" dirty="0" smtClean="0"/>
              <a:t>受噪声影响较小，可用作概率预测与二分类问题。</a:t>
            </a:r>
            <a:endParaRPr lang="zh-CN" altLang="en-US" dirty="0"/>
          </a:p>
        </p:txBody>
      </p:sp>
      <p:sp>
        <p:nvSpPr>
          <p:cNvPr id="17" name="文本框 16"/>
          <p:cNvSpPr txBox="1"/>
          <p:nvPr/>
        </p:nvSpPr>
        <p:spPr>
          <a:xfrm>
            <a:off x="743078" y="1019020"/>
            <a:ext cx="5810121" cy="923330"/>
          </a:xfrm>
          <a:prstGeom prst="rect">
            <a:avLst/>
          </a:prstGeom>
          <a:noFill/>
        </p:spPr>
        <p:txBody>
          <a:bodyPr wrap="square" rtlCol="0">
            <a:spAutoFit/>
          </a:bodyPr>
          <a:lstStyle/>
          <a:p>
            <a:r>
              <a:rPr lang="zh-CN" altLang="en-US" b="1" dirty="0" smtClean="0"/>
              <a:t>理论基础：</a:t>
            </a:r>
            <a:r>
              <a:rPr lang="en-US" altLang="zh-CN" dirty="0"/>
              <a:t>logistic</a:t>
            </a:r>
            <a:r>
              <a:rPr lang="zh-CN" altLang="en-US" dirty="0"/>
              <a:t>回归本质上是线性回归，只是在特征到结果的映射中加入了一层函数</a:t>
            </a:r>
            <a:r>
              <a:rPr lang="zh-CN" altLang="en-US" dirty="0" smtClean="0"/>
              <a:t>映射</a:t>
            </a:r>
            <a:r>
              <a:rPr lang="zh-CN" altLang="en-US" dirty="0"/>
              <a:t>。</a:t>
            </a:r>
            <a:r>
              <a:rPr lang="en-US" altLang="zh-CN" dirty="0" smtClean="0"/>
              <a:t>g(z</a:t>
            </a:r>
            <a:r>
              <a:rPr lang="en-US" altLang="zh-CN" dirty="0"/>
              <a:t>)</a:t>
            </a:r>
            <a:r>
              <a:rPr lang="zh-CN" altLang="en-US" dirty="0"/>
              <a:t>可以将连续值映射到</a:t>
            </a:r>
            <a:r>
              <a:rPr lang="en-US" altLang="zh-CN" dirty="0"/>
              <a:t>0</a:t>
            </a:r>
            <a:r>
              <a:rPr lang="zh-CN" altLang="en-US" dirty="0"/>
              <a:t>和</a:t>
            </a:r>
            <a:r>
              <a:rPr lang="en-US" altLang="zh-CN" dirty="0"/>
              <a:t>1</a:t>
            </a:r>
            <a:r>
              <a:rPr lang="zh-CN" altLang="en-US" dirty="0"/>
              <a:t>上</a:t>
            </a:r>
            <a:r>
              <a:rPr lang="zh-CN" altLang="en-US" dirty="0" smtClean="0"/>
              <a:t>。</a:t>
            </a:r>
            <a:endParaRPr lang="zh-CN" altLang="en-US" dirty="0"/>
          </a:p>
        </p:txBody>
      </p:sp>
      <p:cxnSp>
        <p:nvCxnSpPr>
          <p:cNvPr id="15" name="直接连接符 14"/>
          <p:cNvCxnSpPr/>
          <p:nvPr/>
        </p:nvCxnSpPr>
        <p:spPr>
          <a:xfrm flipH="1" flipV="1">
            <a:off x="0" y="3467835"/>
            <a:ext cx="8559631" cy="3506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Picture 2" descr="http://d.hiphotos.baidu.com/baike/w%3D268%3Bg%3D0/sign=76e4e70a4b540923aa696478aa63b634/f3d3572c11dfa9ec71464f3e60d0f703918fc1a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509" y="937539"/>
            <a:ext cx="1747958" cy="127835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250720" y="1072668"/>
            <a:ext cx="359857" cy="1754326"/>
          </a:xfrm>
          <a:prstGeom prst="rect">
            <a:avLst/>
          </a:prstGeom>
          <a:noFill/>
          <a:ln>
            <a:solidFill>
              <a:schemeClr val="tx1"/>
            </a:solidFill>
          </a:ln>
        </p:spPr>
        <p:txBody>
          <a:bodyPr wrap="square" rtlCol="0">
            <a:spAutoFit/>
          </a:bodyPr>
          <a:lstStyle/>
          <a:p>
            <a:r>
              <a:rPr lang="en-US" altLang="zh-CN" dirty="0"/>
              <a:t>logistic</a:t>
            </a:r>
            <a:r>
              <a:rPr lang="zh-CN" altLang="en-US" b="1" dirty="0" smtClean="0"/>
              <a:t>回归</a:t>
            </a:r>
            <a:endParaRPr lang="zh-CN" altLang="en-US" dirty="0"/>
          </a:p>
        </p:txBody>
      </p:sp>
      <p:pic>
        <p:nvPicPr>
          <p:cNvPr id="20" name="图片 19"/>
          <p:cNvPicPr>
            <a:picLocks noChangeAspect="1"/>
          </p:cNvPicPr>
          <p:nvPr/>
        </p:nvPicPr>
        <p:blipFill>
          <a:blip r:embed="rId5"/>
          <a:stretch>
            <a:fillRect/>
          </a:stretch>
        </p:blipFill>
        <p:spPr>
          <a:xfrm>
            <a:off x="971600" y="2369748"/>
            <a:ext cx="3417121" cy="811487"/>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895" y="2550736"/>
            <a:ext cx="3538736" cy="552516"/>
          </a:xfrm>
          <a:prstGeom prst="rect">
            <a:avLst/>
          </a:prstGeom>
        </p:spPr>
      </p:pic>
      <p:sp>
        <p:nvSpPr>
          <p:cNvPr id="21" name="文本框 20"/>
          <p:cNvSpPr txBox="1"/>
          <p:nvPr/>
        </p:nvSpPr>
        <p:spPr>
          <a:xfrm>
            <a:off x="250720" y="3749043"/>
            <a:ext cx="432048" cy="1754326"/>
          </a:xfrm>
          <a:prstGeom prst="rect">
            <a:avLst/>
          </a:prstGeom>
          <a:noFill/>
          <a:ln>
            <a:solidFill>
              <a:schemeClr val="tx1"/>
            </a:solidFill>
          </a:ln>
        </p:spPr>
        <p:txBody>
          <a:bodyPr wrap="square" rtlCol="0">
            <a:spAutoFit/>
          </a:bodyPr>
          <a:lstStyle/>
          <a:p>
            <a:r>
              <a:rPr lang="zh-CN" altLang="en-US" b="1" dirty="0" smtClean="0"/>
              <a:t>多元线性回归</a:t>
            </a:r>
            <a:endParaRPr lang="zh-CN" altLang="en-US" dirty="0"/>
          </a:p>
        </p:txBody>
      </p:sp>
      <p:pic>
        <p:nvPicPr>
          <p:cNvPr id="25" name="图片 24">
            <a:hlinkClick r:id="rId7" action="ppaction://hlinksldjump"/>
          </p:cNvPr>
          <p:cNvPicPr>
            <a:picLocks noChangeAspect="1"/>
          </p:cNvPicPr>
          <p:nvPr/>
        </p:nvPicPr>
        <p:blipFill>
          <a:blip r:embed="rId8"/>
          <a:stretch>
            <a:fillRect/>
          </a:stretch>
        </p:blipFill>
        <p:spPr>
          <a:xfrm>
            <a:off x="5355271" y="3533924"/>
            <a:ext cx="3204360" cy="2220232"/>
          </a:xfrm>
          <a:prstGeom prst="rect">
            <a:avLst/>
          </a:prstGeom>
        </p:spPr>
      </p:pic>
      <p:sp>
        <p:nvSpPr>
          <p:cNvPr id="26" name="文本框 25"/>
          <p:cNvSpPr txBox="1"/>
          <p:nvPr/>
        </p:nvSpPr>
        <p:spPr>
          <a:xfrm>
            <a:off x="827584" y="3774413"/>
            <a:ext cx="5653424" cy="369332"/>
          </a:xfrm>
          <a:prstGeom prst="rect">
            <a:avLst/>
          </a:prstGeom>
          <a:noFill/>
        </p:spPr>
        <p:txBody>
          <a:bodyPr wrap="square" rtlCol="0">
            <a:spAutoFit/>
          </a:bodyPr>
          <a:lstStyle/>
          <a:p>
            <a:r>
              <a:rPr lang="zh-CN" altLang="en-US" b="1" dirty="0"/>
              <a:t>一般形式</a:t>
            </a:r>
            <a:r>
              <a:rPr lang="zh-CN" altLang="en-US" b="1" dirty="0" smtClean="0"/>
              <a:t>：</a:t>
            </a:r>
            <a:r>
              <a:rPr lang="zh-CN" altLang="en-US" dirty="0"/>
              <a:t>有</a:t>
            </a:r>
            <a:r>
              <a:rPr lang="en-US" altLang="zh-CN" dirty="0" smtClean="0"/>
              <a:t>K-1</a:t>
            </a:r>
            <a:r>
              <a:rPr lang="zh-CN" altLang="en-US" dirty="0" smtClean="0"/>
              <a:t>个解释变量的线性回归模型：</a:t>
            </a:r>
            <a:endParaRPr lang="zh-CN" altLang="en-US" dirty="0"/>
          </a:p>
        </p:txBody>
      </p:sp>
      <p:sp>
        <p:nvSpPr>
          <p:cNvPr id="27" name="文本框 26"/>
          <p:cNvSpPr txBox="1"/>
          <p:nvPr/>
        </p:nvSpPr>
        <p:spPr>
          <a:xfrm>
            <a:off x="827584" y="4942909"/>
            <a:ext cx="5653424" cy="646331"/>
          </a:xfrm>
          <a:prstGeom prst="rect">
            <a:avLst/>
          </a:prstGeom>
          <a:noFill/>
        </p:spPr>
        <p:txBody>
          <a:bodyPr wrap="square" rtlCol="0">
            <a:spAutoFit/>
          </a:bodyPr>
          <a:lstStyle/>
          <a:p>
            <a:r>
              <a:rPr lang="zh-CN" altLang="en-US" b="1" dirty="0" smtClean="0"/>
              <a:t>特点：</a:t>
            </a:r>
            <a:r>
              <a:rPr lang="zh-CN" altLang="en-US" dirty="0"/>
              <a:t>需要用两个或两个以上的影响因素作为自变量来解释因变量的</a:t>
            </a:r>
            <a:r>
              <a:rPr lang="zh-CN" altLang="en-US" dirty="0" smtClean="0"/>
              <a:t>变化。</a:t>
            </a:r>
            <a:endParaRPr lang="zh-CN" altLang="en-US" dirty="0"/>
          </a:p>
        </p:txBody>
      </p:sp>
    </p:spTree>
    <p:extLst>
      <p:ext uri="{BB962C8B-B14F-4D97-AF65-F5344CB8AC3E}">
        <p14:creationId xmlns:p14="http://schemas.microsoft.com/office/powerpoint/2010/main" val="1587917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584" y="-75901"/>
            <a:ext cx="7793037" cy="900113"/>
          </a:xfrm>
        </p:spPr>
        <p:txBody>
          <a:bodyPr>
            <a:normAutofit/>
          </a:bodyPr>
          <a:lstStyle/>
          <a:p>
            <a:r>
              <a:rPr lang="zh-CN" altLang="en-US" sz="2800" dirty="0">
                <a:solidFill>
                  <a:srgbClr val="0033CC"/>
                </a:solidFill>
              </a:rPr>
              <a:t>现代优化</a:t>
            </a:r>
            <a:r>
              <a:rPr lang="en-US" altLang="zh-CN" sz="2800" dirty="0">
                <a:solidFill>
                  <a:srgbClr val="0033CC"/>
                </a:solidFill>
              </a:rPr>
              <a:t>(</a:t>
            </a:r>
            <a:r>
              <a:rPr lang="zh-CN" altLang="en-US" sz="2800" dirty="0">
                <a:solidFill>
                  <a:srgbClr val="0033CC"/>
                </a:solidFill>
              </a:rPr>
              <a:t>启发式</a:t>
            </a:r>
            <a:r>
              <a:rPr lang="en-US" altLang="zh-CN" sz="2800" dirty="0">
                <a:solidFill>
                  <a:srgbClr val="0033CC"/>
                </a:solidFill>
              </a:rPr>
              <a:t>)</a:t>
            </a:r>
            <a:r>
              <a:rPr lang="zh-CN" altLang="en-US" sz="2800" dirty="0">
                <a:solidFill>
                  <a:srgbClr val="0033CC"/>
                </a:solidFill>
              </a:rPr>
              <a:t>方法</a:t>
            </a:r>
            <a:endParaRPr lang="en-US" altLang="zh-CN" sz="2800" dirty="0">
              <a:solidFill>
                <a:srgbClr val="0033CC"/>
              </a:solidFill>
            </a:endParaRPr>
          </a:p>
        </p:txBody>
      </p:sp>
      <p:sp>
        <p:nvSpPr>
          <p:cNvPr id="69635" name="Rectangle 3"/>
          <p:cNvSpPr>
            <a:spLocks noGrp="1" noChangeArrowheads="1"/>
          </p:cNvSpPr>
          <p:nvPr>
            <p:ph type="body" idx="1"/>
          </p:nvPr>
        </p:nvSpPr>
        <p:spPr>
          <a:xfrm>
            <a:off x="188912" y="1538809"/>
            <a:ext cx="8955088" cy="4114800"/>
          </a:xfrm>
        </p:spPr>
        <p:txBody>
          <a:bodyPr/>
          <a:lstStyle/>
          <a:p>
            <a:r>
              <a:rPr lang="zh-CN" altLang="en-US" sz="2000" dirty="0" smtClean="0">
                <a:latin typeface="宋体" panose="02010600030101010101" pitchFamily="2" charset="-122"/>
              </a:rPr>
              <a:t>禁忌搜索（</a:t>
            </a:r>
            <a:r>
              <a:rPr lang="en-US" altLang="zh-CN" sz="2000" dirty="0" err="1" smtClean="0">
                <a:latin typeface="宋体" panose="02010600030101010101" pitchFamily="2" charset="-122"/>
              </a:rPr>
              <a:t>tabu</a:t>
            </a:r>
            <a:r>
              <a:rPr lang="en-US" altLang="zh-CN" sz="2000" dirty="0" smtClean="0">
                <a:latin typeface="宋体" panose="02010600030101010101" pitchFamily="2" charset="-122"/>
              </a:rPr>
              <a:t> search）</a:t>
            </a:r>
          </a:p>
          <a:p>
            <a:r>
              <a:rPr lang="zh-CN" altLang="en-US" sz="2000" dirty="0" smtClean="0">
                <a:latin typeface="宋体" panose="02010600030101010101" pitchFamily="2" charset="-122"/>
              </a:rPr>
              <a:t>模拟退火（</a:t>
            </a:r>
            <a:r>
              <a:rPr lang="en-US" altLang="zh-CN" sz="2000" dirty="0" smtClean="0">
                <a:latin typeface="宋体" panose="02010600030101010101" pitchFamily="2" charset="-122"/>
              </a:rPr>
              <a:t>simulated annealing）</a:t>
            </a:r>
          </a:p>
          <a:p>
            <a:r>
              <a:rPr lang="zh-CN" altLang="en-US" sz="2000" dirty="0" smtClean="0">
                <a:solidFill>
                  <a:srgbClr val="FF0000"/>
                </a:solidFill>
                <a:latin typeface="宋体" panose="02010600030101010101" pitchFamily="2" charset="-122"/>
              </a:rPr>
              <a:t>遗传算法</a:t>
            </a:r>
            <a:r>
              <a:rPr lang="zh-CN" altLang="en-US" sz="2000" dirty="0" smtClean="0">
                <a:latin typeface="宋体" panose="02010600030101010101" pitchFamily="2" charset="-122"/>
              </a:rPr>
              <a:t>（</a:t>
            </a:r>
            <a:r>
              <a:rPr lang="en-US" altLang="zh-CN" sz="2000" dirty="0" smtClean="0">
                <a:latin typeface="宋体" panose="02010600030101010101" pitchFamily="2" charset="-122"/>
              </a:rPr>
              <a:t>genetic algorithms）</a:t>
            </a:r>
          </a:p>
          <a:p>
            <a:r>
              <a:rPr lang="zh-CN" altLang="en-US" sz="2000" dirty="0" smtClean="0">
                <a:latin typeface="宋体" panose="02010600030101010101" pitchFamily="2" charset="-122"/>
              </a:rPr>
              <a:t>神经网络（</a:t>
            </a:r>
            <a:r>
              <a:rPr lang="en-US" altLang="zh-CN" sz="2000" dirty="0" smtClean="0">
                <a:latin typeface="宋体" panose="02010600030101010101" pitchFamily="2" charset="-122"/>
              </a:rPr>
              <a:t>neural networks）</a:t>
            </a:r>
          </a:p>
          <a:p>
            <a:r>
              <a:rPr lang="zh-CN" altLang="en-US" sz="2000" dirty="0" smtClean="0">
                <a:solidFill>
                  <a:srgbClr val="FF0000"/>
                </a:solidFill>
                <a:latin typeface="宋体" panose="02010600030101010101" pitchFamily="2" charset="-122"/>
              </a:rPr>
              <a:t>蚁群算法</a:t>
            </a:r>
            <a:endParaRPr lang="en-US" altLang="zh-CN" sz="2000" dirty="0" smtClean="0">
              <a:solidFill>
                <a:srgbClr val="FF0000"/>
              </a:solidFill>
              <a:latin typeface="宋体" panose="02010600030101010101" pitchFamily="2" charset="-122"/>
            </a:endParaRPr>
          </a:p>
          <a:p>
            <a:pPr lvl="1"/>
            <a:r>
              <a:rPr lang="zh-CN" altLang="en-US" sz="1600" dirty="0" smtClean="0">
                <a:solidFill>
                  <a:srgbClr val="FF0000"/>
                </a:solidFill>
                <a:latin typeface="宋体" panose="02010600030101010101" pitchFamily="2" charset="-122"/>
              </a:rPr>
              <a:t>群体智能，</a:t>
            </a:r>
            <a:r>
              <a:rPr lang="en-US" altLang="zh-CN" sz="1600" dirty="0" smtClean="0">
                <a:solidFill>
                  <a:srgbClr val="FF0000"/>
                </a:solidFill>
                <a:latin typeface="宋体" panose="02010600030101010101" pitchFamily="2" charset="-122"/>
              </a:rPr>
              <a:t>Swarm Intelligence </a:t>
            </a:r>
            <a:endParaRPr lang="zh-CN" altLang="en-US" sz="1600" dirty="0" smtClean="0">
              <a:solidFill>
                <a:srgbClr val="FF0000"/>
              </a:solidFill>
              <a:latin typeface="宋体" panose="02010600030101010101" pitchFamily="2" charset="-122"/>
            </a:endParaRPr>
          </a:p>
          <a:p>
            <a:r>
              <a:rPr lang="zh-CN" altLang="en-US" sz="2000" dirty="0" smtClean="0">
                <a:latin typeface="宋体" panose="02010600030101010101" pitchFamily="2" charset="-122"/>
              </a:rPr>
              <a:t>拉格朗日松弛算法</a:t>
            </a:r>
            <a:r>
              <a:rPr lang="zh-CN" altLang="en-US" sz="1600" dirty="0" smtClean="0">
                <a:latin typeface="宋体" panose="02010600030101010101" pitchFamily="2" charset="-122"/>
              </a:rPr>
              <a:t>（</a:t>
            </a:r>
            <a:r>
              <a:rPr lang="en-US" altLang="zh-CN" sz="1600" dirty="0" err="1" smtClean="0">
                <a:latin typeface="宋体" panose="02010600030101010101" pitchFamily="2" charset="-122"/>
              </a:rPr>
              <a:t>lagrangean</a:t>
            </a:r>
            <a:r>
              <a:rPr lang="en-US" altLang="zh-CN" sz="1600" dirty="0" smtClean="0">
                <a:latin typeface="宋体" panose="02010600030101010101" pitchFamily="2" charset="-122"/>
              </a:rPr>
              <a:t> relaxation）</a:t>
            </a:r>
          </a:p>
        </p:txBody>
      </p:sp>
      <p:sp>
        <p:nvSpPr>
          <p:cNvPr id="69637" name="Rectangle 8">
            <a:hlinkClick r:id="" action="ppaction://noaction"/>
          </p:cNvPr>
          <p:cNvSpPr>
            <a:spLocks noChangeArrowheads="1"/>
          </p:cNvSpPr>
          <p:nvPr/>
        </p:nvSpPr>
        <p:spPr bwMode="auto">
          <a:xfrm>
            <a:off x="4998045" y="1603847"/>
            <a:ext cx="2382268" cy="296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38" name="Rectangle 9">
            <a:hlinkClick r:id="" action="ppaction://noaction"/>
          </p:cNvPr>
          <p:cNvSpPr>
            <a:spLocks noChangeArrowheads="1"/>
          </p:cNvSpPr>
          <p:nvPr/>
        </p:nvSpPr>
        <p:spPr bwMode="auto">
          <a:xfrm>
            <a:off x="6891338" y="3265959"/>
            <a:ext cx="1109662" cy="3127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39" name="Rectangle 10"/>
          <p:cNvSpPr>
            <a:spLocks noChangeArrowheads="1"/>
          </p:cNvSpPr>
          <p:nvPr/>
        </p:nvSpPr>
        <p:spPr bwMode="auto">
          <a:xfrm>
            <a:off x="5580112" y="3834284"/>
            <a:ext cx="732383" cy="2809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algn="ctr" eaLnBrk="1" hangingPunct="1">
              <a:lnSpc>
                <a:spcPct val="100000"/>
              </a:lnSpc>
              <a:spcBef>
                <a:spcPct val="0"/>
              </a:spcBef>
              <a:buClrTx/>
              <a:buSzTx/>
              <a:buFontTx/>
              <a:buNone/>
            </a:pPr>
            <a:r>
              <a:rPr lang="en-US" altLang="zh-TW" sz="1800" dirty="0">
                <a:solidFill>
                  <a:srgbClr val="000000"/>
                </a:solidFill>
                <a:latin typeface="Times New Roman" panose="02020603050405020304" pitchFamily="18" charset="0"/>
              </a:rPr>
              <a:t>PSO</a:t>
            </a:r>
          </a:p>
        </p:txBody>
      </p:sp>
      <p:sp>
        <p:nvSpPr>
          <p:cNvPr id="69640" name="Rectangle 11"/>
          <p:cNvSpPr>
            <a:spLocks noChangeArrowheads="1"/>
          </p:cNvSpPr>
          <p:nvPr/>
        </p:nvSpPr>
        <p:spPr bwMode="auto">
          <a:xfrm>
            <a:off x="8159750" y="3824759"/>
            <a:ext cx="679450" cy="30321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algn="ctr" eaLnBrk="1" hangingPunct="1">
              <a:lnSpc>
                <a:spcPct val="100000"/>
              </a:lnSpc>
              <a:spcBef>
                <a:spcPct val="0"/>
              </a:spcBef>
              <a:buClrTx/>
              <a:buSzTx/>
              <a:buFontTx/>
              <a:buNone/>
            </a:pPr>
            <a:r>
              <a:rPr lang="en-US" altLang="zh-TW" sz="1800" dirty="0">
                <a:solidFill>
                  <a:srgbClr val="000000"/>
                </a:solidFill>
                <a:latin typeface="Times New Roman" panose="02020603050405020304" pitchFamily="18" charset="0"/>
              </a:rPr>
              <a:t>CSO</a:t>
            </a:r>
          </a:p>
        </p:txBody>
      </p:sp>
      <p:sp>
        <p:nvSpPr>
          <p:cNvPr id="69641" name="Line 12"/>
          <p:cNvSpPr>
            <a:spLocks noChangeShapeType="1"/>
          </p:cNvSpPr>
          <p:nvPr/>
        </p:nvSpPr>
        <p:spPr bwMode="auto">
          <a:xfrm>
            <a:off x="6200775" y="3702522"/>
            <a:ext cx="2309813"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Line 13"/>
          <p:cNvSpPr>
            <a:spLocks noChangeShapeType="1"/>
          </p:cNvSpPr>
          <p:nvPr/>
        </p:nvSpPr>
        <p:spPr bwMode="auto">
          <a:xfrm>
            <a:off x="6197600" y="3691409"/>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3" name="Line 14"/>
          <p:cNvSpPr>
            <a:spLocks noChangeShapeType="1"/>
          </p:cNvSpPr>
          <p:nvPr/>
        </p:nvSpPr>
        <p:spPr bwMode="auto">
          <a:xfrm>
            <a:off x="8509000" y="3688234"/>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Line 21"/>
          <p:cNvSpPr>
            <a:spLocks noChangeShapeType="1"/>
          </p:cNvSpPr>
          <p:nvPr/>
        </p:nvSpPr>
        <p:spPr bwMode="auto">
          <a:xfrm>
            <a:off x="6202363" y="1484784"/>
            <a:ext cx="0" cy="125413"/>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24"/>
          <p:cNvSpPr>
            <a:spLocks noChangeShapeType="1"/>
          </p:cNvSpPr>
          <p:nvPr/>
        </p:nvSpPr>
        <p:spPr bwMode="auto">
          <a:xfrm>
            <a:off x="4876800" y="2527772"/>
            <a:ext cx="2520950"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Line 91"/>
          <p:cNvSpPr>
            <a:spLocks noChangeShapeType="1"/>
          </p:cNvSpPr>
          <p:nvPr/>
        </p:nvSpPr>
        <p:spPr bwMode="auto">
          <a:xfrm>
            <a:off x="6202363" y="1913409"/>
            <a:ext cx="0" cy="125413"/>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92"/>
          <p:cNvSpPr>
            <a:spLocks noChangeShapeType="1"/>
          </p:cNvSpPr>
          <p:nvPr/>
        </p:nvSpPr>
        <p:spPr bwMode="auto">
          <a:xfrm>
            <a:off x="5562600" y="2038822"/>
            <a:ext cx="0" cy="125412"/>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93"/>
          <p:cNvSpPr>
            <a:spLocks noChangeShapeType="1"/>
          </p:cNvSpPr>
          <p:nvPr/>
        </p:nvSpPr>
        <p:spPr bwMode="auto">
          <a:xfrm>
            <a:off x="6834188" y="2038822"/>
            <a:ext cx="0" cy="125412"/>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94"/>
          <p:cNvSpPr>
            <a:spLocks noChangeShapeType="1"/>
          </p:cNvSpPr>
          <p:nvPr/>
        </p:nvSpPr>
        <p:spPr bwMode="auto">
          <a:xfrm>
            <a:off x="5562600" y="2038822"/>
            <a:ext cx="639763"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95"/>
          <p:cNvSpPr>
            <a:spLocks noChangeShapeType="1"/>
          </p:cNvSpPr>
          <p:nvPr/>
        </p:nvSpPr>
        <p:spPr bwMode="auto">
          <a:xfrm>
            <a:off x="6202363" y="2038822"/>
            <a:ext cx="631825"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96"/>
          <p:cNvSpPr>
            <a:spLocks noChangeShapeType="1"/>
          </p:cNvSpPr>
          <p:nvPr/>
        </p:nvSpPr>
        <p:spPr bwMode="auto">
          <a:xfrm>
            <a:off x="5562600" y="2467447"/>
            <a:ext cx="0" cy="250825"/>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Rectangle 97"/>
          <p:cNvSpPr>
            <a:spLocks noChangeArrowheads="1"/>
          </p:cNvSpPr>
          <p:nvPr/>
        </p:nvSpPr>
        <p:spPr bwMode="auto">
          <a:xfrm>
            <a:off x="5000625" y="2718272"/>
            <a:ext cx="1130300" cy="3032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3" name="Rectangle 98"/>
          <p:cNvSpPr>
            <a:spLocks noChangeArrowheads="1"/>
          </p:cNvSpPr>
          <p:nvPr/>
        </p:nvSpPr>
        <p:spPr bwMode="auto">
          <a:xfrm>
            <a:off x="5422900" y="2756372"/>
            <a:ext cx="4397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GP</a:t>
            </a:r>
            <a:endParaRPr lang="en-US" altLang="zh-CN" sz="1800" b="0">
              <a:solidFill>
                <a:schemeClr val="tx1"/>
              </a:solidFill>
              <a:latin typeface="Arial" panose="020B0604020202020204" pitchFamily="34" charset="0"/>
            </a:endParaRPr>
          </a:p>
        </p:txBody>
      </p:sp>
      <p:sp>
        <p:nvSpPr>
          <p:cNvPr id="69654" name="Rectangle 99"/>
          <p:cNvSpPr>
            <a:spLocks noChangeArrowheads="1"/>
          </p:cNvSpPr>
          <p:nvPr/>
        </p:nvSpPr>
        <p:spPr bwMode="auto">
          <a:xfrm>
            <a:off x="5000625" y="2718272"/>
            <a:ext cx="1130300" cy="3032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5" name="Rectangle 100"/>
          <p:cNvSpPr>
            <a:spLocks noChangeArrowheads="1"/>
          </p:cNvSpPr>
          <p:nvPr/>
        </p:nvSpPr>
        <p:spPr bwMode="auto">
          <a:xfrm>
            <a:off x="5000625" y="2164234"/>
            <a:ext cx="1130300" cy="3032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6" name="Rectangle 101"/>
          <p:cNvSpPr>
            <a:spLocks noChangeArrowheads="1"/>
          </p:cNvSpPr>
          <p:nvPr/>
        </p:nvSpPr>
        <p:spPr bwMode="auto">
          <a:xfrm>
            <a:off x="5410200" y="2202334"/>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GA</a:t>
            </a:r>
            <a:endParaRPr lang="en-US" altLang="zh-CN" sz="1800" b="0">
              <a:solidFill>
                <a:schemeClr val="tx1"/>
              </a:solidFill>
              <a:latin typeface="Arial" panose="020B0604020202020204" pitchFamily="34" charset="0"/>
            </a:endParaRPr>
          </a:p>
        </p:txBody>
      </p:sp>
      <p:sp>
        <p:nvSpPr>
          <p:cNvPr id="69657" name="Rectangle 102"/>
          <p:cNvSpPr>
            <a:spLocks noChangeArrowheads="1"/>
          </p:cNvSpPr>
          <p:nvPr/>
        </p:nvSpPr>
        <p:spPr bwMode="auto">
          <a:xfrm>
            <a:off x="5000625" y="2164234"/>
            <a:ext cx="1130300" cy="30321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8" name="Line 103"/>
          <p:cNvSpPr>
            <a:spLocks noChangeShapeType="1"/>
          </p:cNvSpPr>
          <p:nvPr/>
        </p:nvSpPr>
        <p:spPr bwMode="auto">
          <a:xfrm>
            <a:off x="6834187" y="2467447"/>
            <a:ext cx="39687" cy="303212"/>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104"/>
          <p:cNvSpPr>
            <a:spLocks noChangeShapeType="1"/>
          </p:cNvSpPr>
          <p:nvPr/>
        </p:nvSpPr>
        <p:spPr bwMode="auto">
          <a:xfrm>
            <a:off x="6834188" y="3021484"/>
            <a:ext cx="0" cy="125413"/>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105"/>
          <p:cNvSpPr>
            <a:spLocks noChangeShapeType="1"/>
          </p:cNvSpPr>
          <p:nvPr/>
        </p:nvSpPr>
        <p:spPr bwMode="auto">
          <a:xfrm>
            <a:off x="6213475" y="3146897"/>
            <a:ext cx="0" cy="3333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Line 106"/>
          <p:cNvSpPr>
            <a:spLocks noChangeShapeType="1"/>
          </p:cNvSpPr>
          <p:nvPr/>
        </p:nvSpPr>
        <p:spPr bwMode="auto">
          <a:xfrm>
            <a:off x="6213475" y="3238972"/>
            <a:ext cx="0" cy="3333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07"/>
          <p:cNvSpPr>
            <a:spLocks noChangeShapeType="1"/>
          </p:cNvSpPr>
          <p:nvPr/>
        </p:nvSpPr>
        <p:spPr bwMode="auto">
          <a:xfrm>
            <a:off x="7450138" y="3146897"/>
            <a:ext cx="0" cy="125412"/>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08"/>
          <p:cNvSpPr>
            <a:spLocks noChangeShapeType="1"/>
          </p:cNvSpPr>
          <p:nvPr/>
        </p:nvSpPr>
        <p:spPr bwMode="auto">
          <a:xfrm>
            <a:off x="6213475" y="3146897"/>
            <a:ext cx="34925"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109"/>
          <p:cNvSpPr>
            <a:spLocks noChangeShapeType="1"/>
          </p:cNvSpPr>
          <p:nvPr/>
        </p:nvSpPr>
        <p:spPr bwMode="auto">
          <a:xfrm>
            <a:off x="6799263" y="3146897"/>
            <a:ext cx="34925"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110"/>
          <p:cNvSpPr>
            <a:spLocks noChangeShapeType="1"/>
          </p:cNvSpPr>
          <p:nvPr/>
        </p:nvSpPr>
        <p:spPr bwMode="auto">
          <a:xfrm>
            <a:off x="6834188" y="3146897"/>
            <a:ext cx="615950"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Rectangle 111"/>
          <p:cNvSpPr>
            <a:spLocks noChangeArrowheads="1"/>
          </p:cNvSpPr>
          <p:nvPr/>
        </p:nvSpPr>
        <p:spPr bwMode="auto">
          <a:xfrm>
            <a:off x="5668963" y="3272309"/>
            <a:ext cx="1095375" cy="3032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67" name="Rectangle 112"/>
          <p:cNvSpPr>
            <a:spLocks noChangeArrowheads="1"/>
          </p:cNvSpPr>
          <p:nvPr/>
        </p:nvSpPr>
        <p:spPr bwMode="auto">
          <a:xfrm>
            <a:off x="6072188" y="3310409"/>
            <a:ext cx="433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000000"/>
                </a:solidFill>
                <a:latin typeface="新細明體" pitchFamily="18" charset="-120"/>
              </a:rPr>
              <a:t>SA</a:t>
            </a:r>
            <a:endParaRPr lang="en-US" altLang="zh-CN" sz="1800" b="0">
              <a:solidFill>
                <a:schemeClr val="tx1"/>
              </a:solidFill>
              <a:latin typeface="Arial" panose="020B0604020202020204" pitchFamily="34" charset="0"/>
            </a:endParaRPr>
          </a:p>
        </p:txBody>
      </p:sp>
      <p:sp>
        <p:nvSpPr>
          <p:cNvPr id="69668" name="Rectangle 113"/>
          <p:cNvSpPr>
            <a:spLocks noChangeArrowheads="1"/>
          </p:cNvSpPr>
          <p:nvPr/>
        </p:nvSpPr>
        <p:spPr bwMode="auto">
          <a:xfrm>
            <a:off x="5668963" y="3272309"/>
            <a:ext cx="1095375" cy="30321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69" name="Line 114"/>
          <p:cNvSpPr>
            <a:spLocks noChangeShapeType="1"/>
          </p:cNvSpPr>
          <p:nvPr/>
        </p:nvSpPr>
        <p:spPr bwMode="auto">
          <a:xfrm>
            <a:off x="7450138" y="3575522"/>
            <a:ext cx="0" cy="250825"/>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Rectangle 115"/>
          <p:cNvSpPr>
            <a:spLocks noChangeArrowheads="1"/>
          </p:cNvSpPr>
          <p:nvPr/>
        </p:nvSpPr>
        <p:spPr bwMode="auto">
          <a:xfrm>
            <a:off x="7234238" y="3826347"/>
            <a:ext cx="766762" cy="30321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1" name="Rectangle 116"/>
          <p:cNvSpPr>
            <a:spLocks noChangeArrowheads="1"/>
          </p:cNvSpPr>
          <p:nvPr/>
        </p:nvSpPr>
        <p:spPr bwMode="auto">
          <a:xfrm>
            <a:off x="7344097" y="3835872"/>
            <a:ext cx="487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800" dirty="0" smtClean="0">
                <a:solidFill>
                  <a:srgbClr val="000000"/>
                </a:solidFill>
                <a:latin typeface="Times New Roman" panose="02020603050405020304" pitchFamily="18" charset="0"/>
              </a:rPr>
              <a:t>ABC</a:t>
            </a:r>
            <a:endParaRPr lang="en-US" altLang="zh-CN" sz="1800" dirty="0">
              <a:solidFill>
                <a:srgbClr val="000000"/>
              </a:solidFill>
              <a:latin typeface="Times New Roman" panose="02020603050405020304" pitchFamily="18" charset="0"/>
            </a:endParaRPr>
          </a:p>
        </p:txBody>
      </p:sp>
      <p:sp>
        <p:nvSpPr>
          <p:cNvPr id="69672" name="Rectangle 117"/>
          <p:cNvSpPr>
            <a:spLocks noChangeArrowheads="1"/>
          </p:cNvSpPr>
          <p:nvPr/>
        </p:nvSpPr>
        <p:spPr bwMode="auto">
          <a:xfrm>
            <a:off x="7232651" y="3826347"/>
            <a:ext cx="768349" cy="3032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3" name="Rectangle 118"/>
          <p:cNvSpPr>
            <a:spLocks noChangeArrowheads="1"/>
          </p:cNvSpPr>
          <p:nvPr/>
        </p:nvSpPr>
        <p:spPr bwMode="auto">
          <a:xfrm>
            <a:off x="6905625" y="3272309"/>
            <a:ext cx="1095375" cy="3032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4" name="Rectangle 119"/>
          <p:cNvSpPr>
            <a:spLocks noChangeArrowheads="1"/>
          </p:cNvSpPr>
          <p:nvPr/>
        </p:nvSpPr>
        <p:spPr bwMode="auto">
          <a:xfrm>
            <a:off x="7051675" y="3310409"/>
            <a:ext cx="1014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000000"/>
                </a:solidFill>
                <a:latin typeface="新細明體" pitchFamily="18" charset="-120"/>
              </a:rPr>
              <a:t>SWARM</a:t>
            </a:r>
            <a:endParaRPr lang="en-US" altLang="zh-CN" sz="1800" b="0">
              <a:solidFill>
                <a:schemeClr val="tx1"/>
              </a:solidFill>
              <a:latin typeface="Arial" panose="020B0604020202020204" pitchFamily="34" charset="0"/>
            </a:endParaRPr>
          </a:p>
        </p:txBody>
      </p:sp>
      <p:sp>
        <p:nvSpPr>
          <p:cNvPr id="69676" name="Rectangle 121"/>
          <p:cNvSpPr>
            <a:spLocks noChangeArrowheads="1"/>
          </p:cNvSpPr>
          <p:nvPr/>
        </p:nvSpPr>
        <p:spPr bwMode="auto">
          <a:xfrm>
            <a:off x="6272213" y="2718272"/>
            <a:ext cx="1131887" cy="30321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7" name="Rectangle 122"/>
          <p:cNvSpPr>
            <a:spLocks noChangeArrowheads="1"/>
          </p:cNvSpPr>
          <p:nvPr/>
        </p:nvSpPr>
        <p:spPr bwMode="auto">
          <a:xfrm>
            <a:off x="6705600" y="2756372"/>
            <a:ext cx="428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EP</a:t>
            </a:r>
            <a:endParaRPr lang="en-US" altLang="zh-CN" sz="1800" b="0">
              <a:solidFill>
                <a:schemeClr val="tx1"/>
              </a:solidFill>
              <a:latin typeface="Arial" panose="020B0604020202020204" pitchFamily="34" charset="0"/>
            </a:endParaRPr>
          </a:p>
        </p:txBody>
      </p:sp>
      <p:sp>
        <p:nvSpPr>
          <p:cNvPr id="69678" name="Rectangle 123"/>
          <p:cNvSpPr>
            <a:spLocks noChangeArrowheads="1"/>
          </p:cNvSpPr>
          <p:nvPr/>
        </p:nvSpPr>
        <p:spPr bwMode="auto">
          <a:xfrm>
            <a:off x="6272213" y="2718272"/>
            <a:ext cx="1131887" cy="3032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9" name="Rectangle 124"/>
          <p:cNvSpPr>
            <a:spLocks noChangeArrowheads="1"/>
          </p:cNvSpPr>
          <p:nvPr/>
        </p:nvSpPr>
        <p:spPr bwMode="auto">
          <a:xfrm>
            <a:off x="6272213" y="2164234"/>
            <a:ext cx="1131887" cy="30321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0" name="Rectangle 125"/>
          <p:cNvSpPr>
            <a:spLocks noChangeArrowheads="1"/>
          </p:cNvSpPr>
          <p:nvPr/>
        </p:nvSpPr>
        <p:spPr bwMode="auto">
          <a:xfrm>
            <a:off x="6705600" y="2202334"/>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ES</a:t>
            </a:r>
            <a:endParaRPr lang="en-US" altLang="zh-CN" sz="1800" b="0">
              <a:solidFill>
                <a:schemeClr val="tx1"/>
              </a:solidFill>
              <a:latin typeface="Arial" panose="020B0604020202020204" pitchFamily="34" charset="0"/>
            </a:endParaRPr>
          </a:p>
        </p:txBody>
      </p:sp>
      <p:sp>
        <p:nvSpPr>
          <p:cNvPr id="69681" name="Rectangle 126"/>
          <p:cNvSpPr>
            <a:spLocks noChangeArrowheads="1"/>
          </p:cNvSpPr>
          <p:nvPr/>
        </p:nvSpPr>
        <p:spPr bwMode="auto">
          <a:xfrm>
            <a:off x="6272213" y="2164234"/>
            <a:ext cx="1131887" cy="30321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2" name="Rectangle 127"/>
          <p:cNvSpPr>
            <a:spLocks noChangeArrowheads="1"/>
          </p:cNvSpPr>
          <p:nvPr/>
        </p:nvSpPr>
        <p:spPr bwMode="auto">
          <a:xfrm>
            <a:off x="5018088" y="1610197"/>
            <a:ext cx="2368550" cy="3032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3" name="Rectangle 128"/>
          <p:cNvSpPr>
            <a:spLocks noChangeArrowheads="1"/>
          </p:cNvSpPr>
          <p:nvPr/>
        </p:nvSpPr>
        <p:spPr bwMode="auto">
          <a:xfrm>
            <a:off x="5064125" y="1648297"/>
            <a:ext cx="3036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dirty="0">
                <a:solidFill>
                  <a:srgbClr val="FFFFFF"/>
                </a:solidFill>
                <a:latin typeface="新細明體" pitchFamily="18" charset="-120"/>
              </a:rPr>
              <a:t>Evolutionary Computation</a:t>
            </a:r>
            <a:endParaRPr lang="en-US" altLang="zh-CN" sz="1800" b="0" dirty="0">
              <a:solidFill>
                <a:schemeClr val="tx1"/>
              </a:solidFill>
              <a:latin typeface="Arial" panose="020B0604020202020204" pitchFamily="34" charset="0"/>
            </a:endParaRPr>
          </a:p>
        </p:txBody>
      </p:sp>
      <p:sp>
        <p:nvSpPr>
          <p:cNvPr id="69684" name="Rectangle 129"/>
          <p:cNvSpPr>
            <a:spLocks noChangeArrowheads="1"/>
          </p:cNvSpPr>
          <p:nvPr/>
        </p:nvSpPr>
        <p:spPr bwMode="auto">
          <a:xfrm>
            <a:off x="5007571" y="1610197"/>
            <a:ext cx="2372742" cy="29844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5" name="Line 12"/>
          <p:cNvSpPr>
            <a:spLocks noChangeShapeType="1"/>
          </p:cNvSpPr>
          <p:nvPr/>
        </p:nvSpPr>
        <p:spPr bwMode="auto">
          <a:xfrm>
            <a:off x="5256213" y="2003897"/>
            <a:ext cx="161766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86" name="Line 13"/>
          <p:cNvSpPr>
            <a:spLocks noChangeShapeType="1"/>
          </p:cNvSpPr>
          <p:nvPr/>
        </p:nvSpPr>
        <p:spPr bwMode="auto">
          <a:xfrm>
            <a:off x="5253038" y="1992784"/>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87" name="Line 14"/>
          <p:cNvSpPr>
            <a:spLocks noChangeShapeType="1"/>
          </p:cNvSpPr>
          <p:nvPr/>
        </p:nvSpPr>
        <p:spPr bwMode="auto">
          <a:xfrm>
            <a:off x="6873875" y="1992784"/>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88" name="Line 114"/>
          <p:cNvSpPr>
            <a:spLocks noChangeShapeType="1"/>
          </p:cNvSpPr>
          <p:nvPr/>
        </p:nvSpPr>
        <p:spPr bwMode="auto">
          <a:xfrm>
            <a:off x="6172200" y="1876897"/>
            <a:ext cx="0" cy="11588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9" name="Line 93"/>
          <p:cNvSpPr>
            <a:spLocks noChangeShapeType="1"/>
          </p:cNvSpPr>
          <p:nvPr/>
        </p:nvSpPr>
        <p:spPr bwMode="auto">
          <a:xfrm>
            <a:off x="6986588" y="2576984"/>
            <a:ext cx="0" cy="125413"/>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0" name="Line 13"/>
          <p:cNvSpPr>
            <a:spLocks noChangeShapeType="1"/>
          </p:cNvSpPr>
          <p:nvPr/>
        </p:nvSpPr>
        <p:spPr bwMode="auto">
          <a:xfrm>
            <a:off x="5405438" y="2530947"/>
            <a:ext cx="0" cy="141287"/>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91" name="Line 114"/>
          <p:cNvSpPr>
            <a:spLocks noChangeShapeType="1"/>
          </p:cNvSpPr>
          <p:nvPr/>
        </p:nvSpPr>
        <p:spPr bwMode="auto">
          <a:xfrm>
            <a:off x="6838950" y="2518247"/>
            <a:ext cx="0" cy="11588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a:hlinkClick r:id="rId2" action="ppaction://hlinksldjump"/>
          </p:cNvPr>
          <p:cNvSpPr/>
          <p:nvPr/>
        </p:nvSpPr>
        <p:spPr>
          <a:xfrm>
            <a:off x="189705" y="4366394"/>
            <a:ext cx="8199512" cy="2308324"/>
          </a:xfrm>
          <a:prstGeom prst="rect">
            <a:avLst/>
          </a:prstGeom>
        </p:spPr>
        <p:txBody>
          <a:bodyPr wrap="square">
            <a:spAutoFit/>
          </a:bodyPr>
          <a:lstStyle/>
          <a:p>
            <a:r>
              <a:rPr lang="zh-CN" altLang="en-US" b="1" dirty="0">
                <a:solidFill>
                  <a:srgbClr val="000000"/>
                </a:solidFill>
                <a:latin typeface="Times New Roman" panose="02020603050405020304" pitchFamily="18" charset="0"/>
              </a:rPr>
              <a:t>遗传</a:t>
            </a:r>
            <a:r>
              <a:rPr lang="zh-CN" altLang="en-US" b="1" dirty="0" smtClean="0">
                <a:solidFill>
                  <a:srgbClr val="000000"/>
                </a:solidFill>
                <a:latin typeface="Times New Roman" panose="02020603050405020304" pitchFamily="18" charset="0"/>
              </a:rPr>
              <a:t>算法：</a:t>
            </a:r>
            <a:endParaRPr lang="en-US" altLang="zh-CN" b="1"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70</a:t>
            </a:r>
            <a:r>
              <a:rPr lang="zh-CN" altLang="en-US" dirty="0">
                <a:solidFill>
                  <a:srgbClr val="000000"/>
                </a:solidFill>
                <a:latin typeface="Times New Roman" panose="02020603050405020304" pitchFamily="18" charset="0"/>
              </a:rPr>
              <a:t>年代初期由美国</a:t>
            </a:r>
            <a:r>
              <a:rPr lang="en-US" altLang="zh-CN" dirty="0">
                <a:solidFill>
                  <a:srgbClr val="000000"/>
                </a:solidFill>
                <a:latin typeface="Times New Roman" panose="02020603050405020304" pitchFamily="18" charset="0"/>
              </a:rPr>
              <a:t>Michigan</a:t>
            </a:r>
            <a:r>
              <a:rPr lang="zh-CN" altLang="en-US" dirty="0">
                <a:solidFill>
                  <a:srgbClr val="000000"/>
                </a:solidFill>
                <a:latin typeface="Times New Roman" panose="02020603050405020304" pitchFamily="18" charset="0"/>
              </a:rPr>
              <a:t>大学的</a:t>
            </a:r>
            <a:r>
              <a:rPr lang="en-US" altLang="zh-CN" dirty="0">
                <a:solidFill>
                  <a:srgbClr val="000000"/>
                </a:solidFill>
                <a:latin typeface="Times New Roman" panose="02020603050405020304" pitchFamily="18" charset="0"/>
              </a:rPr>
              <a:t>Holland</a:t>
            </a:r>
            <a:r>
              <a:rPr lang="zh-CN" altLang="en-US" dirty="0">
                <a:solidFill>
                  <a:srgbClr val="000000"/>
                </a:solidFill>
                <a:latin typeface="Times New Roman" panose="02020603050405020304" pitchFamily="18" charset="0"/>
              </a:rPr>
              <a:t>教授发展起来的</a:t>
            </a:r>
            <a:r>
              <a:rPr lang="zh-CN" altLang="en-US" dirty="0" smtClean="0">
                <a:solidFill>
                  <a:srgbClr val="000000"/>
                </a:solidFill>
                <a:latin typeface="Times New Roman" panose="02020603050405020304" pitchFamily="18" charset="0"/>
              </a:rPr>
              <a:t>。</a:t>
            </a:r>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1975</a:t>
            </a:r>
            <a:r>
              <a:rPr lang="zh-CN" altLang="en-US" dirty="0">
                <a:solidFill>
                  <a:srgbClr val="000000"/>
                </a:solidFill>
                <a:latin typeface="Times New Roman" panose="02020603050405020304" pitchFamily="18" charset="0"/>
              </a:rPr>
              <a:t>年</a:t>
            </a:r>
            <a:r>
              <a:rPr lang="en-US" altLang="zh-CN" dirty="0">
                <a:solidFill>
                  <a:srgbClr val="000000"/>
                </a:solidFill>
                <a:latin typeface="Times New Roman" panose="02020603050405020304" pitchFamily="18" charset="0"/>
              </a:rPr>
              <a:t>Holland</a:t>
            </a:r>
            <a:r>
              <a:rPr lang="zh-CN" altLang="en-US" dirty="0">
                <a:solidFill>
                  <a:srgbClr val="000000"/>
                </a:solidFill>
                <a:latin typeface="Times New Roman" panose="02020603050405020304" pitchFamily="18" charset="0"/>
              </a:rPr>
              <a:t>的专著</a:t>
            </a:r>
            <a:r>
              <a:rPr lang="en-US" altLang="zh-CN" dirty="0">
                <a:solidFill>
                  <a:srgbClr val="000000"/>
                </a:solidFill>
                <a:latin typeface="Times New Roman" panose="02020603050405020304" pitchFamily="18" charset="0"/>
              </a:rPr>
              <a:t>《Adaptation in natural and Artificial systems》</a:t>
            </a:r>
            <a:r>
              <a:rPr lang="zh-CN" altLang="en-US" dirty="0">
                <a:solidFill>
                  <a:srgbClr val="000000"/>
                </a:solidFill>
                <a:latin typeface="Times New Roman" panose="02020603050405020304" pitchFamily="18" charset="0"/>
              </a:rPr>
              <a:t>出版为标志</a:t>
            </a:r>
            <a:r>
              <a:rPr lang="zh-CN" altLang="en-US" dirty="0" smtClean="0">
                <a:solidFill>
                  <a:srgbClr val="000000"/>
                </a:solidFill>
                <a:latin typeface="Times New Roman" panose="02020603050405020304" pitchFamily="18" charset="0"/>
              </a:rPr>
              <a:t>。</a:t>
            </a:r>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David </a:t>
            </a:r>
            <a:r>
              <a:rPr lang="en-US" altLang="zh-CN" dirty="0" err="1">
                <a:solidFill>
                  <a:srgbClr val="000000"/>
                </a:solidFill>
                <a:latin typeface="Times New Roman" panose="02020603050405020304" pitchFamily="18" charset="0"/>
              </a:rPr>
              <a:t>E．Goldberg</a:t>
            </a:r>
            <a:r>
              <a:rPr lang="zh-CN" altLang="en-US" dirty="0">
                <a:solidFill>
                  <a:srgbClr val="000000"/>
                </a:solidFill>
                <a:latin typeface="Times New Roman" panose="02020603050405020304" pitchFamily="18" charset="0"/>
              </a:rPr>
              <a:t>教授1989年出版的“</a:t>
            </a:r>
            <a:r>
              <a:rPr lang="en-US" altLang="zh-CN" dirty="0">
                <a:solidFill>
                  <a:srgbClr val="000000"/>
                </a:solidFill>
                <a:latin typeface="Times New Roman" panose="02020603050405020304" pitchFamily="18" charset="0"/>
              </a:rPr>
              <a:t>Genetic Algorithms”</a:t>
            </a:r>
            <a:r>
              <a:rPr lang="zh-CN" altLang="en-US" dirty="0">
                <a:solidFill>
                  <a:srgbClr val="000000"/>
                </a:solidFill>
                <a:latin typeface="Times New Roman" panose="02020603050405020304" pitchFamily="18" charset="0"/>
              </a:rPr>
              <a:t>一书被认为是对遗传算法的方法、理论及应用的全面系统的总结。</a:t>
            </a:r>
          </a:p>
          <a:p>
            <a:pPr>
              <a:spcBef>
                <a:spcPct val="50000"/>
              </a:spcBef>
            </a:pPr>
            <a:endParaRPr lang="zh-CN" altLang="en-US" dirty="0">
              <a:solidFill>
                <a:srgbClr val="000000"/>
              </a:solidFill>
              <a:latin typeface="Times New Roman" panose="02020603050405020304" pitchFamily="18" charset="0"/>
            </a:endParaRPr>
          </a:p>
          <a:p>
            <a:pPr>
              <a:spcBef>
                <a:spcPct val="50000"/>
              </a:spcBef>
            </a:pPr>
            <a:endParaRPr lang="zh-CN" altLang="en-US" dirty="0">
              <a:solidFill>
                <a:srgbClr val="000000"/>
              </a:solidFill>
              <a:latin typeface="Times New Roman" panose="02020603050405020304" pitchFamily="18" charset="0"/>
            </a:endParaRPr>
          </a:p>
        </p:txBody>
      </p:sp>
      <p:sp>
        <p:nvSpPr>
          <p:cNvPr id="3" name="矩形 2"/>
          <p:cNvSpPr/>
          <p:nvPr/>
        </p:nvSpPr>
        <p:spPr>
          <a:xfrm>
            <a:off x="190500" y="982515"/>
            <a:ext cx="8197923" cy="369332"/>
          </a:xfrm>
          <a:prstGeom prst="rect">
            <a:avLst/>
          </a:prstGeom>
        </p:spPr>
        <p:txBody>
          <a:bodyPr wrap="square">
            <a:spAutoFit/>
          </a:bodyPr>
          <a:lstStyle/>
          <a:p>
            <a:r>
              <a:rPr lang="zh-CN" altLang="en-US" dirty="0">
                <a:solidFill>
                  <a:srgbClr val="333333"/>
                </a:solidFill>
                <a:latin typeface="宋体" panose="02010600030101010101" pitchFamily="2" charset="-122"/>
              </a:rPr>
              <a:t>优化技术是一种以数学为基础，用于求解各种工程问题优化解的应用技术。</a:t>
            </a:r>
            <a:endParaRPr lang="zh-CN" altLang="en-US" dirty="0"/>
          </a:p>
        </p:txBody>
      </p:sp>
      <p:sp>
        <p:nvSpPr>
          <p:cNvPr id="62" name="Rectangle 10"/>
          <p:cNvSpPr>
            <a:spLocks noChangeArrowheads="1"/>
          </p:cNvSpPr>
          <p:nvPr/>
        </p:nvSpPr>
        <p:spPr bwMode="auto">
          <a:xfrm>
            <a:off x="6372200" y="3842519"/>
            <a:ext cx="732383" cy="2809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800" dirty="0" smtClean="0">
                <a:solidFill>
                  <a:srgbClr val="000000"/>
                </a:solidFill>
                <a:latin typeface="Times New Roman" panose="02020603050405020304" pitchFamily="18" charset="0"/>
              </a:rPr>
              <a:t> ANT</a:t>
            </a:r>
            <a:endParaRPr lang="en-US" altLang="zh-CN" sz="1800" dirty="0">
              <a:solidFill>
                <a:srgbClr val="000000"/>
              </a:solidFill>
              <a:latin typeface="Times New Roman" panose="02020603050405020304" pitchFamily="18" charset="0"/>
            </a:endParaRPr>
          </a:p>
        </p:txBody>
      </p:sp>
      <p:sp>
        <p:nvSpPr>
          <p:cNvPr id="63" name="Line 13"/>
          <p:cNvSpPr>
            <a:spLocks noChangeShapeType="1"/>
          </p:cNvSpPr>
          <p:nvPr/>
        </p:nvSpPr>
        <p:spPr bwMode="auto">
          <a:xfrm>
            <a:off x="6770688" y="3701231"/>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59356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集成学习</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25</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9" name="灯片编号占位符 1"/>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0" rtl="0" eaLnBrk="1" latinLnBrk="1" hangingPunct="1">
              <a:spcBef>
                <a:spcPct val="20000"/>
              </a:spcBef>
              <a:buBlip>
                <a:blip r:embed="rId3"/>
              </a:buBlip>
              <a:defRPr sz="2800" kern="1200">
                <a:solidFill>
                  <a:schemeClr val="tx1"/>
                </a:solidFill>
                <a:latin typeface="华文新魏" panose="02010800040101010101" pitchFamily="2" charset="-122"/>
                <a:ea typeface="华文新魏" panose="02010800040101010101" pitchFamily="2" charset="-122"/>
                <a:cs typeface="+mn-cs"/>
                <a:sym typeface="仿宋_GB231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25</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12" name="文本框 11"/>
          <p:cNvSpPr txBox="1"/>
          <p:nvPr/>
        </p:nvSpPr>
        <p:spPr>
          <a:xfrm>
            <a:off x="179512" y="836712"/>
            <a:ext cx="8877672" cy="923330"/>
          </a:xfrm>
          <a:prstGeom prst="rect">
            <a:avLst/>
          </a:prstGeom>
          <a:noFill/>
        </p:spPr>
        <p:txBody>
          <a:bodyPr wrap="square" rtlCol="0">
            <a:spAutoFit/>
          </a:bodyPr>
          <a:lstStyle/>
          <a:p>
            <a:r>
              <a:rPr lang="zh-CN" altLang="en-US" b="1" dirty="0" smtClean="0"/>
              <a:t>提出：</a:t>
            </a:r>
            <a:r>
              <a:rPr lang="en-US" altLang="zh-CN" dirty="0"/>
              <a:t> </a:t>
            </a:r>
            <a:r>
              <a:rPr lang="en-US" altLang="zh-CN" dirty="0" err="1"/>
              <a:t>Sollich</a:t>
            </a:r>
            <a:r>
              <a:rPr lang="en-US" altLang="zh-CN" dirty="0"/>
              <a:t> </a:t>
            </a:r>
            <a:r>
              <a:rPr lang="en-US" altLang="zh-CN" dirty="0" smtClean="0"/>
              <a:t>1996</a:t>
            </a:r>
            <a:r>
              <a:rPr lang="zh-CN" altLang="en-US" dirty="0" smtClean="0"/>
              <a:t>年提出</a:t>
            </a:r>
            <a:endParaRPr lang="en-US" altLang="zh-CN" dirty="0"/>
          </a:p>
          <a:p>
            <a:r>
              <a:rPr lang="en-US" altLang="zh-CN" i="1" dirty="0"/>
              <a:t>Neural network ensemble is a collection of a (finite) number of neural networks that are trained for the same task [</a:t>
            </a:r>
            <a:r>
              <a:rPr lang="en-US" altLang="zh-CN" i="1" dirty="0" err="1"/>
              <a:t>Sollich</a:t>
            </a:r>
            <a:r>
              <a:rPr lang="en-US" altLang="zh-CN" i="1" dirty="0"/>
              <a:t> P., Krogh A. , 1996]</a:t>
            </a:r>
          </a:p>
        </p:txBody>
      </p:sp>
      <p:sp>
        <p:nvSpPr>
          <p:cNvPr id="17" name="文本框 16"/>
          <p:cNvSpPr txBox="1"/>
          <p:nvPr/>
        </p:nvSpPr>
        <p:spPr>
          <a:xfrm>
            <a:off x="153616" y="2599373"/>
            <a:ext cx="8533184" cy="3970318"/>
          </a:xfrm>
          <a:prstGeom prst="rect">
            <a:avLst/>
          </a:prstGeom>
          <a:noFill/>
        </p:spPr>
        <p:txBody>
          <a:bodyPr wrap="square" rtlCol="0">
            <a:spAutoFit/>
          </a:bodyPr>
          <a:lstStyle/>
          <a:p>
            <a:r>
              <a:rPr lang="zh-CN" altLang="en-US" b="1" dirty="0" smtClean="0"/>
              <a:t>集成学习为什么有效？</a:t>
            </a:r>
            <a:r>
              <a:rPr lang="en-US" altLang="zh-CN" i="1" dirty="0" smtClean="0"/>
              <a:t>T.G</a:t>
            </a:r>
            <a:r>
              <a:rPr lang="en-US" altLang="zh-CN" i="1" dirty="0"/>
              <a:t>. </a:t>
            </a:r>
            <a:r>
              <a:rPr lang="en-US" altLang="zh-CN" i="1" dirty="0" err="1"/>
              <a:t>Dietterich</a:t>
            </a:r>
            <a:r>
              <a:rPr lang="en-US" altLang="zh-CN" i="1" dirty="0"/>
              <a:t>. Ensemble Methods in Machine Learning. In Multiple Classier Systems, Cagliari, Italy, 2000</a:t>
            </a:r>
            <a:endParaRPr lang="en-US" altLang="zh-CN" i="1" dirty="0" smtClean="0"/>
          </a:p>
          <a:p>
            <a:r>
              <a:rPr lang="zh-CN" altLang="en-US" b="1" dirty="0" smtClean="0"/>
              <a:t>（</a:t>
            </a:r>
            <a:r>
              <a:rPr lang="en-US" altLang="zh-CN" b="1" dirty="0" smtClean="0"/>
              <a:t>1</a:t>
            </a:r>
            <a:r>
              <a:rPr lang="zh-CN" altLang="en-US" b="1" dirty="0" smtClean="0"/>
              <a:t>）</a:t>
            </a:r>
            <a:r>
              <a:rPr lang="zh-CN" altLang="en-US" b="1" dirty="0"/>
              <a:t>统计上的</a:t>
            </a:r>
            <a:r>
              <a:rPr lang="zh-CN" altLang="en-US" b="1" dirty="0" smtClean="0"/>
              <a:t>原因：</a:t>
            </a:r>
            <a:r>
              <a:rPr lang="zh-CN" altLang="en-US" dirty="0" smtClean="0"/>
              <a:t>机器学习的过</a:t>
            </a:r>
            <a:r>
              <a:rPr lang="zh-CN" altLang="en-US" dirty="0"/>
              <a:t>拟合</a:t>
            </a:r>
            <a:r>
              <a:rPr lang="zh-CN" altLang="en-US" dirty="0" smtClean="0"/>
              <a:t>问题</a:t>
            </a:r>
            <a:r>
              <a:rPr lang="en-US" altLang="zh-CN" dirty="0" smtClean="0"/>
              <a:t>——</a:t>
            </a:r>
            <a:r>
              <a:rPr lang="zh-CN" altLang="en-US" dirty="0" smtClean="0"/>
              <a:t>学习</a:t>
            </a:r>
            <a:r>
              <a:rPr lang="zh-CN" altLang="en-US" dirty="0"/>
              <a:t>算法选择哪个假设进行输出的时候就面临着一定的风险</a:t>
            </a:r>
            <a:r>
              <a:rPr lang="zh-CN" altLang="en-US" dirty="0" smtClean="0"/>
              <a:t>，把多</a:t>
            </a:r>
            <a:r>
              <a:rPr lang="zh-CN" altLang="en-US" dirty="0"/>
              <a:t>个假设集成起来能够降低这种</a:t>
            </a:r>
            <a:r>
              <a:rPr lang="zh-CN" altLang="en-US" dirty="0" smtClean="0"/>
              <a:t>风险。</a:t>
            </a:r>
            <a:endParaRPr lang="zh-CN" altLang="en-US" b="1" dirty="0"/>
          </a:p>
          <a:p>
            <a:r>
              <a:rPr lang="zh-CN" altLang="en-US" b="1" dirty="0" smtClean="0"/>
              <a:t>（</a:t>
            </a:r>
            <a:r>
              <a:rPr lang="en-US" altLang="zh-CN" b="1" dirty="0" smtClean="0"/>
              <a:t>2</a:t>
            </a:r>
            <a:r>
              <a:rPr lang="zh-CN" altLang="en-US" b="1" dirty="0" smtClean="0"/>
              <a:t>）计算上的原因：</a:t>
            </a:r>
            <a:r>
              <a:rPr lang="zh-CN" altLang="en-US" dirty="0"/>
              <a:t>已经证明了在人工神经网络学习和决策树学习中</a:t>
            </a:r>
            <a:r>
              <a:rPr lang="zh-CN" altLang="en-US" dirty="0" smtClean="0"/>
              <a:t>，学习</a:t>
            </a:r>
            <a:r>
              <a:rPr lang="zh-CN" altLang="en-US" dirty="0"/>
              <a:t>到最好的人工神经网络或者是</a:t>
            </a:r>
            <a:r>
              <a:rPr lang="zh-CN" altLang="en-US" dirty="0" smtClean="0"/>
              <a:t>决策树</a:t>
            </a:r>
            <a:r>
              <a:rPr lang="zh-CN" altLang="en-US" dirty="0"/>
              <a:t>是一</a:t>
            </a:r>
            <a:r>
              <a:rPr lang="zh-CN" altLang="en-US" dirty="0" smtClean="0"/>
              <a:t>个</a:t>
            </a:r>
            <a:r>
              <a:rPr lang="en-US" altLang="zh-CN" dirty="0" smtClean="0"/>
              <a:t>NP-hard</a:t>
            </a:r>
            <a:r>
              <a:rPr lang="zh-CN" altLang="en-US" dirty="0" smtClean="0"/>
              <a:t>问题。</a:t>
            </a:r>
            <a:r>
              <a:rPr lang="zh-CN" altLang="en-US" dirty="0"/>
              <a:t>通过把多个假设集成起来能够使得最终的结果更加接近实际的目标函数</a:t>
            </a:r>
          </a:p>
          <a:p>
            <a:r>
              <a:rPr lang="zh-CN" altLang="en-US" dirty="0"/>
              <a:t>值</a:t>
            </a:r>
            <a:r>
              <a:rPr lang="zh-CN" altLang="en-US" dirty="0" smtClean="0"/>
              <a:t>。</a:t>
            </a:r>
            <a:br>
              <a:rPr lang="zh-CN" altLang="en-US" dirty="0" smtClean="0"/>
            </a:br>
            <a:r>
              <a:rPr lang="zh-CN" altLang="en-US" b="1" dirty="0" smtClean="0"/>
              <a:t>（</a:t>
            </a:r>
            <a:r>
              <a:rPr lang="en-US" altLang="zh-CN" b="1" dirty="0" smtClean="0"/>
              <a:t>3</a:t>
            </a:r>
            <a:r>
              <a:rPr lang="zh-CN" altLang="en-US" b="1" dirty="0" smtClean="0"/>
              <a:t>）表示上的原因：</a:t>
            </a:r>
            <a:r>
              <a:rPr lang="zh-CN" altLang="en-US" dirty="0"/>
              <a:t>由于假设空间是人为规定的</a:t>
            </a:r>
            <a:r>
              <a:rPr lang="zh-CN" altLang="en-US" dirty="0" smtClean="0"/>
              <a:t>，在</a:t>
            </a:r>
            <a:r>
              <a:rPr lang="zh-CN" altLang="en-US" dirty="0"/>
              <a:t>大多数机器学习的应用场合中实际目标假设并不在</a:t>
            </a:r>
            <a:r>
              <a:rPr lang="zh-CN" altLang="en-US" dirty="0" smtClean="0"/>
              <a:t>假设空间</a:t>
            </a:r>
            <a:r>
              <a:rPr lang="zh-CN" altLang="en-US" dirty="0"/>
              <a:t>之中</a:t>
            </a:r>
            <a:r>
              <a:rPr lang="zh-CN" altLang="en-US" dirty="0" smtClean="0"/>
              <a:t>，如果</a:t>
            </a:r>
            <a:r>
              <a:rPr lang="zh-CN" altLang="en-US" dirty="0"/>
              <a:t>假设空间在某种集成运算下不封闭</a:t>
            </a:r>
            <a:r>
              <a:rPr lang="zh-CN" altLang="en-US" dirty="0" smtClean="0"/>
              <a:t>，那么</a:t>
            </a:r>
            <a:r>
              <a:rPr lang="zh-CN" altLang="en-US" dirty="0"/>
              <a:t>我们通过把假设空间中的一系列</a:t>
            </a:r>
            <a:r>
              <a:rPr lang="zh-CN" altLang="en-US" dirty="0" smtClean="0"/>
              <a:t>假设</a:t>
            </a:r>
            <a:r>
              <a:rPr lang="zh-CN" altLang="en-US" dirty="0"/>
              <a:t>集成起来就有可能表示出不在假设空间中的目标假设。</a:t>
            </a:r>
          </a:p>
          <a:p>
            <a:endParaRPr lang="zh-CN" altLang="en-US" b="1" dirty="0"/>
          </a:p>
        </p:txBody>
      </p:sp>
      <p:sp>
        <p:nvSpPr>
          <p:cNvPr id="4" name="文本框 3"/>
          <p:cNvSpPr txBox="1"/>
          <p:nvPr/>
        </p:nvSpPr>
        <p:spPr>
          <a:xfrm>
            <a:off x="152500" y="1881604"/>
            <a:ext cx="8534300" cy="646331"/>
          </a:xfrm>
          <a:prstGeom prst="rect">
            <a:avLst/>
          </a:prstGeom>
          <a:noFill/>
        </p:spPr>
        <p:txBody>
          <a:bodyPr wrap="square" rtlCol="0">
            <a:spAutoFit/>
          </a:bodyPr>
          <a:lstStyle/>
          <a:p>
            <a:r>
              <a:rPr lang="zh-CN" altLang="en-US" b="1" dirty="0"/>
              <a:t>集成</a:t>
            </a:r>
            <a:r>
              <a:rPr lang="zh-CN" altLang="en-US" b="1" dirty="0" smtClean="0"/>
              <a:t>学习：</a:t>
            </a:r>
            <a:r>
              <a:rPr lang="zh-CN" altLang="en-US" dirty="0" smtClean="0"/>
              <a:t>是</a:t>
            </a:r>
            <a:r>
              <a:rPr lang="zh-CN" altLang="en-US" dirty="0"/>
              <a:t>使用一系列学习器进行学习</a:t>
            </a:r>
            <a:r>
              <a:rPr lang="en-US" altLang="zh-CN" dirty="0"/>
              <a:t>,</a:t>
            </a:r>
            <a:r>
              <a:rPr lang="zh-CN" altLang="en-US" dirty="0"/>
              <a:t>并使用某种规则把各个学习结果进行整合从而</a:t>
            </a:r>
            <a:r>
              <a:rPr lang="zh-CN" altLang="en-US" b="1" dirty="0">
                <a:solidFill>
                  <a:srgbClr val="FF0000"/>
                </a:solidFill>
              </a:rPr>
              <a:t>获得比单个学习器更好的学习效果</a:t>
            </a:r>
            <a:r>
              <a:rPr lang="zh-CN" altLang="en-US" dirty="0"/>
              <a:t>的一种机器学习方法。</a:t>
            </a:r>
          </a:p>
        </p:txBody>
      </p:sp>
    </p:spTree>
    <p:extLst>
      <p:ext uri="{BB962C8B-B14F-4D97-AF65-F5344CB8AC3E}">
        <p14:creationId xmlns:p14="http://schemas.microsoft.com/office/powerpoint/2010/main" val="923532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sz="2800" dirty="0">
                <a:solidFill>
                  <a:srgbClr val="0033CC"/>
                </a:solidFill>
              </a:rPr>
              <a:t>集成学习</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24314071"/>
              </p:ext>
            </p:extLst>
          </p:nvPr>
        </p:nvGraphicFramePr>
        <p:xfrm>
          <a:off x="3203848" y="910730"/>
          <a:ext cx="2006600" cy="554037"/>
        </p:xfrm>
        <a:graphic>
          <a:graphicData uri="http://schemas.openxmlformats.org/presentationml/2006/ole">
            <mc:AlternateContent xmlns:mc="http://schemas.openxmlformats.org/markup-compatibility/2006">
              <mc:Choice xmlns:v="urn:schemas-microsoft-com:vml" Requires="v">
                <p:oleObj spid="_x0000_s47643" name="公式" r:id="rId4" imgW="774360" imgH="215640" progId="Equation.3">
                  <p:embed/>
                </p:oleObj>
              </mc:Choice>
              <mc:Fallback>
                <p:oleObj name="公式" r:id="rId4" imgW="774360" imgH="215640" progId="Equation.3">
                  <p:embed/>
                  <p:pic>
                    <p:nvPicPr>
                      <p:cNvPr id="0" name=""/>
                      <p:cNvPicPr>
                        <a:picLocks noChangeAspect="1" noChangeArrowheads="1"/>
                      </p:cNvPicPr>
                      <p:nvPr/>
                    </p:nvPicPr>
                    <p:blipFill>
                      <a:blip r:embed="rId5"/>
                      <a:srcRect/>
                      <a:stretch>
                        <a:fillRect/>
                      </a:stretch>
                    </p:blipFill>
                    <p:spPr bwMode="auto">
                      <a:xfrm>
                        <a:off x="3203848" y="910730"/>
                        <a:ext cx="2006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846803185"/>
              </p:ext>
            </p:extLst>
          </p:nvPr>
        </p:nvGraphicFramePr>
        <p:xfrm>
          <a:off x="5651971" y="1801441"/>
          <a:ext cx="1584325" cy="781050"/>
        </p:xfrm>
        <a:graphic>
          <a:graphicData uri="http://schemas.openxmlformats.org/presentationml/2006/ole">
            <mc:AlternateContent xmlns:mc="http://schemas.openxmlformats.org/markup-compatibility/2006">
              <mc:Choice xmlns:v="urn:schemas-microsoft-com:vml" Requires="v">
                <p:oleObj spid="_x0000_s47644" name="公式" r:id="rId6" imgW="875920" imgH="355446" progId="Equation.3">
                  <p:embed/>
                </p:oleObj>
              </mc:Choice>
              <mc:Fallback>
                <p:oleObj name="公式" r:id="rId6" imgW="875920" imgH="35544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971" y="1801441"/>
                        <a:ext cx="15843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39813353"/>
              </p:ext>
            </p:extLst>
          </p:nvPr>
        </p:nvGraphicFramePr>
        <p:xfrm>
          <a:off x="1835696" y="1790402"/>
          <a:ext cx="1800200" cy="723627"/>
        </p:xfrm>
        <a:graphic>
          <a:graphicData uri="http://schemas.openxmlformats.org/presentationml/2006/ole">
            <mc:AlternateContent xmlns:mc="http://schemas.openxmlformats.org/markup-compatibility/2006">
              <mc:Choice xmlns:v="urn:schemas-microsoft-com:vml" Requires="v">
                <p:oleObj spid="_x0000_s47645" name="公式" r:id="rId8" imgW="875920" imgH="355446" progId="Equation.3">
                  <p:embed/>
                </p:oleObj>
              </mc:Choice>
              <mc:Fallback>
                <p:oleObj name="公式" r:id="rId8" imgW="875920" imgH="3554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696" y="1790402"/>
                        <a:ext cx="1800200" cy="723627"/>
                      </a:xfrm>
                      <a:prstGeom prst="rect">
                        <a:avLst/>
                      </a:prstGeom>
                      <a:noFill/>
                      <a:ln>
                        <a:noFill/>
                      </a:ln>
                    </p:spPr>
                  </p:pic>
                </p:oleObj>
              </mc:Fallback>
            </mc:AlternateContent>
          </a:graphicData>
        </a:graphic>
      </p:graphicFrame>
      <p:cxnSp>
        <p:nvCxnSpPr>
          <p:cNvPr id="23" name="直接箭头连接符 22"/>
          <p:cNvCxnSpPr/>
          <p:nvPr/>
        </p:nvCxnSpPr>
        <p:spPr>
          <a:xfrm flipH="1">
            <a:off x="3347864" y="1468091"/>
            <a:ext cx="864097"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040416" y="1468091"/>
            <a:ext cx="91933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2">
            <a:hlinkClick r:id="rId10" action="ppaction://hlinksldjump"/>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409" y="3102372"/>
            <a:ext cx="3603206" cy="270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图片 21"/>
          <p:cNvPicPr/>
          <p:nvPr/>
        </p:nvPicPr>
        <p:blipFill>
          <a:blip r:embed="rId12"/>
          <a:stretch>
            <a:fillRect/>
          </a:stretch>
        </p:blipFill>
        <p:spPr>
          <a:xfrm>
            <a:off x="4370183" y="3220716"/>
            <a:ext cx="4032448" cy="2573165"/>
          </a:xfrm>
          <a:prstGeom prst="rect">
            <a:avLst/>
          </a:prstGeom>
        </p:spPr>
      </p:pic>
      <p:sp>
        <p:nvSpPr>
          <p:cNvPr id="8" name="文本框 7"/>
          <p:cNvSpPr txBox="1"/>
          <p:nvPr/>
        </p:nvSpPr>
        <p:spPr>
          <a:xfrm>
            <a:off x="4572000" y="3102372"/>
            <a:ext cx="1107034" cy="369332"/>
          </a:xfrm>
          <a:prstGeom prst="rect">
            <a:avLst/>
          </a:prstGeom>
          <a:noFill/>
        </p:spPr>
        <p:txBody>
          <a:bodyPr wrap="none" rtlCol="0">
            <a:spAutoFit/>
          </a:bodyPr>
          <a:lstStyle/>
          <a:p>
            <a:r>
              <a:rPr lang="en-US" altLang="zh-CN" b="1" dirty="0" err="1" smtClean="0">
                <a:solidFill>
                  <a:srgbClr val="FF0000"/>
                </a:solidFill>
              </a:rPr>
              <a:t>AdaBoost</a:t>
            </a:r>
            <a:endParaRPr lang="zh-CN" altLang="en-US" b="1" dirty="0">
              <a:solidFill>
                <a:srgbClr val="FF0000"/>
              </a:solidFill>
            </a:endParaRPr>
          </a:p>
        </p:txBody>
      </p:sp>
      <p:sp>
        <p:nvSpPr>
          <p:cNvPr id="4" name="文本框 3"/>
          <p:cNvSpPr txBox="1"/>
          <p:nvPr/>
        </p:nvSpPr>
        <p:spPr>
          <a:xfrm>
            <a:off x="304800" y="2582491"/>
            <a:ext cx="5032147" cy="369332"/>
          </a:xfrm>
          <a:prstGeom prst="rect">
            <a:avLst/>
          </a:prstGeom>
          <a:noFill/>
        </p:spPr>
        <p:txBody>
          <a:bodyPr wrap="none" rtlCol="0">
            <a:spAutoFit/>
          </a:bodyPr>
          <a:lstStyle/>
          <a:p>
            <a:r>
              <a:rPr lang="zh-CN" altLang="en-US" b="1" dirty="0" smtClean="0"/>
              <a:t>关键技术：</a:t>
            </a:r>
            <a:r>
              <a:rPr lang="zh-CN" altLang="en-US" dirty="0" smtClean="0"/>
              <a:t>个体网络生成方法；结果合成方法。</a:t>
            </a:r>
            <a:endParaRPr lang="zh-CN" altLang="en-US" dirty="0"/>
          </a:p>
        </p:txBody>
      </p:sp>
    </p:spTree>
    <p:extLst>
      <p:ext uri="{BB962C8B-B14F-4D97-AF65-F5344CB8AC3E}">
        <p14:creationId xmlns:p14="http://schemas.microsoft.com/office/powerpoint/2010/main" val="4196160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682302"/>
          </a:xfrm>
        </p:spPr>
        <p:txBody>
          <a:bodyPr>
            <a:noAutofit/>
          </a:bodyPr>
          <a:lstStyle/>
          <a:p>
            <a:r>
              <a:rPr lang="zh-CN" altLang="en-US" sz="2400" dirty="0">
                <a:solidFill>
                  <a:srgbClr val="0033CC"/>
                </a:solidFill>
              </a:rPr>
              <a:t>研究内容</a:t>
            </a:r>
            <a:r>
              <a:rPr lang="en-US" altLang="zh-CN" sz="2400" dirty="0">
                <a:solidFill>
                  <a:srgbClr val="0033CC"/>
                </a:solidFill>
              </a:rPr>
              <a:t>3</a:t>
            </a:r>
            <a:r>
              <a:rPr lang="zh-CN" altLang="en-US" sz="2400" dirty="0">
                <a:solidFill>
                  <a:srgbClr val="0033CC"/>
                </a:solidFill>
              </a:rPr>
              <a:t>：基于规则抽取的可解释性方法</a:t>
            </a:r>
          </a:p>
        </p:txBody>
      </p:sp>
      <p:sp>
        <p:nvSpPr>
          <p:cNvPr id="4" name="立方体 3"/>
          <p:cNvSpPr/>
          <p:nvPr/>
        </p:nvSpPr>
        <p:spPr>
          <a:xfrm>
            <a:off x="1959620" y="836712"/>
            <a:ext cx="1800225" cy="1871662"/>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807095" y="1381906"/>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3902720" y="1375556"/>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9"/>
          <p:cNvSpPr txBox="1">
            <a:spLocks noChangeArrowheads="1"/>
          </p:cNvSpPr>
          <p:nvPr/>
        </p:nvSpPr>
        <p:spPr bwMode="auto">
          <a:xfrm>
            <a:off x="35496" y="1132232"/>
            <a:ext cx="82747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2000" dirty="0" smtClean="0">
                <a:latin typeface="Calibri" pitchFamily="34" charset="0"/>
                <a:ea typeface="宋体" pitchFamily="2" charset="-122"/>
              </a:rPr>
              <a:t>属性</a:t>
            </a:r>
            <a:r>
              <a:rPr lang="en-US" altLang="zh-CN" sz="2000" dirty="0" smtClean="0">
                <a:latin typeface="Calibri" pitchFamily="34" charset="0"/>
                <a:ea typeface="宋体" pitchFamily="2" charset="-122"/>
              </a:rPr>
              <a:t>1</a:t>
            </a:r>
          </a:p>
          <a:p>
            <a:pPr algn="ctr" latinLnBrk="0">
              <a:spcBef>
                <a:spcPct val="0"/>
              </a:spcBef>
              <a:buFontTx/>
              <a:buNone/>
            </a:pPr>
            <a:r>
              <a:rPr lang="zh-CN" altLang="en-US" sz="2000" dirty="0" smtClean="0">
                <a:latin typeface="Calibri" pitchFamily="34" charset="0"/>
                <a:ea typeface="宋体" pitchFamily="2" charset="-122"/>
              </a:rPr>
              <a:t>属性</a:t>
            </a:r>
            <a:r>
              <a:rPr lang="en-US" altLang="zh-CN" sz="2000" dirty="0" smtClean="0">
                <a:latin typeface="Calibri" pitchFamily="34" charset="0"/>
                <a:ea typeface="宋体" pitchFamily="2" charset="-122"/>
              </a:rPr>
              <a:t>2</a:t>
            </a:r>
          </a:p>
          <a:p>
            <a:pPr algn="ctr" latinLnBrk="0">
              <a:spcBef>
                <a:spcPct val="0"/>
              </a:spcBef>
              <a:buFontTx/>
              <a:buNone/>
            </a:pPr>
            <a:r>
              <a:rPr lang="en-US" altLang="zh-CN" sz="2000" dirty="0" smtClean="0">
                <a:latin typeface="Calibri" pitchFamily="34" charset="0"/>
                <a:ea typeface="宋体" pitchFamily="2" charset="-122"/>
              </a:rPr>
              <a:t>……</a:t>
            </a:r>
            <a:endParaRPr lang="en-US" altLang="zh-CN" sz="2000" b="1" dirty="0">
              <a:latin typeface="Calibri" pitchFamily="34" charset="0"/>
              <a:ea typeface="宋体" pitchFamily="2" charset="-122"/>
            </a:endParaRPr>
          </a:p>
          <a:p>
            <a:pPr algn="ctr" latinLnBrk="0">
              <a:spcBef>
                <a:spcPct val="0"/>
              </a:spcBef>
              <a:buFontTx/>
              <a:buNone/>
            </a:pPr>
            <a:endParaRPr lang="zh-CN" altLang="en-US" sz="1600" dirty="0">
              <a:latin typeface="Calibri" pitchFamily="34" charset="0"/>
              <a:ea typeface="宋体" pitchFamily="2" charset="-122"/>
            </a:endParaRPr>
          </a:p>
        </p:txBody>
      </p:sp>
      <p:sp>
        <p:nvSpPr>
          <p:cNvPr id="8" name="文本框 10"/>
          <p:cNvSpPr txBox="1">
            <a:spLocks noChangeArrowheads="1"/>
          </p:cNvSpPr>
          <p:nvPr/>
        </p:nvSpPr>
        <p:spPr bwMode="auto">
          <a:xfrm>
            <a:off x="4905206" y="1124744"/>
            <a:ext cx="8274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2000" dirty="0" smtClean="0">
                <a:latin typeface="Calibri" pitchFamily="34" charset="0"/>
                <a:ea typeface="宋体" pitchFamily="2" charset="-122"/>
              </a:rPr>
              <a:t>结论</a:t>
            </a:r>
            <a:r>
              <a:rPr lang="en-US" altLang="zh-CN" sz="2000" dirty="0" smtClean="0">
                <a:latin typeface="Calibri" pitchFamily="34" charset="0"/>
                <a:ea typeface="宋体" pitchFamily="2" charset="-122"/>
              </a:rPr>
              <a:t>1</a:t>
            </a:r>
          </a:p>
          <a:p>
            <a:pPr algn="ctr" latinLnBrk="0">
              <a:spcBef>
                <a:spcPct val="0"/>
              </a:spcBef>
              <a:buFontTx/>
              <a:buNone/>
            </a:pPr>
            <a:r>
              <a:rPr lang="zh-CN" altLang="en-US" sz="2000" dirty="0" smtClean="0">
                <a:latin typeface="Calibri" pitchFamily="34" charset="0"/>
                <a:ea typeface="宋体" pitchFamily="2" charset="-122"/>
              </a:rPr>
              <a:t>结论</a:t>
            </a:r>
            <a:r>
              <a:rPr lang="en-US" altLang="zh-CN" sz="2000" dirty="0" smtClean="0">
                <a:latin typeface="Calibri" pitchFamily="34" charset="0"/>
                <a:ea typeface="宋体" pitchFamily="2" charset="-122"/>
              </a:rPr>
              <a:t>2</a:t>
            </a:r>
          </a:p>
          <a:p>
            <a:pPr algn="ctr" latinLnBrk="0">
              <a:spcBef>
                <a:spcPct val="0"/>
              </a:spcBef>
              <a:buFontTx/>
              <a:buNone/>
            </a:pPr>
            <a:r>
              <a:rPr lang="en-US" altLang="zh-CN" sz="2000" dirty="0">
                <a:latin typeface="Calibri" pitchFamily="34" charset="0"/>
                <a:ea typeface="宋体" pitchFamily="2" charset="-122"/>
              </a:rPr>
              <a:t>……</a:t>
            </a:r>
            <a:endParaRPr lang="zh-CN" altLang="en-US" sz="2000" dirty="0">
              <a:latin typeface="Calibri" pitchFamily="34" charset="0"/>
              <a:ea typeface="宋体" pitchFamily="2" charset="-122"/>
            </a:endParaRPr>
          </a:p>
        </p:txBody>
      </p:sp>
      <p:pic>
        <p:nvPicPr>
          <p:cNvPr id="9"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92995" y="1101824"/>
            <a:ext cx="91598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2499370" y="2730599"/>
            <a:ext cx="503237" cy="1008062"/>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79512" y="2992214"/>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a:latin typeface="Calibri" pitchFamily="34" charset="0"/>
                <a:ea typeface="宋体" pitchFamily="2" charset="-122"/>
              </a:rPr>
              <a:t>规则学习与抽取</a:t>
            </a:r>
          </a:p>
        </p:txBody>
      </p:sp>
      <p:sp>
        <p:nvSpPr>
          <p:cNvPr id="13" name="立方体 12"/>
          <p:cNvSpPr/>
          <p:nvPr/>
        </p:nvSpPr>
        <p:spPr bwMode="auto">
          <a:xfrm>
            <a:off x="1691680" y="3676164"/>
            <a:ext cx="1800225" cy="1871662"/>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2495" y="4265235"/>
            <a:ext cx="1123968" cy="110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等腰三角形 17"/>
          <p:cNvSpPr/>
          <p:nvPr/>
        </p:nvSpPr>
        <p:spPr>
          <a:xfrm flipH="1">
            <a:off x="33386" y="3083719"/>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6"/>
          <a:stretch>
            <a:fillRect/>
          </a:stretch>
        </p:blipFill>
        <p:spPr>
          <a:xfrm>
            <a:off x="5529432" y="1992133"/>
            <a:ext cx="3527752" cy="4546203"/>
          </a:xfrm>
          <a:prstGeom prst="rect">
            <a:avLst/>
          </a:prstGeom>
        </p:spPr>
      </p:pic>
      <p:cxnSp>
        <p:nvCxnSpPr>
          <p:cNvPr id="20" name="直接连接符 19"/>
          <p:cNvCxnSpPr/>
          <p:nvPr/>
        </p:nvCxnSpPr>
        <p:spPr>
          <a:xfrm flipV="1">
            <a:off x="3491905" y="2140407"/>
            <a:ext cx="2592263" cy="1535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91905" y="5085184"/>
            <a:ext cx="2037527" cy="1296144"/>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1332" y="5574993"/>
            <a:ext cx="4966537" cy="923330"/>
          </a:xfrm>
          <a:prstGeom prst="rect">
            <a:avLst/>
          </a:prstGeom>
        </p:spPr>
        <p:txBody>
          <a:bodyPr wrap="square">
            <a:spAutoFit/>
          </a:bodyPr>
          <a:lstStyle/>
          <a:p>
            <a:pPr lvl="0"/>
            <a:r>
              <a:rPr lang="zh-CN" altLang="en-US" dirty="0">
                <a:solidFill>
                  <a:srgbClr val="FF0000"/>
                </a:solidFill>
                <a:latin typeface="黑体" pitchFamily="49" charset="-122"/>
                <a:ea typeface="黑体" pitchFamily="49" charset="-122"/>
              </a:rPr>
              <a:t>突破</a:t>
            </a:r>
            <a:r>
              <a:rPr lang="zh-CN" altLang="en-US" dirty="0" smtClean="0">
                <a:solidFill>
                  <a:srgbClr val="FF0000"/>
                </a:solidFill>
                <a:latin typeface="黑体" pitchFamily="49" charset="-122"/>
                <a:ea typeface="黑体" pitchFamily="49" charset="-122"/>
              </a:rPr>
              <a:t>：</a:t>
            </a:r>
            <a:r>
              <a:rPr lang="zh-CN" altLang="zh-CN" dirty="0" smtClean="0"/>
              <a:t>采用</a:t>
            </a:r>
            <a:r>
              <a:rPr lang="zh-CN" altLang="zh-CN" dirty="0"/>
              <a:t>面向结构和面向性能两种方法进行对基于集成学习的自适应混合式性能预测模型学习结果进行规则抽取。</a:t>
            </a:r>
            <a:endParaRPr lang="zh-CN" altLang="en-US" dirty="0"/>
          </a:p>
        </p:txBody>
      </p:sp>
      <p:sp>
        <p:nvSpPr>
          <p:cNvPr id="27" name="矩形 26"/>
          <p:cNvSpPr/>
          <p:nvPr/>
        </p:nvSpPr>
        <p:spPr>
          <a:xfrm>
            <a:off x="6056727" y="764704"/>
            <a:ext cx="285248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a:solidFill>
                  <a:srgbClr val="FF0000"/>
                </a:solidFill>
                <a:latin typeface="黑体" pitchFamily="49" charset="-122"/>
                <a:ea typeface="黑体" pitchFamily="49" charset="-122"/>
              </a:rPr>
              <a:t>难点：</a:t>
            </a:r>
            <a:r>
              <a:rPr lang="zh-CN" altLang="en-US" dirty="0" smtClean="0"/>
              <a:t>当前</a:t>
            </a:r>
            <a:r>
              <a:rPr lang="zh-CN" altLang="en-US" dirty="0"/>
              <a:t>的机器学习方法可解释性较弱，模型中得到的结果无法与传统的专家知识对接。</a:t>
            </a:r>
          </a:p>
        </p:txBody>
      </p:sp>
      <p:sp>
        <p:nvSpPr>
          <p:cNvPr id="28" name="矩形 27"/>
          <p:cNvSpPr/>
          <p:nvPr/>
        </p:nvSpPr>
        <p:spPr>
          <a:xfrm>
            <a:off x="5732676" y="3114714"/>
            <a:ext cx="3087795" cy="465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33912" y="5046421"/>
            <a:ext cx="3087795" cy="465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a:off x="5469466" y="3131544"/>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H="1">
            <a:off x="5529432" y="4891226"/>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70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088" y="-10048"/>
            <a:ext cx="8229600" cy="796925"/>
          </a:xfrm>
        </p:spPr>
        <p:txBody>
          <a:bodyPr>
            <a:normAutofit/>
          </a:bodyPr>
          <a:lstStyle/>
          <a:p>
            <a:pPr eaLnBrk="1" hangingPunct="1">
              <a:defRPr/>
            </a:pPr>
            <a:r>
              <a:rPr lang="zh-CN" altLang="en-US" sz="2800" dirty="0">
                <a:solidFill>
                  <a:srgbClr val="0033CC"/>
                </a:solidFill>
              </a:rPr>
              <a:t>基于决策树</a:t>
            </a:r>
            <a:r>
              <a:rPr lang="zh-CN" altLang="en-US" sz="2800" dirty="0" smtClean="0">
                <a:solidFill>
                  <a:srgbClr val="0033CC"/>
                </a:solidFill>
              </a:rPr>
              <a:t>的规则抽取</a:t>
            </a:r>
            <a:endParaRPr lang="zh-CN" altLang="en-US" sz="2800" dirty="0">
              <a:solidFill>
                <a:srgbClr val="0033CC"/>
              </a:solidFill>
            </a:endParaRPr>
          </a:p>
        </p:txBody>
      </p:sp>
      <p:sp>
        <p:nvSpPr>
          <p:cNvPr id="327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fld id="{124CC880-5F91-4585-9501-CCBB7E3FE3F8}" type="slidenum">
              <a:rPr lang="zh-CN" altLang="en-US" sz="1200">
                <a:solidFill>
                  <a:srgbClr val="898989"/>
                </a:solidFill>
                <a:latin typeface="Calibri" pitchFamily="34" charset="0"/>
                <a:ea typeface="宋体" pitchFamily="2" charset="-122"/>
              </a:rPr>
              <a:pPr latinLnBrk="0">
                <a:spcBef>
                  <a:spcPct val="0"/>
                </a:spcBef>
                <a:buFontTx/>
                <a:buNone/>
              </a:pPr>
              <a:t>28</a:t>
            </a:fld>
            <a:endParaRPr lang="zh-CN" altLang="en-US" sz="1200">
              <a:solidFill>
                <a:srgbClr val="898989"/>
              </a:solidFill>
              <a:latin typeface="Calibri" pitchFamily="34" charset="0"/>
              <a:ea typeface="宋体" pitchFamily="2" charset="-122"/>
            </a:endParaRPr>
          </a:p>
        </p:txBody>
      </p:sp>
      <p:pic>
        <p:nvPicPr>
          <p:cNvPr id="32772"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41413"/>
            <a:ext cx="51371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右箭头 48"/>
          <p:cNvSpPr/>
          <p:nvPr/>
        </p:nvSpPr>
        <p:spPr>
          <a:xfrm>
            <a:off x="4900613" y="2830513"/>
            <a:ext cx="647700" cy="133985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9" name="矩形 8"/>
          <p:cNvSpPr/>
          <p:nvPr/>
        </p:nvSpPr>
        <p:spPr>
          <a:xfrm>
            <a:off x="5795963" y="1141413"/>
            <a:ext cx="3260725" cy="2216150"/>
          </a:xfrm>
          <a:prstGeom prst="rect">
            <a:avLst/>
          </a:prstGeom>
          <a:ln>
            <a:solidFill>
              <a:srgbClr val="59E84C"/>
            </a:solidFill>
          </a:ln>
        </p:spPr>
        <p:style>
          <a:lnRef idx="2">
            <a:schemeClr val="accent3"/>
          </a:lnRef>
          <a:fillRef idx="1">
            <a:schemeClr val="lt1"/>
          </a:fillRef>
          <a:effectRef idx="0">
            <a:schemeClr val="accent3"/>
          </a:effectRef>
          <a:fontRef idx="minor">
            <a:schemeClr val="dk1"/>
          </a:fontRef>
        </p:style>
        <p:txBody>
          <a:bodyPr/>
          <a:lstStyle/>
          <a:p>
            <a:pPr>
              <a:defRPr/>
            </a:pPr>
            <a:r>
              <a:rPr lang="zh-CN" altLang="en-US" sz="2000" dirty="0">
                <a:solidFill>
                  <a:srgbClr val="59E84C"/>
                </a:solidFill>
              </a:rPr>
              <a:t>反例规则：</a:t>
            </a:r>
            <a:endParaRPr lang="en-US" altLang="zh-CN" sz="2000" dirty="0">
              <a:solidFill>
                <a:srgbClr val="59E84C"/>
              </a:solidFill>
            </a:endParaRPr>
          </a:p>
          <a:p>
            <a:pPr>
              <a:defRPr/>
            </a:pPr>
            <a:r>
              <a:rPr lang="en-US" altLang="zh-CN" sz="2000" dirty="0">
                <a:solidFill>
                  <a:schemeClr val="tx1"/>
                </a:solidFill>
              </a:rPr>
              <a:t>IF(cycle ≤ 0.7122,K&gt;0.4359)</a:t>
            </a:r>
          </a:p>
          <a:p>
            <a:pPr>
              <a:defRPr/>
            </a:pPr>
            <a:r>
              <a:rPr lang="en-US" altLang="zh-CN" sz="2000" dirty="0">
                <a:solidFill>
                  <a:schemeClr val="tx1"/>
                </a:solidFill>
              </a:rPr>
              <a:t>Performance = Poor</a:t>
            </a:r>
          </a:p>
          <a:p>
            <a:pPr>
              <a:defRPr/>
            </a:pPr>
            <a:r>
              <a:rPr lang="en-US" altLang="zh-CN" sz="2000" dirty="0">
                <a:solidFill>
                  <a:schemeClr val="tx1"/>
                </a:solidFill>
              </a:rPr>
              <a:t>IF(cycle ≤ 0.7122,</a:t>
            </a:r>
          </a:p>
          <a:p>
            <a:pPr>
              <a:defRPr/>
            </a:pPr>
            <a:r>
              <a:rPr lang="en-US" altLang="zh-CN" sz="2000" dirty="0">
                <a:solidFill>
                  <a:schemeClr val="tx1"/>
                </a:solidFill>
              </a:rPr>
              <a:t>K ≤ 0.4359,cycle(60) ≤0.0031)</a:t>
            </a:r>
          </a:p>
          <a:p>
            <a:pPr>
              <a:defRPr/>
            </a:pPr>
            <a:r>
              <a:rPr lang="en-US" altLang="zh-CN" sz="2000" dirty="0">
                <a:solidFill>
                  <a:schemeClr val="tx1"/>
                </a:solidFill>
              </a:rPr>
              <a:t>Performance = Poor</a:t>
            </a:r>
          </a:p>
          <a:p>
            <a:pPr>
              <a:defRPr/>
            </a:pPr>
            <a:r>
              <a:rPr lang="en-US" altLang="zh-CN" sz="2000" dirty="0">
                <a:solidFill>
                  <a:schemeClr val="tx1"/>
                </a:solidFill>
              </a:rPr>
              <a:t>……</a:t>
            </a:r>
          </a:p>
        </p:txBody>
      </p:sp>
      <p:sp>
        <p:nvSpPr>
          <p:cNvPr id="10" name="矩形 9"/>
          <p:cNvSpPr/>
          <p:nvPr/>
        </p:nvSpPr>
        <p:spPr>
          <a:xfrm>
            <a:off x="5795963" y="3546475"/>
            <a:ext cx="3260725" cy="2835275"/>
          </a:xfrm>
          <a:prstGeom prst="rect">
            <a:avLst/>
          </a:prstGeom>
          <a:ln>
            <a:solidFill>
              <a:srgbClr val="E58139"/>
            </a:solidFill>
          </a:ln>
        </p:spPr>
        <p:style>
          <a:lnRef idx="2">
            <a:schemeClr val="accent6"/>
          </a:lnRef>
          <a:fillRef idx="1">
            <a:schemeClr val="lt1"/>
          </a:fillRef>
          <a:effectRef idx="0">
            <a:schemeClr val="accent6"/>
          </a:effectRef>
          <a:fontRef idx="minor">
            <a:schemeClr val="dk1"/>
          </a:fontRef>
        </p:style>
        <p:txBody>
          <a:bodyPr/>
          <a:lstStyle/>
          <a:p>
            <a:pPr>
              <a:defRPr/>
            </a:pPr>
            <a:r>
              <a:rPr lang="zh-CN" altLang="en-US" sz="2000" dirty="0">
                <a:solidFill>
                  <a:srgbClr val="DE9050"/>
                </a:solidFill>
              </a:rPr>
              <a:t>正例规则：</a:t>
            </a:r>
            <a:endParaRPr lang="en-US" altLang="zh-CN" sz="2000" dirty="0">
              <a:solidFill>
                <a:srgbClr val="DE9050"/>
              </a:solidFill>
            </a:endParaRPr>
          </a:p>
          <a:p>
            <a:pPr>
              <a:defRPr/>
            </a:pPr>
            <a:r>
              <a:rPr lang="en-US" altLang="zh-CN" sz="2000" dirty="0">
                <a:solidFill>
                  <a:schemeClr val="tx1"/>
                </a:solidFill>
              </a:rPr>
              <a:t>IF(cycle&gt;0.7122,imp≤0.5361</a:t>
            </a:r>
          </a:p>
          <a:p>
            <a:pPr>
              <a:defRPr/>
            </a:pPr>
            <a:r>
              <a:rPr lang="en-US" altLang="zh-CN" sz="2000" dirty="0">
                <a:solidFill>
                  <a:schemeClr val="tx1"/>
                </a:solidFill>
              </a:rPr>
              <a:t>capacity ≤ 0.7427)</a:t>
            </a:r>
          </a:p>
          <a:p>
            <a:pPr>
              <a:defRPr/>
            </a:pPr>
            <a:r>
              <a:rPr lang="en-US" altLang="zh-CN" sz="2000" dirty="0">
                <a:solidFill>
                  <a:schemeClr val="tx1"/>
                </a:solidFill>
              </a:rPr>
              <a:t>Performance = Good</a:t>
            </a:r>
            <a:endParaRPr lang="en-US" altLang="zh-CN" dirty="0">
              <a:solidFill>
                <a:schemeClr val="tx1"/>
              </a:solidFill>
            </a:endParaRPr>
          </a:p>
          <a:p>
            <a:pPr>
              <a:defRPr/>
            </a:pPr>
            <a:r>
              <a:rPr lang="en-US" altLang="zh-CN" sz="2000" dirty="0">
                <a:solidFill>
                  <a:schemeClr val="tx1"/>
                </a:solidFill>
              </a:rPr>
              <a:t>IF(cycle&gt;0.7122,imp&gt;0.5361</a:t>
            </a:r>
          </a:p>
          <a:p>
            <a:pPr>
              <a:defRPr/>
            </a:pPr>
            <a:r>
              <a:rPr lang="en-US" altLang="zh-CN" sz="2000" dirty="0">
                <a:solidFill>
                  <a:schemeClr val="tx1"/>
                </a:solidFill>
              </a:rPr>
              <a:t>DCR(25) ≤ 0.027,</a:t>
            </a:r>
          </a:p>
          <a:p>
            <a:pPr>
              <a:defRPr/>
            </a:pPr>
            <a:r>
              <a:rPr lang="en-US" altLang="zh-CN" sz="2000" dirty="0">
                <a:solidFill>
                  <a:schemeClr val="tx1"/>
                </a:solidFill>
              </a:rPr>
              <a:t>cycle(25)≤0.8398)</a:t>
            </a:r>
          </a:p>
          <a:p>
            <a:pPr>
              <a:defRPr/>
            </a:pPr>
            <a:r>
              <a:rPr lang="en-US" altLang="zh-CN" sz="2000" dirty="0">
                <a:solidFill>
                  <a:schemeClr val="tx1"/>
                </a:solidFill>
              </a:rPr>
              <a:t>Performance = Good</a:t>
            </a:r>
          </a:p>
          <a:p>
            <a:pPr>
              <a:defRPr/>
            </a:pPr>
            <a:r>
              <a:rPr lang="en-US" altLang="zh-CN" sz="2000" dirty="0">
                <a:solidFill>
                  <a:schemeClr val="tx1"/>
                </a:solidFill>
              </a:rPr>
              <a:t>……</a:t>
            </a:r>
          </a:p>
        </p:txBody>
      </p:sp>
    </p:spTree>
    <p:extLst>
      <p:ext uri="{BB962C8B-B14F-4D97-AF65-F5344CB8AC3E}">
        <p14:creationId xmlns:p14="http://schemas.microsoft.com/office/powerpoint/2010/main" val="3490295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67442823"/>
              </p:ext>
            </p:extLst>
          </p:nvPr>
        </p:nvGraphicFramePr>
        <p:xfrm>
          <a:off x="611560" y="1772816"/>
          <a:ext cx="7949563"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51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651751034"/>
              </p:ext>
            </p:extLst>
          </p:nvPr>
        </p:nvGraphicFramePr>
        <p:xfrm>
          <a:off x="395536" y="1412776"/>
          <a:ext cx="8136904"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661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ea typeface="宋体" charset="-122"/>
              </a:defRPr>
            </a:lvl1pPr>
            <a:lvl2pPr marL="742950" indent="-285750" eaLnBrk="0" hangingPunct="0">
              <a:defRPr sz="2000">
                <a:solidFill>
                  <a:schemeClr val="tx1"/>
                </a:solidFill>
                <a:latin typeface="Times New Roman" pitchFamily="18" charset="0"/>
                <a:ea typeface="宋体" charset="-122"/>
              </a:defRPr>
            </a:lvl2pPr>
            <a:lvl3pPr marL="1143000" indent="-228600" eaLnBrk="0" hangingPunct="0">
              <a:defRPr sz="2000">
                <a:solidFill>
                  <a:schemeClr val="tx1"/>
                </a:solidFill>
                <a:latin typeface="Times New Roman" pitchFamily="18" charset="0"/>
                <a:ea typeface="宋体" charset="-122"/>
              </a:defRPr>
            </a:lvl3pPr>
            <a:lvl4pPr marL="1600200" indent="-228600" eaLnBrk="0" hangingPunct="0">
              <a:defRPr sz="2000">
                <a:solidFill>
                  <a:schemeClr val="tx1"/>
                </a:solidFill>
                <a:latin typeface="Times New Roman" pitchFamily="18" charset="0"/>
                <a:ea typeface="宋体" charset="-122"/>
              </a:defRPr>
            </a:lvl4pPr>
            <a:lvl5pPr marL="2057400" indent="-228600" eaLnBrk="0" hangingPunct="0">
              <a:defRPr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charset="-122"/>
              </a:defRPr>
            </a:lvl9pPr>
          </a:lstStyle>
          <a:p>
            <a:pPr eaLnBrk="1" hangingPunct="1"/>
            <a:fld id="{C72DE7E2-D85F-46E8-9946-6F01CE0A288E}" type="slidenum">
              <a:rPr lang="zh-CN" altLang="en-US" sz="1400" smtClean="0">
                <a:latin typeface="黑体" pitchFamily="49" charset="-122"/>
                <a:ea typeface="黑体" pitchFamily="49" charset="-122"/>
              </a:rPr>
              <a:pPr eaLnBrk="1" hangingPunct="1"/>
              <a:t>30</a:t>
            </a:fld>
            <a:endParaRPr lang="en-US" altLang="zh-CN" sz="1400" dirty="0" smtClean="0">
              <a:latin typeface="黑体" pitchFamily="49" charset="-122"/>
              <a:ea typeface="黑体" pitchFamily="49" charset="-122"/>
            </a:endParaRPr>
          </a:p>
        </p:txBody>
      </p:sp>
      <p:sp>
        <p:nvSpPr>
          <p:cNvPr id="5" name="Rectangle 2"/>
          <p:cNvSpPr txBox="1">
            <a:spLocks noChangeArrowheads="1"/>
          </p:cNvSpPr>
          <p:nvPr/>
        </p:nvSpPr>
        <p:spPr bwMode="auto">
          <a:xfrm>
            <a:off x="887413" y="84137"/>
            <a:ext cx="7391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eaLnBrk="0" fontAlgn="base" hangingPunct="0">
              <a:spcBef>
                <a:spcPct val="0"/>
              </a:spcBef>
              <a:spcAft>
                <a:spcPct val="0"/>
              </a:spcAft>
              <a:defRPr sz="2800" b="1">
                <a:solidFill>
                  <a:schemeClr val="bg1"/>
                </a:solidFill>
                <a:latin typeface="Arial" pitchFamily="34" charset="0"/>
              </a:defRPr>
            </a:lvl6pPr>
            <a:lvl7pPr marL="914400" algn="l" rtl="0" eaLnBrk="0" fontAlgn="base" hangingPunct="0">
              <a:spcBef>
                <a:spcPct val="0"/>
              </a:spcBef>
              <a:spcAft>
                <a:spcPct val="0"/>
              </a:spcAft>
              <a:defRPr sz="2800" b="1">
                <a:solidFill>
                  <a:schemeClr val="bg1"/>
                </a:solidFill>
                <a:latin typeface="Arial" pitchFamily="34" charset="0"/>
              </a:defRPr>
            </a:lvl7pPr>
            <a:lvl8pPr marL="1371600" algn="l" rtl="0" eaLnBrk="0" fontAlgn="base" hangingPunct="0">
              <a:spcBef>
                <a:spcPct val="0"/>
              </a:spcBef>
              <a:spcAft>
                <a:spcPct val="0"/>
              </a:spcAft>
              <a:defRPr sz="2800" b="1">
                <a:solidFill>
                  <a:schemeClr val="bg1"/>
                </a:solidFill>
                <a:latin typeface="Arial" pitchFamily="34" charset="0"/>
              </a:defRPr>
            </a:lvl8pPr>
            <a:lvl9pPr marL="1828800" algn="l" rtl="0" eaLnBrk="0" fontAlgn="base" hangingPunct="0">
              <a:spcBef>
                <a:spcPct val="0"/>
              </a:spcBef>
              <a:spcAft>
                <a:spcPct val="0"/>
              </a:spcAft>
              <a:defRPr sz="2800" b="1">
                <a:solidFill>
                  <a:schemeClr val="bg1"/>
                </a:solidFill>
                <a:latin typeface="Arial" pitchFamily="34" charset="0"/>
              </a:defRPr>
            </a:lvl9pPr>
          </a:lstStyle>
          <a:p>
            <a:pPr eaLnBrk="1" hangingPunct="1"/>
            <a:r>
              <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预期</a:t>
            </a:r>
            <a:r>
              <a:rPr lang="zh-CN" altLang="en-US" sz="3200" cap="all" dirty="0" smtClean="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成果和考核指标</a:t>
            </a:r>
            <a:endPar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endParaRPr>
          </a:p>
        </p:txBody>
      </p:sp>
      <p:graphicFrame>
        <p:nvGraphicFramePr>
          <p:cNvPr id="6" name="Group 32"/>
          <p:cNvGraphicFramePr>
            <a:graphicFrameLocks/>
          </p:cNvGraphicFramePr>
          <p:nvPr>
            <p:extLst>
              <p:ext uri="{D42A27DB-BD31-4B8C-83A1-F6EECF244321}">
                <p14:modId xmlns:p14="http://schemas.microsoft.com/office/powerpoint/2010/main" val="3302468955"/>
              </p:ext>
            </p:extLst>
          </p:nvPr>
        </p:nvGraphicFramePr>
        <p:xfrm>
          <a:off x="179512" y="1520751"/>
          <a:ext cx="8208912" cy="3385792"/>
        </p:xfrm>
        <a:graphic>
          <a:graphicData uri="http://schemas.openxmlformats.org/drawingml/2006/table">
            <a:tbl>
              <a:tblPr/>
              <a:tblGrid>
                <a:gridCol w="1741140"/>
                <a:gridCol w="6467772"/>
              </a:tblGrid>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关键技术</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基于主动学习的多层级交互式特征选择方法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基于集成学习的自适应混合式性能预测方法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基于规则抽取的可解释性方法</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系统</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indent="0" algn="just" defTabSz="914400" rtl="0" eaLnBrk="0" fontAlgn="auto" latinLnBrk="0" hangingPunct="0">
                        <a:lnSpc>
                          <a:spcPct val="125000"/>
                        </a:lnSpc>
                        <a:spcBef>
                          <a:spcPts val="600"/>
                        </a:spcBef>
                        <a:spcAft>
                          <a:spcPts val="1200"/>
                        </a:spcAft>
                        <a:buClr>
                          <a:schemeClr val="hlink"/>
                        </a:buClr>
                        <a:buSzTx/>
                        <a:buFont typeface="+mj-lt"/>
                        <a:buNone/>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单晶高温合金材料数据分析与性能预测系统</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发表论文</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ea"/>
                          <a:ea typeface="+mn-ea"/>
                          <a:cs typeface="Times New Roman" pitchFamily="18" charset="0"/>
                        </a:rPr>
                        <a:t>SCI</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收录论文</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3</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篇</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软件著作权</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58775" marR="0" lvl="0" indent="-45720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申请软件著作权</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1</a:t>
                      </a:r>
                      <a:r>
                        <a:rPr kumimoji="0" lang="zh-CN" altLang="zh-CN" sz="2400" b="1" i="0" u="none" strike="noStrike" cap="none" normalizeH="0" baseline="0" dirty="0" smtClean="0">
                          <a:ln>
                            <a:noFill/>
                          </a:ln>
                          <a:solidFill>
                            <a:schemeClr val="tx1"/>
                          </a:solidFill>
                          <a:effectLst/>
                          <a:latin typeface="+mn-ea"/>
                          <a:ea typeface="+mn-ea"/>
                          <a:cs typeface="Times New Roman" pitchFamily="18" charset="0"/>
                        </a:rPr>
                        <a:t>项</a:t>
                      </a:r>
                      <a:endParaRPr kumimoji="0" lang="zh-CN" altLang="en-US" sz="2400" b="1" i="0" u="none" strike="noStrike" cap="none" normalizeH="0" baseline="0" dirty="0" smtClean="0">
                        <a:ln>
                          <a:noFill/>
                        </a:ln>
                        <a:solidFill>
                          <a:schemeClr val="tx1"/>
                        </a:solidFill>
                        <a:effectLst/>
                        <a:latin typeface="+mn-ea"/>
                        <a:ea typeface="+mn-ea"/>
                        <a:cs typeface="Times New Roman" pitchFamily="18" charset="0"/>
                      </a:endParaRP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人才培养</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培养博士生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2</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名，硕士生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8</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15455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259074996"/>
              </p:ext>
            </p:extLst>
          </p:nvPr>
        </p:nvGraphicFramePr>
        <p:xfrm>
          <a:off x="611560" y="1772816"/>
          <a:ext cx="7949563"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882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1669"/>
            <a:ext cx="8229600" cy="796950"/>
          </a:xfrm>
        </p:spPr>
        <p:txBody>
          <a:bodyPr/>
          <a:lstStyle/>
          <a:p>
            <a:r>
              <a:rPr lang="zh-CN" altLang="en-US" dirty="0" smtClean="0"/>
              <a:t>创新点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139126006"/>
              </p:ext>
            </p:extLst>
          </p:nvPr>
        </p:nvGraphicFramePr>
        <p:xfrm>
          <a:off x="323528" y="1844824"/>
          <a:ext cx="828092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195039" y="808619"/>
            <a:ext cx="8388424" cy="923330"/>
          </a:xfrm>
          <a:prstGeom prst="rect">
            <a:avLst/>
          </a:prstGeom>
          <a:noFill/>
        </p:spPr>
        <p:txBody>
          <a:bodyPr wrap="square" rtlCol="0">
            <a:spAutoFit/>
          </a:bodyPr>
          <a:lstStyle/>
          <a:p>
            <a:r>
              <a:rPr lang="zh-CN" altLang="en-US" b="1" dirty="0" smtClean="0"/>
              <a:t>高通量计算和实验数据共同驱动下，融入专家经验，研发泛化能力强、易于使用、可以理解的交互式集成机器学习系统，实现高精度的单晶镍基高温合金材料成分</a:t>
            </a:r>
            <a:r>
              <a:rPr lang="en-US" altLang="zh-CN" b="1" dirty="0" smtClean="0"/>
              <a:t>-</a:t>
            </a:r>
            <a:r>
              <a:rPr lang="zh-CN" altLang="en-US" b="1" dirty="0" smtClean="0"/>
              <a:t>结构</a:t>
            </a:r>
            <a:r>
              <a:rPr lang="en-US" altLang="zh-CN" b="1" dirty="0" smtClean="0"/>
              <a:t>-</a:t>
            </a:r>
            <a:r>
              <a:rPr lang="zh-CN" altLang="en-US" b="1" dirty="0" smtClean="0"/>
              <a:t>性能分析与预测</a:t>
            </a:r>
            <a:endParaRPr lang="zh-CN" altLang="en-US" sz="1600" dirty="0"/>
          </a:p>
        </p:txBody>
      </p:sp>
    </p:spTree>
    <p:extLst>
      <p:ext uri="{BB962C8B-B14F-4D97-AF65-F5344CB8AC3E}">
        <p14:creationId xmlns:p14="http://schemas.microsoft.com/office/powerpoint/2010/main" val="4035269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dirty="0" smtClean="0"/>
              <a:t>国外机器学习在</a:t>
            </a:r>
            <a:r>
              <a:rPr lang="zh-CN" altLang="en-US" dirty="0">
                <a:solidFill>
                  <a:srgbClr val="C00000"/>
                </a:solidFill>
              </a:rPr>
              <a:t>高温</a:t>
            </a:r>
            <a:r>
              <a:rPr lang="zh-CN" altLang="en-US" dirty="0" smtClean="0">
                <a:solidFill>
                  <a:srgbClr val="C00000"/>
                </a:solidFill>
              </a:rPr>
              <a:t>合金</a:t>
            </a:r>
            <a:r>
              <a:rPr lang="zh-CN" altLang="en-US" dirty="0">
                <a:solidFill>
                  <a:srgbClr val="C00000"/>
                </a:solidFill>
              </a:rPr>
              <a:t>材料</a:t>
            </a:r>
            <a:r>
              <a:rPr lang="zh-CN" altLang="en-US" dirty="0"/>
              <a:t>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59812618"/>
              </p:ext>
            </p:extLst>
          </p:nvPr>
        </p:nvGraphicFramePr>
        <p:xfrm>
          <a:off x="0" y="795375"/>
          <a:ext cx="9143999" cy="5923267"/>
        </p:xfrm>
        <a:graphic>
          <a:graphicData uri="http://schemas.openxmlformats.org/drawingml/2006/table">
            <a:tbl>
              <a:tblPr firstRow="1" firstCol="1" bandRow="1">
                <a:tableStyleId>{21E4AEA4-8DFA-4A89-87EB-49C32662AFE0}</a:tableStyleId>
              </a:tblPr>
              <a:tblGrid>
                <a:gridCol w="1159962"/>
                <a:gridCol w="699260"/>
                <a:gridCol w="1128602"/>
                <a:gridCol w="954315"/>
                <a:gridCol w="2343290"/>
                <a:gridCol w="525143"/>
                <a:gridCol w="1200452"/>
                <a:gridCol w="1132975"/>
              </a:tblGrid>
              <a:tr h="552685">
                <a:tc>
                  <a:txBody>
                    <a:bodyPr/>
                    <a:lstStyle/>
                    <a:p>
                      <a:pPr indent="0" algn="ctr">
                        <a:spcAft>
                          <a:spcPts val="0"/>
                        </a:spcAft>
                      </a:pPr>
                      <a:r>
                        <a:rPr lang="zh-CN" sz="1400" kern="100" dirty="0">
                          <a:effectLst/>
                        </a:rPr>
                        <a:t>学校名称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作者</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机器学习方法</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合金材料</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取得的结果</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smtClean="0">
                          <a:effectLst/>
                        </a:rPr>
                        <a:t>发表</a:t>
                      </a:r>
                      <a:endParaRPr lang="en-US" altLang="zh-CN" sz="1400" kern="100" dirty="0" smtClean="0">
                        <a:effectLst/>
                      </a:endParaRPr>
                    </a:p>
                    <a:p>
                      <a:pPr marL="0" indent="0" algn="ctr" defTabSz="914400" rtl="0" eaLnBrk="1" latinLnBrk="0" hangingPunct="1">
                        <a:spcAft>
                          <a:spcPts val="0"/>
                        </a:spcAft>
                      </a:pPr>
                      <a:r>
                        <a:rPr lang="zh-CN" sz="1400" kern="100" dirty="0" smtClean="0">
                          <a:effectLst/>
                        </a:rPr>
                        <a:t>时间</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b="1" kern="100" dirty="0" smtClean="0">
                          <a:solidFill>
                            <a:schemeClr val="lt1"/>
                          </a:solidFill>
                          <a:effectLst/>
                          <a:latin typeface="+mn-lt"/>
                          <a:ea typeface="+mn-ea"/>
                          <a:cs typeface="+mn-cs"/>
                        </a:rPr>
                        <a:t>期刊</a:t>
                      </a:r>
                      <a:endParaRPr lang="zh-CN" sz="12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b="1" kern="100" dirty="0" smtClean="0">
                          <a:solidFill>
                            <a:schemeClr val="lt1"/>
                          </a:solidFill>
                          <a:effectLst/>
                          <a:latin typeface="+mn-lt"/>
                          <a:ea typeface="+mn-ea"/>
                          <a:cs typeface="+mn-cs"/>
                        </a:rPr>
                        <a:t>本项目与国外机构相关研究内容自评价</a:t>
                      </a:r>
                      <a:endParaRPr lang="zh-CN" sz="1200" b="1" kern="100" dirty="0">
                        <a:solidFill>
                          <a:schemeClr val="lt1"/>
                        </a:solidFill>
                        <a:effectLst/>
                        <a:latin typeface="+mn-lt"/>
                        <a:ea typeface="+mn-ea"/>
                        <a:cs typeface="+mn-cs"/>
                      </a:endParaRPr>
                    </a:p>
                  </a:txBody>
                  <a:tcPr marL="18832" marR="18832" marT="0" marB="0" anchor="ctr"/>
                </a:tc>
              </a:tr>
              <a:tr h="783222">
                <a:tc>
                  <a:txBody>
                    <a:bodyPr/>
                    <a:lstStyle/>
                    <a:p>
                      <a:pPr indent="0" algn="just">
                        <a:spcAft>
                          <a:spcPts val="0"/>
                        </a:spcAft>
                      </a:pPr>
                      <a:r>
                        <a:rPr lang="zh-CN" altLang="en-US" sz="1200" b="1" kern="100" dirty="0" smtClean="0">
                          <a:solidFill>
                            <a:schemeClr val="tx1"/>
                          </a:solidFill>
                          <a:effectLst/>
                        </a:rPr>
                        <a:t>美国西北大学</a:t>
                      </a:r>
                    </a:p>
                    <a:p>
                      <a:pPr indent="0" algn="just">
                        <a:spcAft>
                          <a:spcPts val="0"/>
                        </a:spcAft>
                      </a:pPr>
                      <a:r>
                        <a:rPr lang="en-US" altLang="zh-CN" sz="1200" b="1" kern="100" dirty="0" smtClean="0">
                          <a:solidFill>
                            <a:schemeClr val="tx1"/>
                          </a:solidFill>
                          <a:effectLst/>
                        </a:rPr>
                        <a:t>Northwest university</a:t>
                      </a:r>
                    </a:p>
                  </a:txBody>
                  <a:tcPr marL="68580" marR="68580" marT="0" marB="0" anchor="ctr"/>
                </a:tc>
                <a:tc>
                  <a:txBody>
                    <a:bodyPr/>
                    <a:lstStyle/>
                    <a:p>
                      <a:pPr indent="0" algn="just">
                        <a:spcAft>
                          <a:spcPts val="0"/>
                        </a:spcAft>
                      </a:pPr>
                      <a:r>
                        <a:rPr lang="en-US" altLang="zh-CN" sz="1200" b="1" kern="100" dirty="0" smtClean="0">
                          <a:solidFill>
                            <a:schemeClr val="tx1"/>
                          </a:solidFill>
                          <a:effectLst/>
                        </a:rPr>
                        <a:t>Gregory A. Landrum</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聚类、决策树方法</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磁性金属合金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构建磁性金属合金预测模型，对二元过渡金属合金的磁性进行了预测</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sz="1200" b="1" kern="100" dirty="0" smtClean="0">
                          <a:solidFill>
                            <a:schemeClr val="tx1"/>
                          </a:solidFill>
                          <a:effectLst/>
                        </a:rPr>
                        <a:t>2003</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宋体"/>
                          <a:cs typeface="Times New Roman"/>
                        </a:rPr>
                        <a:t>Journal of Solid State Chemistry. 2003(176).587-593</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algn="ctr"/>
                      <a:r>
                        <a:rPr lang="en-US" altLang="zh-CN" sz="1200" b="1" kern="1200" dirty="0" smtClean="0">
                          <a:solidFill>
                            <a:schemeClr val="dk1"/>
                          </a:solidFill>
                          <a:effectLst/>
                          <a:latin typeface="+mn-lt"/>
                          <a:ea typeface="+mn-ea"/>
                          <a:cs typeface="+mn-cs"/>
                        </a:rPr>
                        <a:t>□</a:t>
                      </a:r>
                      <a:r>
                        <a:rPr lang="zh-CN" altLang="zh-CN" sz="1200" b="1" kern="1200" dirty="0" smtClean="0">
                          <a:solidFill>
                            <a:schemeClr val="dk1"/>
                          </a:solidFill>
                          <a:effectLst/>
                          <a:latin typeface="+mn-lt"/>
                          <a:ea typeface="+mn-ea"/>
                          <a:cs typeface="+mn-cs"/>
                        </a:rPr>
                        <a:t>领跑</a:t>
                      </a:r>
                    </a:p>
                    <a:p>
                      <a:pPr algn="ctr"/>
                      <a:r>
                        <a:rPr lang="zh-CN" altLang="en-US" sz="1200" b="1" kern="100" dirty="0" smtClean="0">
                          <a:solidFill>
                            <a:schemeClr val="tx1"/>
                          </a:solidFill>
                          <a:effectLst/>
                          <a:latin typeface="+mn-lt"/>
                          <a:ea typeface="宋体"/>
                          <a:cs typeface="Times New Roman"/>
                          <a:sym typeface="Wingdings 2" panose="05020102010507070707" pitchFamily="18" charset="2"/>
                        </a:rPr>
                        <a:t></a:t>
                      </a:r>
                      <a:r>
                        <a:rPr lang="zh-CN" altLang="zh-CN" sz="1200" b="1" kern="1200" dirty="0" smtClean="0">
                          <a:solidFill>
                            <a:schemeClr val="dk1"/>
                          </a:solidFill>
                          <a:effectLst/>
                          <a:latin typeface="+mn-lt"/>
                          <a:ea typeface="+mn-ea"/>
                          <a:cs typeface="+mn-cs"/>
                        </a:rPr>
                        <a:t>并跑</a:t>
                      </a:r>
                      <a:endParaRPr lang="en-US" altLang="zh-CN" sz="1200" b="1" kern="1200" dirty="0" smtClean="0">
                        <a:solidFill>
                          <a:schemeClr val="dk1"/>
                        </a:solidFill>
                        <a:effectLst/>
                        <a:latin typeface="+mn-lt"/>
                        <a:ea typeface="+mn-ea"/>
                        <a:cs typeface="+mn-cs"/>
                      </a:endParaRPr>
                    </a:p>
                    <a:p>
                      <a:pPr algn="ctr"/>
                      <a:r>
                        <a:rPr lang="en-US" altLang="zh-CN" sz="1200" b="1" kern="1200" dirty="0" smtClean="0">
                          <a:solidFill>
                            <a:schemeClr val="dk1"/>
                          </a:solidFill>
                          <a:effectLst/>
                          <a:latin typeface="+mn-lt"/>
                          <a:ea typeface="+mn-ea"/>
                          <a:cs typeface="+mn-cs"/>
                        </a:rPr>
                        <a:t>□</a:t>
                      </a:r>
                      <a:r>
                        <a:rPr lang="zh-CN" altLang="zh-CN" sz="1200" b="1" kern="1200" dirty="0" smtClean="0">
                          <a:solidFill>
                            <a:schemeClr val="dk1"/>
                          </a:solidFill>
                          <a:effectLst/>
                          <a:latin typeface="+mn-lt"/>
                          <a:ea typeface="+mn-ea"/>
                          <a:cs typeface="+mn-cs"/>
                        </a:rPr>
                        <a:t>跟跑</a:t>
                      </a:r>
                      <a:endParaRPr lang="zh-CN" altLang="zh-CN" sz="1200" b="1" kern="100" dirty="0">
                        <a:effectLst/>
                        <a:latin typeface="+mn-lt"/>
                        <a:ea typeface="宋体"/>
                        <a:cs typeface="Times New Roman"/>
                      </a:endParaRPr>
                    </a:p>
                  </a:txBody>
                  <a:tcPr marL="68580" marR="68580" marT="0" marB="0" anchor="ctr"/>
                </a:tc>
              </a:tr>
              <a:tr h="921141">
                <a:tc>
                  <a:txBody>
                    <a:bodyPr/>
                    <a:lstStyle/>
                    <a:p>
                      <a:pPr indent="0" algn="just">
                        <a:spcAft>
                          <a:spcPts val="0"/>
                        </a:spcAft>
                      </a:pPr>
                      <a:r>
                        <a:rPr lang="zh-CN" altLang="en-US" sz="1200" kern="100" dirty="0" smtClean="0">
                          <a:solidFill>
                            <a:schemeClr val="tx1"/>
                          </a:solidFill>
                          <a:effectLst/>
                        </a:rPr>
                        <a:t>美国克莱姆森大学</a:t>
                      </a:r>
                    </a:p>
                    <a:p>
                      <a:pPr indent="0" algn="just">
                        <a:spcAft>
                          <a:spcPts val="0"/>
                        </a:spcAft>
                      </a:pPr>
                      <a:r>
                        <a:rPr lang="en-US" altLang="zh-CN" sz="1200" kern="100" dirty="0" err="1" smtClean="0">
                          <a:solidFill>
                            <a:schemeClr val="tx1"/>
                          </a:solidFill>
                          <a:effectLst/>
                        </a:rPr>
                        <a:t>Cramson</a:t>
                      </a:r>
                      <a:r>
                        <a:rPr lang="en-US" altLang="zh-CN" sz="1200" kern="100" dirty="0" smtClean="0">
                          <a:solidFill>
                            <a:schemeClr val="tx1"/>
                          </a:solidFill>
                          <a:effectLst/>
                        </a:rPr>
                        <a:t> university</a:t>
                      </a:r>
                    </a:p>
                  </a:txBody>
                  <a:tcPr marL="68580" marR="68580" marT="0" marB="0" anchor="ctr"/>
                </a:tc>
                <a:tc>
                  <a:txBody>
                    <a:bodyPr/>
                    <a:lstStyle/>
                    <a:p>
                      <a:pPr indent="0" algn="just">
                        <a:spcAft>
                          <a:spcPts val="0"/>
                        </a:spcAft>
                      </a:pPr>
                      <a:r>
                        <a:rPr lang="en-US" altLang="zh-CN" sz="1200" b="1" kern="1200" dirty="0" err="1" smtClean="0">
                          <a:solidFill>
                            <a:schemeClr val="tx1"/>
                          </a:solidFill>
                          <a:effectLst/>
                          <a:latin typeface="+mn-lt"/>
                          <a:ea typeface="+mn-ea"/>
                          <a:cs typeface="+mn-cs"/>
                        </a:rPr>
                        <a:t>Vasisht</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Venkatesh</a:t>
                      </a:r>
                      <a:endParaRPr lang="en-US" altLang="zh-CN" sz="1200" b="1" kern="1200" dirty="0" smtClean="0">
                        <a:solidFill>
                          <a:schemeClr val="tx1"/>
                        </a:solidFill>
                        <a:effectLst/>
                        <a:latin typeface="+mn-lt"/>
                        <a:ea typeface="+mn-ea"/>
                        <a:cs typeface="+mn-cs"/>
                      </a:endParaRPr>
                    </a:p>
                    <a:p>
                      <a:pPr indent="0" algn="just">
                        <a:spcAft>
                          <a:spcPts val="0"/>
                        </a:spcAft>
                      </a:pPr>
                      <a:endParaRPr lang="en-US" altLang="zh-CN" sz="1200" b="1" kern="1200" dirty="0" smtClean="0">
                        <a:solidFill>
                          <a:schemeClr val="tx1"/>
                        </a:solidFill>
                        <a:effectLst/>
                        <a:latin typeface="+mn-lt"/>
                        <a:ea typeface="+mn-ea"/>
                        <a:cs typeface="+mn-cs"/>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rPr>
                        <a:t>BP</a:t>
                      </a:r>
                      <a:r>
                        <a:rPr lang="zh-CN" altLang="en-US" sz="1200" b="1" kern="100" dirty="0" smtClean="0">
                          <a:solidFill>
                            <a:schemeClr val="tx1"/>
                          </a:solidFill>
                          <a:effectLst/>
                        </a:rPr>
                        <a:t>神经网络</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高温镍基合金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对高温镍基合金铬镍铁合金</a:t>
                      </a:r>
                      <a:r>
                        <a:rPr lang="en-US" altLang="zh-CN" sz="1200" b="1" kern="100" dirty="0" smtClean="0">
                          <a:solidFill>
                            <a:schemeClr val="tx1"/>
                          </a:solidFill>
                          <a:effectLst/>
                        </a:rPr>
                        <a:t>(INCONEL)690</a:t>
                      </a:r>
                      <a:r>
                        <a:rPr lang="zh-CN" altLang="en-US" sz="1200" b="1" kern="100" dirty="0" smtClean="0">
                          <a:solidFill>
                            <a:schemeClr val="tx1"/>
                          </a:solidFill>
                          <a:effectLst/>
                        </a:rPr>
                        <a:t>的蠕变疲劳行为的寿命进行预测</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mn-ea"/>
                          <a:cs typeface="+mn-cs"/>
                        </a:rPr>
                        <a:t>1999</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宋体"/>
                          <a:cs typeface="Times New Roman"/>
                        </a:rPr>
                        <a:t>International Journal of Fatigue 1999(21). 225-234</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领跑</a:t>
                      </a:r>
                    </a:p>
                    <a:p>
                      <a:pPr algn="ctr"/>
                      <a:r>
                        <a:rPr lang="zh-CN" altLang="en-US" sz="1200" b="1" kern="100" dirty="0" smtClean="0">
                          <a:solidFill>
                            <a:schemeClr val="tx1"/>
                          </a:solidFill>
                          <a:effectLst/>
                          <a:latin typeface="+mn-lt"/>
                          <a:ea typeface="宋体"/>
                          <a:cs typeface="Times New Roman"/>
                          <a:sym typeface="Wingdings 2" panose="05020102010507070707" pitchFamily="18" charset="2"/>
                        </a:rPr>
                        <a:t></a:t>
                      </a:r>
                      <a:r>
                        <a:rPr lang="zh-CN" altLang="zh-CN" sz="1200" b="1" kern="1200" dirty="0" smtClean="0">
                          <a:solidFill>
                            <a:schemeClr val="tx1"/>
                          </a:solidFill>
                          <a:effectLst/>
                          <a:latin typeface="+mn-lt"/>
                          <a:ea typeface="+mn-ea"/>
                          <a:cs typeface="+mn-cs"/>
                        </a:rPr>
                        <a:t>并跑</a:t>
                      </a:r>
                      <a:endParaRPr lang="en-US" altLang="zh-CN" sz="1200" b="1" kern="1200" dirty="0" smtClean="0">
                        <a:solidFill>
                          <a:schemeClr val="tx1"/>
                        </a:solidFill>
                        <a:effectLst/>
                        <a:latin typeface="+mn-lt"/>
                        <a:ea typeface="+mn-ea"/>
                        <a:cs typeface="+mn-cs"/>
                      </a:endParaRPr>
                    </a:p>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跟跑</a:t>
                      </a:r>
                      <a:endParaRPr lang="zh-CN" sz="1200" b="1" kern="100" dirty="0">
                        <a:solidFill>
                          <a:schemeClr val="tx1"/>
                        </a:solidFill>
                        <a:effectLst/>
                        <a:latin typeface="Calibri"/>
                        <a:ea typeface="宋体"/>
                        <a:cs typeface="Times New Roman"/>
                      </a:endParaRPr>
                    </a:p>
                  </a:txBody>
                  <a:tcPr marL="68580" marR="68580" marT="0" marB="0" anchor="ctr"/>
                </a:tc>
              </a:tr>
              <a:tr h="921141">
                <a:tc>
                  <a:txBody>
                    <a:bodyPr/>
                    <a:lstStyle/>
                    <a:p>
                      <a:pPr indent="0" algn="just">
                        <a:spcAft>
                          <a:spcPts val="0"/>
                        </a:spcAft>
                      </a:pPr>
                      <a:r>
                        <a:rPr lang="zh-CN" altLang="en-US" sz="1200" kern="100" dirty="0" smtClean="0">
                          <a:solidFill>
                            <a:schemeClr val="tx1"/>
                          </a:solidFill>
                          <a:effectLst/>
                        </a:rPr>
                        <a:t>韩国机械与材料学院</a:t>
                      </a:r>
                    </a:p>
                    <a:p>
                      <a:pPr indent="0" algn="just">
                        <a:spcAft>
                          <a:spcPts val="0"/>
                        </a:spcAft>
                      </a:pPr>
                      <a:r>
                        <a:rPr lang="en-US" altLang="zh-CN" sz="1200" kern="100" dirty="0" smtClean="0">
                          <a:solidFill>
                            <a:schemeClr val="tx1"/>
                          </a:solidFill>
                          <a:effectLst/>
                        </a:rPr>
                        <a:t>Institute of mechanical and material</a:t>
                      </a:r>
                    </a:p>
                  </a:txBody>
                  <a:tcPr marL="68580" marR="68580" marT="0" marB="0" anchor="ctr"/>
                </a:tc>
                <a:tc>
                  <a:txBody>
                    <a:bodyPr/>
                    <a:lstStyle/>
                    <a:p>
                      <a:pPr indent="0" algn="just">
                        <a:spcAft>
                          <a:spcPts val="0"/>
                        </a:spcAft>
                      </a:pPr>
                      <a:r>
                        <a:rPr lang="en-US" altLang="zh-CN" sz="1200" b="1" kern="1200" dirty="0" smtClean="0">
                          <a:solidFill>
                            <a:schemeClr val="tx1"/>
                          </a:solidFill>
                          <a:effectLst/>
                          <a:latin typeface="+mn-lt"/>
                          <a:ea typeface="+mn-ea"/>
                          <a:cs typeface="+mn-cs"/>
                        </a:rPr>
                        <a:t>Y.S. </a:t>
                      </a:r>
                      <a:r>
                        <a:rPr lang="en-US" altLang="zh-CN" sz="1200" b="1" kern="1200" dirty="0" err="1" smtClean="0">
                          <a:solidFill>
                            <a:schemeClr val="tx1"/>
                          </a:solidFill>
                          <a:effectLst/>
                          <a:latin typeface="+mn-lt"/>
                          <a:ea typeface="+mn-ea"/>
                          <a:cs typeface="+mn-cs"/>
                        </a:rPr>
                        <a:t>Yoo</a:t>
                      </a:r>
                      <a:r>
                        <a:rPr lang="en-US" altLang="zh-CN" sz="1200" b="1" kern="1200" dirty="0" smtClean="0">
                          <a:solidFill>
                            <a:schemeClr val="tx1"/>
                          </a:solidFill>
                          <a:effectLst/>
                          <a:latin typeface="+mn-lt"/>
                          <a:ea typeface="+mn-ea"/>
                          <a:cs typeface="+mn-cs"/>
                        </a:rPr>
                        <a:t> </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贝叶斯神经网络方法</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单晶镍基高温合金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对单晶镍基高温合金的蠕变断裂寿命预测</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200" dirty="0" smtClean="0">
                          <a:solidFill>
                            <a:schemeClr val="tx1"/>
                          </a:solidFill>
                          <a:effectLst/>
                          <a:latin typeface="+mn-lt"/>
                          <a:ea typeface="+mn-ea"/>
                          <a:cs typeface="+mn-cs"/>
                        </a:rPr>
                        <a:t>2002</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宋体"/>
                          <a:cs typeface="Times New Roman"/>
                        </a:rPr>
                        <a:t>Materials Science and Engineering. 2002(A336). 22-29</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领跑</a:t>
                      </a:r>
                    </a:p>
                    <a:p>
                      <a:pPr algn="ctr"/>
                      <a:r>
                        <a:rPr lang="zh-CN" altLang="en-US" sz="1200" b="1" kern="100" dirty="0" smtClean="0">
                          <a:solidFill>
                            <a:schemeClr val="tx1"/>
                          </a:solidFill>
                          <a:effectLst/>
                          <a:latin typeface="+mn-lt"/>
                          <a:ea typeface="宋体"/>
                          <a:cs typeface="Times New Roman"/>
                          <a:sym typeface="Wingdings 2" panose="05020102010507070707" pitchFamily="18" charset="2"/>
                        </a:rPr>
                        <a:t></a:t>
                      </a:r>
                      <a:r>
                        <a:rPr lang="zh-CN" altLang="zh-CN" sz="1200" b="1" kern="1200" dirty="0" smtClean="0">
                          <a:solidFill>
                            <a:schemeClr val="tx1"/>
                          </a:solidFill>
                          <a:effectLst/>
                          <a:latin typeface="+mn-lt"/>
                          <a:ea typeface="+mn-ea"/>
                          <a:cs typeface="+mn-cs"/>
                        </a:rPr>
                        <a:t>并跑</a:t>
                      </a:r>
                      <a:endParaRPr lang="en-US" altLang="zh-CN" sz="1200" b="1" kern="1200" dirty="0" smtClean="0">
                        <a:solidFill>
                          <a:schemeClr val="tx1"/>
                        </a:solidFill>
                        <a:effectLst/>
                        <a:latin typeface="+mn-lt"/>
                        <a:ea typeface="+mn-ea"/>
                        <a:cs typeface="+mn-cs"/>
                      </a:endParaRPr>
                    </a:p>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跟跑</a:t>
                      </a:r>
                      <a:endParaRPr lang="zh-CN" altLang="zh-CN" sz="1200" b="1" kern="100" dirty="0" smtClean="0">
                        <a:solidFill>
                          <a:schemeClr val="tx1"/>
                        </a:solidFill>
                        <a:effectLst/>
                        <a:latin typeface="+mn-lt"/>
                        <a:ea typeface="宋体"/>
                        <a:cs typeface="Times New Roman"/>
                      </a:endParaRPr>
                    </a:p>
                  </a:txBody>
                  <a:tcPr marL="68580" marR="68580" marT="0" marB="0" anchor="ctr"/>
                </a:tc>
              </a:tr>
              <a:tr h="902796">
                <a:tc>
                  <a:txBody>
                    <a:bodyPr/>
                    <a:lstStyle/>
                    <a:p>
                      <a:pPr indent="0" algn="just">
                        <a:spcAft>
                          <a:spcPts val="0"/>
                        </a:spcAft>
                      </a:pPr>
                      <a:r>
                        <a:rPr lang="zh-CN" altLang="en-US" sz="1200" kern="100" dirty="0" smtClean="0">
                          <a:effectLst/>
                        </a:rPr>
                        <a:t>英国女王大学</a:t>
                      </a:r>
                    </a:p>
                    <a:p>
                      <a:pPr indent="0" algn="just">
                        <a:spcAft>
                          <a:spcPts val="0"/>
                        </a:spcAft>
                      </a:pPr>
                      <a:r>
                        <a:rPr lang="en-US" altLang="zh-CN" sz="1200" kern="100" dirty="0" smtClean="0">
                          <a:effectLst/>
                        </a:rPr>
                        <a:t>Queens’ university</a:t>
                      </a:r>
                    </a:p>
                  </a:txBody>
                  <a:tcPr marL="68580" marR="68580" marT="0" marB="0" anchor="ctr"/>
                </a:tc>
                <a:tc>
                  <a:txBody>
                    <a:bodyPr/>
                    <a:lstStyle/>
                    <a:p>
                      <a:pPr indent="0" algn="just">
                        <a:spcAft>
                          <a:spcPts val="0"/>
                        </a:spcAft>
                      </a:pPr>
                      <a:r>
                        <a:rPr lang="en-US" altLang="zh-CN" sz="1200" kern="100" dirty="0" err="1" smtClean="0">
                          <a:effectLst/>
                        </a:rPr>
                        <a:t>Mailnov</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mn-ea"/>
                          <a:cs typeface="+mn-cs"/>
                        </a:rPr>
                        <a:t>ANN</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钛合金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分析和预测钛合金的热处理参数与机械特性直接的关联</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smtClean="0">
                          <a:effectLst/>
                        </a:rPr>
                        <a:t>2001</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200" dirty="0" err="1" smtClean="0">
                          <a:solidFill>
                            <a:schemeClr val="dk1"/>
                          </a:solidFill>
                          <a:effectLst/>
                          <a:latin typeface="+mn-lt"/>
                          <a:ea typeface="+mn-ea"/>
                          <a:cs typeface="+mn-cs"/>
                        </a:rPr>
                        <a:t>ComPutational</a:t>
                      </a:r>
                      <a:r>
                        <a:rPr lang="en-US" altLang="zh-CN" sz="1200" kern="1200" dirty="0" smtClean="0">
                          <a:solidFill>
                            <a:schemeClr val="dk1"/>
                          </a:solidFill>
                          <a:effectLst/>
                          <a:latin typeface="+mn-lt"/>
                          <a:ea typeface="+mn-ea"/>
                          <a:cs typeface="+mn-cs"/>
                        </a:rPr>
                        <a:t> Materials </a:t>
                      </a:r>
                      <a:r>
                        <a:rPr lang="en-US" altLang="zh-CN" sz="1200" kern="1200" dirty="0" err="1" smtClean="0">
                          <a:solidFill>
                            <a:schemeClr val="dk1"/>
                          </a:solidFill>
                          <a:effectLst/>
                          <a:latin typeface="+mn-lt"/>
                          <a:ea typeface="+mn-ea"/>
                          <a:cs typeface="+mn-cs"/>
                        </a:rPr>
                        <a:t>Seience</a:t>
                      </a:r>
                      <a:r>
                        <a:rPr lang="en-US" altLang="zh-CN" sz="1200" kern="1200" dirty="0" smtClean="0">
                          <a:solidFill>
                            <a:schemeClr val="dk1"/>
                          </a:solidFill>
                          <a:effectLst/>
                          <a:latin typeface="+mn-lt"/>
                          <a:ea typeface="+mn-ea"/>
                          <a:cs typeface="+mn-cs"/>
                        </a:rPr>
                        <a:t>. 2001.375-394</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领跑</a:t>
                      </a:r>
                    </a:p>
                    <a:p>
                      <a:pPr algn="ctr"/>
                      <a:r>
                        <a:rPr lang="zh-CN" altLang="en-US" sz="1200" b="0" kern="100" dirty="0" smtClean="0">
                          <a:solidFill>
                            <a:schemeClr val="tx1"/>
                          </a:solidFill>
                          <a:effectLst/>
                          <a:latin typeface="+mn-lt"/>
                          <a:ea typeface="宋体"/>
                          <a:cs typeface="Times New Roman"/>
                          <a:sym typeface="Wingdings 2" panose="05020102010507070707" pitchFamily="18" charset="2"/>
                        </a:rPr>
                        <a:t></a:t>
                      </a:r>
                      <a:r>
                        <a:rPr lang="zh-CN" altLang="zh-CN" sz="1200" b="0" kern="1200" dirty="0" smtClean="0">
                          <a:solidFill>
                            <a:schemeClr val="dk1"/>
                          </a:solidFill>
                          <a:effectLst/>
                          <a:latin typeface="+mn-lt"/>
                          <a:ea typeface="+mn-ea"/>
                          <a:cs typeface="+mn-cs"/>
                        </a:rPr>
                        <a:t>并跑</a:t>
                      </a:r>
                      <a:endParaRPr lang="en-US" altLang="zh-CN" sz="1200" b="0" kern="1200" dirty="0" smtClean="0">
                        <a:solidFill>
                          <a:schemeClr val="dk1"/>
                        </a:solidFill>
                        <a:effectLst/>
                        <a:latin typeface="+mn-lt"/>
                        <a:ea typeface="+mn-ea"/>
                        <a:cs typeface="+mn-cs"/>
                      </a:endParaRPr>
                    </a:p>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跟跑</a:t>
                      </a:r>
                      <a:endParaRPr lang="zh-CN" altLang="zh-CN" sz="1200" b="0" kern="100" dirty="0" smtClean="0">
                        <a:effectLst/>
                        <a:latin typeface="+mn-lt"/>
                        <a:ea typeface="宋体"/>
                        <a:cs typeface="Times New Roman"/>
                      </a:endParaRPr>
                    </a:p>
                  </a:txBody>
                  <a:tcPr marL="68580" marR="68580" marT="0" marB="0" anchor="ctr"/>
                </a:tc>
              </a:tr>
              <a:tr h="921141">
                <a:tc>
                  <a:txBody>
                    <a:bodyPr/>
                    <a:lstStyle/>
                    <a:p>
                      <a:pPr indent="0" algn="just">
                        <a:spcAft>
                          <a:spcPts val="0"/>
                        </a:spcAft>
                      </a:pPr>
                      <a:r>
                        <a:rPr lang="zh-CN" altLang="en-US" sz="1200" b="1" kern="1200" dirty="0" smtClean="0">
                          <a:solidFill>
                            <a:schemeClr val="lt1"/>
                          </a:solidFill>
                          <a:effectLst/>
                          <a:latin typeface="+mn-lt"/>
                          <a:ea typeface="+mn-ea"/>
                          <a:cs typeface="+mn-cs"/>
                        </a:rPr>
                        <a:t>伊朗</a:t>
                      </a:r>
                      <a:r>
                        <a:rPr lang="en-US" altLang="zh-CN" sz="1200" b="1" kern="1200" dirty="0" smtClean="0">
                          <a:solidFill>
                            <a:schemeClr val="lt1"/>
                          </a:solidFill>
                          <a:effectLst/>
                          <a:latin typeface="+mn-lt"/>
                          <a:ea typeface="+mn-ea"/>
                          <a:cs typeface="+mn-cs"/>
                        </a:rPr>
                        <a:t>,</a:t>
                      </a:r>
                      <a:r>
                        <a:rPr lang="zh-CN" altLang="en-US" sz="1200" b="1" kern="1200" dirty="0" smtClean="0">
                          <a:solidFill>
                            <a:schemeClr val="lt1"/>
                          </a:solidFill>
                          <a:effectLst/>
                          <a:latin typeface="+mn-lt"/>
                          <a:ea typeface="+mn-ea"/>
                          <a:cs typeface="+mn-cs"/>
                        </a:rPr>
                        <a:t>谢里夫理工大学</a:t>
                      </a:r>
                    </a:p>
                    <a:p>
                      <a:pPr indent="0" algn="just">
                        <a:spcAft>
                          <a:spcPts val="0"/>
                        </a:spcAft>
                      </a:pPr>
                      <a:r>
                        <a:rPr lang="en-US" altLang="zh-CN" sz="1200" b="1" kern="1200" dirty="0" smtClean="0">
                          <a:solidFill>
                            <a:schemeClr val="lt1"/>
                          </a:solidFill>
                          <a:effectLst/>
                          <a:latin typeface="+mn-lt"/>
                          <a:ea typeface="+mn-ea"/>
                          <a:cs typeface="+mn-cs"/>
                        </a:rPr>
                        <a:t>Sharif University of Technology</a:t>
                      </a: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M. </a:t>
                      </a:r>
                      <a:r>
                        <a:rPr lang="en-US" altLang="zh-CN" sz="1200" kern="100" dirty="0" err="1" smtClean="0">
                          <a:effectLst/>
                          <a:latin typeface="+mn-lt"/>
                          <a:ea typeface="宋体"/>
                          <a:cs typeface="Times New Roman"/>
                        </a:rPr>
                        <a:t>Talebi</a:t>
                      </a:r>
                      <a:r>
                        <a:rPr lang="en-US" altLang="zh-CN" sz="1200" kern="100" dirty="0" smtClean="0">
                          <a:effectLst/>
                          <a:latin typeface="+mn-lt"/>
                          <a:ea typeface="宋体"/>
                          <a:cs typeface="Times New Roman"/>
                        </a:rPr>
                        <a:t> </a:t>
                      </a:r>
                      <a:r>
                        <a:rPr lang="en-US" altLang="zh-CN" sz="1200" kern="100" dirty="0" err="1" smtClean="0">
                          <a:effectLst/>
                          <a:latin typeface="+mn-lt"/>
                          <a:ea typeface="宋体"/>
                          <a:cs typeface="Times New Roman"/>
                        </a:rPr>
                        <a:t>Anaraki</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遗传算法</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AZ61</a:t>
                      </a:r>
                      <a:r>
                        <a:rPr lang="zh-CN" altLang="en-US" sz="1200" kern="100" dirty="0" smtClean="0">
                          <a:effectLst/>
                          <a:latin typeface="+mn-lt"/>
                          <a:ea typeface="宋体"/>
                          <a:cs typeface="Times New Roman"/>
                        </a:rPr>
                        <a:t>镁合金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在温度为</a:t>
                      </a:r>
                      <a:r>
                        <a:rPr lang="en-US" altLang="zh-CN" sz="1200" kern="100" dirty="0" smtClean="0">
                          <a:effectLst/>
                          <a:latin typeface="+mn-lt"/>
                          <a:ea typeface="宋体"/>
                          <a:cs typeface="Times New Roman"/>
                        </a:rPr>
                        <a:t>250-350</a:t>
                      </a:r>
                      <a:r>
                        <a:rPr lang="zh-CN" altLang="en-US" sz="1200" kern="100" dirty="0" smtClean="0">
                          <a:effectLst/>
                          <a:latin typeface="+mn-lt"/>
                          <a:ea typeface="宋体"/>
                          <a:cs typeface="Times New Roman"/>
                        </a:rPr>
                        <a:t>℃，应变率在</a:t>
                      </a:r>
                      <a:r>
                        <a:rPr lang="en-US" altLang="zh-CN" sz="1200" kern="100" dirty="0" smtClean="0">
                          <a:effectLst/>
                          <a:latin typeface="+mn-lt"/>
                          <a:ea typeface="宋体"/>
                          <a:cs typeface="Times New Roman"/>
                        </a:rPr>
                        <a:t>0.0005-0.1s</a:t>
                      </a:r>
                      <a:r>
                        <a:rPr lang="en-US" altLang="zh-CN" sz="1200" kern="100" baseline="30000" dirty="0" smtClean="0">
                          <a:effectLst/>
                          <a:latin typeface="+mn-lt"/>
                          <a:ea typeface="宋体"/>
                          <a:cs typeface="Times New Roman"/>
                        </a:rPr>
                        <a:t>-1</a:t>
                      </a:r>
                      <a:r>
                        <a:rPr lang="zh-CN" altLang="en-US" sz="1200" kern="100" dirty="0" smtClean="0">
                          <a:effectLst/>
                          <a:latin typeface="+mn-lt"/>
                          <a:ea typeface="宋体"/>
                          <a:cs typeface="Times New Roman"/>
                        </a:rPr>
                        <a:t>范围内应用压力测试对镁合金进行变形预测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2008</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Materials and Design. 2008(29). 1701-1706</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领跑</a:t>
                      </a:r>
                    </a:p>
                    <a:p>
                      <a:pPr algn="ctr"/>
                      <a:r>
                        <a:rPr lang="zh-CN" altLang="en-US" sz="1200" b="0" kern="100" dirty="0" smtClean="0">
                          <a:solidFill>
                            <a:schemeClr val="tx1"/>
                          </a:solidFill>
                          <a:effectLst/>
                          <a:latin typeface="+mn-lt"/>
                          <a:ea typeface="宋体"/>
                          <a:cs typeface="Times New Roman"/>
                          <a:sym typeface="Wingdings 2" panose="05020102010507070707" pitchFamily="18" charset="2"/>
                        </a:rPr>
                        <a:t></a:t>
                      </a:r>
                      <a:r>
                        <a:rPr lang="zh-CN" altLang="zh-CN" sz="1200" b="0" kern="1200" dirty="0" smtClean="0">
                          <a:solidFill>
                            <a:schemeClr val="dk1"/>
                          </a:solidFill>
                          <a:effectLst/>
                          <a:latin typeface="+mn-lt"/>
                          <a:ea typeface="+mn-ea"/>
                          <a:cs typeface="+mn-cs"/>
                        </a:rPr>
                        <a:t>并跑</a:t>
                      </a:r>
                      <a:endParaRPr lang="en-US" altLang="zh-CN" sz="1200" b="0" kern="1200" dirty="0" smtClean="0">
                        <a:solidFill>
                          <a:schemeClr val="dk1"/>
                        </a:solidFill>
                        <a:effectLst/>
                        <a:latin typeface="+mn-lt"/>
                        <a:ea typeface="+mn-ea"/>
                        <a:cs typeface="+mn-cs"/>
                      </a:endParaRPr>
                    </a:p>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跟跑</a:t>
                      </a:r>
                      <a:endParaRPr lang="zh-CN" altLang="zh-CN" sz="1200" b="0" kern="100" dirty="0" smtClean="0">
                        <a:effectLst/>
                        <a:latin typeface="+mn-lt"/>
                        <a:ea typeface="宋体"/>
                        <a:cs typeface="Times New Roman"/>
                      </a:endParaRPr>
                    </a:p>
                  </a:txBody>
                  <a:tcPr marL="68580" marR="68580" marT="0" marB="0" anchor="ctr"/>
                </a:tc>
              </a:tr>
              <a:tr h="921141">
                <a:tc>
                  <a:txBody>
                    <a:bodyPr/>
                    <a:lstStyle/>
                    <a:p>
                      <a:pPr indent="0" algn="just">
                        <a:spcAft>
                          <a:spcPts val="0"/>
                        </a:spcAft>
                      </a:pPr>
                      <a:r>
                        <a:rPr lang="zh-CN" altLang="en-US" sz="1200" kern="100" dirty="0" smtClean="0">
                          <a:effectLst/>
                          <a:latin typeface="+mn-lt"/>
                          <a:ea typeface="宋体"/>
                          <a:cs typeface="Times New Roman"/>
                        </a:rPr>
                        <a:t>英国，西英格兰大学</a:t>
                      </a:r>
                    </a:p>
                    <a:p>
                      <a:pPr indent="0" algn="just">
                        <a:spcAft>
                          <a:spcPts val="0"/>
                        </a:spcAft>
                      </a:pPr>
                      <a:r>
                        <a:rPr lang="en-US" altLang="zh-CN" sz="1200" kern="100" dirty="0" smtClean="0">
                          <a:effectLst/>
                          <a:latin typeface="+mn-lt"/>
                          <a:ea typeface="宋体"/>
                          <a:cs typeface="Times New Roman"/>
                        </a:rPr>
                        <a:t>University of the West of England</a:t>
                      </a: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R.P. Cherian</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BP</a:t>
                      </a:r>
                      <a:r>
                        <a:rPr lang="zh-CN" altLang="en-US" sz="1200" kern="100" dirty="0" smtClean="0">
                          <a:effectLst/>
                          <a:latin typeface="+mn-lt"/>
                          <a:ea typeface="宋体"/>
                          <a:cs typeface="Times New Roman"/>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镍基合金</a:t>
                      </a:r>
                      <a:r>
                        <a:rPr lang="en-US" altLang="zh-CN" sz="1200" kern="100" dirty="0" smtClean="0">
                          <a:effectLst/>
                          <a:latin typeface="+mn-lt"/>
                          <a:ea typeface="宋体"/>
                          <a:cs typeface="Times New Roman"/>
                        </a:rPr>
                        <a:t>(INCONEL)</a:t>
                      </a:r>
                    </a:p>
                    <a:p>
                      <a:pPr indent="0" algn="just">
                        <a:spcAft>
                          <a:spcPts val="0"/>
                        </a:spcAft>
                      </a:pPr>
                      <a:r>
                        <a:rPr lang="en-US" altLang="zh-CN" sz="1200" kern="100" dirty="0" smtClean="0">
                          <a:effectLst/>
                          <a:latin typeface="+mn-lt"/>
                          <a:ea typeface="宋体"/>
                          <a:cs typeface="Times New Roman"/>
                        </a:rPr>
                        <a:t>690</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应用</a:t>
                      </a:r>
                      <a:r>
                        <a:rPr lang="en-US" altLang="zh-CN" sz="1200" kern="100" dirty="0" smtClean="0">
                          <a:effectLst/>
                          <a:latin typeface="+mn-lt"/>
                          <a:ea typeface="宋体"/>
                          <a:cs typeface="Times New Roman"/>
                        </a:rPr>
                        <a:t>BP</a:t>
                      </a:r>
                      <a:r>
                        <a:rPr lang="zh-CN" altLang="en-US" sz="1200" kern="100" dirty="0" smtClean="0">
                          <a:effectLst/>
                          <a:latin typeface="+mn-lt"/>
                          <a:ea typeface="宋体"/>
                          <a:cs typeface="Times New Roman"/>
                        </a:rPr>
                        <a:t>神经网络对镍基合金</a:t>
                      </a:r>
                      <a:r>
                        <a:rPr lang="en-US" altLang="zh-CN" sz="1200" kern="100" dirty="0" smtClean="0">
                          <a:effectLst/>
                          <a:latin typeface="+mn-lt"/>
                          <a:ea typeface="宋体"/>
                          <a:cs typeface="Times New Roman"/>
                        </a:rPr>
                        <a:t>INCONEL690</a:t>
                      </a:r>
                      <a:r>
                        <a:rPr lang="zh-CN" altLang="en-US" sz="1200" kern="100" dirty="0" smtClean="0">
                          <a:effectLst/>
                          <a:latin typeface="+mn-lt"/>
                          <a:ea typeface="宋体"/>
                          <a:cs typeface="Times New Roman"/>
                        </a:rPr>
                        <a:t>在温度为</a:t>
                      </a:r>
                      <a:r>
                        <a:rPr lang="en-US" altLang="zh-CN" sz="1200" kern="100" dirty="0" smtClean="0">
                          <a:effectLst/>
                          <a:latin typeface="+mn-lt"/>
                          <a:ea typeface="宋体"/>
                          <a:cs typeface="Times New Roman"/>
                        </a:rPr>
                        <a:t>0.7-0.8Tm</a:t>
                      </a:r>
                      <a:r>
                        <a:rPr lang="zh-CN" altLang="en-US" sz="1200" kern="100" dirty="0" smtClean="0">
                          <a:effectLst/>
                          <a:latin typeface="+mn-lt"/>
                          <a:ea typeface="宋体"/>
                          <a:cs typeface="Times New Roman"/>
                        </a:rPr>
                        <a:t>的蠕变疲劳下的寿命预测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2000</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Artificial Intelligence in Engineering. 2000(14). 39-44</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领跑</a:t>
                      </a:r>
                    </a:p>
                    <a:p>
                      <a:pPr algn="ctr"/>
                      <a:r>
                        <a:rPr lang="zh-CN" altLang="en-US" sz="1200" b="0" kern="100" dirty="0" smtClean="0">
                          <a:solidFill>
                            <a:schemeClr val="tx1"/>
                          </a:solidFill>
                          <a:effectLst/>
                          <a:latin typeface="+mn-lt"/>
                          <a:ea typeface="宋体"/>
                          <a:cs typeface="Times New Roman"/>
                          <a:sym typeface="Wingdings 2" panose="05020102010507070707" pitchFamily="18" charset="2"/>
                        </a:rPr>
                        <a:t></a:t>
                      </a:r>
                      <a:r>
                        <a:rPr lang="zh-CN" altLang="zh-CN" sz="1200" b="0" kern="1200" dirty="0" smtClean="0">
                          <a:solidFill>
                            <a:schemeClr val="dk1"/>
                          </a:solidFill>
                          <a:effectLst/>
                          <a:latin typeface="+mn-lt"/>
                          <a:ea typeface="+mn-ea"/>
                          <a:cs typeface="+mn-cs"/>
                        </a:rPr>
                        <a:t>并跑</a:t>
                      </a:r>
                      <a:endParaRPr lang="en-US" altLang="zh-CN" sz="1200" b="0" kern="1200" dirty="0" smtClean="0">
                        <a:solidFill>
                          <a:schemeClr val="dk1"/>
                        </a:solidFill>
                        <a:effectLst/>
                        <a:latin typeface="+mn-lt"/>
                        <a:ea typeface="+mn-ea"/>
                        <a:cs typeface="+mn-cs"/>
                      </a:endParaRPr>
                    </a:p>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跟跑</a:t>
                      </a:r>
                      <a:endParaRPr lang="zh-CN" altLang="zh-CN" sz="1200" b="0" kern="100" dirty="0" smtClean="0">
                        <a:effectLst/>
                        <a:latin typeface="+mn-lt"/>
                        <a:ea typeface="宋体"/>
                        <a:cs typeface="Times New Roman"/>
                      </a:endParaRPr>
                    </a:p>
                  </a:txBody>
                  <a:tcPr marL="68580" marR="68580" marT="0" marB="0" anchor="ctr"/>
                </a:tc>
              </a:tr>
            </a:tbl>
          </a:graphicData>
        </a:graphic>
      </p:graphicFrame>
      <p:grpSp>
        <p:nvGrpSpPr>
          <p:cNvPr id="13" name="组合 12"/>
          <p:cNvGrpSpPr/>
          <p:nvPr/>
        </p:nvGrpSpPr>
        <p:grpSpPr>
          <a:xfrm>
            <a:off x="11180" y="1268760"/>
            <a:ext cx="9144000" cy="2199590"/>
            <a:chOff x="262999" y="1301418"/>
            <a:chExt cx="8701489" cy="2199590"/>
          </a:xfrm>
        </p:grpSpPr>
        <p:sp>
          <p:nvSpPr>
            <p:cNvPr id="8" name="矩形 7"/>
            <p:cNvSpPr/>
            <p:nvPr/>
          </p:nvSpPr>
          <p:spPr>
            <a:xfrm>
              <a:off x="262999" y="1301418"/>
              <a:ext cx="8701489" cy="85015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262999" y="2420888"/>
              <a:ext cx="8701489" cy="1080120"/>
            </a:xfrm>
            <a:prstGeom prst="wedgeRectCallout">
              <a:avLst>
                <a:gd name="adj1" fmla="val -16329"/>
                <a:gd name="adj2" fmla="val -72393"/>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1600" dirty="0">
                  <a:solidFill>
                    <a:schemeClr val="tx1"/>
                  </a:solidFill>
                </a:rPr>
                <a:t>通过层次聚类将二元过渡金属合金聚成非磁性</a:t>
              </a:r>
              <a:r>
                <a:rPr lang="en-US" altLang="zh-CN" sz="1600" dirty="0">
                  <a:solidFill>
                    <a:schemeClr val="tx1"/>
                  </a:solidFill>
                </a:rPr>
                <a:t>/</a:t>
              </a:r>
              <a:r>
                <a:rPr lang="zh-CN" altLang="zh-CN" sz="1600" dirty="0">
                  <a:solidFill>
                    <a:schemeClr val="tx1"/>
                  </a:solidFill>
                </a:rPr>
                <a:t>磁性两类合金，进而使用决策树对有序、有序与无序混合的二元合金的磁性进行了预测，准确率分别达到</a:t>
              </a:r>
              <a:r>
                <a:rPr lang="en-US" altLang="zh-CN" sz="1600" dirty="0">
                  <a:solidFill>
                    <a:schemeClr val="tx1"/>
                  </a:solidFill>
                </a:rPr>
                <a:t>100%</a:t>
              </a:r>
              <a:r>
                <a:rPr lang="zh-CN" altLang="zh-CN" sz="1600" dirty="0">
                  <a:solidFill>
                    <a:schemeClr val="tx1"/>
                  </a:solidFill>
                </a:rPr>
                <a:t>和</a:t>
              </a:r>
              <a:r>
                <a:rPr lang="en-US" altLang="zh-CN" sz="1600" dirty="0">
                  <a:solidFill>
                    <a:schemeClr val="tx1"/>
                  </a:solidFill>
                </a:rPr>
                <a:t>99%</a:t>
              </a:r>
              <a:r>
                <a:rPr lang="zh-CN" altLang="zh-CN" sz="1600" dirty="0">
                  <a:solidFill>
                    <a:schemeClr val="tx1"/>
                  </a:solidFill>
                </a:rPr>
                <a:t>。但该方法只能对二元合金是否有磁性进行预测，而不能预测其磁矩的具体值</a:t>
              </a:r>
              <a:r>
                <a:rPr lang="zh-CN" altLang="zh-CN" sz="1600" dirty="0" smtClean="0">
                  <a:solidFill>
                    <a:schemeClr val="tx1"/>
                  </a:solidFill>
                </a:rPr>
                <a:t>。</a:t>
              </a:r>
              <a:endParaRPr lang="zh-CN" altLang="en-US" sz="1600" dirty="0"/>
            </a:p>
          </p:txBody>
        </p:sp>
      </p:grpSp>
      <p:grpSp>
        <p:nvGrpSpPr>
          <p:cNvPr id="16" name="组合 15"/>
          <p:cNvGrpSpPr/>
          <p:nvPr/>
        </p:nvGrpSpPr>
        <p:grpSpPr>
          <a:xfrm>
            <a:off x="11180" y="2100198"/>
            <a:ext cx="9144000" cy="2376264"/>
            <a:chOff x="262999" y="1340768"/>
            <a:chExt cx="8701489" cy="2232248"/>
          </a:xfrm>
        </p:grpSpPr>
        <p:sp>
          <p:nvSpPr>
            <p:cNvPr id="17" name="矩形 16"/>
            <p:cNvSpPr/>
            <p:nvPr/>
          </p:nvSpPr>
          <p:spPr>
            <a:xfrm>
              <a:off x="262999" y="1340768"/>
              <a:ext cx="8701489" cy="87936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标注 17"/>
            <p:cNvSpPr/>
            <p:nvPr/>
          </p:nvSpPr>
          <p:spPr>
            <a:xfrm>
              <a:off x="262999" y="2492896"/>
              <a:ext cx="8701489" cy="1080120"/>
            </a:xfrm>
            <a:prstGeom prst="wedgeRectCallout">
              <a:avLst>
                <a:gd name="adj1" fmla="val -16329"/>
                <a:gd name="adj2" fmla="val -72393"/>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1600" dirty="0"/>
                <a:t>利用</a:t>
              </a:r>
              <a:r>
                <a:rPr lang="en-US" altLang="zh-CN" sz="1600" dirty="0"/>
                <a:t>BP</a:t>
              </a:r>
              <a:r>
                <a:rPr lang="zh-CN" altLang="zh-CN" sz="1600" dirty="0"/>
                <a:t>神经网络方法模拟了镍基合金</a:t>
              </a:r>
              <a:r>
                <a:rPr lang="en-US" altLang="zh-CN" sz="1600" dirty="0"/>
                <a:t>INCONEL 690</a:t>
              </a:r>
              <a:r>
                <a:rPr lang="zh-CN" altLang="zh-CN" sz="1600" dirty="0"/>
                <a:t>的高温蠕变疲劳行为与寿命之间的非线性关系，通过五个外部参数</a:t>
              </a:r>
              <a:r>
                <a:rPr lang="zh-CN" altLang="zh-CN" sz="1600" dirty="0" smtClean="0"/>
                <a:t>（应变</a:t>
              </a:r>
              <a:r>
                <a:rPr lang="zh-CN" altLang="zh-CN" sz="1600" dirty="0"/>
                <a:t>范围，拉伸应变率，压缩应变率，抗拉，抗压）和一个内部因素</a:t>
              </a:r>
              <a:r>
                <a:rPr lang="zh-CN" altLang="zh-CN" sz="1600" dirty="0" smtClean="0"/>
                <a:t>（晶粒</a:t>
              </a:r>
              <a:r>
                <a:rPr lang="zh-CN" altLang="zh-CN" sz="1600" dirty="0"/>
                <a:t>尺寸）对其</a:t>
              </a:r>
              <a:r>
                <a:rPr lang="en-US" altLang="zh-CN" sz="1600" dirty="0"/>
                <a:t>1000︒C</a:t>
              </a:r>
              <a:r>
                <a:rPr lang="zh-CN" altLang="zh-CN" sz="1600" dirty="0"/>
                <a:t>和</a:t>
              </a:r>
              <a:r>
                <a:rPr lang="en-US" altLang="zh-CN" sz="1600" dirty="0"/>
                <a:t>1100︒C</a:t>
              </a:r>
              <a:r>
                <a:rPr lang="zh-CN" altLang="zh-CN" sz="1600" dirty="0"/>
                <a:t>时的寿命进行了预测。当可接受寿命误差范围设为</a:t>
              </a:r>
              <a:r>
                <a:rPr lang="en-US" altLang="zh-CN" sz="1600" dirty="0"/>
                <a:t>-2</a:t>
              </a:r>
              <a:r>
                <a:rPr lang="zh-CN" altLang="zh-CN" sz="1600" dirty="0"/>
                <a:t>到</a:t>
              </a:r>
              <a:r>
                <a:rPr lang="en-US" altLang="zh-CN" sz="1600" dirty="0"/>
                <a:t>2</a:t>
              </a:r>
              <a:r>
                <a:rPr lang="zh-CN" altLang="zh-CN" sz="1600" dirty="0"/>
                <a:t>之间时，预测准确率分别达到</a:t>
              </a:r>
              <a:r>
                <a:rPr lang="en-US" altLang="zh-CN" sz="1600" dirty="0"/>
                <a:t>100%</a:t>
              </a:r>
              <a:r>
                <a:rPr lang="zh-CN" altLang="zh-CN" sz="1600" dirty="0"/>
                <a:t>和</a:t>
              </a:r>
              <a:r>
                <a:rPr lang="en-US" altLang="zh-CN" sz="1600" dirty="0"/>
                <a:t>90%</a:t>
              </a:r>
              <a:r>
                <a:rPr lang="zh-CN" altLang="zh-CN" sz="1600" dirty="0"/>
                <a:t>。</a:t>
              </a:r>
              <a:endParaRPr lang="zh-CN" altLang="en-US" sz="1600" dirty="0"/>
            </a:p>
          </p:txBody>
        </p:sp>
      </p:grpSp>
      <p:grpSp>
        <p:nvGrpSpPr>
          <p:cNvPr id="19" name="组合 18"/>
          <p:cNvGrpSpPr/>
          <p:nvPr/>
        </p:nvGrpSpPr>
        <p:grpSpPr>
          <a:xfrm>
            <a:off x="11180" y="3036302"/>
            <a:ext cx="9144000" cy="2301933"/>
            <a:chOff x="262999" y="1340768"/>
            <a:chExt cx="8701489" cy="2162422"/>
          </a:xfrm>
        </p:grpSpPr>
        <p:sp>
          <p:nvSpPr>
            <p:cNvPr id="20" name="矩形 19"/>
            <p:cNvSpPr/>
            <p:nvPr/>
          </p:nvSpPr>
          <p:spPr>
            <a:xfrm>
              <a:off x="262999" y="1340768"/>
              <a:ext cx="8701489" cy="8793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标注 20"/>
            <p:cNvSpPr/>
            <p:nvPr/>
          </p:nvSpPr>
          <p:spPr>
            <a:xfrm>
              <a:off x="262999" y="2423070"/>
              <a:ext cx="8701489" cy="1080120"/>
            </a:xfrm>
            <a:prstGeom prst="wedgeRectCallout">
              <a:avLst>
                <a:gd name="adj1" fmla="val -16329"/>
                <a:gd name="adj2" fmla="val -72393"/>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1600" dirty="0"/>
                <a:t>应用贝叶斯神经网络方法对单晶高温合金的蠕变断裂寿命进行预测，与其他单一条件的蠕变性预测相比，该方法可以根据合金元素成分、蠕变应力和变形温度等多种条件对合金寿命进行预测，且预测的准确率达到</a:t>
              </a:r>
              <a:r>
                <a:rPr lang="en-US" altLang="zh-CN" sz="1600" dirty="0"/>
                <a:t>93.2%</a:t>
              </a:r>
              <a:r>
                <a:rPr lang="zh-CN" altLang="zh-CN" sz="1600" dirty="0"/>
                <a:t>。</a:t>
              </a:r>
              <a:endParaRPr lang="zh-CN" altLang="en-US" sz="1600" dirty="0"/>
            </a:p>
          </p:txBody>
        </p:sp>
      </p:grpSp>
    </p:spTree>
    <p:extLst>
      <p:ext uri="{BB962C8B-B14F-4D97-AF65-F5344CB8AC3E}">
        <p14:creationId xmlns:p14="http://schemas.microsoft.com/office/powerpoint/2010/main" val="13901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968823883"/>
              </p:ext>
            </p:extLst>
          </p:nvPr>
        </p:nvGraphicFramePr>
        <p:xfrm>
          <a:off x="611560" y="1484784"/>
          <a:ext cx="813690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254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a:t>
            </a:r>
            <a:r>
              <a:rPr lang="zh-CN" altLang="en-US" dirty="0" smtClean="0"/>
              <a:t>在</a:t>
            </a:r>
            <a:r>
              <a:rPr lang="zh-CN" altLang="en-US" dirty="0" smtClean="0">
                <a:solidFill>
                  <a:srgbClr val="C00000"/>
                </a:solidFill>
              </a:rPr>
              <a:t>高温合金</a:t>
            </a:r>
            <a:r>
              <a:rPr lang="zh-CN" altLang="en-US" dirty="0">
                <a:solidFill>
                  <a:srgbClr val="C00000"/>
                </a:solidFill>
              </a:rPr>
              <a:t>材料</a:t>
            </a:r>
            <a:r>
              <a:rPr lang="zh-CN" altLang="en-US" dirty="0"/>
              <a:t>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9253151"/>
              </p:ext>
            </p:extLst>
          </p:nvPr>
        </p:nvGraphicFramePr>
        <p:xfrm>
          <a:off x="132803" y="1052736"/>
          <a:ext cx="8776820" cy="4892590"/>
        </p:xfrm>
        <a:graphic>
          <a:graphicData uri="http://schemas.openxmlformats.org/drawingml/2006/table">
            <a:tbl>
              <a:tblPr firstRow="1" firstCol="1" bandRow="1">
                <a:tableStyleId>{F5AB1C69-6EDB-4FF4-983F-18BD219EF322}</a:tableStyleId>
              </a:tblPr>
              <a:tblGrid>
                <a:gridCol w="1270845"/>
                <a:gridCol w="936104"/>
                <a:gridCol w="1152128"/>
                <a:gridCol w="1296144"/>
                <a:gridCol w="2016224"/>
                <a:gridCol w="864096"/>
                <a:gridCol w="1241279"/>
              </a:tblGrid>
              <a:tr h="807572">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作者</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smtClean="0">
                          <a:effectLst/>
                        </a:rPr>
                        <a:t>机器学习</a:t>
                      </a:r>
                      <a:endParaRPr lang="en-US" altLang="zh-CN" sz="1600" kern="100" dirty="0" smtClean="0">
                        <a:effectLst/>
                      </a:endParaRPr>
                    </a:p>
                    <a:p>
                      <a:pPr marL="0" indent="0" algn="ctr" defTabSz="914400" rtl="0" eaLnBrk="1" latinLnBrk="0" hangingPunct="1">
                        <a:spcAft>
                          <a:spcPts val="0"/>
                        </a:spcAft>
                      </a:pPr>
                      <a:r>
                        <a:rPr lang="zh-CN" sz="1600" kern="100" dirty="0" smtClean="0">
                          <a:effectLst/>
                        </a:rPr>
                        <a:t>方法</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合金材料</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取得的结果</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smtClean="0">
                          <a:effectLst/>
                        </a:rPr>
                        <a:t>发表</a:t>
                      </a:r>
                      <a:endParaRPr lang="en-US" altLang="zh-CN" sz="1600" kern="100" dirty="0" smtClean="0">
                        <a:effectLst/>
                      </a:endParaRPr>
                    </a:p>
                    <a:p>
                      <a:pPr marL="0" indent="0" algn="ctr" defTabSz="914400" rtl="0" eaLnBrk="1" latinLnBrk="0" hangingPunct="1">
                        <a:spcAft>
                          <a:spcPts val="0"/>
                        </a:spcAft>
                      </a:pPr>
                      <a:r>
                        <a:rPr lang="zh-CN" sz="1600" kern="100" dirty="0" smtClean="0">
                          <a:effectLst/>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400" kern="100" dirty="0" smtClean="0">
                          <a:effectLst/>
                        </a:rPr>
                        <a:t>期刊</a:t>
                      </a:r>
                      <a:endParaRPr lang="zh-CN" sz="1400" b="1" kern="100" dirty="0">
                        <a:solidFill>
                          <a:schemeClr val="lt1"/>
                        </a:solidFill>
                        <a:effectLst/>
                        <a:latin typeface="+mn-lt"/>
                        <a:ea typeface="+mn-ea"/>
                        <a:cs typeface="+mn-cs"/>
                      </a:endParaRPr>
                    </a:p>
                  </a:txBody>
                  <a:tcPr marL="18832" marR="18832" marT="0" marB="0" anchor="ctr"/>
                </a:tc>
              </a:tr>
              <a:tr h="920620">
                <a:tc>
                  <a:txBody>
                    <a:bodyPr/>
                    <a:lstStyle/>
                    <a:p>
                      <a:pPr indent="0" algn="just">
                        <a:spcAft>
                          <a:spcPts val="0"/>
                        </a:spcAft>
                      </a:pPr>
                      <a:r>
                        <a:rPr lang="zh-CN" sz="1600" kern="100" dirty="0">
                          <a:effectLst/>
                        </a:rPr>
                        <a:t>北京航空材料研究所</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a:effectLst/>
                        </a:rPr>
                        <a:t>桂忠</a:t>
                      </a:r>
                      <a:r>
                        <a:rPr lang="zh-CN" sz="1600" kern="100" dirty="0" smtClean="0">
                          <a:effectLst/>
                        </a:rPr>
                        <a:t>楼</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600" kern="100" dirty="0">
                          <a:effectLst/>
                        </a:rPr>
                        <a:t>ANN</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单晶高温合金</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利用网络对单晶高温合金性能进行预测</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1992</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材料工程</a:t>
                      </a:r>
                      <a:r>
                        <a:rPr lang="en-US" altLang="zh-CN" sz="1400" kern="100" dirty="0" smtClean="0">
                          <a:effectLst/>
                          <a:latin typeface="+mn-lt"/>
                          <a:ea typeface="宋体"/>
                          <a:cs typeface="Times New Roman"/>
                        </a:rPr>
                        <a:t>, 1992(5)2</a:t>
                      </a:r>
                      <a:endParaRPr lang="zh-CN" sz="1400" kern="100" dirty="0">
                        <a:effectLst/>
                        <a:latin typeface="Calibri"/>
                        <a:ea typeface="宋体"/>
                        <a:cs typeface="Times New Roman"/>
                      </a:endParaRPr>
                    </a:p>
                  </a:txBody>
                  <a:tcPr marL="68580" marR="68580" marT="0" marB="0" anchor="ctr"/>
                </a:tc>
              </a:tr>
              <a:tr h="1008112">
                <a:tc>
                  <a:txBody>
                    <a:bodyPr/>
                    <a:lstStyle/>
                    <a:p>
                      <a:pPr indent="0" algn="just">
                        <a:spcAft>
                          <a:spcPts val="0"/>
                        </a:spcAft>
                      </a:pPr>
                      <a:r>
                        <a:rPr lang="zh-CN" sz="1600" kern="100" dirty="0">
                          <a:effectLst/>
                        </a:rPr>
                        <a:t>北京航空材料研究院</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a:effectLst/>
                        </a:rPr>
                        <a:t>田</a:t>
                      </a:r>
                      <a:r>
                        <a:rPr lang="zh-CN" sz="1600" kern="100" dirty="0" smtClean="0">
                          <a:effectLst/>
                        </a:rPr>
                        <a:t>高峰</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最小二乘法</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smtClean="0">
                          <a:effectLst/>
                        </a:rPr>
                        <a:t>高温合金</a:t>
                      </a:r>
                      <a:r>
                        <a:rPr lang="en-US" altLang="zh-CN" sz="1600" kern="100" dirty="0">
                          <a:effectLst/>
                        </a:rPr>
                        <a:t>r</a:t>
                      </a:r>
                      <a:r>
                        <a:rPr lang="en-US" sz="1600" kern="100" dirty="0" smtClean="0">
                          <a:effectLst/>
                        </a:rPr>
                        <a:t>’</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合金成分对粉末</a:t>
                      </a:r>
                      <a:r>
                        <a:rPr lang="zh-CN" sz="1600" kern="100" dirty="0" smtClean="0">
                          <a:effectLst/>
                        </a:rPr>
                        <a:t>高温合金</a:t>
                      </a:r>
                      <a:r>
                        <a:rPr lang="en-US" altLang="zh-CN" sz="1600" kern="100" dirty="0" smtClean="0">
                          <a:effectLst/>
                        </a:rPr>
                        <a:t>r’</a:t>
                      </a:r>
                      <a:r>
                        <a:rPr lang="zh-CN" sz="1600" kern="100" dirty="0" smtClean="0">
                          <a:effectLst/>
                        </a:rPr>
                        <a:t>相</a:t>
                      </a:r>
                      <a:r>
                        <a:rPr lang="zh-CN" sz="1600" kern="100" dirty="0">
                          <a:effectLst/>
                        </a:rPr>
                        <a:t>溶解温度的影响</a:t>
                      </a:r>
                      <a:r>
                        <a:rPr lang="zh-CN" sz="1600" kern="100" dirty="0" smtClean="0">
                          <a:effectLst/>
                        </a:rPr>
                        <a:t>行为</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2004</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第十三届中国高温合金年会大摘要文集</a:t>
                      </a:r>
                      <a:r>
                        <a:rPr lang="en-US" altLang="zh-CN" sz="1400" kern="100" dirty="0" smtClean="0">
                          <a:effectLst/>
                          <a:latin typeface="+mn-lt"/>
                          <a:ea typeface="宋体"/>
                          <a:cs typeface="Times New Roman"/>
                        </a:rPr>
                        <a:t>. 190</a:t>
                      </a:r>
                      <a:endParaRPr lang="zh-CN" sz="1400" kern="100" dirty="0">
                        <a:effectLst/>
                        <a:latin typeface="Calibri"/>
                        <a:ea typeface="宋体"/>
                        <a:cs typeface="Times New Roman"/>
                      </a:endParaRPr>
                    </a:p>
                  </a:txBody>
                  <a:tcPr marL="68580" marR="68580" marT="0" marB="0" anchor="ctr"/>
                </a:tc>
              </a:tr>
              <a:tr h="1078143">
                <a:tc>
                  <a:txBody>
                    <a:bodyPr/>
                    <a:lstStyle/>
                    <a:p>
                      <a:pPr indent="0" algn="just">
                        <a:spcAft>
                          <a:spcPts val="0"/>
                        </a:spcAft>
                      </a:pPr>
                      <a:r>
                        <a:rPr lang="zh-CN" sz="1600" kern="100" dirty="0">
                          <a:effectLst/>
                        </a:rPr>
                        <a:t>西北工业大学</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smtClean="0">
                          <a:effectLst/>
                        </a:rPr>
                        <a:t>郭鹏</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600" kern="100" dirty="0">
                          <a:effectLst/>
                        </a:rPr>
                        <a:t>BP</a:t>
                      </a:r>
                      <a:r>
                        <a:rPr lang="zh-CN" sz="1600" kern="100" dirty="0">
                          <a:effectLst/>
                        </a:rPr>
                        <a:t>神经网络</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高温合金，单晶高温合金</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建立了预测合金组织和性能模型</a:t>
                      </a:r>
                      <a:r>
                        <a:rPr lang="en-US" sz="1600" kern="100" dirty="0">
                          <a:effectLst/>
                        </a:rPr>
                        <a:t>,</a:t>
                      </a:r>
                      <a:r>
                        <a:rPr lang="zh-CN" sz="1600" kern="100" dirty="0">
                          <a:effectLst/>
                        </a:rPr>
                        <a:t>建立了工艺参数到组织</a:t>
                      </a:r>
                      <a:r>
                        <a:rPr lang="en-US" sz="1600" kern="100" dirty="0">
                          <a:effectLst/>
                        </a:rPr>
                        <a:t>,</a:t>
                      </a:r>
                      <a:r>
                        <a:rPr lang="zh-CN" sz="1600" kern="100" dirty="0">
                          <a:effectLst/>
                        </a:rPr>
                        <a:t>再到性能的</a:t>
                      </a:r>
                      <a:r>
                        <a:rPr lang="zh-CN" sz="1600" kern="100" dirty="0" smtClean="0">
                          <a:effectLst/>
                        </a:rPr>
                        <a:t>预报模型</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2004</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基于神经网络的高温合金组织性能分析</a:t>
                      </a:r>
                      <a:r>
                        <a:rPr lang="en-US" altLang="zh-CN" sz="1400" kern="100" dirty="0" smtClean="0">
                          <a:effectLst/>
                          <a:latin typeface="+mn-lt"/>
                          <a:ea typeface="宋体"/>
                          <a:cs typeface="Times New Roman"/>
                        </a:rPr>
                        <a:t>.</a:t>
                      </a:r>
                      <a:r>
                        <a:rPr lang="zh-CN" altLang="en-US" sz="1400" kern="100" baseline="0" dirty="0" smtClean="0">
                          <a:effectLst/>
                          <a:latin typeface="+mn-lt"/>
                          <a:ea typeface="宋体"/>
                          <a:cs typeface="Times New Roman"/>
                        </a:rPr>
                        <a:t>西北工业大学</a:t>
                      </a:r>
                      <a:r>
                        <a:rPr lang="en-US" altLang="zh-CN" sz="1400" kern="100" baseline="0" dirty="0" smtClean="0">
                          <a:effectLst/>
                          <a:latin typeface="+mn-lt"/>
                          <a:ea typeface="宋体"/>
                          <a:cs typeface="Times New Roman"/>
                        </a:rPr>
                        <a:t>.2004.2</a:t>
                      </a:r>
                      <a:endParaRPr lang="zh-CN" sz="1400" kern="100" dirty="0">
                        <a:effectLst/>
                        <a:latin typeface="Calibri"/>
                        <a:ea typeface="宋体"/>
                        <a:cs typeface="Times New Roman"/>
                      </a:endParaRPr>
                    </a:p>
                  </a:txBody>
                  <a:tcPr marL="68580" marR="68580" marT="0" marB="0" anchor="ctr"/>
                </a:tc>
              </a:tr>
              <a:tr h="1078143">
                <a:tc>
                  <a:txBody>
                    <a:bodyPr/>
                    <a:lstStyle/>
                    <a:p>
                      <a:pPr indent="0" algn="just">
                        <a:spcAft>
                          <a:spcPts val="0"/>
                        </a:spcAft>
                      </a:pPr>
                      <a:r>
                        <a:rPr lang="zh-CN" sz="1600" kern="100" dirty="0">
                          <a:effectLst/>
                        </a:rPr>
                        <a:t>武汉大学</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a:effectLst/>
                        </a:rPr>
                        <a:t>于</a:t>
                      </a:r>
                      <a:r>
                        <a:rPr lang="zh-CN" sz="1600" kern="100" dirty="0" smtClean="0">
                          <a:effectLst/>
                        </a:rPr>
                        <a:t>洋洋</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600" kern="100" dirty="0" smtClean="0">
                          <a:effectLst/>
                        </a:rPr>
                        <a:t>AN</a:t>
                      </a:r>
                      <a:r>
                        <a:rPr lang="en-US" altLang="zh-CN" sz="1600" kern="100" dirty="0" smtClean="0">
                          <a:effectLst/>
                        </a:rPr>
                        <a:t>N</a:t>
                      </a:r>
                      <a:r>
                        <a:rPr lang="zh-CN" sz="1600" kern="100" dirty="0" smtClean="0">
                          <a:effectLst/>
                        </a:rPr>
                        <a:t>，</a:t>
                      </a:r>
                      <a:r>
                        <a:rPr lang="en-US" sz="1600" kern="100" dirty="0">
                          <a:effectLst/>
                        </a:rPr>
                        <a:t>BP</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a:effectLst/>
                        </a:rPr>
                        <a:t>镍基高温合金</a:t>
                      </a:r>
                      <a:endParaRPr lang="zh-CN" sz="1600" kern="10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采用人工神经网络方法可以为镍基变形合金蠕变断裂寿命的</a:t>
                      </a:r>
                      <a:r>
                        <a:rPr lang="zh-CN" sz="1600" kern="100" dirty="0" smtClean="0">
                          <a:effectLst/>
                        </a:rPr>
                        <a:t>预测</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2005</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计算机应用技术</a:t>
                      </a:r>
                      <a:r>
                        <a:rPr lang="en-US" altLang="zh-CN" sz="1400" kern="100" dirty="0" smtClean="0">
                          <a:effectLst/>
                          <a:latin typeface="+mn-lt"/>
                          <a:ea typeface="宋体"/>
                          <a:cs typeface="Times New Roman"/>
                        </a:rPr>
                        <a:t>. 2005.(25)2. 96-98.</a:t>
                      </a:r>
                      <a:endParaRPr lang="zh-CN" sz="14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74513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a:t>
            </a:r>
            <a:r>
              <a:rPr lang="zh-CN" altLang="en-US" dirty="0" smtClean="0"/>
              <a:t>在</a:t>
            </a:r>
            <a:r>
              <a:rPr lang="zh-CN" altLang="en-US" dirty="0" smtClean="0">
                <a:solidFill>
                  <a:srgbClr val="C00000"/>
                </a:solidFill>
              </a:rPr>
              <a:t>高温合金</a:t>
            </a:r>
            <a:r>
              <a:rPr lang="zh-CN" altLang="en-US" dirty="0">
                <a:solidFill>
                  <a:srgbClr val="C00000"/>
                </a:solidFill>
              </a:rPr>
              <a:t>材料</a:t>
            </a:r>
            <a:r>
              <a:rPr lang="zh-CN" altLang="en-US" dirty="0"/>
              <a:t>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64615343"/>
              </p:ext>
            </p:extLst>
          </p:nvPr>
        </p:nvGraphicFramePr>
        <p:xfrm>
          <a:off x="262999" y="764704"/>
          <a:ext cx="8701489" cy="5835350"/>
        </p:xfrm>
        <a:graphic>
          <a:graphicData uri="http://schemas.openxmlformats.org/drawingml/2006/table">
            <a:tbl>
              <a:tblPr firstRow="1" firstCol="1" bandRow="1">
                <a:tableStyleId>{00A15C55-8517-42AA-B614-E9B94910E393}</a:tableStyleId>
              </a:tblPr>
              <a:tblGrid>
                <a:gridCol w="1103827"/>
                <a:gridCol w="665420"/>
                <a:gridCol w="883570"/>
                <a:gridCol w="1098548"/>
                <a:gridCol w="2229890"/>
                <a:gridCol w="499730"/>
                <a:gridCol w="1142358"/>
                <a:gridCol w="1078146"/>
              </a:tblGrid>
              <a:tr h="497022">
                <a:tc>
                  <a:txBody>
                    <a:bodyPr/>
                    <a:lstStyle/>
                    <a:p>
                      <a:pPr indent="0" algn="ctr">
                        <a:spcAft>
                          <a:spcPts val="0"/>
                        </a:spcAft>
                      </a:pPr>
                      <a:r>
                        <a:rPr lang="zh-CN" sz="1400" kern="100" dirty="0">
                          <a:effectLst/>
                        </a:rPr>
                        <a:t>学校名称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作者</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机器学习方法</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合金材料</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取得的结果</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smtClean="0">
                          <a:effectLst/>
                        </a:rPr>
                        <a:t>发表</a:t>
                      </a:r>
                      <a:endParaRPr lang="en-US" altLang="zh-CN" sz="1400" kern="100" dirty="0" smtClean="0">
                        <a:effectLst/>
                      </a:endParaRPr>
                    </a:p>
                    <a:p>
                      <a:pPr marL="0" indent="0" algn="ctr" defTabSz="914400" rtl="0" eaLnBrk="1" latinLnBrk="0" hangingPunct="1">
                        <a:spcAft>
                          <a:spcPts val="0"/>
                        </a:spcAft>
                      </a:pPr>
                      <a:r>
                        <a:rPr lang="zh-CN" sz="1400" kern="100" dirty="0" smtClean="0">
                          <a:effectLst/>
                        </a:rPr>
                        <a:t>时间</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kern="100" dirty="0" smtClean="0">
                          <a:effectLst/>
                        </a:rPr>
                        <a:t>期刊</a:t>
                      </a:r>
                      <a:endParaRPr lang="zh-CN" sz="12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kern="100" dirty="0" smtClean="0">
                          <a:effectLst/>
                        </a:rPr>
                        <a:t>本项目与国外机构相关研究内容自评价</a:t>
                      </a:r>
                      <a:endParaRPr lang="zh-CN" sz="1200" b="1" kern="100" dirty="0">
                        <a:solidFill>
                          <a:schemeClr val="lt1"/>
                        </a:solidFill>
                        <a:effectLst/>
                        <a:latin typeface="+mn-lt"/>
                        <a:ea typeface="+mn-ea"/>
                        <a:cs typeface="+mn-cs"/>
                      </a:endParaRPr>
                    </a:p>
                  </a:txBody>
                  <a:tcPr marL="18832" marR="18832" marT="0" marB="0" anchor="ctr"/>
                </a:tc>
              </a:tr>
              <a:tr h="769174">
                <a:tc>
                  <a:txBody>
                    <a:bodyPr/>
                    <a:lstStyle/>
                    <a:p>
                      <a:pPr indent="0" algn="just">
                        <a:spcAft>
                          <a:spcPts val="0"/>
                        </a:spcAft>
                      </a:pPr>
                      <a:r>
                        <a:rPr lang="zh-CN" altLang="en-US" sz="1200" kern="100" dirty="0" smtClean="0">
                          <a:effectLst/>
                        </a:rPr>
                        <a:t>中国科学院金属研究所</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effectLst/>
                        </a:rPr>
                        <a:t>侯介山</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effectLst/>
                        </a:rPr>
                        <a:t>马尔可夫链蒙特卡罗</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effectLst/>
                        </a:rPr>
                        <a:t>NiAl</a:t>
                      </a:r>
                      <a:r>
                        <a:rPr lang="zh-CN" altLang="en-US" sz="1200" b="1" kern="100" dirty="0" smtClean="0">
                          <a:effectLst/>
                        </a:rPr>
                        <a:t>及</a:t>
                      </a:r>
                      <a:r>
                        <a:rPr lang="en-US" altLang="zh-CN" sz="1200" b="1" kern="100" dirty="0" smtClean="0">
                          <a:effectLst/>
                        </a:rPr>
                        <a:t>NiAl</a:t>
                      </a:r>
                      <a:r>
                        <a:rPr lang="zh-CN" altLang="en-US" sz="1200" b="1" kern="100" dirty="0" smtClean="0">
                          <a:effectLst/>
                        </a:rPr>
                        <a:t>系合金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effectLst/>
                        </a:rPr>
                        <a:t>合金元素对超塑性延伸率的影响以及变形温度、应变速率等对延伸率的影响</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sz="1200" b="1" kern="100" dirty="0" smtClean="0">
                          <a:effectLst/>
                        </a:rPr>
                        <a:t>2013</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l">
                        <a:spcAft>
                          <a:spcPts val="0"/>
                        </a:spcAft>
                      </a:pPr>
                      <a:r>
                        <a:rPr lang="zh-CN" altLang="en-US" sz="1200" b="1" kern="100" dirty="0" smtClean="0">
                          <a:effectLst/>
                        </a:rPr>
                        <a:t>金属学报</a:t>
                      </a:r>
                      <a:r>
                        <a:rPr lang="en-US" altLang="zh-CN" sz="1200" b="1" kern="100" dirty="0" smtClean="0">
                          <a:effectLst/>
                        </a:rPr>
                        <a:t>. 2013.(49)11. 1333-1338</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ctr">
                        <a:spcAft>
                          <a:spcPts val="0"/>
                        </a:spcAft>
                      </a:pPr>
                      <a:r>
                        <a:rPr lang="zh-CN" altLang="en-US" sz="1200" b="1" kern="100" dirty="0" smtClean="0">
                          <a:effectLst/>
                          <a:sym typeface="Wingdings 2" panose="05020102010507070707" pitchFamily="18" charset="2"/>
                        </a:rPr>
                        <a:t> </a:t>
                      </a:r>
                      <a:r>
                        <a:rPr lang="zh-CN" altLang="en-US" sz="1200" b="1" kern="100" dirty="0" smtClean="0">
                          <a:effectLst/>
                        </a:rPr>
                        <a:t>领跑</a:t>
                      </a:r>
                      <a:endParaRPr lang="en-US" altLang="zh-CN" sz="1200" b="1" kern="100" dirty="0" smtClean="0">
                        <a:effectLst/>
                      </a:endParaRPr>
                    </a:p>
                    <a:p>
                      <a:pPr indent="0" algn="ctr">
                        <a:spcAft>
                          <a:spcPts val="0"/>
                        </a:spcAft>
                      </a:pPr>
                      <a:r>
                        <a:rPr lang="zh-CN" altLang="en-US" sz="1200" b="1" kern="100" dirty="0" smtClean="0">
                          <a:effectLst/>
                        </a:rPr>
                        <a:t>□ 并跑</a:t>
                      </a:r>
                    </a:p>
                    <a:p>
                      <a:pPr indent="0" algn="ctr">
                        <a:spcAft>
                          <a:spcPts val="0"/>
                        </a:spcAft>
                      </a:pPr>
                      <a:r>
                        <a:rPr lang="zh-CN" altLang="en-US" sz="1200" b="1" kern="100" dirty="0" smtClean="0">
                          <a:effectLst/>
                        </a:rPr>
                        <a:t>□ 跟跑</a:t>
                      </a:r>
                      <a:endParaRPr lang="zh-CN" altLang="en-US" sz="1200" b="1" kern="100" dirty="0" smtClean="0">
                        <a:solidFill>
                          <a:schemeClr val="tx1"/>
                        </a:solidFill>
                        <a:effectLst/>
                        <a:latin typeface="+mn-lt"/>
                        <a:ea typeface="宋体"/>
                        <a:cs typeface="Times New Roman"/>
                      </a:endParaRPr>
                    </a:p>
                  </a:txBody>
                  <a:tcPr marL="68580" marR="68580" marT="0" marB="0" anchor="ctr"/>
                </a:tc>
              </a:tr>
              <a:tr h="891307">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zh-CN" sz="1200" kern="1200" dirty="0" smtClean="0">
                          <a:effectLst/>
                        </a:rPr>
                        <a:t>李晓峰</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BP</a:t>
                      </a:r>
                      <a:r>
                        <a:rPr lang="zh-CN" altLang="en-US" sz="1200" kern="100" dirty="0" smtClean="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10</a:t>
                      </a:r>
                      <a:r>
                        <a:rPr lang="zh-CN" altLang="en-US" sz="1200" kern="100" dirty="0" smtClean="0">
                          <a:effectLst/>
                        </a:rPr>
                        <a:t>种碳钢和低合金钢</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实现了碳钢和低合金钢在海水潮差区腐蚀速率的神经网络预测模型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smtClean="0">
                          <a:effectLst/>
                        </a:rPr>
                        <a:t>2008</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西安建筑科技大学学报</a:t>
                      </a:r>
                      <a:r>
                        <a:rPr lang="en-US" altLang="zh-CN" sz="1200" kern="100" dirty="0" smtClean="0">
                          <a:effectLst/>
                        </a:rPr>
                        <a:t>(</a:t>
                      </a:r>
                      <a:r>
                        <a:rPr lang="zh-CN" altLang="en-US" sz="1200" kern="100" dirty="0" smtClean="0">
                          <a:effectLst/>
                        </a:rPr>
                        <a:t>自然科学版</a:t>
                      </a:r>
                      <a:r>
                        <a:rPr lang="en-US" altLang="zh-CN" sz="1200" kern="100" dirty="0" smtClean="0">
                          <a:effectLst/>
                        </a:rPr>
                        <a:t>). 2008.(40)6. 885-888</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kern="1200" dirty="0" smtClean="0">
                          <a:effectLst/>
                        </a:rPr>
                        <a:t>□</a:t>
                      </a:r>
                      <a:r>
                        <a:rPr lang="zh-CN" altLang="zh-CN" sz="1200" kern="1200" dirty="0" smtClean="0">
                          <a:effectLst/>
                        </a:rPr>
                        <a:t>领跑</a:t>
                      </a:r>
                    </a:p>
                    <a:p>
                      <a:pPr algn="ctr"/>
                      <a:r>
                        <a:rPr lang="zh-CN" altLang="en-US" sz="1200" kern="100" dirty="0" smtClean="0">
                          <a:effectLst/>
                          <a:sym typeface="Wingdings 2" panose="05020102010507070707" pitchFamily="18" charset="2"/>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sz="1200" b="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zh-CN" sz="1200" kern="1200" dirty="0" smtClean="0">
                          <a:effectLst/>
                        </a:rPr>
                        <a:t>王海涛</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a:effectLst/>
                        </a:rPr>
                        <a:t>BP</a:t>
                      </a:r>
                      <a:r>
                        <a:rPr lang="zh-CN" sz="1200" kern="100" dirty="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铝合金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利用单一因素敏感性分析</a:t>
                      </a:r>
                      <a:r>
                        <a:rPr lang="en-US" altLang="zh-CN" sz="1200" kern="100" dirty="0" smtClean="0">
                          <a:effectLst/>
                        </a:rPr>
                        <a:t>,</a:t>
                      </a:r>
                      <a:r>
                        <a:rPr lang="zh-CN" altLang="en-US" sz="1200" kern="100" dirty="0" smtClean="0">
                          <a:effectLst/>
                        </a:rPr>
                        <a:t>计算了合金元素和环境因素对于铝合金大气腐蚀速率的影响</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200" dirty="0" smtClean="0">
                          <a:effectLst/>
                        </a:rPr>
                        <a:t>2006</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中国腐蚀与防护学报</a:t>
                      </a:r>
                      <a:r>
                        <a:rPr lang="en-US" altLang="zh-CN" sz="1200" kern="100" dirty="0" smtClean="0">
                          <a:effectLst/>
                        </a:rPr>
                        <a:t>. 2006. (26)5. 272-274,281</a:t>
                      </a:r>
                      <a:endParaRPr lang="zh-CN" sz="1200" kern="100" dirty="0">
                        <a:effectLst/>
                        <a:latin typeface="Calibri"/>
                        <a:ea typeface="宋体"/>
                        <a:cs typeface="Times New Roman"/>
                      </a:endParaRPr>
                    </a:p>
                  </a:txBody>
                  <a:tcPr marL="68580" marR="68580" marT="0" marB="0" anchor="ctr"/>
                </a:tc>
                <a:tc>
                  <a:txBody>
                    <a:bodyPr/>
                    <a:lstStyle/>
                    <a:p>
                      <a:pPr algn="ctr"/>
                      <a:r>
                        <a:rPr lang="zh-CN" altLang="en-US" sz="1200" kern="100" dirty="0" smtClean="0">
                          <a:effectLst/>
                          <a:sym typeface="Wingdings 2" panose="05020102010507070707" pitchFamily="18" charset="2"/>
                        </a:rPr>
                        <a:t></a:t>
                      </a:r>
                      <a:r>
                        <a:rPr lang="zh-CN" altLang="zh-CN" sz="1200" kern="1200" dirty="0" smtClean="0">
                          <a:effectLst/>
                        </a:rPr>
                        <a:t>领跑</a:t>
                      </a:r>
                    </a:p>
                    <a:p>
                      <a:pPr algn="ctr"/>
                      <a:r>
                        <a:rPr lang="en-US" altLang="zh-CN" sz="1200" kern="1200" dirty="0" smtClean="0">
                          <a:effectLst/>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李章刚</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smtClean="0">
                          <a:effectLst/>
                        </a:rPr>
                        <a:t>Levenberg-Marquardt</a:t>
                      </a:r>
                      <a:r>
                        <a:rPr lang="zh-CN" altLang="en-US" sz="1200" kern="100" dirty="0" smtClean="0">
                          <a:effectLst/>
                        </a:rPr>
                        <a:t>算法</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铜合金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实现铸轧工艺中水平连铸</a:t>
                      </a:r>
                      <a:r>
                        <a:rPr lang="en-US" altLang="zh-CN" sz="1200" kern="100" dirty="0" smtClean="0">
                          <a:effectLst/>
                        </a:rPr>
                        <a:t>,</a:t>
                      </a:r>
                      <a:r>
                        <a:rPr lang="zh-CN" altLang="en-US" sz="1200" kern="100" dirty="0" smtClean="0">
                          <a:effectLst/>
                        </a:rPr>
                        <a:t>三辊行星轧制和游动芯头拉拔三个主要工序的智能化工艺设计</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a:effectLst/>
                        </a:rPr>
                        <a:t>2005</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zh-CN" sz="1200" kern="1200" dirty="0" smtClean="0">
                          <a:effectLst/>
                        </a:rPr>
                        <a:t>中国机械工程</a:t>
                      </a:r>
                      <a:r>
                        <a:rPr lang="en-US" altLang="zh-CN" sz="1200" kern="1200" dirty="0" smtClean="0">
                          <a:effectLst/>
                        </a:rPr>
                        <a:t>. 2005.(16)23. 2101-2105</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kern="1200" dirty="0" smtClean="0">
                          <a:effectLst/>
                        </a:rPr>
                        <a:t>□</a:t>
                      </a:r>
                      <a:r>
                        <a:rPr lang="zh-CN" altLang="zh-CN" sz="1200" kern="1200" dirty="0" smtClean="0">
                          <a:effectLst/>
                        </a:rPr>
                        <a:t>领跑</a:t>
                      </a:r>
                    </a:p>
                    <a:p>
                      <a:pPr algn="ctr"/>
                      <a:r>
                        <a:rPr lang="zh-CN" altLang="en-US" sz="1200" kern="100" dirty="0" smtClean="0">
                          <a:effectLst/>
                          <a:sym typeface="Wingdings 2" panose="05020102010507070707" pitchFamily="18" charset="2"/>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zh-CN" sz="1200" kern="12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薛小怀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BP</a:t>
                      </a:r>
                      <a:r>
                        <a:rPr lang="zh-CN" altLang="en-US" sz="1200" kern="100" dirty="0" smtClean="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杂质元素</a:t>
                      </a:r>
                      <a:r>
                        <a:rPr lang="en-US" altLang="zh-CN" sz="1200" kern="100" dirty="0" smtClean="0">
                          <a:effectLst/>
                        </a:rPr>
                        <a:t>S,P,O,N</a:t>
                      </a:r>
                      <a:r>
                        <a:rPr lang="zh-CN" altLang="en-US" sz="1200" kern="100" dirty="0" smtClean="0">
                          <a:effectLst/>
                        </a:rPr>
                        <a:t>和合金元素</a:t>
                      </a:r>
                      <a:r>
                        <a:rPr lang="en-US" altLang="zh-CN" sz="1200" kern="100" dirty="0" smtClean="0">
                          <a:effectLst/>
                        </a:rPr>
                        <a:t>C, </a:t>
                      </a:r>
                      <a:r>
                        <a:rPr lang="en-US" altLang="zh-CN" sz="1200" kern="100" dirty="0" err="1" smtClean="0">
                          <a:effectLst/>
                        </a:rPr>
                        <a:t>Mn</a:t>
                      </a:r>
                      <a:r>
                        <a:rPr lang="en-US" altLang="zh-CN" sz="1200" kern="100" dirty="0" smtClean="0">
                          <a:effectLst/>
                        </a:rPr>
                        <a:t>, </a:t>
                      </a:r>
                      <a:r>
                        <a:rPr lang="en-US" altLang="zh-CN" sz="1200" kern="100" dirty="0" err="1" smtClean="0">
                          <a:effectLst/>
                        </a:rPr>
                        <a:t>Ti</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建立了熔敷金属力学性能的预测模型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2001</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金属学报</a:t>
                      </a:r>
                      <a:r>
                        <a:rPr lang="en-US" altLang="zh-CN" sz="1200" kern="100" dirty="0" smtClean="0">
                          <a:effectLst/>
                        </a:rPr>
                        <a:t>.2001.(37)9. 947-951</a:t>
                      </a:r>
                      <a:endParaRPr lang="zh-CN" sz="1200" kern="100" dirty="0">
                        <a:effectLst/>
                        <a:latin typeface="Calibri"/>
                        <a:ea typeface="宋体"/>
                        <a:cs typeface="Times New Roman"/>
                      </a:endParaRPr>
                    </a:p>
                  </a:txBody>
                  <a:tcPr marL="68580" marR="68580" marT="0" marB="0" anchor="ctr"/>
                </a:tc>
                <a:tc>
                  <a:txBody>
                    <a:bodyPr/>
                    <a:lstStyle/>
                    <a:p>
                      <a:pPr algn="ctr"/>
                      <a:r>
                        <a:rPr lang="zh-CN" altLang="en-US" sz="1200" kern="100" dirty="0" smtClean="0">
                          <a:effectLst/>
                          <a:sym typeface="Wingdings 2" panose="05020102010507070707" pitchFamily="18" charset="2"/>
                        </a:rPr>
                        <a:t></a:t>
                      </a:r>
                      <a:r>
                        <a:rPr lang="zh-CN" altLang="zh-CN" sz="1200" kern="1200" dirty="0" smtClean="0">
                          <a:effectLst/>
                        </a:rPr>
                        <a:t>领跑</a:t>
                      </a:r>
                    </a:p>
                    <a:p>
                      <a:pPr algn="ctr"/>
                      <a:r>
                        <a:rPr lang="en-US" altLang="zh-CN" sz="1200" kern="1200" dirty="0" smtClean="0">
                          <a:effectLst/>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薛小怀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BP</a:t>
                      </a:r>
                      <a:r>
                        <a:rPr lang="zh-CN" altLang="en-US" sz="1200" kern="100" dirty="0" smtClean="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err="1" smtClean="0">
                          <a:effectLst/>
                        </a:rPr>
                        <a:t>C,Mn,Si,Mo,Ti</a:t>
                      </a:r>
                      <a:r>
                        <a:rPr lang="zh-CN" altLang="en-US" sz="1200" kern="100" dirty="0" smtClean="0">
                          <a:effectLst/>
                        </a:rPr>
                        <a:t>、</a:t>
                      </a:r>
                      <a:r>
                        <a:rPr lang="en-US" altLang="zh-CN" sz="1200" kern="100" dirty="0" smtClean="0">
                          <a:effectLst/>
                        </a:rPr>
                        <a:t>B</a:t>
                      </a:r>
                      <a:r>
                        <a:rPr lang="zh-CN" altLang="en-US" sz="1200" kern="100" dirty="0" smtClean="0">
                          <a:effectLst/>
                        </a:rPr>
                        <a:t>、</a:t>
                      </a:r>
                      <a:r>
                        <a:rPr lang="en-US" altLang="zh-CN" sz="1200" kern="100" dirty="0" smtClean="0">
                          <a:effectLst/>
                        </a:rPr>
                        <a:t>Ni</a:t>
                      </a:r>
                      <a:r>
                        <a:rPr lang="zh-CN" altLang="en-US" sz="1200" kern="100" dirty="0" smtClean="0">
                          <a:effectLst/>
                        </a:rPr>
                        <a:t>、</a:t>
                      </a:r>
                      <a:r>
                        <a:rPr lang="en-US" altLang="zh-CN" sz="1200" kern="100" dirty="0" smtClean="0">
                          <a:effectLst/>
                        </a:rPr>
                        <a:t>Cu</a:t>
                      </a:r>
                      <a:r>
                        <a:rPr lang="zh-CN" altLang="en-US" sz="1200" kern="100" dirty="0" smtClean="0">
                          <a:effectLst/>
                        </a:rPr>
                        <a:t>、</a:t>
                      </a:r>
                      <a:r>
                        <a:rPr lang="en-US" altLang="zh-CN" sz="1200" kern="100" dirty="0" smtClean="0">
                          <a:effectLst/>
                        </a:rPr>
                        <a:t>S</a:t>
                      </a:r>
                      <a:r>
                        <a:rPr lang="zh-CN" altLang="en-US" sz="1200" kern="100" dirty="0" smtClean="0">
                          <a:effectLst/>
                        </a:rPr>
                        <a:t>、</a:t>
                      </a:r>
                      <a:r>
                        <a:rPr lang="en-US" altLang="zh-CN" sz="1200" kern="100" dirty="0" smtClean="0">
                          <a:effectLst/>
                        </a:rPr>
                        <a:t>P</a:t>
                      </a:r>
                      <a:r>
                        <a:rPr lang="zh-CN" altLang="en-US" sz="1200" kern="100" dirty="0" smtClean="0">
                          <a:effectLst/>
                        </a:rPr>
                        <a:t>、</a:t>
                      </a:r>
                      <a:r>
                        <a:rPr lang="en-US" altLang="zh-CN" sz="1200" kern="100" dirty="0" smtClean="0">
                          <a:effectLst/>
                        </a:rPr>
                        <a:t>O</a:t>
                      </a:r>
                      <a:r>
                        <a:rPr lang="zh-CN" altLang="en-US" sz="1200" kern="100" dirty="0" smtClean="0">
                          <a:effectLst/>
                        </a:rPr>
                        <a:t>、</a:t>
                      </a:r>
                      <a:r>
                        <a:rPr lang="en-US" altLang="zh-CN" sz="1200" kern="100" dirty="0" smtClean="0">
                          <a:effectLst/>
                        </a:rPr>
                        <a:t>N</a:t>
                      </a:r>
                      <a:r>
                        <a:rPr lang="zh-CN" altLang="en-US" sz="1200" kern="100" dirty="0" smtClean="0">
                          <a:effectLst/>
                        </a:rPr>
                        <a:t>等合金化元素</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熔敷金属合金元素性能与力学性能之间的相互关系，以及杂质元素对熔敷金属低温韧性的影响预测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2001</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机械工程材料</a:t>
                      </a:r>
                      <a:r>
                        <a:rPr lang="en-US" altLang="zh-CN" sz="1200" kern="100" dirty="0" smtClean="0">
                          <a:effectLst/>
                        </a:rPr>
                        <a:t>. 2001.(25)11. 5-10,13</a:t>
                      </a:r>
                      <a:endParaRPr lang="zh-CN" sz="1200" kern="100" dirty="0">
                        <a:effectLst/>
                        <a:latin typeface="Calibri"/>
                        <a:ea typeface="宋体"/>
                        <a:cs typeface="Times New Roman"/>
                      </a:endParaRPr>
                    </a:p>
                  </a:txBody>
                  <a:tcPr marL="68580" marR="68580" marT="0" marB="0" anchor="ctr"/>
                </a:tc>
                <a:tc>
                  <a:txBody>
                    <a:bodyPr/>
                    <a:lstStyle/>
                    <a:p>
                      <a:pPr algn="ctr"/>
                      <a:r>
                        <a:rPr lang="zh-CN" altLang="en-US" sz="1200" kern="100" dirty="0" smtClean="0">
                          <a:effectLst/>
                          <a:sym typeface="Wingdings 2" panose="05020102010507070707" pitchFamily="18" charset="2"/>
                        </a:rPr>
                        <a:t></a:t>
                      </a:r>
                      <a:r>
                        <a:rPr lang="zh-CN" altLang="zh-CN" sz="1200" kern="1200" dirty="0" smtClean="0">
                          <a:effectLst/>
                        </a:rPr>
                        <a:t>领跑</a:t>
                      </a:r>
                    </a:p>
                    <a:p>
                      <a:pPr algn="ctr"/>
                      <a:r>
                        <a:rPr lang="en-US" altLang="zh-CN" sz="1200" kern="1200" dirty="0" smtClean="0">
                          <a:effectLst/>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bl>
          </a:graphicData>
        </a:graphic>
      </p:graphicFrame>
      <p:sp>
        <p:nvSpPr>
          <p:cNvPr id="5" name="线形标注 1(带边框和强调线) 4"/>
          <p:cNvSpPr/>
          <p:nvPr/>
        </p:nvSpPr>
        <p:spPr>
          <a:xfrm>
            <a:off x="2144416" y="2215383"/>
            <a:ext cx="6912768" cy="1512168"/>
          </a:xfrm>
          <a:prstGeom prst="accentBorderCallout1">
            <a:avLst>
              <a:gd name="adj1" fmla="val 18750"/>
              <a:gd name="adj2" fmla="val -8333"/>
              <a:gd name="adj3" fmla="val -20172"/>
              <a:gd name="adj4" fmla="val -3538"/>
            </a:avLst>
          </a:prstGeom>
          <a:ln w="19050">
            <a:solidFill>
              <a:schemeClr val="accent4">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zh-CN" altLang="zh-CN" dirty="0"/>
              <a:t>在</a:t>
            </a:r>
            <a:r>
              <a:rPr lang="en-US" altLang="zh-CN" dirty="0"/>
              <a:t>2013</a:t>
            </a:r>
            <a:r>
              <a:rPr lang="zh-CN" altLang="zh-CN" dirty="0"/>
              <a:t>年应用</a:t>
            </a:r>
            <a:r>
              <a:rPr lang="en-US" altLang="zh-CN" dirty="0"/>
              <a:t>BP</a:t>
            </a:r>
            <a:r>
              <a:rPr lang="zh-CN" altLang="zh-CN" dirty="0"/>
              <a:t>神经网络模型对</a:t>
            </a:r>
            <a:r>
              <a:rPr lang="en-US" altLang="zh-CN" dirty="0" err="1"/>
              <a:t>NiAl</a:t>
            </a:r>
            <a:r>
              <a:rPr lang="zh-CN" altLang="zh-CN" dirty="0"/>
              <a:t>及其合金的寿命进行了预测，主要根据</a:t>
            </a:r>
            <a:r>
              <a:rPr lang="en-US" altLang="zh-CN" dirty="0" err="1"/>
              <a:t>NiAl</a:t>
            </a:r>
            <a:r>
              <a:rPr lang="zh-CN" altLang="zh-CN" dirty="0"/>
              <a:t>及</a:t>
            </a:r>
            <a:r>
              <a:rPr lang="en-US" altLang="zh-CN" dirty="0" err="1"/>
              <a:t>NiAl</a:t>
            </a:r>
            <a:r>
              <a:rPr lang="zh-CN" altLang="zh-CN" dirty="0"/>
              <a:t>系合金的合金元素、应变速率和变形温度等预测其超塑延伸率和应变速率敏感指数，实验证明</a:t>
            </a:r>
            <a:r>
              <a:rPr lang="en-US" altLang="zh-CN" dirty="0" err="1"/>
              <a:t>NiAl</a:t>
            </a:r>
            <a:r>
              <a:rPr lang="zh-CN" altLang="zh-CN" dirty="0"/>
              <a:t>合金最大延伸率与最大应变率敏感指数相关性不大，在尽可能低的应变速率及</a:t>
            </a:r>
            <a:r>
              <a:rPr lang="en-US" altLang="zh-CN" dirty="0"/>
              <a:t>1400k</a:t>
            </a:r>
            <a:r>
              <a:rPr lang="zh-CN" altLang="zh-CN" dirty="0"/>
              <a:t>以上的温度时</a:t>
            </a:r>
            <a:r>
              <a:rPr lang="en-US" altLang="zh-CN" dirty="0"/>
              <a:t>NiAl30Fe3Y</a:t>
            </a:r>
            <a:r>
              <a:rPr lang="zh-CN" altLang="zh-CN" dirty="0"/>
              <a:t>合金的拉伸延伸率可以超过</a:t>
            </a:r>
            <a:r>
              <a:rPr lang="en-US" altLang="zh-CN" dirty="0"/>
              <a:t>500%</a:t>
            </a:r>
            <a:endParaRPr lang="zh-CN" altLang="en-US" dirty="0"/>
          </a:p>
        </p:txBody>
      </p:sp>
    </p:spTree>
    <p:extLst>
      <p:ext uri="{BB962C8B-B14F-4D97-AF65-F5344CB8AC3E}">
        <p14:creationId xmlns:p14="http://schemas.microsoft.com/office/powerpoint/2010/main" val="18567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国内机器学习在合金材料中的应用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06793712"/>
              </p:ext>
            </p:extLst>
          </p:nvPr>
        </p:nvGraphicFramePr>
        <p:xfrm>
          <a:off x="41011" y="764704"/>
          <a:ext cx="9036497" cy="5463090"/>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sz="1400" kern="100" dirty="0">
                          <a:effectLst/>
                          <a:latin typeface="Calibri"/>
                          <a:ea typeface="宋体"/>
                          <a:cs typeface="Times New Roman"/>
                        </a:rPr>
                        <a:t>昆明</a:t>
                      </a:r>
                      <a:r>
                        <a:rPr lang="zh-CN" sz="1400" kern="100" dirty="0" smtClean="0">
                          <a:effectLst/>
                          <a:latin typeface="Calibri"/>
                          <a:ea typeface="宋体"/>
                          <a:cs typeface="Times New Roman"/>
                        </a:rPr>
                        <a:t>理</a:t>
                      </a:r>
                      <a:endParaRPr lang="en-US" altLang="zh-CN" sz="1400" kern="100" dirty="0" smtClean="0">
                        <a:effectLst/>
                        <a:latin typeface="Calibri"/>
                        <a:ea typeface="宋体"/>
                        <a:cs typeface="Times New Roman"/>
                      </a:endParaRPr>
                    </a:p>
                    <a:p>
                      <a:pPr indent="0" algn="ctr">
                        <a:lnSpc>
                          <a:spcPct val="150000"/>
                        </a:lnSpc>
                        <a:spcAft>
                          <a:spcPts val="0"/>
                        </a:spcAft>
                      </a:pPr>
                      <a:r>
                        <a:rPr lang="zh-CN" sz="1400" kern="100" dirty="0" smtClean="0">
                          <a:effectLst/>
                          <a:latin typeface="Calibri"/>
                          <a:ea typeface="宋体"/>
                          <a:cs typeface="Times New Roman"/>
                        </a:rPr>
                        <a:t>工大</a:t>
                      </a:r>
                      <a:r>
                        <a:rPr lang="zh-CN" sz="1400" kern="100" dirty="0">
                          <a:effectLst/>
                          <a:latin typeface="Calibri"/>
                          <a:ea typeface="宋体"/>
                          <a:cs typeface="Times New Roman"/>
                        </a:rPr>
                        <a:t>学</a:t>
                      </a:r>
                      <a:endParaRPr lang="zh-CN" sz="18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刘英莉</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BP</a:t>
                      </a:r>
                      <a:r>
                        <a:rPr lang="zh-CN" sz="1400" kern="100" dirty="0">
                          <a:effectLst/>
                          <a:latin typeface="Calibri"/>
                          <a:ea typeface="宋体"/>
                          <a:cs typeface="Times New Roman"/>
                        </a:rPr>
                        <a:t>神经网络</a:t>
                      </a: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ZnCu2Al10</a:t>
                      </a:r>
                      <a:r>
                        <a:rPr lang="zh-CN" sz="1400" kern="100" dirty="0">
                          <a:effectLst/>
                          <a:latin typeface="Calibri"/>
                          <a:ea typeface="宋体"/>
                          <a:cs typeface="Times New Roman"/>
                        </a:rPr>
                        <a:t>合金</a:t>
                      </a:r>
                    </a:p>
                  </a:txBody>
                  <a:tcPr marL="68580" marR="68580" marT="0" marB="0" anchor="ctr"/>
                </a:tc>
                <a:tc>
                  <a:txBody>
                    <a:bodyPr/>
                    <a:lstStyle/>
                    <a:p>
                      <a:pPr indent="0" algn="just">
                        <a:spcAft>
                          <a:spcPts val="0"/>
                        </a:spcAft>
                      </a:pPr>
                      <a:r>
                        <a:rPr lang="zh-CN" sz="1400" kern="100">
                          <a:effectLst/>
                          <a:latin typeface="Calibri"/>
                          <a:ea typeface="宋体"/>
                          <a:cs typeface="Times New Roman"/>
                        </a:rPr>
                        <a:t>采用</a:t>
                      </a:r>
                      <a:r>
                        <a:rPr lang="en-US" sz="1400" kern="100">
                          <a:effectLst/>
                          <a:latin typeface="Calibri"/>
                          <a:ea typeface="宋体"/>
                          <a:cs typeface="Times New Roman"/>
                        </a:rPr>
                        <a:t>Gleeble- 3800</a:t>
                      </a:r>
                      <a:r>
                        <a:rPr lang="zh-CN" sz="1400" kern="100">
                          <a:effectLst/>
                          <a:latin typeface="Calibri"/>
                          <a:ea typeface="宋体"/>
                          <a:cs typeface="Times New Roman"/>
                        </a:rPr>
                        <a:t>热模拟实验机研究</a:t>
                      </a:r>
                      <a:r>
                        <a:rPr lang="en-US" sz="1400" kern="100">
                          <a:effectLst/>
                          <a:latin typeface="Calibri"/>
                          <a:ea typeface="宋体"/>
                          <a:cs typeface="Times New Roman"/>
                        </a:rPr>
                        <a:t>ZnCu2Al10</a:t>
                      </a:r>
                      <a:r>
                        <a:rPr lang="zh-CN" sz="1400" kern="100">
                          <a:effectLst/>
                          <a:latin typeface="Calibri"/>
                          <a:ea typeface="宋体"/>
                          <a:cs typeface="Times New Roman"/>
                        </a:rPr>
                        <a:t>合金在变形温度为</a:t>
                      </a:r>
                      <a:r>
                        <a:rPr lang="en-US" sz="1400" kern="100">
                          <a:effectLst/>
                          <a:latin typeface="Calibri"/>
                          <a:ea typeface="宋体"/>
                          <a:cs typeface="Times New Roman"/>
                        </a:rPr>
                        <a:t>150~330</a:t>
                      </a:r>
                      <a:r>
                        <a:rPr lang="zh-CN" sz="1400" kern="100">
                          <a:effectLst/>
                          <a:latin typeface="Calibri"/>
                          <a:ea typeface="宋体"/>
                          <a:cs typeface="Times New Roman"/>
                        </a:rPr>
                        <a:t>℃</a:t>
                      </a:r>
                      <a:r>
                        <a:rPr lang="en-US" sz="1400" kern="100">
                          <a:effectLst/>
                          <a:latin typeface="Calibri"/>
                          <a:ea typeface="宋体"/>
                          <a:cs typeface="Times New Roman"/>
                        </a:rPr>
                        <a:t>,</a:t>
                      </a:r>
                      <a:r>
                        <a:rPr lang="zh-CN" sz="1400" kern="100">
                          <a:effectLst/>
                          <a:latin typeface="Calibri"/>
                          <a:ea typeface="宋体"/>
                          <a:cs typeface="Times New Roman"/>
                        </a:rPr>
                        <a:t>应变速率为</a:t>
                      </a:r>
                      <a:r>
                        <a:rPr lang="en-US" sz="1400" kern="100">
                          <a:effectLst/>
                          <a:latin typeface="Calibri"/>
                          <a:ea typeface="宋体"/>
                          <a:cs typeface="Times New Roman"/>
                        </a:rPr>
                        <a:t>0.01~ 10s-1</a:t>
                      </a:r>
                      <a:r>
                        <a:rPr lang="zh-CN" sz="1400" kern="100">
                          <a:effectLst/>
                          <a:latin typeface="Calibri"/>
                          <a:ea typeface="宋体"/>
                          <a:cs typeface="Times New Roman"/>
                        </a:rPr>
                        <a:t>下的高温流变行为</a:t>
                      </a: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稀有金属材料与工程</a:t>
                      </a:r>
                      <a:r>
                        <a:rPr lang="en-US" altLang="zh-CN" sz="1400" kern="100" dirty="0" smtClean="0">
                          <a:effectLst/>
                          <a:latin typeface="+mn-lt"/>
                          <a:ea typeface="宋体"/>
                          <a:cs typeface="Times New Roman"/>
                        </a:rPr>
                        <a:t>. 2016(45)4. 1253-1256</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sz="1400" kern="100" dirty="0" smtClean="0">
                          <a:effectLst/>
                          <a:latin typeface="Calibri"/>
                          <a:ea typeface="宋体"/>
                          <a:cs typeface="Times New Roman"/>
                        </a:rPr>
                        <a:t>内蒙古</a:t>
                      </a:r>
                      <a:endParaRPr lang="en-US" altLang="zh-CN" sz="1400" kern="100" dirty="0" smtClean="0">
                        <a:effectLst/>
                        <a:latin typeface="Calibri"/>
                        <a:ea typeface="宋体"/>
                        <a:cs typeface="Times New Roman"/>
                      </a:endParaRPr>
                    </a:p>
                    <a:p>
                      <a:pPr indent="0" algn="ctr">
                        <a:spcAft>
                          <a:spcPts val="0"/>
                        </a:spcAft>
                      </a:pPr>
                      <a:r>
                        <a:rPr lang="zh-CN" sz="1400" kern="100" dirty="0" smtClean="0">
                          <a:effectLst/>
                          <a:latin typeface="Calibri"/>
                          <a:ea typeface="宋体"/>
                          <a:cs typeface="Times New Roman"/>
                        </a:rPr>
                        <a:t>工业大学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安迪</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Mg-Zn-</a:t>
                      </a:r>
                      <a:r>
                        <a:rPr lang="en-US" sz="1400" kern="100" dirty="0" err="1">
                          <a:effectLst/>
                          <a:latin typeface="Calibri"/>
                          <a:ea typeface="宋体"/>
                          <a:cs typeface="Times New Roman"/>
                        </a:rPr>
                        <a:t>Zr</a:t>
                      </a:r>
                      <a:r>
                        <a:rPr lang="en-US" sz="1400" kern="100" dirty="0">
                          <a:effectLst/>
                          <a:latin typeface="Calibri"/>
                          <a:ea typeface="宋体"/>
                          <a:cs typeface="Times New Roman"/>
                        </a:rPr>
                        <a:t>-Y-</a:t>
                      </a:r>
                      <a:r>
                        <a:rPr lang="en-US" sz="1400" kern="100" dirty="0" err="1">
                          <a:effectLst/>
                          <a:latin typeface="Calibri"/>
                          <a:ea typeface="宋体"/>
                          <a:cs typeface="Times New Roman"/>
                        </a:rPr>
                        <a:t>Nd</a:t>
                      </a:r>
                      <a:r>
                        <a:rPr lang="zh-CN" sz="1400" kern="100" dirty="0">
                          <a:effectLst/>
                          <a:latin typeface="Calibri"/>
                          <a:ea typeface="宋体"/>
                          <a:cs typeface="Times New Roman"/>
                        </a:rPr>
                        <a:t>合金</a:t>
                      </a:r>
                    </a:p>
                  </a:txBody>
                  <a:tcPr marL="68580" marR="68580" marT="0" marB="0" anchor="ctr"/>
                </a:tc>
                <a:tc>
                  <a:txBody>
                    <a:bodyPr/>
                    <a:lstStyle/>
                    <a:p>
                      <a:pPr indent="0" algn="just">
                        <a:lnSpc>
                          <a:spcPct val="100000"/>
                        </a:lnSpc>
                        <a:spcAft>
                          <a:spcPts val="0"/>
                        </a:spcAft>
                      </a:pPr>
                      <a:r>
                        <a:rPr lang="zh-CN" sz="1400" kern="100" dirty="0">
                          <a:effectLst/>
                          <a:latin typeface="Calibri"/>
                          <a:ea typeface="宋体"/>
                          <a:cs typeface="Times New Roman"/>
                        </a:rPr>
                        <a:t>研究了变形工艺参数对该合金流变应力的影响规律</a:t>
                      </a:r>
                      <a:r>
                        <a:rPr lang="en-US" sz="1400" kern="100" dirty="0">
                          <a:effectLst/>
                          <a:latin typeface="Calibri"/>
                          <a:ea typeface="宋体"/>
                          <a:cs typeface="Times New Roman"/>
                        </a:rPr>
                        <a:t>,</a:t>
                      </a:r>
                      <a:r>
                        <a:rPr lang="zh-CN" sz="1400" kern="100" dirty="0">
                          <a:effectLst/>
                          <a:latin typeface="Calibri"/>
                          <a:ea typeface="宋体"/>
                          <a:cs typeface="Times New Roman"/>
                        </a:rPr>
                        <a:t>建立了流变应力的反向传播</a:t>
                      </a:r>
                      <a:r>
                        <a:rPr lang="en-US" sz="1400" kern="100" dirty="0">
                          <a:effectLst/>
                          <a:latin typeface="Calibri"/>
                          <a:ea typeface="宋体"/>
                          <a:cs typeface="Times New Roman"/>
                        </a:rPr>
                        <a:t>(BP)</a:t>
                      </a:r>
                      <a:r>
                        <a:rPr lang="zh-CN" sz="1400" kern="100" dirty="0">
                          <a:effectLst/>
                          <a:latin typeface="Calibri"/>
                          <a:ea typeface="宋体"/>
                          <a:cs typeface="Times New Roman"/>
                        </a:rPr>
                        <a:t>神经网络预测</a:t>
                      </a:r>
                      <a:r>
                        <a:rPr lang="en-US" sz="1400" kern="100" dirty="0">
                          <a:effectLst/>
                          <a:latin typeface="Calibri"/>
                          <a:ea typeface="宋体"/>
                          <a:cs typeface="Times New Roman"/>
                        </a:rPr>
                        <a:t>(ANN)</a:t>
                      </a:r>
                      <a:r>
                        <a:rPr lang="zh-CN" sz="1400" kern="100" dirty="0">
                          <a:effectLst/>
                          <a:latin typeface="Calibri"/>
                          <a:ea typeface="宋体"/>
                          <a:cs typeface="Times New Roman"/>
                        </a:rPr>
                        <a:t>模型</a:t>
                      </a:r>
                      <a:endParaRPr lang="zh-CN" sz="18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a:effectLst/>
                          <a:latin typeface="Calibri"/>
                          <a:ea typeface="宋体"/>
                          <a:cs typeface="Times New Roman"/>
                        </a:rPr>
                        <a:t>2016</a:t>
                      </a:r>
                      <a:endParaRPr lang="zh-CN" sz="1400" kern="10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轻合金加工技术。</a:t>
                      </a:r>
                      <a:r>
                        <a:rPr lang="en-US" altLang="zh-CN" sz="1400" kern="100" dirty="0" smtClean="0">
                          <a:effectLst/>
                          <a:latin typeface="+mn-lt"/>
                          <a:ea typeface="宋体"/>
                          <a:cs typeface="Times New Roman"/>
                        </a:rPr>
                        <a:t>2016(44)10. 56-60</a:t>
                      </a:r>
                      <a:endParaRPr lang="zh-CN" sz="1400" kern="100" dirty="0">
                        <a:effectLst/>
                        <a:latin typeface="Calibri"/>
                        <a:ea typeface="宋体"/>
                        <a:cs typeface="Times New Roman"/>
                      </a:endParaRPr>
                    </a:p>
                  </a:txBody>
                  <a:tcPr marL="68580" marR="68580" marT="0" marB="0" anchor="ctr"/>
                </a:tc>
              </a:tr>
              <a:tr h="1608622">
                <a:tc>
                  <a:txBody>
                    <a:bodyPr/>
                    <a:lstStyle/>
                    <a:p>
                      <a:pPr indent="0" algn="ctr">
                        <a:spcAft>
                          <a:spcPts val="0"/>
                        </a:spcAft>
                      </a:pPr>
                      <a:r>
                        <a:rPr lang="zh-CN" sz="1400" kern="100" dirty="0">
                          <a:effectLst/>
                          <a:latin typeface="Calibri"/>
                          <a:ea typeface="宋体"/>
                          <a:cs typeface="Times New Roman"/>
                        </a:rPr>
                        <a:t>浙江工业大学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熊</a:t>
                      </a:r>
                      <a:r>
                        <a:rPr lang="zh-CN" sz="1400" kern="100" dirty="0" smtClean="0">
                          <a:effectLst/>
                          <a:latin typeface="Calibri"/>
                          <a:ea typeface="宋体"/>
                          <a:cs typeface="Times New Roman"/>
                        </a:rPr>
                        <a:t>缨</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400" kern="100">
                          <a:effectLst/>
                          <a:latin typeface="Calibri"/>
                          <a:ea typeface="宋体"/>
                          <a:cs typeface="Times New Roman"/>
                        </a:rPr>
                        <a:t>神经网络</a:t>
                      </a:r>
                    </a:p>
                  </a:txBody>
                  <a:tcPr marL="68580" marR="68580" marT="0" marB="0" anchor="ctr"/>
                </a:tc>
                <a:tc>
                  <a:txBody>
                    <a:bodyPr/>
                    <a:lstStyle/>
                    <a:p>
                      <a:pPr indent="0" algn="just">
                        <a:spcAft>
                          <a:spcPts val="0"/>
                        </a:spcAft>
                      </a:pPr>
                      <a:r>
                        <a:rPr lang="zh-CN" sz="1400" kern="100">
                          <a:effectLst/>
                          <a:latin typeface="Calibri"/>
                          <a:ea typeface="宋体"/>
                          <a:cs typeface="Times New Roman"/>
                        </a:rPr>
                        <a:t>镁合金</a:t>
                      </a:r>
                    </a:p>
                  </a:txBody>
                  <a:tcPr marL="68580" marR="68580" marT="0" marB="0" anchor="ctr"/>
                </a:tc>
                <a:tc>
                  <a:txBody>
                    <a:bodyPr/>
                    <a:lstStyle/>
                    <a:p>
                      <a:pPr indent="0" algn="just">
                        <a:lnSpc>
                          <a:spcPct val="100000"/>
                        </a:lnSpc>
                        <a:spcAft>
                          <a:spcPts val="0"/>
                        </a:spcAft>
                      </a:pPr>
                      <a:r>
                        <a:rPr lang="zh-CN" sz="1400" kern="100" dirty="0">
                          <a:effectLst/>
                          <a:latin typeface="Calibri"/>
                          <a:ea typeface="宋体"/>
                          <a:cs typeface="Times New Roman"/>
                        </a:rPr>
                        <a:t>提出一种以相对误差平方和作为误差性能函数的反向传播神经网络算法</a:t>
                      </a:r>
                      <a:r>
                        <a:rPr lang="en-US" sz="1400" kern="100" dirty="0">
                          <a:effectLst/>
                          <a:latin typeface="Calibri"/>
                          <a:ea typeface="宋体"/>
                          <a:cs typeface="Times New Roman"/>
                        </a:rPr>
                        <a:t>(SSRE-BP),</a:t>
                      </a:r>
                      <a:r>
                        <a:rPr lang="zh-CN" sz="1400" kern="100" dirty="0">
                          <a:effectLst/>
                          <a:latin typeface="Calibri"/>
                          <a:ea typeface="宋体"/>
                          <a:cs typeface="Times New Roman"/>
                        </a:rPr>
                        <a:t>针对</a:t>
                      </a:r>
                      <a:r>
                        <a:rPr lang="en-US" sz="1400" kern="100" dirty="0">
                          <a:effectLst/>
                          <a:latin typeface="Calibri"/>
                          <a:ea typeface="宋体"/>
                          <a:cs typeface="Times New Roman"/>
                        </a:rPr>
                        <a:t>3</a:t>
                      </a:r>
                      <a:r>
                        <a:rPr lang="zh-CN" sz="1400" kern="100" dirty="0">
                          <a:effectLst/>
                          <a:latin typeface="Calibri"/>
                          <a:ea typeface="宋体"/>
                          <a:cs typeface="Times New Roman"/>
                        </a:rPr>
                        <a:t>种不同镁合金</a:t>
                      </a:r>
                      <a:r>
                        <a:rPr lang="en-US" sz="1400" kern="100" dirty="0">
                          <a:effectLst/>
                          <a:latin typeface="Calibri"/>
                          <a:ea typeface="宋体"/>
                          <a:cs typeface="Times New Roman"/>
                        </a:rPr>
                        <a:t>AZ31B</a:t>
                      </a:r>
                      <a:r>
                        <a:rPr lang="zh-CN" sz="1400" kern="100" dirty="0">
                          <a:effectLst/>
                          <a:latin typeface="Calibri"/>
                          <a:ea typeface="宋体"/>
                          <a:cs typeface="Times New Roman"/>
                        </a:rPr>
                        <a:t>、</a:t>
                      </a:r>
                      <a:r>
                        <a:rPr lang="en-US" sz="1400" kern="100" dirty="0">
                          <a:effectLst/>
                          <a:latin typeface="Calibri"/>
                          <a:ea typeface="宋体"/>
                          <a:cs typeface="Times New Roman"/>
                        </a:rPr>
                        <a:t>ZK60</a:t>
                      </a:r>
                      <a:r>
                        <a:rPr lang="zh-CN" sz="1400" kern="100" dirty="0">
                          <a:effectLst/>
                          <a:latin typeface="Calibri"/>
                          <a:ea typeface="宋体"/>
                          <a:cs typeface="Times New Roman"/>
                        </a:rPr>
                        <a:t>和</a:t>
                      </a:r>
                      <a:r>
                        <a:rPr lang="en-US" sz="1400" kern="100" dirty="0">
                          <a:effectLst/>
                          <a:latin typeface="Calibri"/>
                          <a:ea typeface="宋体"/>
                          <a:cs typeface="Times New Roman"/>
                        </a:rPr>
                        <a:t>AZ61A</a:t>
                      </a:r>
                      <a:r>
                        <a:rPr lang="zh-CN" sz="1400" kern="100" dirty="0">
                          <a:effectLst/>
                          <a:latin typeface="Calibri"/>
                          <a:ea typeface="宋体"/>
                          <a:cs typeface="Times New Roman"/>
                        </a:rPr>
                        <a:t>在单轴拉压、纯扭、</a:t>
                      </a:r>
                      <a:r>
                        <a:rPr lang="en-US" sz="1400" kern="100" dirty="0">
                          <a:effectLst/>
                          <a:latin typeface="Calibri"/>
                          <a:ea typeface="宋体"/>
                          <a:cs typeface="Times New Roman"/>
                        </a:rPr>
                        <a:t>45</a:t>
                      </a:r>
                      <a:r>
                        <a:rPr lang="zh-CN" sz="1400" kern="100" dirty="0">
                          <a:effectLst/>
                          <a:latin typeface="Calibri"/>
                          <a:ea typeface="宋体"/>
                          <a:cs typeface="Times New Roman"/>
                        </a:rPr>
                        <a:t>°比例和</a:t>
                      </a:r>
                      <a:r>
                        <a:rPr lang="en-US" sz="1400" kern="100" dirty="0">
                          <a:effectLst/>
                          <a:latin typeface="Calibri"/>
                          <a:ea typeface="宋体"/>
                          <a:cs typeface="Times New Roman"/>
                        </a:rPr>
                        <a:t>90</a:t>
                      </a:r>
                      <a:r>
                        <a:rPr lang="zh-CN" sz="1400" kern="100" dirty="0">
                          <a:effectLst/>
                          <a:latin typeface="Calibri"/>
                          <a:ea typeface="宋体"/>
                          <a:cs typeface="Times New Roman"/>
                        </a:rPr>
                        <a:t>°圆形非比例等</a:t>
                      </a:r>
                      <a:r>
                        <a:rPr lang="en-US" sz="1400" kern="100" dirty="0">
                          <a:effectLst/>
                          <a:latin typeface="Calibri"/>
                          <a:ea typeface="宋体"/>
                          <a:cs typeface="Times New Roman"/>
                        </a:rPr>
                        <a:t>4</a:t>
                      </a:r>
                      <a:r>
                        <a:rPr lang="zh-CN" sz="1400" kern="100" dirty="0">
                          <a:effectLst/>
                          <a:latin typeface="Calibri"/>
                          <a:ea typeface="宋体"/>
                          <a:cs typeface="Times New Roman"/>
                        </a:rPr>
                        <a:t>种不同加载路径下的疲劳寿命进行预测</a:t>
                      </a:r>
                      <a:endParaRPr lang="zh-CN" sz="18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机械工程学报</a:t>
                      </a:r>
                      <a:r>
                        <a:rPr lang="en-US" altLang="zh-CN" sz="1400" kern="100" dirty="0" smtClean="0">
                          <a:effectLst/>
                          <a:latin typeface="+mn-lt"/>
                          <a:ea typeface="宋体"/>
                          <a:cs typeface="Times New Roman"/>
                        </a:rPr>
                        <a:t>. 2016(52)4.73-81</a:t>
                      </a:r>
                      <a:endParaRPr lang="zh-CN" sz="1400" kern="100" dirty="0">
                        <a:effectLst/>
                        <a:latin typeface="Calibri"/>
                        <a:ea typeface="宋体"/>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zh-CN" sz="1400" b="1" kern="100" dirty="0">
                          <a:solidFill>
                            <a:schemeClr val="lt1"/>
                          </a:solidFill>
                          <a:effectLst/>
                          <a:latin typeface="+mn-lt"/>
                          <a:ea typeface="+mn-ea"/>
                          <a:cs typeface="+mn-cs"/>
                        </a:rPr>
                        <a:t>西北</a:t>
                      </a:r>
                      <a:r>
                        <a:rPr lang="zh-CN" sz="1400" b="1" kern="100" dirty="0" smtClean="0">
                          <a:solidFill>
                            <a:schemeClr val="lt1"/>
                          </a:solidFill>
                          <a:effectLst/>
                          <a:latin typeface="+mn-lt"/>
                          <a:ea typeface="+mn-ea"/>
                          <a:cs typeface="+mn-cs"/>
                        </a:rPr>
                        <a:t>工业</a:t>
                      </a:r>
                      <a:endParaRPr lang="en-US" altLang="zh-CN" sz="14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400" b="1" kern="100" dirty="0" smtClean="0">
                          <a:solidFill>
                            <a:schemeClr val="lt1"/>
                          </a:solidFill>
                          <a:effectLst/>
                          <a:latin typeface="+mn-lt"/>
                          <a:ea typeface="+mn-ea"/>
                          <a:cs typeface="+mn-cs"/>
                        </a:rPr>
                        <a:t>大学</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solidFill>
                            <a:schemeClr val="dk1"/>
                          </a:solidFill>
                          <a:effectLst/>
                          <a:latin typeface="+mn-lt"/>
                          <a:ea typeface="+mn-ea"/>
                          <a:cs typeface="+mn-cs"/>
                        </a:rPr>
                        <a:t>陈海</a:t>
                      </a:r>
                      <a:r>
                        <a:rPr lang="zh-CN" sz="1400" kern="100" dirty="0" smtClean="0">
                          <a:solidFill>
                            <a:schemeClr val="dk1"/>
                          </a:solidFill>
                          <a:effectLst/>
                          <a:latin typeface="+mn-lt"/>
                          <a:ea typeface="+mn-ea"/>
                          <a:cs typeface="+mn-cs"/>
                        </a:rPr>
                        <a:t>生</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400" kern="100" dirty="0">
                          <a:solidFill>
                            <a:schemeClr val="dk1"/>
                          </a:solidFill>
                          <a:effectLst/>
                          <a:latin typeface="+mn-lt"/>
                          <a:ea typeface="+mn-ea"/>
                          <a:cs typeface="+mn-cs"/>
                        </a:rPr>
                        <a:t>Ti-6Al-3Nb-2Zr-1Mo</a:t>
                      </a:r>
                      <a:r>
                        <a:rPr lang="zh-CN" sz="1400" kern="100" dirty="0">
                          <a:solidFill>
                            <a:schemeClr val="dk1"/>
                          </a:solidFill>
                          <a:effectLst/>
                          <a:latin typeface="+mn-lt"/>
                          <a:ea typeface="+mn-ea"/>
                          <a:cs typeface="+mn-cs"/>
                        </a:rPr>
                        <a:t>合金</a:t>
                      </a:r>
                    </a:p>
                  </a:txBody>
                  <a:tcPr marL="18832" marR="18832" marT="0" marB="0" anchor="ctr"/>
                </a:tc>
                <a:tc>
                  <a:txBody>
                    <a:bodyPr/>
                    <a:lstStyle/>
                    <a:p>
                      <a:pPr marL="0" indent="0" algn="l" defTabSz="914400" rtl="0" eaLnBrk="1" latinLnBrk="0" hangingPunct="1">
                        <a:spcAft>
                          <a:spcPts val="0"/>
                        </a:spcAft>
                      </a:pPr>
                      <a:r>
                        <a:rPr lang="zh-CN" sz="1400" kern="100" dirty="0">
                          <a:solidFill>
                            <a:schemeClr val="dk1"/>
                          </a:solidFill>
                          <a:effectLst/>
                          <a:latin typeface="+mn-lt"/>
                          <a:ea typeface="+mn-ea"/>
                          <a:cs typeface="+mn-cs"/>
                        </a:rPr>
                        <a:t>通过对</a:t>
                      </a:r>
                      <a:r>
                        <a:rPr lang="en-US" sz="1400" kern="100" dirty="0">
                          <a:solidFill>
                            <a:schemeClr val="dk1"/>
                          </a:solidFill>
                          <a:effectLst/>
                          <a:latin typeface="+mn-lt"/>
                          <a:ea typeface="+mn-ea"/>
                          <a:cs typeface="+mn-cs"/>
                        </a:rPr>
                        <a:t>Ti-6Al-3Nb-2Zr-1Mo</a:t>
                      </a:r>
                      <a:r>
                        <a:rPr lang="zh-CN" sz="1400" kern="100" dirty="0">
                          <a:solidFill>
                            <a:schemeClr val="dk1"/>
                          </a:solidFill>
                          <a:effectLst/>
                          <a:latin typeface="+mn-lt"/>
                          <a:ea typeface="+mn-ea"/>
                          <a:cs typeface="+mn-cs"/>
                        </a:rPr>
                        <a:t>合金</a:t>
                      </a:r>
                      <a:r>
                        <a:rPr lang="en-US" sz="1400" kern="100" dirty="0">
                          <a:solidFill>
                            <a:schemeClr val="dk1"/>
                          </a:solidFill>
                          <a:effectLst/>
                          <a:latin typeface="+mn-lt"/>
                          <a:ea typeface="+mn-ea"/>
                          <a:cs typeface="+mn-cs"/>
                        </a:rPr>
                        <a:t>820--970</a:t>
                      </a:r>
                      <a:r>
                        <a:rPr lang="zh-CN" sz="1400" kern="100" dirty="0">
                          <a:solidFill>
                            <a:schemeClr val="dk1"/>
                          </a:solidFill>
                          <a:effectLst/>
                          <a:latin typeface="+mn-lt"/>
                          <a:ea typeface="+mn-ea"/>
                          <a:cs typeface="+mn-cs"/>
                        </a:rPr>
                        <a:t>℃ </a:t>
                      </a:r>
                      <a:r>
                        <a:rPr lang="en-US" sz="1400" kern="100" dirty="0">
                          <a:solidFill>
                            <a:schemeClr val="dk1"/>
                          </a:solidFill>
                          <a:effectLst/>
                          <a:latin typeface="+mn-lt"/>
                          <a:ea typeface="+mn-ea"/>
                          <a:cs typeface="+mn-cs"/>
                        </a:rPr>
                        <a:t>,0.0011 s-1</a:t>
                      </a:r>
                      <a:r>
                        <a:rPr lang="zh-CN" sz="1400" kern="100" dirty="0">
                          <a:solidFill>
                            <a:schemeClr val="dk1"/>
                          </a:solidFill>
                          <a:effectLst/>
                          <a:latin typeface="+mn-lt"/>
                          <a:ea typeface="+mn-ea"/>
                          <a:cs typeface="+mn-cs"/>
                        </a:rPr>
                        <a:t>条件下的热模拟压缩试验</a:t>
                      </a:r>
                      <a:r>
                        <a:rPr lang="en-US" sz="1400" kern="100" dirty="0">
                          <a:solidFill>
                            <a:schemeClr val="dk1"/>
                          </a:solidFill>
                          <a:effectLst/>
                          <a:latin typeface="+mn-lt"/>
                          <a:ea typeface="+mn-ea"/>
                          <a:cs typeface="+mn-cs"/>
                        </a:rPr>
                        <a:t>,</a:t>
                      </a:r>
                      <a:r>
                        <a:rPr lang="zh-CN" sz="1400" kern="100" dirty="0">
                          <a:solidFill>
                            <a:schemeClr val="dk1"/>
                          </a:solidFill>
                          <a:effectLst/>
                          <a:latin typeface="+mn-lt"/>
                          <a:ea typeface="+mn-ea"/>
                          <a:cs typeface="+mn-cs"/>
                        </a:rPr>
                        <a:t>建立该合金</a:t>
                      </a:r>
                      <a:r>
                        <a:rPr lang="en-US" sz="1400" kern="100" dirty="0">
                          <a:solidFill>
                            <a:schemeClr val="dk1"/>
                          </a:solidFill>
                          <a:effectLst/>
                          <a:latin typeface="+mn-lt"/>
                          <a:ea typeface="+mn-ea"/>
                          <a:cs typeface="+mn-cs"/>
                        </a:rPr>
                        <a:t>BP-ANN</a:t>
                      </a:r>
                      <a:r>
                        <a:rPr lang="zh-CN" sz="1400" kern="100" dirty="0">
                          <a:solidFill>
                            <a:schemeClr val="dk1"/>
                          </a:solidFill>
                          <a:effectLst/>
                          <a:latin typeface="+mn-lt"/>
                          <a:ea typeface="+mn-ea"/>
                          <a:cs typeface="+mn-cs"/>
                        </a:rPr>
                        <a:t>本构预测模型和传统的回归模型</a:t>
                      </a:r>
                    </a:p>
                  </a:txBody>
                  <a:tcPr marL="18832" marR="18832" marT="0" marB="0" anchor="ctr"/>
                </a:tc>
                <a:tc>
                  <a:txBody>
                    <a:bodyPr/>
                    <a:lstStyle/>
                    <a:p>
                      <a:pPr marL="0" indent="0" algn="l" defTabSz="914400" rtl="0" eaLnBrk="1" latinLnBrk="0" hangingPunct="1">
                        <a:spcAft>
                          <a:spcPts val="0"/>
                        </a:spcAft>
                      </a:pPr>
                      <a:r>
                        <a:rPr lang="en-US" sz="1400" kern="100" dirty="0">
                          <a:solidFill>
                            <a:schemeClr val="dk1"/>
                          </a:solidFill>
                          <a:effectLst/>
                          <a:latin typeface="+mn-lt"/>
                          <a:ea typeface="+mn-ea"/>
                          <a:cs typeface="+mn-cs"/>
                        </a:rPr>
                        <a:t>2016</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稀有金属材料与工程</a:t>
                      </a:r>
                      <a:r>
                        <a:rPr lang="en-US" altLang="zh-CN" sz="1400" kern="100" dirty="0" smtClean="0">
                          <a:solidFill>
                            <a:schemeClr val="dk1"/>
                          </a:solidFill>
                          <a:effectLst/>
                          <a:latin typeface="+mn-lt"/>
                          <a:ea typeface="+mn-ea"/>
                          <a:cs typeface="+mn-cs"/>
                        </a:rPr>
                        <a:t>. 2016(45)6 1549-1553</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273801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国内机器学习在合金材料中的应用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77072710"/>
              </p:ext>
            </p:extLst>
          </p:nvPr>
        </p:nvGraphicFramePr>
        <p:xfrm>
          <a:off x="179513" y="855049"/>
          <a:ext cx="8712967" cy="5700941"/>
        </p:xfrm>
        <a:graphic>
          <a:graphicData uri="http://schemas.openxmlformats.org/drawingml/2006/table">
            <a:tbl>
              <a:tblPr firstRow="1" firstCol="1" bandRow="1">
                <a:tableStyleId>{5C22544A-7EE6-4342-B048-85BDC9FD1C3A}</a:tableStyleId>
              </a:tblPr>
              <a:tblGrid>
                <a:gridCol w="1584175"/>
                <a:gridCol w="792088"/>
                <a:gridCol w="864096"/>
                <a:gridCol w="1152128"/>
                <a:gridCol w="2160240"/>
                <a:gridCol w="792088"/>
                <a:gridCol w="1368152"/>
              </a:tblGrid>
              <a:tr h="705364">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999644">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中国海洋大学</a:t>
                      </a:r>
                    </a:p>
                  </a:txBody>
                  <a:tcPr marL="18832" marR="18832" marT="0" marB="0" anchor="ctr"/>
                </a:tc>
                <a:tc>
                  <a:txBody>
                    <a:bodyPr/>
                    <a:lstStyle/>
                    <a:p>
                      <a:pPr marL="0" indent="0" algn="ctr" defTabSz="914400" rtl="0" eaLnBrk="1" latinLnBrk="0" hangingPunct="1">
                        <a:spcAft>
                          <a:spcPts val="0"/>
                        </a:spcAft>
                      </a:pPr>
                      <a:r>
                        <a:rPr lang="zh-CN" sz="1600" kern="100" dirty="0">
                          <a:solidFill>
                            <a:schemeClr val="dk1"/>
                          </a:solidFill>
                          <a:effectLst/>
                          <a:latin typeface="+mn-lt"/>
                          <a:ea typeface="+mn-ea"/>
                          <a:cs typeface="+mn-cs"/>
                        </a:rPr>
                        <a:t>张</a:t>
                      </a:r>
                      <a:r>
                        <a:rPr lang="zh-CN" sz="1600" kern="100" dirty="0" smtClean="0">
                          <a:solidFill>
                            <a:schemeClr val="dk1"/>
                          </a:solidFill>
                          <a:effectLst/>
                          <a:latin typeface="+mn-lt"/>
                          <a:ea typeface="+mn-ea"/>
                          <a:cs typeface="+mn-cs"/>
                        </a:rPr>
                        <a:t>莹</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solidFill>
                            <a:schemeClr val="dk1"/>
                          </a:solidFill>
                          <a:effectLst/>
                          <a:latin typeface="+mn-lt"/>
                          <a:ea typeface="+mn-ea"/>
                          <a:cs typeface="+mn-cs"/>
                        </a:rPr>
                        <a:t>优化</a:t>
                      </a:r>
                      <a:r>
                        <a:rPr lang="en-US" sz="1600" kern="100" dirty="0">
                          <a:solidFill>
                            <a:schemeClr val="dk1"/>
                          </a:solidFill>
                          <a:effectLst/>
                          <a:latin typeface="+mn-lt"/>
                          <a:ea typeface="+mn-ea"/>
                          <a:cs typeface="+mn-cs"/>
                        </a:rPr>
                        <a:t>SVM</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钢铁合金</a:t>
                      </a: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建立多元素变量的定量分析模型， 预测钢铁合金样品中</a:t>
                      </a:r>
                      <a:r>
                        <a:rPr lang="en-US" sz="1600" kern="100" dirty="0">
                          <a:solidFill>
                            <a:schemeClr val="dk1"/>
                          </a:solidFill>
                          <a:effectLst/>
                          <a:latin typeface="+mn-lt"/>
                          <a:ea typeface="+mn-ea"/>
                          <a:cs typeface="+mn-cs"/>
                        </a:rPr>
                        <a:t>O</a:t>
                      </a:r>
                      <a:r>
                        <a:rPr lang="zh-CN" sz="1600" kern="100" dirty="0">
                          <a:solidFill>
                            <a:schemeClr val="dk1"/>
                          </a:solidFill>
                          <a:effectLst/>
                          <a:latin typeface="+mn-lt"/>
                          <a:ea typeface="+mn-ea"/>
                          <a:cs typeface="+mn-cs"/>
                        </a:rPr>
                        <a:t>和Ｎ</a:t>
                      </a:r>
                      <a:r>
                        <a:rPr lang="en-US" sz="1600" kern="100" dirty="0" err="1">
                          <a:solidFill>
                            <a:schemeClr val="dk1"/>
                          </a:solidFill>
                          <a:effectLst/>
                          <a:latin typeface="+mn-lt"/>
                          <a:ea typeface="+mn-ea"/>
                          <a:cs typeface="+mn-cs"/>
                        </a:rPr>
                        <a:t>i</a:t>
                      </a:r>
                      <a:r>
                        <a:rPr lang="zh-CN" sz="1600" kern="100" dirty="0">
                          <a:solidFill>
                            <a:schemeClr val="dk1"/>
                          </a:solidFill>
                          <a:effectLst/>
                          <a:latin typeface="+mn-lt"/>
                          <a:ea typeface="+mn-ea"/>
                          <a:cs typeface="+mn-cs"/>
                        </a:rPr>
                        <a:t>元素的</a:t>
                      </a:r>
                      <a:r>
                        <a:rPr lang="zh-CN" sz="1600" kern="100" dirty="0" smtClean="0">
                          <a:solidFill>
                            <a:schemeClr val="dk1"/>
                          </a:solidFill>
                          <a:effectLst/>
                          <a:latin typeface="+mn-lt"/>
                          <a:ea typeface="+mn-ea"/>
                          <a:cs typeface="+mn-cs"/>
                        </a:rPr>
                        <a:t>含量</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2016</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600" kern="100" dirty="0" smtClean="0">
                          <a:solidFill>
                            <a:schemeClr val="dk1"/>
                          </a:solidFill>
                          <a:effectLst/>
                          <a:latin typeface="+mn-lt"/>
                          <a:ea typeface="+mn-ea"/>
                          <a:cs typeface="+mn-cs"/>
                        </a:rPr>
                        <a:t>光谱学与光谱分析</a:t>
                      </a:r>
                      <a:r>
                        <a:rPr lang="en-US" altLang="zh-CN" sz="1600" kern="100" dirty="0" smtClean="0">
                          <a:solidFill>
                            <a:schemeClr val="dk1"/>
                          </a:solidFill>
                          <a:effectLst/>
                          <a:latin typeface="+mn-lt"/>
                          <a:ea typeface="+mn-ea"/>
                          <a:cs typeface="+mn-cs"/>
                        </a:rPr>
                        <a:t>.</a:t>
                      </a:r>
                    </a:p>
                    <a:p>
                      <a:pPr marL="0" indent="0" algn="l" defTabSz="914400" rtl="0" eaLnBrk="1" latinLnBrk="0" hangingPunct="1">
                        <a:spcAft>
                          <a:spcPts val="0"/>
                        </a:spcAft>
                      </a:pPr>
                      <a:r>
                        <a:rPr lang="en-US" altLang="zh-CN" sz="1600" kern="100" dirty="0" smtClean="0">
                          <a:solidFill>
                            <a:schemeClr val="dk1"/>
                          </a:solidFill>
                          <a:effectLst/>
                          <a:latin typeface="+mn-lt"/>
                          <a:ea typeface="+mn-ea"/>
                          <a:cs typeface="+mn-cs"/>
                        </a:rPr>
                        <a:t>2016,(07):2244-2248</a:t>
                      </a:r>
                      <a:endParaRPr lang="zh-CN" sz="1600" kern="100" dirty="0">
                        <a:solidFill>
                          <a:schemeClr val="dk1"/>
                        </a:solidFill>
                        <a:effectLst/>
                        <a:latin typeface="+mn-lt"/>
                        <a:ea typeface="+mn-ea"/>
                        <a:cs typeface="+mn-cs"/>
                      </a:endParaRPr>
                    </a:p>
                  </a:txBody>
                  <a:tcPr marL="18832" marR="18832" marT="0" marB="0" anchor="ctr"/>
                </a:tc>
              </a:tr>
              <a:tr h="1372999">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解放军理工大学</a:t>
                      </a:r>
                    </a:p>
                  </a:txBody>
                  <a:tcPr marL="18832" marR="18832" marT="0" marB="0" anchor="ctr"/>
                </a:tc>
                <a:tc>
                  <a:txBody>
                    <a:bodyPr/>
                    <a:lstStyle/>
                    <a:p>
                      <a:pPr marL="0" indent="0" algn="ctr" defTabSz="914400" rtl="0" eaLnBrk="1" latinLnBrk="0" hangingPunct="1">
                        <a:spcAft>
                          <a:spcPts val="0"/>
                        </a:spcAft>
                      </a:pPr>
                      <a:r>
                        <a:rPr lang="zh-CN" sz="1600" kern="100" dirty="0" smtClean="0">
                          <a:solidFill>
                            <a:schemeClr val="dk1"/>
                          </a:solidFill>
                          <a:effectLst/>
                          <a:latin typeface="+mn-lt"/>
                          <a:ea typeface="+mn-ea"/>
                          <a:cs typeface="+mn-cs"/>
                        </a:rPr>
                        <a:t>谭业发</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LS-SVM</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600" kern="100" dirty="0" err="1">
                          <a:solidFill>
                            <a:schemeClr val="dk1"/>
                          </a:solidFill>
                          <a:effectLst/>
                          <a:latin typeface="+mn-lt"/>
                          <a:ea typeface="+mn-ea"/>
                          <a:cs typeface="+mn-cs"/>
                        </a:rPr>
                        <a:t>TiCp</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镍基合金</a:t>
                      </a: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预测干摩擦条件下</a:t>
                      </a:r>
                      <a:r>
                        <a:rPr lang="en-US" sz="1600" kern="100" dirty="0" err="1">
                          <a:solidFill>
                            <a:schemeClr val="dk1"/>
                          </a:solidFill>
                          <a:effectLst/>
                          <a:latin typeface="+mn-lt"/>
                          <a:ea typeface="+mn-ea"/>
                          <a:cs typeface="+mn-cs"/>
                        </a:rPr>
                        <a:t>TiCP</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镍基合金复合涂层的摩擦磨损</a:t>
                      </a:r>
                      <a:r>
                        <a:rPr lang="zh-CN" sz="1600" kern="100" dirty="0" smtClean="0">
                          <a:solidFill>
                            <a:schemeClr val="dk1"/>
                          </a:solidFill>
                          <a:effectLst/>
                          <a:latin typeface="+mn-lt"/>
                          <a:ea typeface="+mn-ea"/>
                          <a:cs typeface="+mn-cs"/>
                        </a:rPr>
                        <a:t>行为</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2013</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600" kern="100" dirty="0" smtClean="0">
                          <a:solidFill>
                            <a:schemeClr val="dk1"/>
                          </a:solidFill>
                          <a:effectLst/>
                          <a:latin typeface="+mn-lt"/>
                          <a:ea typeface="+mn-ea"/>
                          <a:cs typeface="+mn-cs"/>
                        </a:rPr>
                        <a:t>Transactions of Nonferrous Metals Society of China. 2014(24). 2566-2573</a:t>
                      </a:r>
                      <a:endParaRPr lang="zh-CN" sz="1600" kern="100" dirty="0">
                        <a:solidFill>
                          <a:schemeClr val="dk1"/>
                        </a:solidFill>
                        <a:effectLst/>
                        <a:latin typeface="+mn-lt"/>
                        <a:ea typeface="+mn-ea"/>
                        <a:cs typeface="+mn-cs"/>
                      </a:endParaRPr>
                    </a:p>
                  </a:txBody>
                  <a:tcPr marL="18832" marR="18832" marT="0" marB="0" anchor="ctr"/>
                </a:tc>
              </a:tr>
              <a:tr h="1313693">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中南大学</a:t>
                      </a: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Y.C. Lin </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ANN</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低温合金钢铁</a:t>
                      </a: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预测低温合金钢铁的高温压缩变形行为</a:t>
                      </a: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2010</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600" kern="100" dirty="0" smtClean="0">
                          <a:solidFill>
                            <a:schemeClr val="dk1"/>
                          </a:solidFill>
                          <a:effectLst/>
                          <a:latin typeface="+mn-lt"/>
                          <a:ea typeface="+mn-ea"/>
                          <a:cs typeface="+mn-cs"/>
                        </a:rPr>
                        <a:t>computational Materials Science. 2008(43). 752-758</a:t>
                      </a:r>
                      <a:endParaRPr lang="zh-CN" sz="1600" kern="100" dirty="0">
                        <a:solidFill>
                          <a:schemeClr val="dk1"/>
                        </a:solidFill>
                        <a:effectLst/>
                        <a:latin typeface="+mn-lt"/>
                        <a:ea typeface="+mn-ea"/>
                        <a:cs typeface="+mn-cs"/>
                      </a:endParaRPr>
                    </a:p>
                  </a:txBody>
                  <a:tcPr marL="18832" marR="18832" marT="0" marB="0" anchor="ctr"/>
                </a:tc>
              </a:tr>
              <a:tr h="1080120">
                <a:tc>
                  <a:txBody>
                    <a:bodyPr/>
                    <a:lstStyle/>
                    <a:p>
                      <a:pPr indent="0" algn="ctr">
                        <a:spcAft>
                          <a:spcPts val="0"/>
                        </a:spcAft>
                      </a:pPr>
                      <a:r>
                        <a:rPr lang="zh-CN" sz="1600" kern="100" dirty="0">
                          <a:effectLst/>
                          <a:latin typeface="Calibri"/>
                          <a:ea typeface="宋体"/>
                          <a:cs typeface="Times New Roman"/>
                        </a:rPr>
                        <a:t>西安航空发动机有限公司</a:t>
                      </a:r>
                    </a:p>
                  </a:txBody>
                  <a:tcPr marL="68580" marR="68580" marT="0" marB="0" anchor="ctr"/>
                </a:tc>
                <a:tc>
                  <a:txBody>
                    <a:bodyPr/>
                    <a:lstStyle/>
                    <a:p>
                      <a:pPr indent="0" algn="ctr">
                        <a:spcAft>
                          <a:spcPts val="0"/>
                        </a:spcAft>
                      </a:pPr>
                      <a:r>
                        <a:rPr lang="zh-CN" sz="1600" kern="100" dirty="0">
                          <a:effectLst/>
                          <a:latin typeface="Calibri"/>
                          <a:ea typeface="宋体"/>
                          <a:cs typeface="Times New Roman"/>
                        </a:rPr>
                        <a:t>刘</a:t>
                      </a:r>
                      <a:r>
                        <a:rPr lang="zh-CN" sz="1600" kern="100" dirty="0" smtClean="0">
                          <a:effectLst/>
                          <a:latin typeface="Calibri"/>
                          <a:ea typeface="宋体"/>
                          <a:cs typeface="Times New Roman"/>
                        </a:rPr>
                        <a:t>雄飞</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latin typeface="Calibri"/>
                          <a:ea typeface="宋体"/>
                          <a:cs typeface="Times New Roman"/>
                        </a:rPr>
                        <a:t>ANN</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latin typeface="Calibri"/>
                          <a:ea typeface="宋体"/>
                          <a:cs typeface="Times New Roman"/>
                        </a:rPr>
                        <a:t>高温合金</a:t>
                      </a:r>
                      <a:r>
                        <a:rPr lang="en-US" sz="1600" kern="100" dirty="0">
                          <a:effectLst/>
                          <a:latin typeface="Calibri"/>
                          <a:ea typeface="宋体"/>
                          <a:cs typeface="Times New Roman"/>
                        </a:rPr>
                        <a:t>GH4037</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latin typeface="Calibri"/>
                          <a:ea typeface="宋体"/>
                          <a:cs typeface="Times New Roman"/>
                        </a:rPr>
                        <a:t>建立金属中化学成分与力学性能间的隐性函数</a:t>
                      </a:r>
                      <a:r>
                        <a:rPr lang="en-US" sz="1600" kern="100" dirty="0">
                          <a:effectLst/>
                          <a:latin typeface="Calibri"/>
                          <a:ea typeface="宋体"/>
                          <a:cs typeface="Times New Roman"/>
                        </a:rPr>
                        <a:t>,</a:t>
                      </a:r>
                      <a:r>
                        <a:rPr lang="zh-CN" sz="1600" kern="100" dirty="0">
                          <a:effectLst/>
                          <a:latin typeface="Calibri"/>
                          <a:ea typeface="宋体"/>
                          <a:cs typeface="Times New Roman"/>
                        </a:rPr>
                        <a:t>可预测得到良好的合金</a:t>
                      </a:r>
                      <a:r>
                        <a:rPr lang="zh-CN" sz="1600" kern="100" dirty="0" smtClean="0">
                          <a:effectLst/>
                          <a:latin typeface="Calibri"/>
                          <a:ea typeface="宋体"/>
                          <a:cs typeface="Times New Roman"/>
                        </a:rPr>
                        <a:t>力学性能</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latin typeface="Calibri"/>
                          <a:ea typeface="宋体"/>
                          <a:cs typeface="Times New Roman"/>
                        </a:rPr>
                        <a:t>2010</a:t>
                      </a:r>
                      <a:endParaRPr lang="zh-CN" sz="1600" kern="100" dirty="0">
                        <a:effectLst/>
                        <a:latin typeface="Calibri"/>
                        <a:ea typeface="宋体"/>
                        <a:cs typeface="Times New Roman"/>
                      </a:endParaRPr>
                    </a:p>
                  </a:txBody>
                  <a:tcPr marL="68580" marR="68580" marT="0" marB="0" anchor="ctr"/>
                </a:tc>
                <a:tc>
                  <a:txBody>
                    <a:bodyPr/>
                    <a:lstStyle/>
                    <a:p>
                      <a:pPr indent="0" algn="l">
                        <a:spcAft>
                          <a:spcPts val="0"/>
                        </a:spcAft>
                      </a:pPr>
                      <a:r>
                        <a:rPr lang="en-US" altLang="zh-CN" sz="1600" kern="100" dirty="0" smtClean="0">
                          <a:effectLst/>
                          <a:latin typeface="+mn-lt"/>
                          <a:ea typeface="宋体"/>
                          <a:cs typeface="Times New Roman"/>
                        </a:rPr>
                        <a:t>2010</a:t>
                      </a:r>
                      <a:r>
                        <a:rPr lang="zh-CN" altLang="en-US" sz="1600" kern="100" dirty="0" smtClean="0">
                          <a:effectLst/>
                          <a:latin typeface="+mn-lt"/>
                          <a:ea typeface="宋体"/>
                          <a:cs typeface="Times New Roman"/>
                        </a:rPr>
                        <a:t>年“航空航天先进制造技术”学术交流论文集</a:t>
                      </a:r>
                      <a:r>
                        <a:rPr lang="en-US" altLang="zh-CN" sz="1600" kern="100" dirty="0" smtClean="0">
                          <a:effectLst/>
                          <a:latin typeface="+mn-lt"/>
                          <a:ea typeface="宋体"/>
                          <a:cs typeface="Times New Roman"/>
                        </a:rPr>
                        <a:t>. 190-194</a:t>
                      </a:r>
                      <a:endParaRPr lang="zh-CN" sz="16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04142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7354</TotalTime>
  <Words>6079</Words>
  <Application>Microsoft Office PowerPoint</Application>
  <PresentationFormat>全屏显示(4:3)</PresentationFormat>
  <Paragraphs>722</Paragraphs>
  <Slides>33</Slides>
  <Notes>22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33</vt:i4>
      </vt:variant>
    </vt:vector>
  </HeadingPairs>
  <TitlesOfParts>
    <vt:vector size="52" baseType="lpstr">
      <vt:lpstr>新細明體</vt:lpstr>
      <vt:lpstr>方正姚体</vt:lpstr>
      <vt:lpstr>仿宋_GB2312</vt:lpstr>
      <vt:lpstr>黑体</vt:lpstr>
      <vt:lpstr>华文宋体</vt:lpstr>
      <vt:lpstr>华文新魏</vt:lpstr>
      <vt:lpstr>楷体</vt:lpstr>
      <vt:lpstr>宋体</vt:lpstr>
      <vt:lpstr>微软雅黑</vt:lpstr>
      <vt:lpstr>Arial</vt:lpstr>
      <vt:lpstr>Calibri</vt:lpstr>
      <vt:lpstr>Monotype Corsiva</vt:lpstr>
      <vt:lpstr>Symbol</vt:lpstr>
      <vt:lpstr>Times New Roman</vt:lpstr>
      <vt:lpstr>Wingdings 2</vt:lpstr>
      <vt:lpstr>Office 主题</vt:lpstr>
      <vt:lpstr>默认设计模板</vt:lpstr>
      <vt:lpstr>MathType 6.0 Equation</vt:lpstr>
      <vt:lpstr>公式</vt:lpstr>
      <vt:lpstr>面向镍基单晶高温合金的 交互式集成机器学习方法</vt:lpstr>
      <vt:lpstr>内容索引</vt:lpstr>
      <vt:lpstr>内容索引</vt:lpstr>
      <vt:lpstr>国外机器学习在高温合金材料中的应用</vt:lpstr>
      <vt:lpstr>内容索引</vt:lpstr>
      <vt:lpstr>国内机器学习在高温合金材料中的应用</vt:lpstr>
      <vt:lpstr>国内机器学习在高温合金材料中的应用</vt:lpstr>
      <vt:lpstr>国内机器学习在合金材料中的应用</vt:lpstr>
      <vt:lpstr>国内机器学习在合金材料中的应用</vt:lpstr>
      <vt:lpstr>国内机器学习在合金材料中的应用</vt:lpstr>
      <vt:lpstr>存在的问题</vt:lpstr>
      <vt:lpstr>内容索引</vt:lpstr>
      <vt:lpstr>挑战与科学问题</vt:lpstr>
      <vt:lpstr>研究内容1： 基于主动学习的多层级交互式特征选择方法</vt:lpstr>
      <vt:lpstr>稀疏性、不相关性消除层</vt:lpstr>
      <vt:lpstr>冗余性消除层</vt:lpstr>
      <vt:lpstr>特征组合与降维层</vt:lpstr>
      <vt:lpstr>研究内容2： 基于集成学习的自适应混合式性能预测方法</vt:lpstr>
      <vt:lpstr>PowerPoint 演示文稿</vt:lpstr>
      <vt:lpstr>支持向量机</vt:lpstr>
      <vt:lpstr>BP神经网络</vt:lpstr>
      <vt:lpstr>贝叶斯网络</vt:lpstr>
      <vt:lpstr>回归</vt:lpstr>
      <vt:lpstr>现代优化(启发式)方法</vt:lpstr>
      <vt:lpstr>集成学习</vt:lpstr>
      <vt:lpstr>集成学习</vt:lpstr>
      <vt:lpstr>研究内容3：基于规则抽取的可解释性方法</vt:lpstr>
      <vt:lpstr>基于决策树的规则抽取</vt:lpstr>
      <vt:lpstr>内容索引</vt:lpstr>
      <vt:lpstr>PowerPoint 演示文稿</vt:lpstr>
      <vt:lpstr>内容索引</vt:lpstr>
      <vt:lpstr>创新点</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nine</cp:lastModifiedBy>
  <cp:revision>582</cp:revision>
  <dcterms:created xsi:type="dcterms:W3CDTF">2014-12-26T05:35:01Z</dcterms:created>
  <dcterms:modified xsi:type="dcterms:W3CDTF">2017-01-22T02:02:02Z</dcterms:modified>
</cp:coreProperties>
</file>