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9" r:id="rId2"/>
    <p:sldId id="256" r:id="rId3"/>
    <p:sldId id="257" r:id="rId4"/>
    <p:sldId id="258"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86" autoAdjust="0"/>
    <p:restoredTop sz="94660"/>
  </p:normalViewPr>
  <p:slideViewPr>
    <p:cSldViewPr snapToGrid="0">
      <p:cViewPr>
        <p:scale>
          <a:sx n="50" d="100"/>
          <a:sy n="50" d="100"/>
        </p:scale>
        <p:origin x="1596" y="4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E61204-A489-4D7C-A791-9BCE752D2190}" type="doc">
      <dgm:prSet loTypeId="urn:microsoft.com/office/officeart/2005/8/layout/list1" loCatId="list" qsTypeId="urn:microsoft.com/office/officeart/2005/8/quickstyle/simple3" qsCatId="simple" csTypeId="urn:microsoft.com/office/officeart/2005/8/colors/colorful5" csCatId="colorful" phldr="1"/>
      <dgm:spPr/>
      <dgm:t>
        <a:bodyPr/>
        <a:lstStyle/>
        <a:p>
          <a:endParaRPr lang="zh-CN" altLang="en-US"/>
        </a:p>
      </dgm:t>
    </dgm:pt>
    <dgm:pt modelId="{71B2545C-9596-40E4-BFF4-6DE7E9A18849}">
      <dgm:prSet phldrT="[文本]" custT="1"/>
      <dgm:spPr/>
      <dgm:t>
        <a:bodyPr/>
        <a:lstStyle/>
        <a:p>
          <a:r>
            <a:rPr lang="zh-CN" altLang="en-US" sz="2400" b="1" dirty="0">
              <a:latin typeface="楷体" panose="02010609060101010101" pitchFamily="49" charset="-122"/>
              <a:ea typeface="楷体" panose="02010609060101010101" pitchFamily="49" charset="-122"/>
            </a:rPr>
            <a:t>亮点</a:t>
          </a:r>
          <a:r>
            <a:rPr lang="en-US" altLang="zh-CN" sz="2400" b="1" dirty="0">
              <a:latin typeface="楷体" panose="02010609060101010101" pitchFamily="49" charset="-122"/>
              <a:ea typeface="楷体" panose="02010609060101010101" pitchFamily="49" charset="-122"/>
            </a:rPr>
            <a:t>1—</a:t>
          </a:r>
          <a:r>
            <a:rPr lang="zh-CN" altLang="en-US" sz="2400" b="1" dirty="0">
              <a:latin typeface="楷体" panose="02010609060101010101" pitchFamily="49" charset="-122"/>
              <a:ea typeface="楷体" panose="02010609060101010101" pitchFamily="49" charset="-122"/>
            </a:rPr>
            <a:t>“建立一个数据库与一个分析平台”          </a:t>
          </a:r>
        </a:p>
      </dgm:t>
    </dgm:pt>
    <dgm:pt modelId="{B330BC3D-83BA-4D3C-9D02-DB9CDD982898}" type="parTrans" cxnId="{7C3240CF-B258-494C-87D6-23F29E1C98E8}">
      <dgm:prSet/>
      <dgm:spPr/>
      <dgm:t>
        <a:bodyPr/>
        <a:lstStyle/>
        <a:p>
          <a:endParaRPr lang="zh-CN" altLang="en-US"/>
        </a:p>
      </dgm:t>
    </dgm:pt>
    <dgm:pt modelId="{071BE992-2962-4D96-883F-E5F60B24E54B}" type="sibTrans" cxnId="{7C3240CF-B258-494C-87D6-23F29E1C98E8}">
      <dgm:prSet/>
      <dgm:spPr/>
      <dgm:t>
        <a:bodyPr/>
        <a:lstStyle/>
        <a:p>
          <a:endParaRPr lang="zh-CN" altLang="en-US"/>
        </a:p>
      </dgm:t>
    </dgm:pt>
    <dgm:pt modelId="{15D6A4E9-5163-4751-B005-BBE3581582CE}">
      <dgm:prSet phldrT="[文本]" custT="1"/>
      <dgm:spPr/>
      <dgm:t>
        <a:bodyPr/>
        <a:lstStyle/>
        <a:p>
          <a:r>
            <a:rPr lang="zh-CN" altLang="en-US" sz="2400" b="1" dirty="0">
              <a:latin typeface="楷体" panose="02010609060101010101" pitchFamily="49" charset="-122"/>
              <a:ea typeface="楷体" panose="02010609060101010101" pitchFamily="49" charset="-122"/>
            </a:rPr>
            <a:t>亮点</a:t>
          </a:r>
          <a:r>
            <a:rPr lang="en-US" altLang="zh-CN" sz="2400" b="1" dirty="0">
              <a:latin typeface="楷体" panose="02010609060101010101" pitchFamily="49" charset="-122"/>
              <a:ea typeface="楷体" panose="02010609060101010101" pitchFamily="49" charset="-122"/>
            </a:rPr>
            <a:t>2——</a:t>
          </a:r>
          <a:r>
            <a:rPr lang="zh-CN" altLang="en-US" sz="2400" b="1" dirty="0">
              <a:latin typeface="楷体" panose="02010609060101010101" pitchFamily="49" charset="-122"/>
              <a:ea typeface="楷体" panose="02010609060101010101" pitchFamily="49" charset="-122"/>
            </a:rPr>
            <a:t>“给出数据关联的认识与分析”</a:t>
          </a:r>
        </a:p>
      </dgm:t>
    </dgm:pt>
    <dgm:pt modelId="{4F7B0E72-F8B4-4397-B911-36C2415BFE2B}" type="parTrans" cxnId="{CA3A7AD8-5499-47A0-831F-7FDA3202723F}">
      <dgm:prSet/>
      <dgm:spPr/>
      <dgm:t>
        <a:bodyPr/>
        <a:lstStyle/>
        <a:p>
          <a:endParaRPr lang="zh-CN" altLang="en-US"/>
        </a:p>
      </dgm:t>
    </dgm:pt>
    <dgm:pt modelId="{B03E78FA-3506-439C-AAD6-450A18EA8727}" type="sibTrans" cxnId="{CA3A7AD8-5499-47A0-831F-7FDA3202723F}">
      <dgm:prSet/>
      <dgm:spPr/>
      <dgm:t>
        <a:bodyPr/>
        <a:lstStyle/>
        <a:p>
          <a:endParaRPr lang="zh-CN" altLang="en-US"/>
        </a:p>
      </dgm:t>
    </dgm:pt>
    <dgm:pt modelId="{27D72E14-6735-4457-8535-43ED22D2555D}">
      <dgm:prSet phldrT="[文本]" custT="1"/>
      <dgm:spPr/>
      <dgm:t>
        <a:bodyPr/>
        <a:lstStyle/>
        <a:p>
          <a:pPr>
            <a:buFont typeface="Wingdings" panose="05000000000000000000" pitchFamily="2" charset="2"/>
            <a:buNone/>
          </a:pPr>
          <a:r>
            <a:rPr kumimoji="1" lang="en-US" altLang="zh-CN" sz="1800" kern="1200" dirty="0">
              <a:latin typeface="楷体" panose="02010609060101010101" pitchFamily="49" charset="-122"/>
              <a:ea typeface="楷体" panose="02010609060101010101" pitchFamily="49" charset="-122"/>
            </a:rPr>
            <a:t>1</a:t>
          </a:r>
          <a:r>
            <a:rPr kumimoji="1" lang="zh-CN" altLang="en-US" sz="1800" kern="1200" dirty="0">
              <a:latin typeface="楷体" panose="02010609060101010101" pitchFamily="49" charset="-122"/>
              <a:ea typeface="楷体" panose="02010609060101010101" pitchFamily="49" charset="-122"/>
            </a:rPr>
            <a:t>、</a:t>
          </a:r>
          <a:r>
            <a:rPr kumimoji="1" lang="zh-CN" altLang="en-US" sz="1800" b="1" kern="1200" dirty="0">
              <a:solidFill>
                <a:schemeClr val="tx1"/>
              </a:solidFill>
              <a:latin typeface="楷体" panose="02010609060101010101" pitchFamily="49" charset="-122"/>
              <a:ea typeface="楷体" panose="02010609060101010101" pitchFamily="49" charset="-122"/>
              <a:cs typeface="+mn-cs"/>
            </a:rPr>
            <a:t>提出了镍基单晶高温合金内禀属性与属性以及物性之间关系的定量评估方法</a:t>
          </a:r>
          <a:r>
            <a:rPr kumimoji="1" lang="en-US" altLang="zh-CN" sz="1800" b="1" kern="1200" dirty="0">
              <a:solidFill>
                <a:schemeClr val="tx1"/>
              </a:solidFill>
              <a:latin typeface="楷体" panose="02010609060101010101" pitchFamily="49" charset="-122"/>
              <a:ea typeface="楷体" panose="02010609060101010101" pitchFamily="49" charset="-122"/>
              <a:cs typeface="+mn-cs"/>
            </a:rPr>
            <a:t>—</a:t>
          </a:r>
          <a:r>
            <a:rPr kumimoji="1" lang="zh-CN" altLang="en-US" sz="1800" b="1" kern="1200" dirty="0">
              <a:solidFill>
                <a:srgbClr val="FF0000"/>
              </a:solidFill>
              <a:latin typeface="楷体" panose="02010609060101010101" pitchFamily="49" charset="-122"/>
              <a:ea typeface="楷体" panose="02010609060101010101" pitchFamily="49" charset="-122"/>
              <a:cs typeface="+mn-cs"/>
            </a:rPr>
            <a:t>“结合基于加权评分的领域专家知识的多层级特征选择方法”</a:t>
          </a:r>
          <a:r>
            <a:rPr kumimoji="1" lang="zh-CN" altLang="en-US" sz="1800" b="1" kern="1200" dirty="0">
              <a:solidFill>
                <a:schemeClr val="tx1"/>
              </a:solidFill>
              <a:latin typeface="楷体" panose="02010609060101010101" pitchFamily="49" charset="-122"/>
              <a:ea typeface="楷体" panose="02010609060101010101" pitchFamily="49" charset="-122"/>
              <a:cs typeface="+mn-cs"/>
            </a:rPr>
            <a:t>，它集成了领域专家经验，并对特征分析得到的结果采用机器学习模型进行验证。算法、模型验证、领域专家经验三者共同保证筛选特征子集的质量。</a:t>
          </a:r>
        </a:p>
      </dgm:t>
    </dgm:pt>
    <dgm:pt modelId="{51BFF1A0-59A6-4EB8-AF72-153755182BDA}" type="parTrans" cxnId="{2074A6B2-1133-4ED8-A919-0EE5095ED1DE}">
      <dgm:prSet/>
      <dgm:spPr/>
      <dgm:t>
        <a:bodyPr/>
        <a:lstStyle/>
        <a:p>
          <a:endParaRPr lang="zh-CN" altLang="en-US"/>
        </a:p>
      </dgm:t>
    </dgm:pt>
    <dgm:pt modelId="{E34B3834-3048-4A80-8B60-09EAE0CC8E67}" type="sibTrans" cxnId="{2074A6B2-1133-4ED8-A919-0EE5095ED1DE}">
      <dgm:prSet/>
      <dgm:spPr/>
      <dgm:t>
        <a:bodyPr/>
        <a:lstStyle/>
        <a:p>
          <a:endParaRPr lang="zh-CN" altLang="en-US"/>
        </a:p>
      </dgm:t>
    </dgm:pt>
    <dgm:pt modelId="{BD603466-6DBA-495A-8B60-E330E4ACFDA0}">
      <dgm:prSet phldrT="[文本]" custT="1"/>
      <dgm:spPr/>
      <dgm:t>
        <a:bodyPr/>
        <a:lstStyle/>
        <a:p>
          <a:pPr marL="0" marR="0" lvl="0" indent="0" defTabSz="914400" eaLnBrk="1" fontAlgn="auto" latinLnBrk="0" hangingPunct="1">
            <a:lnSpc>
              <a:spcPct val="100000"/>
            </a:lnSpc>
            <a:spcBef>
              <a:spcPts val="0"/>
            </a:spcBef>
            <a:spcAft>
              <a:spcPts val="0"/>
            </a:spcAft>
            <a:buClrTx/>
            <a:buSzTx/>
            <a:buFont typeface="Wingdings" panose="05000000000000000000" pitchFamily="2" charset="2"/>
            <a:buNone/>
            <a:tabLst/>
            <a:defRPr/>
          </a:pPr>
          <a:r>
            <a:rPr kumimoji="1" lang="en-US" altLang="zh-CN" sz="1800" kern="1200" dirty="0">
              <a:solidFill>
                <a:prstClr val="black">
                  <a:hueOff val="0"/>
                  <a:satOff val="0"/>
                  <a:lumOff val="0"/>
                  <a:alphaOff val="0"/>
                </a:prstClr>
              </a:solidFill>
              <a:latin typeface="楷体" panose="02010609060101010101" pitchFamily="49" charset="-122"/>
              <a:ea typeface="楷体" panose="02010609060101010101" pitchFamily="49" charset="-122"/>
              <a:cs typeface="+mn-cs"/>
            </a:rPr>
            <a:t>1</a:t>
          </a:r>
          <a:r>
            <a:rPr kumimoji="1" lang="zh-CN" altLang="en-US" sz="1800" kern="1200" dirty="0">
              <a:solidFill>
                <a:prstClr val="black">
                  <a:hueOff val="0"/>
                  <a:satOff val="0"/>
                  <a:lumOff val="0"/>
                  <a:alphaOff val="0"/>
                </a:prstClr>
              </a:solidFill>
              <a:latin typeface="楷体" panose="02010609060101010101" pitchFamily="49" charset="-122"/>
              <a:ea typeface="楷体" panose="02010609060101010101" pitchFamily="49" charset="-122"/>
              <a:cs typeface="+mn-cs"/>
            </a:rPr>
            <a:t>、</a:t>
          </a:r>
          <a:r>
            <a:rPr kumimoji="1" lang="zh-CN" altLang="en-US" sz="1800" b="1" kern="1200" dirty="0">
              <a:solidFill>
                <a:schemeClr val="tx1"/>
              </a:solidFill>
              <a:latin typeface="楷体" panose="02010609060101010101" pitchFamily="49" charset="-122"/>
              <a:ea typeface="楷体" panose="02010609060101010101" pitchFamily="49" charset="-122"/>
              <a:cs typeface="+mn-cs"/>
            </a:rPr>
            <a:t>采集和存储了一份关于</a:t>
          </a:r>
          <a:r>
            <a:rPr kumimoji="1" lang="zh-CN" altLang="en-US" sz="1800" b="1" kern="1200" dirty="0">
              <a:solidFill>
                <a:srgbClr val="FF0000"/>
              </a:solidFill>
              <a:latin typeface="楷体" panose="02010609060101010101" pitchFamily="49" charset="-122"/>
              <a:ea typeface="楷体" panose="02010609060101010101" pitchFamily="49" charset="-122"/>
              <a:cs typeface="+mn-cs"/>
            </a:rPr>
            <a:t>“文献、专利</a:t>
          </a:r>
          <a:r>
            <a:rPr kumimoji="1" lang="en-US" altLang="zh-CN" sz="1800" b="1" kern="1200" dirty="0">
              <a:solidFill>
                <a:srgbClr val="FF0000"/>
              </a:solidFill>
              <a:latin typeface="楷体" panose="02010609060101010101" pitchFamily="49" charset="-122"/>
              <a:ea typeface="楷体" panose="02010609060101010101" pitchFamily="49" charset="-122"/>
              <a:cs typeface="+mn-cs"/>
            </a:rPr>
            <a:t>—</a:t>
          </a:r>
          <a:r>
            <a:rPr kumimoji="1" lang="zh-CN" altLang="en-US" sz="1800" b="1" kern="1200" dirty="0">
              <a:solidFill>
                <a:srgbClr val="FF0000"/>
              </a:solidFill>
              <a:latin typeface="楷体" panose="02010609060101010101" pitchFamily="49" charset="-122"/>
              <a:ea typeface="楷体" panose="02010609060101010101" pitchFamily="49" charset="-122"/>
              <a:cs typeface="+mn-cs"/>
            </a:rPr>
            <a:t>数据</a:t>
          </a:r>
          <a:r>
            <a:rPr kumimoji="1" lang="en-US" altLang="zh-CN" sz="1800" b="1" kern="1200" dirty="0">
              <a:solidFill>
                <a:srgbClr val="FF0000"/>
              </a:solidFill>
              <a:latin typeface="楷体" panose="02010609060101010101" pitchFamily="49" charset="-122"/>
              <a:ea typeface="楷体" panose="02010609060101010101" pitchFamily="49" charset="-122"/>
              <a:cs typeface="+mn-cs"/>
            </a:rPr>
            <a:t>—</a:t>
          </a:r>
          <a:r>
            <a:rPr kumimoji="1" lang="zh-CN" altLang="en-US" sz="1800" b="1" kern="1200" dirty="0">
              <a:solidFill>
                <a:srgbClr val="FF0000"/>
              </a:solidFill>
              <a:latin typeface="楷体" panose="02010609060101010101" pitchFamily="49" charset="-122"/>
              <a:ea typeface="楷体" panose="02010609060101010101" pitchFamily="49" charset="-122"/>
              <a:cs typeface="+mn-cs"/>
            </a:rPr>
            <a:t>方法</a:t>
          </a:r>
          <a:r>
            <a:rPr kumimoji="1" lang="en-US" altLang="zh-CN" sz="1800" b="1" kern="1200" dirty="0">
              <a:solidFill>
                <a:srgbClr val="FF0000"/>
              </a:solidFill>
              <a:latin typeface="楷体" panose="02010609060101010101" pitchFamily="49" charset="-122"/>
              <a:ea typeface="楷体" panose="02010609060101010101" pitchFamily="49" charset="-122"/>
              <a:cs typeface="+mn-cs"/>
            </a:rPr>
            <a:t>—</a:t>
          </a:r>
          <a:r>
            <a:rPr kumimoji="1" lang="zh-CN" altLang="en-US" sz="1800" b="1" kern="1200" dirty="0">
              <a:solidFill>
                <a:srgbClr val="FF0000"/>
              </a:solidFill>
              <a:latin typeface="楷体" panose="02010609060101010101" pitchFamily="49" charset="-122"/>
              <a:ea typeface="楷体" panose="02010609060101010101" pitchFamily="49" charset="-122"/>
              <a:cs typeface="+mn-cs"/>
            </a:rPr>
            <a:t>科研人员、机构”</a:t>
          </a:r>
          <a:r>
            <a:rPr kumimoji="1" lang="zh-CN" altLang="en-US" sz="1800" b="1" kern="1200" dirty="0">
              <a:solidFill>
                <a:prstClr val="black">
                  <a:hueOff val="0"/>
                  <a:satOff val="0"/>
                  <a:lumOff val="0"/>
                  <a:alphaOff val="0"/>
                </a:prstClr>
              </a:solidFill>
              <a:latin typeface="楷体" panose="02010609060101010101" pitchFamily="49" charset="-122"/>
              <a:ea typeface="楷体" panose="02010609060101010101" pitchFamily="49" charset="-122"/>
              <a:cs typeface="+mn-cs"/>
            </a:rPr>
            <a:t>的数据</a:t>
          </a:r>
          <a:r>
            <a:rPr kumimoji="1" lang="zh-CN" altLang="en-US" sz="1800" kern="1200" dirty="0">
              <a:solidFill>
                <a:prstClr val="black">
                  <a:hueOff val="0"/>
                  <a:satOff val="0"/>
                  <a:lumOff val="0"/>
                  <a:alphaOff val="0"/>
                </a:prstClr>
              </a:solidFill>
              <a:latin typeface="楷体" panose="02010609060101010101" pitchFamily="49" charset="-122"/>
              <a:ea typeface="楷体" panose="02010609060101010101" pitchFamily="49" charset="-122"/>
              <a:cs typeface="+mn-cs"/>
            </a:rPr>
            <a:t>，</a:t>
          </a:r>
          <a:r>
            <a:rPr kumimoji="1" lang="zh-CN" altLang="en-US" sz="1800" b="1" kern="1200" dirty="0">
              <a:solidFill>
                <a:prstClr val="black">
                  <a:hueOff val="0"/>
                  <a:satOff val="0"/>
                  <a:lumOff val="0"/>
                  <a:alphaOff val="0"/>
                </a:prstClr>
              </a:solidFill>
              <a:latin typeface="楷体" panose="02010609060101010101" pitchFamily="49" charset="-122"/>
              <a:ea typeface="楷体" panose="02010609060101010101" pitchFamily="49" charset="-122"/>
              <a:cs typeface="+mn-cs"/>
            </a:rPr>
            <a:t>构建了①</a:t>
          </a:r>
          <a:r>
            <a:rPr kumimoji="1" lang="zh-CN" altLang="en-US" sz="1800" b="1" kern="1200" dirty="0">
              <a:solidFill>
                <a:srgbClr val="FF0000"/>
              </a:solidFill>
              <a:latin typeface="楷体" panose="02010609060101010101" pitchFamily="49" charset="-122"/>
              <a:ea typeface="楷体" panose="02010609060101010101" pitchFamily="49" charset="-122"/>
              <a:cs typeface="+mn-cs"/>
            </a:rPr>
            <a:t>专注于镍基单晶高温合金、</a:t>
          </a:r>
          <a:r>
            <a:rPr kumimoji="1" lang="zh-CN" altLang="en-US" sz="1800" b="1" kern="1200" dirty="0">
              <a:solidFill>
                <a:schemeClr val="tx1"/>
              </a:solidFill>
              <a:latin typeface="宋体" panose="02010600030101010101" pitchFamily="2" charset="-122"/>
              <a:ea typeface="宋体" panose="02010600030101010101" pitchFamily="2" charset="-122"/>
              <a:cs typeface="+mn-cs"/>
            </a:rPr>
            <a:t>②</a:t>
          </a:r>
          <a:r>
            <a:rPr kumimoji="1" lang="zh-CN" altLang="en-US" sz="1800" b="1" kern="1200" dirty="0">
              <a:solidFill>
                <a:srgbClr val="FF0000"/>
              </a:solidFill>
              <a:latin typeface="楷体" panose="02010609060101010101" pitchFamily="49" charset="-122"/>
              <a:ea typeface="楷体" panose="02010609060101010101" pitchFamily="49" charset="-122"/>
              <a:cs typeface="+mn-cs"/>
            </a:rPr>
            <a:t>涵盖多尺度</a:t>
          </a:r>
          <a:r>
            <a:rPr kumimoji="1" lang="en-US" altLang="zh-CN" sz="1800" b="1" kern="1200" dirty="0">
              <a:solidFill>
                <a:srgbClr val="FF0000"/>
              </a:solidFill>
              <a:latin typeface="楷体" panose="02010609060101010101" pitchFamily="49" charset="-122"/>
              <a:ea typeface="楷体" panose="02010609060101010101" pitchFamily="49" charset="-122"/>
              <a:cs typeface="+mn-cs"/>
            </a:rPr>
            <a:t>(</a:t>
          </a:r>
          <a:r>
            <a:rPr kumimoji="1" lang="zh-CN" altLang="en-US" sz="1800" b="1" kern="1200" dirty="0">
              <a:solidFill>
                <a:srgbClr val="FF0000"/>
              </a:solidFill>
              <a:latin typeface="楷体" panose="02010609060101010101" pitchFamily="49" charset="-122"/>
              <a:ea typeface="楷体" panose="02010609060101010101" pitchFamily="49" charset="-122"/>
              <a:cs typeface="+mn-cs"/>
            </a:rPr>
            <a:t>原子、纳米、微观、介观和宏观</a:t>
          </a:r>
          <a:r>
            <a:rPr kumimoji="1" lang="en-US" altLang="zh-CN" sz="1800" b="1" kern="1200" dirty="0">
              <a:solidFill>
                <a:srgbClr val="FF0000"/>
              </a:solidFill>
              <a:latin typeface="楷体" panose="02010609060101010101" pitchFamily="49" charset="-122"/>
              <a:ea typeface="楷体" panose="02010609060101010101" pitchFamily="49" charset="-122"/>
              <a:cs typeface="+mn-cs"/>
            </a:rPr>
            <a:t>)</a:t>
          </a:r>
          <a:r>
            <a:rPr kumimoji="1" lang="zh-CN" altLang="en-US" sz="1800" b="1" kern="1200" dirty="0">
              <a:solidFill>
                <a:srgbClr val="FF0000"/>
              </a:solidFill>
              <a:latin typeface="楷体" panose="02010609060101010101" pitchFamily="49" charset="-122"/>
              <a:ea typeface="楷体" panose="02010609060101010101" pitchFamily="49" charset="-122"/>
              <a:cs typeface="+mn-cs"/>
            </a:rPr>
            <a:t>材料描述符</a:t>
          </a:r>
          <a:r>
            <a:rPr kumimoji="1" lang="en-US" altLang="zh-CN" sz="1800" b="1" kern="1200" dirty="0">
              <a:solidFill>
                <a:srgbClr val="FF0000"/>
              </a:solidFill>
              <a:latin typeface="楷体" panose="02010609060101010101" pitchFamily="49" charset="-122"/>
              <a:ea typeface="楷体" panose="02010609060101010101" pitchFamily="49" charset="-122"/>
              <a:cs typeface="+mn-cs"/>
            </a:rPr>
            <a:t>(</a:t>
          </a:r>
          <a:r>
            <a:rPr kumimoji="1" lang="zh-CN" altLang="en-US" sz="1800" b="1" kern="1200" dirty="0">
              <a:solidFill>
                <a:srgbClr val="FF0000"/>
              </a:solidFill>
              <a:latin typeface="楷体" panose="02010609060101010101" pitchFamily="49" charset="-122"/>
              <a:ea typeface="楷体" panose="02010609060101010101" pitchFamily="49" charset="-122"/>
              <a:cs typeface="+mn-cs"/>
            </a:rPr>
            <a:t>多组元</a:t>
          </a:r>
          <a:r>
            <a:rPr kumimoji="1" lang="en-US" altLang="zh-CN" sz="1800" b="1" kern="1200" dirty="0">
              <a:solidFill>
                <a:srgbClr val="FF0000"/>
              </a:solidFill>
              <a:latin typeface="楷体" panose="02010609060101010101" pitchFamily="49" charset="-122"/>
              <a:ea typeface="楷体" panose="02010609060101010101" pitchFamily="49" charset="-122"/>
              <a:cs typeface="+mn-cs"/>
            </a:rPr>
            <a:t>(Ni</a:t>
          </a:r>
          <a:r>
            <a:rPr kumimoji="1" lang="zh-CN" altLang="en-US" sz="1800" b="1" kern="1200" dirty="0">
              <a:solidFill>
                <a:srgbClr val="FF0000"/>
              </a:solidFill>
              <a:latin typeface="楷体" panose="02010609060101010101" pitchFamily="49" charset="-122"/>
              <a:ea typeface="楷体" panose="02010609060101010101" pitchFamily="49" charset="-122"/>
              <a:cs typeface="+mn-cs"/>
            </a:rPr>
            <a:t>、</a:t>
          </a:r>
          <a:r>
            <a:rPr kumimoji="1" lang="en-US" altLang="zh-CN" sz="1800" b="1" kern="1200" dirty="0">
              <a:solidFill>
                <a:srgbClr val="FF0000"/>
              </a:solidFill>
              <a:latin typeface="楷体" panose="02010609060101010101" pitchFamily="49" charset="-122"/>
              <a:ea typeface="楷体" panose="02010609060101010101" pitchFamily="49" charset="-122"/>
              <a:cs typeface="+mn-cs"/>
            </a:rPr>
            <a:t>Co</a:t>
          </a:r>
          <a:r>
            <a:rPr kumimoji="1" lang="zh-CN" altLang="en-US" sz="1800" b="1" kern="1200" dirty="0">
              <a:solidFill>
                <a:srgbClr val="FF0000"/>
              </a:solidFill>
              <a:latin typeface="楷体" panose="02010609060101010101" pitchFamily="49" charset="-122"/>
              <a:ea typeface="楷体" panose="02010609060101010101" pitchFamily="49" charset="-122"/>
              <a:cs typeface="+mn-cs"/>
            </a:rPr>
            <a:t>、</a:t>
          </a:r>
          <a:r>
            <a:rPr kumimoji="1" lang="en-US" altLang="zh-CN" sz="1800" b="1" kern="1200" dirty="0">
              <a:solidFill>
                <a:srgbClr val="FF0000"/>
              </a:solidFill>
              <a:latin typeface="楷体" panose="02010609060101010101" pitchFamily="49" charset="-122"/>
              <a:ea typeface="楷体" panose="02010609060101010101" pitchFamily="49" charset="-122"/>
              <a:cs typeface="+mn-cs"/>
            </a:rPr>
            <a:t>Re</a:t>
          </a:r>
          <a:r>
            <a:rPr kumimoji="1" lang="zh-CN" altLang="en-US" sz="1800" b="1" kern="1200" dirty="0">
              <a:solidFill>
                <a:srgbClr val="FF0000"/>
              </a:solidFill>
              <a:latin typeface="楷体" panose="02010609060101010101" pitchFamily="49" charset="-122"/>
              <a:ea typeface="楷体" panose="02010609060101010101" pitchFamily="49" charset="-122"/>
              <a:cs typeface="+mn-cs"/>
            </a:rPr>
            <a:t>、</a:t>
          </a:r>
          <a:r>
            <a:rPr kumimoji="1" lang="en-US" altLang="zh-CN" sz="1800" b="1" kern="1200" dirty="0">
              <a:solidFill>
                <a:srgbClr val="FF0000"/>
              </a:solidFill>
              <a:latin typeface="楷体" panose="02010609060101010101" pitchFamily="49" charset="-122"/>
              <a:ea typeface="楷体" panose="02010609060101010101" pitchFamily="49" charset="-122"/>
              <a:cs typeface="+mn-cs"/>
            </a:rPr>
            <a:t>Cr</a:t>
          </a:r>
          <a:r>
            <a:rPr kumimoji="1" lang="zh-CN" altLang="en-US" sz="1800" b="1" kern="1200" dirty="0">
              <a:solidFill>
                <a:srgbClr val="FF0000"/>
              </a:solidFill>
              <a:latin typeface="楷体" panose="02010609060101010101" pitchFamily="49" charset="-122"/>
              <a:ea typeface="楷体" panose="02010609060101010101" pitchFamily="49" charset="-122"/>
              <a:cs typeface="+mn-cs"/>
            </a:rPr>
            <a:t>、</a:t>
          </a:r>
          <a:r>
            <a:rPr kumimoji="1" lang="en-US" altLang="zh-CN" sz="1800" b="1" kern="1200" dirty="0">
              <a:solidFill>
                <a:srgbClr val="FF0000"/>
              </a:solidFill>
              <a:latin typeface="楷体" panose="02010609060101010101" pitchFamily="49" charset="-122"/>
              <a:ea typeface="楷体" panose="02010609060101010101" pitchFamily="49" charset="-122"/>
              <a:cs typeface="+mn-cs"/>
            </a:rPr>
            <a:t>Al</a:t>
          </a:r>
          <a:r>
            <a:rPr kumimoji="1" lang="zh-CN" altLang="en-US" sz="1800" b="1" kern="1200" dirty="0">
              <a:solidFill>
                <a:srgbClr val="FF0000"/>
              </a:solidFill>
              <a:latin typeface="楷体" panose="02010609060101010101" pitchFamily="49" charset="-122"/>
              <a:ea typeface="楷体" panose="02010609060101010101" pitchFamily="49" charset="-122"/>
              <a:cs typeface="+mn-cs"/>
            </a:rPr>
            <a:t>、</a:t>
          </a:r>
          <a:r>
            <a:rPr kumimoji="1" lang="en-US" altLang="zh-CN" sz="1800" b="1" kern="1200" dirty="0">
              <a:solidFill>
                <a:srgbClr val="FF0000"/>
              </a:solidFill>
              <a:latin typeface="楷体" panose="02010609060101010101" pitchFamily="49" charset="-122"/>
              <a:ea typeface="楷体" panose="02010609060101010101" pitchFamily="49" charset="-122"/>
              <a:cs typeface="+mn-cs"/>
            </a:rPr>
            <a:t>Ti</a:t>
          </a:r>
          <a:r>
            <a:rPr kumimoji="1" lang="zh-CN" altLang="en-US" sz="1800" b="1" kern="1200" dirty="0">
              <a:solidFill>
                <a:srgbClr val="FF0000"/>
              </a:solidFill>
              <a:latin typeface="楷体" panose="02010609060101010101" pitchFamily="49" charset="-122"/>
              <a:ea typeface="楷体" panose="02010609060101010101" pitchFamily="49" charset="-122"/>
              <a:cs typeface="+mn-cs"/>
            </a:rPr>
            <a:t>、</a:t>
          </a:r>
          <a:r>
            <a:rPr kumimoji="1" lang="en-US" altLang="zh-CN" sz="1800" b="1" kern="1200" dirty="0">
              <a:solidFill>
                <a:srgbClr val="FF0000"/>
              </a:solidFill>
              <a:latin typeface="楷体" panose="02010609060101010101" pitchFamily="49" charset="-122"/>
              <a:ea typeface="楷体" panose="02010609060101010101" pitchFamily="49" charset="-122"/>
              <a:cs typeface="+mn-cs"/>
            </a:rPr>
            <a:t>W</a:t>
          </a:r>
          <a:r>
            <a:rPr kumimoji="1" lang="zh-CN" altLang="en-US" sz="1800" b="1" kern="1200" dirty="0">
              <a:solidFill>
                <a:srgbClr val="FF0000"/>
              </a:solidFill>
              <a:latin typeface="楷体" panose="02010609060101010101" pitchFamily="49" charset="-122"/>
              <a:ea typeface="楷体" panose="02010609060101010101" pitchFamily="49" charset="-122"/>
              <a:cs typeface="+mn-cs"/>
            </a:rPr>
            <a:t>、</a:t>
          </a:r>
          <a:r>
            <a:rPr kumimoji="1" lang="en-US" altLang="zh-CN" sz="1800" b="1" kern="1200" dirty="0">
              <a:solidFill>
                <a:srgbClr val="FF0000"/>
              </a:solidFill>
              <a:latin typeface="楷体" panose="02010609060101010101" pitchFamily="49" charset="-122"/>
              <a:ea typeface="楷体" panose="02010609060101010101" pitchFamily="49" charset="-122"/>
              <a:cs typeface="+mn-cs"/>
            </a:rPr>
            <a:t>Mo</a:t>
          </a:r>
          <a:r>
            <a:rPr kumimoji="1" lang="zh-CN" altLang="en-US" sz="1800" b="1" kern="1200" dirty="0">
              <a:solidFill>
                <a:srgbClr val="FF0000"/>
              </a:solidFill>
              <a:latin typeface="楷体" panose="02010609060101010101" pitchFamily="49" charset="-122"/>
              <a:ea typeface="楷体" panose="02010609060101010101" pitchFamily="49" charset="-122"/>
              <a:cs typeface="+mn-cs"/>
            </a:rPr>
            <a:t>、</a:t>
          </a:r>
          <a:r>
            <a:rPr kumimoji="1" lang="en-US" altLang="zh-CN" sz="1800" b="1" kern="1200" dirty="0">
              <a:solidFill>
                <a:srgbClr val="FF0000"/>
              </a:solidFill>
              <a:latin typeface="楷体" panose="02010609060101010101" pitchFamily="49" charset="-122"/>
              <a:ea typeface="楷体" panose="02010609060101010101" pitchFamily="49" charset="-122"/>
              <a:cs typeface="+mn-cs"/>
            </a:rPr>
            <a:t>Ta</a:t>
          </a:r>
          <a:r>
            <a:rPr kumimoji="1" lang="zh-CN" altLang="en-US" sz="1800" b="1" kern="1200" dirty="0">
              <a:solidFill>
                <a:srgbClr val="FF0000"/>
              </a:solidFill>
              <a:latin typeface="楷体" panose="02010609060101010101" pitchFamily="49" charset="-122"/>
              <a:ea typeface="楷体" panose="02010609060101010101" pitchFamily="49" charset="-122"/>
              <a:cs typeface="+mn-cs"/>
            </a:rPr>
            <a:t>、</a:t>
          </a:r>
          <a:r>
            <a:rPr kumimoji="1" lang="en-US" altLang="zh-CN" sz="1800" b="1" kern="1200" dirty="0">
              <a:solidFill>
                <a:srgbClr val="FF0000"/>
              </a:solidFill>
              <a:latin typeface="楷体" panose="02010609060101010101" pitchFamily="49" charset="-122"/>
              <a:ea typeface="楷体" panose="02010609060101010101" pitchFamily="49" charset="-122"/>
              <a:cs typeface="+mn-cs"/>
            </a:rPr>
            <a:t>C</a:t>
          </a:r>
          <a:r>
            <a:rPr kumimoji="1" lang="zh-CN" altLang="en-US" sz="1800" b="1" kern="1200" dirty="0">
              <a:solidFill>
                <a:srgbClr val="FF0000"/>
              </a:solidFill>
              <a:latin typeface="楷体" panose="02010609060101010101" pitchFamily="49" charset="-122"/>
              <a:ea typeface="楷体" panose="02010609060101010101" pitchFamily="49" charset="-122"/>
              <a:cs typeface="+mn-cs"/>
            </a:rPr>
            <a:t>、</a:t>
          </a:r>
          <a:r>
            <a:rPr kumimoji="1" lang="en-US" altLang="zh-CN" sz="1800" b="1" kern="1200" dirty="0">
              <a:solidFill>
                <a:srgbClr val="FF0000"/>
              </a:solidFill>
              <a:latin typeface="楷体" panose="02010609060101010101" pitchFamily="49" charset="-122"/>
              <a:ea typeface="楷体" panose="02010609060101010101" pitchFamily="49" charset="-122"/>
              <a:cs typeface="+mn-cs"/>
            </a:rPr>
            <a:t>B</a:t>
          </a:r>
          <a:r>
            <a:rPr kumimoji="1" lang="zh-CN" altLang="en-US" sz="1800" b="1" kern="1200" dirty="0">
              <a:solidFill>
                <a:srgbClr val="FF0000"/>
              </a:solidFill>
              <a:latin typeface="楷体" panose="02010609060101010101" pitchFamily="49" charset="-122"/>
              <a:ea typeface="楷体" panose="02010609060101010101" pitchFamily="49" charset="-122"/>
              <a:cs typeface="+mn-cs"/>
            </a:rPr>
            <a:t>、</a:t>
          </a:r>
          <a:r>
            <a:rPr kumimoji="1" lang="en-US" altLang="zh-CN" sz="1800" b="1" kern="1200" dirty="0">
              <a:solidFill>
                <a:srgbClr val="FF0000"/>
              </a:solidFill>
              <a:latin typeface="楷体" panose="02010609060101010101" pitchFamily="49" charset="-122"/>
              <a:ea typeface="楷体" panose="02010609060101010101" pitchFamily="49" charset="-122"/>
              <a:cs typeface="+mn-cs"/>
            </a:rPr>
            <a:t>Y</a:t>
          </a:r>
          <a:r>
            <a:rPr kumimoji="1" lang="zh-CN" altLang="en-US" sz="1800" b="1" kern="1200" dirty="0">
              <a:solidFill>
                <a:srgbClr val="FF0000"/>
              </a:solidFill>
              <a:latin typeface="楷体" panose="02010609060101010101" pitchFamily="49" charset="-122"/>
              <a:ea typeface="楷体" panose="02010609060101010101" pitchFamily="49" charset="-122"/>
              <a:cs typeface="+mn-cs"/>
            </a:rPr>
            <a:t>、</a:t>
          </a:r>
          <a:r>
            <a:rPr kumimoji="1" lang="en-US" altLang="zh-CN" sz="1800" b="1" kern="1200" dirty="0">
              <a:solidFill>
                <a:srgbClr val="FF0000"/>
              </a:solidFill>
              <a:latin typeface="楷体" panose="02010609060101010101" pitchFamily="49" charset="-122"/>
              <a:ea typeface="楷体" panose="02010609060101010101" pitchFamily="49" charset="-122"/>
              <a:cs typeface="+mn-cs"/>
            </a:rPr>
            <a:t>Nb</a:t>
          </a:r>
          <a:r>
            <a:rPr kumimoji="1" lang="zh-CN" altLang="en-US" sz="1800" b="1" kern="1200" dirty="0">
              <a:solidFill>
                <a:srgbClr val="FF0000"/>
              </a:solidFill>
              <a:latin typeface="楷体" panose="02010609060101010101" pitchFamily="49" charset="-122"/>
              <a:ea typeface="楷体" panose="02010609060101010101" pitchFamily="49" charset="-122"/>
              <a:cs typeface="+mn-cs"/>
            </a:rPr>
            <a:t>、</a:t>
          </a:r>
          <a:r>
            <a:rPr kumimoji="1" lang="en-US" altLang="zh-CN" sz="1800" b="1" kern="1200" dirty="0">
              <a:solidFill>
                <a:srgbClr val="FF0000"/>
              </a:solidFill>
              <a:latin typeface="楷体" panose="02010609060101010101" pitchFamily="49" charset="-122"/>
              <a:ea typeface="楷体" panose="02010609060101010101" pitchFamily="49" charset="-122"/>
              <a:cs typeface="+mn-cs"/>
            </a:rPr>
            <a:t>Hf)</a:t>
          </a:r>
          <a:r>
            <a:rPr kumimoji="1" lang="zh-CN" altLang="en-US" sz="1800" b="1" kern="1200" dirty="0">
              <a:solidFill>
                <a:srgbClr val="FF0000"/>
              </a:solidFill>
              <a:latin typeface="楷体" panose="02010609060101010101" pitchFamily="49" charset="-122"/>
              <a:ea typeface="楷体" panose="02010609060101010101" pitchFamily="49" charset="-122"/>
              <a:cs typeface="+mn-cs"/>
            </a:rPr>
            <a:t>、多相</a:t>
          </a:r>
          <a:r>
            <a:rPr kumimoji="1" lang="en-US" altLang="zh-CN" sz="1800" b="1" kern="1200" dirty="0">
              <a:solidFill>
                <a:srgbClr val="FF0000"/>
              </a:solidFill>
              <a:latin typeface="楷体" panose="02010609060101010101" pitchFamily="49" charset="-122"/>
              <a:ea typeface="楷体" panose="02010609060101010101" pitchFamily="49" charset="-122"/>
              <a:cs typeface="+mn-cs"/>
            </a:rPr>
            <a:t>(</a:t>
          </a:r>
          <a:r>
            <a:rPr kumimoji="1" lang="zh-CN" altLang="en-US" sz="1800" b="1" kern="1200" dirty="0">
              <a:solidFill>
                <a:srgbClr val="FF0000"/>
              </a:solidFill>
              <a:latin typeface="楷体" panose="02010609060101010101" pitchFamily="49" charset="-122"/>
              <a:ea typeface="楷体" panose="02010609060101010101" pitchFamily="49" charset="-122"/>
              <a:cs typeface="+mn-cs"/>
            </a:rPr>
            <a:t>金属间化合物、</a:t>
          </a:r>
          <a:r>
            <a:rPr kumimoji="1" lang="en-US" altLang="zh-CN" sz="1800" b="1" kern="1200" dirty="0">
              <a:solidFill>
                <a:srgbClr val="FF0000"/>
              </a:solidFill>
              <a:latin typeface="楷体" panose="02010609060101010101" pitchFamily="49" charset="-122"/>
              <a:ea typeface="楷体" panose="02010609060101010101" pitchFamily="49" charset="-122"/>
              <a:cs typeface="+mn-cs"/>
            </a:rPr>
            <a:t>Ni</a:t>
          </a:r>
          <a:r>
            <a:rPr kumimoji="1" lang="zh-CN" altLang="en-US" sz="1800" b="1" kern="1200" dirty="0">
              <a:solidFill>
                <a:srgbClr val="FF0000"/>
              </a:solidFill>
              <a:latin typeface="楷体" panose="02010609060101010101" pitchFamily="49" charset="-122"/>
              <a:ea typeface="楷体" panose="02010609060101010101" pitchFamily="49" charset="-122"/>
              <a:cs typeface="+mn-cs"/>
            </a:rPr>
            <a:t>基固溶体</a:t>
          </a:r>
          <a:r>
            <a:rPr kumimoji="1" lang="en-US" altLang="zh-CN" sz="1800" b="1" kern="1200" dirty="0">
              <a:solidFill>
                <a:srgbClr val="FF0000"/>
              </a:solidFill>
              <a:latin typeface="楷体" panose="02010609060101010101" pitchFamily="49" charset="-122"/>
              <a:ea typeface="楷体" panose="02010609060101010101" pitchFamily="49" charset="-122"/>
              <a:cs typeface="+mn-cs"/>
            </a:rPr>
            <a:t>)</a:t>
          </a:r>
          <a:r>
            <a:rPr kumimoji="1" lang="zh-CN" altLang="en-US" sz="1800" b="1" kern="1200" dirty="0">
              <a:solidFill>
                <a:srgbClr val="FF0000"/>
              </a:solidFill>
              <a:latin typeface="楷体" panose="02010609060101010101" pitchFamily="49" charset="-122"/>
              <a:ea typeface="楷体" panose="02010609060101010101" pitchFamily="49" charset="-122"/>
              <a:cs typeface="+mn-cs"/>
            </a:rPr>
            <a:t>、多物理</a:t>
          </a:r>
          <a:r>
            <a:rPr kumimoji="1" lang="en-US" altLang="zh-CN" sz="1800" b="1" kern="1200" dirty="0">
              <a:solidFill>
                <a:srgbClr val="FF0000"/>
              </a:solidFill>
              <a:latin typeface="楷体" panose="02010609060101010101" pitchFamily="49" charset="-122"/>
              <a:ea typeface="楷体" panose="02010609060101010101" pitchFamily="49" charset="-122"/>
              <a:cs typeface="+mn-cs"/>
            </a:rPr>
            <a:t>(</a:t>
          </a:r>
          <a:r>
            <a:rPr kumimoji="1" lang="zh-CN" altLang="en-US" sz="1800" b="1" kern="1200" dirty="0">
              <a:solidFill>
                <a:srgbClr val="FF0000"/>
              </a:solidFill>
              <a:latin typeface="楷体" panose="02010609060101010101" pitchFamily="49" charset="-122"/>
              <a:ea typeface="楷体" panose="02010609060101010101" pitchFamily="49" charset="-122"/>
              <a:cs typeface="+mn-cs"/>
            </a:rPr>
            <a:t>热力学、动力学和力学</a:t>
          </a:r>
          <a:r>
            <a:rPr kumimoji="1" lang="en-US" altLang="zh-CN" sz="1800" b="1" kern="1200" dirty="0">
              <a:solidFill>
                <a:srgbClr val="FF0000"/>
              </a:solidFill>
              <a:latin typeface="楷体" panose="02010609060101010101" pitchFamily="49" charset="-122"/>
              <a:ea typeface="楷体" panose="02010609060101010101" pitchFamily="49" charset="-122"/>
              <a:cs typeface="+mn-cs"/>
            </a:rPr>
            <a:t>)</a:t>
          </a:r>
          <a:r>
            <a:rPr kumimoji="1" lang="zh-CN" altLang="en-US" sz="1800" b="1" kern="1200" dirty="0">
              <a:solidFill>
                <a:srgbClr val="FF0000"/>
              </a:solidFill>
              <a:latin typeface="楷体" panose="02010609060101010101" pitchFamily="49" charset="-122"/>
              <a:ea typeface="楷体" panose="02010609060101010101" pitchFamily="49" charset="-122"/>
              <a:cs typeface="+mn-cs"/>
            </a:rPr>
            <a:t>和</a:t>
          </a:r>
          <a:r>
            <a:rPr kumimoji="1" lang="zh-CN" altLang="en-US" sz="1800" b="1" kern="1200" dirty="0">
              <a:solidFill>
                <a:schemeClr val="tx1"/>
              </a:solidFill>
              <a:latin typeface="楷体" panose="02010609060101010101" pitchFamily="49" charset="-122"/>
              <a:ea typeface="楷体" panose="02010609060101010101" pitchFamily="49" charset="-122"/>
              <a:cs typeface="+mn-cs"/>
            </a:rPr>
            <a:t>③</a:t>
          </a:r>
          <a:r>
            <a:rPr kumimoji="1" lang="zh-CN" altLang="en-US" sz="1800" b="1" kern="1200" dirty="0">
              <a:solidFill>
                <a:srgbClr val="FF0000"/>
              </a:solidFill>
              <a:latin typeface="楷体" panose="02010609060101010101" pitchFamily="49" charset="-122"/>
              <a:ea typeface="楷体" panose="02010609060101010101" pitchFamily="49" charset="-122"/>
              <a:cs typeface="+mn-cs"/>
            </a:rPr>
            <a:t>可溯源</a:t>
          </a:r>
          <a:r>
            <a:rPr kumimoji="1" lang="zh-CN" altLang="en-US" sz="1800" b="1" kern="1200" dirty="0">
              <a:solidFill>
                <a:prstClr val="black">
                  <a:hueOff val="0"/>
                  <a:satOff val="0"/>
                  <a:lumOff val="0"/>
                  <a:alphaOff val="0"/>
                </a:prstClr>
              </a:solidFill>
              <a:latin typeface="楷体" panose="02010609060101010101" pitchFamily="49" charset="-122"/>
              <a:ea typeface="楷体" panose="02010609060101010101" pitchFamily="49" charset="-122"/>
              <a:cs typeface="+mn-cs"/>
            </a:rPr>
            <a:t>的材料数据库；</a:t>
          </a:r>
        </a:p>
      </dgm:t>
    </dgm:pt>
    <dgm:pt modelId="{2247F595-0E5E-43AD-BC89-243C4CA2DB3D}" type="parTrans" cxnId="{DBF11206-182C-4474-8C88-B281A2A1FCCE}">
      <dgm:prSet/>
      <dgm:spPr/>
      <dgm:t>
        <a:bodyPr/>
        <a:lstStyle/>
        <a:p>
          <a:endParaRPr lang="zh-CN" altLang="en-US"/>
        </a:p>
      </dgm:t>
    </dgm:pt>
    <dgm:pt modelId="{A0186460-E2B5-4C10-BA2A-909F9506FA9A}" type="sibTrans" cxnId="{DBF11206-182C-4474-8C88-B281A2A1FCCE}">
      <dgm:prSet/>
      <dgm:spPr/>
      <dgm:t>
        <a:bodyPr/>
        <a:lstStyle/>
        <a:p>
          <a:endParaRPr lang="zh-CN" altLang="en-US"/>
        </a:p>
      </dgm:t>
    </dgm:pt>
    <dgm:pt modelId="{EFEAE202-6A62-44C6-A54B-E37E3E822F5D}">
      <dgm:prSet phldrT="[文本]" custT="1"/>
      <dgm:spPr/>
      <dgm:t>
        <a:bodyPr/>
        <a:lstStyle/>
        <a:p>
          <a:pPr>
            <a:buFont typeface="Wingdings" panose="05000000000000000000" pitchFamily="2" charset="2"/>
            <a:buNone/>
          </a:pPr>
          <a:r>
            <a:rPr kumimoji="1" lang="en-US" altLang="zh-CN" sz="1800" kern="1200" dirty="0">
              <a:latin typeface="楷体" panose="02010609060101010101" pitchFamily="49" charset="-122"/>
              <a:ea typeface="楷体" panose="02010609060101010101" pitchFamily="49" charset="-122"/>
            </a:rPr>
            <a:t>2</a:t>
          </a:r>
          <a:r>
            <a:rPr kumimoji="1" lang="zh-CN" altLang="en-US" sz="1800" kern="1200" dirty="0">
              <a:latin typeface="楷体" panose="02010609060101010101" pitchFamily="49" charset="-122"/>
              <a:ea typeface="楷体" panose="02010609060101010101" pitchFamily="49" charset="-122"/>
            </a:rPr>
            <a:t>、</a:t>
          </a:r>
          <a:r>
            <a:rPr kumimoji="1" lang="zh-CN" altLang="en-US" sz="1800" b="1" kern="1200" dirty="0">
              <a:latin typeface="楷体" panose="02010609060101010101" pitchFamily="49" charset="-122"/>
              <a:ea typeface="楷体" panose="02010609060101010101" pitchFamily="49" charset="-122"/>
            </a:rPr>
            <a:t>提出了</a:t>
          </a:r>
          <a:r>
            <a:rPr kumimoji="1" lang="zh-CN" altLang="en-US" sz="1800" b="1" kern="1200" dirty="0">
              <a:solidFill>
                <a:schemeClr val="tx1"/>
              </a:solidFill>
              <a:latin typeface="楷体" panose="02010609060101010101" pitchFamily="49" charset="-122"/>
              <a:ea typeface="楷体" panose="02010609060101010101" pitchFamily="49" charset="-122"/>
            </a:rPr>
            <a:t>预测镍基单晶高温合金蠕变断裂寿命的方法</a:t>
          </a:r>
          <a:r>
            <a:rPr kumimoji="1" lang="en-US" altLang="zh-CN" sz="1800" kern="1200" dirty="0">
              <a:latin typeface="楷体" panose="02010609060101010101" pitchFamily="49" charset="-122"/>
              <a:ea typeface="楷体" panose="02010609060101010101" pitchFamily="49" charset="-122"/>
            </a:rPr>
            <a:t>—</a:t>
          </a:r>
          <a:r>
            <a:rPr kumimoji="1" lang="zh-CN" altLang="en-US" sz="1800" b="1" kern="1200" dirty="0">
              <a:solidFill>
                <a:srgbClr val="FF0000"/>
              </a:solidFill>
              <a:latin typeface="楷体" panose="02010609060101010101" pitchFamily="49" charset="-122"/>
              <a:ea typeface="楷体" panose="02010609060101010101" pitchFamily="49" charset="-122"/>
            </a:rPr>
            <a:t>“结合材料多尺度属性的分而治之的机器学习方法” ，</a:t>
          </a:r>
          <a:r>
            <a:rPr kumimoji="1" lang="zh-CN" altLang="en-US" sz="1800" b="1" kern="1200" dirty="0">
              <a:solidFill>
                <a:schemeClr val="tx1"/>
              </a:solidFill>
              <a:latin typeface="楷体" panose="02010609060101010101" pitchFamily="49" charset="-122"/>
              <a:ea typeface="楷体" panose="02010609060101010101" pitchFamily="49" charset="-122"/>
            </a:rPr>
            <a:t>它结合了不同尺度</a:t>
          </a:r>
          <a:r>
            <a:rPr kumimoji="1" lang="en-US" altLang="zh-CN" sz="1800" b="1" kern="1200" dirty="0">
              <a:solidFill>
                <a:schemeClr val="tx1"/>
              </a:solidFill>
              <a:latin typeface="楷体" panose="02010609060101010101" pitchFamily="49" charset="-122"/>
              <a:ea typeface="楷体" panose="02010609060101010101" pitchFamily="49" charset="-122"/>
            </a:rPr>
            <a:t>(</a:t>
          </a:r>
          <a:r>
            <a:rPr kumimoji="1" lang="zh-CN" altLang="en-US" sz="1800" b="1" kern="1200" dirty="0">
              <a:solidFill>
                <a:schemeClr val="tx1"/>
              </a:solidFill>
              <a:latin typeface="楷体" panose="02010609060101010101" pitchFamily="49" charset="-122"/>
              <a:ea typeface="楷体" panose="02010609060101010101" pitchFamily="49" charset="-122"/>
            </a:rPr>
            <a:t>原子、微观、宏观等</a:t>
          </a:r>
          <a:r>
            <a:rPr kumimoji="1" lang="en-US" altLang="zh-CN" sz="1800" b="1" kern="1200" dirty="0">
              <a:solidFill>
                <a:schemeClr val="tx1"/>
              </a:solidFill>
              <a:latin typeface="楷体" panose="02010609060101010101" pitchFamily="49" charset="-122"/>
              <a:ea typeface="楷体" panose="02010609060101010101" pitchFamily="49" charset="-122"/>
            </a:rPr>
            <a:t>)</a:t>
          </a:r>
          <a:r>
            <a:rPr kumimoji="1" lang="zh-CN" altLang="en-US" sz="1800" b="1" kern="1200" dirty="0">
              <a:solidFill>
                <a:schemeClr val="tx1"/>
              </a:solidFill>
              <a:latin typeface="楷体" panose="02010609060101010101" pitchFamily="49" charset="-122"/>
              <a:ea typeface="楷体" panose="02010609060101010101" pitchFamily="49" charset="-122"/>
            </a:rPr>
            <a:t>的材料描述符</a:t>
          </a:r>
          <a:r>
            <a:rPr kumimoji="1" lang="en-US" altLang="zh-CN" sz="1800" b="1" kern="1200" dirty="0">
              <a:solidFill>
                <a:schemeClr val="tx1"/>
              </a:solidFill>
              <a:latin typeface="楷体" panose="02010609060101010101" pitchFamily="49" charset="-122"/>
              <a:ea typeface="楷体" panose="02010609060101010101" pitchFamily="49" charset="-122"/>
            </a:rPr>
            <a:t>,</a:t>
          </a:r>
          <a:r>
            <a:rPr kumimoji="1" lang="zh-CN" altLang="en-US" sz="1800" b="1" kern="1200" dirty="0">
              <a:solidFill>
                <a:schemeClr val="tx1"/>
              </a:solidFill>
              <a:latin typeface="楷体" panose="02010609060101010101" pitchFamily="49" charset="-122"/>
              <a:ea typeface="楷体" panose="02010609060101010101" pitchFamily="49" charset="-122"/>
            </a:rPr>
            <a:t>包括多组元成分、热处理工艺、试验条件以及微观组织结构参量等，针对具有复杂多样的蠕变机理</a:t>
          </a:r>
          <a:r>
            <a:rPr kumimoji="1" lang="en-US" altLang="zh-CN" sz="1800" b="1" kern="1200" dirty="0">
              <a:solidFill>
                <a:schemeClr val="tx1"/>
              </a:solidFill>
              <a:latin typeface="楷体" panose="02010609060101010101" pitchFamily="49" charset="-122"/>
              <a:ea typeface="楷体" panose="02010609060101010101" pitchFamily="49" charset="-122"/>
            </a:rPr>
            <a:t>(</a:t>
          </a:r>
          <a:r>
            <a:rPr kumimoji="1" lang="zh-CN" altLang="en-US" sz="1800" b="1" kern="1200" dirty="0">
              <a:solidFill>
                <a:srgbClr val="FF0000"/>
              </a:solidFill>
              <a:latin typeface="楷体" panose="02010609060101010101" pitchFamily="49" charset="-122"/>
              <a:ea typeface="楷体" panose="02010609060101010101" pitchFamily="49" charset="-122"/>
            </a:rPr>
            <a:t>不同成分、不同热处理工艺以及试验条件下蠕变行为显著不同</a:t>
          </a:r>
          <a:r>
            <a:rPr kumimoji="1" lang="en-US" altLang="zh-CN" sz="1800" b="1" kern="1200" dirty="0">
              <a:solidFill>
                <a:schemeClr val="tx1"/>
              </a:solidFill>
              <a:latin typeface="楷体" panose="02010609060101010101" pitchFamily="49" charset="-122"/>
              <a:ea typeface="楷体" panose="02010609060101010101" pitchFamily="49" charset="-122"/>
            </a:rPr>
            <a:t>)</a:t>
          </a:r>
          <a:r>
            <a:rPr kumimoji="1" lang="zh-CN" altLang="en-US" sz="1800" b="1" kern="1200" dirty="0">
              <a:solidFill>
                <a:schemeClr val="tx1"/>
              </a:solidFill>
              <a:latin typeface="楷体" panose="02010609060101010101" pitchFamily="49" charset="-122"/>
              <a:ea typeface="楷体" panose="02010609060101010101" pitchFamily="49" charset="-122"/>
            </a:rPr>
            <a:t>的合金样本，采用</a:t>
          </a:r>
          <a:r>
            <a:rPr kumimoji="1" lang="zh-CN" altLang="en-US" sz="1800" b="1" kern="1200" dirty="0">
              <a:solidFill>
                <a:srgbClr val="FF0000"/>
              </a:solidFill>
              <a:latin typeface="楷体" panose="02010609060101010101" pitchFamily="49" charset="-122"/>
              <a:ea typeface="楷体" panose="02010609060101010101" pitchFamily="49" charset="-122"/>
            </a:rPr>
            <a:t>“分而治之”的思想并利用不同种机器学习方法对其进行适应性建模和预测</a:t>
          </a:r>
          <a:r>
            <a:rPr kumimoji="1" lang="zh-CN" altLang="en-US" sz="1800" b="1" kern="1200" dirty="0">
              <a:solidFill>
                <a:schemeClr val="tx1"/>
              </a:solidFill>
              <a:latin typeface="楷体" panose="02010609060101010101" pitchFamily="49" charset="-122"/>
              <a:ea typeface="楷体" panose="02010609060101010101" pitchFamily="49" charset="-122"/>
            </a:rPr>
            <a:t>，分析出到底是什么重要因素潜在影响着蠕变性能或行为，从而为高蠕变性能合金设计提供强有力的理论支撑。</a:t>
          </a:r>
          <a:endParaRPr lang="zh-CN" altLang="en-US" sz="1800" b="1" kern="1200" dirty="0">
            <a:solidFill>
              <a:schemeClr val="tx1"/>
            </a:solidFill>
            <a:latin typeface="楷体" panose="02010609060101010101" pitchFamily="49" charset="-122"/>
            <a:ea typeface="楷体" panose="02010609060101010101" pitchFamily="49" charset="-122"/>
          </a:endParaRPr>
        </a:p>
      </dgm:t>
    </dgm:pt>
    <dgm:pt modelId="{C2ADCEC6-2A76-48D4-AE0A-F4A1672D5A5B}" type="parTrans" cxnId="{DEFD1654-0DD7-4B6D-A537-367A08D41B3A}">
      <dgm:prSet/>
      <dgm:spPr/>
      <dgm:t>
        <a:bodyPr/>
        <a:lstStyle/>
        <a:p>
          <a:endParaRPr lang="zh-CN" altLang="en-US"/>
        </a:p>
      </dgm:t>
    </dgm:pt>
    <dgm:pt modelId="{8CD20C39-F047-4CCF-81E5-85A721C603A9}" type="sibTrans" cxnId="{DEFD1654-0DD7-4B6D-A537-367A08D41B3A}">
      <dgm:prSet/>
      <dgm:spPr/>
      <dgm:t>
        <a:bodyPr/>
        <a:lstStyle/>
        <a:p>
          <a:endParaRPr lang="zh-CN" altLang="en-US"/>
        </a:p>
      </dgm:t>
    </dgm:pt>
    <dgm:pt modelId="{74C885CD-92A6-4C54-B73F-0815307A2821}">
      <dgm:prSet phldrT="[文本]" custT="1"/>
      <dgm:spPr/>
      <dgm:t>
        <a:bodyPr/>
        <a:lstStyle/>
        <a:p>
          <a:pPr marL="0" marR="0" lvl="0" indent="0" defTabSz="914400" eaLnBrk="1" fontAlgn="auto" latinLnBrk="0" hangingPunct="1">
            <a:lnSpc>
              <a:spcPct val="100000"/>
            </a:lnSpc>
            <a:spcBef>
              <a:spcPts val="0"/>
            </a:spcBef>
            <a:spcAft>
              <a:spcPts val="0"/>
            </a:spcAft>
            <a:buClrTx/>
            <a:buSzTx/>
            <a:buFont typeface="Wingdings" panose="05000000000000000000" pitchFamily="2" charset="2"/>
            <a:buNone/>
            <a:tabLst/>
            <a:defRPr/>
          </a:pPr>
          <a:r>
            <a:rPr kumimoji="1" lang="en-US" altLang="zh-CN" sz="1800" kern="1200" dirty="0">
              <a:solidFill>
                <a:prstClr val="black">
                  <a:hueOff val="0"/>
                  <a:satOff val="0"/>
                  <a:lumOff val="0"/>
                  <a:alphaOff val="0"/>
                </a:prstClr>
              </a:solidFill>
              <a:latin typeface="楷体" panose="02010609060101010101" pitchFamily="49" charset="-122"/>
              <a:ea typeface="楷体" panose="02010609060101010101" pitchFamily="49" charset="-122"/>
              <a:cs typeface="+mn-cs"/>
            </a:rPr>
            <a:t>2</a:t>
          </a:r>
          <a:r>
            <a:rPr kumimoji="1" lang="zh-CN" altLang="en-US" sz="1800" kern="1200" dirty="0">
              <a:solidFill>
                <a:prstClr val="black">
                  <a:hueOff val="0"/>
                  <a:satOff val="0"/>
                  <a:lumOff val="0"/>
                  <a:alphaOff val="0"/>
                </a:prstClr>
              </a:solidFill>
              <a:latin typeface="楷体" panose="02010609060101010101" pitchFamily="49" charset="-122"/>
              <a:ea typeface="楷体" panose="02010609060101010101" pitchFamily="49" charset="-122"/>
              <a:cs typeface="+mn-cs"/>
            </a:rPr>
            <a:t>、</a:t>
          </a:r>
          <a:r>
            <a:rPr kumimoji="1" lang="zh-CN" altLang="en-US" sz="1800" b="1" kern="1200" dirty="0">
              <a:solidFill>
                <a:schemeClr val="tx1"/>
              </a:solidFill>
              <a:latin typeface="楷体" panose="02010609060101010101" pitchFamily="49" charset="-122"/>
              <a:ea typeface="楷体" panose="02010609060101010101" pitchFamily="49" charset="-122"/>
              <a:cs typeface="+mn-cs"/>
            </a:rPr>
            <a:t>基于此研发了面向高温合金数据的关联分析平台</a:t>
          </a:r>
          <a:r>
            <a:rPr kumimoji="1" lang="en-US" altLang="zh-CN" sz="1800" b="1" kern="1200" dirty="0">
              <a:solidFill>
                <a:schemeClr val="tx1"/>
              </a:solidFill>
              <a:latin typeface="楷体" panose="02010609060101010101" pitchFamily="49" charset="-122"/>
              <a:ea typeface="楷体" panose="02010609060101010101" pitchFamily="49" charset="-122"/>
              <a:cs typeface="+mn-cs"/>
            </a:rPr>
            <a:t>,</a:t>
          </a:r>
          <a:r>
            <a:rPr kumimoji="1" lang="zh-CN" altLang="en-US" sz="1800" b="1" kern="1200" dirty="0">
              <a:solidFill>
                <a:srgbClr val="FF0000"/>
              </a:solidFill>
              <a:latin typeface="楷体" panose="02010609060101010101" pitchFamily="49" charset="-122"/>
              <a:ea typeface="楷体" panose="02010609060101010101" pitchFamily="49" charset="-122"/>
              <a:cs typeface="+mn-cs"/>
            </a:rPr>
            <a:t>用于探索高温合金属性与属性之间以及与物性之间的内禀关联性。</a:t>
          </a:r>
          <a:r>
            <a:rPr kumimoji="1" lang="zh-CN" altLang="en-US" sz="1800" b="1" kern="1200" dirty="0">
              <a:solidFill>
                <a:schemeClr val="tx1"/>
              </a:solidFill>
              <a:latin typeface="楷体" panose="02010609060101010101" pitchFamily="49" charset="-122"/>
              <a:ea typeface="楷体" panose="02010609060101010101" pitchFamily="49" charset="-122"/>
              <a:cs typeface="+mn-cs"/>
            </a:rPr>
            <a:t>通过对关联结果的分析，可以得知</a:t>
          </a:r>
          <a:r>
            <a:rPr kumimoji="1" lang="zh-CN" altLang="en-US" sz="1800" b="1" kern="1200" dirty="0">
              <a:solidFill>
                <a:srgbClr val="FF0000"/>
              </a:solidFill>
              <a:latin typeface="楷体" panose="02010609060101010101" pitchFamily="49" charset="-122"/>
              <a:ea typeface="楷体" panose="02010609060101010101" pitchFamily="49" charset="-122"/>
              <a:cs typeface="+mn-cs"/>
            </a:rPr>
            <a:t>怎么样的“合金成分组合及配比” ，怎么样的“微观组织结构”以及怎么样的“热处理工艺”</a:t>
          </a:r>
          <a:r>
            <a:rPr kumimoji="1" lang="zh-CN" altLang="en-US" sz="1800" b="1" kern="1200" dirty="0">
              <a:solidFill>
                <a:schemeClr val="tx1"/>
              </a:solidFill>
              <a:latin typeface="楷体" panose="02010609060101010101" pitchFamily="49" charset="-122"/>
              <a:ea typeface="楷体" panose="02010609060101010101" pitchFamily="49" charset="-122"/>
              <a:cs typeface="+mn-cs"/>
            </a:rPr>
            <a:t>等能够炼制出性能较为优异的合金。</a:t>
          </a:r>
          <a:endParaRPr kumimoji="1" lang="zh-CN" altLang="en-US" sz="1800" kern="1200" dirty="0">
            <a:solidFill>
              <a:schemeClr val="tx1"/>
            </a:solidFill>
            <a:latin typeface="楷体" panose="02010609060101010101" pitchFamily="49" charset="-122"/>
            <a:ea typeface="楷体" panose="02010609060101010101" pitchFamily="49" charset="-122"/>
            <a:cs typeface="+mn-cs"/>
          </a:endParaRPr>
        </a:p>
      </dgm:t>
    </dgm:pt>
    <dgm:pt modelId="{239F6853-A122-4450-989A-1B3FE4D8D552}" type="parTrans" cxnId="{47BAEB53-48BC-4745-9119-05F4315FBF72}">
      <dgm:prSet/>
      <dgm:spPr/>
      <dgm:t>
        <a:bodyPr/>
        <a:lstStyle/>
        <a:p>
          <a:endParaRPr lang="zh-CN" altLang="en-US"/>
        </a:p>
      </dgm:t>
    </dgm:pt>
    <dgm:pt modelId="{CFD0C6A7-2F88-479F-BD81-6DEA240DAE70}" type="sibTrans" cxnId="{47BAEB53-48BC-4745-9119-05F4315FBF72}">
      <dgm:prSet/>
      <dgm:spPr/>
      <dgm:t>
        <a:bodyPr/>
        <a:lstStyle/>
        <a:p>
          <a:endParaRPr lang="zh-CN" altLang="en-US"/>
        </a:p>
      </dgm:t>
    </dgm:pt>
    <dgm:pt modelId="{D36825A8-97D3-48C6-92A3-AF5397661AC2}" type="pres">
      <dgm:prSet presAssocID="{02E61204-A489-4D7C-A791-9BCE752D2190}" presName="linear" presStyleCnt="0">
        <dgm:presLayoutVars>
          <dgm:dir/>
          <dgm:animLvl val="lvl"/>
          <dgm:resizeHandles val="exact"/>
        </dgm:presLayoutVars>
      </dgm:prSet>
      <dgm:spPr/>
    </dgm:pt>
    <dgm:pt modelId="{A45332D9-2E7B-488A-BD95-815C490A191F}" type="pres">
      <dgm:prSet presAssocID="{71B2545C-9596-40E4-BFF4-6DE7E9A18849}" presName="parentLin" presStyleCnt="0"/>
      <dgm:spPr/>
    </dgm:pt>
    <dgm:pt modelId="{5DF69751-D664-4757-9873-5741FAE97838}" type="pres">
      <dgm:prSet presAssocID="{71B2545C-9596-40E4-BFF4-6DE7E9A18849}" presName="parentLeftMargin" presStyleLbl="node1" presStyleIdx="0" presStyleCnt="2"/>
      <dgm:spPr/>
    </dgm:pt>
    <dgm:pt modelId="{4A14189A-3FCE-473A-A99C-AEB001592283}" type="pres">
      <dgm:prSet presAssocID="{71B2545C-9596-40E4-BFF4-6DE7E9A18849}" presName="parentText" presStyleLbl="node1" presStyleIdx="0" presStyleCnt="2" custScaleX="136455" custLinFactNeighborY="-1639">
        <dgm:presLayoutVars>
          <dgm:chMax val="0"/>
          <dgm:bulletEnabled val="1"/>
        </dgm:presLayoutVars>
      </dgm:prSet>
      <dgm:spPr/>
    </dgm:pt>
    <dgm:pt modelId="{64849E89-6EBD-4690-B479-D39C330EBB28}" type="pres">
      <dgm:prSet presAssocID="{71B2545C-9596-40E4-BFF4-6DE7E9A18849}" presName="negativeSpace" presStyleCnt="0"/>
      <dgm:spPr/>
    </dgm:pt>
    <dgm:pt modelId="{B99A269A-EC45-42A1-BA9D-441D6AB9726F}" type="pres">
      <dgm:prSet presAssocID="{71B2545C-9596-40E4-BFF4-6DE7E9A18849}" presName="childText" presStyleLbl="conFgAcc1" presStyleIdx="0" presStyleCnt="2" custLinFactY="-964" custLinFactNeighborX="-227" custLinFactNeighborY="-100000">
        <dgm:presLayoutVars>
          <dgm:bulletEnabled val="1"/>
        </dgm:presLayoutVars>
      </dgm:prSet>
      <dgm:spPr/>
    </dgm:pt>
    <dgm:pt modelId="{B93030D8-8A40-4A0D-A7AE-74D6CA814D95}" type="pres">
      <dgm:prSet presAssocID="{071BE992-2962-4D96-883F-E5F60B24E54B}" presName="spaceBetweenRectangles" presStyleCnt="0"/>
      <dgm:spPr/>
    </dgm:pt>
    <dgm:pt modelId="{6905E184-E322-4D5F-9900-59F431688D93}" type="pres">
      <dgm:prSet presAssocID="{15D6A4E9-5163-4751-B005-BBE3581582CE}" presName="parentLin" presStyleCnt="0"/>
      <dgm:spPr/>
    </dgm:pt>
    <dgm:pt modelId="{65E02159-0092-4DFE-8CA9-D65CA8743C31}" type="pres">
      <dgm:prSet presAssocID="{15D6A4E9-5163-4751-B005-BBE3581582CE}" presName="parentLeftMargin" presStyleLbl="node1" presStyleIdx="0" presStyleCnt="2"/>
      <dgm:spPr/>
    </dgm:pt>
    <dgm:pt modelId="{7AF04455-011D-4328-B299-A6835AC78D64}" type="pres">
      <dgm:prSet presAssocID="{15D6A4E9-5163-4751-B005-BBE3581582CE}" presName="parentText" presStyleLbl="node1" presStyleIdx="1" presStyleCnt="2" custScaleX="142857">
        <dgm:presLayoutVars>
          <dgm:chMax val="0"/>
          <dgm:bulletEnabled val="1"/>
        </dgm:presLayoutVars>
      </dgm:prSet>
      <dgm:spPr/>
    </dgm:pt>
    <dgm:pt modelId="{D25F6F99-B0FF-4F48-B296-8DCED91564B9}" type="pres">
      <dgm:prSet presAssocID="{15D6A4E9-5163-4751-B005-BBE3581582CE}" presName="negativeSpace" presStyleCnt="0"/>
      <dgm:spPr/>
    </dgm:pt>
    <dgm:pt modelId="{29BA1423-BF9F-4448-A2ED-26A4D86EAAEB}" type="pres">
      <dgm:prSet presAssocID="{15D6A4E9-5163-4751-B005-BBE3581582CE}" presName="childText" presStyleLbl="conFgAcc1" presStyleIdx="1" presStyleCnt="2" custLinFactNeighborX="-428">
        <dgm:presLayoutVars>
          <dgm:bulletEnabled val="1"/>
        </dgm:presLayoutVars>
      </dgm:prSet>
      <dgm:spPr/>
    </dgm:pt>
  </dgm:ptLst>
  <dgm:cxnLst>
    <dgm:cxn modelId="{DBF11206-182C-4474-8C88-B281A2A1FCCE}" srcId="{71B2545C-9596-40E4-BFF4-6DE7E9A18849}" destId="{BD603466-6DBA-495A-8B60-E330E4ACFDA0}" srcOrd="0" destOrd="0" parTransId="{2247F595-0E5E-43AD-BC89-243C4CA2DB3D}" sibTransId="{A0186460-E2B5-4C10-BA2A-909F9506FA9A}"/>
    <dgm:cxn modelId="{8E452E0D-B30E-4ECA-A248-867FDFAF1448}" type="presOf" srcId="{74C885CD-92A6-4C54-B73F-0815307A2821}" destId="{B99A269A-EC45-42A1-BA9D-441D6AB9726F}" srcOrd="0" destOrd="1" presId="urn:microsoft.com/office/officeart/2005/8/layout/list1"/>
    <dgm:cxn modelId="{56D5C41B-D9AE-48B7-BD08-781FD49CD337}" type="presOf" srcId="{02E61204-A489-4D7C-A791-9BCE752D2190}" destId="{D36825A8-97D3-48C6-92A3-AF5397661AC2}" srcOrd="0" destOrd="0" presId="urn:microsoft.com/office/officeart/2005/8/layout/list1"/>
    <dgm:cxn modelId="{0BA0D732-7C5B-4E6B-A2C7-72B385A5C3CD}" type="presOf" srcId="{27D72E14-6735-4457-8535-43ED22D2555D}" destId="{29BA1423-BF9F-4448-A2ED-26A4D86EAAEB}" srcOrd="0" destOrd="0" presId="urn:microsoft.com/office/officeart/2005/8/layout/list1"/>
    <dgm:cxn modelId="{12165C39-B3CF-4BAA-B852-C42B4C266CBD}" type="presOf" srcId="{EFEAE202-6A62-44C6-A54B-E37E3E822F5D}" destId="{29BA1423-BF9F-4448-A2ED-26A4D86EAAEB}" srcOrd="0" destOrd="1" presId="urn:microsoft.com/office/officeart/2005/8/layout/list1"/>
    <dgm:cxn modelId="{D2833865-6B26-400C-A0BB-9CA4AEE6CD07}" type="presOf" srcId="{71B2545C-9596-40E4-BFF4-6DE7E9A18849}" destId="{5DF69751-D664-4757-9873-5741FAE97838}" srcOrd="0" destOrd="0" presId="urn:microsoft.com/office/officeart/2005/8/layout/list1"/>
    <dgm:cxn modelId="{47BAEB53-48BC-4745-9119-05F4315FBF72}" srcId="{71B2545C-9596-40E4-BFF4-6DE7E9A18849}" destId="{74C885CD-92A6-4C54-B73F-0815307A2821}" srcOrd="1" destOrd="0" parTransId="{239F6853-A122-4450-989A-1B3FE4D8D552}" sibTransId="{CFD0C6A7-2F88-479F-BD81-6DEA240DAE70}"/>
    <dgm:cxn modelId="{DEFD1654-0DD7-4B6D-A537-367A08D41B3A}" srcId="{15D6A4E9-5163-4751-B005-BBE3581582CE}" destId="{EFEAE202-6A62-44C6-A54B-E37E3E822F5D}" srcOrd="1" destOrd="0" parTransId="{C2ADCEC6-2A76-48D4-AE0A-F4A1672D5A5B}" sibTransId="{8CD20C39-F047-4CCF-81E5-85A721C603A9}"/>
    <dgm:cxn modelId="{2074A6B2-1133-4ED8-A919-0EE5095ED1DE}" srcId="{15D6A4E9-5163-4751-B005-BBE3581582CE}" destId="{27D72E14-6735-4457-8535-43ED22D2555D}" srcOrd="0" destOrd="0" parTransId="{51BFF1A0-59A6-4EB8-AF72-153755182BDA}" sibTransId="{E34B3834-3048-4A80-8B60-09EAE0CC8E67}"/>
    <dgm:cxn modelId="{517D47B6-7320-42EE-ACED-7E465558352C}" type="presOf" srcId="{15D6A4E9-5163-4751-B005-BBE3581582CE}" destId="{65E02159-0092-4DFE-8CA9-D65CA8743C31}" srcOrd="0" destOrd="0" presId="urn:microsoft.com/office/officeart/2005/8/layout/list1"/>
    <dgm:cxn modelId="{71E9CDC4-D028-429E-A179-913D2492D1A1}" type="presOf" srcId="{BD603466-6DBA-495A-8B60-E330E4ACFDA0}" destId="{B99A269A-EC45-42A1-BA9D-441D6AB9726F}" srcOrd="0" destOrd="0" presId="urn:microsoft.com/office/officeart/2005/8/layout/list1"/>
    <dgm:cxn modelId="{0AD023C9-060C-4874-88D5-A0ADA67D4344}" type="presOf" srcId="{71B2545C-9596-40E4-BFF4-6DE7E9A18849}" destId="{4A14189A-3FCE-473A-A99C-AEB001592283}" srcOrd="1" destOrd="0" presId="urn:microsoft.com/office/officeart/2005/8/layout/list1"/>
    <dgm:cxn modelId="{7C3240CF-B258-494C-87D6-23F29E1C98E8}" srcId="{02E61204-A489-4D7C-A791-9BCE752D2190}" destId="{71B2545C-9596-40E4-BFF4-6DE7E9A18849}" srcOrd="0" destOrd="0" parTransId="{B330BC3D-83BA-4D3C-9D02-DB9CDD982898}" sibTransId="{071BE992-2962-4D96-883F-E5F60B24E54B}"/>
    <dgm:cxn modelId="{CA3A7AD8-5499-47A0-831F-7FDA3202723F}" srcId="{02E61204-A489-4D7C-A791-9BCE752D2190}" destId="{15D6A4E9-5163-4751-B005-BBE3581582CE}" srcOrd="1" destOrd="0" parTransId="{4F7B0E72-F8B4-4397-B911-36C2415BFE2B}" sibTransId="{B03E78FA-3506-439C-AAD6-450A18EA8727}"/>
    <dgm:cxn modelId="{F82167FE-916E-4235-BBAC-D8B810800E9A}" type="presOf" srcId="{15D6A4E9-5163-4751-B005-BBE3581582CE}" destId="{7AF04455-011D-4328-B299-A6835AC78D64}" srcOrd="1" destOrd="0" presId="urn:microsoft.com/office/officeart/2005/8/layout/list1"/>
    <dgm:cxn modelId="{8356E9C3-F1CB-49B4-8294-BA9A9D472A96}" type="presParOf" srcId="{D36825A8-97D3-48C6-92A3-AF5397661AC2}" destId="{A45332D9-2E7B-488A-BD95-815C490A191F}" srcOrd="0" destOrd="0" presId="urn:microsoft.com/office/officeart/2005/8/layout/list1"/>
    <dgm:cxn modelId="{CF8DA07F-8942-42A6-9F07-2B40C4945081}" type="presParOf" srcId="{A45332D9-2E7B-488A-BD95-815C490A191F}" destId="{5DF69751-D664-4757-9873-5741FAE97838}" srcOrd="0" destOrd="0" presId="urn:microsoft.com/office/officeart/2005/8/layout/list1"/>
    <dgm:cxn modelId="{DF24B665-69B3-42BC-91BD-B09A10441171}" type="presParOf" srcId="{A45332D9-2E7B-488A-BD95-815C490A191F}" destId="{4A14189A-3FCE-473A-A99C-AEB001592283}" srcOrd="1" destOrd="0" presId="urn:microsoft.com/office/officeart/2005/8/layout/list1"/>
    <dgm:cxn modelId="{79582879-21D7-44D2-BA20-C69822402E07}" type="presParOf" srcId="{D36825A8-97D3-48C6-92A3-AF5397661AC2}" destId="{64849E89-6EBD-4690-B479-D39C330EBB28}" srcOrd="1" destOrd="0" presId="urn:microsoft.com/office/officeart/2005/8/layout/list1"/>
    <dgm:cxn modelId="{4AD44959-AF2B-441C-8C8A-C6D740CCB256}" type="presParOf" srcId="{D36825A8-97D3-48C6-92A3-AF5397661AC2}" destId="{B99A269A-EC45-42A1-BA9D-441D6AB9726F}" srcOrd="2" destOrd="0" presId="urn:microsoft.com/office/officeart/2005/8/layout/list1"/>
    <dgm:cxn modelId="{56A836DA-28F9-4D8E-A18F-8439E8FA3D4C}" type="presParOf" srcId="{D36825A8-97D3-48C6-92A3-AF5397661AC2}" destId="{B93030D8-8A40-4A0D-A7AE-74D6CA814D95}" srcOrd="3" destOrd="0" presId="urn:microsoft.com/office/officeart/2005/8/layout/list1"/>
    <dgm:cxn modelId="{3800CF76-3557-42F3-A7ED-F6D1614F756D}" type="presParOf" srcId="{D36825A8-97D3-48C6-92A3-AF5397661AC2}" destId="{6905E184-E322-4D5F-9900-59F431688D93}" srcOrd="4" destOrd="0" presId="urn:microsoft.com/office/officeart/2005/8/layout/list1"/>
    <dgm:cxn modelId="{B20FBD27-223B-437D-A8EF-BE6B816C8B95}" type="presParOf" srcId="{6905E184-E322-4D5F-9900-59F431688D93}" destId="{65E02159-0092-4DFE-8CA9-D65CA8743C31}" srcOrd="0" destOrd="0" presId="urn:microsoft.com/office/officeart/2005/8/layout/list1"/>
    <dgm:cxn modelId="{24F213CB-5AB6-4BCF-8E47-25848E31F28A}" type="presParOf" srcId="{6905E184-E322-4D5F-9900-59F431688D93}" destId="{7AF04455-011D-4328-B299-A6835AC78D64}" srcOrd="1" destOrd="0" presId="urn:microsoft.com/office/officeart/2005/8/layout/list1"/>
    <dgm:cxn modelId="{9492EB8D-2AA8-45D9-B3DE-FC9C5166CB2E}" type="presParOf" srcId="{D36825A8-97D3-48C6-92A3-AF5397661AC2}" destId="{D25F6F99-B0FF-4F48-B296-8DCED91564B9}" srcOrd="5" destOrd="0" presId="urn:microsoft.com/office/officeart/2005/8/layout/list1"/>
    <dgm:cxn modelId="{DFD2116E-5386-469D-9366-A21003895E74}" type="presParOf" srcId="{D36825A8-97D3-48C6-92A3-AF5397661AC2}" destId="{29BA1423-BF9F-4448-A2ED-26A4D86EAAEB}"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9A269A-EC45-42A1-BA9D-441D6AB9726F}">
      <dsp:nvSpPr>
        <dsp:cNvPr id="0" name=""/>
        <dsp:cNvSpPr/>
      </dsp:nvSpPr>
      <dsp:spPr>
        <a:xfrm>
          <a:off x="0" y="112084"/>
          <a:ext cx="10518661" cy="2784600"/>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16365" tIns="270764" rIns="816365" bIns="128016" numCol="1" spcCol="1270" anchor="t" anchorCtr="0">
          <a:noAutofit/>
        </a:bodyPr>
        <a:lstStyle/>
        <a:p>
          <a:pPr marL="0" marR="0" lvl="0" indent="0" algn="l" defTabSz="914400" eaLnBrk="1" fontAlgn="auto" latinLnBrk="0" hangingPunct="1">
            <a:lnSpc>
              <a:spcPct val="100000"/>
            </a:lnSpc>
            <a:spcBef>
              <a:spcPct val="0"/>
            </a:spcBef>
            <a:spcAft>
              <a:spcPts val="0"/>
            </a:spcAft>
            <a:buClrTx/>
            <a:buSzTx/>
            <a:buFont typeface="Wingdings" panose="05000000000000000000" pitchFamily="2" charset="2"/>
            <a:buNone/>
            <a:tabLst/>
            <a:defRPr/>
          </a:pPr>
          <a:r>
            <a:rPr kumimoji="1" lang="en-US" altLang="zh-CN" sz="1800" kern="1200" dirty="0">
              <a:solidFill>
                <a:prstClr val="black">
                  <a:hueOff val="0"/>
                  <a:satOff val="0"/>
                  <a:lumOff val="0"/>
                  <a:alphaOff val="0"/>
                </a:prstClr>
              </a:solidFill>
              <a:latin typeface="楷体" panose="02010609060101010101" pitchFamily="49" charset="-122"/>
              <a:ea typeface="楷体" panose="02010609060101010101" pitchFamily="49" charset="-122"/>
              <a:cs typeface="+mn-cs"/>
            </a:rPr>
            <a:t>1</a:t>
          </a:r>
          <a:r>
            <a:rPr kumimoji="1" lang="zh-CN" altLang="en-US" sz="1800" kern="1200" dirty="0">
              <a:solidFill>
                <a:prstClr val="black">
                  <a:hueOff val="0"/>
                  <a:satOff val="0"/>
                  <a:lumOff val="0"/>
                  <a:alphaOff val="0"/>
                </a:prstClr>
              </a:solidFill>
              <a:latin typeface="楷体" panose="02010609060101010101" pitchFamily="49" charset="-122"/>
              <a:ea typeface="楷体" panose="02010609060101010101" pitchFamily="49" charset="-122"/>
              <a:cs typeface="+mn-cs"/>
            </a:rPr>
            <a:t>、</a:t>
          </a:r>
          <a:r>
            <a:rPr kumimoji="1" lang="zh-CN" altLang="en-US" sz="1800" b="1" kern="1200" dirty="0">
              <a:solidFill>
                <a:schemeClr val="tx1"/>
              </a:solidFill>
              <a:latin typeface="楷体" panose="02010609060101010101" pitchFamily="49" charset="-122"/>
              <a:ea typeface="楷体" panose="02010609060101010101" pitchFamily="49" charset="-122"/>
              <a:cs typeface="+mn-cs"/>
            </a:rPr>
            <a:t>采集和存储了一份关于</a:t>
          </a:r>
          <a:r>
            <a:rPr kumimoji="1" lang="zh-CN" altLang="en-US" sz="1800" b="1" kern="1200" dirty="0">
              <a:solidFill>
                <a:srgbClr val="FF0000"/>
              </a:solidFill>
              <a:latin typeface="楷体" panose="02010609060101010101" pitchFamily="49" charset="-122"/>
              <a:ea typeface="楷体" panose="02010609060101010101" pitchFamily="49" charset="-122"/>
              <a:cs typeface="+mn-cs"/>
            </a:rPr>
            <a:t>“文献、专利</a:t>
          </a:r>
          <a:r>
            <a:rPr kumimoji="1" lang="en-US" altLang="zh-CN" sz="1800" b="1" kern="1200" dirty="0">
              <a:solidFill>
                <a:srgbClr val="FF0000"/>
              </a:solidFill>
              <a:latin typeface="楷体" panose="02010609060101010101" pitchFamily="49" charset="-122"/>
              <a:ea typeface="楷体" panose="02010609060101010101" pitchFamily="49" charset="-122"/>
              <a:cs typeface="+mn-cs"/>
            </a:rPr>
            <a:t>—</a:t>
          </a:r>
          <a:r>
            <a:rPr kumimoji="1" lang="zh-CN" altLang="en-US" sz="1800" b="1" kern="1200" dirty="0">
              <a:solidFill>
                <a:srgbClr val="FF0000"/>
              </a:solidFill>
              <a:latin typeface="楷体" panose="02010609060101010101" pitchFamily="49" charset="-122"/>
              <a:ea typeface="楷体" panose="02010609060101010101" pitchFamily="49" charset="-122"/>
              <a:cs typeface="+mn-cs"/>
            </a:rPr>
            <a:t>数据</a:t>
          </a:r>
          <a:r>
            <a:rPr kumimoji="1" lang="en-US" altLang="zh-CN" sz="1800" b="1" kern="1200" dirty="0">
              <a:solidFill>
                <a:srgbClr val="FF0000"/>
              </a:solidFill>
              <a:latin typeface="楷体" panose="02010609060101010101" pitchFamily="49" charset="-122"/>
              <a:ea typeface="楷体" panose="02010609060101010101" pitchFamily="49" charset="-122"/>
              <a:cs typeface="+mn-cs"/>
            </a:rPr>
            <a:t>—</a:t>
          </a:r>
          <a:r>
            <a:rPr kumimoji="1" lang="zh-CN" altLang="en-US" sz="1800" b="1" kern="1200" dirty="0">
              <a:solidFill>
                <a:srgbClr val="FF0000"/>
              </a:solidFill>
              <a:latin typeface="楷体" panose="02010609060101010101" pitchFamily="49" charset="-122"/>
              <a:ea typeface="楷体" panose="02010609060101010101" pitchFamily="49" charset="-122"/>
              <a:cs typeface="+mn-cs"/>
            </a:rPr>
            <a:t>方法</a:t>
          </a:r>
          <a:r>
            <a:rPr kumimoji="1" lang="en-US" altLang="zh-CN" sz="1800" b="1" kern="1200" dirty="0">
              <a:solidFill>
                <a:srgbClr val="FF0000"/>
              </a:solidFill>
              <a:latin typeface="楷体" panose="02010609060101010101" pitchFamily="49" charset="-122"/>
              <a:ea typeface="楷体" panose="02010609060101010101" pitchFamily="49" charset="-122"/>
              <a:cs typeface="+mn-cs"/>
            </a:rPr>
            <a:t>—</a:t>
          </a:r>
          <a:r>
            <a:rPr kumimoji="1" lang="zh-CN" altLang="en-US" sz="1800" b="1" kern="1200" dirty="0">
              <a:solidFill>
                <a:srgbClr val="FF0000"/>
              </a:solidFill>
              <a:latin typeface="楷体" panose="02010609060101010101" pitchFamily="49" charset="-122"/>
              <a:ea typeface="楷体" panose="02010609060101010101" pitchFamily="49" charset="-122"/>
              <a:cs typeface="+mn-cs"/>
            </a:rPr>
            <a:t>科研人员、机构”</a:t>
          </a:r>
          <a:r>
            <a:rPr kumimoji="1" lang="zh-CN" altLang="en-US" sz="1800" b="1" kern="1200" dirty="0">
              <a:solidFill>
                <a:prstClr val="black">
                  <a:hueOff val="0"/>
                  <a:satOff val="0"/>
                  <a:lumOff val="0"/>
                  <a:alphaOff val="0"/>
                </a:prstClr>
              </a:solidFill>
              <a:latin typeface="楷体" panose="02010609060101010101" pitchFamily="49" charset="-122"/>
              <a:ea typeface="楷体" panose="02010609060101010101" pitchFamily="49" charset="-122"/>
              <a:cs typeface="+mn-cs"/>
            </a:rPr>
            <a:t>的数据</a:t>
          </a:r>
          <a:r>
            <a:rPr kumimoji="1" lang="zh-CN" altLang="en-US" sz="1800" kern="1200" dirty="0">
              <a:solidFill>
                <a:prstClr val="black">
                  <a:hueOff val="0"/>
                  <a:satOff val="0"/>
                  <a:lumOff val="0"/>
                  <a:alphaOff val="0"/>
                </a:prstClr>
              </a:solidFill>
              <a:latin typeface="楷体" panose="02010609060101010101" pitchFamily="49" charset="-122"/>
              <a:ea typeface="楷体" panose="02010609060101010101" pitchFamily="49" charset="-122"/>
              <a:cs typeface="+mn-cs"/>
            </a:rPr>
            <a:t>，</a:t>
          </a:r>
          <a:r>
            <a:rPr kumimoji="1" lang="zh-CN" altLang="en-US" sz="1800" b="1" kern="1200" dirty="0">
              <a:solidFill>
                <a:prstClr val="black">
                  <a:hueOff val="0"/>
                  <a:satOff val="0"/>
                  <a:lumOff val="0"/>
                  <a:alphaOff val="0"/>
                </a:prstClr>
              </a:solidFill>
              <a:latin typeface="楷体" panose="02010609060101010101" pitchFamily="49" charset="-122"/>
              <a:ea typeface="楷体" panose="02010609060101010101" pitchFamily="49" charset="-122"/>
              <a:cs typeface="+mn-cs"/>
            </a:rPr>
            <a:t>构建了①</a:t>
          </a:r>
          <a:r>
            <a:rPr kumimoji="1" lang="zh-CN" altLang="en-US" sz="1800" b="1" kern="1200" dirty="0">
              <a:solidFill>
                <a:srgbClr val="FF0000"/>
              </a:solidFill>
              <a:latin typeface="楷体" panose="02010609060101010101" pitchFamily="49" charset="-122"/>
              <a:ea typeface="楷体" panose="02010609060101010101" pitchFamily="49" charset="-122"/>
              <a:cs typeface="+mn-cs"/>
            </a:rPr>
            <a:t>专注于镍基单晶高温合金、</a:t>
          </a:r>
          <a:r>
            <a:rPr kumimoji="1" lang="zh-CN" altLang="en-US" sz="1800" b="1" kern="1200" dirty="0">
              <a:solidFill>
                <a:schemeClr val="tx1"/>
              </a:solidFill>
              <a:latin typeface="宋体" panose="02010600030101010101" pitchFamily="2" charset="-122"/>
              <a:ea typeface="宋体" panose="02010600030101010101" pitchFamily="2" charset="-122"/>
              <a:cs typeface="+mn-cs"/>
            </a:rPr>
            <a:t>②</a:t>
          </a:r>
          <a:r>
            <a:rPr kumimoji="1" lang="zh-CN" altLang="en-US" sz="1800" b="1" kern="1200" dirty="0">
              <a:solidFill>
                <a:srgbClr val="FF0000"/>
              </a:solidFill>
              <a:latin typeface="楷体" panose="02010609060101010101" pitchFamily="49" charset="-122"/>
              <a:ea typeface="楷体" panose="02010609060101010101" pitchFamily="49" charset="-122"/>
              <a:cs typeface="+mn-cs"/>
            </a:rPr>
            <a:t>涵盖多尺度</a:t>
          </a:r>
          <a:r>
            <a:rPr kumimoji="1" lang="en-US" altLang="zh-CN" sz="1800" b="1" kern="1200" dirty="0">
              <a:solidFill>
                <a:srgbClr val="FF0000"/>
              </a:solidFill>
              <a:latin typeface="楷体" panose="02010609060101010101" pitchFamily="49" charset="-122"/>
              <a:ea typeface="楷体" panose="02010609060101010101" pitchFamily="49" charset="-122"/>
              <a:cs typeface="+mn-cs"/>
            </a:rPr>
            <a:t>(</a:t>
          </a:r>
          <a:r>
            <a:rPr kumimoji="1" lang="zh-CN" altLang="en-US" sz="1800" b="1" kern="1200" dirty="0">
              <a:solidFill>
                <a:srgbClr val="FF0000"/>
              </a:solidFill>
              <a:latin typeface="楷体" panose="02010609060101010101" pitchFamily="49" charset="-122"/>
              <a:ea typeface="楷体" panose="02010609060101010101" pitchFamily="49" charset="-122"/>
              <a:cs typeface="+mn-cs"/>
            </a:rPr>
            <a:t>原子、纳米、微观、介观和宏观</a:t>
          </a:r>
          <a:r>
            <a:rPr kumimoji="1" lang="en-US" altLang="zh-CN" sz="1800" b="1" kern="1200" dirty="0">
              <a:solidFill>
                <a:srgbClr val="FF0000"/>
              </a:solidFill>
              <a:latin typeface="楷体" panose="02010609060101010101" pitchFamily="49" charset="-122"/>
              <a:ea typeface="楷体" panose="02010609060101010101" pitchFamily="49" charset="-122"/>
              <a:cs typeface="+mn-cs"/>
            </a:rPr>
            <a:t>)</a:t>
          </a:r>
          <a:r>
            <a:rPr kumimoji="1" lang="zh-CN" altLang="en-US" sz="1800" b="1" kern="1200" dirty="0">
              <a:solidFill>
                <a:srgbClr val="FF0000"/>
              </a:solidFill>
              <a:latin typeface="楷体" panose="02010609060101010101" pitchFamily="49" charset="-122"/>
              <a:ea typeface="楷体" panose="02010609060101010101" pitchFamily="49" charset="-122"/>
              <a:cs typeface="+mn-cs"/>
            </a:rPr>
            <a:t>材料描述符</a:t>
          </a:r>
          <a:r>
            <a:rPr kumimoji="1" lang="en-US" altLang="zh-CN" sz="1800" b="1" kern="1200" dirty="0">
              <a:solidFill>
                <a:srgbClr val="FF0000"/>
              </a:solidFill>
              <a:latin typeface="楷体" panose="02010609060101010101" pitchFamily="49" charset="-122"/>
              <a:ea typeface="楷体" panose="02010609060101010101" pitchFamily="49" charset="-122"/>
              <a:cs typeface="+mn-cs"/>
            </a:rPr>
            <a:t>(</a:t>
          </a:r>
          <a:r>
            <a:rPr kumimoji="1" lang="zh-CN" altLang="en-US" sz="1800" b="1" kern="1200" dirty="0">
              <a:solidFill>
                <a:srgbClr val="FF0000"/>
              </a:solidFill>
              <a:latin typeface="楷体" panose="02010609060101010101" pitchFamily="49" charset="-122"/>
              <a:ea typeface="楷体" panose="02010609060101010101" pitchFamily="49" charset="-122"/>
              <a:cs typeface="+mn-cs"/>
            </a:rPr>
            <a:t>多组元</a:t>
          </a:r>
          <a:r>
            <a:rPr kumimoji="1" lang="en-US" altLang="zh-CN" sz="1800" b="1" kern="1200" dirty="0">
              <a:solidFill>
                <a:srgbClr val="FF0000"/>
              </a:solidFill>
              <a:latin typeface="楷体" panose="02010609060101010101" pitchFamily="49" charset="-122"/>
              <a:ea typeface="楷体" panose="02010609060101010101" pitchFamily="49" charset="-122"/>
              <a:cs typeface="+mn-cs"/>
            </a:rPr>
            <a:t>(Ni</a:t>
          </a:r>
          <a:r>
            <a:rPr kumimoji="1" lang="zh-CN" altLang="en-US" sz="1800" b="1" kern="1200" dirty="0">
              <a:solidFill>
                <a:srgbClr val="FF0000"/>
              </a:solidFill>
              <a:latin typeface="楷体" panose="02010609060101010101" pitchFamily="49" charset="-122"/>
              <a:ea typeface="楷体" panose="02010609060101010101" pitchFamily="49" charset="-122"/>
              <a:cs typeface="+mn-cs"/>
            </a:rPr>
            <a:t>、</a:t>
          </a:r>
          <a:r>
            <a:rPr kumimoji="1" lang="en-US" altLang="zh-CN" sz="1800" b="1" kern="1200" dirty="0">
              <a:solidFill>
                <a:srgbClr val="FF0000"/>
              </a:solidFill>
              <a:latin typeface="楷体" panose="02010609060101010101" pitchFamily="49" charset="-122"/>
              <a:ea typeface="楷体" panose="02010609060101010101" pitchFamily="49" charset="-122"/>
              <a:cs typeface="+mn-cs"/>
            </a:rPr>
            <a:t>Co</a:t>
          </a:r>
          <a:r>
            <a:rPr kumimoji="1" lang="zh-CN" altLang="en-US" sz="1800" b="1" kern="1200" dirty="0">
              <a:solidFill>
                <a:srgbClr val="FF0000"/>
              </a:solidFill>
              <a:latin typeface="楷体" panose="02010609060101010101" pitchFamily="49" charset="-122"/>
              <a:ea typeface="楷体" panose="02010609060101010101" pitchFamily="49" charset="-122"/>
              <a:cs typeface="+mn-cs"/>
            </a:rPr>
            <a:t>、</a:t>
          </a:r>
          <a:r>
            <a:rPr kumimoji="1" lang="en-US" altLang="zh-CN" sz="1800" b="1" kern="1200" dirty="0">
              <a:solidFill>
                <a:srgbClr val="FF0000"/>
              </a:solidFill>
              <a:latin typeface="楷体" panose="02010609060101010101" pitchFamily="49" charset="-122"/>
              <a:ea typeface="楷体" panose="02010609060101010101" pitchFamily="49" charset="-122"/>
              <a:cs typeface="+mn-cs"/>
            </a:rPr>
            <a:t>Re</a:t>
          </a:r>
          <a:r>
            <a:rPr kumimoji="1" lang="zh-CN" altLang="en-US" sz="1800" b="1" kern="1200" dirty="0">
              <a:solidFill>
                <a:srgbClr val="FF0000"/>
              </a:solidFill>
              <a:latin typeface="楷体" panose="02010609060101010101" pitchFamily="49" charset="-122"/>
              <a:ea typeface="楷体" panose="02010609060101010101" pitchFamily="49" charset="-122"/>
              <a:cs typeface="+mn-cs"/>
            </a:rPr>
            <a:t>、</a:t>
          </a:r>
          <a:r>
            <a:rPr kumimoji="1" lang="en-US" altLang="zh-CN" sz="1800" b="1" kern="1200" dirty="0">
              <a:solidFill>
                <a:srgbClr val="FF0000"/>
              </a:solidFill>
              <a:latin typeface="楷体" panose="02010609060101010101" pitchFamily="49" charset="-122"/>
              <a:ea typeface="楷体" panose="02010609060101010101" pitchFamily="49" charset="-122"/>
              <a:cs typeface="+mn-cs"/>
            </a:rPr>
            <a:t>Cr</a:t>
          </a:r>
          <a:r>
            <a:rPr kumimoji="1" lang="zh-CN" altLang="en-US" sz="1800" b="1" kern="1200" dirty="0">
              <a:solidFill>
                <a:srgbClr val="FF0000"/>
              </a:solidFill>
              <a:latin typeface="楷体" panose="02010609060101010101" pitchFamily="49" charset="-122"/>
              <a:ea typeface="楷体" panose="02010609060101010101" pitchFamily="49" charset="-122"/>
              <a:cs typeface="+mn-cs"/>
            </a:rPr>
            <a:t>、</a:t>
          </a:r>
          <a:r>
            <a:rPr kumimoji="1" lang="en-US" altLang="zh-CN" sz="1800" b="1" kern="1200" dirty="0">
              <a:solidFill>
                <a:srgbClr val="FF0000"/>
              </a:solidFill>
              <a:latin typeface="楷体" panose="02010609060101010101" pitchFamily="49" charset="-122"/>
              <a:ea typeface="楷体" panose="02010609060101010101" pitchFamily="49" charset="-122"/>
              <a:cs typeface="+mn-cs"/>
            </a:rPr>
            <a:t>Al</a:t>
          </a:r>
          <a:r>
            <a:rPr kumimoji="1" lang="zh-CN" altLang="en-US" sz="1800" b="1" kern="1200" dirty="0">
              <a:solidFill>
                <a:srgbClr val="FF0000"/>
              </a:solidFill>
              <a:latin typeface="楷体" panose="02010609060101010101" pitchFamily="49" charset="-122"/>
              <a:ea typeface="楷体" panose="02010609060101010101" pitchFamily="49" charset="-122"/>
              <a:cs typeface="+mn-cs"/>
            </a:rPr>
            <a:t>、</a:t>
          </a:r>
          <a:r>
            <a:rPr kumimoji="1" lang="en-US" altLang="zh-CN" sz="1800" b="1" kern="1200" dirty="0">
              <a:solidFill>
                <a:srgbClr val="FF0000"/>
              </a:solidFill>
              <a:latin typeface="楷体" panose="02010609060101010101" pitchFamily="49" charset="-122"/>
              <a:ea typeface="楷体" panose="02010609060101010101" pitchFamily="49" charset="-122"/>
              <a:cs typeface="+mn-cs"/>
            </a:rPr>
            <a:t>Ti</a:t>
          </a:r>
          <a:r>
            <a:rPr kumimoji="1" lang="zh-CN" altLang="en-US" sz="1800" b="1" kern="1200" dirty="0">
              <a:solidFill>
                <a:srgbClr val="FF0000"/>
              </a:solidFill>
              <a:latin typeface="楷体" panose="02010609060101010101" pitchFamily="49" charset="-122"/>
              <a:ea typeface="楷体" panose="02010609060101010101" pitchFamily="49" charset="-122"/>
              <a:cs typeface="+mn-cs"/>
            </a:rPr>
            <a:t>、</a:t>
          </a:r>
          <a:r>
            <a:rPr kumimoji="1" lang="en-US" altLang="zh-CN" sz="1800" b="1" kern="1200" dirty="0">
              <a:solidFill>
                <a:srgbClr val="FF0000"/>
              </a:solidFill>
              <a:latin typeface="楷体" panose="02010609060101010101" pitchFamily="49" charset="-122"/>
              <a:ea typeface="楷体" panose="02010609060101010101" pitchFamily="49" charset="-122"/>
              <a:cs typeface="+mn-cs"/>
            </a:rPr>
            <a:t>W</a:t>
          </a:r>
          <a:r>
            <a:rPr kumimoji="1" lang="zh-CN" altLang="en-US" sz="1800" b="1" kern="1200" dirty="0">
              <a:solidFill>
                <a:srgbClr val="FF0000"/>
              </a:solidFill>
              <a:latin typeface="楷体" panose="02010609060101010101" pitchFamily="49" charset="-122"/>
              <a:ea typeface="楷体" panose="02010609060101010101" pitchFamily="49" charset="-122"/>
              <a:cs typeface="+mn-cs"/>
            </a:rPr>
            <a:t>、</a:t>
          </a:r>
          <a:r>
            <a:rPr kumimoji="1" lang="en-US" altLang="zh-CN" sz="1800" b="1" kern="1200" dirty="0">
              <a:solidFill>
                <a:srgbClr val="FF0000"/>
              </a:solidFill>
              <a:latin typeface="楷体" panose="02010609060101010101" pitchFamily="49" charset="-122"/>
              <a:ea typeface="楷体" panose="02010609060101010101" pitchFamily="49" charset="-122"/>
              <a:cs typeface="+mn-cs"/>
            </a:rPr>
            <a:t>Mo</a:t>
          </a:r>
          <a:r>
            <a:rPr kumimoji="1" lang="zh-CN" altLang="en-US" sz="1800" b="1" kern="1200" dirty="0">
              <a:solidFill>
                <a:srgbClr val="FF0000"/>
              </a:solidFill>
              <a:latin typeface="楷体" panose="02010609060101010101" pitchFamily="49" charset="-122"/>
              <a:ea typeface="楷体" panose="02010609060101010101" pitchFamily="49" charset="-122"/>
              <a:cs typeface="+mn-cs"/>
            </a:rPr>
            <a:t>、</a:t>
          </a:r>
          <a:r>
            <a:rPr kumimoji="1" lang="en-US" altLang="zh-CN" sz="1800" b="1" kern="1200" dirty="0">
              <a:solidFill>
                <a:srgbClr val="FF0000"/>
              </a:solidFill>
              <a:latin typeface="楷体" panose="02010609060101010101" pitchFamily="49" charset="-122"/>
              <a:ea typeface="楷体" panose="02010609060101010101" pitchFamily="49" charset="-122"/>
              <a:cs typeface="+mn-cs"/>
            </a:rPr>
            <a:t>Ta</a:t>
          </a:r>
          <a:r>
            <a:rPr kumimoji="1" lang="zh-CN" altLang="en-US" sz="1800" b="1" kern="1200" dirty="0">
              <a:solidFill>
                <a:srgbClr val="FF0000"/>
              </a:solidFill>
              <a:latin typeface="楷体" panose="02010609060101010101" pitchFamily="49" charset="-122"/>
              <a:ea typeface="楷体" panose="02010609060101010101" pitchFamily="49" charset="-122"/>
              <a:cs typeface="+mn-cs"/>
            </a:rPr>
            <a:t>、</a:t>
          </a:r>
          <a:r>
            <a:rPr kumimoji="1" lang="en-US" altLang="zh-CN" sz="1800" b="1" kern="1200" dirty="0">
              <a:solidFill>
                <a:srgbClr val="FF0000"/>
              </a:solidFill>
              <a:latin typeface="楷体" panose="02010609060101010101" pitchFamily="49" charset="-122"/>
              <a:ea typeface="楷体" panose="02010609060101010101" pitchFamily="49" charset="-122"/>
              <a:cs typeface="+mn-cs"/>
            </a:rPr>
            <a:t>C</a:t>
          </a:r>
          <a:r>
            <a:rPr kumimoji="1" lang="zh-CN" altLang="en-US" sz="1800" b="1" kern="1200" dirty="0">
              <a:solidFill>
                <a:srgbClr val="FF0000"/>
              </a:solidFill>
              <a:latin typeface="楷体" panose="02010609060101010101" pitchFamily="49" charset="-122"/>
              <a:ea typeface="楷体" panose="02010609060101010101" pitchFamily="49" charset="-122"/>
              <a:cs typeface="+mn-cs"/>
            </a:rPr>
            <a:t>、</a:t>
          </a:r>
          <a:r>
            <a:rPr kumimoji="1" lang="en-US" altLang="zh-CN" sz="1800" b="1" kern="1200" dirty="0">
              <a:solidFill>
                <a:srgbClr val="FF0000"/>
              </a:solidFill>
              <a:latin typeface="楷体" panose="02010609060101010101" pitchFamily="49" charset="-122"/>
              <a:ea typeface="楷体" panose="02010609060101010101" pitchFamily="49" charset="-122"/>
              <a:cs typeface="+mn-cs"/>
            </a:rPr>
            <a:t>B</a:t>
          </a:r>
          <a:r>
            <a:rPr kumimoji="1" lang="zh-CN" altLang="en-US" sz="1800" b="1" kern="1200" dirty="0">
              <a:solidFill>
                <a:srgbClr val="FF0000"/>
              </a:solidFill>
              <a:latin typeface="楷体" panose="02010609060101010101" pitchFamily="49" charset="-122"/>
              <a:ea typeface="楷体" panose="02010609060101010101" pitchFamily="49" charset="-122"/>
              <a:cs typeface="+mn-cs"/>
            </a:rPr>
            <a:t>、</a:t>
          </a:r>
          <a:r>
            <a:rPr kumimoji="1" lang="en-US" altLang="zh-CN" sz="1800" b="1" kern="1200" dirty="0">
              <a:solidFill>
                <a:srgbClr val="FF0000"/>
              </a:solidFill>
              <a:latin typeface="楷体" panose="02010609060101010101" pitchFamily="49" charset="-122"/>
              <a:ea typeface="楷体" panose="02010609060101010101" pitchFamily="49" charset="-122"/>
              <a:cs typeface="+mn-cs"/>
            </a:rPr>
            <a:t>Y</a:t>
          </a:r>
          <a:r>
            <a:rPr kumimoji="1" lang="zh-CN" altLang="en-US" sz="1800" b="1" kern="1200" dirty="0">
              <a:solidFill>
                <a:srgbClr val="FF0000"/>
              </a:solidFill>
              <a:latin typeface="楷体" panose="02010609060101010101" pitchFamily="49" charset="-122"/>
              <a:ea typeface="楷体" panose="02010609060101010101" pitchFamily="49" charset="-122"/>
              <a:cs typeface="+mn-cs"/>
            </a:rPr>
            <a:t>、</a:t>
          </a:r>
          <a:r>
            <a:rPr kumimoji="1" lang="en-US" altLang="zh-CN" sz="1800" b="1" kern="1200" dirty="0">
              <a:solidFill>
                <a:srgbClr val="FF0000"/>
              </a:solidFill>
              <a:latin typeface="楷体" panose="02010609060101010101" pitchFamily="49" charset="-122"/>
              <a:ea typeface="楷体" panose="02010609060101010101" pitchFamily="49" charset="-122"/>
              <a:cs typeface="+mn-cs"/>
            </a:rPr>
            <a:t>Nb</a:t>
          </a:r>
          <a:r>
            <a:rPr kumimoji="1" lang="zh-CN" altLang="en-US" sz="1800" b="1" kern="1200" dirty="0">
              <a:solidFill>
                <a:srgbClr val="FF0000"/>
              </a:solidFill>
              <a:latin typeface="楷体" panose="02010609060101010101" pitchFamily="49" charset="-122"/>
              <a:ea typeface="楷体" panose="02010609060101010101" pitchFamily="49" charset="-122"/>
              <a:cs typeface="+mn-cs"/>
            </a:rPr>
            <a:t>、</a:t>
          </a:r>
          <a:r>
            <a:rPr kumimoji="1" lang="en-US" altLang="zh-CN" sz="1800" b="1" kern="1200" dirty="0">
              <a:solidFill>
                <a:srgbClr val="FF0000"/>
              </a:solidFill>
              <a:latin typeface="楷体" panose="02010609060101010101" pitchFamily="49" charset="-122"/>
              <a:ea typeface="楷体" panose="02010609060101010101" pitchFamily="49" charset="-122"/>
              <a:cs typeface="+mn-cs"/>
            </a:rPr>
            <a:t>Hf)</a:t>
          </a:r>
          <a:r>
            <a:rPr kumimoji="1" lang="zh-CN" altLang="en-US" sz="1800" b="1" kern="1200" dirty="0">
              <a:solidFill>
                <a:srgbClr val="FF0000"/>
              </a:solidFill>
              <a:latin typeface="楷体" panose="02010609060101010101" pitchFamily="49" charset="-122"/>
              <a:ea typeface="楷体" panose="02010609060101010101" pitchFamily="49" charset="-122"/>
              <a:cs typeface="+mn-cs"/>
            </a:rPr>
            <a:t>、多相</a:t>
          </a:r>
          <a:r>
            <a:rPr kumimoji="1" lang="en-US" altLang="zh-CN" sz="1800" b="1" kern="1200" dirty="0">
              <a:solidFill>
                <a:srgbClr val="FF0000"/>
              </a:solidFill>
              <a:latin typeface="楷体" panose="02010609060101010101" pitchFamily="49" charset="-122"/>
              <a:ea typeface="楷体" panose="02010609060101010101" pitchFamily="49" charset="-122"/>
              <a:cs typeface="+mn-cs"/>
            </a:rPr>
            <a:t>(</a:t>
          </a:r>
          <a:r>
            <a:rPr kumimoji="1" lang="zh-CN" altLang="en-US" sz="1800" b="1" kern="1200" dirty="0">
              <a:solidFill>
                <a:srgbClr val="FF0000"/>
              </a:solidFill>
              <a:latin typeface="楷体" panose="02010609060101010101" pitchFamily="49" charset="-122"/>
              <a:ea typeface="楷体" panose="02010609060101010101" pitchFamily="49" charset="-122"/>
              <a:cs typeface="+mn-cs"/>
            </a:rPr>
            <a:t>金属间化合物、</a:t>
          </a:r>
          <a:r>
            <a:rPr kumimoji="1" lang="en-US" altLang="zh-CN" sz="1800" b="1" kern="1200" dirty="0">
              <a:solidFill>
                <a:srgbClr val="FF0000"/>
              </a:solidFill>
              <a:latin typeface="楷体" panose="02010609060101010101" pitchFamily="49" charset="-122"/>
              <a:ea typeface="楷体" panose="02010609060101010101" pitchFamily="49" charset="-122"/>
              <a:cs typeface="+mn-cs"/>
            </a:rPr>
            <a:t>Ni</a:t>
          </a:r>
          <a:r>
            <a:rPr kumimoji="1" lang="zh-CN" altLang="en-US" sz="1800" b="1" kern="1200" dirty="0">
              <a:solidFill>
                <a:srgbClr val="FF0000"/>
              </a:solidFill>
              <a:latin typeface="楷体" panose="02010609060101010101" pitchFamily="49" charset="-122"/>
              <a:ea typeface="楷体" panose="02010609060101010101" pitchFamily="49" charset="-122"/>
              <a:cs typeface="+mn-cs"/>
            </a:rPr>
            <a:t>基固溶体</a:t>
          </a:r>
          <a:r>
            <a:rPr kumimoji="1" lang="en-US" altLang="zh-CN" sz="1800" b="1" kern="1200" dirty="0">
              <a:solidFill>
                <a:srgbClr val="FF0000"/>
              </a:solidFill>
              <a:latin typeface="楷体" panose="02010609060101010101" pitchFamily="49" charset="-122"/>
              <a:ea typeface="楷体" panose="02010609060101010101" pitchFamily="49" charset="-122"/>
              <a:cs typeface="+mn-cs"/>
            </a:rPr>
            <a:t>)</a:t>
          </a:r>
          <a:r>
            <a:rPr kumimoji="1" lang="zh-CN" altLang="en-US" sz="1800" b="1" kern="1200" dirty="0">
              <a:solidFill>
                <a:srgbClr val="FF0000"/>
              </a:solidFill>
              <a:latin typeface="楷体" panose="02010609060101010101" pitchFamily="49" charset="-122"/>
              <a:ea typeface="楷体" panose="02010609060101010101" pitchFamily="49" charset="-122"/>
              <a:cs typeface="+mn-cs"/>
            </a:rPr>
            <a:t>、多物理</a:t>
          </a:r>
          <a:r>
            <a:rPr kumimoji="1" lang="en-US" altLang="zh-CN" sz="1800" b="1" kern="1200" dirty="0">
              <a:solidFill>
                <a:srgbClr val="FF0000"/>
              </a:solidFill>
              <a:latin typeface="楷体" panose="02010609060101010101" pitchFamily="49" charset="-122"/>
              <a:ea typeface="楷体" panose="02010609060101010101" pitchFamily="49" charset="-122"/>
              <a:cs typeface="+mn-cs"/>
            </a:rPr>
            <a:t>(</a:t>
          </a:r>
          <a:r>
            <a:rPr kumimoji="1" lang="zh-CN" altLang="en-US" sz="1800" b="1" kern="1200" dirty="0">
              <a:solidFill>
                <a:srgbClr val="FF0000"/>
              </a:solidFill>
              <a:latin typeface="楷体" panose="02010609060101010101" pitchFamily="49" charset="-122"/>
              <a:ea typeface="楷体" panose="02010609060101010101" pitchFamily="49" charset="-122"/>
              <a:cs typeface="+mn-cs"/>
            </a:rPr>
            <a:t>热力学、动力学和力学</a:t>
          </a:r>
          <a:r>
            <a:rPr kumimoji="1" lang="en-US" altLang="zh-CN" sz="1800" b="1" kern="1200" dirty="0">
              <a:solidFill>
                <a:srgbClr val="FF0000"/>
              </a:solidFill>
              <a:latin typeface="楷体" panose="02010609060101010101" pitchFamily="49" charset="-122"/>
              <a:ea typeface="楷体" panose="02010609060101010101" pitchFamily="49" charset="-122"/>
              <a:cs typeface="+mn-cs"/>
            </a:rPr>
            <a:t>)</a:t>
          </a:r>
          <a:r>
            <a:rPr kumimoji="1" lang="zh-CN" altLang="en-US" sz="1800" b="1" kern="1200" dirty="0">
              <a:solidFill>
                <a:srgbClr val="FF0000"/>
              </a:solidFill>
              <a:latin typeface="楷体" panose="02010609060101010101" pitchFamily="49" charset="-122"/>
              <a:ea typeface="楷体" panose="02010609060101010101" pitchFamily="49" charset="-122"/>
              <a:cs typeface="+mn-cs"/>
            </a:rPr>
            <a:t>和</a:t>
          </a:r>
          <a:r>
            <a:rPr kumimoji="1" lang="zh-CN" altLang="en-US" sz="1800" b="1" kern="1200" dirty="0">
              <a:solidFill>
                <a:schemeClr val="tx1"/>
              </a:solidFill>
              <a:latin typeface="楷体" panose="02010609060101010101" pitchFamily="49" charset="-122"/>
              <a:ea typeface="楷体" panose="02010609060101010101" pitchFamily="49" charset="-122"/>
              <a:cs typeface="+mn-cs"/>
            </a:rPr>
            <a:t>③</a:t>
          </a:r>
          <a:r>
            <a:rPr kumimoji="1" lang="zh-CN" altLang="en-US" sz="1800" b="1" kern="1200" dirty="0">
              <a:solidFill>
                <a:srgbClr val="FF0000"/>
              </a:solidFill>
              <a:latin typeface="楷体" panose="02010609060101010101" pitchFamily="49" charset="-122"/>
              <a:ea typeface="楷体" panose="02010609060101010101" pitchFamily="49" charset="-122"/>
              <a:cs typeface="+mn-cs"/>
            </a:rPr>
            <a:t>可溯源</a:t>
          </a:r>
          <a:r>
            <a:rPr kumimoji="1" lang="zh-CN" altLang="en-US" sz="1800" b="1" kern="1200" dirty="0">
              <a:solidFill>
                <a:prstClr val="black">
                  <a:hueOff val="0"/>
                  <a:satOff val="0"/>
                  <a:lumOff val="0"/>
                  <a:alphaOff val="0"/>
                </a:prstClr>
              </a:solidFill>
              <a:latin typeface="楷体" panose="02010609060101010101" pitchFamily="49" charset="-122"/>
              <a:ea typeface="楷体" panose="02010609060101010101" pitchFamily="49" charset="-122"/>
              <a:cs typeface="+mn-cs"/>
            </a:rPr>
            <a:t>的材料数据库；</a:t>
          </a:r>
        </a:p>
        <a:p>
          <a:pPr marL="0" marR="0" lvl="0" indent="0" algn="l" defTabSz="914400" eaLnBrk="1" fontAlgn="auto" latinLnBrk="0" hangingPunct="1">
            <a:lnSpc>
              <a:spcPct val="100000"/>
            </a:lnSpc>
            <a:spcBef>
              <a:spcPct val="0"/>
            </a:spcBef>
            <a:spcAft>
              <a:spcPts val="0"/>
            </a:spcAft>
            <a:buClrTx/>
            <a:buSzTx/>
            <a:buFont typeface="Wingdings" panose="05000000000000000000" pitchFamily="2" charset="2"/>
            <a:buNone/>
            <a:tabLst/>
            <a:defRPr/>
          </a:pPr>
          <a:r>
            <a:rPr kumimoji="1" lang="en-US" altLang="zh-CN" sz="1800" kern="1200" dirty="0">
              <a:solidFill>
                <a:prstClr val="black">
                  <a:hueOff val="0"/>
                  <a:satOff val="0"/>
                  <a:lumOff val="0"/>
                  <a:alphaOff val="0"/>
                </a:prstClr>
              </a:solidFill>
              <a:latin typeface="楷体" panose="02010609060101010101" pitchFamily="49" charset="-122"/>
              <a:ea typeface="楷体" panose="02010609060101010101" pitchFamily="49" charset="-122"/>
              <a:cs typeface="+mn-cs"/>
            </a:rPr>
            <a:t>2</a:t>
          </a:r>
          <a:r>
            <a:rPr kumimoji="1" lang="zh-CN" altLang="en-US" sz="1800" kern="1200" dirty="0">
              <a:solidFill>
                <a:prstClr val="black">
                  <a:hueOff val="0"/>
                  <a:satOff val="0"/>
                  <a:lumOff val="0"/>
                  <a:alphaOff val="0"/>
                </a:prstClr>
              </a:solidFill>
              <a:latin typeface="楷体" panose="02010609060101010101" pitchFamily="49" charset="-122"/>
              <a:ea typeface="楷体" panose="02010609060101010101" pitchFamily="49" charset="-122"/>
              <a:cs typeface="+mn-cs"/>
            </a:rPr>
            <a:t>、</a:t>
          </a:r>
          <a:r>
            <a:rPr kumimoji="1" lang="zh-CN" altLang="en-US" sz="1800" b="1" kern="1200" dirty="0">
              <a:solidFill>
                <a:schemeClr val="tx1"/>
              </a:solidFill>
              <a:latin typeface="楷体" panose="02010609060101010101" pitchFamily="49" charset="-122"/>
              <a:ea typeface="楷体" panose="02010609060101010101" pitchFamily="49" charset="-122"/>
              <a:cs typeface="+mn-cs"/>
            </a:rPr>
            <a:t>基于此研发了面向高温合金数据的关联分析平台</a:t>
          </a:r>
          <a:r>
            <a:rPr kumimoji="1" lang="en-US" altLang="zh-CN" sz="1800" b="1" kern="1200" dirty="0">
              <a:solidFill>
                <a:schemeClr val="tx1"/>
              </a:solidFill>
              <a:latin typeface="楷体" panose="02010609060101010101" pitchFamily="49" charset="-122"/>
              <a:ea typeface="楷体" panose="02010609060101010101" pitchFamily="49" charset="-122"/>
              <a:cs typeface="+mn-cs"/>
            </a:rPr>
            <a:t>,</a:t>
          </a:r>
          <a:r>
            <a:rPr kumimoji="1" lang="zh-CN" altLang="en-US" sz="1800" b="1" kern="1200" dirty="0">
              <a:solidFill>
                <a:srgbClr val="FF0000"/>
              </a:solidFill>
              <a:latin typeface="楷体" panose="02010609060101010101" pitchFamily="49" charset="-122"/>
              <a:ea typeface="楷体" panose="02010609060101010101" pitchFamily="49" charset="-122"/>
              <a:cs typeface="+mn-cs"/>
            </a:rPr>
            <a:t>用于探索高温合金属性与属性之间以及与物性之间的内禀关联性。</a:t>
          </a:r>
          <a:r>
            <a:rPr kumimoji="1" lang="zh-CN" altLang="en-US" sz="1800" b="1" kern="1200" dirty="0">
              <a:solidFill>
                <a:schemeClr val="tx1"/>
              </a:solidFill>
              <a:latin typeface="楷体" panose="02010609060101010101" pitchFamily="49" charset="-122"/>
              <a:ea typeface="楷体" panose="02010609060101010101" pitchFamily="49" charset="-122"/>
              <a:cs typeface="+mn-cs"/>
            </a:rPr>
            <a:t>通过对关联结果的分析，可以得知</a:t>
          </a:r>
          <a:r>
            <a:rPr kumimoji="1" lang="zh-CN" altLang="en-US" sz="1800" b="1" kern="1200" dirty="0">
              <a:solidFill>
                <a:srgbClr val="FF0000"/>
              </a:solidFill>
              <a:latin typeface="楷体" panose="02010609060101010101" pitchFamily="49" charset="-122"/>
              <a:ea typeface="楷体" panose="02010609060101010101" pitchFamily="49" charset="-122"/>
              <a:cs typeface="+mn-cs"/>
            </a:rPr>
            <a:t>怎么样的“合金成分组合及配比” ，怎么样的“微观组织结构”以及怎么样的“热处理工艺”</a:t>
          </a:r>
          <a:r>
            <a:rPr kumimoji="1" lang="zh-CN" altLang="en-US" sz="1800" b="1" kern="1200" dirty="0">
              <a:solidFill>
                <a:schemeClr val="tx1"/>
              </a:solidFill>
              <a:latin typeface="楷体" panose="02010609060101010101" pitchFamily="49" charset="-122"/>
              <a:ea typeface="楷体" panose="02010609060101010101" pitchFamily="49" charset="-122"/>
              <a:cs typeface="+mn-cs"/>
            </a:rPr>
            <a:t>等能够炼制出性能较为优异的合金。</a:t>
          </a:r>
          <a:endParaRPr kumimoji="1" lang="zh-CN" altLang="en-US" sz="1800" kern="1200" dirty="0">
            <a:solidFill>
              <a:schemeClr val="tx1"/>
            </a:solidFill>
            <a:latin typeface="楷体" panose="02010609060101010101" pitchFamily="49" charset="-122"/>
            <a:ea typeface="楷体" panose="02010609060101010101" pitchFamily="49" charset="-122"/>
            <a:cs typeface="+mn-cs"/>
          </a:endParaRPr>
        </a:p>
      </dsp:txBody>
      <dsp:txXfrm>
        <a:off x="0" y="112084"/>
        <a:ext cx="10518661" cy="2784600"/>
      </dsp:txXfrm>
    </dsp:sp>
    <dsp:sp modelId="{4A14189A-3FCE-473A-A99C-AEB001592283}">
      <dsp:nvSpPr>
        <dsp:cNvPr id="0" name=""/>
        <dsp:cNvSpPr/>
      </dsp:nvSpPr>
      <dsp:spPr>
        <a:xfrm>
          <a:off x="522851" y="10958"/>
          <a:ext cx="9988396" cy="383760"/>
        </a:xfrm>
        <a:prstGeom prst="round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8306" tIns="0" rIns="278306" bIns="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latin typeface="楷体" panose="02010609060101010101" pitchFamily="49" charset="-122"/>
              <a:ea typeface="楷体" panose="02010609060101010101" pitchFamily="49" charset="-122"/>
            </a:rPr>
            <a:t>亮点</a:t>
          </a:r>
          <a:r>
            <a:rPr lang="en-US" altLang="zh-CN" sz="2400" b="1" kern="1200" dirty="0">
              <a:latin typeface="楷体" panose="02010609060101010101" pitchFamily="49" charset="-122"/>
              <a:ea typeface="楷体" panose="02010609060101010101" pitchFamily="49" charset="-122"/>
            </a:rPr>
            <a:t>1—</a:t>
          </a:r>
          <a:r>
            <a:rPr lang="zh-CN" altLang="en-US" sz="2400" b="1" kern="1200" dirty="0">
              <a:latin typeface="楷体" panose="02010609060101010101" pitchFamily="49" charset="-122"/>
              <a:ea typeface="楷体" panose="02010609060101010101" pitchFamily="49" charset="-122"/>
            </a:rPr>
            <a:t>“建立一个数据库与一个分析平台”          </a:t>
          </a:r>
        </a:p>
      </dsp:txBody>
      <dsp:txXfrm>
        <a:off x="541585" y="29692"/>
        <a:ext cx="9950928" cy="346292"/>
      </dsp:txXfrm>
    </dsp:sp>
    <dsp:sp modelId="{29BA1423-BF9F-4448-A2ED-26A4D86EAAEB}">
      <dsp:nvSpPr>
        <dsp:cNvPr id="0" name=""/>
        <dsp:cNvSpPr/>
      </dsp:nvSpPr>
      <dsp:spPr>
        <a:xfrm>
          <a:off x="0" y="3255808"/>
          <a:ext cx="10518661" cy="3439800"/>
        </a:xfrm>
        <a:prstGeom prst="rect">
          <a:avLst/>
        </a:prstGeom>
        <a:solidFill>
          <a:schemeClr val="lt1">
            <a:alpha val="90000"/>
            <a:hueOff val="0"/>
            <a:satOff val="0"/>
            <a:lumOff val="0"/>
            <a:alphaOff val="0"/>
          </a:schemeClr>
        </a:soli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16365" tIns="270764" rIns="816365" bIns="128016" numCol="1" spcCol="1270" anchor="t" anchorCtr="0">
          <a:noAutofit/>
        </a:bodyPr>
        <a:lstStyle/>
        <a:p>
          <a:pPr marL="171450" lvl="1" indent="-171450" algn="l" defTabSz="800100">
            <a:lnSpc>
              <a:spcPct val="90000"/>
            </a:lnSpc>
            <a:spcBef>
              <a:spcPct val="0"/>
            </a:spcBef>
            <a:spcAft>
              <a:spcPct val="15000"/>
            </a:spcAft>
            <a:buFont typeface="Wingdings" panose="05000000000000000000" pitchFamily="2" charset="2"/>
            <a:buNone/>
          </a:pPr>
          <a:r>
            <a:rPr kumimoji="1" lang="en-US" altLang="zh-CN" sz="1800" kern="1200" dirty="0">
              <a:latin typeface="楷体" panose="02010609060101010101" pitchFamily="49" charset="-122"/>
              <a:ea typeface="楷体" panose="02010609060101010101" pitchFamily="49" charset="-122"/>
            </a:rPr>
            <a:t>1</a:t>
          </a:r>
          <a:r>
            <a:rPr kumimoji="1" lang="zh-CN" altLang="en-US" sz="1800" kern="1200" dirty="0">
              <a:latin typeface="楷体" panose="02010609060101010101" pitchFamily="49" charset="-122"/>
              <a:ea typeface="楷体" panose="02010609060101010101" pitchFamily="49" charset="-122"/>
            </a:rPr>
            <a:t>、</a:t>
          </a:r>
          <a:r>
            <a:rPr kumimoji="1" lang="zh-CN" altLang="en-US" sz="1800" b="1" kern="1200" dirty="0">
              <a:solidFill>
                <a:schemeClr val="tx1"/>
              </a:solidFill>
              <a:latin typeface="楷体" panose="02010609060101010101" pitchFamily="49" charset="-122"/>
              <a:ea typeface="楷体" panose="02010609060101010101" pitchFamily="49" charset="-122"/>
              <a:cs typeface="+mn-cs"/>
            </a:rPr>
            <a:t>提出了镍基单晶高温合金内禀属性与属性以及物性之间关系的定量评估方法</a:t>
          </a:r>
          <a:r>
            <a:rPr kumimoji="1" lang="en-US" altLang="zh-CN" sz="1800" b="1" kern="1200" dirty="0">
              <a:solidFill>
                <a:schemeClr val="tx1"/>
              </a:solidFill>
              <a:latin typeface="楷体" panose="02010609060101010101" pitchFamily="49" charset="-122"/>
              <a:ea typeface="楷体" panose="02010609060101010101" pitchFamily="49" charset="-122"/>
              <a:cs typeface="+mn-cs"/>
            </a:rPr>
            <a:t>—</a:t>
          </a:r>
          <a:r>
            <a:rPr kumimoji="1" lang="zh-CN" altLang="en-US" sz="1800" b="1" kern="1200" dirty="0">
              <a:solidFill>
                <a:srgbClr val="FF0000"/>
              </a:solidFill>
              <a:latin typeface="楷体" panose="02010609060101010101" pitchFamily="49" charset="-122"/>
              <a:ea typeface="楷体" panose="02010609060101010101" pitchFamily="49" charset="-122"/>
              <a:cs typeface="+mn-cs"/>
            </a:rPr>
            <a:t>“结合基于加权评分的领域专家知识的多层级特征选择方法”</a:t>
          </a:r>
          <a:r>
            <a:rPr kumimoji="1" lang="zh-CN" altLang="en-US" sz="1800" b="1" kern="1200" dirty="0">
              <a:solidFill>
                <a:schemeClr val="tx1"/>
              </a:solidFill>
              <a:latin typeface="楷体" panose="02010609060101010101" pitchFamily="49" charset="-122"/>
              <a:ea typeface="楷体" panose="02010609060101010101" pitchFamily="49" charset="-122"/>
              <a:cs typeface="+mn-cs"/>
            </a:rPr>
            <a:t>，它集成了领域专家经验，并对特征分析得到的结果采用机器学习模型进行验证。算法、模型验证、领域专家经验三者共同保证筛选特征子集的质量。</a:t>
          </a:r>
        </a:p>
        <a:p>
          <a:pPr marL="171450" lvl="1" indent="-171450" algn="l" defTabSz="800100">
            <a:lnSpc>
              <a:spcPct val="90000"/>
            </a:lnSpc>
            <a:spcBef>
              <a:spcPct val="0"/>
            </a:spcBef>
            <a:spcAft>
              <a:spcPct val="15000"/>
            </a:spcAft>
            <a:buFont typeface="Wingdings" panose="05000000000000000000" pitchFamily="2" charset="2"/>
            <a:buNone/>
          </a:pPr>
          <a:r>
            <a:rPr kumimoji="1" lang="en-US" altLang="zh-CN" sz="1800" kern="1200" dirty="0">
              <a:latin typeface="楷体" panose="02010609060101010101" pitchFamily="49" charset="-122"/>
              <a:ea typeface="楷体" panose="02010609060101010101" pitchFamily="49" charset="-122"/>
            </a:rPr>
            <a:t>2</a:t>
          </a:r>
          <a:r>
            <a:rPr kumimoji="1" lang="zh-CN" altLang="en-US" sz="1800" kern="1200" dirty="0">
              <a:latin typeface="楷体" panose="02010609060101010101" pitchFamily="49" charset="-122"/>
              <a:ea typeface="楷体" panose="02010609060101010101" pitchFamily="49" charset="-122"/>
            </a:rPr>
            <a:t>、</a:t>
          </a:r>
          <a:r>
            <a:rPr kumimoji="1" lang="zh-CN" altLang="en-US" sz="1800" b="1" kern="1200" dirty="0">
              <a:latin typeface="楷体" panose="02010609060101010101" pitchFamily="49" charset="-122"/>
              <a:ea typeface="楷体" panose="02010609060101010101" pitchFamily="49" charset="-122"/>
            </a:rPr>
            <a:t>提出了</a:t>
          </a:r>
          <a:r>
            <a:rPr kumimoji="1" lang="zh-CN" altLang="en-US" sz="1800" b="1" kern="1200" dirty="0">
              <a:solidFill>
                <a:schemeClr val="tx1"/>
              </a:solidFill>
              <a:latin typeface="楷体" panose="02010609060101010101" pitchFamily="49" charset="-122"/>
              <a:ea typeface="楷体" panose="02010609060101010101" pitchFamily="49" charset="-122"/>
            </a:rPr>
            <a:t>预测镍基单晶高温合金蠕变断裂寿命的方法</a:t>
          </a:r>
          <a:r>
            <a:rPr kumimoji="1" lang="en-US" altLang="zh-CN" sz="1800" kern="1200" dirty="0">
              <a:latin typeface="楷体" panose="02010609060101010101" pitchFamily="49" charset="-122"/>
              <a:ea typeface="楷体" panose="02010609060101010101" pitchFamily="49" charset="-122"/>
            </a:rPr>
            <a:t>—</a:t>
          </a:r>
          <a:r>
            <a:rPr kumimoji="1" lang="zh-CN" altLang="en-US" sz="1800" b="1" kern="1200" dirty="0">
              <a:solidFill>
                <a:srgbClr val="FF0000"/>
              </a:solidFill>
              <a:latin typeface="楷体" panose="02010609060101010101" pitchFamily="49" charset="-122"/>
              <a:ea typeface="楷体" panose="02010609060101010101" pitchFamily="49" charset="-122"/>
            </a:rPr>
            <a:t>“结合材料多尺度属性的分而治之的机器学习方法” ，</a:t>
          </a:r>
          <a:r>
            <a:rPr kumimoji="1" lang="zh-CN" altLang="en-US" sz="1800" b="1" kern="1200" dirty="0">
              <a:solidFill>
                <a:schemeClr val="tx1"/>
              </a:solidFill>
              <a:latin typeface="楷体" panose="02010609060101010101" pitchFamily="49" charset="-122"/>
              <a:ea typeface="楷体" panose="02010609060101010101" pitchFamily="49" charset="-122"/>
            </a:rPr>
            <a:t>它结合了不同尺度</a:t>
          </a:r>
          <a:r>
            <a:rPr kumimoji="1" lang="en-US" altLang="zh-CN" sz="1800" b="1" kern="1200" dirty="0">
              <a:solidFill>
                <a:schemeClr val="tx1"/>
              </a:solidFill>
              <a:latin typeface="楷体" panose="02010609060101010101" pitchFamily="49" charset="-122"/>
              <a:ea typeface="楷体" panose="02010609060101010101" pitchFamily="49" charset="-122"/>
            </a:rPr>
            <a:t>(</a:t>
          </a:r>
          <a:r>
            <a:rPr kumimoji="1" lang="zh-CN" altLang="en-US" sz="1800" b="1" kern="1200" dirty="0">
              <a:solidFill>
                <a:schemeClr val="tx1"/>
              </a:solidFill>
              <a:latin typeface="楷体" panose="02010609060101010101" pitchFamily="49" charset="-122"/>
              <a:ea typeface="楷体" panose="02010609060101010101" pitchFamily="49" charset="-122"/>
            </a:rPr>
            <a:t>原子、微观、宏观等</a:t>
          </a:r>
          <a:r>
            <a:rPr kumimoji="1" lang="en-US" altLang="zh-CN" sz="1800" b="1" kern="1200" dirty="0">
              <a:solidFill>
                <a:schemeClr val="tx1"/>
              </a:solidFill>
              <a:latin typeface="楷体" panose="02010609060101010101" pitchFamily="49" charset="-122"/>
              <a:ea typeface="楷体" panose="02010609060101010101" pitchFamily="49" charset="-122"/>
            </a:rPr>
            <a:t>)</a:t>
          </a:r>
          <a:r>
            <a:rPr kumimoji="1" lang="zh-CN" altLang="en-US" sz="1800" b="1" kern="1200" dirty="0">
              <a:solidFill>
                <a:schemeClr val="tx1"/>
              </a:solidFill>
              <a:latin typeface="楷体" panose="02010609060101010101" pitchFamily="49" charset="-122"/>
              <a:ea typeface="楷体" panose="02010609060101010101" pitchFamily="49" charset="-122"/>
            </a:rPr>
            <a:t>的材料描述符</a:t>
          </a:r>
          <a:r>
            <a:rPr kumimoji="1" lang="en-US" altLang="zh-CN" sz="1800" b="1" kern="1200" dirty="0">
              <a:solidFill>
                <a:schemeClr val="tx1"/>
              </a:solidFill>
              <a:latin typeface="楷体" panose="02010609060101010101" pitchFamily="49" charset="-122"/>
              <a:ea typeface="楷体" panose="02010609060101010101" pitchFamily="49" charset="-122"/>
            </a:rPr>
            <a:t>,</a:t>
          </a:r>
          <a:r>
            <a:rPr kumimoji="1" lang="zh-CN" altLang="en-US" sz="1800" b="1" kern="1200" dirty="0">
              <a:solidFill>
                <a:schemeClr val="tx1"/>
              </a:solidFill>
              <a:latin typeface="楷体" panose="02010609060101010101" pitchFamily="49" charset="-122"/>
              <a:ea typeface="楷体" panose="02010609060101010101" pitchFamily="49" charset="-122"/>
            </a:rPr>
            <a:t>包括多组元成分、热处理工艺、试验条件以及微观组织结构参量等，针对具有复杂多样的蠕变机理</a:t>
          </a:r>
          <a:r>
            <a:rPr kumimoji="1" lang="en-US" altLang="zh-CN" sz="1800" b="1" kern="1200" dirty="0">
              <a:solidFill>
                <a:schemeClr val="tx1"/>
              </a:solidFill>
              <a:latin typeface="楷体" panose="02010609060101010101" pitchFamily="49" charset="-122"/>
              <a:ea typeface="楷体" panose="02010609060101010101" pitchFamily="49" charset="-122"/>
            </a:rPr>
            <a:t>(</a:t>
          </a:r>
          <a:r>
            <a:rPr kumimoji="1" lang="zh-CN" altLang="en-US" sz="1800" b="1" kern="1200" dirty="0">
              <a:solidFill>
                <a:srgbClr val="FF0000"/>
              </a:solidFill>
              <a:latin typeface="楷体" panose="02010609060101010101" pitchFamily="49" charset="-122"/>
              <a:ea typeface="楷体" panose="02010609060101010101" pitchFamily="49" charset="-122"/>
            </a:rPr>
            <a:t>不同成分、不同热处理工艺以及试验条件下蠕变行为显著不同</a:t>
          </a:r>
          <a:r>
            <a:rPr kumimoji="1" lang="en-US" altLang="zh-CN" sz="1800" b="1" kern="1200" dirty="0">
              <a:solidFill>
                <a:schemeClr val="tx1"/>
              </a:solidFill>
              <a:latin typeface="楷体" panose="02010609060101010101" pitchFamily="49" charset="-122"/>
              <a:ea typeface="楷体" panose="02010609060101010101" pitchFamily="49" charset="-122"/>
            </a:rPr>
            <a:t>)</a:t>
          </a:r>
          <a:r>
            <a:rPr kumimoji="1" lang="zh-CN" altLang="en-US" sz="1800" b="1" kern="1200" dirty="0">
              <a:solidFill>
                <a:schemeClr val="tx1"/>
              </a:solidFill>
              <a:latin typeface="楷体" panose="02010609060101010101" pitchFamily="49" charset="-122"/>
              <a:ea typeface="楷体" panose="02010609060101010101" pitchFamily="49" charset="-122"/>
            </a:rPr>
            <a:t>的合金样本，采用</a:t>
          </a:r>
          <a:r>
            <a:rPr kumimoji="1" lang="zh-CN" altLang="en-US" sz="1800" b="1" kern="1200" dirty="0">
              <a:solidFill>
                <a:srgbClr val="FF0000"/>
              </a:solidFill>
              <a:latin typeface="楷体" panose="02010609060101010101" pitchFamily="49" charset="-122"/>
              <a:ea typeface="楷体" panose="02010609060101010101" pitchFamily="49" charset="-122"/>
            </a:rPr>
            <a:t>“分而治之”的思想并利用不同种机器学习方法对其进行适应性建模和预测</a:t>
          </a:r>
          <a:r>
            <a:rPr kumimoji="1" lang="zh-CN" altLang="en-US" sz="1800" b="1" kern="1200" dirty="0">
              <a:solidFill>
                <a:schemeClr val="tx1"/>
              </a:solidFill>
              <a:latin typeface="楷体" panose="02010609060101010101" pitchFamily="49" charset="-122"/>
              <a:ea typeface="楷体" panose="02010609060101010101" pitchFamily="49" charset="-122"/>
            </a:rPr>
            <a:t>，分析出到底是什么重要因素潜在影响着蠕变性能或行为，从而为高蠕变性能合金设计提供强有力的理论支撑。</a:t>
          </a:r>
          <a:endParaRPr lang="zh-CN" altLang="en-US" sz="1800" b="1" kern="1200" dirty="0">
            <a:solidFill>
              <a:schemeClr val="tx1"/>
            </a:solidFill>
            <a:latin typeface="楷体" panose="02010609060101010101" pitchFamily="49" charset="-122"/>
            <a:ea typeface="楷体" panose="02010609060101010101" pitchFamily="49" charset="-122"/>
          </a:endParaRPr>
        </a:p>
      </dsp:txBody>
      <dsp:txXfrm>
        <a:off x="0" y="3255808"/>
        <a:ext cx="10518661" cy="3439800"/>
      </dsp:txXfrm>
    </dsp:sp>
    <dsp:sp modelId="{7AF04455-011D-4328-B299-A6835AC78D64}">
      <dsp:nvSpPr>
        <dsp:cNvPr id="0" name=""/>
        <dsp:cNvSpPr/>
      </dsp:nvSpPr>
      <dsp:spPr>
        <a:xfrm>
          <a:off x="500766" y="3063928"/>
          <a:ext cx="10015316" cy="383760"/>
        </a:xfrm>
        <a:prstGeom prst="roundRect">
          <a:avLst/>
        </a:prstGeom>
        <a:gradFill rotWithShape="0">
          <a:gsLst>
            <a:gs pos="0">
              <a:schemeClr val="accent5">
                <a:hueOff val="-6758543"/>
                <a:satOff val="-17419"/>
                <a:lumOff val="-11765"/>
                <a:alphaOff val="0"/>
                <a:lumMod val="110000"/>
                <a:satMod val="105000"/>
                <a:tint val="67000"/>
              </a:schemeClr>
            </a:gs>
            <a:gs pos="50000">
              <a:schemeClr val="accent5">
                <a:hueOff val="-6758543"/>
                <a:satOff val="-17419"/>
                <a:lumOff val="-11765"/>
                <a:alphaOff val="0"/>
                <a:lumMod val="105000"/>
                <a:satMod val="103000"/>
                <a:tint val="73000"/>
              </a:schemeClr>
            </a:gs>
            <a:gs pos="100000">
              <a:schemeClr val="accent5">
                <a:hueOff val="-6758543"/>
                <a:satOff val="-17419"/>
                <a:lumOff val="-1176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8306" tIns="0" rIns="278306" bIns="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latin typeface="楷体" panose="02010609060101010101" pitchFamily="49" charset="-122"/>
              <a:ea typeface="楷体" panose="02010609060101010101" pitchFamily="49" charset="-122"/>
            </a:rPr>
            <a:t>亮点</a:t>
          </a:r>
          <a:r>
            <a:rPr lang="en-US" altLang="zh-CN" sz="2400" b="1" kern="1200" dirty="0">
              <a:latin typeface="楷体" panose="02010609060101010101" pitchFamily="49" charset="-122"/>
              <a:ea typeface="楷体" panose="02010609060101010101" pitchFamily="49" charset="-122"/>
            </a:rPr>
            <a:t>2——</a:t>
          </a:r>
          <a:r>
            <a:rPr lang="zh-CN" altLang="en-US" sz="2400" b="1" kern="1200" dirty="0">
              <a:latin typeface="楷体" panose="02010609060101010101" pitchFamily="49" charset="-122"/>
              <a:ea typeface="楷体" panose="02010609060101010101" pitchFamily="49" charset="-122"/>
            </a:rPr>
            <a:t>“给出数据关联的认识与分析”</a:t>
          </a:r>
        </a:p>
      </dsp:txBody>
      <dsp:txXfrm>
        <a:off x="519500" y="3082662"/>
        <a:ext cx="9977848" cy="34629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B03D43-767B-43E2-B61D-D4E9A0BA9442}" type="datetimeFigureOut">
              <a:rPr lang="zh-CN" altLang="en-US" smtClean="0"/>
              <a:t>2019/7/6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080AEB-4544-44F9-84E9-5F91A2DB1E48}" type="slidenum">
              <a:rPr lang="zh-CN" altLang="en-US" smtClean="0"/>
              <a:t>‹#›</a:t>
            </a:fld>
            <a:endParaRPr lang="zh-CN" altLang="en-US"/>
          </a:p>
        </p:txBody>
      </p:sp>
    </p:spTree>
    <p:extLst>
      <p:ext uri="{BB962C8B-B14F-4D97-AF65-F5344CB8AC3E}">
        <p14:creationId xmlns:p14="http://schemas.microsoft.com/office/powerpoint/2010/main" val="951755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5080AEB-4544-44F9-84E9-5F91A2DB1E48}" type="slidenum">
              <a:rPr lang="zh-CN" altLang="en-US" smtClean="0"/>
              <a:t>4</a:t>
            </a:fld>
            <a:endParaRPr lang="zh-CN" altLang="en-US"/>
          </a:p>
        </p:txBody>
      </p:sp>
    </p:spTree>
    <p:extLst>
      <p:ext uri="{BB962C8B-B14F-4D97-AF65-F5344CB8AC3E}">
        <p14:creationId xmlns:p14="http://schemas.microsoft.com/office/powerpoint/2010/main" val="1263712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87B7C7-9A45-461B-92B4-48EEC50ABCA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0DB0315-2009-4FE6-A6CE-B66CB185E9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DE085C6-C52F-4535-B9B2-44032C094B0D}"/>
              </a:ext>
            </a:extLst>
          </p:cNvPr>
          <p:cNvSpPr>
            <a:spLocks noGrp="1"/>
          </p:cNvSpPr>
          <p:nvPr>
            <p:ph type="dt" sz="half" idx="10"/>
          </p:nvPr>
        </p:nvSpPr>
        <p:spPr/>
        <p:txBody>
          <a:bodyPr/>
          <a:lstStyle/>
          <a:p>
            <a:fld id="{384D54B0-5B1F-4170-A201-D0963887B749}" type="datetimeFigureOut">
              <a:rPr lang="zh-CN" altLang="en-US" smtClean="0"/>
              <a:t>2019/7/6</a:t>
            </a:fld>
            <a:endParaRPr lang="zh-CN" altLang="en-US"/>
          </a:p>
        </p:txBody>
      </p:sp>
      <p:sp>
        <p:nvSpPr>
          <p:cNvPr id="5" name="页脚占位符 4">
            <a:extLst>
              <a:ext uri="{FF2B5EF4-FFF2-40B4-BE49-F238E27FC236}">
                <a16:creationId xmlns:a16="http://schemas.microsoft.com/office/drawing/2014/main" id="{8F015B4A-27DB-4EB8-9B94-FEFFEC2AD21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0C23EF6-3722-4107-B02E-C0C5FA5403CF}"/>
              </a:ext>
            </a:extLst>
          </p:cNvPr>
          <p:cNvSpPr>
            <a:spLocks noGrp="1"/>
          </p:cNvSpPr>
          <p:nvPr>
            <p:ph type="sldNum" sz="quarter" idx="12"/>
          </p:nvPr>
        </p:nvSpPr>
        <p:spPr/>
        <p:txBody>
          <a:bodyPr/>
          <a:lstStyle/>
          <a:p>
            <a:fld id="{F236E307-954A-4B89-9489-065B16746BB5}" type="slidenum">
              <a:rPr lang="zh-CN" altLang="en-US" smtClean="0"/>
              <a:t>‹#›</a:t>
            </a:fld>
            <a:endParaRPr lang="zh-CN" altLang="en-US"/>
          </a:p>
        </p:txBody>
      </p:sp>
    </p:spTree>
    <p:extLst>
      <p:ext uri="{BB962C8B-B14F-4D97-AF65-F5344CB8AC3E}">
        <p14:creationId xmlns:p14="http://schemas.microsoft.com/office/powerpoint/2010/main" val="17614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C43812-76BD-4E60-B345-65AEA7FA3CB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8048478-B357-4130-8EE2-B2689F706C0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80F6758-923A-49E6-8EC7-07271E6A67D7}"/>
              </a:ext>
            </a:extLst>
          </p:cNvPr>
          <p:cNvSpPr>
            <a:spLocks noGrp="1"/>
          </p:cNvSpPr>
          <p:nvPr>
            <p:ph type="dt" sz="half" idx="10"/>
          </p:nvPr>
        </p:nvSpPr>
        <p:spPr/>
        <p:txBody>
          <a:bodyPr/>
          <a:lstStyle/>
          <a:p>
            <a:fld id="{384D54B0-5B1F-4170-A201-D0963887B749}" type="datetimeFigureOut">
              <a:rPr lang="zh-CN" altLang="en-US" smtClean="0"/>
              <a:t>2019/7/6</a:t>
            </a:fld>
            <a:endParaRPr lang="zh-CN" altLang="en-US"/>
          </a:p>
        </p:txBody>
      </p:sp>
      <p:sp>
        <p:nvSpPr>
          <p:cNvPr id="5" name="页脚占位符 4">
            <a:extLst>
              <a:ext uri="{FF2B5EF4-FFF2-40B4-BE49-F238E27FC236}">
                <a16:creationId xmlns:a16="http://schemas.microsoft.com/office/drawing/2014/main" id="{641A3532-6E96-450E-B54A-BABBF70F99C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11BA63-8C0C-40CE-855A-866F005AA43D}"/>
              </a:ext>
            </a:extLst>
          </p:cNvPr>
          <p:cNvSpPr>
            <a:spLocks noGrp="1"/>
          </p:cNvSpPr>
          <p:nvPr>
            <p:ph type="sldNum" sz="quarter" idx="12"/>
          </p:nvPr>
        </p:nvSpPr>
        <p:spPr/>
        <p:txBody>
          <a:bodyPr/>
          <a:lstStyle/>
          <a:p>
            <a:fld id="{F236E307-954A-4B89-9489-065B16746BB5}" type="slidenum">
              <a:rPr lang="zh-CN" altLang="en-US" smtClean="0"/>
              <a:t>‹#›</a:t>
            </a:fld>
            <a:endParaRPr lang="zh-CN" altLang="en-US"/>
          </a:p>
        </p:txBody>
      </p:sp>
    </p:spTree>
    <p:extLst>
      <p:ext uri="{BB962C8B-B14F-4D97-AF65-F5344CB8AC3E}">
        <p14:creationId xmlns:p14="http://schemas.microsoft.com/office/powerpoint/2010/main" val="1108242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49C5F08-C184-49DF-AA80-81EB380D764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F2FAFED-15F7-4866-A0B4-A49B9262E43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1EE8B1F-C11D-40B4-9E63-194BA81E8853}"/>
              </a:ext>
            </a:extLst>
          </p:cNvPr>
          <p:cNvSpPr>
            <a:spLocks noGrp="1"/>
          </p:cNvSpPr>
          <p:nvPr>
            <p:ph type="dt" sz="half" idx="10"/>
          </p:nvPr>
        </p:nvSpPr>
        <p:spPr/>
        <p:txBody>
          <a:bodyPr/>
          <a:lstStyle/>
          <a:p>
            <a:fld id="{384D54B0-5B1F-4170-A201-D0963887B749}" type="datetimeFigureOut">
              <a:rPr lang="zh-CN" altLang="en-US" smtClean="0"/>
              <a:t>2019/7/6</a:t>
            </a:fld>
            <a:endParaRPr lang="zh-CN" altLang="en-US"/>
          </a:p>
        </p:txBody>
      </p:sp>
      <p:sp>
        <p:nvSpPr>
          <p:cNvPr id="5" name="页脚占位符 4">
            <a:extLst>
              <a:ext uri="{FF2B5EF4-FFF2-40B4-BE49-F238E27FC236}">
                <a16:creationId xmlns:a16="http://schemas.microsoft.com/office/drawing/2014/main" id="{D70045CF-0F38-4782-8456-D535F163985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DA8EC85-6268-47E3-B552-30A32766E046}"/>
              </a:ext>
            </a:extLst>
          </p:cNvPr>
          <p:cNvSpPr>
            <a:spLocks noGrp="1"/>
          </p:cNvSpPr>
          <p:nvPr>
            <p:ph type="sldNum" sz="quarter" idx="12"/>
          </p:nvPr>
        </p:nvSpPr>
        <p:spPr/>
        <p:txBody>
          <a:bodyPr/>
          <a:lstStyle/>
          <a:p>
            <a:fld id="{F236E307-954A-4B89-9489-065B16746BB5}" type="slidenum">
              <a:rPr lang="zh-CN" altLang="en-US" smtClean="0"/>
              <a:t>‹#›</a:t>
            </a:fld>
            <a:endParaRPr lang="zh-CN" altLang="en-US"/>
          </a:p>
        </p:txBody>
      </p:sp>
    </p:spTree>
    <p:extLst>
      <p:ext uri="{BB962C8B-B14F-4D97-AF65-F5344CB8AC3E}">
        <p14:creationId xmlns:p14="http://schemas.microsoft.com/office/powerpoint/2010/main" val="3164695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0C830B-22DB-4B0D-9AB5-D3664974141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6207A02-CB26-4A18-8BC2-78C62F67E6A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E02CDE9-4992-41B1-8392-8C5846DA4FF1}"/>
              </a:ext>
            </a:extLst>
          </p:cNvPr>
          <p:cNvSpPr>
            <a:spLocks noGrp="1"/>
          </p:cNvSpPr>
          <p:nvPr>
            <p:ph type="dt" sz="half" idx="10"/>
          </p:nvPr>
        </p:nvSpPr>
        <p:spPr/>
        <p:txBody>
          <a:bodyPr/>
          <a:lstStyle/>
          <a:p>
            <a:fld id="{384D54B0-5B1F-4170-A201-D0963887B749}" type="datetimeFigureOut">
              <a:rPr lang="zh-CN" altLang="en-US" smtClean="0"/>
              <a:t>2019/7/6</a:t>
            </a:fld>
            <a:endParaRPr lang="zh-CN" altLang="en-US"/>
          </a:p>
        </p:txBody>
      </p:sp>
      <p:sp>
        <p:nvSpPr>
          <p:cNvPr id="5" name="页脚占位符 4">
            <a:extLst>
              <a:ext uri="{FF2B5EF4-FFF2-40B4-BE49-F238E27FC236}">
                <a16:creationId xmlns:a16="http://schemas.microsoft.com/office/drawing/2014/main" id="{A91FBCDB-0C4A-43AD-9ED1-9F270126ED5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45A17FB-BC27-4240-8E23-BAEE40259C26}"/>
              </a:ext>
            </a:extLst>
          </p:cNvPr>
          <p:cNvSpPr>
            <a:spLocks noGrp="1"/>
          </p:cNvSpPr>
          <p:nvPr>
            <p:ph type="sldNum" sz="quarter" idx="12"/>
          </p:nvPr>
        </p:nvSpPr>
        <p:spPr/>
        <p:txBody>
          <a:bodyPr/>
          <a:lstStyle/>
          <a:p>
            <a:fld id="{F236E307-954A-4B89-9489-065B16746BB5}" type="slidenum">
              <a:rPr lang="zh-CN" altLang="en-US" smtClean="0"/>
              <a:t>‹#›</a:t>
            </a:fld>
            <a:endParaRPr lang="zh-CN" altLang="en-US"/>
          </a:p>
        </p:txBody>
      </p:sp>
    </p:spTree>
    <p:extLst>
      <p:ext uri="{BB962C8B-B14F-4D97-AF65-F5344CB8AC3E}">
        <p14:creationId xmlns:p14="http://schemas.microsoft.com/office/powerpoint/2010/main" val="2283643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8100CC-B40B-4F42-947E-F9547CD481D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9C526E7-B992-49CF-BBC6-26664C3F60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816672D-22DF-4489-9332-428A7E154802}"/>
              </a:ext>
            </a:extLst>
          </p:cNvPr>
          <p:cNvSpPr>
            <a:spLocks noGrp="1"/>
          </p:cNvSpPr>
          <p:nvPr>
            <p:ph type="dt" sz="half" idx="10"/>
          </p:nvPr>
        </p:nvSpPr>
        <p:spPr/>
        <p:txBody>
          <a:bodyPr/>
          <a:lstStyle/>
          <a:p>
            <a:fld id="{384D54B0-5B1F-4170-A201-D0963887B749}" type="datetimeFigureOut">
              <a:rPr lang="zh-CN" altLang="en-US" smtClean="0"/>
              <a:t>2019/7/6</a:t>
            </a:fld>
            <a:endParaRPr lang="zh-CN" altLang="en-US"/>
          </a:p>
        </p:txBody>
      </p:sp>
      <p:sp>
        <p:nvSpPr>
          <p:cNvPr id="5" name="页脚占位符 4">
            <a:extLst>
              <a:ext uri="{FF2B5EF4-FFF2-40B4-BE49-F238E27FC236}">
                <a16:creationId xmlns:a16="http://schemas.microsoft.com/office/drawing/2014/main" id="{FC89C862-5398-4425-BB5C-4A4C9473092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ACB4E48-6B11-49FF-88AE-883A3C8DF821}"/>
              </a:ext>
            </a:extLst>
          </p:cNvPr>
          <p:cNvSpPr>
            <a:spLocks noGrp="1"/>
          </p:cNvSpPr>
          <p:nvPr>
            <p:ph type="sldNum" sz="quarter" idx="12"/>
          </p:nvPr>
        </p:nvSpPr>
        <p:spPr/>
        <p:txBody>
          <a:bodyPr/>
          <a:lstStyle/>
          <a:p>
            <a:fld id="{F236E307-954A-4B89-9489-065B16746BB5}" type="slidenum">
              <a:rPr lang="zh-CN" altLang="en-US" smtClean="0"/>
              <a:t>‹#›</a:t>
            </a:fld>
            <a:endParaRPr lang="zh-CN" altLang="en-US"/>
          </a:p>
        </p:txBody>
      </p:sp>
    </p:spTree>
    <p:extLst>
      <p:ext uri="{BB962C8B-B14F-4D97-AF65-F5344CB8AC3E}">
        <p14:creationId xmlns:p14="http://schemas.microsoft.com/office/powerpoint/2010/main" val="2018689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874431-C245-4BB4-9CE2-1DA4170C313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9E62E46-4F05-44EF-9EE1-FDA8FE442A5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5BD731F-BC6E-4FEF-BA99-61E290DB8EB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43820BF-B752-482B-86BA-655C1BCEEF48}"/>
              </a:ext>
            </a:extLst>
          </p:cNvPr>
          <p:cNvSpPr>
            <a:spLocks noGrp="1"/>
          </p:cNvSpPr>
          <p:nvPr>
            <p:ph type="dt" sz="half" idx="10"/>
          </p:nvPr>
        </p:nvSpPr>
        <p:spPr/>
        <p:txBody>
          <a:bodyPr/>
          <a:lstStyle/>
          <a:p>
            <a:fld id="{384D54B0-5B1F-4170-A201-D0963887B749}" type="datetimeFigureOut">
              <a:rPr lang="zh-CN" altLang="en-US" smtClean="0"/>
              <a:t>2019/7/6</a:t>
            </a:fld>
            <a:endParaRPr lang="zh-CN" altLang="en-US"/>
          </a:p>
        </p:txBody>
      </p:sp>
      <p:sp>
        <p:nvSpPr>
          <p:cNvPr id="6" name="页脚占位符 5">
            <a:extLst>
              <a:ext uri="{FF2B5EF4-FFF2-40B4-BE49-F238E27FC236}">
                <a16:creationId xmlns:a16="http://schemas.microsoft.com/office/drawing/2014/main" id="{29793C2D-83C8-48A8-866E-F7D84EEC82A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F76C8DA-472D-4F93-84E7-7889DF6467AC}"/>
              </a:ext>
            </a:extLst>
          </p:cNvPr>
          <p:cNvSpPr>
            <a:spLocks noGrp="1"/>
          </p:cNvSpPr>
          <p:nvPr>
            <p:ph type="sldNum" sz="quarter" idx="12"/>
          </p:nvPr>
        </p:nvSpPr>
        <p:spPr/>
        <p:txBody>
          <a:bodyPr/>
          <a:lstStyle/>
          <a:p>
            <a:fld id="{F236E307-954A-4B89-9489-065B16746BB5}" type="slidenum">
              <a:rPr lang="zh-CN" altLang="en-US" smtClean="0"/>
              <a:t>‹#›</a:t>
            </a:fld>
            <a:endParaRPr lang="zh-CN" altLang="en-US"/>
          </a:p>
        </p:txBody>
      </p:sp>
    </p:spTree>
    <p:extLst>
      <p:ext uri="{BB962C8B-B14F-4D97-AF65-F5344CB8AC3E}">
        <p14:creationId xmlns:p14="http://schemas.microsoft.com/office/powerpoint/2010/main" val="496007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091733-BA19-4B81-90F9-5737A666B61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A0CBA8D-3FE0-44D3-8A9B-86810C0DC8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00A217B-497E-4D7D-ACA8-3708693206A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F11990F-0AA1-4A79-985C-C225890B92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E8BDA8D-CF55-4D78-B2EB-C185B473131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D332D01-FDF5-430A-A366-69DF49E7415A}"/>
              </a:ext>
            </a:extLst>
          </p:cNvPr>
          <p:cNvSpPr>
            <a:spLocks noGrp="1"/>
          </p:cNvSpPr>
          <p:nvPr>
            <p:ph type="dt" sz="half" idx="10"/>
          </p:nvPr>
        </p:nvSpPr>
        <p:spPr/>
        <p:txBody>
          <a:bodyPr/>
          <a:lstStyle/>
          <a:p>
            <a:fld id="{384D54B0-5B1F-4170-A201-D0963887B749}" type="datetimeFigureOut">
              <a:rPr lang="zh-CN" altLang="en-US" smtClean="0"/>
              <a:t>2019/7/6</a:t>
            </a:fld>
            <a:endParaRPr lang="zh-CN" altLang="en-US"/>
          </a:p>
        </p:txBody>
      </p:sp>
      <p:sp>
        <p:nvSpPr>
          <p:cNvPr id="8" name="页脚占位符 7">
            <a:extLst>
              <a:ext uri="{FF2B5EF4-FFF2-40B4-BE49-F238E27FC236}">
                <a16:creationId xmlns:a16="http://schemas.microsoft.com/office/drawing/2014/main" id="{AAD3A7ED-95CC-488B-A4BD-9E9200A4016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3EF6E5F-5855-4082-B1B6-7D875662C621}"/>
              </a:ext>
            </a:extLst>
          </p:cNvPr>
          <p:cNvSpPr>
            <a:spLocks noGrp="1"/>
          </p:cNvSpPr>
          <p:nvPr>
            <p:ph type="sldNum" sz="quarter" idx="12"/>
          </p:nvPr>
        </p:nvSpPr>
        <p:spPr/>
        <p:txBody>
          <a:bodyPr/>
          <a:lstStyle/>
          <a:p>
            <a:fld id="{F236E307-954A-4B89-9489-065B16746BB5}" type="slidenum">
              <a:rPr lang="zh-CN" altLang="en-US" smtClean="0"/>
              <a:t>‹#›</a:t>
            </a:fld>
            <a:endParaRPr lang="zh-CN" altLang="en-US"/>
          </a:p>
        </p:txBody>
      </p:sp>
    </p:spTree>
    <p:extLst>
      <p:ext uri="{BB962C8B-B14F-4D97-AF65-F5344CB8AC3E}">
        <p14:creationId xmlns:p14="http://schemas.microsoft.com/office/powerpoint/2010/main" val="180406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494E55-2414-4297-A955-CF3679CE339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13C1739-A24D-465C-B5E4-95378CE197A8}"/>
              </a:ext>
            </a:extLst>
          </p:cNvPr>
          <p:cNvSpPr>
            <a:spLocks noGrp="1"/>
          </p:cNvSpPr>
          <p:nvPr>
            <p:ph type="dt" sz="half" idx="10"/>
          </p:nvPr>
        </p:nvSpPr>
        <p:spPr/>
        <p:txBody>
          <a:bodyPr/>
          <a:lstStyle/>
          <a:p>
            <a:fld id="{384D54B0-5B1F-4170-A201-D0963887B749}" type="datetimeFigureOut">
              <a:rPr lang="zh-CN" altLang="en-US" smtClean="0"/>
              <a:t>2019/7/6</a:t>
            </a:fld>
            <a:endParaRPr lang="zh-CN" altLang="en-US"/>
          </a:p>
        </p:txBody>
      </p:sp>
      <p:sp>
        <p:nvSpPr>
          <p:cNvPr id="4" name="页脚占位符 3">
            <a:extLst>
              <a:ext uri="{FF2B5EF4-FFF2-40B4-BE49-F238E27FC236}">
                <a16:creationId xmlns:a16="http://schemas.microsoft.com/office/drawing/2014/main" id="{FF28E335-8710-4F57-B48B-BF6A60BC81D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9902382-C7B7-42B9-93CF-4347F4674ECB}"/>
              </a:ext>
            </a:extLst>
          </p:cNvPr>
          <p:cNvSpPr>
            <a:spLocks noGrp="1"/>
          </p:cNvSpPr>
          <p:nvPr>
            <p:ph type="sldNum" sz="quarter" idx="12"/>
          </p:nvPr>
        </p:nvSpPr>
        <p:spPr/>
        <p:txBody>
          <a:bodyPr/>
          <a:lstStyle/>
          <a:p>
            <a:fld id="{F236E307-954A-4B89-9489-065B16746BB5}" type="slidenum">
              <a:rPr lang="zh-CN" altLang="en-US" smtClean="0"/>
              <a:t>‹#›</a:t>
            </a:fld>
            <a:endParaRPr lang="zh-CN" altLang="en-US"/>
          </a:p>
        </p:txBody>
      </p:sp>
    </p:spTree>
    <p:extLst>
      <p:ext uri="{BB962C8B-B14F-4D97-AF65-F5344CB8AC3E}">
        <p14:creationId xmlns:p14="http://schemas.microsoft.com/office/powerpoint/2010/main" val="4141423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7E2F921-717D-4390-853A-97A44DEE2EE5}"/>
              </a:ext>
            </a:extLst>
          </p:cNvPr>
          <p:cNvSpPr>
            <a:spLocks noGrp="1"/>
          </p:cNvSpPr>
          <p:nvPr>
            <p:ph type="dt" sz="half" idx="10"/>
          </p:nvPr>
        </p:nvSpPr>
        <p:spPr/>
        <p:txBody>
          <a:bodyPr/>
          <a:lstStyle/>
          <a:p>
            <a:fld id="{384D54B0-5B1F-4170-A201-D0963887B749}" type="datetimeFigureOut">
              <a:rPr lang="zh-CN" altLang="en-US" smtClean="0"/>
              <a:t>2019/7/6</a:t>
            </a:fld>
            <a:endParaRPr lang="zh-CN" altLang="en-US"/>
          </a:p>
        </p:txBody>
      </p:sp>
      <p:sp>
        <p:nvSpPr>
          <p:cNvPr id="3" name="页脚占位符 2">
            <a:extLst>
              <a:ext uri="{FF2B5EF4-FFF2-40B4-BE49-F238E27FC236}">
                <a16:creationId xmlns:a16="http://schemas.microsoft.com/office/drawing/2014/main" id="{7D42D95F-C0AD-4901-A08B-72873B84A39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9093123-03C8-46FE-9376-8EFEE2453786}"/>
              </a:ext>
            </a:extLst>
          </p:cNvPr>
          <p:cNvSpPr>
            <a:spLocks noGrp="1"/>
          </p:cNvSpPr>
          <p:nvPr>
            <p:ph type="sldNum" sz="quarter" idx="12"/>
          </p:nvPr>
        </p:nvSpPr>
        <p:spPr/>
        <p:txBody>
          <a:bodyPr/>
          <a:lstStyle/>
          <a:p>
            <a:fld id="{F236E307-954A-4B89-9489-065B16746BB5}" type="slidenum">
              <a:rPr lang="zh-CN" altLang="en-US" smtClean="0"/>
              <a:t>‹#›</a:t>
            </a:fld>
            <a:endParaRPr lang="zh-CN" altLang="en-US"/>
          </a:p>
        </p:txBody>
      </p:sp>
    </p:spTree>
    <p:extLst>
      <p:ext uri="{BB962C8B-B14F-4D97-AF65-F5344CB8AC3E}">
        <p14:creationId xmlns:p14="http://schemas.microsoft.com/office/powerpoint/2010/main" val="28431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F4C49D-F07C-460D-B585-BC4921CF48E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AE5DF99-2DBA-4A21-B163-804F05043A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D360FF8-D742-4244-BFDF-1BCA7BD0E4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122E4EA-49BB-4DFC-A042-F7417A603684}"/>
              </a:ext>
            </a:extLst>
          </p:cNvPr>
          <p:cNvSpPr>
            <a:spLocks noGrp="1"/>
          </p:cNvSpPr>
          <p:nvPr>
            <p:ph type="dt" sz="half" idx="10"/>
          </p:nvPr>
        </p:nvSpPr>
        <p:spPr/>
        <p:txBody>
          <a:bodyPr/>
          <a:lstStyle/>
          <a:p>
            <a:fld id="{384D54B0-5B1F-4170-A201-D0963887B749}" type="datetimeFigureOut">
              <a:rPr lang="zh-CN" altLang="en-US" smtClean="0"/>
              <a:t>2019/7/6</a:t>
            </a:fld>
            <a:endParaRPr lang="zh-CN" altLang="en-US"/>
          </a:p>
        </p:txBody>
      </p:sp>
      <p:sp>
        <p:nvSpPr>
          <p:cNvPr id="6" name="页脚占位符 5">
            <a:extLst>
              <a:ext uri="{FF2B5EF4-FFF2-40B4-BE49-F238E27FC236}">
                <a16:creationId xmlns:a16="http://schemas.microsoft.com/office/drawing/2014/main" id="{A18992D6-AB99-45AE-B375-EF39F35035A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C40F3FA-EA6B-43FB-BEB8-3474F3588AA6}"/>
              </a:ext>
            </a:extLst>
          </p:cNvPr>
          <p:cNvSpPr>
            <a:spLocks noGrp="1"/>
          </p:cNvSpPr>
          <p:nvPr>
            <p:ph type="sldNum" sz="quarter" idx="12"/>
          </p:nvPr>
        </p:nvSpPr>
        <p:spPr/>
        <p:txBody>
          <a:bodyPr/>
          <a:lstStyle/>
          <a:p>
            <a:fld id="{F236E307-954A-4B89-9489-065B16746BB5}" type="slidenum">
              <a:rPr lang="zh-CN" altLang="en-US" smtClean="0"/>
              <a:t>‹#›</a:t>
            </a:fld>
            <a:endParaRPr lang="zh-CN" altLang="en-US"/>
          </a:p>
        </p:txBody>
      </p:sp>
    </p:spTree>
    <p:extLst>
      <p:ext uri="{BB962C8B-B14F-4D97-AF65-F5344CB8AC3E}">
        <p14:creationId xmlns:p14="http://schemas.microsoft.com/office/powerpoint/2010/main" val="742600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BDF03E-421A-4D2B-8D00-9B02E987AE4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CEEC010-614F-442F-821A-8444E8B1C8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9A77C39-73D0-4F54-9FCB-AD50951B5F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953223B-A60A-45B2-BB63-1CE78CB1254D}"/>
              </a:ext>
            </a:extLst>
          </p:cNvPr>
          <p:cNvSpPr>
            <a:spLocks noGrp="1"/>
          </p:cNvSpPr>
          <p:nvPr>
            <p:ph type="dt" sz="half" idx="10"/>
          </p:nvPr>
        </p:nvSpPr>
        <p:spPr/>
        <p:txBody>
          <a:bodyPr/>
          <a:lstStyle/>
          <a:p>
            <a:fld id="{384D54B0-5B1F-4170-A201-D0963887B749}" type="datetimeFigureOut">
              <a:rPr lang="zh-CN" altLang="en-US" smtClean="0"/>
              <a:t>2019/7/6</a:t>
            </a:fld>
            <a:endParaRPr lang="zh-CN" altLang="en-US"/>
          </a:p>
        </p:txBody>
      </p:sp>
      <p:sp>
        <p:nvSpPr>
          <p:cNvPr id="6" name="页脚占位符 5">
            <a:extLst>
              <a:ext uri="{FF2B5EF4-FFF2-40B4-BE49-F238E27FC236}">
                <a16:creationId xmlns:a16="http://schemas.microsoft.com/office/drawing/2014/main" id="{46275951-79F5-4F9F-9D7D-64A800758EC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CEF042F-C07D-4D99-A102-160033222734}"/>
              </a:ext>
            </a:extLst>
          </p:cNvPr>
          <p:cNvSpPr>
            <a:spLocks noGrp="1"/>
          </p:cNvSpPr>
          <p:nvPr>
            <p:ph type="sldNum" sz="quarter" idx="12"/>
          </p:nvPr>
        </p:nvSpPr>
        <p:spPr/>
        <p:txBody>
          <a:bodyPr/>
          <a:lstStyle/>
          <a:p>
            <a:fld id="{F236E307-954A-4B89-9489-065B16746BB5}" type="slidenum">
              <a:rPr lang="zh-CN" altLang="en-US" smtClean="0"/>
              <a:t>‹#›</a:t>
            </a:fld>
            <a:endParaRPr lang="zh-CN" altLang="en-US"/>
          </a:p>
        </p:txBody>
      </p:sp>
    </p:spTree>
    <p:extLst>
      <p:ext uri="{BB962C8B-B14F-4D97-AF65-F5344CB8AC3E}">
        <p14:creationId xmlns:p14="http://schemas.microsoft.com/office/powerpoint/2010/main" val="1260075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4386DE3-B349-4362-9CAB-952A86FF90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20AD98B-346A-40F8-9BE7-284292AD5E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56D030D-5AB0-4843-8AB1-4E5D9007CE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4D54B0-5B1F-4170-A201-D0963887B749}" type="datetimeFigureOut">
              <a:rPr lang="zh-CN" altLang="en-US" smtClean="0"/>
              <a:t>2019/7/6</a:t>
            </a:fld>
            <a:endParaRPr lang="zh-CN" altLang="en-US"/>
          </a:p>
        </p:txBody>
      </p:sp>
      <p:sp>
        <p:nvSpPr>
          <p:cNvPr id="5" name="页脚占位符 4">
            <a:extLst>
              <a:ext uri="{FF2B5EF4-FFF2-40B4-BE49-F238E27FC236}">
                <a16:creationId xmlns:a16="http://schemas.microsoft.com/office/drawing/2014/main" id="{2BE3B048-5647-4E27-B0BB-DDAEE2E73F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70D756B-FDDB-4521-89B5-E1E08C7ED5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36E307-954A-4B89-9489-065B16746BB5}" type="slidenum">
              <a:rPr lang="zh-CN" altLang="en-US" smtClean="0"/>
              <a:t>‹#›</a:t>
            </a:fld>
            <a:endParaRPr lang="zh-CN" altLang="en-US"/>
          </a:p>
        </p:txBody>
      </p:sp>
    </p:spTree>
    <p:extLst>
      <p:ext uri="{BB962C8B-B14F-4D97-AF65-F5344CB8AC3E}">
        <p14:creationId xmlns:p14="http://schemas.microsoft.com/office/powerpoint/2010/main" val="4666834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042560-A98E-4512-82DB-D80E8C153B27}"/>
              </a:ext>
            </a:extLst>
          </p:cNvPr>
          <p:cNvSpPr>
            <a:spLocks noGrp="1"/>
          </p:cNvSpPr>
          <p:nvPr>
            <p:ph type="ctrTitle"/>
          </p:nvPr>
        </p:nvSpPr>
        <p:spPr>
          <a:xfrm>
            <a:off x="1823428" y="791369"/>
            <a:ext cx="9505950" cy="1655762"/>
          </a:xfrm>
        </p:spPr>
        <p:txBody>
          <a:bodyPr>
            <a:normAutofit fontScale="90000"/>
          </a:bodyPr>
          <a:lstStyle/>
          <a:p>
            <a:r>
              <a:rPr lang="zh-CN" altLang="en-US" b="1" dirty="0"/>
              <a:t>基于机器学习的镍基单晶高温合金材料数据分析方法研究</a:t>
            </a:r>
          </a:p>
        </p:txBody>
      </p:sp>
      <p:sp>
        <p:nvSpPr>
          <p:cNvPr id="4" name="矩形 3">
            <a:extLst>
              <a:ext uri="{FF2B5EF4-FFF2-40B4-BE49-F238E27FC236}">
                <a16:creationId xmlns:a16="http://schemas.microsoft.com/office/drawing/2014/main" id="{1E00CE19-4A90-483B-A8C3-E6D7F53469D1}"/>
              </a:ext>
            </a:extLst>
          </p:cNvPr>
          <p:cNvSpPr/>
          <p:nvPr/>
        </p:nvSpPr>
        <p:spPr>
          <a:xfrm>
            <a:off x="3905250" y="5430117"/>
            <a:ext cx="8286750" cy="1311128"/>
          </a:xfrm>
          <a:prstGeom prst="rect">
            <a:avLst/>
          </a:prstGeom>
        </p:spPr>
        <p:txBody>
          <a:bodyPr wrap="square">
            <a:spAutoFit/>
          </a:bodyPr>
          <a:lstStyle/>
          <a:p>
            <a:pPr lvl="0" algn="ctr" fontAlgn="base">
              <a:spcBef>
                <a:spcPct val="20000"/>
              </a:spcBef>
              <a:spcAft>
                <a:spcPct val="0"/>
              </a:spcAft>
            </a:pPr>
            <a:r>
              <a:rPr kumimoji="1" lang="zh-CN" altLang="en-US" sz="3600" kern="0" dirty="0">
                <a:solidFill>
                  <a:srgbClr val="000000"/>
                </a:solidFill>
                <a:latin typeface="Times New Roman"/>
                <a:ea typeface="方正姚体"/>
              </a:rPr>
              <a:t>上海大学  刘悦、施思齐、鲁晓刚等</a:t>
            </a:r>
            <a:endParaRPr kumimoji="1" lang="en-US" altLang="zh-CN" sz="3600" kern="0" dirty="0">
              <a:solidFill>
                <a:srgbClr val="000000"/>
              </a:solidFill>
              <a:latin typeface="Times New Roman"/>
              <a:ea typeface="方正姚体"/>
            </a:endParaRPr>
          </a:p>
          <a:p>
            <a:pPr lvl="0" algn="ctr" fontAlgn="base">
              <a:spcBef>
                <a:spcPct val="20000"/>
              </a:spcBef>
              <a:spcAft>
                <a:spcPct val="0"/>
              </a:spcAft>
            </a:pPr>
            <a:fld id="{8074004B-2CA3-634E-9581-5C80EC2E77C5}" type="datetime3">
              <a:rPr kumimoji="1" lang="zh-CN" altLang="en-US" sz="3600" kern="0">
                <a:solidFill>
                  <a:srgbClr val="000000"/>
                </a:solidFill>
                <a:latin typeface="Times New Roman"/>
                <a:ea typeface="方正姚体"/>
              </a:rPr>
              <a:pPr lvl="0" algn="ctr" fontAlgn="base">
                <a:spcBef>
                  <a:spcPct val="20000"/>
                </a:spcBef>
                <a:spcAft>
                  <a:spcPct val="0"/>
                </a:spcAft>
              </a:pPr>
              <a:t>2019年7月6日星期六</a:t>
            </a:fld>
            <a:endParaRPr kumimoji="1" lang="zh-CN" altLang="en-US" sz="3600" kern="0" dirty="0">
              <a:solidFill>
                <a:srgbClr val="000000"/>
              </a:solidFill>
              <a:latin typeface="Times New Roman"/>
              <a:ea typeface="方正姚体"/>
            </a:endParaRPr>
          </a:p>
        </p:txBody>
      </p:sp>
      <p:pic>
        <p:nvPicPr>
          <p:cNvPr id="1026" name="Picture 2" descr="https://ss0.baidu.com/6ONWsjip0QIZ8tyhnq/it/u=591418026,1611557798&amp;fm=58&amp;bpow=813&amp;bpoh=1024">
            <a:extLst>
              <a:ext uri="{FF2B5EF4-FFF2-40B4-BE49-F238E27FC236}">
                <a16:creationId xmlns:a16="http://schemas.microsoft.com/office/drawing/2014/main" id="{4BAF4439-DA16-48EE-8ECC-3B45F8B43F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640" y="1"/>
            <a:ext cx="1728788" cy="200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1371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示 6">
            <a:extLst>
              <a:ext uri="{FF2B5EF4-FFF2-40B4-BE49-F238E27FC236}">
                <a16:creationId xmlns:a16="http://schemas.microsoft.com/office/drawing/2014/main" id="{6333AA48-DCAC-40DF-859E-86F58D8704B7}"/>
              </a:ext>
            </a:extLst>
          </p:cNvPr>
          <p:cNvGraphicFramePr/>
          <p:nvPr>
            <p:extLst>
              <p:ext uri="{D42A27DB-BD31-4B8C-83A1-F6EECF244321}">
                <p14:modId xmlns:p14="http://schemas.microsoft.com/office/powerpoint/2010/main" val="713802175"/>
              </p:ext>
            </p:extLst>
          </p:nvPr>
        </p:nvGraphicFramePr>
        <p:xfrm>
          <a:off x="729910" y="101599"/>
          <a:ext cx="10518661" cy="67128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星形: 五角 7">
            <a:extLst>
              <a:ext uri="{FF2B5EF4-FFF2-40B4-BE49-F238E27FC236}">
                <a16:creationId xmlns:a16="http://schemas.microsoft.com/office/drawing/2014/main" id="{F0A82C65-B55C-49F2-836F-769776AB10B5}"/>
              </a:ext>
            </a:extLst>
          </p:cNvPr>
          <p:cNvSpPr/>
          <p:nvPr/>
        </p:nvSpPr>
        <p:spPr>
          <a:xfrm>
            <a:off x="1048248" y="-83449"/>
            <a:ext cx="511199" cy="45989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星形: 五角 8">
            <a:extLst>
              <a:ext uri="{FF2B5EF4-FFF2-40B4-BE49-F238E27FC236}">
                <a16:creationId xmlns:a16="http://schemas.microsoft.com/office/drawing/2014/main" id="{99759D03-154F-415B-82DB-2C6057F68826}"/>
              </a:ext>
            </a:extLst>
          </p:cNvPr>
          <p:cNvSpPr/>
          <p:nvPr/>
        </p:nvSpPr>
        <p:spPr>
          <a:xfrm>
            <a:off x="1048248" y="2934185"/>
            <a:ext cx="511199" cy="45989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3507702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组合 45">
            <a:extLst>
              <a:ext uri="{FF2B5EF4-FFF2-40B4-BE49-F238E27FC236}">
                <a16:creationId xmlns:a16="http://schemas.microsoft.com/office/drawing/2014/main" id="{FB509496-51BA-44CB-AD5A-84812D8D1C99}"/>
              </a:ext>
            </a:extLst>
          </p:cNvPr>
          <p:cNvGrpSpPr/>
          <p:nvPr/>
        </p:nvGrpSpPr>
        <p:grpSpPr>
          <a:xfrm>
            <a:off x="653141" y="162491"/>
            <a:ext cx="10475642" cy="6598225"/>
            <a:chOff x="1007393" y="778622"/>
            <a:chExt cx="9080021" cy="5914446"/>
          </a:xfrm>
        </p:grpSpPr>
        <p:sp>
          <p:nvSpPr>
            <p:cNvPr id="4" name="椭圆 3">
              <a:extLst>
                <a:ext uri="{FF2B5EF4-FFF2-40B4-BE49-F238E27FC236}">
                  <a16:creationId xmlns:a16="http://schemas.microsoft.com/office/drawing/2014/main" id="{91F3A3A0-DDAC-4E35-BBBC-9257C5E0025E}"/>
                </a:ext>
              </a:extLst>
            </p:cNvPr>
            <p:cNvSpPr/>
            <p:nvPr/>
          </p:nvSpPr>
          <p:spPr>
            <a:xfrm>
              <a:off x="4465060" y="2397457"/>
              <a:ext cx="2778546" cy="2711148"/>
            </a:xfrm>
            <a:prstGeom prst="ellipse">
              <a:avLst/>
            </a:prstGeom>
            <a:solidFill>
              <a:srgbClr val="E8E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BE0AE487-BA70-4627-A6DC-7C205C07A2F7}"/>
                </a:ext>
              </a:extLst>
            </p:cNvPr>
            <p:cNvSpPr txBox="1"/>
            <p:nvPr/>
          </p:nvSpPr>
          <p:spPr>
            <a:xfrm>
              <a:off x="4693968" y="2771966"/>
              <a:ext cx="2303053" cy="646331"/>
            </a:xfrm>
            <a:prstGeom prst="rect">
              <a:avLst/>
            </a:prstGeom>
            <a:noFill/>
          </p:spPr>
          <p:txBody>
            <a:bodyPr wrap="square" rtlCol="0">
              <a:spAutoFit/>
            </a:bodyPr>
            <a:lstStyle/>
            <a:p>
              <a:pPr algn="ctr"/>
              <a:r>
                <a:rPr lang="zh-CN" altLang="en-US" b="1" dirty="0">
                  <a:latin typeface="楷体" panose="02010609060101010101" pitchFamily="49" charset="-122"/>
                  <a:ea typeface="楷体" panose="02010609060101010101" pitchFamily="49" charset="-122"/>
                </a:rPr>
                <a:t>镍基高温合金数据库</a:t>
              </a:r>
              <a:endParaRPr lang="en-US" altLang="zh-CN" b="1" dirty="0">
                <a:latin typeface="楷体" panose="02010609060101010101" pitchFamily="49" charset="-122"/>
                <a:ea typeface="楷体" panose="02010609060101010101" pitchFamily="49" charset="-122"/>
              </a:endParaRPr>
            </a:p>
            <a:p>
              <a:pPr algn="ctr"/>
              <a:r>
                <a:rPr lang="en-US" altLang="zh-CN" b="1" dirty="0">
                  <a:solidFill>
                    <a:srgbClr val="FF0000"/>
                  </a:solidFill>
                  <a:latin typeface="楷体" panose="02010609060101010101" pitchFamily="49" charset="-122"/>
                  <a:ea typeface="楷体" panose="02010609060101010101" pitchFamily="49" charset="-122"/>
                </a:rPr>
                <a:t>15557</a:t>
              </a:r>
              <a:r>
                <a:rPr lang="zh-CN" altLang="en-US" b="1" dirty="0">
                  <a:latin typeface="楷体" panose="02010609060101010101" pitchFamily="49" charset="-122"/>
                  <a:ea typeface="楷体" panose="02010609060101010101" pitchFamily="49" charset="-122"/>
                </a:rPr>
                <a:t>条</a:t>
              </a:r>
            </a:p>
          </p:txBody>
        </p:sp>
        <p:pic>
          <p:nvPicPr>
            <p:cNvPr id="6" name="图片 5">
              <a:extLst>
                <a:ext uri="{FF2B5EF4-FFF2-40B4-BE49-F238E27FC236}">
                  <a16:creationId xmlns:a16="http://schemas.microsoft.com/office/drawing/2014/main" id="{5207926D-8321-4FFF-BC7C-D15EA8C997A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35907" y="3278977"/>
              <a:ext cx="773084" cy="765242"/>
            </a:xfrm>
            <a:prstGeom prst="rect">
              <a:avLst/>
            </a:prstGeom>
          </p:spPr>
        </p:pic>
        <p:sp>
          <p:nvSpPr>
            <p:cNvPr id="7" name="矩形: 圆角 6">
              <a:extLst>
                <a:ext uri="{FF2B5EF4-FFF2-40B4-BE49-F238E27FC236}">
                  <a16:creationId xmlns:a16="http://schemas.microsoft.com/office/drawing/2014/main" id="{85C8EFEF-458E-4CFA-A91D-D0DEDD118740}"/>
                </a:ext>
              </a:extLst>
            </p:cNvPr>
            <p:cNvSpPr/>
            <p:nvPr/>
          </p:nvSpPr>
          <p:spPr>
            <a:xfrm>
              <a:off x="1007393" y="1423482"/>
              <a:ext cx="2014492" cy="4210886"/>
            </a:xfrm>
            <a:prstGeom prst="roundRect">
              <a:avLst/>
            </a:prstGeom>
            <a:noFill/>
            <a:ln w="28575">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7492C891-10C6-403C-B9A8-6A81FB8ED6D7}"/>
                </a:ext>
              </a:extLst>
            </p:cNvPr>
            <p:cNvSpPr txBox="1"/>
            <p:nvPr/>
          </p:nvSpPr>
          <p:spPr>
            <a:xfrm>
              <a:off x="1082272" y="2007043"/>
              <a:ext cx="1847852" cy="665205"/>
            </a:xfrm>
            <a:prstGeom prst="rect">
              <a:avLst/>
            </a:prstGeom>
            <a:solidFill>
              <a:srgbClr val="EE8044"/>
            </a:solidFill>
          </p:spPr>
          <p:txBody>
            <a:bodyPr wrap="square" rtlCol="0">
              <a:spAutoFit/>
            </a:bodyPr>
            <a:lstStyle/>
            <a:p>
              <a:pPr algn="ctr"/>
              <a:r>
                <a:rPr lang="zh-CN" altLang="en-US" dirty="0">
                  <a:solidFill>
                    <a:schemeClr val="bg1"/>
                  </a:solidFill>
                  <a:latin typeface="楷体" panose="02010609060101010101" pitchFamily="49" charset="-122"/>
                  <a:ea typeface="楷体" panose="02010609060101010101" pitchFamily="49" charset="-122"/>
                </a:rPr>
                <a:t>①王院士</a:t>
              </a:r>
              <a:r>
                <a:rPr lang="en-US" altLang="zh-CN" dirty="0">
                  <a:solidFill>
                    <a:schemeClr val="bg1"/>
                  </a:solidFill>
                  <a:latin typeface="楷体" panose="02010609060101010101" pitchFamily="49" charset="-122"/>
                  <a:ea typeface="楷体" panose="02010609060101010101" pitchFamily="49" charset="-122"/>
                </a:rPr>
                <a:t>49</a:t>
              </a:r>
              <a:r>
                <a:rPr lang="zh-CN" altLang="en-US" dirty="0">
                  <a:solidFill>
                    <a:schemeClr val="bg1"/>
                  </a:solidFill>
                  <a:latin typeface="楷体" panose="02010609060101010101" pitchFamily="49" charset="-122"/>
                  <a:ea typeface="楷体" panose="02010609060101010101" pitchFamily="49" charset="-122"/>
                </a:rPr>
                <a:t>篇</a:t>
              </a:r>
              <a:endParaRPr lang="en-US" altLang="zh-CN" dirty="0">
                <a:solidFill>
                  <a:schemeClr val="bg1"/>
                </a:solidFill>
                <a:latin typeface="楷体" panose="02010609060101010101" pitchFamily="49" charset="-122"/>
                <a:ea typeface="楷体" panose="02010609060101010101" pitchFamily="49" charset="-122"/>
              </a:endParaRPr>
            </a:p>
            <a:p>
              <a:pPr algn="ctr"/>
              <a:r>
                <a:rPr lang="zh-CN" altLang="en-US" dirty="0">
                  <a:solidFill>
                    <a:schemeClr val="bg1"/>
                  </a:solidFill>
                  <a:latin typeface="楷体" panose="02010609060101010101" pitchFamily="49" charset="-122"/>
                  <a:ea typeface="楷体" panose="02010609060101010101" pitchFamily="49" charset="-122"/>
                </a:rPr>
                <a:t>文献</a:t>
              </a:r>
            </a:p>
          </p:txBody>
        </p:sp>
        <p:sp>
          <p:nvSpPr>
            <p:cNvPr id="9" name="文本框 8">
              <a:extLst>
                <a:ext uri="{FF2B5EF4-FFF2-40B4-BE49-F238E27FC236}">
                  <a16:creationId xmlns:a16="http://schemas.microsoft.com/office/drawing/2014/main" id="{950065F6-5D74-4E4E-845E-E0F83F4B4128}"/>
                </a:ext>
              </a:extLst>
            </p:cNvPr>
            <p:cNvSpPr txBox="1"/>
            <p:nvPr/>
          </p:nvSpPr>
          <p:spPr>
            <a:xfrm>
              <a:off x="1050918" y="2935715"/>
              <a:ext cx="1858945" cy="665205"/>
            </a:xfrm>
            <a:prstGeom prst="rect">
              <a:avLst/>
            </a:prstGeom>
            <a:solidFill>
              <a:srgbClr val="EE8044"/>
            </a:solidFill>
          </p:spPr>
          <p:txBody>
            <a:bodyPr wrap="square" rtlCol="0">
              <a:spAutoFit/>
            </a:bodyPr>
            <a:lstStyle>
              <a:defPPr>
                <a:defRPr lang="zh-CN"/>
              </a:defPPr>
              <a:lvl1pPr algn="ctr">
                <a:defRPr sz="2000"/>
              </a:lvl1pPr>
            </a:lstStyle>
            <a:p>
              <a:r>
                <a:rPr lang="zh-CN" altLang="en-US" sz="1800" dirty="0">
                  <a:solidFill>
                    <a:schemeClr val="bg1"/>
                  </a:solidFill>
                  <a:latin typeface="楷体" panose="02010609060101010101" pitchFamily="49" charset="-122"/>
                  <a:ea typeface="楷体" panose="02010609060101010101" pitchFamily="49" charset="-122"/>
                </a:rPr>
                <a:t>②国际高温合金会议文献</a:t>
              </a:r>
              <a:r>
                <a:rPr lang="en-US" altLang="zh-CN" sz="1800" dirty="0">
                  <a:solidFill>
                    <a:schemeClr val="bg1"/>
                  </a:solidFill>
                  <a:latin typeface="楷体" panose="02010609060101010101" pitchFamily="49" charset="-122"/>
                  <a:ea typeface="楷体" panose="02010609060101010101" pitchFamily="49" charset="-122"/>
                </a:rPr>
                <a:t>1258</a:t>
              </a:r>
              <a:r>
                <a:rPr lang="zh-CN" altLang="en-US" sz="1800" dirty="0">
                  <a:solidFill>
                    <a:schemeClr val="bg1"/>
                  </a:solidFill>
                  <a:latin typeface="楷体" panose="02010609060101010101" pitchFamily="49" charset="-122"/>
                  <a:ea typeface="楷体" panose="02010609060101010101" pitchFamily="49" charset="-122"/>
                </a:rPr>
                <a:t>篇</a:t>
              </a:r>
            </a:p>
          </p:txBody>
        </p:sp>
        <p:sp>
          <p:nvSpPr>
            <p:cNvPr id="10" name="文本框 9">
              <a:extLst>
                <a:ext uri="{FF2B5EF4-FFF2-40B4-BE49-F238E27FC236}">
                  <a16:creationId xmlns:a16="http://schemas.microsoft.com/office/drawing/2014/main" id="{0E6CD695-0FEC-4B45-B6EB-3EB708398357}"/>
                </a:ext>
              </a:extLst>
            </p:cNvPr>
            <p:cNvSpPr txBox="1"/>
            <p:nvPr/>
          </p:nvSpPr>
          <p:spPr>
            <a:xfrm>
              <a:off x="1075274" y="3896578"/>
              <a:ext cx="1847852" cy="646331"/>
            </a:xfrm>
            <a:prstGeom prst="rect">
              <a:avLst/>
            </a:prstGeom>
            <a:solidFill>
              <a:srgbClr val="EE8044"/>
            </a:solidFill>
          </p:spPr>
          <p:txBody>
            <a:bodyPr wrap="square" rtlCol="0">
              <a:spAutoFit/>
            </a:bodyPr>
            <a:lstStyle>
              <a:defPPr>
                <a:defRPr lang="zh-CN"/>
              </a:defPPr>
              <a:lvl1pPr algn="ctr">
                <a:defRPr sz="2000"/>
              </a:lvl1pPr>
            </a:lstStyle>
            <a:p>
              <a:r>
                <a:rPr lang="zh-CN" altLang="en-US" sz="1800" dirty="0">
                  <a:solidFill>
                    <a:schemeClr val="bg1"/>
                  </a:solidFill>
                  <a:latin typeface="楷体" panose="02010609060101010101" pitchFamily="49" charset="-122"/>
                  <a:ea typeface="楷体" panose="02010609060101010101" pitchFamily="49" charset="-122"/>
                </a:rPr>
                <a:t>③蠕变专利</a:t>
              </a:r>
              <a:endParaRPr lang="en-US" altLang="zh-CN" sz="1800" dirty="0">
                <a:solidFill>
                  <a:schemeClr val="bg1"/>
                </a:solidFill>
                <a:latin typeface="楷体" panose="02010609060101010101" pitchFamily="49" charset="-122"/>
                <a:ea typeface="楷体" panose="02010609060101010101" pitchFamily="49" charset="-122"/>
              </a:endParaRPr>
            </a:p>
            <a:p>
              <a:r>
                <a:rPr lang="en-US" altLang="zh-CN" sz="1800" dirty="0">
                  <a:solidFill>
                    <a:schemeClr val="bg1"/>
                  </a:solidFill>
                  <a:latin typeface="楷体" panose="02010609060101010101" pitchFamily="49" charset="-122"/>
                  <a:ea typeface="楷体" panose="02010609060101010101" pitchFamily="49" charset="-122"/>
                </a:rPr>
                <a:t>30</a:t>
              </a:r>
              <a:r>
                <a:rPr lang="zh-CN" altLang="en-US" sz="1800" dirty="0">
                  <a:solidFill>
                    <a:schemeClr val="bg1"/>
                  </a:solidFill>
                  <a:latin typeface="楷体" panose="02010609060101010101" pitchFamily="49" charset="-122"/>
                  <a:ea typeface="楷体" panose="02010609060101010101" pitchFamily="49" charset="-122"/>
                </a:rPr>
                <a:t>篇</a:t>
              </a:r>
            </a:p>
          </p:txBody>
        </p:sp>
        <p:sp>
          <p:nvSpPr>
            <p:cNvPr id="11" name="箭头: 右 10">
              <a:extLst>
                <a:ext uri="{FF2B5EF4-FFF2-40B4-BE49-F238E27FC236}">
                  <a16:creationId xmlns:a16="http://schemas.microsoft.com/office/drawing/2014/main" id="{908E3281-1510-4FAA-866D-544BBD3329FE}"/>
                </a:ext>
              </a:extLst>
            </p:cNvPr>
            <p:cNvSpPr/>
            <p:nvPr/>
          </p:nvSpPr>
          <p:spPr>
            <a:xfrm>
              <a:off x="3067142" y="3028617"/>
              <a:ext cx="531457" cy="395834"/>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箭头: 右 11">
              <a:extLst>
                <a:ext uri="{FF2B5EF4-FFF2-40B4-BE49-F238E27FC236}">
                  <a16:creationId xmlns:a16="http://schemas.microsoft.com/office/drawing/2014/main" id="{49633037-B972-434D-9D23-75A1FF3ABA0A}"/>
                </a:ext>
              </a:extLst>
            </p:cNvPr>
            <p:cNvSpPr/>
            <p:nvPr/>
          </p:nvSpPr>
          <p:spPr>
            <a:xfrm flipH="1">
              <a:off x="3010330" y="3866394"/>
              <a:ext cx="518469" cy="43383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 name="文本框 12">
              <a:extLst>
                <a:ext uri="{FF2B5EF4-FFF2-40B4-BE49-F238E27FC236}">
                  <a16:creationId xmlns:a16="http://schemas.microsoft.com/office/drawing/2014/main" id="{6BEF753F-D8E3-4975-B40D-1683DB177F7F}"/>
                </a:ext>
              </a:extLst>
            </p:cNvPr>
            <p:cNvSpPr txBox="1"/>
            <p:nvPr/>
          </p:nvSpPr>
          <p:spPr>
            <a:xfrm>
              <a:off x="1208372" y="858041"/>
              <a:ext cx="1612534" cy="523220"/>
            </a:xfrm>
            <a:prstGeom prst="rect">
              <a:avLst/>
            </a:prstGeom>
            <a:noFill/>
          </p:spPr>
          <p:txBody>
            <a:bodyPr wrap="square" rtlCol="0">
              <a:spAutoFit/>
            </a:bodyPr>
            <a:lstStyle/>
            <a:p>
              <a:pPr algn="ctr"/>
              <a:r>
                <a:rPr lang="zh-CN" altLang="en-US" sz="2800" b="1" dirty="0">
                  <a:latin typeface="楷体" panose="02010609060101010101" pitchFamily="49" charset="-122"/>
                  <a:ea typeface="楷体" panose="02010609060101010101" pitchFamily="49" charset="-122"/>
                </a:rPr>
                <a:t>数据来源</a:t>
              </a:r>
            </a:p>
          </p:txBody>
        </p:sp>
        <p:sp>
          <p:nvSpPr>
            <p:cNvPr id="14" name="椭圆 13">
              <a:extLst>
                <a:ext uri="{FF2B5EF4-FFF2-40B4-BE49-F238E27FC236}">
                  <a16:creationId xmlns:a16="http://schemas.microsoft.com/office/drawing/2014/main" id="{7A41A659-0DB4-4667-811B-89BDB5C6B97D}"/>
                </a:ext>
              </a:extLst>
            </p:cNvPr>
            <p:cNvSpPr/>
            <p:nvPr/>
          </p:nvSpPr>
          <p:spPr>
            <a:xfrm>
              <a:off x="4645241" y="1584696"/>
              <a:ext cx="937618" cy="928243"/>
            </a:xfrm>
            <a:prstGeom prst="ellipse">
              <a:avLst/>
            </a:prstGeom>
            <a:solidFill>
              <a:schemeClr val="accent4">
                <a:lumMod val="40000"/>
                <a:lumOff val="60000"/>
              </a:schemeClr>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椭圆 14">
              <a:extLst>
                <a:ext uri="{FF2B5EF4-FFF2-40B4-BE49-F238E27FC236}">
                  <a16:creationId xmlns:a16="http://schemas.microsoft.com/office/drawing/2014/main" id="{055EC8C7-8F84-4A62-994A-D28072C4D31E}"/>
                </a:ext>
              </a:extLst>
            </p:cNvPr>
            <p:cNvSpPr/>
            <p:nvPr/>
          </p:nvSpPr>
          <p:spPr>
            <a:xfrm>
              <a:off x="3826513" y="2376784"/>
              <a:ext cx="917656" cy="921154"/>
            </a:xfrm>
            <a:prstGeom prst="ellipse">
              <a:avLst/>
            </a:prstGeom>
            <a:solidFill>
              <a:schemeClr val="accent3">
                <a:lumMod val="60000"/>
                <a:lumOff val="40000"/>
              </a:schemeClr>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16" name="椭圆 15">
              <a:extLst>
                <a:ext uri="{FF2B5EF4-FFF2-40B4-BE49-F238E27FC236}">
                  <a16:creationId xmlns:a16="http://schemas.microsoft.com/office/drawing/2014/main" id="{FF6B0643-046A-48A4-A0F9-CB55C656C775}"/>
                </a:ext>
              </a:extLst>
            </p:cNvPr>
            <p:cNvSpPr/>
            <p:nvPr/>
          </p:nvSpPr>
          <p:spPr>
            <a:xfrm>
              <a:off x="3548476" y="3384896"/>
              <a:ext cx="966858" cy="946799"/>
            </a:xfrm>
            <a:prstGeom prst="ellipse">
              <a:avLst/>
            </a:prstGeom>
            <a:solidFill>
              <a:schemeClr val="accent1">
                <a:lumMod val="40000"/>
                <a:lumOff val="60000"/>
              </a:schemeClr>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17" name="椭圆 16">
              <a:extLst>
                <a:ext uri="{FF2B5EF4-FFF2-40B4-BE49-F238E27FC236}">
                  <a16:creationId xmlns:a16="http://schemas.microsoft.com/office/drawing/2014/main" id="{F09D5DCB-8AF3-45D4-89F8-2ADCDC889259}"/>
                </a:ext>
              </a:extLst>
            </p:cNvPr>
            <p:cNvSpPr/>
            <p:nvPr/>
          </p:nvSpPr>
          <p:spPr>
            <a:xfrm>
              <a:off x="3913128" y="4393008"/>
              <a:ext cx="971584" cy="927089"/>
            </a:xfrm>
            <a:prstGeom prst="ellipse">
              <a:avLst/>
            </a:prstGeom>
            <a:solidFill>
              <a:schemeClr val="tx2">
                <a:lumMod val="40000"/>
                <a:lumOff val="60000"/>
              </a:schemeClr>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18" name="箭头: 右 17">
              <a:extLst>
                <a:ext uri="{FF2B5EF4-FFF2-40B4-BE49-F238E27FC236}">
                  <a16:creationId xmlns:a16="http://schemas.microsoft.com/office/drawing/2014/main" id="{CBD9A235-E58C-42E9-AEE0-9DF422080F56}"/>
                </a:ext>
              </a:extLst>
            </p:cNvPr>
            <p:cNvSpPr/>
            <p:nvPr/>
          </p:nvSpPr>
          <p:spPr>
            <a:xfrm>
              <a:off x="7202464" y="3120687"/>
              <a:ext cx="473189" cy="39958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 name="箭头: 右 18">
              <a:extLst>
                <a:ext uri="{FF2B5EF4-FFF2-40B4-BE49-F238E27FC236}">
                  <a16:creationId xmlns:a16="http://schemas.microsoft.com/office/drawing/2014/main" id="{D458F8F6-E7E3-48AA-9496-07E99A32899E}"/>
                </a:ext>
              </a:extLst>
            </p:cNvPr>
            <p:cNvSpPr/>
            <p:nvPr/>
          </p:nvSpPr>
          <p:spPr>
            <a:xfrm flipH="1">
              <a:off x="7147222" y="3866394"/>
              <a:ext cx="474312" cy="43382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圆角 19">
              <a:extLst>
                <a:ext uri="{FF2B5EF4-FFF2-40B4-BE49-F238E27FC236}">
                  <a16:creationId xmlns:a16="http://schemas.microsoft.com/office/drawing/2014/main" id="{65BBC0B3-4F4B-4CDA-83CC-7CE687E622BF}"/>
                </a:ext>
              </a:extLst>
            </p:cNvPr>
            <p:cNvSpPr/>
            <p:nvPr/>
          </p:nvSpPr>
          <p:spPr>
            <a:xfrm>
              <a:off x="7674476" y="1423483"/>
              <a:ext cx="2326122" cy="4451292"/>
            </a:xfrm>
            <a:prstGeom prst="roundRect">
              <a:avLst/>
            </a:prstGeom>
            <a:noFill/>
            <a:ln w="28575">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6FA4C24A-1FE2-41B7-A394-C0BE1BBC547F}"/>
                </a:ext>
              </a:extLst>
            </p:cNvPr>
            <p:cNvSpPr/>
            <p:nvPr/>
          </p:nvSpPr>
          <p:spPr>
            <a:xfrm>
              <a:off x="7815152" y="5388578"/>
              <a:ext cx="2124735" cy="303469"/>
            </a:xfrm>
            <a:prstGeom prst="rect">
              <a:avLst/>
            </a:prstGeom>
          </p:spPr>
          <p:txBody>
            <a:bodyPr wrap="none">
              <a:spAutoFit/>
            </a:bodyPr>
            <a:lstStyle/>
            <a:p>
              <a:pPr algn="ctr"/>
              <a:r>
                <a:rPr lang="en-US" altLang="zh-CN" sz="1600" b="1" dirty="0">
                  <a:latin typeface="Times New Roman" panose="02020603050405020304" pitchFamily="18" charset="0"/>
                  <a:cs typeface="Times New Roman" panose="02020603050405020304" pitchFamily="18" charset="0"/>
                </a:rPr>
                <a:t>http://47.102.98.204:8080/</a:t>
              </a:r>
              <a:endParaRPr lang="zh-CN" altLang="en-US" sz="1600" b="1" dirty="0">
                <a:latin typeface="Times New Roman" panose="02020603050405020304" pitchFamily="18" charset="0"/>
                <a:cs typeface="Times New Roman" panose="02020603050405020304" pitchFamily="18" charset="0"/>
              </a:endParaRPr>
            </a:p>
          </p:txBody>
        </p:sp>
        <p:pic>
          <p:nvPicPr>
            <p:cNvPr id="23" name="图片 22">
              <a:extLst>
                <a:ext uri="{FF2B5EF4-FFF2-40B4-BE49-F238E27FC236}">
                  <a16:creationId xmlns:a16="http://schemas.microsoft.com/office/drawing/2014/main" id="{1CAEE502-F03E-4F15-83E5-0CA5F843BB58}"/>
                </a:ext>
              </a:extLst>
            </p:cNvPr>
            <p:cNvPicPr>
              <a:picLocks noChangeAspect="1"/>
            </p:cNvPicPr>
            <p:nvPr/>
          </p:nvPicPr>
          <p:blipFill>
            <a:blip r:embed="rId3"/>
            <a:stretch>
              <a:fillRect/>
            </a:stretch>
          </p:blipFill>
          <p:spPr>
            <a:xfrm>
              <a:off x="7855603" y="3604016"/>
              <a:ext cx="2071318" cy="1524927"/>
            </a:xfrm>
            <a:prstGeom prst="rect">
              <a:avLst/>
            </a:prstGeom>
          </p:spPr>
        </p:pic>
        <p:sp>
          <p:nvSpPr>
            <p:cNvPr id="24" name="文本框 23">
              <a:extLst>
                <a:ext uri="{FF2B5EF4-FFF2-40B4-BE49-F238E27FC236}">
                  <a16:creationId xmlns:a16="http://schemas.microsoft.com/office/drawing/2014/main" id="{550CB7D1-5509-475D-9ECA-64662B04DCA1}"/>
                </a:ext>
              </a:extLst>
            </p:cNvPr>
            <p:cNvSpPr txBox="1"/>
            <p:nvPr/>
          </p:nvSpPr>
          <p:spPr>
            <a:xfrm>
              <a:off x="6971139" y="2808832"/>
              <a:ext cx="704515" cy="307777"/>
            </a:xfrm>
            <a:prstGeom prst="rect">
              <a:avLst/>
            </a:prstGeom>
            <a:noFill/>
          </p:spPr>
          <p:txBody>
            <a:bodyPr wrap="square" rtlCol="0">
              <a:spAutoFit/>
            </a:bodyPr>
            <a:lstStyle/>
            <a:p>
              <a:pPr algn="ctr"/>
              <a:r>
                <a:rPr lang="zh-CN" altLang="en-US" sz="1400" b="1" dirty="0"/>
                <a:t>构建</a:t>
              </a:r>
            </a:p>
          </p:txBody>
        </p:sp>
        <p:sp>
          <p:nvSpPr>
            <p:cNvPr id="25" name="文本框 24">
              <a:extLst>
                <a:ext uri="{FF2B5EF4-FFF2-40B4-BE49-F238E27FC236}">
                  <a16:creationId xmlns:a16="http://schemas.microsoft.com/office/drawing/2014/main" id="{9BE495CD-1A7F-42AA-A31D-39168128E731}"/>
                </a:ext>
              </a:extLst>
            </p:cNvPr>
            <p:cNvSpPr txBox="1"/>
            <p:nvPr/>
          </p:nvSpPr>
          <p:spPr>
            <a:xfrm>
              <a:off x="7718611" y="5088266"/>
              <a:ext cx="2231864" cy="338554"/>
            </a:xfrm>
            <a:prstGeom prst="rect">
              <a:avLst/>
            </a:prstGeom>
            <a:noFill/>
          </p:spPr>
          <p:txBody>
            <a:bodyPr wrap="square" rtlCol="0">
              <a:spAutoFit/>
            </a:bodyPr>
            <a:lstStyle/>
            <a:p>
              <a:pPr algn="ctr"/>
              <a:r>
                <a:rPr lang="zh-CN" altLang="en-US" sz="1600" b="1" dirty="0">
                  <a:latin typeface="楷体" panose="02010609060101010101" pitchFamily="49" charset="-122"/>
                  <a:ea typeface="楷体" panose="02010609060101010101" pitchFamily="49" charset="-122"/>
                </a:rPr>
                <a:t>高温合金机器学习平台</a:t>
              </a:r>
            </a:p>
          </p:txBody>
        </p:sp>
        <p:sp>
          <p:nvSpPr>
            <p:cNvPr id="26" name="文本框 25">
              <a:extLst>
                <a:ext uri="{FF2B5EF4-FFF2-40B4-BE49-F238E27FC236}">
                  <a16:creationId xmlns:a16="http://schemas.microsoft.com/office/drawing/2014/main" id="{96992F93-E63C-4ABD-B8BE-B5DC87340F4C}"/>
                </a:ext>
              </a:extLst>
            </p:cNvPr>
            <p:cNvSpPr txBox="1"/>
            <p:nvPr/>
          </p:nvSpPr>
          <p:spPr>
            <a:xfrm>
              <a:off x="1064365" y="4681902"/>
              <a:ext cx="1847852" cy="646331"/>
            </a:xfrm>
            <a:prstGeom prst="rect">
              <a:avLst/>
            </a:prstGeom>
            <a:solidFill>
              <a:srgbClr val="EE8044"/>
            </a:solidFill>
          </p:spPr>
          <p:txBody>
            <a:bodyPr wrap="square" rtlCol="0">
              <a:spAutoFit/>
            </a:bodyPr>
            <a:lstStyle>
              <a:defPPr>
                <a:defRPr lang="zh-CN"/>
              </a:defPPr>
              <a:lvl1pPr algn="ctr">
                <a:defRPr sz="2000"/>
              </a:lvl1pPr>
            </a:lstStyle>
            <a:p>
              <a:r>
                <a:rPr lang="zh-CN" altLang="en-US" sz="1800" dirty="0">
                  <a:solidFill>
                    <a:schemeClr val="bg1"/>
                  </a:solidFill>
                  <a:latin typeface="楷体" panose="02010609060101010101" pitchFamily="49" charset="-122"/>
                  <a:ea typeface="楷体" panose="02010609060101010101" pitchFamily="49" charset="-122"/>
                </a:rPr>
                <a:t>④国际期刊</a:t>
              </a:r>
              <a:endParaRPr lang="en-US" altLang="zh-CN" sz="1800" dirty="0">
                <a:solidFill>
                  <a:schemeClr val="bg1"/>
                </a:solidFill>
                <a:latin typeface="楷体" panose="02010609060101010101" pitchFamily="49" charset="-122"/>
                <a:ea typeface="楷体" panose="02010609060101010101" pitchFamily="49" charset="-122"/>
              </a:endParaRPr>
            </a:p>
            <a:p>
              <a:r>
                <a:rPr lang="zh-CN" altLang="en-US" sz="1800" dirty="0">
                  <a:solidFill>
                    <a:schemeClr val="bg1"/>
                  </a:solidFill>
                  <a:latin typeface="楷体" panose="02010609060101010101" pitchFamily="49" charset="-122"/>
                  <a:ea typeface="楷体" panose="02010609060101010101" pitchFamily="49" charset="-122"/>
                </a:rPr>
                <a:t>文献</a:t>
              </a:r>
              <a:r>
                <a:rPr lang="en-US" altLang="zh-CN" sz="1800" dirty="0">
                  <a:solidFill>
                    <a:schemeClr val="bg1"/>
                  </a:solidFill>
                  <a:latin typeface="楷体" panose="02010609060101010101" pitchFamily="49" charset="-122"/>
                  <a:ea typeface="楷体" panose="02010609060101010101" pitchFamily="49" charset="-122"/>
                </a:rPr>
                <a:t>60</a:t>
              </a:r>
              <a:r>
                <a:rPr lang="zh-CN" altLang="en-US" sz="1800" dirty="0">
                  <a:solidFill>
                    <a:schemeClr val="bg1"/>
                  </a:solidFill>
                  <a:latin typeface="楷体" panose="02010609060101010101" pitchFamily="49" charset="-122"/>
                  <a:ea typeface="楷体" panose="02010609060101010101" pitchFamily="49" charset="-122"/>
                </a:rPr>
                <a:t>篇</a:t>
              </a:r>
            </a:p>
          </p:txBody>
        </p:sp>
        <p:sp>
          <p:nvSpPr>
            <p:cNvPr id="27" name="文本框 26">
              <a:extLst>
                <a:ext uri="{FF2B5EF4-FFF2-40B4-BE49-F238E27FC236}">
                  <a16:creationId xmlns:a16="http://schemas.microsoft.com/office/drawing/2014/main" id="{024F562B-5B78-4DBC-A193-97284F28409F}"/>
                </a:ext>
              </a:extLst>
            </p:cNvPr>
            <p:cNvSpPr txBox="1"/>
            <p:nvPr/>
          </p:nvSpPr>
          <p:spPr>
            <a:xfrm>
              <a:off x="4683543" y="1806941"/>
              <a:ext cx="903879" cy="523220"/>
            </a:xfrm>
            <a:prstGeom prst="rect">
              <a:avLst/>
            </a:prstGeom>
            <a:noFill/>
          </p:spPr>
          <p:txBody>
            <a:bodyPr wrap="square" rtlCol="0">
              <a:spAutoFit/>
            </a:bodyPr>
            <a:lstStyle/>
            <a:p>
              <a:pPr algn="ctr"/>
              <a:r>
                <a:rPr lang="zh-CN" altLang="en-US" sz="1600" dirty="0">
                  <a:latin typeface="楷体" panose="02010609060101010101" pitchFamily="49" charset="-122"/>
                  <a:ea typeface="楷体" panose="02010609060101010101" pitchFamily="49" charset="-122"/>
                </a:rPr>
                <a:t>文献信息</a:t>
              </a:r>
              <a:r>
                <a:rPr lang="en-US" altLang="zh-CN" sz="1600" b="1" dirty="0">
                  <a:solidFill>
                    <a:srgbClr val="FF0000"/>
                  </a:solidFill>
                  <a:latin typeface="楷体" panose="02010609060101010101" pitchFamily="49" charset="-122"/>
                  <a:ea typeface="楷体" panose="02010609060101010101" pitchFamily="49" charset="-122"/>
                </a:rPr>
                <a:t>1337</a:t>
              </a:r>
              <a:r>
                <a:rPr lang="zh-CN" altLang="en-US" sz="1600" dirty="0">
                  <a:latin typeface="楷体" panose="02010609060101010101" pitchFamily="49" charset="-122"/>
                  <a:ea typeface="楷体" panose="02010609060101010101" pitchFamily="49" charset="-122"/>
                </a:rPr>
                <a:t>条</a:t>
              </a:r>
            </a:p>
          </p:txBody>
        </p:sp>
        <p:sp>
          <p:nvSpPr>
            <p:cNvPr id="28" name="文本框 27">
              <a:extLst>
                <a:ext uri="{FF2B5EF4-FFF2-40B4-BE49-F238E27FC236}">
                  <a16:creationId xmlns:a16="http://schemas.microsoft.com/office/drawing/2014/main" id="{CD2A9546-D900-4307-8EE5-F5607830B8E1}"/>
                </a:ext>
              </a:extLst>
            </p:cNvPr>
            <p:cNvSpPr txBox="1"/>
            <p:nvPr/>
          </p:nvSpPr>
          <p:spPr>
            <a:xfrm>
              <a:off x="3732612" y="2580235"/>
              <a:ext cx="1105458" cy="523220"/>
            </a:xfrm>
            <a:prstGeom prst="rect">
              <a:avLst/>
            </a:prstGeom>
            <a:noFill/>
          </p:spPr>
          <p:txBody>
            <a:bodyPr wrap="square" rtlCol="0">
              <a:spAutoFit/>
            </a:bodyPr>
            <a:lstStyle>
              <a:defPPr>
                <a:defRPr lang="zh-CN"/>
              </a:defPPr>
              <a:lvl1pPr algn="ctr">
                <a:defRPr sz="1400">
                  <a:solidFill>
                    <a:schemeClr val="bg1"/>
                  </a:solidFill>
                  <a:latin typeface="楷体" panose="02010609060101010101" pitchFamily="49" charset="-122"/>
                  <a:ea typeface="楷体" panose="02010609060101010101" pitchFamily="49" charset="-122"/>
                </a:defRPr>
              </a:lvl1pPr>
            </a:lstStyle>
            <a:p>
              <a:r>
                <a:rPr lang="zh-CN" altLang="en-US" sz="1600" dirty="0">
                  <a:solidFill>
                    <a:schemeClr val="tx1"/>
                  </a:solidFill>
                </a:rPr>
                <a:t>蠕变专利</a:t>
              </a:r>
              <a:endParaRPr lang="en-US" altLang="zh-CN" sz="1600" dirty="0">
                <a:solidFill>
                  <a:schemeClr val="tx1"/>
                </a:solidFill>
              </a:endParaRPr>
            </a:p>
            <a:p>
              <a:r>
                <a:rPr lang="zh-CN" altLang="en-US" sz="1600" dirty="0">
                  <a:solidFill>
                    <a:schemeClr val="tx1"/>
                  </a:solidFill>
                </a:rPr>
                <a:t>数据</a:t>
              </a:r>
              <a:r>
                <a:rPr lang="en-US" altLang="zh-CN" sz="1600" b="1" dirty="0">
                  <a:solidFill>
                    <a:srgbClr val="FF0000"/>
                  </a:solidFill>
                </a:rPr>
                <a:t>266</a:t>
              </a:r>
              <a:r>
                <a:rPr lang="zh-CN" altLang="en-US" sz="1600" dirty="0">
                  <a:solidFill>
                    <a:schemeClr val="tx1"/>
                  </a:solidFill>
                </a:rPr>
                <a:t>条</a:t>
              </a:r>
            </a:p>
          </p:txBody>
        </p:sp>
        <p:sp>
          <p:nvSpPr>
            <p:cNvPr id="29" name="文本框 28">
              <a:extLst>
                <a:ext uri="{FF2B5EF4-FFF2-40B4-BE49-F238E27FC236}">
                  <a16:creationId xmlns:a16="http://schemas.microsoft.com/office/drawing/2014/main" id="{9AF26E29-BD01-4874-8237-1A762FC4D007}"/>
                </a:ext>
              </a:extLst>
            </p:cNvPr>
            <p:cNvSpPr txBox="1"/>
            <p:nvPr/>
          </p:nvSpPr>
          <p:spPr>
            <a:xfrm>
              <a:off x="3918043" y="4456294"/>
              <a:ext cx="966858" cy="738664"/>
            </a:xfrm>
            <a:prstGeom prst="rect">
              <a:avLst/>
            </a:prstGeom>
            <a:noFill/>
          </p:spPr>
          <p:txBody>
            <a:bodyPr wrap="square" rtlCol="0">
              <a:spAutoFit/>
            </a:bodyPr>
            <a:lstStyle>
              <a:defPPr>
                <a:defRPr lang="zh-CN"/>
              </a:defPPr>
              <a:lvl1pPr algn="ctr">
                <a:defRPr sz="1400">
                  <a:solidFill>
                    <a:schemeClr val="bg1"/>
                  </a:solidFill>
                  <a:latin typeface="楷体" panose="02010609060101010101" pitchFamily="49" charset="-122"/>
                  <a:ea typeface="楷体" panose="02010609060101010101" pitchFamily="49" charset="-122"/>
                </a:defRPr>
              </a:lvl1pPr>
            </a:lstStyle>
            <a:p>
              <a:r>
                <a:rPr lang="zh-CN" altLang="en-US" sz="1600" dirty="0">
                  <a:solidFill>
                    <a:schemeClr val="tx1"/>
                  </a:solidFill>
                </a:rPr>
                <a:t>科研人员和机构信息</a:t>
              </a:r>
              <a:r>
                <a:rPr lang="en-US" altLang="zh-CN" sz="1600" b="1" dirty="0">
                  <a:solidFill>
                    <a:srgbClr val="FF0000"/>
                  </a:solidFill>
                </a:rPr>
                <a:t>1337</a:t>
              </a:r>
              <a:r>
                <a:rPr lang="zh-CN" altLang="en-US" sz="1600" dirty="0">
                  <a:solidFill>
                    <a:schemeClr val="tx1"/>
                  </a:solidFill>
                </a:rPr>
                <a:t>条</a:t>
              </a:r>
            </a:p>
          </p:txBody>
        </p:sp>
        <p:sp>
          <p:nvSpPr>
            <p:cNvPr id="30" name="文本框 29">
              <a:extLst>
                <a:ext uri="{FF2B5EF4-FFF2-40B4-BE49-F238E27FC236}">
                  <a16:creationId xmlns:a16="http://schemas.microsoft.com/office/drawing/2014/main" id="{1252B829-5066-4211-AFD5-DCD123E48592}"/>
                </a:ext>
              </a:extLst>
            </p:cNvPr>
            <p:cNvSpPr txBox="1"/>
            <p:nvPr/>
          </p:nvSpPr>
          <p:spPr>
            <a:xfrm>
              <a:off x="2770813" y="2604535"/>
              <a:ext cx="1232433" cy="461665"/>
            </a:xfrm>
            <a:prstGeom prst="rect">
              <a:avLst/>
            </a:prstGeom>
            <a:noFill/>
          </p:spPr>
          <p:txBody>
            <a:bodyPr wrap="square" rtlCol="0">
              <a:spAutoFit/>
            </a:bodyPr>
            <a:lstStyle/>
            <a:p>
              <a:pPr algn="ctr"/>
              <a:r>
                <a:rPr lang="zh-CN" altLang="en-US" sz="1200" b="1" dirty="0"/>
                <a:t>数据分类</a:t>
              </a:r>
              <a:endParaRPr lang="en-US" altLang="zh-CN" sz="1200" b="1" dirty="0"/>
            </a:p>
            <a:p>
              <a:pPr algn="ctr"/>
              <a:r>
                <a:rPr lang="zh-CN" altLang="en-US" sz="1200" b="1" dirty="0"/>
                <a:t>数据存储</a:t>
              </a:r>
            </a:p>
          </p:txBody>
        </p:sp>
        <p:sp>
          <p:nvSpPr>
            <p:cNvPr id="31" name="文本框 30">
              <a:extLst>
                <a:ext uri="{FF2B5EF4-FFF2-40B4-BE49-F238E27FC236}">
                  <a16:creationId xmlns:a16="http://schemas.microsoft.com/office/drawing/2014/main" id="{335A6CF4-A191-4894-8499-CC02FF2CC822}"/>
                </a:ext>
              </a:extLst>
            </p:cNvPr>
            <p:cNvSpPr txBox="1"/>
            <p:nvPr/>
          </p:nvSpPr>
          <p:spPr>
            <a:xfrm>
              <a:off x="3485467" y="3529100"/>
              <a:ext cx="1110391" cy="738664"/>
            </a:xfrm>
            <a:prstGeom prst="rect">
              <a:avLst/>
            </a:prstGeom>
            <a:noFill/>
          </p:spPr>
          <p:txBody>
            <a:bodyPr wrap="square" rtlCol="0">
              <a:spAutoFit/>
            </a:bodyPr>
            <a:lstStyle>
              <a:defPPr>
                <a:defRPr lang="zh-CN"/>
              </a:defPPr>
              <a:lvl1pPr algn="ctr">
                <a:defRPr sz="1400">
                  <a:solidFill>
                    <a:schemeClr val="bg1"/>
                  </a:solidFill>
                  <a:latin typeface="楷体" panose="02010609060101010101" pitchFamily="49" charset="-122"/>
                  <a:ea typeface="楷体" panose="02010609060101010101" pitchFamily="49" charset="-122"/>
                </a:defRPr>
              </a:lvl1pPr>
            </a:lstStyle>
            <a:p>
              <a:r>
                <a:rPr lang="zh-CN" altLang="en-US" sz="1600" dirty="0">
                  <a:solidFill>
                    <a:schemeClr val="tx1"/>
                  </a:solidFill>
                </a:rPr>
                <a:t>国际高温合金会议数据</a:t>
              </a:r>
              <a:r>
                <a:rPr lang="en-US" altLang="zh-CN" sz="1600" b="1" dirty="0">
                  <a:solidFill>
                    <a:srgbClr val="FF0000"/>
                  </a:solidFill>
                </a:rPr>
                <a:t>12382</a:t>
              </a:r>
              <a:r>
                <a:rPr lang="zh-CN" altLang="en-US" sz="1600" dirty="0">
                  <a:solidFill>
                    <a:schemeClr val="tx1"/>
                  </a:solidFill>
                </a:rPr>
                <a:t>条</a:t>
              </a:r>
            </a:p>
          </p:txBody>
        </p:sp>
        <p:sp>
          <p:nvSpPr>
            <p:cNvPr id="32" name="文本框 31">
              <a:extLst>
                <a:ext uri="{FF2B5EF4-FFF2-40B4-BE49-F238E27FC236}">
                  <a16:creationId xmlns:a16="http://schemas.microsoft.com/office/drawing/2014/main" id="{5F7C3B06-B84B-4863-944E-6EEA16B09875}"/>
                </a:ext>
              </a:extLst>
            </p:cNvPr>
            <p:cNvSpPr txBox="1"/>
            <p:nvPr/>
          </p:nvSpPr>
          <p:spPr>
            <a:xfrm>
              <a:off x="4693968" y="867577"/>
              <a:ext cx="1274053" cy="523220"/>
            </a:xfrm>
            <a:prstGeom prst="rect">
              <a:avLst/>
            </a:prstGeom>
            <a:noFill/>
          </p:spPr>
          <p:txBody>
            <a:bodyPr wrap="square" rtlCol="0">
              <a:spAutoFit/>
            </a:bodyPr>
            <a:lstStyle>
              <a:defPPr>
                <a:defRPr lang="zh-CN"/>
              </a:defPPr>
              <a:lvl1pPr algn="ctr">
                <a:defRPr sz="2800" b="1">
                  <a:latin typeface="楷体" panose="02010609060101010101" pitchFamily="49" charset="-122"/>
                  <a:ea typeface="楷体" panose="02010609060101010101" pitchFamily="49" charset="-122"/>
                </a:defRPr>
              </a:lvl1pPr>
            </a:lstStyle>
            <a:p>
              <a:r>
                <a:rPr lang="zh-CN" altLang="en-US" dirty="0"/>
                <a:t>数据库</a:t>
              </a:r>
            </a:p>
          </p:txBody>
        </p:sp>
        <p:sp>
          <p:nvSpPr>
            <p:cNvPr id="33" name="箭头: 下弧形 32">
              <a:extLst>
                <a:ext uri="{FF2B5EF4-FFF2-40B4-BE49-F238E27FC236}">
                  <a16:creationId xmlns:a16="http://schemas.microsoft.com/office/drawing/2014/main" id="{99A577EB-EE27-4414-A671-F18EE4690999}"/>
                </a:ext>
              </a:extLst>
            </p:cNvPr>
            <p:cNvSpPr/>
            <p:nvPr/>
          </p:nvSpPr>
          <p:spPr>
            <a:xfrm flipV="1">
              <a:off x="2886582" y="796549"/>
              <a:ext cx="1841521" cy="542491"/>
            </a:xfrm>
            <a:prstGeom prst="curvedUp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4" name="箭头: 下弧形 33">
              <a:extLst>
                <a:ext uri="{FF2B5EF4-FFF2-40B4-BE49-F238E27FC236}">
                  <a16:creationId xmlns:a16="http://schemas.microsoft.com/office/drawing/2014/main" id="{AE42436D-35B9-42D2-8C90-4B71E214CE2B}"/>
                </a:ext>
              </a:extLst>
            </p:cNvPr>
            <p:cNvSpPr/>
            <p:nvPr/>
          </p:nvSpPr>
          <p:spPr>
            <a:xfrm flipV="1">
              <a:off x="5872060" y="778622"/>
              <a:ext cx="1856956" cy="517046"/>
            </a:xfrm>
            <a:prstGeom prst="curvedUp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35" name="文本框 34">
              <a:extLst>
                <a:ext uri="{FF2B5EF4-FFF2-40B4-BE49-F238E27FC236}">
                  <a16:creationId xmlns:a16="http://schemas.microsoft.com/office/drawing/2014/main" id="{E7A9AA90-001A-4F8A-A3FA-CE7B5CA14F40}"/>
                </a:ext>
              </a:extLst>
            </p:cNvPr>
            <p:cNvSpPr txBox="1"/>
            <p:nvPr/>
          </p:nvSpPr>
          <p:spPr>
            <a:xfrm>
              <a:off x="7636717" y="872561"/>
              <a:ext cx="2450697" cy="523220"/>
            </a:xfrm>
            <a:prstGeom prst="rect">
              <a:avLst/>
            </a:prstGeom>
            <a:noFill/>
          </p:spPr>
          <p:txBody>
            <a:bodyPr wrap="square" rtlCol="0">
              <a:spAutoFit/>
            </a:bodyPr>
            <a:lstStyle>
              <a:defPPr>
                <a:defRPr lang="zh-CN"/>
              </a:defPPr>
              <a:lvl1pPr algn="ctr">
                <a:defRPr sz="2800" b="1">
                  <a:latin typeface="楷体" panose="02010609060101010101" pitchFamily="49" charset="-122"/>
                  <a:ea typeface="楷体" panose="02010609060101010101" pitchFamily="49" charset="-122"/>
                </a:defRPr>
              </a:lvl1pPr>
            </a:lstStyle>
            <a:p>
              <a:r>
                <a:rPr lang="zh-CN" altLang="en-US" dirty="0"/>
                <a:t>数据关联分析</a:t>
              </a:r>
            </a:p>
          </p:txBody>
        </p:sp>
        <p:sp>
          <p:nvSpPr>
            <p:cNvPr id="36" name="矩形 35">
              <a:extLst>
                <a:ext uri="{FF2B5EF4-FFF2-40B4-BE49-F238E27FC236}">
                  <a16:creationId xmlns:a16="http://schemas.microsoft.com/office/drawing/2014/main" id="{F8AA13D0-9ABD-4979-B614-14952457F3B7}"/>
                </a:ext>
              </a:extLst>
            </p:cNvPr>
            <p:cNvSpPr/>
            <p:nvPr/>
          </p:nvSpPr>
          <p:spPr>
            <a:xfrm>
              <a:off x="2201921" y="6058541"/>
              <a:ext cx="6614141" cy="634527"/>
            </a:xfrm>
            <a:prstGeom prst="rect">
              <a:avLst/>
            </a:prstGeom>
            <a:noFill/>
            <a:ln w="28575">
              <a:noFill/>
            </a:ln>
          </p:spPr>
          <p:txBody>
            <a:bodyPr wrap="square" lIns="91440" tIns="45720" rIns="91440" bIns="45720">
              <a:spAutoFit/>
            </a:bodyPr>
            <a:lstStyle/>
            <a:p>
              <a:pPr algn="ctr"/>
              <a:r>
                <a:rPr lang="zh-CN" altLang="en-US" sz="2000" b="1" dirty="0">
                  <a:ln w="22225">
                    <a:solidFill>
                      <a:schemeClr val="accent2"/>
                    </a:solidFill>
                    <a:prstDash val="solid"/>
                  </a:ln>
                  <a:solidFill>
                    <a:schemeClr val="accent2">
                      <a:lumMod val="40000"/>
                      <a:lumOff val="60000"/>
                    </a:schemeClr>
                  </a:solidFill>
                </a:rPr>
                <a:t>科学内涵：专注于镍基单晶高温合金、涵盖多尺度</a:t>
              </a:r>
              <a:r>
                <a:rPr lang="en-US" altLang="zh-CN" sz="2000" b="1" dirty="0">
                  <a:ln w="22225">
                    <a:solidFill>
                      <a:schemeClr val="accent2"/>
                    </a:solidFill>
                    <a:prstDash val="solid"/>
                  </a:ln>
                  <a:solidFill>
                    <a:schemeClr val="accent2">
                      <a:lumMod val="40000"/>
                      <a:lumOff val="60000"/>
                    </a:schemeClr>
                  </a:solidFill>
                </a:rPr>
                <a:t>(</a:t>
              </a:r>
              <a:r>
                <a:rPr lang="zh-CN" altLang="en-US" sz="2000" b="1" dirty="0">
                  <a:ln w="22225">
                    <a:solidFill>
                      <a:schemeClr val="accent2"/>
                    </a:solidFill>
                    <a:prstDash val="solid"/>
                  </a:ln>
                  <a:solidFill>
                    <a:schemeClr val="accent2">
                      <a:lumMod val="40000"/>
                      <a:lumOff val="60000"/>
                    </a:schemeClr>
                  </a:solidFill>
                </a:rPr>
                <a:t>原子、纳米、微观、介观和宏观</a:t>
              </a:r>
              <a:r>
                <a:rPr lang="en-US" altLang="zh-CN" sz="2000" b="1" dirty="0">
                  <a:ln w="22225">
                    <a:solidFill>
                      <a:schemeClr val="accent2"/>
                    </a:solidFill>
                    <a:prstDash val="solid"/>
                  </a:ln>
                  <a:solidFill>
                    <a:schemeClr val="accent2">
                      <a:lumMod val="40000"/>
                      <a:lumOff val="60000"/>
                    </a:schemeClr>
                  </a:solidFill>
                </a:rPr>
                <a:t>)</a:t>
              </a:r>
              <a:r>
                <a:rPr lang="zh-CN" altLang="en-US" sz="2000" b="1" dirty="0">
                  <a:ln w="22225">
                    <a:solidFill>
                      <a:schemeClr val="accent2"/>
                    </a:solidFill>
                    <a:prstDash val="solid"/>
                  </a:ln>
                  <a:solidFill>
                    <a:schemeClr val="accent2">
                      <a:lumMod val="40000"/>
                      <a:lumOff val="60000"/>
                    </a:schemeClr>
                  </a:solidFill>
                </a:rPr>
                <a:t>材料描述符</a:t>
              </a:r>
              <a:r>
                <a:rPr lang="en-US" altLang="zh-CN" sz="2000" b="1" dirty="0">
                  <a:ln w="22225">
                    <a:solidFill>
                      <a:schemeClr val="accent2"/>
                    </a:solidFill>
                    <a:prstDash val="solid"/>
                  </a:ln>
                  <a:solidFill>
                    <a:schemeClr val="accent2">
                      <a:lumMod val="40000"/>
                      <a:lumOff val="60000"/>
                    </a:schemeClr>
                  </a:solidFill>
                </a:rPr>
                <a:t>(</a:t>
              </a:r>
              <a:r>
                <a:rPr lang="zh-CN" altLang="en-US" sz="2000" b="1" dirty="0">
                  <a:ln w="22225">
                    <a:solidFill>
                      <a:schemeClr val="accent2"/>
                    </a:solidFill>
                    <a:prstDash val="solid"/>
                  </a:ln>
                  <a:solidFill>
                    <a:schemeClr val="accent2">
                      <a:lumMod val="40000"/>
                      <a:lumOff val="60000"/>
                    </a:schemeClr>
                  </a:solidFill>
                </a:rPr>
                <a:t>多组元、多相和多物理</a:t>
              </a:r>
              <a:r>
                <a:rPr lang="en-US" altLang="zh-CN" sz="2000" b="1" dirty="0">
                  <a:ln w="22225">
                    <a:solidFill>
                      <a:schemeClr val="accent2"/>
                    </a:solidFill>
                    <a:prstDash val="solid"/>
                  </a:ln>
                  <a:solidFill>
                    <a:schemeClr val="accent2">
                      <a:lumMod val="40000"/>
                      <a:lumOff val="60000"/>
                    </a:schemeClr>
                  </a:solidFill>
                </a:rPr>
                <a:t>)</a:t>
              </a:r>
              <a:r>
                <a:rPr lang="zh-CN" altLang="en-US" sz="2000" b="1" dirty="0">
                  <a:ln w="22225">
                    <a:solidFill>
                      <a:schemeClr val="accent2"/>
                    </a:solidFill>
                    <a:prstDash val="solid"/>
                  </a:ln>
                  <a:solidFill>
                    <a:schemeClr val="accent2">
                      <a:lumMod val="40000"/>
                      <a:lumOff val="60000"/>
                    </a:schemeClr>
                  </a:solidFill>
                </a:rPr>
                <a:t>、</a:t>
              </a:r>
              <a:r>
                <a:rPr lang="zh-CN" altLang="en-US" sz="2000" b="1" cap="none" spc="0" dirty="0">
                  <a:ln w="22225">
                    <a:solidFill>
                      <a:schemeClr val="accent2"/>
                    </a:solidFill>
                    <a:prstDash val="solid"/>
                  </a:ln>
                  <a:solidFill>
                    <a:schemeClr val="accent2">
                      <a:lumMod val="40000"/>
                      <a:lumOff val="60000"/>
                    </a:schemeClr>
                  </a:solidFill>
                  <a:effectLst/>
                </a:rPr>
                <a:t>可溯源</a:t>
              </a:r>
            </a:p>
          </p:txBody>
        </p:sp>
        <p:sp>
          <p:nvSpPr>
            <p:cNvPr id="37" name="文本框 36">
              <a:extLst>
                <a:ext uri="{FF2B5EF4-FFF2-40B4-BE49-F238E27FC236}">
                  <a16:creationId xmlns:a16="http://schemas.microsoft.com/office/drawing/2014/main" id="{28E97D29-DE15-41D3-939B-9C08F620CF58}"/>
                </a:ext>
              </a:extLst>
            </p:cNvPr>
            <p:cNvSpPr txBox="1"/>
            <p:nvPr/>
          </p:nvSpPr>
          <p:spPr>
            <a:xfrm>
              <a:off x="6571350" y="4122435"/>
              <a:ext cx="434824" cy="549517"/>
            </a:xfrm>
            <a:prstGeom prst="rect">
              <a:avLst/>
            </a:prstGeom>
            <a:noFill/>
          </p:spPr>
          <p:txBody>
            <a:bodyPr wrap="square" rtlCol="0">
              <a:spAutoFit/>
            </a:bodyPr>
            <a:lstStyle/>
            <a:p>
              <a:pPr algn="ctr"/>
              <a:r>
                <a:rPr lang="en-US" altLang="zh-CN" sz="3200" b="1" dirty="0"/>
                <a:t>…</a:t>
              </a:r>
              <a:endParaRPr lang="zh-CN" altLang="en-US" sz="3200" b="1" dirty="0"/>
            </a:p>
          </p:txBody>
        </p:sp>
        <p:sp>
          <p:nvSpPr>
            <p:cNvPr id="38" name="文本框 37">
              <a:extLst>
                <a:ext uri="{FF2B5EF4-FFF2-40B4-BE49-F238E27FC236}">
                  <a16:creationId xmlns:a16="http://schemas.microsoft.com/office/drawing/2014/main" id="{5DE6B8D8-DF8F-49A4-961E-5ECB86D50082}"/>
                </a:ext>
              </a:extLst>
            </p:cNvPr>
            <p:cNvSpPr txBox="1"/>
            <p:nvPr/>
          </p:nvSpPr>
          <p:spPr>
            <a:xfrm>
              <a:off x="6811558" y="3556619"/>
              <a:ext cx="948329" cy="307777"/>
            </a:xfrm>
            <a:prstGeom prst="rect">
              <a:avLst/>
            </a:prstGeom>
            <a:noFill/>
          </p:spPr>
          <p:txBody>
            <a:bodyPr wrap="square" rtlCol="0">
              <a:spAutoFit/>
            </a:bodyPr>
            <a:lstStyle/>
            <a:p>
              <a:pPr algn="ctr"/>
              <a:r>
                <a:rPr lang="zh-CN" altLang="en-US" sz="1400" b="1" dirty="0"/>
                <a:t>关联分析</a:t>
              </a:r>
            </a:p>
          </p:txBody>
        </p:sp>
        <p:sp>
          <p:nvSpPr>
            <p:cNvPr id="39" name="椭圆 38">
              <a:extLst>
                <a:ext uri="{FF2B5EF4-FFF2-40B4-BE49-F238E27FC236}">
                  <a16:creationId xmlns:a16="http://schemas.microsoft.com/office/drawing/2014/main" id="{CB54D177-B478-4560-85AE-363053FE326E}"/>
                </a:ext>
              </a:extLst>
            </p:cNvPr>
            <p:cNvSpPr/>
            <p:nvPr/>
          </p:nvSpPr>
          <p:spPr>
            <a:xfrm>
              <a:off x="4733920" y="4946531"/>
              <a:ext cx="937618" cy="928243"/>
            </a:xfrm>
            <a:prstGeom prst="ellipse">
              <a:avLst/>
            </a:prstGeom>
            <a:solidFill>
              <a:schemeClr val="accent6">
                <a:lumMod val="60000"/>
                <a:lumOff val="40000"/>
              </a:schemeClr>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文本框 39">
              <a:extLst>
                <a:ext uri="{FF2B5EF4-FFF2-40B4-BE49-F238E27FC236}">
                  <a16:creationId xmlns:a16="http://schemas.microsoft.com/office/drawing/2014/main" id="{A7335909-CD74-4DF9-ABB5-F5AB22FBD8B1}"/>
                </a:ext>
              </a:extLst>
            </p:cNvPr>
            <p:cNvSpPr txBox="1"/>
            <p:nvPr/>
          </p:nvSpPr>
          <p:spPr>
            <a:xfrm>
              <a:off x="4679055" y="5115473"/>
              <a:ext cx="1062659" cy="524174"/>
            </a:xfrm>
            <a:prstGeom prst="rect">
              <a:avLst/>
            </a:prstGeom>
            <a:noFill/>
          </p:spPr>
          <p:txBody>
            <a:bodyPr wrap="square" rtlCol="0">
              <a:spAutoFit/>
            </a:bodyPr>
            <a:lstStyle>
              <a:defPPr>
                <a:defRPr lang="zh-CN"/>
              </a:defPPr>
              <a:lvl1pPr algn="ctr">
                <a:defRPr sz="1400">
                  <a:solidFill>
                    <a:schemeClr val="bg1"/>
                  </a:solidFill>
                  <a:latin typeface="楷体" panose="02010609060101010101" pitchFamily="49" charset="-122"/>
                  <a:ea typeface="楷体" panose="02010609060101010101" pitchFamily="49" charset="-122"/>
                </a:defRPr>
              </a:lvl1pPr>
            </a:lstStyle>
            <a:p>
              <a:r>
                <a:rPr lang="zh-CN" altLang="en-US" sz="1600" dirty="0">
                  <a:solidFill>
                    <a:schemeClr val="tx1"/>
                  </a:solidFill>
                </a:rPr>
                <a:t>王院士文献数据</a:t>
              </a:r>
              <a:r>
                <a:rPr lang="en-US" altLang="zh-CN" sz="1600" b="1" dirty="0">
                  <a:solidFill>
                    <a:srgbClr val="FF0000"/>
                  </a:solidFill>
                </a:rPr>
                <a:t>235</a:t>
              </a:r>
              <a:r>
                <a:rPr lang="zh-CN" altLang="en-US" sz="1600" dirty="0">
                  <a:solidFill>
                    <a:schemeClr val="tx1"/>
                  </a:solidFill>
                </a:rPr>
                <a:t>条</a:t>
              </a:r>
            </a:p>
          </p:txBody>
        </p:sp>
        <p:sp>
          <p:nvSpPr>
            <p:cNvPr id="41" name="箭头: 下 40">
              <a:extLst>
                <a:ext uri="{FF2B5EF4-FFF2-40B4-BE49-F238E27FC236}">
                  <a16:creationId xmlns:a16="http://schemas.microsoft.com/office/drawing/2014/main" id="{E6728252-2B9D-4B6D-9DF4-DA6A0CDFDFE0}"/>
                </a:ext>
              </a:extLst>
            </p:cNvPr>
            <p:cNvSpPr/>
            <p:nvPr/>
          </p:nvSpPr>
          <p:spPr>
            <a:xfrm>
              <a:off x="3908576" y="5460532"/>
              <a:ext cx="506543" cy="518639"/>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箭头: 下 41">
              <a:extLst>
                <a:ext uri="{FF2B5EF4-FFF2-40B4-BE49-F238E27FC236}">
                  <a16:creationId xmlns:a16="http://schemas.microsoft.com/office/drawing/2014/main" id="{60DD7838-97A0-4569-9DB1-5C64CA5FB6EE}"/>
                </a:ext>
              </a:extLst>
            </p:cNvPr>
            <p:cNvSpPr/>
            <p:nvPr/>
          </p:nvSpPr>
          <p:spPr>
            <a:xfrm>
              <a:off x="6211853" y="5458378"/>
              <a:ext cx="506543" cy="520791"/>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3" name="图片 42">
              <a:extLst>
                <a:ext uri="{FF2B5EF4-FFF2-40B4-BE49-F238E27FC236}">
                  <a16:creationId xmlns:a16="http://schemas.microsoft.com/office/drawing/2014/main" id="{204135CF-AAA3-4034-A04D-EE297970159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67688" y="3304997"/>
              <a:ext cx="760948" cy="760948"/>
            </a:xfrm>
            <a:prstGeom prst="rect">
              <a:avLst/>
            </a:prstGeom>
          </p:spPr>
        </p:pic>
        <p:pic>
          <p:nvPicPr>
            <p:cNvPr id="44" name="图片 43">
              <a:extLst>
                <a:ext uri="{FF2B5EF4-FFF2-40B4-BE49-F238E27FC236}">
                  <a16:creationId xmlns:a16="http://schemas.microsoft.com/office/drawing/2014/main" id="{140BF06D-C365-4B7C-9FBD-2BBC9686573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31211" y="4236492"/>
              <a:ext cx="724175" cy="724176"/>
            </a:xfrm>
            <a:prstGeom prst="rect">
              <a:avLst/>
            </a:prstGeom>
          </p:spPr>
        </p:pic>
      </p:grpSp>
      <p:pic>
        <p:nvPicPr>
          <p:cNvPr id="47" name="图片 46" descr="C:\Users\Administrator\Desktop\Supplementary materials\Part of knowledge graph of science data.jpg">
            <a:extLst>
              <a:ext uri="{FF2B5EF4-FFF2-40B4-BE49-F238E27FC236}">
                <a16:creationId xmlns:a16="http://schemas.microsoft.com/office/drawing/2014/main" id="{7EB36BEA-0566-421A-A6D6-4A7B90FF289A}"/>
              </a:ext>
            </a:extLst>
          </p:cNvPr>
          <p:cNvPicPr/>
          <p:nvPr/>
        </p:nvPicPr>
        <p:blipFill>
          <a:blip r:embed="rId6" cstate="print"/>
          <a:srcRect/>
          <a:stretch>
            <a:fillRect/>
          </a:stretch>
        </p:blipFill>
        <p:spPr bwMode="auto">
          <a:xfrm>
            <a:off x="8661357" y="1119626"/>
            <a:ext cx="1969453" cy="1449343"/>
          </a:xfrm>
          <a:prstGeom prst="rect">
            <a:avLst/>
          </a:prstGeom>
          <a:noFill/>
          <a:ln w="9525">
            <a:noFill/>
            <a:miter lim="800000"/>
            <a:headEnd/>
            <a:tailEnd/>
          </a:ln>
        </p:spPr>
      </p:pic>
      <p:sp>
        <p:nvSpPr>
          <p:cNvPr id="48" name="文本框 47">
            <a:extLst>
              <a:ext uri="{FF2B5EF4-FFF2-40B4-BE49-F238E27FC236}">
                <a16:creationId xmlns:a16="http://schemas.microsoft.com/office/drawing/2014/main" id="{604E1578-86A8-42C2-BBFE-99E520CB942C}"/>
              </a:ext>
            </a:extLst>
          </p:cNvPr>
          <p:cNvSpPr txBox="1"/>
          <p:nvPr/>
        </p:nvSpPr>
        <p:spPr>
          <a:xfrm>
            <a:off x="8586133" y="2526494"/>
            <a:ext cx="2278814" cy="584775"/>
          </a:xfrm>
          <a:prstGeom prst="rect">
            <a:avLst/>
          </a:prstGeom>
          <a:noFill/>
        </p:spPr>
        <p:txBody>
          <a:bodyPr wrap="square" rtlCol="0">
            <a:spAutoFit/>
          </a:bodyPr>
          <a:lstStyle/>
          <a:p>
            <a:pPr algn="ctr"/>
            <a:r>
              <a:rPr lang="zh-CN" altLang="en-US" sz="1600" b="1" dirty="0">
                <a:latin typeface="楷体" panose="02010609060101010101" pitchFamily="49" charset="-122"/>
                <a:ea typeface="楷体" panose="02010609060101010101" pitchFamily="49" charset="-122"/>
              </a:rPr>
              <a:t>文献、专利</a:t>
            </a:r>
            <a:r>
              <a:rPr lang="en-US" altLang="zh-CN" sz="1600" b="1" dirty="0">
                <a:latin typeface="楷体" panose="02010609060101010101" pitchFamily="49" charset="-122"/>
                <a:ea typeface="楷体" panose="02010609060101010101" pitchFamily="49" charset="-122"/>
              </a:rPr>
              <a:t>-</a:t>
            </a:r>
            <a:r>
              <a:rPr lang="zh-CN" altLang="en-US" sz="1600" b="1" dirty="0">
                <a:latin typeface="楷体" panose="02010609060101010101" pitchFamily="49" charset="-122"/>
                <a:ea typeface="楷体" panose="02010609060101010101" pitchFamily="49" charset="-122"/>
              </a:rPr>
              <a:t>数据</a:t>
            </a:r>
            <a:r>
              <a:rPr lang="en-US" altLang="zh-CN" sz="1600" b="1" dirty="0">
                <a:latin typeface="楷体" panose="02010609060101010101" pitchFamily="49" charset="-122"/>
                <a:ea typeface="楷体" panose="02010609060101010101" pitchFamily="49" charset="-122"/>
              </a:rPr>
              <a:t>-</a:t>
            </a:r>
            <a:r>
              <a:rPr lang="zh-CN" altLang="en-US" sz="1600" b="1" dirty="0">
                <a:latin typeface="楷体" panose="02010609060101010101" pitchFamily="49" charset="-122"/>
                <a:ea typeface="楷体" panose="02010609060101010101" pitchFamily="49" charset="-122"/>
              </a:rPr>
              <a:t>科研人员、机构关联网络</a:t>
            </a:r>
          </a:p>
        </p:txBody>
      </p:sp>
      <p:sp>
        <p:nvSpPr>
          <p:cNvPr id="49" name="文本框 48">
            <a:extLst>
              <a:ext uri="{FF2B5EF4-FFF2-40B4-BE49-F238E27FC236}">
                <a16:creationId xmlns:a16="http://schemas.microsoft.com/office/drawing/2014/main" id="{ACED9A90-490D-4C5C-B4F7-A7D2E4E07D42}"/>
              </a:ext>
            </a:extLst>
          </p:cNvPr>
          <p:cNvSpPr txBox="1"/>
          <p:nvPr/>
        </p:nvSpPr>
        <p:spPr>
          <a:xfrm>
            <a:off x="4730495" y="3733961"/>
            <a:ext cx="1365505" cy="307777"/>
          </a:xfrm>
          <a:prstGeom prst="rect">
            <a:avLst/>
          </a:prstGeom>
          <a:noFill/>
        </p:spPr>
        <p:txBody>
          <a:bodyPr wrap="square" rtlCol="0">
            <a:spAutoFit/>
          </a:bodyPr>
          <a:lstStyle/>
          <a:p>
            <a:pPr algn="ctr"/>
            <a:r>
              <a:rPr lang="zh-CN" altLang="en-US" sz="1400" dirty="0">
                <a:latin typeface="楷体" panose="02010609060101010101" pitchFamily="49" charset="-122"/>
                <a:ea typeface="楷体" panose="02010609060101010101" pitchFamily="49" charset="-122"/>
              </a:rPr>
              <a:t>蠕变专利数据</a:t>
            </a:r>
          </a:p>
        </p:txBody>
      </p:sp>
      <p:sp>
        <p:nvSpPr>
          <p:cNvPr id="50" name="文本框 49">
            <a:extLst>
              <a:ext uri="{FF2B5EF4-FFF2-40B4-BE49-F238E27FC236}">
                <a16:creationId xmlns:a16="http://schemas.microsoft.com/office/drawing/2014/main" id="{ED5FA159-2E7D-4D07-9969-BCCCCB16306F}"/>
              </a:ext>
            </a:extLst>
          </p:cNvPr>
          <p:cNvSpPr txBox="1"/>
          <p:nvPr/>
        </p:nvSpPr>
        <p:spPr>
          <a:xfrm>
            <a:off x="6122623" y="3727468"/>
            <a:ext cx="1365505" cy="307777"/>
          </a:xfrm>
          <a:prstGeom prst="rect">
            <a:avLst/>
          </a:prstGeom>
          <a:noFill/>
        </p:spPr>
        <p:txBody>
          <a:bodyPr wrap="square" rtlCol="0">
            <a:spAutoFit/>
          </a:bodyPr>
          <a:lstStyle/>
          <a:p>
            <a:pPr algn="ctr"/>
            <a:r>
              <a:rPr lang="zh-CN" altLang="en-US" sz="1400" dirty="0">
                <a:latin typeface="楷体" panose="02010609060101010101" pitchFamily="49" charset="-122"/>
                <a:ea typeface="楷体" panose="02010609060101010101" pitchFamily="49" charset="-122"/>
              </a:rPr>
              <a:t>文献信息数据</a:t>
            </a:r>
          </a:p>
        </p:txBody>
      </p:sp>
      <p:sp>
        <p:nvSpPr>
          <p:cNvPr id="51" name="文本框 50">
            <a:extLst>
              <a:ext uri="{FF2B5EF4-FFF2-40B4-BE49-F238E27FC236}">
                <a16:creationId xmlns:a16="http://schemas.microsoft.com/office/drawing/2014/main" id="{7C167287-27E1-4AD0-9414-2A9C7E456908}"/>
              </a:ext>
            </a:extLst>
          </p:cNvPr>
          <p:cNvSpPr txBox="1"/>
          <p:nvPr/>
        </p:nvSpPr>
        <p:spPr>
          <a:xfrm>
            <a:off x="6354092" y="4220077"/>
            <a:ext cx="971308" cy="523220"/>
          </a:xfrm>
          <a:prstGeom prst="rect">
            <a:avLst/>
          </a:prstGeom>
          <a:noFill/>
        </p:spPr>
        <p:txBody>
          <a:bodyPr wrap="square" rtlCol="0">
            <a:spAutoFit/>
          </a:bodyPr>
          <a:lstStyle/>
          <a:p>
            <a:pPr algn="ctr"/>
            <a:r>
              <a:rPr lang="zh-CN" altLang="en-US" sz="1400" dirty="0">
                <a:latin typeface="楷体" panose="02010609060101010101" pitchFamily="49" charset="-122"/>
                <a:ea typeface="楷体" panose="02010609060101010101" pitchFamily="49" charset="-122"/>
              </a:rPr>
              <a:t>王院士文献数据</a:t>
            </a:r>
          </a:p>
        </p:txBody>
      </p:sp>
    </p:spTree>
    <p:extLst>
      <p:ext uri="{BB962C8B-B14F-4D97-AF65-F5344CB8AC3E}">
        <p14:creationId xmlns:p14="http://schemas.microsoft.com/office/powerpoint/2010/main" val="1320942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a:extLst>
              <a:ext uri="{FF2B5EF4-FFF2-40B4-BE49-F238E27FC236}">
                <a16:creationId xmlns:a16="http://schemas.microsoft.com/office/drawing/2014/main" id="{67D0949B-7980-46D0-83D4-9C303BC17C9C}"/>
              </a:ext>
            </a:extLst>
          </p:cNvPr>
          <p:cNvGrpSpPr/>
          <p:nvPr/>
        </p:nvGrpSpPr>
        <p:grpSpPr>
          <a:xfrm>
            <a:off x="276207" y="37109"/>
            <a:ext cx="11786134" cy="6783783"/>
            <a:chOff x="400623" y="43234"/>
            <a:chExt cx="9717443" cy="6314367"/>
          </a:xfrm>
        </p:grpSpPr>
        <p:sp>
          <p:nvSpPr>
            <p:cNvPr id="4" name="矩形 3">
              <a:extLst>
                <a:ext uri="{FF2B5EF4-FFF2-40B4-BE49-F238E27FC236}">
                  <a16:creationId xmlns:a16="http://schemas.microsoft.com/office/drawing/2014/main" id="{E69A53C1-DDA7-4EE9-A6F9-D2171694B911}"/>
                </a:ext>
              </a:extLst>
            </p:cNvPr>
            <p:cNvSpPr/>
            <p:nvPr/>
          </p:nvSpPr>
          <p:spPr>
            <a:xfrm>
              <a:off x="1037314" y="956436"/>
              <a:ext cx="3384376" cy="646331"/>
            </a:xfrm>
            <a:prstGeom prst="rect">
              <a:avLst/>
            </a:prstGeom>
          </p:spPr>
          <p:txBody>
            <a:bodyPr wrap="square">
              <a:spAutoFit/>
            </a:bodyPr>
            <a:lstStyle/>
            <a:p>
              <a:pPr lvl="0" algn="ctr"/>
              <a:r>
                <a:rPr kumimoji="1" lang="zh-CN" altLang="en-US" b="1" dirty="0">
                  <a:solidFill>
                    <a:srgbClr val="FF0000"/>
                  </a:solidFill>
                  <a:latin typeface="楷体" panose="02010609060101010101" pitchFamily="49" charset="-122"/>
                  <a:ea typeface="楷体" panose="02010609060101010101" pitchFamily="49" charset="-122"/>
                </a:rPr>
                <a:t>①结合基于加权评分的领域专家知识的多层级特征选择方法</a:t>
              </a:r>
              <a:endParaRPr lang="zh-CN" altLang="en-US" dirty="0"/>
            </a:p>
          </p:txBody>
        </p:sp>
        <p:sp>
          <p:nvSpPr>
            <p:cNvPr id="5" name="矩形 4">
              <a:extLst>
                <a:ext uri="{FF2B5EF4-FFF2-40B4-BE49-F238E27FC236}">
                  <a16:creationId xmlns:a16="http://schemas.microsoft.com/office/drawing/2014/main" id="{2F1B618B-DB8A-4F1F-9BD4-312ECE36C774}"/>
                </a:ext>
              </a:extLst>
            </p:cNvPr>
            <p:cNvSpPr/>
            <p:nvPr/>
          </p:nvSpPr>
          <p:spPr>
            <a:xfrm>
              <a:off x="5220621" y="939866"/>
              <a:ext cx="4776619" cy="343775"/>
            </a:xfrm>
            <a:prstGeom prst="rect">
              <a:avLst/>
            </a:prstGeom>
          </p:spPr>
          <p:txBody>
            <a:bodyPr wrap="square">
              <a:spAutoFit/>
            </a:bodyPr>
            <a:lstStyle/>
            <a:p>
              <a:pPr lvl="0" algn="ctr"/>
              <a:r>
                <a:rPr kumimoji="1" lang="zh-CN" altLang="en-US" b="1" dirty="0">
                  <a:solidFill>
                    <a:srgbClr val="FF0000"/>
                  </a:solidFill>
                  <a:latin typeface="宋体" panose="02010600030101010101" pitchFamily="2" charset="-122"/>
                  <a:ea typeface="宋体" panose="02010600030101010101" pitchFamily="2" charset="-122"/>
                </a:rPr>
                <a:t>②</a:t>
              </a:r>
              <a:r>
                <a:rPr kumimoji="1" lang="zh-CN" altLang="en-US" b="1" dirty="0">
                  <a:solidFill>
                    <a:srgbClr val="FF0000"/>
                  </a:solidFill>
                  <a:latin typeface="楷体" panose="02010609060101010101" pitchFamily="49" charset="-122"/>
                  <a:ea typeface="楷体" panose="02010609060101010101" pitchFamily="49" charset="-122"/>
                </a:rPr>
                <a:t>结合材料多尺度属性的分而治之的机器学习方法</a:t>
              </a:r>
              <a:endParaRPr lang="zh-CN" altLang="en-US" dirty="0"/>
            </a:p>
          </p:txBody>
        </p:sp>
        <p:sp>
          <p:nvSpPr>
            <p:cNvPr id="8" name="矩形: 圆角 7">
              <a:extLst>
                <a:ext uri="{FF2B5EF4-FFF2-40B4-BE49-F238E27FC236}">
                  <a16:creationId xmlns:a16="http://schemas.microsoft.com/office/drawing/2014/main" id="{04D0FC1E-BC62-4CD2-B29E-D3582DD764AD}"/>
                </a:ext>
              </a:extLst>
            </p:cNvPr>
            <p:cNvSpPr/>
            <p:nvPr/>
          </p:nvSpPr>
          <p:spPr>
            <a:xfrm>
              <a:off x="3522489" y="43234"/>
              <a:ext cx="2957627" cy="461665"/>
            </a:xfrm>
            <a:prstGeom prst="roundRect">
              <a:avLst/>
            </a:prstGeom>
            <a:solidFill>
              <a:schemeClr val="accent6">
                <a:lumMod val="20000"/>
                <a:lumOff val="80000"/>
              </a:schemeClr>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a:solidFill>
                    <a:srgbClr val="FF0000"/>
                  </a:solidFill>
                  <a:latin typeface="楷体" panose="02010609060101010101" pitchFamily="49" charset="-122"/>
                  <a:ea typeface="楷体" panose="02010609060101010101" pitchFamily="49" charset="-122"/>
                </a:rPr>
                <a:t>数据关联分析方法</a:t>
              </a:r>
            </a:p>
          </p:txBody>
        </p:sp>
        <p:cxnSp>
          <p:nvCxnSpPr>
            <p:cNvPr id="9" name="直接箭头连接符 31">
              <a:extLst>
                <a:ext uri="{FF2B5EF4-FFF2-40B4-BE49-F238E27FC236}">
                  <a16:creationId xmlns:a16="http://schemas.microsoft.com/office/drawing/2014/main" id="{35688D7C-E4BE-4428-A640-09B2373C09D9}"/>
                </a:ext>
              </a:extLst>
            </p:cNvPr>
            <p:cNvCxnSpPr>
              <a:cxnSpLocks/>
              <a:stCxn id="8" idx="2"/>
              <a:endCxn id="4" idx="0"/>
            </p:cNvCxnSpPr>
            <p:nvPr/>
          </p:nvCxnSpPr>
          <p:spPr>
            <a:xfrm rot="5400000">
              <a:off x="3639635" y="-405232"/>
              <a:ext cx="451536" cy="2271800"/>
            </a:xfrm>
            <a:prstGeom prst="bentConnector3">
              <a:avLst>
                <a:gd name="adj1" fmla="val 50000"/>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0" name="直接箭头连接符 44">
              <a:extLst>
                <a:ext uri="{FF2B5EF4-FFF2-40B4-BE49-F238E27FC236}">
                  <a16:creationId xmlns:a16="http://schemas.microsoft.com/office/drawing/2014/main" id="{52A43228-EB22-4894-B88B-11EFF41CA0DB}"/>
                </a:ext>
              </a:extLst>
            </p:cNvPr>
            <p:cNvCxnSpPr>
              <a:cxnSpLocks/>
              <a:stCxn id="8" idx="2"/>
              <a:endCxn id="5" idx="0"/>
            </p:cNvCxnSpPr>
            <p:nvPr/>
          </p:nvCxnSpPr>
          <p:spPr>
            <a:xfrm rot="16200000" flipH="1">
              <a:off x="6087633" y="-581432"/>
              <a:ext cx="434966" cy="2607628"/>
            </a:xfrm>
            <a:prstGeom prst="bentConnector3">
              <a:avLst>
                <a:gd name="adj1" fmla="val 50000"/>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1" name="矩形 10">
              <a:extLst>
                <a:ext uri="{FF2B5EF4-FFF2-40B4-BE49-F238E27FC236}">
                  <a16:creationId xmlns:a16="http://schemas.microsoft.com/office/drawing/2014/main" id="{97164C76-6669-4009-9295-7C003B7BFB64}"/>
                </a:ext>
              </a:extLst>
            </p:cNvPr>
            <p:cNvSpPr/>
            <p:nvPr/>
          </p:nvSpPr>
          <p:spPr>
            <a:xfrm>
              <a:off x="5115371" y="5339708"/>
              <a:ext cx="4686423" cy="916734"/>
            </a:xfrm>
            <a:prstGeom prst="rect">
              <a:avLst/>
            </a:prstGeom>
          </p:spPr>
          <p:txBody>
            <a:bodyPr wrap="square">
              <a:spAutoFit/>
            </a:bodyPr>
            <a:lstStyle/>
            <a:p>
              <a:pPr algn="ctr"/>
              <a:r>
                <a:rPr lang="zh-CN" altLang="en-US" sz="1600" dirty="0">
                  <a:solidFill>
                    <a:srgbClr val="333333"/>
                  </a:solidFill>
                  <a:latin typeface="楷体" panose="02010609060101010101" pitchFamily="49" charset="-122"/>
                  <a:ea typeface="楷体" panose="02010609060101010101" pitchFamily="49" charset="-122"/>
                </a:rPr>
                <a:t>    </a:t>
              </a:r>
              <a:r>
                <a:rPr lang="zh-CN" altLang="en-US" sz="1400" dirty="0">
                  <a:solidFill>
                    <a:srgbClr val="333333"/>
                  </a:solidFill>
                  <a:latin typeface="楷体" panose="02010609060101010101" pitchFamily="49" charset="-122"/>
                  <a:ea typeface="楷体" panose="02010609060101010101" pitchFamily="49" charset="-122"/>
                </a:rPr>
                <a:t>仅根据</a:t>
              </a:r>
              <a:r>
                <a:rPr lang="zh-CN" altLang="en-US" sz="1400" b="1" dirty="0">
                  <a:solidFill>
                    <a:srgbClr val="FF0000"/>
                  </a:solidFill>
                  <a:latin typeface="楷体" panose="02010609060101010101" pitchFamily="49" charset="-122"/>
                  <a:ea typeface="楷体" panose="02010609060101010101" pitchFamily="49" charset="-122"/>
                </a:rPr>
                <a:t>化学成分、试验条件、热处理工艺和微观结构参数</a:t>
              </a:r>
              <a:r>
                <a:rPr lang="zh-CN" altLang="en-US" sz="1400" dirty="0">
                  <a:solidFill>
                    <a:srgbClr val="333333"/>
                  </a:solidFill>
                  <a:latin typeface="楷体" panose="02010609060101010101" pitchFamily="49" charset="-122"/>
                  <a:ea typeface="楷体" panose="02010609060101010101" pitchFamily="49" charset="-122"/>
                </a:rPr>
                <a:t>等初始信息，能够分析出到底是什么重要因素潜在影响着蠕变性能或行为，并且能够</a:t>
              </a:r>
              <a:r>
                <a:rPr lang="zh-CN" altLang="en-US" sz="1400" b="1" dirty="0">
                  <a:solidFill>
                    <a:srgbClr val="FF0000"/>
                  </a:solidFill>
                  <a:latin typeface="楷体" panose="02010609060101010101" pitchFamily="49" charset="-122"/>
                  <a:ea typeface="楷体" panose="02010609060101010101" pitchFamily="49" charset="-122"/>
                </a:rPr>
                <a:t>大大加快了蠕变断裂寿命的预测</a:t>
              </a:r>
              <a:r>
                <a:rPr lang="zh-CN" altLang="en-US" sz="1400" b="1" dirty="0">
                  <a:solidFill>
                    <a:srgbClr val="333333"/>
                  </a:solidFill>
                  <a:latin typeface="楷体" panose="02010609060101010101" pitchFamily="49" charset="-122"/>
                  <a:ea typeface="楷体" panose="02010609060101010101" pitchFamily="49" charset="-122"/>
                </a:rPr>
                <a:t>，</a:t>
              </a:r>
              <a:r>
                <a:rPr lang="zh-CN" altLang="en-US" sz="1400" dirty="0">
                  <a:solidFill>
                    <a:srgbClr val="333333"/>
                  </a:solidFill>
                  <a:latin typeface="楷体" panose="02010609060101010101" pitchFamily="49" charset="-122"/>
                  <a:ea typeface="楷体" panose="02010609060101010101" pitchFamily="49" charset="-122"/>
                </a:rPr>
                <a:t>这对于减少合金设计的时间和成本具有重要意义。</a:t>
              </a:r>
              <a:endParaRPr lang="zh-CN" altLang="en-US" sz="1400" dirty="0">
                <a:latin typeface="楷体" panose="02010609060101010101" pitchFamily="49" charset="-122"/>
                <a:ea typeface="楷体" panose="02010609060101010101" pitchFamily="49" charset="-122"/>
              </a:endParaRPr>
            </a:p>
          </p:txBody>
        </p:sp>
        <p:sp>
          <p:nvSpPr>
            <p:cNvPr id="12" name="星形: 五角 11">
              <a:extLst>
                <a:ext uri="{FF2B5EF4-FFF2-40B4-BE49-F238E27FC236}">
                  <a16:creationId xmlns:a16="http://schemas.microsoft.com/office/drawing/2014/main" id="{FC8FEF71-4C65-4BE5-9B42-049AFCED685C}"/>
                </a:ext>
              </a:extLst>
            </p:cNvPr>
            <p:cNvSpPr/>
            <p:nvPr/>
          </p:nvSpPr>
          <p:spPr>
            <a:xfrm>
              <a:off x="5302600" y="5322443"/>
              <a:ext cx="292956" cy="25841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a:extLst>
                <a:ext uri="{FF2B5EF4-FFF2-40B4-BE49-F238E27FC236}">
                  <a16:creationId xmlns:a16="http://schemas.microsoft.com/office/drawing/2014/main" id="{0FC63F93-080A-4FB6-AC3E-60B59FB4C2CE}"/>
                </a:ext>
              </a:extLst>
            </p:cNvPr>
            <p:cNvPicPr>
              <a:picLocks noChangeAspect="1"/>
            </p:cNvPicPr>
            <p:nvPr/>
          </p:nvPicPr>
          <p:blipFill>
            <a:blip r:embed="rId3"/>
            <a:stretch>
              <a:fillRect/>
            </a:stretch>
          </p:blipFill>
          <p:spPr>
            <a:xfrm>
              <a:off x="2889629" y="3635773"/>
              <a:ext cx="1785594" cy="1372954"/>
            </a:xfrm>
            <a:prstGeom prst="rect">
              <a:avLst/>
            </a:prstGeom>
          </p:spPr>
        </p:pic>
        <p:pic>
          <p:nvPicPr>
            <p:cNvPr id="14" name="图片 13">
              <a:extLst>
                <a:ext uri="{FF2B5EF4-FFF2-40B4-BE49-F238E27FC236}">
                  <a16:creationId xmlns:a16="http://schemas.microsoft.com/office/drawing/2014/main" id="{F10B4763-8DEC-4080-9EBC-A45185CE922A}"/>
                </a:ext>
              </a:extLst>
            </p:cNvPr>
            <p:cNvPicPr>
              <a:picLocks noChangeAspect="1"/>
            </p:cNvPicPr>
            <p:nvPr/>
          </p:nvPicPr>
          <p:blipFill>
            <a:blip r:embed="rId4"/>
            <a:stretch>
              <a:fillRect/>
            </a:stretch>
          </p:blipFill>
          <p:spPr>
            <a:xfrm>
              <a:off x="630710" y="3408398"/>
              <a:ext cx="2421410" cy="1772611"/>
            </a:xfrm>
            <a:prstGeom prst="rect">
              <a:avLst/>
            </a:prstGeom>
          </p:spPr>
        </p:pic>
        <p:sp>
          <p:nvSpPr>
            <p:cNvPr id="15" name="星形: 五角 14">
              <a:extLst>
                <a:ext uri="{FF2B5EF4-FFF2-40B4-BE49-F238E27FC236}">
                  <a16:creationId xmlns:a16="http://schemas.microsoft.com/office/drawing/2014/main" id="{F439F401-1923-49BD-867B-CF1DD35803B6}"/>
                </a:ext>
              </a:extLst>
            </p:cNvPr>
            <p:cNvSpPr/>
            <p:nvPr/>
          </p:nvSpPr>
          <p:spPr>
            <a:xfrm>
              <a:off x="1037314" y="5215953"/>
              <a:ext cx="292956" cy="25841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DECB2C25-EAAF-4D58-A168-671B6A8097E4}"/>
                </a:ext>
              </a:extLst>
            </p:cNvPr>
            <p:cNvSpPr/>
            <p:nvPr/>
          </p:nvSpPr>
          <p:spPr>
            <a:xfrm>
              <a:off x="807678" y="5232157"/>
              <a:ext cx="4163902" cy="1088622"/>
            </a:xfrm>
            <a:prstGeom prst="rect">
              <a:avLst/>
            </a:prstGeom>
          </p:spPr>
          <p:txBody>
            <a:bodyPr wrap="square">
              <a:spAutoFit/>
            </a:bodyPr>
            <a:lstStyle/>
            <a:p>
              <a:pPr algn="ctr"/>
              <a:r>
                <a:rPr lang="zh-CN" altLang="en-US" sz="1400" dirty="0">
                  <a:solidFill>
                    <a:srgbClr val="333333"/>
                  </a:solidFill>
                  <a:latin typeface="楷体" panose="02010609060101010101" pitchFamily="49" charset="-122"/>
                  <a:ea typeface="楷体" panose="02010609060101010101" pitchFamily="49" charset="-122"/>
                </a:rPr>
                <a:t>     能够</a:t>
              </a:r>
              <a:r>
                <a:rPr lang="zh-CN" altLang="en-US" sz="1400" b="1" dirty="0">
                  <a:solidFill>
                    <a:srgbClr val="FF0000"/>
                  </a:solidFill>
                  <a:latin typeface="楷体" panose="02010609060101010101" pitchFamily="49" charset="-122"/>
                  <a:ea typeface="楷体" panose="02010609060101010101" pitchFamily="49" charset="-122"/>
                </a:rPr>
                <a:t>定量分析和研究成分</a:t>
              </a:r>
              <a:r>
                <a:rPr lang="en-US" altLang="zh-CN" sz="1400" b="1" dirty="0">
                  <a:solidFill>
                    <a:srgbClr val="FF0000"/>
                  </a:solidFill>
                  <a:latin typeface="楷体" panose="02010609060101010101" pitchFamily="49" charset="-122"/>
                  <a:ea typeface="楷体" panose="02010609060101010101" pitchFamily="49" charset="-122"/>
                </a:rPr>
                <a:t>-</a:t>
              </a:r>
              <a:r>
                <a:rPr lang="zh-CN" altLang="en-US" sz="1400" b="1" dirty="0">
                  <a:solidFill>
                    <a:srgbClr val="FF0000"/>
                  </a:solidFill>
                  <a:latin typeface="楷体" panose="02010609060101010101" pitchFamily="49" charset="-122"/>
                  <a:ea typeface="楷体" panose="02010609060101010101" pitchFamily="49" charset="-122"/>
                </a:rPr>
                <a:t>结构</a:t>
              </a:r>
              <a:r>
                <a:rPr lang="en-US" altLang="zh-CN" sz="1400" b="1" dirty="0">
                  <a:solidFill>
                    <a:srgbClr val="FF0000"/>
                  </a:solidFill>
                  <a:latin typeface="楷体" panose="02010609060101010101" pitchFamily="49" charset="-122"/>
                  <a:ea typeface="楷体" panose="02010609060101010101" pitchFamily="49" charset="-122"/>
                </a:rPr>
                <a:t>-</a:t>
              </a:r>
              <a:r>
                <a:rPr lang="zh-CN" altLang="en-US" sz="1400" b="1" dirty="0">
                  <a:solidFill>
                    <a:srgbClr val="FF0000"/>
                  </a:solidFill>
                  <a:latin typeface="楷体" panose="02010609060101010101" pitchFamily="49" charset="-122"/>
                  <a:ea typeface="楷体" panose="02010609060101010101" pitchFamily="49" charset="-122"/>
                </a:rPr>
                <a:t>工艺</a:t>
              </a:r>
              <a:r>
                <a:rPr lang="en-US" altLang="zh-CN" sz="1400" b="1" dirty="0">
                  <a:solidFill>
                    <a:srgbClr val="FF0000"/>
                  </a:solidFill>
                  <a:latin typeface="楷体" panose="02010609060101010101" pitchFamily="49" charset="-122"/>
                  <a:ea typeface="楷体" panose="02010609060101010101" pitchFamily="49" charset="-122"/>
                </a:rPr>
                <a:t>-</a:t>
              </a:r>
              <a:r>
                <a:rPr lang="zh-CN" altLang="en-US" sz="1400" b="1" dirty="0">
                  <a:solidFill>
                    <a:srgbClr val="FF0000"/>
                  </a:solidFill>
                  <a:latin typeface="楷体" panose="02010609060101010101" pitchFamily="49" charset="-122"/>
                  <a:ea typeface="楷体" panose="02010609060101010101" pitchFamily="49" charset="-122"/>
                </a:rPr>
                <a:t>蠕变性能之间的关联</a:t>
              </a:r>
              <a:r>
                <a:rPr lang="zh-CN" altLang="en-US" sz="1400" dirty="0">
                  <a:solidFill>
                    <a:srgbClr val="333333"/>
                  </a:solidFill>
                  <a:latin typeface="楷体" panose="02010609060101010101" pitchFamily="49" charset="-122"/>
                  <a:ea typeface="楷体" panose="02010609060101010101" pitchFamily="49" charset="-122"/>
                </a:rPr>
                <a:t>，例如我们通过皮尔相关系数分析，结果发现</a:t>
              </a:r>
              <a:r>
                <a:rPr lang="en-US" altLang="zh-CN" sz="1400" b="1" dirty="0">
                  <a:solidFill>
                    <a:srgbClr val="FF0000"/>
                  </a:solidFill>
                  <a:latin typeface="楷体" panose="02010609060101010101" pitchFamily="49" charset="-122"/>
                  <a:ea typeface="楷体" panose="02010609060101010101" pitchFamily="49" charset="-122"/>
                </a:rPr>
                <a:t>Ni</a:t>
              </a:r>
              <a:r>
                <a:rPr lang="zh-CN" altLang="en-US" sz="1400" b="1" dirty="0">
                  <a:solidFill>
                    <a:srgbClr val="FF0000"/>
                  </a:solidFill>
                  <a:latin typeface="楷体" panose="02010609060101010101" pitchFamily="49" charset="-122"/>
                  <a:ea typeface="楷体" panose="02010609060101010101" pitchFamily="49" charset="-122"/>
                </a:rPr>
                <a:t>、</a:t>
              </a:r>
              <a:r>
                <a:rPr lang="en-US" altLang="zh-CN" sz="1400" b="1" dirty="0">
                  <a:solidFill>
                    <a:srgbClr val="FF0000"/>
                  </a:solidFill>
                  <a:latin typeface="楷体" panose="02010609060101010101" pitchFamily="49" charset="-122"/>
                  <a:ea typeface="楷体" panose="02010609060101010101" pitchFamily="49" charset="-122"/>
                </a:rPr>
                <a:t>Re</a:t>
              </a:r>
              <a:r>
                <a:rPr lang="zh-CN" altLang="en-US" sz="1400" b="1" dirty="0">
                  <a:solidFill>
                    <a:srgbClr val="FF0000"/>
                  </a:solidFill>
                  <a:latin typeface="楷体" panose="02010609060101010101" pitchFamily="49" charset="-122"/>
                  <a:ea typeface="楷体" panose="02010609060101010101" pitchFamily="49" charset="-122"/>
                </a:rPr>
                <a:t>、</a:t>
              </a:r>
              <a:r>
                <a:rPr lang="en-US" altLang="zh-CN" sz="1400" b="1" dirty="0">
                  <a:solidFill>
                    <a:srgbClr val="FF0000"/>
                  </a:solidFill>
                  <a:latin typeface="楷体" panose="02010609060101010101" pitchFamily="49" charset="-122"/>
                  <a:ea typeface="楷体" panose="02010609060101010101" pitchFamily="49" charset="-122"/>
                </a:rPr>
                <a:t>W</a:t>
              </a:r>
              <a:r>
                <a:rPr lang="zh-CN" altLang="en-US" sz="1400" b="1" dirty="0">
                  <a:solidFill>
                    <a:srgbClr val="FF0000"/>
                  </a:solidFill>
                  <a:latin typeface="楷体" panose="02010609060101010101" pitchFamily="49" charset="-122"/>
                  <a:ea typeface="楷体" panose="02010609060101010101" pitchFamily="49" charset="-122"/>
                </a:rPr>
                <a:t>、</a:t>
              </a:r>
              <a:r>
                <a:rPr lang="en-US" altLang="zh-CN" sz="1400" b="1" dirty="0">
                  <a:solidFill>
                    <a:srgbClr val="FF0000"/>
                  </a:solidFill>
                  <a:latin typeface="楷体" panose="02010609060101010101" pitchFamily="49" charset="-122"/>
                  <a:ea typeface="楷体" panose="02010609060101010101" pitchFamily="49" charset="-122"/>
                </a:rPr>
                <a:t>Ta</a:t>
              </a:r>
              <a:r>
                <a:rPr lang="zh-CN" altLang="en-US" sz="1400" b="1" dirty="0">
                  <a:solidFill>
                    <a:srgbClr val="FF0000"/>
                  </a:solidFill>
                  <a:latin typeface="楷体" panose="02010609060101010101" pitchFamily="49" charset="-122"/>
                  <a:ea typeface="楷体" panose="02010609060101010101" pitchFamily="49" charset="-122"/>
                </a:rPr>
                <a:t>、</a:t>
              </a:r>
              <a:r>
                <a:rPr lang="en-US" altLang="zh-CN" sz="1400" b="1" dirty="0">
                  <a:solidFill>
                    <a:srgbClr val="FF0000"/>
                  </a:solidFill>
                  <a:latin typeface="楷体" panose="02010609060101010101" pitchFamily="49" charset="-122"/>
                  <a:ea typeface="楷体" panose="02010609060101010101" pitchFamily="49" charset="-122"/>
                </a:rPr>
                <a:t>Al</a:t>
              </a:r>
              <a:r>
                <a:rPr lang="zh-CN" altLang="en-US" sz="1400" b="1" dirty="0">
                  <a:solidFill>
                    <a:srgbClr val="FF0000"/>
                  </a:solidFill>
                  <a:latin typeface="楷体" panose="02010609060101010101" pitchFamily="49" charset="-122"/>
                  <a:ea typeface="楷体" panose="02010609060101010101" pitchFamily="49" charset="-122"/>
                </a:rPr>
                <a:t>、</a:t>
              </a:r>
              <a:r>
                <a:rPr lang="en-US" altLang="zh-CN" sz="1400" b="1" dirty="0">
                  <a:solidFill>
                    <a:srgbClr val="FF0000"/>
                  </a:solidFill>
                  <a:latin typeface="楷体" panose="02010609060101010101" pitchFamily="49" charset="-122"/>
                  <a:ea typeface="楷体" panose="02010609060101010101" pitchFamily="49" charset="-122"/>
                </a:rPr>
                <a:t>Cr</a:t>
              </a:r>
              <a:r>
                <a:rPr lang="zh-CN" altLang="en-US" sz="1400" b="1" dirty="0">
                  <a:solidFill>
                    <a:srgbClr val="FF0000"/>
                  </a:solidFill>
                  <a:latin typeface="楷体" panose="02010609060101010101" pitchFamily="49" charset="-122"/>
                  <a:ea typeface="楷体" panose="02010609060101010101" pitchFamily="49" charset="-122"/>
                </a:rPr>
                <a:t>、</a:t>
              </a:r>
              <a:r>
                <a:rPr lang="en-US" altLang="zh-CN" sz="1400" b="1" dirty="0">
                  <a:solidFill>
                    <a:srgbClr val="FF0000"/>
                  </a:solidFill>
                  <a:latin typeface="楷体" panose="02010609060101010101" pitchFamily="49" charset="-122"/>
                  <a:ea typeface="楷体" panose="02010609060101010101" pitchFamily="49" charset="-122"/>
                </a:rPr>
                <a:t>Co</a:t>
              </a:r>
              <a:r>
                <a:rPr lang="zh-CN" altLang="en-US" sz="1400" b="1" dirty="0">
                  <a:solidFill>
                    <a:srgbClr val="FF0000"/>
                  </a:solidFill>
                  <a:latin typeface="楷体" panose="02010609060101010101" pitchFamily="49" charset="-122"/>
                  <a:ea typeface="楷体" panose="02010609060101010101" pitchFamily="49" charset="-122"/>
                </a:rPr>
                <a:t>元素、二阶段时效处理时间</a:t>
              </a:r>
              <a:r>
                <a:rPr lang="zh-CN" altLang="en-US" sz="1400" dirty="0">
                  <a:solidFill>
                    <a:srgbClr val="333333"/>
                  </a:solidFill>
                  <a:latin typeface="楷体" panose="02010609060101010101" pitchFamily="49" charset="-122"/>
                  <a:ea typeface="楷体" panose="02010609060101010101" pitchFamily="49" charset="-122"/>
                </a:rPr>
                <a:t>等因素与蠕变性能之间相关性较强，可能存在密切的关联关系，</a:t>
              </a:r>
              <a:r>
                <a:rPr lang="en-US" altLang="zh-CN" sz="1400" dirty="0">
                  <a:solidFill>
                    <a:srgbClr val="333333"/>
                  </a:solidFill>
                  <a:latin typeface="楷体" panose="02010609060101010101" pitchFamily="49" charset="-122"/>
                  <a:ea typeface="楷体" panose="02010609060101010101" pitchFamily="49" charset="-122"/>
                </a:rPr>
                <a:t>Re</a:t>
              </a:r>
              <a:r>
                <a:rPr lang="zh-CN" altLang="en-US" sz="1400" dirty="0">
                  <a:solidFill>
                    <a:srgbClr val="333333"/>
                  </a:solidFill>
                  <a:latin typeface="楷体" panose="02010609060101010101" pitchFamily="49" charset="-122"/>
                  <a:ea typeface="楷体" panose="02010609060101010101" pitchFamily="49" charset="-122"/>
                </a:rPr>
                <a:t>和</a:t>
              </a:r>
              <a:r>
                <a:rPr lang="en-US" altLang="zh-CN" sz="1400" dirty="0">
                  <a:solidFill>
                    <a:srgbClr val="333333"/>
                  </a:solidFill>
                  <a:latin typeface="楷体" panose="02010609060101010101" pitchFamily="49" charset="-122"/>
                  <a:ea typeface="楷体" panose="02010609060101010101" pitchFamily="49" charset="-122"/>
                </a:rPr>
                <a:t>Ru</a:t>
              </a:r>
              <a:r>
                <a:rPr lang="zh-CN" altLang="en-US" sz="1400" dirty="0">
                  <a:solidFill>
                    <a:srgbClr val="333333"/>
                  </a:solidFill>
                  <a:latin typeface="楷体" panose="02010609060101010101" pitchFamily="49" charset="-122"/>
                  <a:ea typeface="楷体" panose="02010609060101010101" pitchFamily="49" charset="-122"/>
                </a:rPr>
                <a:t>、</a:t>
              </a:r>
              <a:r>
                <a:rPr lang="en-US" altLang="zh-CN" sz="1400" dirty="0">
                  <a:solidFill>
                    <a:srgbClr val="333333"/>
                  </a:solidFill>
                  <a:latin typeface="楷体" panose="02010609060101010101" pitchFamily="49" charset="-122"/>
                  <a:ea typeface="楷体" panose="02010609060101010101" pitchFamily="49" charset="-122"/>
                </a:rPr>
                <a:t>Ni</a:t>
              </a:r>
              <a:r>
                <a:rPr lang="zh-CN" altLang="en-US" sz="1400" dirty="0">
                  <a:solidFill>
                    <a:srgbClr val="333333"/>
                  </a:solidFill>
                  <a:latin typeface="楷体" panose="02010609060101010101" pitchFamily="49" charset="-122"/>
                  <a:ea typeface="楷体" panose="02010609060101010101" pitchFamily="49" charset="-122"/>
                </a:rPr>
                <a:t>和</a:t>
              </a:r>
              <a:r>
                <a:rPr lang="en-US" altLang="zh-CN" sz="1400" dirty="0">
                  <a:solidFill>
                    <a:srgbClr val="333333"/>
                  </a:solidFill>
                  <a:latin typeface="楷体" panose="02010609060101010101" pitchFamily="49" charset="-122"/>
                  <a:ea typeface="楷体" panose="02010609060101010101" pitchFamily="49" charset="-122"/>
                </a:rPr>
                <a:t>Co</a:t>
              </a:r>
              <a:r>
                <a:rPr lang="zh-CN" altLang="en-US" sz="1400" dirty="0">
                  <a:solidFill>
                    <a:srgbClr val="333333"/>
                  </a:solidFill>
                  <a:latin typeface="楷体" panose="02010609060101010101" pitchFamily="49" charset="-122"/>
                  <a:ea typeface="楷体" panose="02010609060101010101" pitchFamily="49" charset="-122"/>
                </a:rPr>
                <a:t>之间相关性较强，可能存在较强的协同效应。</a:t>
              </a:r>
              <a:endParaRPr lang="zh-CN" altLang="en-US" sz="1400" dirty="0">
                <a:latin typeface="楷体" panose="02010609060101010101" pitchFamily="49" charset="-122"/>
                <a:ea typeface="楷体" panose="02010609060101010101" pitchFamily="49" charset="-122"/>
              </a:endParaRPr>
            </a:p>
          </p:txBody>
        </p:sp>
        <p:sp>
          <p:nvSpPr>
            <p:cNvPr id="17" name="矩形 16">
              <a:extLst>
                <a:ext uri="{FF2B5EF4-FFF2-40B4-BE49-F238E27FC236}">
                  <a16:creationId xmlns:a16="http://schemas.microsoft.com/office/drawing/2014/main" id="{255B199E-EB0A-413A-A08C-E48D998A5196}"/>
                </a:ext>
              </a:extLst>
            </p:cNvPr>
            <p:cNvSpPr/>
            <p:nvPr/>
          </p:nvSpPr>
          <p:spPr>
            <a:xfrm>
              <a:off x="400623" y="966565"/>
              <a:ext cx="4579363" cy="5391036"/>
            </a:xfrm>
            <a:prstGeom prst="rect">
              <a:avLst/>
            </a:prstGeom>
            <a:noFill/>
            <a:ln>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 name="矩形 17">
              <a:extLst>
                <a:ext uri="{FF2B5EF4-FFF2-40B4-BE49-F238E27FC236}">
                  <a16:creationId xmlns:a16="http://schemas.microsoft.com/office/drawing/2014/main" id="{98F5000C-DB0E-48A0-BDC6-43CD83F52713}"/>
                </a:ext>
              </a:extLst>
            </p:cNvPr>
            <p:cNvSpPr/>
            <p:nvPr/>
          </p:nvSpPr>
          <p:spPr>
            <a:xfrm>
              <a:off x="5136688" y="966566"/>
              <a:ext cx="4981378" cy="5375294"/>
            </a:xfrm>
            <a:prstGeom prst="rect">
              <a:avLst/>
            </a:prstGeom>
            <a:noFill/>
            <a:ln>
              <a:solidFill>
                <a:schemeClr val="accent6">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a:extLst>
                <a:ext uri="{FF2B5EF4-FFF2-40B4-BE49-F238E27FC236}">
                  <a16:creationId xmlns:a16="http://schemas.microsoft.com/office/drawing/2014/main" id="{A7BA14C1-8C59-4E8B-AC29-AE778CA2861C}"/>
                </a:ext>
              </a:extLst>
            </p:cNvPr>
            <p:cNvPicPr>
              <a:picLocks noChangeAspect="1"/>
            </p:cNvPicPr>
            <p:nvPr/>
          </p:nvPicPr>
          <p:blipFill>
            <a:blip r:embed="rId5"/>
            <a:stretch>
              <a:fillRect/>
            </a:stretch>
          </p:blipFill>
          <p:spPr>
            <a:xfrm>
              <a:off x="7541139" y="3548774"/>
              <a:ext cx="2226014" cy="1554700"/>
            </a:xfrm>
            <a:prstGeom prst="rect">
              <a:avLst/>
            </a:prstGeom>
          </p:spPr>
        </p:pic>
        <p:sp>
          <p:nvSpPr>
            <p:cNvPr id="20" name="矩形 19">
              <a:extLst>
                <a:ext uri="{FF2B5EF4-FFF2-40B4-BE49-F238E27FC236}">
                  <a16:creationId xmlns:a16="http://schemas.microsoft.com/office/drawing/2014/main" id="{C03BD929-FF9C-4BFD-8147-A30F60C281AE}"/>
                </a:ext>
              </a:extLst>
            </p:cNvPr>
            <p:cNvSpPr/>
            <p:nvPr/>
          </p:nvSpPr>
          <p:spPr>
            <a:xfrm>
              <a:off x="2472289" y="3277280"/>
              <a:ext cx="5045532" cy="372424"/>
            </a:xfrm>
            <a:prstGeom prst="rect">
              <a:avLst/>
            </a:prstGeom>
          </p:spPr>
          <p:txBody>
            <a:bodyPr wrap="square">
              <a:spAutoFit/>
            </a:bodyPr>
            <a:lstStyle/>
            <a:p>
              <a:pPr algn="ctr"/>
              <a:r>
                <a:rPr lang="zh-CN" altLang="en-US" sz="2000" b="1" dirty="0">
                  <a:solidFill>
                    <a:srgbClr val="FF0000"/>
                  </a:solidFill>
                  <a:latin typeface="楷体" panose="02010609060101010101" pitchFamily="49" charset="-122"/>
                  <a:ea typeface="楷体" panose="02010609060101010101" pitchFamily="49" charset="-122"/>
                </a:rPr>
                <a:t>蠕变性能数据关联分析和预测结果</a:t>
              </a:r>
              <a:endParaRPr lang="zh-CN" altLang="en-US" sz="2000" b="1" dirty="0">
                <a:latin typeface="楷体" panose="02010609060101010101" pitchFamily="49" charset="-122"/>
                <a:ea typeface="楷体" panose="02010609060101010101" pitchFamily="49" charset="-122"/>
              </a:endParaRPr>
            </a:p>
          </p:txBody>
        </p:sp>
        <p:pic>
          <p:nvPicPr>
            <p:cNvPr id="21" name="图片 20">
              <a:extLst>
                <a:ext uri="{FF2B5EF4-FFF2-40B4-BE49-F238E27FC236}">
                  <a16:creationId xmlns:a16="http://schemas.microsoft.com/office/drawing/2014/main" id="{2BC24E5E-97B1-4BA0-B24A-24B386DA17C5}"/>
                </a:ext>
              </a:extLst>
            </p:cNvPr>
            <p:cNvPicPr>
              <a:picLocks noChangeAspect="1"/>
            </p:cNvPicPr>
            <p:nvPr/>
          </p:nvPicPr>
          <p:blipFill>
            <a:blip r:embed="rId6"/>
            <a:stretch>
              <a:fillRect/>
            </a:stretch>
          </p:blipFill>
          <p:spPr>
            <a:xfrm>
              <a:off x="5221472" y="3601055"/>
              <a:ext cx="2304455" cy="1527491"/>
            </a:xfrm>
            <a:prstGeom prst="rect">
              <a:avLst/>
            </a:prstGeom>
          </p:spPr>
        </p:pic>
      </p:grpSp>
      <p:pic>
        <p:nvPicPr>
          <p:cNvPr id="27" name="图片 26">
            <a:extLst>
              <a:ext uri="{FF2B5EF4-FFF2-40B4-BE49-F238E27FC236}">
                <a16:creationId xmlns:a16="http://schemas.microsoft.com/office/drawing/2014/main" id="{4625C0F0-3298-4185-93C4-F8274F332574}"/>
              </a:ext>
            </a:extLst>
          </p:cNvPr>
          <p:cNvPicPr/>
          <p:nvPr/>
        </p:nvPicPr>
        <p:blipFill>
          <a:blip r:embed="rId7"/>
          <a:stretch>
            <a:fillRect/>
          </a:stretch>
        </p:blipFill>
        <p:spPr>
          <a:xfrm>
            <a:off x="384326" y="1692068"/>
            <a:ext cx="3333235" cy="1841658"/>
          </a:xfrm>
          <a:prstGeom prst="rect">
            <a:avLst/>
          </a:prstGeom>
        </p:spPr>
      </p:pic>
      <p:sp>
        <p:nvSpPr>
          <p:cNvPr id="36" name="文本框 35">
            <a:extLst>
              <a:ext uri="{FF2B5EF4-FFF2-40B4-BE49-F238E27FC236}">
                <a16:creationId xmlns:a16="http://schemas.microsoft.com/office/drawing/2014/main" id="{2391277F-5824-450E-A414-6D6E5C82119F}"/>
              </a:ext>
            </a:extLst>
          </p:cNvPr>
          <p:cNvSpPr txBox="1"/>
          <p:nvPr/>
        </p:nvSpPr>
        <p:spPr>
          <a:xfrm>
            <a:off x="836595" y="5362855"/>
            <a:ext cx="2541959" cy="276999"/>
          </a:xfrm>
          <a:prstGeom prst="rect">
            <a:avLst/>
          </a:prstGeom>
          <a:noFill/>
        </p:spPr>
        <p:txBody>
          <a:bodyPr wrap="square" rtlCol="0">
            <a:spAutoFit/>
          </a:bodyPr>
          <a:lstStyle/>
          <a:p>
            <a:r>
              <a:rPr lang="zh-CN" altLang="en-US" sz="1200" b="1" dirty="0">
                <a:solidFill>
                  <a:srgbClr val="FF0000"/>
                </a:solidFill>
                <a:latin typeface="楷体" panose="02010609060101010101" pitchFamily="49" charset="-122"/>
                <a:ea typeface="楷体" panose="02010609060101010101" pitchFamily="49" charset="-122"/>
              </a:rPr>
              <a:t>材料属性与蠕变性能之间的相关性</a:t>
            </a:r>
          </a:p>
        </p:txBody>
      </p:sp>
      <p:sp>
        <p:nvSpPr>
          <p:cNvPr id="37" name="文本框 36">
            <a:extLst>
              <a:ext uri="{FF2B5EF4-FFF2-40B4-BE49-F238E27FC236}">
                <a16:creationId xmlns:a16="http://schemas.microsoft.com/office/drawing/2014/main" id="{AA2C0592-AEA9-482F-85C5-5D28BD4B6754}"/>
              </a:ext>
            </a:extLst>
          </p:cNvPr>
          <p:cNvSpPr txBox="1"/>
          <p:nvPr/>
        </p:nvSpPr>
        <p:spPr>
          <a:xfrm>
            <a:off x="3158450" y="5366106"/>
            <a:ext cx="2541959" cy="276999"/>
          </a:xfrm>
          <a:prstGeom prst="rect">
            <a:avLst/>
          </a:prstGeom>
          <a:noFill/>
        </p:spPr>
        <p:txBody>
          <a:bodyPr wrap="square" rtlCol="0">
            <a:spAutoFit/>
          </a:bodyPr>
          <a:lstStyle/>
          <a:p>
            <a:pPr algn="ctr"/>
            <a:r>
              <a:rPr lang="zh-CN" altLang="en-US" sz="1200" b="1" dirty="0">
                <a:solidFill>
                  <a:srgbClr val="FF0000"/>
                </a:solidFill>
                <a:latin typeface="楷体" panose="02010609060101010101" pitchFamily="49" charset="-122"/>
                <a:ea typeface="楷体" panose="02010609060101010101" pitchFamily="49" charset="-122"/>
              </a:rPr>
              <a:t>材料属性与属性之间的相关性</a:t>
            </a:r>
          </a:p>
        </p:txBody>
      </p:sp>
      <p:sp>
        <p:nvSpPr>
          <p:cNvPr id="55" name="文本框 54">
            <a:extLst>
              <a:ext uri="{FF2B5EF4-FFF2-40B4-BE49-F238E27FC236}">
                <a16:creationId xmlns:a16="http://schemas.microsoft.com/office/drawing/2014/main" id="{9E8788A9-87D9-4FE1-89EB-61DF10ACE2E9}"/>
              </a:ext>
            </a:extLst>
          </p:cNvPr>
          <p:cNvSpPr txBox="1"/>
          <p:nvPr/>
        </p:nvSpPr>
        <p:spPr>
          <a:xfrm>
            <a:off x="6008218" y="5464548"/>
            <a:ext cx="2541959" cy="276999"/>
          </a:xfrm>
          <a:prstGeom prst="rect">
            <a:avLst/>
          </a:prstGeom>
          <a:noFill/>
        </p:spPr>
        <p:txBody>
          <a:bodyPr wrap="square" rtlCol="0">
            <a:spAutoFit/>
          </a:bodyPr>
          <a:lstStyle/>
          <a:p>
            <a:pPr algn="ctr"/>
            <a:r>
              <a:rPr lang="zh-CN" altLang="en-US" sz="1200" b="1" dirty="0">
                <a:solidFill>
                  <a:srgbClr val="FF0000"/>
                </a:solidFill>
                <a:latin typeface="楷体" panose="02010609060101010101" pitchFamily="49" charset="-122"/>
                <a:ea typeface="楷体" panose="02010609060101010101" pitchFamily="49" charset="-122"/>
              </a:rPr>
              <a:t>输入的多尺度材料属性</a:t>
            </a:r>
          </a:p>
        </p:txBody>
      </p:sp>
      <p:sp>
        <p:nvSpPr>
          <p:cNvPr id="56" name="文本框 55">
            <a:extLst>
              <a:ext uri="{FF2B5EF4-FFF2-40B4-BE49-F238E27FC236}">
                <a16:creationId xmlns:a16="http://schemas.microsoft.com/office/drawing/2014/main" id="{BDF4B990-88F2-4CFB-9DE9-3923862AFECF}"/>
              </a:ext>
            </a:extLst>
          </p:cNvPr>
          <p:cNvSpPr txBox="1"/>
          <p:nvPr/>
        </p:nvSpPr>
        <p:spPr>
          <a:xfrm>
            <a:off x="9001721" y="5464547"/>
            <a:ext cx="2689309" cy="276999"/>
          </a:xfrm>
          <a:prstGeom prst="rect">
            <a:avLst/>
          </a:prstGeom>
          <a:noFill/>
        </p:spPr>
        <p:txBody>
          <a:bodyPr wrap="square" rtlCol="0">
            <a:spAutoFit/>
          </a:bodyPr>
          <a:lstStyle/>
          <a:p>
            <a:pPr algn="ctr"/>
            <a:r>
              <a:rPr lang="zh-CN" altLang="en-US" sz="1200" b="1" dirty="0">
                <a:solidFill>
                  <a:srgbClr val="FF0000"/>
                </a:solidFill>
                <a:latin typeface="楷体" panose="02010609060101010101" pitchFamily="49" charset="-122"/>
                <a:ea typeface="楷体" panose="02010609060101010101" pitchFamily="49" charset="-122"/>
              </a:rPr>
              <a:t>蠕变断裂寿命真实值和预测值的对比</a:t>
            </a:r>
          </a:p>
        </p:txBody>
      </p:sp>
      <p:pic>
        <p:nvPicPr>
          <p:cNvPr id="58" name="图片 57">
            <a:extLst>
              <a:ext uri="{FF2B5EF4-FFF2-40B4-BE49-F238E27FC236}">
                <a16:creationId xmlns:a16="http://schemas.microsoft.com/office/drawing/2014/main" id="{5D3E622A-20DF-485C-A114-8EDBBF26C997}"/>
              </a:ext>
            </a:extLst>
          </p:cNvPr>
          <p:cNvPicPr>
            <a:picLocks noChangeAspect="1"/>
          </p:cNvPicPr>
          <p:nvPr/>
        </p:nvPicPr>
        <p:blipFill>
          <a:blip r:embed="rId8"/>
          <a:stretch>
            <a:fillRect/>
          </a:stretch>
        </p:blipFill>
        <p:spPr>
          <a:xfrm>
            <a:off x="6138401" y="1362984"/>
            <a:ext cx="5879193" cy="2714534"/>
          </a:xfrm>
          <a:prstGeom prst="rect">
            <a:avLst/>
          </a:prstGeom>
        </p:spPr>
      </p:pic>
      <p:sp>
        <p:nvSpPr>
          <p:cNvPr id="66" name="矩形 65">
            <a:extLst>
              <a:ext uri="{FF2B5EF4-FFF2-40B4-BE49-F238E27FC236}">
                <a16:creationId xmlns:a16="http://schemas.microsoft.com/office/drawing/2014/main" id="{7A595AA3-5A6B-4E12-9A42-994DA229FA0E}"/>
              </a:ext>
            </a:extLst>
          </p:cNvPr>
          <p:cNvSpPr/>
          <p:nvPr/>
        </p:nvSpPr>
        <p:spPr>
          <a:xfrm>
            <a:off x="3634748" y="1590284"/>
            <a:ext cx="2165720" cy="2031325"/>
          </a:xfrm>
          <a:prstGeom prst="rect">
            <a:avLst/>
          </a:prstGeom>
        </p:spPr>
        <p:txBody>
          <a:bodyPr wrap="square">
            <a:spAutoFit/>
          </a:bodyPr>
          <a:lstStyle/>
          <a:p>
            <a:pPr lvl="0">
              <a:buFont typeface="Wingdings" panose="05000000000000000000" pitchFamily="2" charset="2"/>
              <a:buNone/>
            </a:pPr>
            <a:r>
              <a:rPr kumimoji="1" lang="zh-CN" altLang="en-US" sz="1400" dirty="0">
                <a:latin typeface="楷体" panose="02010609060101010101" pitchFamily="49" charset="-122"/>
                <a:ea typeface="楷体" panose="02010609060101010101" pitchFamily="49" charset="-122"/>
              </a:rPr>
              <a:t>    </a:t>
            </a:r>
            <a:r>
              <a:rPr kumimoji="1" lang="zh-CN" altLang="en-US" sz="1400" b="1" dirty="0">
                <a:latin typeface="楷体" panose="02010609060101010101" pitchFamily="49" charset="-122"/>
                <a:ea typeface="楷体" panose="02010609060101010101" pitchFamily="49" charset="-122"/>
              </a:rPr>
              <a:t>镍基单晶高温合金内禀属性与属性以及物性之间关系的定量评估方法，它集成了领域专家经验，并对特征分析得到的结果采用机器学习模型进行验证。算法、模型验证、领域专家经验三者共同保证筛选特征子集的质量</a:t>
            </a:r>
            <a:r>
              <a:rPr kumimoji="1" lang="zh-CN" altLang="en-US" sz="1400" dirty="0">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35085381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835</Words>
  <Application>Microsoft Office PowerPoint</Application>
  <PresentationFormat>宽屏</PresentationFormat>
  <Paragraphs>51</Paragraphs>
  <Slides>4</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vt:i4>
      </vt:variant>
    </vt:vector>
  </HeadingPairs>
  <TitlesOfParts>
    <vt:vector size="12" baseType="lpstr">
      <vt:lpstr>等线</vt:lpstr>
      <vt:lpstr>等线 Light</vt:lpstr>
      <vt:lpstr>楷体</vt:lpstr>
      <vt:lpstr>宋体</vt:lpstr>
      <vt:lpstr>Arial</vt:lpstr>
      <vt:lpstr>Times New Roman</vt:lpstr>
      <vt:lpstr>Wingdings</vt:lpstr>
      <vt:lpstr>Office 主题​​</vt:lpstr>
      <vt:lpstr>基于机器学习的镍基单晶高温合金材料数据分析方法研究</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Windows 用户</cp:lastModifiedBy>
  <cp:revision>17</cp:revision>
  <dcterms:created xsi:type="dcterms:W3CDTF">2019-07-06T02:40:58Z</dcterms:created>
  <dcterms:modified xsi:type="dcterms:W3CDTF">2019-07-06T04:10:41Z</dcterms:modified>
</cp:coreProperties>
</file>