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43"/>
  </p:notesMasterIdLst>
  <p:sldIdLst>
    <p:sldId id="296" r:id="rId4"/>
    <p:sldId id="478" r:id="rId5"/>
    <p:sldId id="533" r:id="rId6"/>
    <p:sldId id="476" r:id="rId7"/>
    <p:sldId id="477" r:id="rId8"/>
    <p:sldId id="539" r:id="rId9"/>
    <p:sldId id="540" r:id="rId10"/>
    <p:sldId id="534" r:id="rId11"/>
    <p:sldId id="449" r:id="rId12"/>
    <p:sldId id="515" r:id="rId13"/>
    <p:sldId id="516" r:id="rId14"/>
    <p:sldId id="519" r:id="rId15"/>
    <p:sldId id="520" r:id="rId16"/>
    <p:sldId id="526" r:id="rId17"/>
    <p:sldId id="527" r:id="rId18"/>
    <p:sldId id="529" r:id="rId19"/>
    <p:sldId id="530" r:id="rId20"/>
    <p:sldId id="532" r:id="rId21"/>
    <p:sldId id="535" r:id="rId22"/>
    <p:sldId id="457" r:id="rId23"/>
    <p:sldId id="522" r:id="rId24"/>
    <p:sldId id="523" r:id="rId25"/>
    <p:sldId id="524" r:id="rId26"/>
    <p:sldId id="525" r:id="rId27"/>
    <p:sldId id="531" r:id="rId28"/>
    <p:sldId id="536" r:id="rId29"/>
    <p:sldId id="506" r:id="rId30"/>
    <p:sldId id="511" r:id="rId31"/>
    <p:sldId id="537" r:id="rId32"/>
    <p:sldId id="495" r:id="rId33"/>
    <p:sldId id="496" r:id="rId34"/>
    <p:sldId id="497" r:id="rId35"/>
    <p:sldId id="498" r:id="rId36"/>
    <p:sldId id="541" r:id="rId37"/>
    <p:sldId id="542" r:id="rId38"/>
    <p:sldId id="538" r:id="rId39"/>
    <p:sldId id="470" r:id="rId40"/>
    <p:sldId id="471" r:id="rId41"/>
    <p:sldId id="262"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C7"/>
    <a:srgbClr val="EEEEEE"/>
    <a:srgbClr val="F2F2F2"/>
    <a:srgbClr val="F7F7F7"/>
    <a:srgbClr val="FBFBFB"/>
    <a:srgbClr val="FFFFFF"/>
    <a:srgbClr val="E2E2E2"/>
    <a:srgbClr val="ECECEC"/>
    <a:srgbClr val="DDDDDD"/>
    <a:srgbClr val="F98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8" autoAdjust="0"/>
    <p:restoredTop sz="92252" autoAdjust="0"/>
  </p:normalViewPr>
  <p:slideViewPr>
    <p:cSldViewPr>
      <p:cViewPr varScale="1">
        <p:scale>
          <a:sx n="48" d="100"/>
          <a:sy n="48" d="100"/>
        </p:scale>
        <p:origin x="-1200" y="-82"/>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B3C2F6E0-A00C-4996-B58E-28765643E2CA}" type="presOf" srcId="{96546131-4885-47DF-8F75-B5E80A5EB97D}" destId="{CB053569-2367-4401-9257-A2E1BD3CDD98}" srcOrd="0" destOrd="0" presId="urn:microsoft.com/office/officeart/2005/8/layout/vList2"/>
    <dgm:cxn modelId="{DED79E17-58E0-4F4F-AEC1-5EF2954CB91F}" type="presOf" srcId="{A6AD3BAA-9012-48AF-8113-54AD8DB43514}" destId="{E31A7A90-9CD5-4F7D-BB1D-2BA0EB5BD2C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A522B62F-2BA1-4655-9A64-A6BEE6E2EDAC}" type="presOf" srcId="{09FEEF98-66D8-4266-9535-59667BCA2E50}" destId="{D7A831F6-224E-4255-B33E-DD2359E3B625}"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E3453978-DCFE-48B4-AC8E-9AB465B4CC5A}" type="presOf" srcId="{93B1E033-B87A-4F97-9BDA-5DB8FB2C8CC1}" destId="{470F9343-84EB-47B7-AFB9-4C65E7792209}" srcOrd="0" destOrd="0" presId="urn:microsoft.com/office/officeart/2005/8/layout/vList2"/>
    <dgm:cxn modelId="{2BD2943F-BEB9-426C-AC78-4F5F9EE58C95}" type="presOf" srcId="{CB3DFCC2-8358-4E76-B406-E75AFCF91BE7}" destId="{D7227EC1-8280-43E2-A758-CF17242A0E78}" srcOrd="0" destOrd="0" presId="urn:microsoft.com/office/officeart/2005/8/layout/vList2"/>
    <dgm:cxn modelId="{4014A1C3-E7E0-4F7E-BB73-F153770C79DD}" type="presOf" srcId="{72A15A9D-5AA8-48DE-907D-56E9320294A2}" destId="{CB053569-2367-4401-9257-A2E1BD3CDD98}" srcOrd="0" destOrd="1"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588F8307-B934-4041-B1CA-1453544E2036}" type="presOf" srcId="{FE0B8CEE-7931-4C6C-ABAD-786E9B835F96}" destId="{25B85B47-B55F-40A6-95E0-5ED6A9B870BF}" srcOrd="0" destOrd="0" presId="urn:microsoft.com/office/officeart/2005/8/layout/vList2"/>
    <dgm:cxn modelId="{F4EEEEB6-A2DE-492B-96B8-A185A6C83FAC}" type="presOf" srcId="{ED717D3C-12D7-4C82-9A24-C9144B86E759}" destId="{0BD9CFF3-BD5C-4496-A5C0-71614AF6C6BB}"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2B6473C8-8C0D-485A-9D33-1662B9C9B90D}" type="presParOf" srcId="{E31A7A90-9CD5-4F7D-BB1D-2BA0EB5BD2C5}" destId="{D7A831F6-224E-4255-B33E-DD2359E3B625}" srcOrd="0" destOrd="0" presId="urn:microsoft.com/office/officeart/2005/8/layout/vList2"/>
    <dgm:cxn modelId="{CAC85A2A-B292-4614-85ED-D75E44A0CDFF}" type="presParOf" srcId="{E31A7A90-9CD5-4F7D-BB1D-2BA0EB5BD2C5}" destId="{D7227EC1-8280-43E2-A758-CF17242A0E78}" srcOrd="1" destOrd="0" presId="urn:microsoft.com/office/officeart/2005/8/layout/vList2"/>
    <dgm:cxn modelId="{407765CB-B5E9-46E9-A2BC-44DF8F9F7409}" type="presParOf" srcId="{E31A7A90-9CD5-4F7D-BB1D-2BA0EB5BD2C5}" destId="{0BD9CFF3-BD5C-4496-A5C0-71614AF6C6BB}" srcOrd="2" destOrd="0" presId="urn:microsoft.com/office/officeart/2005/8/layout/vList2"/>
    <dgm:cxn modelId="{35544F79-5B25-473C-9220-6105B4426AAB}" type="presParOf" srcId="{E31A7A90-9CD5-4F7D-BB1D-2BA0EB5BD2C5}" destId="{CB053569-2367-4401-9257-A2E1BD3CDD98}" srcOrd="3" destOrd="0" presId="urn:microsoft.com/office/officeart/2005/8/layout/vList2"/>
    <dgm:cxn modelId="{E15FD14C-A2B0-4AEC-B142-4C28DA904754}" type="presParOf" srcId="{E31A7A90-9CD5-4F7D-BB1D-2BA0EB5BD2C5}" destId="{25B85B47-B55F-40A6-95E0-5ED6A9B870BF}" srcOrd="4" destOrd="0" presId="urn:microsoft.com/office/officeart/2005/8/layout/vList2"/>
    <dgm:cxn modelId="{98CB7D61-AA42-4BC6-8678-1EE35A1EAB4D}"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DDCF7EA7-AF35-4E0C-98BA-BD3B28B12B4D}" type="presOf" srcId="{CB3DFCC2-8358-4E76-B406-E75AFCF91BE7}" destId="{D7227EC1-8280-43E2-A758-CF17242A0E78}" srcOrd="0" destOrd="0" presId="urn:microsoft.com/office/officeart/2005/8/layout/vList2"/>
    <dgm:cxn modelId="{2C9C6F5A-8BD1-4639-A8BB-14DD87DB7EF2}" type="presOf" srcId="{09FEEF98-66D8-4266-9535-59667BCA2E50}" destId="{D7A831F6-224E-4255-B33E-DD2359E3B625}" srcOrd="0" destOrd="0" presId="urn:microsoft.com/office/officeart/2005/8/layout/vList2"/>
    <dgm:cxn modelId="{7486A834-64FF-4C30-A120-5F4F9C998D89}" type="presOf" srcId="{FE0B8CEE-7931-4C6C-ABAD-786E9B835F96}" destId="{25B85B47-B55F-40A6-95E0-5ED6A9B870BF}" srcOrd="0" destOrd="0" presId="urn:microsoft.com/office/officeart/2005/8/layout/vList2"/>
    <dgm:cxn modelId="{FA90DE4D-EB68-4ADE-82A3-D29847C4461A}" type="presOf" srcId="{A6AD3BAA-9012-48AF-8113-54AD8DB43514}" destId="{E31A7A90-9CD5-4F7D-BB1D-2BA0EB5BD2C5}" srcOrd="0" destOrd="0" presId="urn:microsoft.com/office/officeart/2005/8/layout/vList2"/>
    <dgm:cxn modelId="{1C8EE586-4A50-433D-B8AA-C6886E0BD091}" type="presOf" srcId="{72A15A9D-5AA8-48DE-907D-56E9320294A2}" destId="{CB053569-2367-4401-9257-A2E1BD3CDD98}" srcOrd="0" destOrd="1" presId="urn:microsoft.com/office/officeart/2005/8/layout/vList2"/>
    <dgm:cxn modelId="{6992CB53-970F-4789-A35F-1999B8DCA211}" type="presOf" srcId="{93B1E033-B87A-4F97-9BDA-5DB8FB2C8CC1}" destId="{470F9343-84EB-47B7-AFB9-4C65E7792209}" srcOrd="0" destOrd="0" presId="urn:microsoft.com/office/officeart/2005/8/layout/vList2"/>
    <dgm:cxn modelId="{EEDD60CC-99AA-4C19-909A-80B766C61DB0}" type="presOf" srcId="{96546131-4885-47DF-8F75-B5E80A5EB97D}" destId="{CB053569-2367-4401-9257-A2E1BD3CDD9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1AE0F936-6D11-49CB-BB4A-5B5314D3EDDD}" type="presOf" srcId="{ED717D3C-12D7-4C82-9A24-C9144B86E759}" destId="{0BD9CFF3-BD5C-4496-A5C0-71614AF6C6BB}"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F47B8026-3A9A-40F3-B4A8-FCC0DCA6A730}" srcId="{A6AD3BAA-9012-48AF-8113-54AD8DB43514}" destId="{FE0B8CEE-7931-4C6C-ABAD-786E9B835F96}" srcOrd="2" destOrd="0" parTransId="{7E84AF53-2FA2-4DF4-96A1-DC3CD900E0A3}" sibTransId="{1FA52AE0-DFB7-42CE-A86F-60A71B16BDF1}"/>
    <dgm:cxn modelId="{B4510AF2-C4CE-43CB-9D1C-7C8603ED5F1D}" type="presParOf" srcId="{E31A7A90-9CD5-4F7D-BB1D-2BA0EB5BD2C5}" destId="{D7A831F6-224E-4255-B33E-DD2359E3B625}" srcOrd="0" destOrd="0" presId="urn:microsoft.com/office/officeart/2005/8/layout/vList2"/>
    <dgm:cxn modelId="{D6C0CF2A-4CC4-441A-BA54-45A1B11CF2C7}" type="presParOf" srcId="{E31A7A90-9CD5-4F7D-BB1D-2BA0EB5BD2C5}" destId="{D7227EC1-8280-43E2-A758-CF17242A0E78}" srcOrd="1" destOrd="0" presId="urn:microsoft.com/office/officeart/2005/8/layout/vList2"/>
    <dgm:cxn modelId="{A8BCB767-E5D9-4C01-AB00-FF9877A6993F}" type="presParOf" srcId="{E31A7A90-9CD5-4F7D-BB1D-2BA0EB5BD2C5}" destId="{0BD9CFF3-BD5C-4496-A5C0-71614AF6C6BB}" srcOrd="2" destOrd="0" presId="urn:microsoft.com/office/officeart/2005/8/layout/vList2"/>
    <dgm:cxn modelId="{9DBCA9DF-F0A7-4B58-9C20-592B7E584454}" type="presParOf" srcId="{E31A7A90-9CD5-4F7D-BB1D-2BA0EB5BD2C5}" destId="{CB053569-2367-4401-9257-A2E1BD3CDD98}" srcOrd="3" destOrd="0" presId="urn:microsoft.com/office/officeart/2005/8/layout/vList2"/>
    <dgm:cxn modelId="{8DF9BFB7-150D-4133-AB27-6899BC36840E}" type="presParOf" srcId="{E31A7A90-9CD5-4F7D-BB1D-2BA0EB5BD2C5}" destId="{25B85B47-B55F-40A6-95E0-5ED6A9B870BF}" srcOrd="4" destOrd="0" presId="urn:microsoft.com/office/officeart/2005/8/layout/vList2"/>
    <dgm:cxn modelId="{2F246CE2-AEC2-4A77-BC23-2D1D9F30CEF9}"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9BB8C0A2-4BBD-4DAC-BDC0-95019B8E0DAC}" type="presOf" srcId="{72A15A9D-5AA8-48DE-907D-56E9320294A2}" destId="{CB053569-2367-4401-9257-A2E1BD3CDD98}" srcOrd="0" destOrd="1"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F82F4EFA-AF49-4ABA-BD01-E029C7947F27}" type="presOf" srcId="{ED717D3C-12D7-4C82-9A24-C9144B86E759}" destId="{0BD9CFF3-BD5C-4496-A5C0-71614AF6C6BB}" srcOrd="0" destOrd="0" presId="urn:microsoft.com/office/officeart/2005/8/layout/vList2"/>
    <dgm:cxn modelId="{CD0DFFB6-E51E-4D57-9719-487E4899E974}" type="presOf" srcId="{CB3DFCC2-8358-4E76-B406-E75AFCF91BE7}" destId="{D7227EC1-8280-43E2-A758-CF17242A0E78}" srcOrd="0" destOrd="0" presId="urn:microsoft.com/office/officeart/2005/8/layout/vList2"/>
    <dgm:cxn modelId="{117FE36D-4E8C-4CDE-B2E8-FDDD8AF8F7F3}" type="presOf" srcId="{96546131-4885-47DF-8F75-B5E80A5EB97D}" destId="{CB053569-2367-4401-9257-A2E1BD3CDD9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6009B0FD-A084-4632-AADB-2164990F0E23}"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C6FC1F3-FF5C-424C-B57C-0AEF802F8B26}" type="presOf" srcId="{93B1E033-B87A-4F97-9BDA-5DB8FB2C8CC1}" destId="{470F9343-84EB-47B7-AFB9-4C65E7792209}" srcOrd="0" destOrd="0" presId="urn:microsoft.com/office/officeart/2005/8/layout/vList2"/>
    <dgm:cxn modelId="{00F53515-FD22-4CB5-809E-7CD6BEC3B208}" type="presOf" srcId="{A6AD3BAA-9012-48AF-8113-54AD8DB43514}" destId="{E31A7A90-9CD5-4F7D-BB1D-2BA0EB5BD2C5}" srcOrd="0" destOrd="0" presId="urn:microsoft.com/office/officeart/2005/8/layout/vList2"/>
    <dgm:cxn modelId="{4B7D545A-8B8E-4935-A8C1-ADF5892E5310}" type="presOf" srcId="{09FEEF98-66D8-4266-9535-59667BCA2E50}" destId="{D7A831F6-224E-4255-B33E-DD2359E3B62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6A03622C-EBEC-4F90-8DB1-34205FA89FED}" type="presParOf" srcId="{E31A7A90-9CD5-4F7D-BB1D-2BA0EB5BD2C5}" destId="{D7A831F6-224E-4255-B33E-DD2359E3B625}" srcOrd="0" destOrd="0" presId="urn:microsoft.com/office/officeart/2005/8/layout/vList2"/>
    <dgm:cxn modelId="{B84FD03B-4003-458A-9D0E-85E363433868}" type="presParOf" srcId="{E31A7A90-9CD5-4F7D-BB1D-2BA0EB5BD2C5}" destId="{D7227EC1-8280-43E2-A758-CF17242A0E78}" srcOrd="1" destOrd="0" presId="urn:microsoft.com/office/officeart/2005/8/layout/vList2"/>
    <dgm:cxn modelId="{1714B680-FD05-4A27-96D2-83A0100CF620}" type="presParOf" srcId="{E31A7A90-9CD5-4F7D-BB1D-2BA0EB5BD2C5}" destId="{0BD9CFF3-BD5C-4496-A5C0-71614AF6C6BB}" srcOrd="2" destOrd="0" presId="urn:microsoft.com/office/officeart/2005/8/layout/vList2"/>
    <dgm:cxn modelId="{69FFD851-86D7-4E35-A3CD-C06DDCAA2567}" type="presParOf" srcId="{E31A7A90-9CD5-4F7D-BB1D-2BA0EB5BD2C5}" destId="{CB053569-2367-4401-9257-A2E1BD3CDD98}" srcOrd="3" destOrd="0" presId="urn:microsoft.com/office/officeart/2005/8/layout/vList2"/>
    <dgm:cxn modelId="{D6962C78-1466-4B71-979E-6662F9B46AEB}" type="presParOf" srcId="{E31A7A90-9CD5-4F7D-BB1D-2BA0EB5BD2C5}" destId="{25B85B47-B55F-40A6-95E0-5ED6A9B870BF}" srcOrd="4" destOrd="0" presId="urn:microsoft.com/office/officeart/2005/8/layout/vList2"/>
    <dgm:cxn modelId="{5878D66B-1034-44BB-AC5F-055868BDEC4B}"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2D99BE93-EAD8-4545-BB51-3EBEABDEA3C0}" type="presOf" srcId="{72A15A9D-5AA8-48DE-907D-56E9320294A2}" destId="{CB053569-2367-4401-9257-A2E1BD3CDD98}" srcOrd="0" destOrd="1" presId="urn:microsoft.com/office/officeart/2005/8/layout/vList2"/>
    <dgm:cxn modelId="{97F2DD3A-CE58-48D4-8529-C84296A10928}" type="presOf" srcId="{09FEEF98-66D8-4266-9535-59667BCA2E50}" destId="{D7A831F6-224E-4255-B33E-DD2359E3B625}" srcOrd="0" destOrd="0" presId="urn:microsoft.com/office/officeart/2005/8/layout/vList2"/>
    <dgm:cxn modelId="{5D548102-345F-488D-8FA1-F4EB846A6A84}" type="presOf" srcId="{FE0B8CEE-7931-4C6C-ABAD-786E9B835F96}" destId="{25B85B47-B55F-40A6-95E0-5ED6A9B870BF}"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28660957-F9A8-4DBA-971E-47B10C338AF6}" type="presOf" srcId="{ED717D3C-12D7-4C82-9A24-C9144B86E759}" destId="{0BD9CFF3-BD5C-4496-A5C0-71614AF6C6BB}" srcOrd="0" destOrd="0" presId="urn:microsoft.com/office/officeart/2005/8/layout/vList2"/>
    <dgm:cxn modelId="{16F3FA22-21DE-40A6-9F64-D9DCDBAE0405}" type="presOf" srcId="{CB3DFCC2-8358-4E76-B406-E75AFCF91BE7}" destId="{D7227EC1-8280-43E2-A758-CF17242A0E78}" srcOrd="0" destOrd="0" presId="urn:microsoft.com/office/officeart/2005/8/layout/vList2"/>
    <dgm:cxn modelId="{0D692809-D9C6-48D0-8FBE-C6986656930A}"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8F5822D4-1D82-4D5D-88F7-6B56113B5258}" type="presOf" srcId="{93B1E033-B87A-4F97-9BDA-5DB8FB2C8CC1}" destId="{470F9343-84EB-47B7-AFB9-4C65E7792209}" srcOrd="0" destOrd="0" presId="urn:microsoft.com/office/officeart/2005/8/layout/vList2"/>
    <dgm:cxn modelId="{485BF664-00E9-4782-8536-0282D137C7F0}" type="presOf" srcId="{A6AD3BAA-9012-48AF-8113-54AD8DB43514}" destId="{E31A7A90-9CD5-4F7D-BB1D-2BA0EB5BD2C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1687DB3-139F-4BA8-A75F-187E97662B3B}" type="presParOf" srcId="{E31A7A90-9CD5-4F7D-BB1D-2BA0EB5BD2C5}" destId="{D7A831F6-224E-4255-B33E-DD2359E3B625}" srcOrd="0" destOrd="0" presId="urn:microsoft.com/office/officeart/2005/8/layout/vList2"/>
    <dgm:cxn modelId="{0C602167-924F-46EE-B6FB-9CE407D3227D}" type="presParOf" srcId="{E31A7A90-9CD5-4F7D-BB1D-2BA0EB5BD2C5}" destId="{D7227EC1-8280-43E2-A758-CF17242A0E78}" srcOrd="1" destOrd="0" presId="urn:microsoft.com/office/officeart/2005/8/layout/vList2"/>
    <dgm:cxn modelId="{753C9277-8C85-424A-B8FF-FFECE810DA40}" type="presParOf" srcId="{E31A7A90-9CD5-4F7D-BB1D-2BA0EB5BD2C5}" destId="{0BD9CFF3-BD5C-4496-A5C0-71614AF6C6BB}" srcOrd="2" destOrd="0" presId="urn:microsoft.com/office/officeart/2005/8/layout/vList2"/>
    <dgm:cxn modelId="{4FAEBA92-43F2-477D-8A0D-E00FC079C392}" type="presParOf" srcId="{E31A7A90-9CD5-4F7D-BB1D-2BA0EB5BD2C5}" destId="{CB053569-2367-4401-9257-A2E1BD3CDD98}" srcOrd="3" destOrd="0" presId="urn:microsoft.com/office/officeart/2005/8/layout/vList2"/>
    <dgm:cxn modelId="{9F0A68EC-EE58-48A4-A656-8E6C3E9B952E}" type="presParOf" srcId="{E31A7A90-9CD5-4F7D-BB1D-2BA0EB5BD2C5}" destId="{25B85B47-B55F-40A6-95E0-5ED6A9B870BF}" srcOrd="4" destOrd="0" presId="urn:microsoft.com/office/officeart/2005/8/layout/vList2"/>
    <dgm:cxn modelId="{63125846-9976-4E08-BCF0-CE2A4D35286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a:ln>
          <a:solidFill>
            <a:schemeClr val="bg1">
              <a:lumMod val="65000"/>
            </a:schemeClr>
          </a:solidFill>
        </a:ln>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A4F9C8F8-BE87-480A-95E5-745AF8A1E4CF}" type="presOf" srcId="{93B1E033-B87A-4F97-9BDA-5DB8FB2C8CC1}" destId="{470F9343-84EB-47B7-AFB9-4C65E7792209}"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42EC09AC-A0ED-401F-9FB8-2F005A2720B7}" type="presOf" srcId="{96546131-4885-47DF-8F75-B5E80A5EB97D}" destId="{CB053569-2367-4401-9257-A2E1BD3CDD98}" srcOrd="0" destOrd="0" presId="urn:microsoft.com/office/officeart/2005/8/layout/vList2"/>
    <dgm:cxn modelId="{ED4F9C0D-0BEA-4EF4-BF62-CD43866B1820}" type="presOf" srcId="{A6AD3BAA-9012-48AF-8113-54AD8DB43514}" destId="{E31A7A90-9CD5-4F7D-BB1D-2BA0EB5BD2C5}" srcOrd="0" destOrd="0" presId="urn:microsoft.com/office/officeart/2005/8/layout/vList2"/>
    <dgm:cxn modelId="{3D2A7B14-535B-4530-9CBE-1AE20082761B}" type="presOf" srcId="{72A15A9D-5AA8-48DE-907D-56E9320294A2}" destId="{CB053569-2367-4401-9257-A2E1BD3CDD98}" srcOrd="0" destOrd="1" presId="urn:microsoft.com/office/officeart/2005/8/layout/vList2"/>
    <dgm:cxn modelId="{5C8F2377-85C7-41D0-AB7D-E32A2EC66A3C}" type="presOf" srcId="{09FEEF98-66D8-4266-9535-59667BCA2E50}" destId="{D7A831F6-224E-4255-B33E-DD2359E3B625}" srcOrd="0" destOrd="0" presId="urn:microsoft.com/office/officeart/2005/8/layout/vList2"/>
    <dgm:cxn modelId="{6CB87AB5-B075-4E52-B270-9C9FC7FADD05}" type="presOf" srcId="{FE0B8CEE-7931-4C6C-ABAD-786E9B835F96}" destId="{25B85B47-B55F-40A6-95E0-5ED6A9B870BF}" srcOrd="0" destOrd="0" presId="urn:microsoft.com/office/officeart/2005/8/layout/vList2"/>
    <dgm:cxn modelId="{F53BA6EA-A42E-433D-85E0-6EC35269D53F}" type="presOf" srcId="{CB3DFCC2-8358-4E76-B406-E75AFCF91BE7}" destId="{D7227EC1-8280-43E2-A758-CF17242A0E7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F0835E1B-2744-471F-A7E0-D375508D0963}" srcId="{A6AD3BAA-9012-48AF-8113-54AD8DB43514}" destId="{09FEEF98-66D8-4266-9535-59667BCA2E50}" srcOrd="0" destOrd="0" parTransId="{35E14190-AB40-4262-B0CF-E04C6237AF31}" sibTransId="{966F489E-DF38-4411-A6CE-B582D9B78FDA}"/>
    <dgm:cxn modelId="{8EDD892E-FB14-4C95-B9FD-36E78A02B096}" type="presOf" srcId="{ED717D3C-12D7-4C82-9A24-C9144B86E759}" destId="{0BD9CFF3-BD5C-4496-A5C0-71614AF6C6BB}"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E7AB2D1C-FDD6-429B-B806-D684D89F874D}" type="presParOf" srcId="{E31A7A90-9CD5-4F7D-BB1D-2BA0EB5BD2C5}" destId="{D7A831F6-224E-4255-B33E-DD2359E3B625}" srcOrd="0" destOrd="0" presId="urn:microsoft.com/office/officeart/2005/8/layout/vList2"/>
    <dgm:cxn modelId="{B77E6730-7731-440B-ACA8-4FAA9B27FD81}" type="presParOf" srcId="{E31A7A90-9CD5-4F7D-BB1D-2BA0EB5BD2C5}" destId="{D7227EC1-8280-43E2-A758-CF17242A0E78}" srcOrd="1" destOrd="0" presId="urn:microsoft.com/office/officeart/2005/8/layout/vList2"/>
    <dgm:cxn modelId="{FE8459A8-D6A1-4BEB-8C32-4459485283DB}" type="presParOf" srcId="{E31A7A90-9CD5-4F7D-BB1D-2BA0EB5BD2C5}" destId="{0BD9CFF3-BD5C-4496-A5C0-71614AF6C6BB}" srcOrd="2" destOrd="0" presId="urn:microsoft.com/office/officeart/2005/8/layout/vList2"/>
    <dgm:cxn modelId="{605CF553-CBCD-42F6-85B9-26575C72CCF0}" type="presParOf" srcId="{E31A7A90-9CD5-4F7D-BB1D-2BA0EB5BD2C5}" destId="{CB053569-2367-4401-9257-A2E1BD3CDD98}" srcOrd="3" destOrd="0" presId="urn:microsoft.com/office/officeart/2005/8/layout/vList2"/>
    <dgm:cxn modelId="{F9B2EE6C-AAD9-459C-9352-0F8FD78B42E3}" type="presParOf" srcId="{E31A7A90-9CD5-4F7D-BB1D-2BA0EB5BD2C5}" destId="{25B85B47-B55F-40A6-95E0-5ED6A9B870BF}" srcOrd="4" destOrd="0" presId="urn:microsoft.com/office/officeart/2005/8/layout/vList2"/>
    <dgm:cxn modelId="{00920DB1-F9ED-46F9-893F-0CF6A5BFF0D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a:ln>
          <a:solidFill>
            <a:schemeClr val="bg1">
              <a:lumMod val="65000"/>
            </a:schemeClr>
          </a:solidFill>
        </a:ln>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39D90247-80FC-40A2-8698-BF276CD000DF}" type="presOf" srcId="{A6AD3BAA-9012-48AF-8113-54AD8DB43514}" destId="{E31A7A90-9CD5-4F7D-BB1D-2BA0EB5BD2C5}"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D1851299-EFAF-414A-8DC4-C8103D4B5FFC}" type="presOf" srcId="{72A15A9D-5AA8-48DE-907D-56E9320294A2}" destId="{CB053569-2367-4401-9257-A2E1BD3CDD98}" srcOrd="0" destOrd="1" presId="urn:microsoft.com/office/officeart/2005/8/layout/vList2"/>
    <dgm:cxn modelId="{768A2A12-F0BD-43E3-B7D4-4E1DC0740EB6}" type="presOf" srcId="{CB3DFCC2-8358-4E76-B406-E75AFCF91BE7}" destId="{D7227EC1-8280-43E2-A758-CF17242A0E78}" srcOrd="0" destOrd="0" presId="urn:microsoft.com/office/officeart/2005/8/layout/vList2"/>
    <dgm:cxn modelId="{64D06869-0A5A-457C-BC81-8F662E58C19A}" type="presOf" srcId="{96546131-4885-47DF-8F75-B5E80A5EB97D}" destId="{CB053569-2367-4401-9257-A2E1BD3CDD98}" srcOrd="0" destOrd="0" presId="urn:microsoft.com/office/officeart/2005/8/layout/vList2"/>
    <dgm:cxn modelId="{DE4525B0-576D-4A81-BD14-ED4CBDFCCB58}" type="presOf" srcId="{FE0B8CEE-7931-4C6C-ABAD-786E9B835F96}" destId="{25B85B47-B55F-40A6-95E0-5ED6A9B870BF}" srcOrd="0" destOrd="0" presId="urn:microsoft.com/office/officeart/2005/8/layout/vList2"/>
    <dgm:cxn modelId="{46AEAA35-C610-435F-8DFD-EDB0EE29EC3F}" type="presOf" srcId="{09FEEF98-66D8-4266-9535-59667BCA2E50}" destId="{D7A831F6-224E-4255-B33E-DD2359E3B62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2AD53E9D-07BF-4AA5-B8D6-DC6210CADDE5}" type="presOf" srcId="{ED717D3C-12D7-4C82-9A24-C9144B86E759}" destId="{0BD9CFF3-BD5C-4496-A5C0-71614AF6C6BB}"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DB8C077-EF97-4886-AC79-881864E3F80C}" type="presOf" srcId="{93B1E033-B87A-4F97-9BDA-5DB8FB2C8CC1}" destId="{470F9343-84EB-47B7-AFB9-4C65E7792209}"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E414B5F8-61D0-40B9-922A-EA065843F7A8}" type="presParOf" srcId="{E31A7A90-9CD5-4F7D-BB1D-2BA0EB5BD2C5}" destId="{D7A831F6-224E-4255-B33E-DD2359E3B625}" srcOrd="0" destOrd="0" presId="urn:microsoft.com/office/officeart/2005/8/layout/vList2"/>
    <dgm:cxn modelId="{57420E68-7C3C-4362-A158-5BD5BAA6935A}" type="presParOf" srcId="{E31A7A90-9CD5-4F7D-BB1D-2BA0EB5BD2C5}" destId="{D7227EC1-8280-43E2-A758-CF17242A0E78}" srcOrd="1" destOrd="0" presId="urn:microsoft.com/office/officeart/2005/8/layout/vList2"/>
    <dgm:cxn modelId="{06DE1139-1056-4E30-8C5E-528D6B8A9CB5}" type="presParOf" srcId="{E31A7A90-9CD5-4F7D-BB1D-2BA0EB5BD2C5}" destId="{0BD9CFF3-BD5C-4496-A5C0-71614AF6C6BB}" srcOrd="2" destOrd="0" presId="urn:microsoft.com/office/officeart/2005/8/layout/vList2"/>
    <dgm:cxn modelId="{9FA8222F-03D6-4EA8-AAC2-190B6AC0D556}" type="presParOf" srcId="{E31A7A90-9CD5-4F7D-BB1D-2BA0EB5BD2C5}" destId="{CB053569-2367-4401-9257-A2E1BD3CDD98}" srcOrd="3" destOrd="0" presId="urn:microsoft.com/office/officeart/2005/8/layout/vList2"/>
    <dgm:cxn modelId="{EED0D5E1-1CAF-46B2-8494-4D30D756A414}" type="presParOf" srcId="{E31A7A90-9CD5-4F7D-BB1D-2BA0EB5BD2C5}" destId="{25B85B47-B55F-40A6-95E0-5ED6A9B870BF}" srcOrd="4" destOrd="0" presId="urn:microsoft.com/office/officeart/2005/8/layout/vList2"/>
    <dgm:cxn modelId="{0770FF53-7A69-4587-873F-30CA255FE618}"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a:ln>
          <a:solidFill>
            <a:schemeClr val="bg1">
              <a:lumMod val="65000"/>
            </a:schemeClr>
          </a:solidFill>
        </a:ln>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9B839319-A5DE-45B5-8A99-D9B8D5D2655C}" type="presOf" srcId="{93B1E033-B87A-4F97-9BDA-5DB8FB2C8CC1}" destId="{470F9343-84EB-47B7-AFB9-4C65E7792209}"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C1951564-169B-426C-945C-8FD21DB7B64C}" type="presOf" srcId="{09FEEF98-66D8-4266-9535-59667BCA2E50}" destId="{D7A831F6-224E-4255-B33E-DD2359E3B625}" srcOrd="0" destOrd="0" presId="urn:microsoft.com/office/officeart/2005/8/layout/vList2"/>
    <dgm:cxn modelId="{CC7F8952-0442-4374-99E1-6D5723FBE8E1}" type="presOf" srcId="{A6AD3BAA-9012-48AF-8113-54AD8DB43514}" destId="{E31A7A90-9CD5-4F7D-BB1D-2BA0EB5BD2C5}" srcOrd="0" destOrd="0" presId="urn:microsoft.com/office/officeart/2005/8/layout/vList2"/>
    <dgm:cxn modelId="{901EC978-B917-411C-B229-B0DD3D61FEF9}" type="presOf" srcId="{96546131-4885-47DF-8F75-B5E80A5EB97D}" destId="{CB053569-2367-4401-9257-A2E1BD3CDD98}" srcOrd="0" destOrd="0" presId="urn:microsoft.com/office/officeart/2005/8/layout/vList2"/>
    <dgm:cxn modelId="{C62440D4-1C9C-417E-8D22-4CCB52F38B9C}" type="presOf" srcId="{72A15A9D-5AA8-48DE-907D-56E9320294A2}" destId="{CB053569-2367-4401-9257-A2E1BD3CDD98}" srcOrd="0" destOrd="1"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5936FFAF-DF63-4F26-B5DD-0D2B61F8B63C}" type="presOf" srcId="{ED717D3C-12D7-4C82-9A24-C9144B86E759}" destId="{0BD9CFF3-BD5C-4496-A5C0-71614AF6C6BB}" srcOrd="0" destOrd="0" presId="urn:microsoft.com/office/officeart/2005/8/layout/vList2"/>
    <dgm:cxn modelId="{A48D0CA0-E6D2-4060-BE32-479EF6AA4B5A}"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08A24467-0289-4C8C-849A-8BA84D338010}" type="presOf" srcId="{CB3DFCC2-8358-4E76-B406-E75AFCF91BE7}" destId="{D7227EC1-8280-43E2-A758-CF17242A0E78}"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2FE2DA6B-C2F8-4F94-930D-8524B0A0CB81}" type="presParOf" srcId="{E31A7A90-9CD5-4F7D-BB1D-2BA0EB5BD2C5}" destId="{D7A831F6-224E-4255-B33E-DD2359E3B625}" srcOrd="0" destOrd="0" presId="urn:microsoft.com/office/officeart/2005/8/layout/vList2"/>
    <dgm:cxn modelId="{34607D3C-6964-4205-80D3-EE623FBD2CEF}" type="presParOf" srcId="{E31A7A90-9CD5-4F7D-BB1D-2BA0EB5BD2C5}" destId="{D7227EC1-8280-43E2-A758-CF17242A0E78}" srcOrd="1" destOrd="0" presId="urn:microsoft.com/office/officeart/2005/8/layout/vList2"/>
    <dgm:cxn modelId="{F7C45917-8FFE-40F2-AFB1-2EB770697038}" type="presParOf" srcId="{E31A7A90-9CD5-4F7D-BB1D-2BA0EB5BD2C5}" destId="{0BD9CFF3-BD5C-4496-A5C0-71614AF6C6BB}" srcOrd="2" destOrd="0" presId="urn:microsoft.com/office/officeart/2005/8/layout/vList2"/>
    <dgm:cxn modelId="{F6AD58D7-AD43-4C43-A143-9B027BD1E197}" type="presParOf" srcId="{E31A7A90-9CD5-4F7D-BB1D-2BA0EB5BD2C5}" destId="{CB053569-2367-4401-9257-A2E1BD3CDD98}" srcOrd="3" destOrd="0" presId="urn:microsoft.com/office/officeart/2005/8/layout/vList2"/>
    <dgm:cxn modelId="{DEA13FB8-EF78-4E6E-AEA1-AD8F0B3BE1DD}" type="presParOf" srcId="{E31A7A90-9CD5-4F7D-BB1D-2BA0EB5BD2C5}" destId="{25B85B47-B55F-40A6-95E0-5ED6A9B870BF}" srcOrd="4" destOrd="0" presId="urn:microsoft.com/office/officeart/2005/8/layout/vList2"/>
    <dgm:cxn modelId="{E7D0EBDC-7C9E-49C1-B989-FE9BF495BD1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a:ln>
          <a:solidFill>
            <a:schemeClr val="bg1">
              <a:lumMod val="65000"/>
            </a:schemeClr>
          </a:solidFill>
        </a:ln>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A84C5839-5531-427F-AC04-75D05C85987F}" type="presOf" srcId="{CB3DFCC2-8358-4E76-B406-E75AFCF91BE7}" destId="{D7227EC1-8280-43E2-A758-CF17242A0E7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FB15CC8F-F196-4734-A4F2-637682ADB87D}" type="presOf" srcId="{72A15A9D-5AA8-48DE-907D-56E9320294A2}" destId="{CB053569-2367-4401-9257-A2E1BD3CDD98}" srcOrd="0" destOrd="1"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D867CF6E-39B8-429B-8796-D830B81375FC}" type="presOf" srcId="{A6AD3BAA-9012-48AF-8113-54AD8DB43514}" destId="{E31A7A90-9CD5-4F7D-BB1D-2BA0EB5BD2C5}" srcOrd="0" destOrd="0" presId="urn:microsoft.com/office/officeart/2005/8/layout/vList2"/>
    <dgm:cxn modelId="{673D5FE9-0E1D-407A-9252-73C607C25FCF}" type="presOf" srcId="{93B1E033-B87A-4F97-9BDA-5DB8FB2C8CC1}" destId="{470F9343-84EB-47B7-AFB9-4C65E7792209}"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09BFDEAA-E16F-4C45-A10E-6CD5BA72F5E9}" type="presOf" srcId="{09FEEF98-66D8-4266-9535-59667BCA2E50}" destId="{D7A831F6-224E-4255-B33E-DD2359E3B625}" srcOrd="0" destOrd="0" presId="urn:microsoft.com/office/officeart/2005/8/layout/vList2"/>
    <dgm:cxn modelId="{6FECEB3C-2CAD-425A-B1B6-FEB2E916B609}"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0DF64196-A4EB-4574-8FF3-FFEB21BCD527}" type="presOf" srcId="{ED717D3C-12D7-4C82-9A24-C9144B86E759}" destId="{0BD9CFF3-BD5C-4496-A5C0-71614AF6C6BB}" srcOrd="0" destOrd="0" presId="urn:microsoft.com/office/officeart/2005/8/layout/vList2"/>
    <dgm:cxn modelId="{E98704FF-56AC-473E-99C3-D741A6355477}" type="presOf" srcId="{96546131-4885-47DF-8F75-B5E80A5EB97D}" destId="{CB053569-2367-4401-9257-A2E1BD3CDD98}"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E582D8CB-527D-4920-9877-4D6E451B8815}" type="presParOf" srcId="{E31A7A90-9CD5-4F7D-BB1D-2BA0EB5BD2C5}" destId="{D7A831F6-224E-4255-B33E-DD2359E3B625}" srcOrd="0" destOrd="0" presId="urn:microsoft.com/office/officeart/2005/8/layout/vList2"/>
    <dgm:cxn modelId="{84C5BC9E-61C8-4208-99A3-A71E3FA947CB}" type="presParOf" srcId="{E31A7A90-9CD5-4F7D-BB1D-2BA0EB5BD2C5}" destId="{D7227EC1-8280-43E2-A758-CF17242A0E78}" srcOrd="1" destOrd="0" presId="urn:microsoft.com/office/officeart/2005/8/layout/vList2"/>
    <dgm:cxn modelId="{449CE6F9-6119-4E1A-B985-2D9488312DE4}" type="presParOf" srcId="{E31A7A90-9CD5-4F7D-BB1D-2BA0EB5BD2C5}" destId="{0BD9CFF3-BD5C-4496-A5C0-71614AF6C6BB}" srcOrd="2" destOrd="0" presId="urn:microsoft.com/office/officeart/2005/8/layout/vList2"/>
    <dgm:cxn modelId="{29454FBC-2078-4E5F-A244-B230DB251761}" type="presParOf" srcId="{E31A7A90-9CD5-4F7D-BB1D-2BA0EB5BD2C5}" destId="{CB053569-2367-4401-9257-A2E1BD3CDD98}" srcOrd="3" destOrd="0" presId="urn:microsoft.com/office/officeart/2005/8/layout/vList2"/>
    <dgm:cxn modelId="{C50423D3-FFE1-4955-9087-E006B804578E}" type="presParOf" srcId="{E31A7A90-9CD5-4F7D-BB1D-2BA0EB5BD2C5}" destId="{25B85B47-B55F-40A6-95E0-5ED6A9B870BF}" srcOrd="4" destOrd="0" presId="urn:microsoft.com/office/officeart/2005/8/layout/vList2"/>
    <dgm:cxn modelId="{77C8D2F1-F117-467C-835D-0C50A293DB5D}"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a:ln>
          <a:solidFill>
            <a:schemeClr val="bg1">
              <a:lumMod val="65000"/>
            </a:schemeClr>
          </a:solidFill>
        </a:ln>
      </dgm:spPr>
      <dgm:t>
        <a:bodyPr/>
        <a:lstStyle/>
        <a:p>
          <a:r>
            <a:rPr lang="en-US" altLang="zh-CN" dirty="0" smtClean="0"/>
            <a:t>1.</a:t>
          </a:r>
          <a:r>
            <a:rPr lang="zh-CN" altLang="en-US" dirty="0" smtClean="0"/>
            <a:t>研究任务</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工作进展</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3709D1E2-E04E-45FF-8278-C6D1F547FF7D}" type="presOf" srcId="{ED717D3C-12D7-4C82-9A24-C9144B86E759}" destId="{0BD9CFF3-BD5C-4496-A5C0-71614AF6C6BB}"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7946018C-0097-44A5-8FD3-D1AA978F1637}" type="presOf" srcId="{A6AD3BAA-9012-48AF-8113-54AD8DB43514}" destId="{E31A7A90-9CD5-4F7D-BB1D-2BA0EB5BD2C5}" srcOrd="0" destOrd="0" presId="urn:microsoft.com/office/officeart/2005/8/layout/vList2"/>
    <dgm:cxn modelId="{ADD29759-21DF-456E-B899-6884BFA472F7}" type="presOf" srcId="{FE0B8CEE-7931-4C6C-ABAD-786E9B835F96}" destId="{25B85B47-B55F-40A6-95E0-5ED6A9B870BF}"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DE70A93E-46A3-41CF-99DE-2D0B17DB4DD6}" type="presOf" srcId="{CB3DFCC2-8358-4E76-B406-E75AFCF91BE7}" destId="{D7227EC1-8280-43E2-A758-CF17242A0E78}" srcOrd="0" destOrd="0" presId="urn:microsoft.com/office/officeart/2005/8/layout/vList2"/>
    <dgm:cxn modelId="{E818E35F-A3DF-4D7D-9203-6A8D92D27253}"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D526CF18-D606-4122-801E-153ADB3499BD}" type="presOf" srcId="{72A15A9D-5AA8-48DE-907D-56E9320294A2}" destId="{CB053569-2367-4401-9257-A2E1BD3CDD98}" srcOrd="0" destOrd="1" presId="urn:microsoft.com/office/officeart/2005/8/layout/vList2"/>
    <dgm:cxn modelId="{27CFD92C-AF39-42CB-A933-C78A570DEBCE}" type="presOf" srcId="{09FEEF98-66D8-4266-9535-59667BCA2E50}" destId="{D7A831F6-224E-4255-B33E-DD2359E3B625}" srcOrd="0" destOrd="0" presId="urn:microsoft.com/office/officeart/2005/8/layout/vList2"/>
    <dgm:cxn modelId="{6F0BA662-4A30-4D0D-99E3-49306D527B01}" type="presOf" srcId="{93B1E033-B87A-4F97-9BDA-5DB8FB2C8CC1}" destId="{470F9343-84EB-47B7-AFB9-4C65E7792209}"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18E753A2-1B93-4A1B-A0E9-12845944B289}" type="presParOf" srcId="{E31A7A90-9CD5-4F7D-BB1D-2BA0EB5BD2C5}" destId="{D7A831F6-224E-4255-B33E-DD2359E3B625}" srcOrd="0" destOrd="0" presId="urn:microsoft.com/office/officeart/2005/8/layout/vList2"/>
    <dgm:cxn modelId="{8CB859DE-070F-494E-A245-D0710D701CAA}" type="presParOf" srcId="{E31A7A90-9CD5-4F7D-BB1D-2BA0EB5BD2C5}" destId="{D7227EC1-8280-43E2-A758-CF17242A0E78}" srcOrd="1" destOrd="0" presId="urn:microsoft.com/office/officeart/2005/8/layout/vList2"/>
    <dgm:cxn modelId="{585FA597-FA34-4A94-B2EB-C3FAFF2A569B}" type="presParOf" srcId="{E31A7A90-9CD5-4F7D-BB1D-2BA0EB5BD2C5}" destId="{0BD9CFF3-BD5C-4496-A5C0-71614AF6C6BB}" srcOrd="2" destOrd="0" presId="urn:microsoft.com/office/officeart/2005/8/layout/vList2"/>
    <dgm:cxn modelId="{4626C8F7-D74B-4B73-80E4-B9FF487DBBDE}" type="presParOf" srcId="{E31A7A90-9CD5-4F7D-BB1D-2BA0EB5BD2C5}" destId="{CB053569-2367-4401-9257-A2E1BD3CDD98}" srcOrd="3" destOrd="0" presId="urn:microsoft.com/office/officeart/2005/8/layout/vList2"/>
    <dgm:cxn modelId="{AE20A061-70DE-4A14-BEE3-582B71FE42DB}" type="presParOf" srcId="{E31A7A90-9CD5-4F7D-BB1D-2BA0EB5BD2C5}" destId="{25B85B47-B55F-40A6-95E0-5ED6A9B870BF}" srcOrd="4" destOrd="0" presId="urn:microsoft.com/office/officeart/2005/8/layout/vList2"/>
    <dgm:cxn modelId="{30B11841-ADD7-47C0-A1AF-09D553134560}"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solidFill>
            <a:schemeClr val="bg1">
              <a:lumMod val="6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solidFill>
            <a:schemeClr val="bg1">
              <a:lumMod val="6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solidFill>
            <a:schemeClr val="bg1">
              <a:lumMod val="6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solidFill>
            <a:schemeClr val="bg1">
              <a:lumMod val="6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solidFill>
            <a:schemeClr val="bg1">
              <a:lumMod val="6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研究任务</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769200"/>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工作进展</a:t>
          </a:r>
          <a:endParaRPr lang="zh-CN" altLang="en-US" sz="3100" kern="1200" dirty="0"/>
        </a:p>
      </dsp:txBody>
      <dsp:txXfrm>
        <a:off x="38663" y="1807863"/>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工作计划</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84979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917698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661786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27</a:t>
            </a:fld>
            <a:endParaRPr lang="zh-CN" altLang="en-US"/>
          </a:p>
        </p:txBody>
      </p:sp>
    </p:spTree>
    <p:extLst>
      <p:ext uri="{BB962C8B-B14F-4D97-AF65-F5344CB8AC3E}">
        <p14:creationId xmlns:p14="http://schemas.microsoft.com/office/powerpoint/2010/main" val="83214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28</a:t>
            </a:fld>
            <a:endParaRPr lang="zh-CN" altLang="en-US"/>
          </a:p>
        </p:txBody>
      </p:sp>
    </p:spTree>
    <p:extLst>
      <p:ext uri="{BB962C8B-B14F-4D97-AF65-F5344CB8AC3E}">
        <p14:creationId xmlns:p14="http://schemas.microsoft.com/office/powerpoint/2010/main" val="425049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470022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590474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90198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88217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45979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2058640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922191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37</a:t>
            </a:fld>
            <a:endParaRPr lang="zh-CN" altLang="en-US"/>
          </a:p>
        </p:txBody>
      </p:sp>
    </p:spTree>
    <p:extLst>
      <p:ext uri="{BB962C8B-B14F-4D97-AF65-F5344CB8AC3E}">
        <p14:creationId xmlns:p14="http://schemas.microsoft.com/office/powerpoint/2010/main" val="3180074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38</a:t>
            </a:fld>
            <a:endParaRPr lang="zh-CN" altLang="en-US"/>
          </a:p>
        </p:txBody>
      </p:sp>
    </p:spTree>
    <p:extLst>
      <p:ext uri="{BB962C8B-B14F-4D97-AF65-F5344CB8AC3E}">
        <p14:creationId xmlns:p14="http://schemas.microsoft.com/office/powerpoint/2010/main" val="85484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92824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66401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4006798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77447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98724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这里要明确从文章中收集了多少条数据，数据的具体格式是怎样的。最好还能够演示出来！！！！</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759823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104219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9801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93194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4462890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436708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83518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13901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7749069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95940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8592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7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2017/8/27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31064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9.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2.png"/></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4.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施思齐、刘悦</a:t>
            </a:r>
            <a:endParaRPr lang="en-US" altLang="zh-CN" sz="2400" dirty="0" smtClean="0"/>
          </a:p>
          <a:p>
            <a:pPr eaLnBrk="1" hangingPunct="1"/>
            <a:fld id="{CC69852C-4AA5-48D6-969A-322DEAAD4E07}" type="datetime2">
              <a:rPr lang="zh-CN" altLang="en-US" sz="2400" smtClean="0"/>
              <a:t>2017年8月27日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9150"/>
            <a:ext cx="8229600" cy="796950"/>
          </a:xfrm>
        </p:spPr>
        <p:txBody>
          <a:bodyPr/>
          <a:lstStyle/>
          <a:p>
            <a:r>
              <a:rPr lang="zh-CN" altLang="en-US" dirty="0" smtClean="0"/>
              <a:t>数据标准制定流程</a:t>
            </a:r>
            <a:endParaRPr lang="zh-CN" altLang="en-US" dirty="0"/>
          </a:p>
        </p:txBody>
      </p:sp>
      <p:grpSp>
        <p:nvGrpSpPr>
          <p:cNvPr id="13" name="组合 12"/>
          <p:cNvGrpSpPr/>
          <p:nvPr/>
        </p:nvGrpSpPr>
        <p:grpSpPr>
          <a:xfrm>
            <a:off x="74597" y="1991326"/>
            <a:ext cx="1488108" cy="2925362"/>
            <a:chOff x="74597" y="1991326"/>
            <a:chExt cx="1488108" cy="2925362"/>
          </a:xfrm>
        </p:grpSpPr>
        <p:sp>
          <p:nvSpPr>
            <p:cNvPr id="159" name="流程图: 多文档 158"/>
            <p:cNvSpPr/>
            <p:nvPr/>
          </p:nvSpPr>
          <p:spPr>
            <a:xfrm>
              <a:off x="74597" y="1991326"/>
              <a:ext cx="1476674" cy="1136071"/>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北京科技大学材料科学数据提交规范</a:t>
              </a:r>
              <a:endParaRPr lang="zh-CN" altLang="en-US" sz="1400" dirty="0"/>
            </a:p>
          </p:txBody>
        </p:sp>
        <p:sp>
          <p:nvSpPr>
            <p:cNvPr id="160" name="流程图: 资料带 159"/>
            <p:cNvSpPr/>
            <p:nvPr/>
          </p:nvSpPr>
          <p:spPr>
            <a:xfrm>
              <a:off x="86031" y="4039321"/>
              <a:ext cx="1476674" cy="877367"/>
            </a:xfrm>
            <a:prstGeom prst="flowChartPunchedTap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王院士团队</a:t>
              </a:r>
              <a:r>
                <a:rPr lang="en-US" altLang="zh-CN" sz="1400" dirty="0" smtClean="0"/>
                <a:t>49</a:t>
              </a:r>
              <a:r>
                <a:rPr lang="zh-CN" altLang="en-US" sz="1400" dirty="0" smtClean="0"/>
                <a:t>篇文献</a:t>
              </a:r>
              <a:endParaRPr lang="zh-CN" altLang="en-US" sz="1400" dirty="0"/>
            </a:p>
          </p:txBody>
        </p:sp>
        <p:sp>
          <p:nvSpPr>
            <p:cNvPr id="162" name="流程图: 文档 161"/>
            <p:cNvSpPr/>
            <p:nvPr/>
          </p:nvSpPr>
          <p:spPr>
            <a:xfrm>
              <a:off x="114632" y="3315513"/>
              <a:ext cx="1354362" cy="535692"/>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国家材料科学数据共享网</a:t>
              </a:r>
              <a:endParaRPr lang="zh-CN" altLang="en-US" sz="1400" dirty="0"/>
            </a:p>
          </p:txBody>
        </p:sp>
      </p:grpSp>
      <p:sp>
        <p:nvSpPr>
          <p:cNvPr id="205" name="流程图: 资料带 204"/>
          <p:cNvSpPr/>
          <p:nvPr/>
        </p:nvSpPr>
        <p:spPr>
          <a:xfrm>
            <a:off x="7706327" y="3378095"/>
            <a:ext cx="1420666" cy="639799"/>
          </a:xfrm>
          <a:prstGeom prst="flowChartPunchedTap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smtClean="0"/>
              <a:t>王院士团队意见</a:t>
            </a:r>
            <a:endParaRPr lang="zh-CN" altLang="en-US" sz="1400" dirty="0"/>
          </a:p>
        </p:txBody>
      </p:sp>
      <p:sp>
        <p:nvSpPr>
          <p:cNvPr id="3" name="流程图: 文档 2"/>
          <p:cNvSpPr/>
          <p:nvPr/>
        </p:nvSpPr>
        <p:spPr>
          <a:xfrm>
            <a:off x="114632" y="5250713"/>
            <a:ext cx="1468800" cy="91459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例会讨论</a:t>
            </a:r>
            <a:endParaRPr lang="zh-CN" altLang="en-US" sz="1400" dirty="0"/>
          </a:p>
        </p:txBody>
      </p:sp>
      <p:grpSp>
        <p:nvGrpSpPr>
          <p:cNvPr id="14" name="组合 13"/>
          <p:cNvGrpSpPr/>
          <p:nvPr/>
        </p:nvGrpSpPr>
        <p:grpSpPr>
          <a:xfrm>
            <a:off x="1468994" y="1052736"/>
            <a:ext cx="7245875" cy="5112568"/>
            <a:chOff x="1468994" y="1052736"/>
            <a:chExt cx="7245875" cy="5112568"/>
          </a:xfrm>
        </p:grpSpPr>
        <p:sp>
          <p:nvSpPr>
            <p:cNvPr id="6" name="燕尾形 5"/>
            <p:cNvSpPr/>
            <p:nvPr/>
          </p:nvSpPr>
          <p:spPr>
            <a:xfrm>
              <a:off x="1864336" y="1052736"/>
              <a:ext cx="1849644" cy="504056"/>
            </a:xfrm>
            <a:prstGeom prst="chevr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solidFill>
                    <a:schemeClr val="tx1"/>
                  </a:solidFill>
                </a:rPr>
                <a:t>数据标准制定</a:t>
              </a:r>
              <a:endParaRPr lang="zh-CN" altLang="en-US" sz="1600" dirty="0">
                <a:solidFill>
                  <a:schemeClr val="tx1"/>
                </a:solidFill>
              </a:endParaRPr>
            </a:p>
          </p:txBody>
        </p:sp>
        <p:sp>
          <p:nvSpPr>
            <p:cNvPr id="7" name="燕尾形 6"/>
            <p:cNvSpPr/>
            <p:nvPr/>
          </p:nvSpPr>
          <p:spPr>
            <a:xfrm>
              <a:off x="4347654" y="1052736"/>
              <a:ext cx="1849644" cy="504056"/>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solidFill>
                    <a:schemeClr val="tx1"/>
                  </a:solidFill>
                </a:rPr>
                <a:t>数据标准发布</a:t>
              </a:r>
              <a:endParaRPr lang="zh-CN" altLang="en-US" sz="1600" dirty="0">
                <a:solidFill>
                  <a:schemeClr val="tx1"/>
                </a:solidFill>
              </a:endParaRPr>
            </a:p>
          </p:txBody>
        </p:sp>
        <p:sp>
          <p:nvSpPr>
            <p:cNvPr id="8" name="燕尾形 7"/>
            <p:cNvSpPr/>
            <p:nvPr/>
          </p:nvSpPr>
          <p:spPr>
            <a:xfrm>
              <a:off x="6865225" y="1052736"/>
              <a:ext cx="1849644" cy="50405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solidFill>
                    <a:schemeClr val="tx1"/>
                  </a:solidFill>
                </a:rPr>
                <a:t>数据标准评估</a:t>
              </a:r>
              <a:endParaRPr lang="zh-CN" altLang="en-US" sz="1600" dirty="0">
                <a:solidFill>
                  <a:schemeClr val="tx1"/>
                </a:solidFill>
              </a:endParaRPr>
            </a:p>
          </p:txBody>
        </p:sp>
        <p:sp>
          <p:nvSpPr>
            <p:cNvPr id="9" name="矩形 8"/>
            <p:cNvSpPr/>
            <p:nvPr/>
          </p:nvSpPr>
          <p:spPr>
            <a:xfrm>
              <a:off x="1853093" y="1980289"/>
              <a:ext cx="1781139" cy="5108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t>数据标准</a:t>
              </a:r>
              <a:r>
                <a:rPr lang="zh-CN" altLang="en-US" sz="1600" dirty="0" smtClean="0"/>
                <a:t>需求定义</a:t>
              </a:r>
              <a:endParaRPr lang="zh-CN" altLang="en-US" sz="1600" dirty="0"/>
            </a:p>
          </p:txBody>
        </p:sp>
        <p:sp>
          <p:nvSpPr>
            <p:cNvPr id="10" name="矩形 9"/>
            <p:cNvSpPr/>
            <p:nvPr/>
          </p:nvSpPr>
          <p:spPr>
            <a:xfrm>
              <a:off x="1853093" y="2981417"/>
              <a:ext cx="1781139" cy="5921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t>数</a:t>
              </a:r>
              <a:r>
                <a:rPr lang="zh-CN" altLang="en-US" sz="1600" dirty="0" smtClean="0"/>
                <a:t>据标准资料征集</a:t>
              </a:r>
              <a:endParaRPr lang="zh-CN" altLang="en-US" sz="1600" dirty="0"/>
            </a:p>
          </p:txBody>
        </p:sp>
        <p:sp>
          <p:nvSpPr>
            <p:cNvPr id="11" name="矩形 10"/>
            <p:cNvSpPr/>
            <p:nvPr/>
          </p:nvSpPr>
          <p:spPr>
            <a:xfrm>
              <a:off x="1864336" y="4211831"/>
              <a:ext cx="1781139" cy="5853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t>数</a:t>
              </a:r>
              <a:r>
                <a:rPr lang="zh-CN" altLang="en-US" sz="1600" dirty="0" smtClean="0"/>
                <a:t>据标准内容制定</a:t>
              </a:r>
              <a:endParaRPr lang="zh-CN" altLang="en-US" sz="1600" dirty="0"/>
            </a:p>
          </p:txBody>
        </p:sp>
        <p:sp>
          <p:nvSpPr>
            <p:cNvPr id="29" name="矩形 28"/>
            <p:cNvSpPr/>
            <p:nvPr/>
          </p:nvSpPr>
          <p:spPr>
            <a:xfrm>
              <a:off x="4359953" y="1993488"/>
              <a:ext cx="1781139" cy="4844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t>数据标准发布</a:t>
              </a:r>
              <a:endParaRPr lang="zh-CN" altLang="en-US" sz="1600" dirty="0"/>
            </a:p>
          </p:txBody>
        </p:sp>
        <p:cxnSp>
          <p:nvCxnSpPr>
            <p:cNvPr id="31" name="直接箭头连接符 30"/>
            <p:cNvCxnSpPr>
              <a:stCxn id="11" idx="3"/>
              <a:endCxn id="29" idx="1"/>
            </p:cNvCxnSpPr>
            <p:nvPr/>
          </p:nvCxnSpPr>
          <p:spPr>
            <a:xfrm flipV="1">
              <a:off x="3645475" y="2235717"/>
              <a:ext cx="714478" cy="226877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 idx="2"/>
              <a:endCxn id="11" idx="0"/>
            </p:cNvCxnSpPr>
            <p:nvPr/>
          </p:nvCxnSpPr>
          <p:spPr>
            <a:xfrm>
              <a:off x="2743662" y="3573538"/>
              <a:ext cx="11243" cy="638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677629" y="1993488"/>
              <a:ext cx="1781139" cy="4844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数据标准执行评估</a:t>
              </a:r>
              <a:endParaRPr lang="zh-CN" altLang="en-US" sz="1600" dirty="0"/>
            </a:p>
          </p:txBody>
        </p:sp>
        <p:sp>
          <p:nvSpPr>
            <p:cNvPr id="44" name="矩形 43"/>
            <p:cNvSpPr/>
            <p:nvPr/>
          </p:nvSpPr>
          <p:spPr>
            <a:xfrm>
              <a:off x="4359953" y="2932232"/>
              <a:ext cx="1782297" cy="5293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t>五大类数据标准</a:t>
              </a:r>
              <a:endParaRPr lang="zh-CN" altLang="en-US" sz="1600" dirty="0"/>
            </a:p>
          </p:txBody>
        </p:sp>
        <p:cxnSp>
          <p:nvCxnSpPr>
            <p:cNvPr id="84" name="直接箭头连接符 83"/>
            <p:cNvCxnSpPr>
              <a:stCxn id="29" idx="2"/>
              <a:endCxn id="44" idx="0"/>
            </p:cNvCxnSpPr>
            <p:nvPr/>
          </p:nvCxnSpPr>
          <p:spPr>
            <a:xfrm>
              <a:off x="5250523" y="2477946"/>
              <a:ext cx="579" cy="45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 idx="2"/>
              <a:endCxn id="10" idx="0"/>
            </p:cNvCxnSpPr>
            <p:nvPr/>
          </p:nvCxnSpPr>
          <p:spPr>
            <a:xfrm>
              <a:off x="2743663" y="2491145"/>
              <a:ext cx="0" cy="490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6" name="肘形连接符 155"/>
            <p:cNvCxnSpPr>
              <a:stCxn id="41" idx="3"/>
              <a:endCxn id="9" idx="1"/>
            </p:cNvCxnSpPr>
            <p:nvPr/>
          </p:nvCxnSpPr>
          <p:spPr>
            <a:xfrm flipH="1" flipV="1">
              <a:off x="1853093" y="2235717"/>
              <a:ext cx="6605675" cy="1"/>
            </a:xfrm>
            <a:prstGeom prst="bentConnector5">
              <a:avLst>
                <a:gd name="adj1" fmla="val -3461"/>
                <a:gd name="adj2" fmla="val 48402900000"/>
                <a:gd name="adj3" fmla="val 10346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直接箭头连接符 163"/>
            <p:cNvCxnSpPr>
              <a:stCxn id="159" idx="3"/>
              <a:endCxn id="10" idx="1"/>
            </p:cNvCxnSpPr>
            <p:nvPr/>
          </p:nvCxnSpPr>
          <p:spPr>
            <a:xfrm>
              <a:off x="1551271" y="2559362"/>
              <a:ext cx="301822" cy="718116"/>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6" name="直接箭头连接符 165"/>
            <p:cNvCxnSpPr>
              <a:stCxn id="162" idx="3"/>
              <a:endCxn id="10" idx="1"/>
            </p:cNvCxnSpPr>
            <p:nvPr/>
          </p:nvCxnSpPr>
          <p:spPr>
            <a:xfrm flipV="1">
              <a:off x="1468994" y="3277478"/>
              <a:ext cx="384099" cy="305881"/>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8" name="直接箭头连接符 167"/>
            <p:cNvCxnSpPr>
              <a:stCxn id="160" idx="3"/>
              <a:endCxn id="10" idx="1"/>
            </p:cNvCxnSpPr>
            <p:nvPr/>
          </p:nvCxnSpPr>
          <p:spPr>
            <a:xfrm flipV="1">
              <a:off x="1562705" y="3277478"/>
              <a:ext cx="290388" cy="1200527"/>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5" name="直接箭头连接符 174"/>
            <p:cNvCxnSpPr>
              <a:stCxn id="44" idx="2"/>
              <a:endCxn id="170" idx="0"/>
            </p:cNvCxnSpPr>
            <p:nvPr/>
          </p:nvCxnSpPr>
          <p:spPr>
            <a:xfrm>
              <a:off x="5251102" y="3461606"/>
              <a:ext cx="6149" cy="750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7" name="文本框 176"/>
            <p:cNvSpPr txBox="1"/>
            <p:nvPr/>
          </p:nvSpPr>
          <p:spPr>
            <a:xfrm>
              <a:off x="4995477" y="3553161"/>
              <a:ext cx="553998" cy="638293"/>
            </a:xfrm>
            <a:prstGeom prst="rect">
              <a:avLst/>
            </a:prstGeom>
            <a:noFill/>
          </p:spPr>
          <p:txBody>
            <a:bodyPr vert="eaVert" wrap="square" rtlCol="0">
              <a:spAutoFit/>
            </a:bodyPr>
            <a:lstStyle/>
            <a:p>
              <a:r>
                <a:rPr lang="zh-CN" altLang="en-US" sz="1200" dirty="0" smtClean="0"/>
                <a:t>规范化</a:t>
              </a:r>
              <a:endParaRPr lang="zh-CN" altLang="en-US" sz="1200" dirty="0"/>
            </a:p>
          </p:txBody>
        </p:sp>
        <p:sp>
          <p:nvSpPr>
            <p:cNvPr id="170" name="矩形 169"/>
            <p:cNvSpPr/>
            <p:nvPr/>
          </p:nvSpPr>
          <p:spPr>
            <a:xfrm>
              <a:off x="4359953" y="4211831"/>
              <a:ext cx="1794596" cy="5638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t>数据存储</a:t>
              </a:r>
              <a:endParaRPr lang="zh-CN" altLang="en-US" sz="1600" dirty="0"/>
            </a:p>
          </p:txBody>
        </p:sp>
        <p:sp>
          <p:nvSpPr>
            <p:cNvPr id="178" name="流程图: 磁盘 177"/>
            <p:cNvSpPr/>
            <p:nvPr/>
          </p:nvSpPr>
          <p:spPr>
            <a:xfrm>
              <a:off x="4359953" y="5250713"/>
              <a:ext cx="1806896" cy="91459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Mongodb</a:t>
              </a:r>
              <a:r>
                <a:rPr lang="zh-CN" altLang="en-US" sz="1600" dirty="0" smtClean="0"/>
                <a:t>数据库</a:t>
              </a:r>
              <a:endParaRPr lang="zh-CN" altLang="en-US" sz="1600" dirty="0"/>
            </a:p>
          </p:txBody>
        </p:sp>
        <p:cxnSp>
          <p:nvCxnSpPr>
            <p:cNvPr id="183" name="直接箭头连接符 182"/>
            <p:cNvCxnSpPr>
              <a:stCxn id="170" idx="2"/>
              <a:endCxn id="178" idx="1"/>
            </p:cNvCxnSpPr>
            <p:nvPr/>
          </p:nvCxnSpPr>
          <p:spPr>
            <a:xfrm>
              <a:off x="5257251" y="4775702"/>
              <a:ext cx="6150" cy="475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7" name="直接箭头连接符 206"/>
            <p:cNvCxnSpPr>
              <a:stCxn id="205" idx="0"/>
              <a:endCxn id="41" idx="2"/>
            </p:cNvCxnSpPr>
            <p:nvPr/>
          </p:nvCxnSpPr>
          <p:spPr>
            <a:xfrm rot="16200000" flipV="1">
              <a:off x="7510366" y="2535780"/>
              <a:ext cx="964128" cy="84846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直接箭头连接符 3"/>
            <p:cNvCxnSpPr>
              <a:stCxn id="44" idx="3"/>
              <a:endCxn id="41" idx="1"/>
            </p:cNvCxnSpPr>
            <p:nvPr/>
          </p:nvCxnSpPr>
          <p:spPr>
            <a:xfrm flipV="1">
              <a:off x="6142250" y="2235718"/>
              <a:ext cx="535379" cy="9612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 idx="3"/>
              <a:endCxn id="10" idx="1"/>
            </p:cNvCxnSpPr>
            <p:nvPr/>
          </p:nvCxnSpPr>
          <p:spPr>
            <a:xfrm flipV="1">
              <a:off x="1583432" y="3277478"/>
              <a:ext cx="269661" cy="2430531"/>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173776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数据标准规范</a:t>
            </a:r>
            <a:endParaRPr lang="zh-CN" altLang="en-US" dirty="0"/>
          </a:p>
        </p:txBody>
      </p:sp>
      <p:sp>
        <p:nvSpPr>
          <p:cNvPr id="7" name="文本框 6"/>
          <p:cNvSpPr txBox="1"/>
          <p:nvPr/>
        </p:nvSpPr>
        <p:spPr>
          <a:xfrm>
            <a:off x="0" y="807634"/>
            <a:ext cx="5004048" cy="369332"/>
          </a:xfrm>
          <a:prstGeom prst="rect">
            <a:avLst/>
          </a:prstGeom>
          <a:noFill/>
          <a:ln>
            <a:solidFill>
              <a:schemeClr val="accent4"/>
            </a:solidFill>
          </a:ln>
        </p:spPr>
        <p:txBody>
          <a:bodyPr wrap="square" rtlCol="0">
            <a:spAutoFit/>
          </a:bodyPr>
          <a:lstStyle/>
          <a:p>
            <a:r>
              <a:rPr lang="zh-CN" altLang="en-US" dirty="0" smtClean="0">
                <a:solidFill>
                  <a:srgbClr val="7030A0"/>
                </a:solidFill>
              </a:rPr>
              <a:t>一</a:t>
            </a:r>
            <a:r>
              <a:rPr lang="en-US" altLang="zh-CN" dirty="0" smtClean="0">
                <a:solidFill>
                  <a:srgbClr val="7030A0"/>
                </a:solidFill>
              </a:rPr>
              <a:t>. </a:t>
            </a:r>
            <a:r>
              <a:rPr lang="zh-CN" altLang="en-US" dirty="0" smtClean="0">
                <a:solidFill>
                  <a:srgbClr val="7030A0"/>
                </a:solidFill>
              </a:rPr>
              <a:t>图片类型数据</a:t>
            </a:r>
            <a:endParaRPr lang="en-US" altLang="zh-CN" dirty="0" smtClean="0">
              <a:solidFill>
                <a:srgbClr val="7030A0"/>
              </a:solidFill>
            </a:endParaRPr>
          </a:p>
        </p:txBody>
      </p:sp>
      <p:sp>
        <p:nvSpPr>
          <p:cNvPr id="8" name="文本框 7"/>
          <p:cNvSpPr txBox="1"/>
          <p:nvPr/>
        </p:nvSpPr>
        <p:spPr>
          <a:xfrm>
            <a:off x="0" y="2328270"/>
            <a:ext cx="5004048" cy="369332"/>
          </a:xfrm>
          <a:prstGeom prst="rect">
            <a:avLst/>
          </a:prstGeom>
          <a:noFill/>
          <a:ln>
            <a:solidFill>
              <a:schemeClr val="accent4"/>
            </a:solidFill>
          </a:ln>
        </p:spPr>
        <p:txBody>
          <a:bodyPr wrap="square" rtlCol="0">
            <a:spAutoFit/>
          </a:bodyPr>
          <a:lstStyle/>
          <a:p>
            <a:r>
              <a:rPr lang="zh-CN" altLang="en-US" dirty="0" smtClean="0">
                <a:solidFill>
                  <a:schemeClr val="accent5"/>
                </a:solidFill>
              </a:rPr>
              <a:t>二</a:t>
            </a:r>
            <a:r>
              <a:rPr lang="en-US" altLang="zh-CN" dirty="0" smtClean="0">
                <a:solidFill>
                  <a:schemeClr val="accent5"/>
                </a:solidFill>
              </a:rPr>
              <a:t>. </a:t>
            </a:r>
            <a:r>
              <a:rPr lang="zh-CN" altLang="en-US" dirty="0" smtClean="0">
                <a:solidFill>
                  <a:schemeClr val="accent5"/>
                </a:solidFill>
              </a:rPr>
              <a:t>规</a:t>
            </a:r>
            <a:r>
              <a:rPr lang="zh-CN" altLang="en-US" dirty="0">
                <a:solidFill>
                  <a:schemeClr val="accent5"/>
                </a:solidFill>
              </a:rPr>
              <a:t>则</a:t>
            </a:r>
            <a:r>
              <a:rPr lang="zh-CN" altLang="en-US" dirty="0" smtClean="0">
                <a:solidFill>
                  <a:schemeClr val="accent5"/>
                </a:solidFill>
              </a:rPr>
              <a:t>类型数据</a:t>
            </a:r>
            <a:endParaRPr lang="en-US" altLang="zh-CN" dirty="0" smtClean="0">
              <a:solidFill>
                <a:schemeClr val="accent5"/>
              </a:solidFill>
            </a:endParaRPr>
          </a:p>
        </p:txBody>
      </p:sp>
      <p:sp>
        <p:nvSpPr>
          <p:cNvPr id="10" name="文本框 9"/>
          <p:cNvSpPr txBox="1"/>
          <p:nvPr/>
        </p:nvSpPr>
        <p:spPr>
          <a:xfrm>
            <a:off x="0" y="3846292"/>
            <a:ext cx="5004048" cy="369332"/>
          </a:xfrm>
          <a:prstGeom prst="rect">
            <a:avLst/>
          </a:prstGeom>
          <a:noFill/>
          <a:ln>
            <a:solidFill>
              <a:schemeClr val="accent4"/>
            </a:solidFill>
          </a:ln>
        </p:spPr>
        <p:txBody>
          <a:bodyPr wrap="square" rtlCol="0">
            <a:spAutoFit/>
          </a:bodyPr>
          <a:lstStyle/>
          <a:p>
            <a:r>
              <a:rPr lang="zh-CN" altLang="en-US" dirty="0" smtClean="0">
                <a:solidFill>
                  <a:schemeClr val="accent6"/>
                </a:solidFill>
              </a:rPr>
              <a:t>三</a:t>
            </a:r>
            <a:r>
              <a:rPr lang="en-US" altLang="zh-CN" dirty="0" smtClean="0">
                <a:solidFill>
                  <a:schemeClr val="accent6"/>
                </a:solidFill>
              </a:rPr>
              <a:t>. </a:t>
            </a:r>
            <a:r>
              <a:rPr lang="zh-CN" altLang="en-US" dirty="0" smtClean="0">
                <a:solidFill>
                  <a:schemeClr val="accent6"/>
                </a:solidFill>
              </a:rPr>
              <a:t>数据</a:t>
            </a:r>
            <a:r>
              <a:rPr lang="zh-CN" altLang="en-US" dirty="0">
                <a:solidFill>
                  <a:schemeClr val="accent6"/>
                </a:solidFill>
              </a:rPr>
              <a:t>集</a:t>
            </a:r>
            <a:r>
              <a:rPr lang="zh-CN" altLang="en-US" dirty="0" smtClean="0">
                <a:solidFill>
                  <a:schemeClr val="accent6"/>
                </a:solidFill>
              </a:rPr>
              <a:t>信息类型数据</a:t>
            </a:r>
            <a:endParaRPr lang="en-US" altLang="zh-CN" dirty="0" smtClean="0">
              <a:solidFill>
                <a:schemeClr val="accent6"/>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233790305"/>
              </p:ext>
            </p:extLst>
          </p:nvPr>
        </p:nvGraphicFramePr>
        <p:xfrm>
          <a:off x="107505" y="1191210"/>
          <a:ext cx="8208912" cy="1056640"/>
        </p:xfrm>
        <a:graphic>
          <a:graphicData uri="http://schemas.openxmlformats.org/drawingml/2006/table">
            <a:tbl>
              <a:tblPr firstRow="1" bandRow="1">
                <a:tableStyleId>{00A15C55-8517-42AA-B614-E9B94910E393}</a:tableStyleId>
              </a:tblPr>
              <a:tblGrid>
                <a:gridCol w="2736304"/>
                <a:gridCol w="2736304"/>
                <a:gridCol w="2736304"/>
              </a:tblGrid>
              <a:tr h="139040">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70840">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pic</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27496">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path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图片路径</a:t>
                      </a: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214615381"/>
              </p:ext>
            </p:extLst>
          </p:nvPr>
        </p:nvGraphicFramePr>
        <p:xfrm>
          <a:off x="107505" y="2697602"/>
          <a:ext cx="8248908" cy="1084580"/>
        </p:xfrm>
        <a:graphic>
          <a:graphicData uri="http://schemas.openxmlformats.org/drawingml/2006/table">
            <a:tbl>
              <a:tblPr firstRow="1" bandRow="1">
                <a:tableStyleId>{7DF18680-E054-41AD-8BC1-D1AEF772440D}</a:tableStyleId>
              </a:tblPr>
              <a:tblGrid>
                <a:gridCol w="2749636"/>
                <a:gridCol w="2749636"/>
                <a:gridCol w="2749636"/>
              </a:tblGrid>
              <a:tr h="139040">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70840">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rule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0840">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content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规则内容</a:t>
                      </a:r>
                    </a:p>
                  </a:txBody>
                  <a:tcPr marL="68580" marR="68580" marT="0" marB="0"/>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692648898"/>
              </p:ext>
            </p:extLst>
          </p:nvPr>
        </p:nvGraphicFramePr>
        <p:xfrm>
          <a:off x="107504" y="4293097"/>
          <a:ext cx="8208912" cy="2289056"/>
        </p:xfrm>
        <a:graphic>
          <a:graphicData uri="http://schemas.openxmlformats.org/drawingml/2006/table">
            <a:tbl>
              <a:tblPr firstRow="1" bandRow="1">
                <a:tableStyleId>{93296810-A885-4BE3-A3E7-6D5BEEA58F35}</a:tableStyleId>
              </a:tblPr>
              <a:tblGrid>
                <a:gridCol w="2736304"/>
                <a:gridCol w="2736304"/>
                <a:gridCol w="2736304"/>
              </a:tblGrid>
              <a:tr h="331538">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574556">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a:effectLst/>
                          <a:latin typeface="Calibri" panose="020F0502020204030204" pitchFamily="34" charset="0"/>
                          <a:ea typeface="宋体" panose="02010600030101010101" pitchFamily="2" charset="-122"/>
                          <a:cs typeface="Times New Roman" panose="02020603050405020304" pitchFamily="18" charset="0"/>
                        </a:rPr>
                        <a:t>datainfo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31538">
                <a:tc>
                  <a:txBody>
                    <a:bodyPr/>
                    <a:lstStyle/>
                    <a:p>
                      <a:pPr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Dabstract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数据集摘要</a:t>
                      </a:r>
                    </a:p>
                  </a:txBody>
                  <a:tcPr marL="68580" marR="68580" marT="0" marB="0"/>
                </a:tc>
              </a:tr>
              <a:tr h="331538">
                <a:tc>
                  <a:txBody>
                    <a:bodyPr/>
                    <a:lstStyle/>
                    <a:p>
                      <a:pPr algn="just">
                        <a:lnSpc>
                          <a:spcPct val="125000"/>
                        </a:lnSpc>
                        <a:spcBef>
                          <a:spcPts val="310"/>
                        </a:spcBef>
                        <a:spcAft>
                          <a:spcPts val="310"/>
                        </a:spcAft>
                      </a:pPr>
                      <a:r>
                        <a:rPr lang="en-US" sz="1800" kern="100">
                          <a:solidFill>
                            <a:srgbClr val="2E3033"/>
                          </a:solidFill>
                          <a:effectLst/>
                          <a:latin typeface="Arial" panose="020B0604020202020204" pitchFamily="34" charset="0"/>
                          <a:ea typeface="宋体" panose="02010600030101010101" pitchFamily="2" charset="-122"/>
                          <a:cs typeface="Times New Roman" panose="02020603050405020304" pitchFamily="18" charset="0"/>
                        </a:rPr>
                        <a:t>Dproducer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数据集生产者</a:t>
                      </a:r>
                    </a:p>
                  </a:txBody>
                  <a:tcPr marL="68580" marR="68580" marT="0" marB="0"/>
                </a:tc>
              </a:tr>
              <a:tr h="331538">
                <a:tc>
                  <a:txBody>
                    <a:bodyPr/>
                    <a:lstStyle/>
                    <a:p>
                      <a:pPr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Dproofreader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数据校对者</a:t>
                      </a:r>
                    </a:p>
                  </a:txBody>
                  <a:tcPr marL="68580" marR="68580" marT="0" marB="0"/>
                </a:tc>
              </a:tr>
              <a:tr h="331538">
                <a:tc>
                  <a:txBody>
                    <a:bodyPr/>
                    <a:lstStyle/>
                    <a:p>
                      <a:pPr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Dsourceinfo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数据来源信息</a:t>
                      </a:r>
                    </a:p>
                  </a:txBody>
                  <a:tcPr marL="68580" marR="68580" marT="0" marB="0"/>
                </a:tc>
              </a:tr>
            </a:tbl>
          </a:graphicData>
        </a:graphic>
      </p:graphicFrame>
    </p:spTree>
    <p:extLst>
      <p:ext uri="{BB962C8B-B14F-4D97-AF65-F5344CB8AC3E}">
        <p14:creationId xmlns:p14="http://schemas.microsoft.com/office/powerpoint/2010/main" val="2072432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7729"/>
            <a:ext cx="8229600" cy="796950"/>
          </a:xfrm>
        </p:spPr>
        <p:txBody>
          <a:bodyPr/>
          <a:lstStyle/>
          <a:p>
            <a:r>
              <a:rPr lang="zh-CN" altLang="en-US" dirty="0" smtClean="0"/>
              <a:t>数据标准规范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45526096"/>
              </p:ext>
            </p:extLst>
          </p:nvPr>
        </p:nvGraphicFramePr>
        <p:xfrm>
          <a:off x="107504" y="1202416"/>
          <a:ext cx="8533458" cy="5349754"/>
        </p:xfrm>
        <a:graphic>
          <a:graphicData uri="http://schemas.openxmlformats.org/drawingml/2006/table">
            <a:tbl>
              <a:tblPr firstRow="1" bandRow="1">
                <a:tableStyleId>{21E4AEA4-8DFA-4A89-87EB-49C32662AFE0}</a:tableStyleId>
              </a:tblPr>
              <a:tblGrid>
                <a:gridCol w="2844486"/>
                <a:gridCol w="2844486"/>
                <a:gridCol w="2844486"/>
              </a:tblGrid>
              <a:tr h="284187">
                <a:tc>
                  <a:txBody>
                    <a:bodyPr/>
                    <a:lstStyle/>
                    <a:p>
                      <a:pPr marL="1370965" indent="-1370965" algn="just">
                        <a:lnSpc>
                          <a:spcPct val="125000"/>
                        </a:lnSpc>
                        <a:spcBef>
                          <a:spcPts val="310"/>
                        </a:spcBef>
                        <a:spcAft>
                          <a:spcPts val="310"/>
                        </a:spcAft>
                      </a:pPr>
                      <a:r>
                        <a:rPr lang="en-US" sz="1600" kern="100" dirty="0">
                          <a:effectLst/>
                        </a:rPr>
                        <a:t>Id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文档编</a:t>
                      </a:r>
                      <a:r>
                        <a:rPr lang="zh-CN" sz="1600" kern="100" dirty="0" smtClean="0">
                          <a:effectLst/>
                        </a:rPr>
                        <a:t>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Type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文档类型，此处为</a:t>
                      </a:r>
                      <a:r>
                        <a:rPr lang="en-US" sz="1600" kern="100">
                          <a:effectLst/>
                        </a:rPr>
                        <a:t>info</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Title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文献名称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8877">
                <a:tc>
                  <a:txBody>
                    <a:bodyPr/>
                    <a:lstStyle/>
                    <a:p>
                      <a:pPr marL="1370965" indent="-1370965" algn="just">
                        <a:lnSpc>
                          <a:spcPct val="125000"/>
                        </a:lnSpc>
                        <a:spcBef>
                          <a:spcPts val="310"/>
                        </a:spcBef>
                        <a:spcAft>
                          <a:spcPts val="310"/>
                        </a:spcAft>
                      </a:pPr>
                      <a:r>
                        <a:rPr lang="en-US" sz="1600" kern="100" dirty="0">
                          <a:effectLst/>
                        </a:rPr>
                        <a:t>Author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作者名（可能多个，中</a:t>
                      </a:r>
                      <a:r>
                        <a:rPr lang="en-US" sz="1600" kern="100" dirty="0">
                          <a:effectLst/>
                        </a:rPr>
                        <a:t>/</a:t>
                      </a:r>
                      <a:r>
                        <a:rPr lang="zh-CN" sz="1600" kern="100" dirty="0">
                          <a:effectLst/>
                        </a:rPr>
                        <a:t>英文）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Year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Date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发表时间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Abstract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摘要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Key_Words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关键词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8877">
                <a:tc>
                  <a:txBody>
                    <a:bodyPr/>
                    <a:lstStyle/>
                    <a:p>
                      <a:pPr marL="1370965" indent="-1370965" algn="just">
                        <a:lnSpc>
                          <a:spcPct val="125000"/>
                        </a:lnSpc>
                        <a:spcBef>
                          <a:spcPts val="310"/>
                        </a:spcBef>
                        <a:spcAft>
                          <a:spcPts val="310"/>
                        </a:spcAft>
                      </a:pPr>
                      <a:r>
                        <a:rPr lang="en-US" sz="1600" kern="100" dirty="0">
                          <a:effectLst/>
                        </a:rPr>
                        <a:t>Reference_Type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文章类</a:t>
                      </a:r>
                      <a:r>
                        <a:rPr lang="zh-CN" sz="1600" kern="100" dirty="0" smtClean="0">
                          <a:effectLst/>
                        </a:rPr>
                        <a:t>型</a:t>
                      </a:r>
                      <a:r>
                        <a:rPr lang="en-US" altLang="zh-CN" sz="1600" kern="100" dirty="0" smtClean="0">
                          <a:effectLst/>
                        </a:rPr>
                        <a:t>(</a:t>
                      </a:r>
                      <a:r>
                        <a:rPr lang="zh-CN" sz="1600" kern="100" dirty="0" smtClean="0">
                          <a:effectLst/>
                        </a:rPr>
                        <a:t>期</a:t>
                      </a:r>
                      <a:r>
                        <a:rPr lang="zh-CN" sz="1600" kern="100" dirty="0">
                          <a:effectLst/>
                        </a:rPr>
                        <a:t>刊</a:t>
                      </a:r>
                      <a:r>
                        <a:rPr lang="en-US" sz="1600" kern="100" dirty="0">
                          <a:effectLst/>
                        </a:rPr>
                        <a:t>/</a:t>
                      </a:r>
                      <a:r>
                        <a:rPr lang="zh-CN" sz="1600" kern="100" dirty="0">
                          <a:effectLst/>
                        </a:rPr>
                        <a:t>会议</a:t>
                      </a:r>
                      <a:r>
                        <a:rPr lang="en-US" sz="1600" kern="100" dirty="0">
                          <a:effectLst/>
                        </a:rPr>
                        <a:t>/</a:t>
                      </a:r>
                      <a:r>
                        <a:rPr lang="zh-CN" sz="1600" kern="100" dirty="0">
                          <a:effectLst/>
                        </a:rPr>
                        <a:t>书籍</a:t>
                      </a:r>
                      <a:r>
                        <a:rPr lang="zh-CN" sz="1600" kern="100" dirty="0" smtClean="0">
                          <a:effectLst/>
                        </a:rPr>
                        <a:t>等</a:t>
                      </a:r>
                      <a:r>
                        <a:rPr lang="en-US" altLang="zh-CN" sz="1600" kern="100" dirty="0" smtClean="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Volume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卷号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Issue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期号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Publisher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出版社</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DOI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数字对象标识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Material_Method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材料学计算方法名称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ML_Method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机器学习计算方法名称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File_Attachment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文章链接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Start_Page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起始页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End_Page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结束页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0" y="814679"/>
            <a:ext cx="4211960" cy="369332"/>
          </a:xfrm>
          <a:prstGeom prst="rect">
            <a:avLst/>
          </a:prstGeom>
          <a:noFill/>
          <a:ln>
            <a:solidFill>
              <a:schemeClr val="accent5">
                <a:lumMod val="75000"/>
              </a:schemeClr>
            </a:solidFill>
          </a:ln>
        </p:spPr>
        <p:txBody>
          <a:bodyPr wrap="square" rtlCol="0">
            <a:spAutoFit/>
          </a:bodyPr>
          <a:lstStyle/>
          <a:p>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文献信息类型数据</a:t>
            </a:r>
            <a:endParaRPr lang="zh-CN" altLang="en-US" dirty="0">
              <a:solidFill>
                <a:schemeClr val="accent2"/>
              </a:solidFill>
            </a:endParaRPr>
          </a:p>
        </p:txBody>
      </p:sp>
    </p:spTree>
    <p:extLst>
      <p:ext uri="{BB962C8B-B14F-4D97-AF65-F5344CB8AC3E}">
        <p14:creationId xmlns:p14="http://schemas.microsoft.com/office/powerpoint/2010/main" val="193493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数据标准规范</a:t>
            </a:r>
          </a:p>
        </p:txBody>
      </p:sp>
      <p:sp>
        <p:nvSpPr>
          <p:cNvPr id="5" name="文本框 4"/>
          <p:cNvSpPr txBox="1"/>
          <p:nvPr/>
        </p:nvSpPr>
        <p:spPr>
          <a:xfrm>
            <a:off x="30305" y="796950"/>
            <a:ext cx="3744416" cy="369332"/>
          </a:xfrm>
          <a:prstGeom prst="rect">
            <a:avLst/>
          </a:prstGeom>
          <a:noFill/>
          <a:ln>
            <a:solidFill>
              <a:schemeClr val="accent4"/>
            </a:solidFill>
          </a:ln>
        </p:spPr>
        <p:txBody>
          <a:bodyPr wrap="square" rtlCol="0">
            <a:spAutoFit/>
          </a:bodyPr>
          <a:lstStyle/>
          <a:p>
            <a:r>
              <a:rPr lang="zh-CN" altLang="en-US" dirty="0" smtClean="0">
                <a:solidFill>
                  <a:schemeClr val="accent3"/>
                </a:solidFill>
              </a:rPr>
              <a:t>五</a:t>
            </a:r>
            <a:r>
              <a:rPr lang="en-US" altLang="zh-CN" dirty="0" smtClean="0">
                <a:solidFill>
                  <a:schemeClr val="accent3"/>
                </a:solidFill>
              </a:rPr>
              <a:t>. </a:t>
            </a:r>
            <a:r>
              <a:rPr lang="zh-CN" altLang="en-US" dirty="0" smtClean="0">
                <a:solidFill>
                  <a:schemeClr val="accent3"/>
                </a:solidFill>
              </a:rPr>
              <a:t>表结构类型数据</a:t>
            </a:r>
            <a:endParaRPr lang="zh-CN" altLang="en-US" dirty="0">
              <a:solidFill>
                <a:schemeClr val="accent3"/>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86521962"/>
              </p:ext>
            </p:extLst>
          </p:nvPr>
        </p:nvGraphicFramePr>
        <p:xfrm>
          <a:off x="179512" y="1302961"/>
          <a:ext cx="7612308" cy="2379870"/>
        </p:xfrm>
        <a:graphic>
          <a:graphicData uri="http://schemas.openxmlformats.org/drawingml/2006/table">
            <a:tbl>
              <a:tblPr firstRow="1" bandRow="1">
                <a:tableStyleId>{F5AB1C69-6EDB-4FF4-983F-18BD219EF322}</a:tableStyleId>
              </a:tblPr>
              <a:tblGrid>
                <a:gridCol w="2537436"/>
                <a:gridCol w="2537436"/>
                <a:gridCol w="2537436"/>
              </a:tblGrid>
              <a:tr h="396645">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96645">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a:effectLst/>
                          <a:latin typeface="Calibri" panose="020F0502020204030204" pitchFamily="34" charset="0"/>
                          <a:ea typeface="宋体" panose="02010600030101010101" pitchFamily="2" charset="-122"/>
                          <a:cs typeface="Times New Roman" panose="02020603050405020304" pitchFamily="18" charset="0"/>
                        </a:rPr>
                        <a:t>table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tabel_id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表格序号</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(row_info)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行信息</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(col_info)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列信息</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related_pic</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document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相关图片</a:t>
                      </a:r>
                    </a:p>
                  </a:txBody>
                  <a:tcPr marL="68580" marR="68580" marT="0" marB="0"/>
                </a:tc>
              </a:tr>
            </a:tbl>
          </a:graphicData>
        </a:graphic>
      </p:graphicFrame>
      <p:sp>
        <p:nvSpPr>
          <p:cNvPr id="8" name="AutoShape 4" descr="https://timgsa.baidu.com/timg?image&amp;quality=80&amp;size=b9999_10000&amp;sec=1503638565069&amp;di=c65cdcafe074dab98a326675f30e513f&amp;imgtype=0&amp;src=http%3A%2F%2Fwww.cailiaoren.com%2Fdata%2Fattachment%2Fportal%2F201311%2F26%2F231037ayy4syzlyall2xy9.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179512" y="2420888"/>
            <a:ext cx="7560840" cy="936104"/>
          </a:xfrm>
          <a:prstGeom prst="rect">
            <a:avLst/>
          </a:prstGeom>
          <a:noFill/>
          <a:ln w="38100">
            <a:solidFill>
              <a:schemeClr val="accent2"/>
            </a:solidFill>
          </a:ln>
        </p:spPr>
        <p:txBody>
          <a:bodyPr wrap="square" rtlCol="0">
            <a:spAutoFit/>
          </a:bodyPr>
          <a:lstStyle/>
          <a:p>
            <a:endParaRPr lang="zh-CN" altLang="en-US" dirty="0"/>
          </a:p>
        </p:txBody>
      </p:sp>
      <p:sp>
        <p:nvSpPr>
          <p:cNvPr id="15" name="文本框 14"/>
          <p:cNvSpPr txBox="1"/>
          <p:nvPr/>
        </p:nvSpPr>
        <p:spPr>
          <a:xfrm>
            <a:off x="8220743" y="3643945"/>
            <a:ext cx="461665" cy="720080"/>
          </a:xfrm>
          <a:prstGeom prst="rect">
            <a:avLst/>
          </a:prstGeom>
          <a:noFill/>
        </p:spPr>
        <p:txBody>
          <a:bodyPr vert="eaVert" wrap="square" rtlCol="0">
            <a:spAutoFit/>
          </a:bodyPr>
          <a:lstStyle/>
          <a:p>
            <a:r>
              <a:rPr lang="zh-CN" altLang="en-US" dirty="0">
                <a:solidFill>
                  <a:srgbClr val="FF0000"/>
                </a:solidFill>
              </a:rPr>
              <a:t>存储</a:t>
            </a:r>
          </a:p>
        </p:txBody>
      </p:sp>
      <p:sp>
        <p:nvSpPr>
          <p:cNvPr id="16" name="下弧形箭头 15"/>
          <p:cNvSpPr/>
          <p:nvPr/>
        </p:nvSpPr>
        <p:spPr>
          <a:xfrm rot="16200000">
            <a:off x="7362853" y="3653012"/>
            <a:ext cx="2011032" cy="701946"/>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grpSp>
        <p:nvGrpSpPr>
          <p:cNvPr id="46" name="组合 45"/>
          <p:cNvGrpSpPr/>
          <p:nvPr/>
        </p:nvGrpSpPr>
        <p:grpSpPr>
          <a:xfrm>
            <a:off x="2250371" y="3759356"/>
            <a:ext cx="5767025" cy="2730994"/>
            <a:chOff x="30581" y="3787095"/>
            <a:chExt cx="5532902" cy="2730994"/>
          </a:xfrm>
        </p:grpSpPr>
        <p:grpSp>
          <p:nvGrpSpPr>
            <p:cNvPr id="20" name="组合 19"/>
            <p:cNvGrpSpPr/>
            <p:nvPr/>
          </p:nvGrpSpPr>
          <p:grpSpPr>
            <a:xfrm>
              <a:off x="30581" y="3851677"/>
              <a:ext cx="1372420" cy="2276888"/>
              <a:chOff x="93999" y="1588752"/>
              <a:chExt cx="1575151" cy="3665452"/>
            </a:xfrm>
          </p:grpSpPr>
          <p:sp>
            <p:nvSpPr>
              <p:cNvPr id="31" name="流程图: 多文档 30"/>
              <p:cNvSpPr/>
              <p:nvPr/>
            </p:nvSpPr>
            <p:spPr>
              <a:xfrm>
                <a:off x="93999" y="1588752"/>
                <a:ext cx="1575151" cy="128588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北京科技大学材料科学数据提交规</a:t>
                </a:r>
                <a:r>
                  <a:rPr lang="zh-CN" altLang="en-US" sz="1400" dirty="0" smtClean="0"/>
                  <a:t>范</a:t>
                </a:r>
                <a:endParaRPr lang="zh-CN" altLang="en-US" sz="1400" dirty="0"/>
              </a:p>
            </p:txBody>
          </p:sp>
          <p:sp>
            <p:nvSpPr>
              <p:cNvPr id="32" name="流程图: 资料带 31"/>
              <p:cNvSpPr/>
              <p:nvPr/>
            </p:nvSpPr>
            <p:spPr>
              <a:xfrm>
                <a:off x="93999" y="4376837"/>
                <a:ext cx="1476674" cy="877367"/>
              </a:xfrm>
              <a:prstGeom prst="flowChartPunchedTap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王院士团队</a:t>
                </a:r>
                <a:r>
                  <a:rPr lang="en-US" altLang="zh-CN" sz="1200" dirty="0" smtClean="0"/>
                  <a:t>49</a:t>
                </a:r>
                <a:r>
                  <a:rPr lang="zh-CN" altLang="en-US" sz="1200" dirty="0" smtClean="0"/>
                  <a:t>篇文献</a:t>
                </a:r>
                <a:endParaRPr lang="zh-CN" altLang="en-US" sz="1200" dirty="0"/>
              </a:p>
            </p:txBody>
          </p:sp>
          <p:sp>
            <p:nvSpPr>
              <p:cNvPr id="33" name="流程图: 文档 32"/>
              <p:cNvSpPr/>
              <p:nvPr/>
            </p:nvSpPr>
            <p:spPr>
              <a:xfrm>
                <a:off x="135753" y="3098382"/>
                <a:ext cx="1354362" cy="95790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国家材料科学数据共享网</a:t>
                </a:r>
                <a:endParaRPr lang="zh-CN" altLang="en-US" sz="1200" dirty="0"/>
              </a:p>
            </p:txBody>
          </p:sp>
        </p:grpSp>
        <p:sp>
          <p:nvSpPr>
            <p:cNvPr id="21" name="文本框 20"/>
            <p:cNvSpPr txBox="1"/>
            <p:nvPr/>
          </p:nvSpPr>
          <p:spPr>
            <a:xfrm>
              <a:off x="2101624" y="3925595"/>
              <a:ext cx="413394" cy="2315495"/>
            </a:xfrm>
            <a:prstGeom prst="rect">
              <a:avLst/>
            </a:prstGeom>
          </p:spPr>
          <p:style>
            <a:lnRef idx="1">
              <a:schemeClr val="accent2"/>
            </a:lnRef>
            <a:fillRef idx="2">
              <a:schemeClr val="accent2"/>
            </a:fillRef>
            <a:effectRef idx="1">
              <a:schemeClr val="accent2"/>
            </a:effectRef>
            <a:fontRef idx="minor">
              <a:schemeClr val="dk1"/>
            </a:fontRef>
          </p:style>
          <p:txBody>
            <a:bodyPr vert="eaVert" wrap="square" rtlCol="0">
              <a:spAutoFit/>
            </a:bodyPr>
            <a:lstStyle/>
            <a:p>
              <a:pPr algn="ctr"/>
              <a:r>
                <a:rPr lang="zh-CN" altLang="en-US" sz="1600" dirty="0" smtClean="0"/>
                <a:t>高温合金性能数据分类</a:t>
              </a:r>
              <a:endParaRPr lang="zh-CN" altLang="en-US" sz="1600" dirty="0"/>
            </a:p>
          </p:txBody>
        </p:sp>
        <p:cxnSp>
          <p:nvCxnSpPr>
            <p:cNvPr id="22" name="直接箭头连接符 9"/>
            <p:cNvCxnSpPr>
              <a:stCxn id="31" idx="3"/>
              <a:endCxn id="21" idx="1"/>
            </p:cNvCxnSpPr>
            <p:nvPr/>
          </p:nvCxnSpPr>
          <p:spPr>
            <a:xfrm>
              <a:off x="1403001" y="4251058"/>
              <a:ext cx="698623" cy="832285"/>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直接箭头连接符 11"/>
            <p:cNvCxnSpPr>
              <a:stCxn id="33" idx="3"/>
              <a:endCxn id="21" idx="1"/>
            </p:cNvCxnSpPr>
            <p:nvPr/>
          </p:nvCxnSpPr>
          <p:spPr>
            <a:xfrm flipV="1">
              <a:off x="1247009" y="5083343"/>
              <a:ext cx="854615" cy="359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直接箭头连接符 13"/>
            <p:cNvCxnSpPr>
              <a:stCxn id="32" idx="3"/>
              <a:endCxn id="21" idx="1"/>
            </p:cNvCxnSpPr>
            <p:nvPr/>
          </p:nvCxnSpPr>
          <p:spPr>
            <a:xfrm flipV="1">
              <a:off x="1317199" y="5083343"/>
              <a:ext cx="784425" cy="77272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左大括号 24"/>
            <p:cNvSpPr/>
            <p:nvPr/>
          </p:nvSpPr>
          <p:spPr>
            <a:xfrm>
              <a:off x="2515020" y="3876554"/>
              <a:ext cx="601597" cy="2460128"/>
            </a:xfrm>
            <a:prstGeom prst="leftBrace">
              <a:avLst/>
            </a:prstGeom>
            <a:ln>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3116616" y="3787095"/>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1200" dirty="0" smtClean="0"/>
                <a:t>组成成分与结构</a:t>
              </a:r>
              <a:endParaRPr lang="zh-CN" altLang="en-US" sz="1200" dirty="0"/>
            </a:p>
          </p:txBody>
        </p:sp>
        <p:sp>
          <p:nvSpPr>
            <p:cNvPr id="27" name="文本框 26"/>
            <p:cNvSpPr txBox="1"/>
            <p:nvPr/>
          </p:nvSpPr>
          <p:spPr>
            <a:xfrm>
              <a:off x="3116616" y="4598239"/>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a:t>力</a:t>
              </a:r>
              <a:r>
                <a:rPr lang="zh-CN" altLang="en-US" sz="1200" dirty="0" smtClean="0"/>
                <a:t>学性能</a:t>
              </a:r>
              <a:endParaRPr lang="zh-CN" altLang="en-US" sz="1200" dirty="0"/>
            </a:p>
          </p:txBody>
        </p:sp>
        <p:sp>
          <p:nvSpPr>
            <p:cNvPr id="28" name="文本框 27"/>
            <p:cNvSpPr txBox="1"/>
            <p:nvPr/>
          </p:nvSpPr>
          <p:spPr>
            <a:xfrm>
              <a:off x="3116616" y="5455226"/>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smtClean="0"/>
                <a:t>热学性能</a:t>
              </a:r>
              <a:endParaRPr lang="zh-CN" altLang="en-US" sz="1200" dirty="0"/>
            </a:p>
          </p:txBody>
        </p:sp>
        <p:sp>
          <p:nvSpPr>
            <p:cNvPr id="29" name="文本框 28"/>
            <p:cNvSpPr txBox="1"/>
            <p:nvPr/>
          </p:nvSpPr>
          <p:spPr>
            <a:xfrm>
              <a:off x="3116616" y="6241090"/>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a:t>物理</a:t>
              </a:r>
              <a:r>
                <a:rPr lang="zh-CN" altLang="en-US" sz="1200" dirty="0" smtClean="0"/>
                <a:t>性能</a:t>
              </a:r>
              <a:endParaRPr lang="zh-CN" altLang="en-US" sz="1200" dirty="0"/>
            </a:p>
          </p:txBody>
        </p:sp>
        <p:sp>
          <p:nvSpPr>
            <p:cNvPr id="30" name="文本框 29"/>
            <p:cNvSpPr txBox="1"/>
            <p:nvPr/>
          </p:nvSpPr>
          <p:spPr>
            <a:xfrm>
              <a:off x="4434160" y="6221971"/>
              <a:ext cx="1129323" cy="229420"/>
            </a:xfrm>
            <a:prstGeom prst="rect">
              <a:avLst/>
            </a:prstGeom>
            <a:noFill/>
          </p:spPr>
          <p:txBody>
            <a:bodyPr wrap="square" rtlCol="0">
              <a:spAutoFit/>
            </a:bodyPr>
            <a:lstStyle/>
            <a:p>
              <a:r>
                <a:rPr lang="en-US" altLang="zh-CN" dirty="0" smtClean="0"/>
                <a:t>......</a:t>
              </a:r>
              <a:endParaRPr lang="zh-CN" altLang="en-US" dirty="0"/>
            </a:p>
          </p:txBody>
        </p:sp>
      </p:grpSp>
      <p:sp>
        <p:nvSpPr>
          <p:cNvPr id="48" name="右大括号 47"/>
          <p:cNvSpPr/>
          <p:nvPr/>
        </p:nvSpPr>
        <p:spPr>
          <a:xfrm>
            <a:off x="7470107" y="3897856"/>
            <a:ext cx="416808" cy="2453995"/>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93949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66374930"/>
              </p:ext>
            </p:extLst>
          </p:nvPr>
        </p:nvGraphicFramePr>
        <p:xfrm>
          <a:off x="29094" y="1146534"/>
          <a:ext cx="8956083" cy="5234790"/>
        </p:xfrm>
        <a:graphic>
          <a:graphicData uri="http://schemas.openxmlformats.org/drawingml/2006/table">
            <a:tbl>
              <a:tblPr firstRow="1" bandRow="1" bandCol="1">
                <a:tableStyleId>{69C7853C-536D-4A76-A0AE-DD22124D55A5}</a:tableStyleId>
              </a:tblPr>
              <a:tblGrid>
                <a:gridCol w="2985361"/>
                <a:gridCol w="2985361"/>
                <a:gridCol w="2985361"/>
              </a:tblGrid>
              <a:tr h="237945">
                <a:tc>
                  <a:txBody>
                    <a:bodyPr/>
                    <a:lstStyle/>
                    <a:p>
                      <a:pPr marL="1566545" indent="-1566545" algn="just">
                        <a:lnSpc>
                          <a:spcPct val="125000"/>
                        </a:lnSpc>
                        <a:spcBef>
                          <a:spcPts val="310"/>
                        </a:spcBef>
                        <a:spcAft>
                          <a:spcPts val="310"/>
                        </a:spcAft>
                      </a:pPr>
                      <a:r>
                        <a:rPr lang="zh-CN" sz="1200" kern="100" dirty="0">
                          <a:effectLst/>
                        </a:rPr>
                        <a:t>字段名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566545" indent="-1566545" algn="just">
                        <a:lnSpc>
                          <a:spcPct val="125000"/>
                        </a:lnSpc>
                        <a:spcBef>
                          <a:spcPts val="310"/>
                        </a:spcBef>
                        <a:spcAft>
                          <a:spcPts val="310"/>
                        </a:spcAft>
                      </a:pPr>
                      <a:r>
                        <a:rPr lang="zh-CN" sz="1200" kern="100" dirty="0">
                          <a:effectLst/>
                        </a:rPr>
                        <a:t>数据类型</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566545" indent="-1566545" algn="just">
                        <a:lnSpc>
                          <a:spcPct val="125000"/>
                        </a:lnSpc>
                        <a:spcBef>
                          <a:spcPts val="310"/>
                        </a:spcBef>
                        <a:spcAft>
                          <a:spcPts val="310"/>
                        </a:spcAft>
                      </a:pPr>
                      <a:r>
                        <a:rPr lang="zh-CN" sz="1200" kern="100">
                          <a:effectLst/>
                        </a:rPr>
                        <a:t>字段说明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type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String</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文档类型，此处为</a:t>
                      </a:r>
                      <a:r>
                        <a:rPr lang="en-US" sz="1200" kern="100">
                          <a:effectLst/>
                        </a:rPr>
                        <a:t>table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Ni</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Ni</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Al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Al</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Re</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Ru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Ru</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C</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C</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B</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B</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W</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W</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Rh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Rh</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Ir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Ir</a:t>
                      </a:r>
                      <a:r>
                        <a:rPr lang="zh-CN" sz="1200" kern="100" dirty="0">
                          <a:effectLst/>
                        </a:rPr>
                        <a:t>元素的质量分数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Co</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Co</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Pd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Pd</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Os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Os</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Pt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Pt</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Structure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String</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晶体结构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b</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晶格参数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文本框 6"/>
          <p:cNvSpPr txBox="1"/>
          <p:nvPr/>
        </p:nvSpPr>
        <p:spPr>
          <a:xfrm>
            <a:off x="0" y="796950"/>
            <a:ext cx="3275856" cy="369332"/>
          </a:xfrm>
          <a:prstGeom prst="rect">
            <a:avLst/>
          </a:prstGeom>
          <a:noFill/>
          <a:ln>
            <a:solidFill>
              <a:srgbClr val="92D050"/>
            </a:solidFill>
          </a:ln>
        </p:spPr>
        <p:txBody>
          <a:bodyPr wrap="square" rtlCol="0">
            <a:spAutoFit/>
          </a:bodyPr>
          <a:lstStyle/>
          <a:p>
            <a:r>
              <a:rPr lang="zh-CN" altLang="en-US" dirty="0" smtClean="0">
                <a:solidFill>
                  <a:srgbClr val="92D050"/>
                </a:solidFill>
              </a:rPr>
              <a:t>组成成分与结构</a:t>
            </a:r>
            <a:endParaRPr lang="zh-CN" altLang="en-US" dirty="0">
              <a:solidFill>
                <a:srgbClr val="92D050"/>
              </a:solidFill>
            </a:endParaRPr>
          </a:p>
        </p:txBody>
      </p:sp>
    </p:spTree>
    <p:extLst>
      <p:ext uri="{BB962C8B-B14F-4D97-AF65-F5344CB8AC3E}">
        <p14:creationId xmlns:p14="http://schemas.microsoft.com/office/powerpoint/2010/main" val="1097329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chemeClr val="accent6">
                <a:lumMod val="75000"/>
              </a:schemeClr>
            </a:solidFill>
          </a:ln>
        </p:spPr>
        <p:txBody>
          <a:bodyPr wrap="square" rtlCol="0">
            <a:spAutoFit/>
          </a:bodyPr>
          <a:lstStyle/>
          <a:p>
            <a:r>
              <a:rPr lang="zh-CN" altLang="en-US" dirty="0">
                <a:solidFill>
                  <a:schemeClr val="accent6">
                    <a:lumMod val="75000"/>
                  </a:schemeClr>
                </a:solidFill>
              </a:rPr>
              <a:t>力</a:t>
            </a:r>
            <a:r>
              <a:rPr lang="zh-CN" altLang="en-US" dirty="0" smtClean="0">
                <a:solidFill>
                  <a:schemeClr val="accent6">
                    <a:lumMod val="75000"/>
                  </a:schemeClr>
                </a:solidFill>
              </a:rPr>
              <a:t>学性能</a:t>
            </a:r>
            <a:endParaRPr lang="zh-CN" altLang="en-US" dirty="0">
              <a:solidFill>
                <a:schemeClr val="accent6">
                  <a:lumMod val="7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51239258"/>
              </p:ext>
            </p:extLst>
          </p:nvPr>
        </p:nvGraphicFramePr>
        <p:xfrm>
          <a:off x="107504" y="1268760"/>
          <a:ext cx="8568951" cy="5156880"/>
        </p:xfrm>
        <a:graphic>
          <a:graphicData uri="http://schemas.openxmlformats.org/drawingml/2006/table">
            <a:tbl>
              <a:tblPr firstRow="1" bandRow="1">
                <a:tableStyleId>{21E4AEA4-8DFA-4A89-87EB-49C32662AFE0}</a:tableStyleId>
              </a:tblPr>
              <a:tblGrid>
                <a:gridCol w="2856317"/>
                <a:gridCol w="2856317"/>
                <a:gridCol w="2856317"/>
              </a:tblGrid>
              <a:tr h="321440">
                <a:tc>
                  <a:txBody>
                    <a:bodyPr/>
                    <a:lstStyle/>
                    <a:p>
                      <a:r>
                        <a:rPr lang="zh-CN" altLang="en-US" sz="1600" dirty="0" smtClean="0"/>
                        <a:t>字段名</a:t>
                      </a:r>
                      <a:endParaRPr lang="zh-CN" altLang="en-US" sz="1600" dirty="0"/>
                    </a:p>
                  </a:txBody>
                  <a:tcPr/>
                </a:tc>
                <a:tc>
                  <a:txBody>
                    <a:bodyPr/>
                    <a:lstStyle/>
                    <a:p>
                      <a:r>
                        <a:rPr lang="zh-CN" altLang="en-US" sz="1600" dirty="0" smtClean="0"/>
                        <a:t>数据类型</a:t>
                      </a:r>
                      <a:endParaRPr lang="zh-CN" altLang="en-US" sz="1600" dirty="0"/>
                    </a:p>
                  </a:txBody>
                  <a:tcPr/>
                </a:tc>
                <a:tc>
                  <a:txBody>
                    <a:bodyPr/>
                    <a:lstStyle/>
                    <a:p>
                      <a:r>
                        <a:rPr lang="zh-CN" altLang="en-US" sz="1600" dirty="0" smtClean="0"/>
                        <a:t>字段说明</a:t>
                      </a:r>
                      <a:endParaRPr lang="zh-CN" altLang="en-US" sz="1600" dirty="0"/>
                    </a:p>
                  </a:txBody>
                  <a:tcPr/>
                </a:tc>
              </a:tr>
              <a:tr h="321440">
                <a:tc>
                  <a:txBody>
                    <a:bodyPr/>
                    <a:lstStyle/>
                    <a:p>
                      <a:pPr marL="1370965" indent="-1370965" algn="just">
                        <a:lnSpc>
                          <a:spcPct val="125000"/>
                        </a:lnSpc>
                        <a:spcBef>
                          <a:spcPts val="310"/>
                        </a:spcBef>
                        <a:spcAft>
                          <a:spcPts val="310"/>
                        </a:spcAft>
                      </a:pPr>
                      <a:r>
                        <a:rPr lang="zh-CN" sz="1600" kern="100" dirty="0">
                          <a:effectLst/>
                        </a:rPr>
                        <a:t>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拉伸强度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zh-CN" sz="1600" kern="100">
                          <a:effectLst/>
                        </a:rPr>
                        <a:t>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剪切强度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C33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弹性刚度常数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杨氏模量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剪切模量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zh-CN" sz="1600" kern="100">
                          <a:effectLst/>
                        </a:rPr>
                        <a:t>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泊松比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体积模量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G/B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比模量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fs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断裂应力</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se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应变能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algn="just">
                        <a:lnSpc>
                          <a:spcPct val="125000"/>
                        </a:lnSpc>
                        <a:spcBef>
                          <a:spcPts val="310"/>
                        </a:spcBef>
                        <a:spcAft>
                          <a:spcPts val="310"/>
                        </a:spcAft>
                      </a:pPr>
                      <a:r>
                        <a:rPr lang="en-US" sz="1600" kern="100">
                          <a:effectLst/>
                        </a:rPr>
                        <a:t>sexp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应力指数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28505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rgbClr val="00B0F0"/>
            </a:solidFill>
          </a:ln>
        </p:spPr>
        <p:txBody>
          <a:bodyPr wrap="square" rtlCol="0">
            <a:spAutoFit/>
          </a:bodyPr>
          <a:lstStyle/>
          <a:p>
            <a:r>
              <a:rPr lang="zh-CN" altLang="en-US" dirty="0">
                <a:solidFill>
                  <a:srgbClr val="00B0F0"/>
                </a:solidFill>
              </a:rPr>
              <a:t>热</a:t>
            </a:r>
            <a:r>
              <a:rPr lang="zh-CN" altLang="en-US" dirty="0" smtClean="0">
                <a:solidFill>
                  <a:srgbClr val="00B0F0"/>
                </a:solidFill>
              </a:rPr>
              <a:t>学性能</a:t>
            </a:r>
            <a:endParaRPr lang="zh-CN" altLang="en-US" dirty="0">
              <a:solidFill>
                <a:srgbClr val="00B0F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374734613"/>
              </p:ext>
            </p:extLst>
          </p:nvPr>
        </p:nvGraphicFramePr>
        <p:xfrm>
          <a:off x="107504" y="1268760"/>
          <a:ext cx="8676456" cy="5040560"/>
        </p:xfrm>
        <a:graphic>
          <a:graphicData uri="http://schemas.openxmlformats.org/drawingml/2006/table">
            <a:tbl>
              <a:tblPr firstRow="1" bandRow="1">
                <a:tableStyleId>{7DF18680-E054-41AD-8BC1-D1AEF772440D}</a:tableStyleId>
              </a:tblPr>
              <a:tblGrid>
                <a:gridCol w="2892152"/>
                <a:gridCol w="2892152"/>
                <a:gridCol w="2892152"/>
              </a:tblGrid>
              <a:tr h="504056">
                <a:tc>
                  <a:txBody>
                    <a:bodyPr/>
                    <a:lstStyle/>
                    <a:p>
                      <a:r>
                        <a:rPr lang="zh-CN" altLang="en-US" sz="1600" dirty="0" smtClean="0"/>
                        <a:t>字段名</a:t>
                      </a:r>
                      <a:endParaRPr lang="zh-CN" altLang="en-US" sz="1600" dirty="0"/>
                    </a:p>
                  </a:txBody>
                  <a:tcPr/>
                </a:tc>
                <a:tc>
                  <a:txBody>
                    <a:bodyPr/>
                    <a:lstStyle/>
                    <a:p>
                      <a:r>
                        <a:rPr lang="zh-CN" altLang="en-US" sz="1600" dirty="0" smtClean="0"/>
                        <a:t>数据类型</a:t>
                      </a:r>
                      <a:endParaRPr lang="zh-CN" altLang="en-US" sz="1600" dirty="0"/>
                    </a:p>
                  </a:txBody>
                  <a:tcPr/>
                </a:tc>
                <a:tc>
                  <a:txBody>
                    <a:bodyPr/>
                    <a:lstStyle/>
                    <a:p>
                      <a:r>
                        <a:rPr lang="zh-CN" altLang="en-US" sz="1600" dirty="0" smtClean="0"/>
                        <a:t>字段说明</a:t>
                      </a:r>
                      <a:endParaRPr lang="zh-CN" altLang="en-US" sz="1600" dirty="0"/>
                    </a:p>
                  </a:txBody>
                  <a:tcPr/>
                </a:tc>
              </a:tr>
              <a:tr h="504056">
                <a:tc>
                  <a:txBody>
                    <a:bodyPr/>
                    <a:lstStyle/>
                    <a:p>
                      <a:pPr marL="1370965" indent="-1370965" algn="just">
                        <a:lnSpc>
                          <a:spcPct val="125000"/>
                        </a:lnSpc>
                        <a:spcBef>
                          <a:spcPts val="310"/>
                        </a:spcBef>
                        <a:spcAft>
                          <a:spcPts val="310"/>
                        </a:spcAft>
                      </a:pPr>
                      <a:r>
                        <a:rPr lang="en-US" sz="1600" kern="100" dirty="0">
                          <a:effectLst/>
                        </a:rPr>
                        <a:t>Ev</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Double</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空位形成能</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Ea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激活能</a:t>
                      </a:r>
                      <a:r>
                        <a:rPr lang="en-US" sz="1600" kern="100">
                          <a:effectLst/>
                        </a:rPr>
                        <a:t>(</a:t>
                      </a:r>
                      <a:r>
                        <a:rPr lang="zh-CN" sz="1600" kern="100">
                          <a:effectLst/>
                        </a:rPr>
                        <a:t>活化能</a:t>
                      </a: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Em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原子迁移能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原子跃迁率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Td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热扩散系数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F</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Helmholtz</a:t>
                      </a:r>
                      <a:r>
                        <a:rPr lang="zh-CN" sz="1600" kern="100">
                          <a:effectLst/>
                        </a:rPr>
                        <a:t>自由能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Entropy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Hc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热容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Ltec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Double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线性膨胀系数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9403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rgbClr val="7030A0"/>
            </a:solidFill>
          </a:ln>
        </p:spPr>
        <p:txBody>
          <a:bodyPr wrap="square" rtlCol="0">
            <a:spAutoFit/>
          </a:bodyPr>
          <a:lstStyle/>
          <a:p>
            <a:r>
              <a:rPr lang="zh-CN" altLang="en-US" dirty="0" smtClean="0">
                <a:solidFill>
                  <a:srgbClr val="7030A0"/>
                </a:solidFill>
              </a:rPr>
              <a:t>物理性能</a:t>
            </a:r>
            <a:endParaRPr lang="zh-CN" altLang="en-US" dirty="0">
              <a:solidFill>
                <a:srgbClr val="7030A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218378999"/>
              </p:ext>
            </p:extLst>
          </p:nvPr>
        </p:nvGraphicFramePr>
        <p:xfrm>
          <a:off x="123953" y="1268761"/>
          <a:ext cx="8877672" cy="5260128"/>
        </p:xfrm>
        <a:graphic>
          <a:graphicData uri="http://schemas.openxmlformats.org/drawingml/2006/table">
            <a:tbl>
              <a:tblPr firstRow="1" bandRow="1">
                <a:tableStyleId>{00A15C55-8517-42AA-B614-E9B94910E393}</a:tableStyleId>
              </a:tblPr>
              <a:tblGrid>
                <a:gridCol w="2959224"/>
                <a:gridCol w="2959224"/>
                <a:gridCol w="2959224"/>
              </a:tblGrid>
              <a:tr h="322368">
                <a:tc>
                  <a:txBody>
                    <a:bodyPr/>
                    <a:lstStyle/>
                    <a:p>
                      <a:r>
                        <a:rPr lang="zh-CN" altLang="en-US" sz="1200" dirty="0" smtClean="0"/>
                        <a:t>字段名</a:t>
                      </a:r>
                      <a:endParaRPr lang="zh-CN" altLang="en-US" sz="1200" dirty="0"/>
                    </a:p>
                  </a:txBody>
                  <a:tcPr/>
                </a:tc>
                <a:tc>
                  <a:txBody>
                    <a:bodyPr/>
                    <a:lstStyle/>
                    <a:p>
                      <a:r>
                        <a:rPr lang="zh-CN" altLang="en-US" sz="1200" dirty="0" smtClean="0"/>
                        <a:t>数据类型</a:t>
                      </a:r>
                      <a:endParaRPr lang="zh-CN" altLang="en-US" sz="1200" dirty="0"/>
                    </a:p>
                  </a:txBody>
                  <a:tcPr/>
                </a:tc>
                <a:tc>
                  <a:txBody>
                    <a:bodyPr/>
                    <a:lstStyle/>
                    <a:p>
                      <a:r>
                        <a:rPr lang="zh-CN" altLang="en-US" sz="1200" dirty="0" smtClean="0"/>
                        <a:t>字段说明</a:t>
                      </a:r>
                      <a:endParaRPr lang="zh-CN" altLang="en-US" sz="1200" dirty="0"/>
                    </a:p>
                  </a:txBody>
                  <a:tcPr/>
                </a:tc>
              </a:tr>
              <a:tr h="225102">
                <a:tc>
                  <a:txBody>
                    <a:bodyPr/>
                    <a:lstStyle/>
                    <a:p>
                      <a:pPr marL="1370965" indent="-1370965" algn="just">
                        <a:lnSpc>
                          <a:spcPct val="125000"/>
                        </a:lnSpc>
                        <a:spcBef>
                          <a:spcPts val="310"/>
                        </a:spcBef>
                        <a:spcAft>
                          <a:spcPts val="310"/>
                        </a:spcAft>
                      </a:pPr>
                      <a:r>
                        <a:rPr lang="en-US" sz="1200" kern="100" dirty="0">
                          <a:effectLst/>
                        </a:rPr>
                        <a:t>V0</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相平衡体积</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marL="1370965" indent="-1370965" algn="just">
                        <a:lnSpc>
                          <a:spcPct val="125000"/>
                        </a:lnSpc>
                        <a:spcBef>
                          <a:spcPts val="310"/>
                        </a:spcBef>
                        <a:spcAft>
                          <a:spcPts val="310"/>
                        </a:spcAft>
                      </a:pPr>
                      <a:r>
                        <a:rPr lang="en-US" sz="1200" kern="100" dirty="0">
                          <a:effectLst/>
                        </a:rPr>
                        <a:t>E0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相平衡能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dirty="0">
                          <a:effectLst/>
                        </a:rPr>
                        <a:t>DE</a:t>
                      </a:r>
                      <a:r>
                        <a:rPr lang="en-US" sz="1200" kern="100" baseline="-25000" dirty="0">
                          <a:effectLst/>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平衡能之差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Ltl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晶格捕获极限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zh-CN" sz="1200" kern="100" dirty="0">
                          <a:effectLst/>
                        </a:rPr>
                        <a:t>δ</a:t>
                      </a: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晶格错配度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a:effectLst/>
                        </a:rPr>
                        <a:t>Partition coefficient</a:t>
                      </a:r>
                      <a:endParaRPr lang="zh-CN" sz="1200" kern="100">
                        <a:effectLst/>
                      </a:endParaRPr>
                    </a:p>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分配系数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a:effectLst/>
                        </a:rPr>
                        <a:t>Etot</a:t>
                      </a:r>
                      <a:endParaRPr lang="zh-CN" sz="1200" kern="100">
                        <a:effectLst/>
                      </a:endParaRPr>
                    </a:p>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晶胞总能量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interface energy</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界面能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a:effectLst/>
                        </a:rPr>
                        <a:t>Wad</a:t>
                      </a:r>
                      <a:endParaRPr lang="zh-CN" sz="1200" kern="100">
                        <a:effectLst/>
                      </a:endParaRPr>
                    </a:p>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粘附力</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Cpv</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裂纹扩展速率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zh-CN" sz="1200" kern="100">
                          <a:effectLst/>
                        </a:rPr>
                        <a:t>γ</a:t>
                      </a:r>
                      <a:r>
                        <a:rPr lang="en-US" sz="1200" kern="100">
                          <a:effectLst/>
                        </a:rPr>
                        <a:t>us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不稳定堆垛层错能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zh-CN" sz="1200" kern="100">
                          <a:effectLst/>
                        </a:rPr>
                        <a:t>γ</a:t>
                      </a:r>
                      <a:r>
                        <a:rPr lang="en-US" sz="1200" kern="100">
                          <a:effectLst/>
                        </a:rPr>
                        <a:t>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表面能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Stacking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堆垛层错能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Binding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结合能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Esite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择位能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transfer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转移能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interatomic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原子间能量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DE</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结合能之差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8551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数据标准制定的优缺点</a:t>
            </a:r>
            <a:endParaRPr lang="zh-CN" altLang="en-US" dirty="0"/>
          </a:p>
        </p:txBody>
      </p:sp>
      <p:grpSp>
        <p:nvGrpSpPr>
          <p:cNvPr id="42" name="组合 41"/>
          <p:cNvGrpSpPr/>
          <p:nvPr/>
        </p:nvGrpSpPr>
        <p:grpSpPr>
          <a:xfrm>
            <a:off x="179512" y="2636912"/>
            <a:ext cx="8198310" cy="3218137"/>
            <a:chOff x="-241934" y="1615019"/>
            <a:chExt cx="8198310" cy="3218137"/>
          </a:xfrm>
        </p:grpSpPr>
        <p:grpSp>
          <p:nvGrpSpPr>
            <p:cNvPr id="40" name="组合 39"/>
            <p:cNvGrpSpPr/>
            <p:nvPr/>
          </p:nvGrpSpPr>
          <p:grpSpPr>
            <a:xfrm>
              <a:off x="2415286" y="1615019"/>
              <a:ext cx="2880320" cy="2880320"/>
              <a:chOff x="2251902" y="1628800"/>
              <a:chExt cx="2880320" cy="2880320"/>
            </a:xfrm>
          </p:grpSpPr>
          <p:sp>
            <p:nvSpPr>
              <p:cNvPr id="7" name="椭圆 6"/>
              <p:cNvSpPr/>
              <p:nvPr/>
            </p:nvSpPr>
            <p:spPr>
              <a:xfrm>
                <a:off x="2890156" y="2204864"/>
                <a:ext cx="1584176" cy="1584176"/>
              </a:xfrm>
              <a:prstGeom prst="ellipse">
                <a:avLst/>
              </a:prstGeom>
              <a:ln w="1143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solidFill>
                      <a:schemeClr val="tx1"/>
                    </a:solidFill>
                  </a:rPr>
                  <a:t>数据标准规范的优缺点</a:t>
                </a:r>
                <a:endParaRPr lang="zh-CN" altLang="en-US" dirty="0">
                  <a:solidFill>
                    <a:schemeClr val="tx1"/>
                  </a:solidFill>
                </a:endParaRPr>
              </a:p>
            </p:txBody>
          </p:sp>
          <p:sp>
            <p:nvSpPr>
              <p:cNvPr id="8" name="椭圆 7"/>
              <p:cNvSpPr/>
              <p:nvPr/>
            </p:nvSpPr>
            <p:spPr>
              <a:xfrm>
                <a:off x="2699792" y="2060848"/>
                <a:ext cx="1944216" cy="1872208"/>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51902" y="1628800"/>
                <a:ext cx="2880320" cy="2880320"/>
              </a:xfrm>
              <a:prstGeom prst="ellipse">
                <a:avLst/>
              </a:prstGeom>
              <a:no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5940152" y="1628800"/>
              <a:ext cx="2016224"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t>支持标准化统计分析</a:t>
              </a:r>
              <a:endParaRPr lang="zh-CN" altLang="en-US" sz="1600" dirty="0"/>
            </a:p>
          </p:txBody>
        </p:sp>
        <p:sp>
          <p:nvSpPr>
            <p:cNvPr id="20" name="矩形 19"/>
            <p:cNvSpPr/>
            <p:nvPr/>
          </p:nvSpPr>
          <p:spPr>
            <a:xfrm>
              <a:off x="5940152" y="2744924"/>
              <a:ext cx="2016224"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t>加速数据维护</a:t>
              </a:r>
              <a:endParaRPr lang="zh-CN" altLang="en-US" sz="1600" dirty="0"/>
            </a:p>
          </p:txBody>
        </p:sp>
        <p:cxnSp>
          <p:nvCxnSpPr>
            <p:cNvPr id="22" name="直接箭头连接符 21"/>
            <p:cNvCxnSpPr>
              <a:stCxn id="8" idx="6"/>
              <a:endCxn id="20" idx="1"/>
            </p:cNvCxnSpPr>
            <p:nvPr/>
          </p:nvCxnSpPr>
          <p:spPr>
            <a:xfrm>
              <a:off x="4807392" y="2983171"/>
              <a:ext cx="1132760" cy="85789"/>
            </a:xfrm>
            <a:prstGeom prst="straightConnector1">
              <a:avLst/>
            </a:prstGeom>
            <a:ln w="889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940152" y="4185084"/>
              <a:ext cx="2016224"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a:t>支持</a:t>
              </a:r>
              <a:r>
                <a:rPr lang="zh-CN" altLang="en-US" sz="1600" dirty="0" smtClean="0"/>
                <a:t>标准化数据共享</a:t>
              </a:r>
              <a:endParaRPr lang="zh-CN" altLang="en-US" sz="1600" dirty="0"/>
            </a:p>
          </p:txBody>
        </p:sp>
        <p:cxnSp>
          <p:nvCxnSpPr>
            <p:cNvPr id="25" name="直接箭头连接符 24"/>
            <p:cNvCxnSpPr>
              <a:endCxn id="23" idx="1"/>
            </p:cNvCxnSpPr>
            <p:nvPr/>
          </p:nvCxnSpPr>
          <p:spPr>
            <a:xfrm>
              <a:off x="4474332" y="3645024"/>
              <a:ext cx="1465820" cy="864096"/>
            </a:xfrm>
            <a:prstGeom prst="straightConnector1">
              <a:avLst/>
            </a:prstGeom>
            <a:ln w="952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7"/>
              <a:endCxn id="17" idx="1"/>
            </p:cNvCxnSpPr>
            <p:nvPr/>
          </p:nvCxnSpPr>
          <p:spPr>
            <a:xfrm flipV="1">
              <a:off x="4522668" y="1952836"/>
              <a:ext cx="1417484" cy="368410"/>
            </a:xfrm>
            <a:prstGeom prst="straightConnector1">
              <a:avLst/>
            </a:prstGeom>
            <a:ln w="952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41934" y="2744925"/>
              <a:ext cx="2012674" cy="6348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dirty="0"/>
                <a:t>过</a:t>
              </a:r>
              <a:r>
                <a:rPr lang="zh-CN" altLang="en-US" sz="1600" dirty="0" smtClean="0"/>
                <a:t>度规范化会造成数据存储的可扩展性降低</a:t>
              </a:r>
              <a:endParaRPr lang="zh-CN" altLang="en-US" sz="1600" dirty="0"/>
            </a:p>
          </p:txBody>
        </p:sp>
        <p:cxnSp>
          <p:nvCxnSpPr>
            <p:cNvPr id="34" name="直接箭头连接符 33"/>
            <p:cNvCxnSpPr>
              <a:stCxn id="9" idx="2"/>
              <a:endCxn id="30" idx="3"/>
            </p:cNvCxnSpPr>
            <p:nvPr/>
          </p:nvCxnSpPr>
          <p:spPr>
            <a:xfrm flipH="1">
              <a:off x="1770740" y="3055179"/>
              <a:ext cx="644546" cy="7179"/>
            </a:xfrm>
            <a:prstGeom prst="straightConnector1">
              <a:avLst/>
            </a:prstGeom>
            <a:ln w="952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546604" y="1604484"/>
            <a:ext cx="1663236" cy="73386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缺</a:t>
            </a:r>
            <a:r>
              <a:rPr lang="zh-CN" altLang="en-US" sz="2400" dirty="0" smtClean="0">
                <a:solidFill>
                  <a:srgbClr val="FF0000"/>
                </a:solidFill>
              </a:rPr>
              <a:t>点</a:t>
            </a:r>
            <a:endParaRPr lang="zh-CN" altLang="en-US" sz="2400" dirty="0">
              <a:solidFill>
                <a:srgbClr val="FF0000"/>
              </a:solidFill>
            </a:endParaRPr>
          </a:p>
        </p:txBody>
      </p:sp>
      <p:sp>
        <p:nvSpPr>
          <p:cNvPr id="48" name="矩形 47"/>
          <p:cNvSpPr/>
          <p:nvPr/>
        </p:nvSpPr>
        <p:spPr>
          <a:xfrm>
            <a:off x="6361598" y="1604484"/>
            <a:ext cx="1882810" cy="73386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70C0"/>
                </a:solidFill>
              </a:rPr>
              <a:t>优点</a:t>
            </a:r>
            <a:endParaRPr lang="zh-CN" altLang="en-US" sz="2400" dirty="0">
              <a:solidFill>
                <a:srgbClr val="0070C0"/>
              </a:solidFill>
            </a:endParaRPr>
          </a:p>
        </p:txBody>
      </p:sp>
    </p:spTree>
    <p:extLst>
      <p:ext uri="{BB962C8B-B14F-4D97-AF65-F5344CB8AC3E}">
        <p14:creationId xmlns:p14="http://schemas.microsoft.com/office/powerpoint/2010/main" val="252575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327189434"/>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bg1">
                    <a:lumMod val="65000"/>
                  </a:schemeClr>
                </a:solidFill>
              </a:rPr>
              <a:t>研</a:t>
            </a:r>
            <a:r>
              <a:rPr lang="zh-CN" altLang="en-US" dirty="0" smtClean="0">
                <a:solidFill>
                  <a:schemeClr val="bg1">
                    <a:lumMod val="65000"/>
                  </a:schemeClr>
                </a:solidFill>
              </a:rPr>
              <a:t>究内容</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进</a:t>
            </a:r>
            <a:r>
              <a:rPr lang="zh-CN" altLang="en-US" dirty="0" smtClean="0">
                <a:solidFill>
                  <a:schemeClr val="bg1">
                    <a:lumMod val="65000"/>
                  </a:schemeClr>
                </a:solidFill>
              </a:rPr>
              <a:t>度计划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存</a:t>
            </a:r>
            <a:r>
              <a:rPr lang="zh-CN" altLang="en-US" dirty="0" smtClean="0">
                <a:solidFill>
                  <a:schemeClr val="bg1">
                    <a:lumMod val="65000"/>
                  </a:schemeClr>
                </a:solidFill>
              </a:rPr>
              <a:t>在问题</a:t>
            </a:r>
            <a:endParaRPr lang="en-US" altLang="zh-CN" dirty="0" smtClean="0">
              <a:solidFill>
                <a:schemeClr val="bg1">
                  <a:lumMod val="65000"/>
                </a:scheme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bg1">
                    <a:lumMod val="65000"/>
                  </a:schemeClr>
                </a:solidFill>
              </a:rPr>
              <a:t>数据采集</a:t>
            </a:r>
            <a:r>
              <a:rPr lang="zh-CN" altLang="en-US" dirty="0" smtClean="0">
                <a:solidFill>
                  <a:schemeClr val="bg1">
                    <a:lumMod val="65000"/>
                  </a:schemeClr>
                </a:solidFill>
              </a:rPr>
              <a:t>和</a:t>
            </a:r>
            <a:r>
              <a:rPr lang="zh-CN" altLang="en-US" dirty="0">
                <a:solidFill>
                  <a:schemeClr val="bg1">
                    <a:lumMod val="65000"/>
                  </a:schemeClr>
                </a:solidFill>
              </a:rPr>
              <a:t>数</a:t>
            </a:r>
            <a:r>
              <a:rPr lang="zh-CN" altLang="en-US" dirty="0" smtClean="0">
                <a:solidFill>
                  <a:schemeClr val="bg1">
                    <a:lumMod val="65000"/>
                  </a:schemeClr>
                </a:solidFill>
              </a:rPr>
              <a:t>据标准制定</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t>数据存储</a:t>
            </a:r>
            <a:endParaRPr lang="en-US" altLang="zh-CN" dirty="0" smtClean="0"/>
          </a:p>
          <a:p>
            <a:pPr marL="285750" indent="-285750">
              <a:buFont typeface="Wingdings" panose="05000000000000000000" pitchFamily="2" charset="2"/>
              <a:buChar char="Ø"/>
            </a:pPr>
            <a:r>
              <a:rPr lang="zh-CN" altLang="en-US" dirty="0" smtClean="0">
                <a:solidFill>
                  <a:schemeClr val="bg1">
                    <a:lumMod val="65000"/>
                  </a:schemeClr>
                </a:solidFill>
              </a:rPr>
              <a:t>算法研究</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平台设计</a:t>
            </a:r>
            <a:endParaRPr lang="en-US" altLang="zh-CN" dirty="0" smtClean="0">
              <a:solidFill>
                <a:schemeClr val="bg1">
                  <a:lumMod val="65000"/>
                </a:schemeClr>
              </a:solidFill>
            </a:endParaRPr>
          </a:p>
          <a:p>
            <a:pPr marL="285750" indent="-285750">
              <a:buFont typeface="Wingdings" panose="05000000000000000000" pitchFamily="2" charset="2"/>
              <a:buChar char="Ø"/>
            </a:pPr>
            <a:endParaRPr lang="en-US" altLang="zh-CN" dirty="0" smtClean="0">
              <a:solidFill>
                <a:prstClr val="black"/>
              </a:solidFill>
            </a:endParaRPr>
          </a:p>
        </p:txBody>
      </p:sp>
      <p:sp>
        <p:nvSpPr>
          <p:cNvPr id="5" name="文本框 4"/>
          <p:cNvSpPr txBox="1"/>
          <p:nvPr/>
        </p:nvSpPr>
        <p:spPr>
          <a:xfrm>
            <a:off x="1104641" y="5805264"/>
            <a:ext cx="7056784" cy="646331"/>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Ø"/>
            </a:pPr>
            <a:r>
              <a:rPr lang="zh-CN" altLang="en-US" dirty="0" smtClean="0">
                <a:solidFill>
                  <a:schemeClr val="bg1">
                    <a:lumMod val="65000"/>
                  </a:schemeClr>
                </a:solidFill>
              </a:rPr>
              <a:t>项目未来计划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模型集成与优化</a:t>
            </a:r>
            <a:endParaRPr lang="en-US" altLang="zh-CN" dirty="0" smtClean="0">
              <a:solidFill>
                <a:schemeClr val="bg1">
                  <a:lumMod val="65000"/>
                </a:schemeClr>
              </a:solidFill>
            </a:endParaRPr>
          </a:p>
        </p:txBody>
      </p:sp>
    </p:spTree>
    <p:extLst>
      <p:ext uri="{BB962C8B-B14F-4D97-AF65-F5344CB8AC3E}">
        <p14:creationId xmlns:p14="http://schemas.microsoft.com/office/powerpoint/2010/main" val="744088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3137532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a:t>
            </a:r>
            <a:r>
              <a:rPr lang="zh-CN" altLang="en-US" dirty="0" smtClean="0"/>
              <a:t>究内容</a:t>
            </a:r>
            <a:endParaRPr lang="en-US" altLang="zh-CN" dirty="0" smtClean="0"/>
          </a:p>
          <a:p>
            <a:pPr marL="285750" indent="-285750">
              <a:buFont typeface="Wingdings" panose="05000000000000000000" pitchFamily="2" charset="2"/>
              <a:buChar char="Ø"/>
            </a:pPr>
            <a:r>
              <a:rPr lang="zh-CN" altLang="en-US" dirty="0"/>
              <a:t>进</a:t>
            </a:r>
            <a:r>
              <a:rPr lang="zh-CN" altLang="en-US" dirty="0" smtClean="0"/>
              <a:t>度计划</a:t>
            </a:r>
            <a:endParaRPr lang="en-US" altLang="zh-CN" dirty="0" smtClean="0"/>
          </a:p>
          <a:p>
            <a:pPr marL="285750" indent="-285750">
              <a:buFont typeface="Wingdings" panose="05000000000000000000" pitchFamily="2" charset="2"/>
              <a:buChar char="Ø"/>
            </a:pPr>
            <a:r>
              <a:rPr lang="zh-CN" altLang="en-US" dirty="0"/>
              <a:t>存</a:t>
            </a:r>
            <a:r>
              <a:rPr lang="zh-CN" altLang="en-US" dirty="0" smtClean="0"/>
              <a:t>在问题</a:t>
            </a:r>
            <a:endParaRPr lang="en-US" altLang="zh-CN" dirty="0" smtClean="0"/>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数据采集</a:t>
            </a:r>
            <a:r>
              <a:rPr lang="zh-CN" altLang="en-US" dirty="0" smtClean="0"/>
              <a:t>和</a:t>
            </a:r>
            <a:r>
              <a:rPr lang="zh-CN" altLang="en-US" dirty="0"/>
              <a:t>数</a:t>
            </a:r>
            <a:r>
              <a:rPr lang="zh-CN" altLang="en-US" dirty="0" smtClean="0"/>
              <a:t>据标准制定</a:t>
            </a:r>
            <a:endParaRPr lang="en-US" altLang="zh-CN" dirty="0" smtClean="0"/>
          </a:p>
          <a:p>
            <a:pPr marL="285750" indent="-285750">
              <a:buFont typeface="Wingdings" panose="05000000000000000000" pitchFamily="2" charset="2"/>
              <a:buChar char="Ø"/>
            </a:pPr>
            <a:r>
              <a:rPr lang="zh-CN" altLang="en-US" dirty="0" smtClean="0"/>
              <a:t>数据存储</a:t>
            </a:r>
            <a:endParaRPr lang="en-US" altLang="zh-CN" dirty="0" smtClean="0"/>
          </a:p>
          <a:p>
            <a:pPr marL="285750" indent="-285750">
              <a:buFont typeface="Wingdings" panose="05000000000000000000" pitchFamily="2" charset="2"/>
              <a:buChar char="Ø"/>
            </a:pPr>
            <a:r>
              <a:rPr lang="zh-CN" altLang="en-US" dirty="0" smtClean="0"/>
              <a:t>算法研究</a:t>
            </a:r>
            <a:endParaRPr lang="en-US" altLang="zh-CN" dirty="0" smtClean="0"/>
          </a:p>
          <a:p>
            <a:pPr marL="285750" indent="-285750">
              <a:buFont typeface="Wingdings" panose="05000000000000000000" pitchFamily="2" charset="2"/>
              <a:buChar char="Ø"/>
            </a:pPr>
            <a:r>
              <a:rPr lang="zh-CN" altLang="en-US" dirty="0" smtClean="0"/>
              <a:t>平台设计</a:t>
            </a:r>
            <a:endParaRPr lang="en-US" altLang="zh-CN" dirty="0" smtClean="0"/>
          </a:p>
          <a:p>
            <a:pPr marL="285750" indent="-285750">
              <a:buFont typeface="Wingdings" panose="05000000000000000000" pitchFamily="2" charset="2"/>
              <a:buChar char="Ø"/>
            </a:pPr>
            <a:endParaRPr lang="en-US" altLang="zh-CN" dirty="0" smtClean="0"/>
          </a:p>
        </p:txBody>
      </p:sp>
      <p:sp>
        <p:nvSpPr>
          <p:cNvPr id="5" name="文本框 4"/>
          <p:cNvSpPr txBox="1"/>
          <p:nvPr/>
        </p:nvSpPr>
        <p:spPr>
          <a:xfrm>
            <a:off x="1104641" y="5805264"/>
            <a:ext cx="705678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项目未来计划</a:t>
            </a:r>
            <a:endParaRPr lang="en-US" altLang="zh-CN" dirty="0" smtClean="0"/>
          </a:p>
          <a:p>
            <a:pPr marL="285750" indent="-285750">
              <a:buFont typeface="Wingdings" panose="05000000000000000000" pitchFamily="2" charset="2"/>
              <a:buChar char="Ø"/>
            </a:pPr>
            <a:r>
              <a:rPr lang="zh-CN" altLang="en-US" dirty="0" smtClean="0"/>
              <a:t>模型集成与优化</a:t>
            </a:r>
            <a:endParaRPr lang="en-US" altLang="zh-CN" dirty="0" smtClean="0"/>
          </a:p>
        </p:txBody>
      </p:sp>
    </p:spTree>
    <p:extLst>
      <p:ext uri="{BB962C8B-B14F-4D97-AF65-F5344CB8AC3E}">
        <p14:creationId xmlns:p14="http://schemas.microsoft.com/office/powerpoint/2010/main" val="3320113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561" y="16225"/>
            <a:ext cx="8229600" cy="796950"/>
          </a:xfrm>
        </p:spPr>
        <p:txBody>
          <a:bodyPr/>
          <a:lstStyle/>
          <a:p>
            <a:r>
              <a:rPr lang="zh-CN" altLang="en-US" dirty="0" smtClean="0"/>
              <a:t>数据存储</a:t>
            </a:r>
            <a:endParaRPr lang="zh-CN" altLang="en-US" dirty="0"/>
          </a:p>
        </p:txBody>
      </p:sp>
      <p:grpSp>
        <p:nvGrpSpPr>
          <p:cNvPr id="5" name="10ef478b-bd6d-4f89-afcf-88797e2297e9"/>
          <p:cNvGrpSpPr>
            <a:grpSpLocks noChangeAspect="1"/>
          </p:cNvGrpSpPr>
          <p:nvPr/>
        </p:nvGrpSpPr>
        <p:grpSpPr>
          <a:xfrm>
            <a:off x="107504" y="1151415"/>
            <a:ext cx="3888432" cy="4509833"/>
            <a:chOff x="1452979" y="2171780"/>
            <a:chExt cx="5004557" cy="3547331"/>
          </a:xfrm>
        </p:grpSpPr>
        <p:grpSp>
          <p:nvGrpSpPr>
            <p:cNvPr id="12" name="Group 66"/>
            <p:cNvGrpSpPr>
              <a:grpSpLocks/>
            </p:cNvGrpSpPr>
            <p:nvPr/>
          </p:nvGrpSpPr>
          <p:grpSpPr bwMode="auto">
            <a:xfrm>
              <a:off x="1452979" y="3921330"/>
              <a:ext cx="5004557" cy="1797781"/>
              <a:chOff x="0" y="-60"/>
              <a:chExt cx="6848" cy="2460"/>
            </a:xfrm>
          </p:grpSpPr>
          <p:sp>
            <p:nvSpPr>
              <p:cNvPr id="28" name="íṩľíḍè-Arrow: Right 68"/>
              <p:cNvSpPr>
                <a:spLocks/>
              </p:cNvSpPr>
              <p:nvPr/>
            </p:nvSpPr>
            <p:spPr bwMode="auto">
              <a:xfrm rot="5400000">
                <a:off x="3019" y="1081"/>
                <a:ext cx="812" cy="1826"/>
              </a:xfrm>
              <a:prstGeom prst="rightArrow">
                <a:avLst>
                  <a:gd name="adj1" fmla="val 55056"/>
                  <a:gd name="adj2" fmla="val 42565"/>
                </a:avLst>
              </a:prstGeom>
              <a:solidFill>
                <a:srgbClr val="495869"/>
              </a:solidFill>
              <a:ln w="25400">
                <a:solidFill>
                  <a:schemeClr val="tx1">
                    <a:alpha val="0"/>
                  </a:schemeClr>
                </a:solidFill>
                <a:miter lim="800000"/>
                <a:headEnd/>
                <a:tailEnd/>
              </a:ln>
            </p:spPr>
            <p:txBody>
              <a:bodyPr anchor="ctr"/>
              <a:lstStyle/>
              <a:p>
                <a:pPr algn="ctr"/>
                <a:endParaRPr/>
              </a:p>
            </p:txBody>
          </p:sp>
          <p:grpSp>
            <p:nvGrpSpPr>
              <p:cNvPr id="29" name="Group 70"/>
              <p:cNvGrpSpPr>
                <a:grpSpLocks/>
              </p:cNvGrpSpPr>
              <p:nvPr/>
            </p:nvGrpSpPr>
            <p:grpSpPr bwMode="auto">
              <a:xfrm>
                <a:off x="0" y="-60"/>
                <a:ext cx="6848" cy="2009"/>
                <a:chOff x="0" y="-60"/>
                <a:chExt cx="6848" cy="2009"/>
              </a:xfrm>
            </p:grpSpPr>
            <p:grpSp>
              <p:nvGrpSpPr>
                <p:cNvPr id="31" name="Group 72"/>
                <p:cNvGrpSpPr>
                  <a:grpSpLocks/>
                </p:cNvGrpSpPr>
                <p:nvPr/>
              </p:nvGrpSpPr>
              <p:grpSpPr bwMode="auto">
                <a:xfrm>
                  <a:off x="37" y="656"/>
                  <a:ext cx="6797" cy="1293"/>
                  <a:chOff x="0" y="0"/>
                  <a:chExt cx="6797" cy="1292"/>
                </a:xfrm>
              </p:grpSpPr>
              <p:sp>
                <p:nvSpPr>
                  <p:cNvPr id="49" name="íṩľíḍè-Freeform: Shape 90"/>
                  <p:cNvSpPr>
                    <a:spLocks/>
                  </p:cNvSpPr>
                  <p:nvPr/>
                </p:nvSpPr>
                <p:spPr bwMode="auto">
                  <a:xfrm>
                    <a:off x="1189" y="162"/>
                    <a:ext cx="4433" cy="1130"/>
                  </a:xfrm>
                  <a:custGeom>
                    <a:avLst/>
                    <a:gdLst>
                      <a:gd name="T0" fmla="*/ 43 w 19679"/>
                      <a:gd name="T1" fmla="*/ 0 h 19679"/>
                      <a:gd name="T2" fmla="*/ 43 w 19679"/>
                      <a:gd name="T3" fmla="*/ 0 h 19679"/>
                      <a:gd name="T4" fmla="*/ 7 w 19679"/>
                      <a:gd name="T5" fmla="*/ 0 h 19679"/>
                      <a:gd name="T6" fmla="*/ 7 w 19679"/>
                      <a:gd name="T7" fmla="*/ 0 h 19679"/>
                      <a:gd name="T8" fmla="*/ 43 w 19679"/>
                      <a:gd name="T9" fmla="*/ 0 h 19679"/>
                      <a:gd name="T10" fmla="*/ 43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close/>
                        <a:moveTo>
                          <a:pt x="16797" y="2882"/>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50" name="íṩľíḍè-Freeform: Shape 91"/>
                  <p:cNvSpPr>
                    <a:spLocks/>
                  </p:cNvSpPr>
                  <p:nvPr/>
                </p:nvSpPr>
                <p:spPr bwMode="auto">
                  <a:xfrm>
                    <a:off x="0" y="0"/>
                    <a:ext cx="3457" cy="875"/>
                  </a:xfrm>
                  <a:custGeom>
                    <a:avLst/>
                    <a:gdLst>
                      <a:gd name="T0" fmla="*/ 0 w 21600"/>
                      <a:gd name="T1" fmla="*/ 0 h 21600"/>
                      <a:gd name="T2" fmla="*/ 5 w 21600"/>
                      <a:gd name="T3" fmla="*/ 0 h 21600"/>
                      <a:gd name="T4" fmla="*/ 14 w 21600"/>
                      <a:gd name="T5" fmla="*/ 0 h 21600"/>
                      <a:gd name="T6" fmla="*/ 1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7901" y="21600"/>
                        </a:lnTo>
                        <a:lnTo>
                          <a:pt x="21600" y="21600"/>
                        </a:lnTo>
                        <a:lnTo>
                          <a:pt x="21600" y="620"/>
                        </a:lnTo>
                        <a:lnTo>
                          <a:pt x="0" y="0"/>
                        </a:lnTo>
                        <a:close/>
                        <a:moveTo>
                          <a:pt x="0" y="0"/>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51" name="íṩľíḍè-Freeform: Shape 92"/>
                  <p:cNvSpPr>
                    <a:spLocks/>
                  </p:cNvSpPr>
                  <p:nvPr/>
                </p:nvSpPr>
                <p:spPr bwMode="auto">
                  <a:xfrm flipH="1">
                    <a:off x="3340" y="0"/>
                    <a:ext cx="3457" cy="875"/>
                  </a:xfrm>
                  <a:custGeom>
                    <a:avLst/>
                    <a:gdLst>
                      <a:gd name="T0" fmla="*/ 0 w 21600"/>
                      <a:gd name="T1" fmla="*/ 0 h 21600"/>
                      <a:gd name="T2" fmla="*/ 5 w 21600"/>
                      <a:gd name="T3" fmla="*/ 0 h 21600"/>
                      <a:gd name="T4" fmla="*/ 14 w 21600"/>
                      <a:gd name="T5" fmla="*/ 0 h 21600"/>
                      <a:gd name="T6" fmla="*/ 1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7901" y="21600"/>
                        </a:lnTo>
                        <a:lnTo>
                          <a:pt x="21600" y="21600"/>
                        </a:lnTo>
                        <a:lnTo>
                          <a:pt x="21600" y="620"/>
                        </a:lnTo>
                        <a:lnTo>
                          <a:pt x="0" y="0"/>
                        </a:lnTo>
                        <a:close/>
                        <a:moveTo>
                          <a:pt x="0" y="0"/>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sp>
              <p:nvSpPr>
                <p:cNvPr id="32" name="íṩľíḍè-Oval 73"/>
                <p:cNvSpPr>
                  <a:spLocks/>
                </p:cNvSpPr>
                <p:nvPr/>
              </p:nvSpPr>
              <p:spPr bwMode="auto">
                <a:xfrm>
                  <a:off x="0" y="-60"/>
                  <a:ext cx="6848" cy="1190"/>
                </a:xfrm>
                <a:prstGeom prst="ellipse">
                  <a:avLst/>
                </a:prstGeom>
                <a:solidFill>
                  <a:srgbClr val="FFFEFE"/>
                </a:solidFill>
                <a:ln w="25400">
                  <a:solidFill>
                    <a:srgbClr val="CDCCCC"/>
                  </a:solidFill>
                  <a:miter lim="800000"/>
                  <a:headEnd/>
                  <a:tailEnd/>
                </a:ln>
              </p:spPr>
              <p:txBody>
                <a:bodyPr anchor="ctr"/>
                <a:lstStyle/>
                <a:p>
                  <a:pPr algn="ctr"/>
                  <a:endParaRPr/>
                </a:p>
              </p:txBody>
            </p:sp>
            <p:grpSp>
              <p:nvGrpSpPr>
                <p:cNvPr id="33" name="Group 74"/>
                <p:cNvGrpSpPr>
                  <a:grpSpLocks/>
                </p:cNvGrpSpPr>
                <p:nvPr/>
              </p:nvGrpSpPr>
              <p:grpSpPr bwMode="auto">
                <a:xfrm>
                  <a:off x="1096" y="476"/>
                  <a:ext cx="4571" cy="648"/>
                  <a:chOff x="0" y="0"/>
                  <a:chExt cx="4571" cy="647"/>
                </a:xfrm>
              </p:grpSpPr>
              <p:sp>
                <p:nvSpPr>
                  <p:cNvPr id="36" name="íṩľíḍè-Straight Connector 77"/>
                  <p:cNvSpPr>
                    <a:spLocks/>
                  </p:cNvSpPr>
                  <p:nvPr/>
                </p:nvSpPr>
                <p:spPr bwMode="auto">
                  <a:xfrm rot="10800000">
                    <a:off x="0" y="55"/>
                    <a:ext cx="897" cy="532"/>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ṩľíḍè-Straight Connector 78"/>
                  <p:cNvSpPr>
                    <a:spLocks/>
                  </p:cNvSpPr>
                  <p:nvPr/>
                </p:nvSpPr>
                <p:spPr bwMode="auto">
                  <a:xfrm rot="10800000">
                    <a:off x="431" y="34"/>
                    <a:ext cx="713" cy="576"/>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íṩľíḍè-Straight Connector 79"/>
                  <p:cNvSpPr>
                    <a:spLocks/>
                  </p:cNvSpPr>
                  <p:nvPr/>
                </p:nvSpPr>
                <p:spPr bwMode="auto">
                  <a:xfrm rot="10800000">
                    <a:off x="1707" y="32"/>
                    <a:ext cx="289" cy="61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íṩľíḍè-Straight Connector 80"/>
                  <p:cNvSpPr>
                    <a:spLocks/>
                  </p:cNvSpPr>
                  <p:nvPr/>
                </p:nvSpPr>
                <p:spPr bwMode="auto">
                  <a:xfrm rot="10800000">
                    <a:off x="2077" y="12"/>
                    <a:ext cx="146" cy="635"/>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íṩľíḍè-Straight Connector 81"/>
                  <p:cNvSpPr>
                    <a:spLocks/>
                  </p:cNvSpPr>
                  <p:nvPr/>
                </p:nvSpPr>
                <p:spPr bwMode="auto">
                  <a:xfrm rot="10800000">
                    <a:off x="1276" y="33"/>
                    <a:ext cx="465" cy="611"/>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íṩľíḍè-Straight Connector 82"/>
                  <p:cNvSpPr>
                    <a:spLocks/>
                  </p:cNvSpPr>
                  <p:nvPr/>
                </p:nvSpPr>
                <p:spPr bwMode="auto">
                  <a:xfrm rot="10800000">
                    <a:off x="889" y="33"/>
                    <a:ext cx="536" cy="5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nvGrpSpPr>
                  <p:cNvPr id="42" name="Group 83"/>
                  <p:cNvGrpSpPr>
                    <a:grpSpLocks/>
                  </p:cNvGrpSpPr>
                  <p:nvPr/>
                </p:nvGrpSpPr>
                <p:grpSpPr bwMode="auto">
                  <a:xfrm flipH="1">
                    <a:off x="2350" y="0"/>
                    <a:ext cx="2221" cy="643"/>
                    <a:chOff x="0" y="0"/>
                    <a:chExt cx="2221" cy="643"/>
                  </a:xfrm>
                </p:grpSpPr>
                <p:sp>
                  <p:nvSpPr>
                    <p:cNvPr id="43" name="íṩľíḍè-Straight Connector 84"/>
                    <p:cNvSpPr>
                      <a:spLocks/>
                    </p:cNvSpPr>
                    <p:nvPr/>
                  </p:nvSpPr>
                  <p:spPr bwMode="auto">
                    <a:xfrm rot="10800000">
                      <a:off x="0" y="91"/>
                      <a:ext cx="897" cy="531"/>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4" name="íṩľíḍè-Straight Connector 85"/>
                    <p:cNvSpPr>
                      <a:spLocks/>
                    </p:cNvSpPr>
                    <p:nvPr/>
                  </p:nvSpPr>
                  <p:spPr bwMode="auto">
                    <a:xfrm rot="10800000">
                      <a:off x="430" y="56"/>
                      <a:ext cx="713" cy="5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5" name="íṩľíḍè-Straight Connector 86"/>
                    <p:cNvSpPr>
                      <a:spLocks/>
                    </p:cNvSpPr>
                    <p:nvPr/>
                  </p:nvSpPr>
                  <p:spPr bwMode="auto">
                    <a:xfrm rot="10800000">
                      <a:off x="1705" y="29"/>
                      <a:ext cx="289" cy="61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6" name="íṩľíḍè-Straight Connector 87"/>
                    <p:cNvSpPr>
                      <a:spLocks/>
                    </p:cNvSpPr>
                    <p:nvPr/>
                  </p:nvSpPr>
                  <p:spPr bwMode="auto">
                    <a:xfrm rot="10800000">
                      <a:off x="2075" y="0"/>
                      <a:ext cx="146" cy="63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7" name="íṩľíḍè-Straight Connector 88"/>
                    <p:cNvSpPr>
                      <a:spLocks/>
                    </p:cNvSpPr>
                    <p:nvPr/>
                  </p:nvSpPr>
                  <p:spPr bwMode="auto">
                    <a:xfrm rot="10800000">
                      <a:off x="1274" y="18"/>
                      <a:ext cx="466" cy="612"/>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8" name="íṩľíḍè-Straight Connector 89"/>
                    <p:cNvSpPr>
                      <a:spLocks/>
                    </p:cNvSpPr>
                    <p:nvPr/>
                  </p:nvSpPr>
                  <p:spPr bwMode="auto">
                    <a:xfrm rot="10800000">
                      <a:off x="888" y="52"/>
                      <a:ext cx="536" cy="576"/>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grpSp>
            <p:sp>
              <p:nvSpPr>
                <p:cNvPr id="34" name="íṩľíḍè-Straight Connector 75"/>
                <p:cNvSpPr>
                  <a:spLocks/>
                </p:cNvSpPr>
                <p:nvPr/>
              </p:nvSpPr>
              <p:spPr bwMode="auto">
                <a:xfrm rot="10800000">
                  <a:off x="851" y="656"/>
                  <a:ext cx="779" cy="3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5" name="íṩľíḍè-Straight Connector 76"/>
                <p:cNvSpPr>
                  <a:spLocks/>
                </p:cNvSpPr>
                <p:nvPr/>
              </p:nvSpPr>
              <p:spPr bwMode="auto">
                <a:xfrm rot="10800000" flipH="1">
                  <a:off x="5121" y="673"/>
                  <a:ext cx="869" cy="385"/>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sp>
            <p:nvSpPr>
              <p:cNvPr id="30" name="íṩľíḍè-Oval 71"/>
              <p:cNvSpPr>
                <a:spLocks/>
              </p:cNvSpPr>
              <p:nvPr/>
            </p:nvSpPr>
            <p:spPr bwMode="auto">
              <a:xfrm>
                <a:off x="135" y="107"/>
                <a:ext cx="6577" cy="1030"/>
              </a:xfrm>
              <a:prstGeom prst="ellipse">
                <a:avLst/>
              </a:prstGeom>
              <a:noFill/>
              <a:ln w="25400">
                <a:solidFill>
                  <a:srgbClr val="E6E5E5"/>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13" name="íṩľíḍè-Oval 94"/>
            <p:cNvSpPr>
              <a:spLocks/>
            </p:cNvSpPr>
            <p:nvPr/>
          </p:nvSpPr>
          <p:spPr bwMode="auto">
            <a:xfrm>
              <a:off x="3861714" y="3054594"/>
              <a:ext cx="339095" cy="33909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14" name="íṩľíḍè-Oval 95"/>
            <p:cNvSpPr>
              <a:spLocks/>
            </p:cNvSpPr>
            <p:nvPr/>
          </p:nvSpPr>
          <p:spPr bwMode="auto">
            <a:xfrm>
              <a:off x="2101399" y="3859639"/>
              <a:ext cx="1082127" cy="652912"/>
            </a:xfrm>
            <a:prstGeom prst="ellipse">
              <a:avLst/>
            </a:prstGeom>
            <a:solidFill>
              <a:schemeClr val="accent2"/>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文献信息</a:t>
              </a:r>
              <a:endParaRPr lang="zh-CN" altLang="en-US" sz="1200" b="1" dirty="0">
                <a:solidFill>
                  <a:srgbClr val="FEFEFE"/>
                </a:solidFill>
              </a:endParaRPr>
            </a:p>
          </p:txBody>
        </p:sp>
        <p:sp>
          <p:nvSpPr>
            <p:cNvPr id="16" name="íṩľíḍè-Oval 97"/>
            <p:cNvSpPr>
              <a:spLocks/>
            </p:cNvSpPr>
            <p:nvPr/>
          </p:nvSpPr>
          <p:spPr bwMode="auto">
            <a:xfrm>
              <a:off x="2655450" y="3151690"/>
              <a:ext cx="1013330" cy="571099"/>
            </a:xfrm>
            <a:prstGeom prst="ellipse">
              <a:avLst/>
            </a:prstGeom>
            <a:solidFill>
              <a:schemeClr val="accent2">
                <a:lumMod val="75000"/>
              </a:schemeClr>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图片信息</a:t>
              </a:r>
              <a:endParaRPr lang="zh-CN" altLang="en-US" sz="1200" b="1" dirty="0">
                <a:solidFill>
                  <a:srgbClr val="FEFEFE"/>
                </a:solidFill>
              </a:endParaRPr>
            </a:p>
          </p:txBody>
        </p:sp>
        <p:sp>
          <p:nvSpPr>
            <p:cNvPr id="17" name="íṩľíḍè-Rectangle 98"/>
            <p:cNvSpPr>
              <a:spLocks/>
            </p:cNvSpPr>
            <p:nvPr/>
          </p:nvSpPr>
          <p:spPr bwMode="auto">
            <a:xfrm>
              <a:off x="3089984" y="4846620"/>
              <a:ext cx="1965138" cy="36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2012" bIns="0" anchor="ctr">
              <a:normAutofit/>
            </a:bodyPr>
            <a:lstStyle/>
            <a:p>
              <a:pPr marL="21431"/>
              <a:r>
                <a:rPr lang="en-US" altLang="zh-CN" b="1" dirty="0" smtClean="0">
                  <a:solidFill>
                    <a:srgbClr val="FFFEFE"/>
                  </a:solidFill>
                </a:rPr>
                <a:t>Mongodb</a:t>
              </a:r>
              <a:r>
                <a:rPr lang="zh-CN" altLang="en-US" b="1" dirty="0" smtClean="0">
                  <a:solidFill>
                    <a:srgbClr val="FFFEFE"/>
                  </a:solidFill>
                </a:rPr>
                <a:t>数据库</a:t>
              </a:r>
              <a:endParaRPr lang="zh-CN" altLang="en-US" b="1" dirty="0">
                <a:solidFill>
                  <a:srgbClr val="FFFEFE"/>
                </a:solidFill>
              </a:endParaRPr>
            </a:p>
          </p:txBody>
        </p:sp>
        <p:sp>
          <p:nvSpPr>
            <p:cNvPr id="18" name="íṩľíḍè-Oval 99"/>
            <p:cNvSpPr>
              <a:spLocks/>
            </p:cNvSpPr>
            <p:nvPr/>
          </p:nvSpPr>
          <p:spPr bwMode="auto">
            <a:xfrm>
              <a:off x="2534571" y="3130598"/>
              <a:ext cx="339095" cy="33909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19" name="íṩľíḍè-Oval 100"/>
            <p:cNvSpPr>
              <a:spLocks/>
            </p:cNvSpPr>
            <p:nvPr/>
          </p:nvSpPr>
          <p:spPr bwMode="auto">
            <a:xfrm>
              <a:off x="4995924" y="3335223"/>
              <a:ext cx="479408" cy="479408"/>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0" name="íṩľíḍè-Oval 101"/>
            <p:cNvSpPr>
              <a:spLocks/>
            </p:cNvSpPr>
            <p:nvPr/>
          </p:nvSpPr>
          <p:spPr bwMode="auto">
            <a:xfrm>
              <a:off x="4171575" y="2171780"/>
              <a:ext cx="204627" cy="204627"/>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1" name="íṩľíḍè-Oval 102"/>
            <p:cNvSpPr>
              <a:spLocks/>
            </p:cNvSpPr>
            <p:nvPr/>
          </p:nvSpPr>
          <p:spPr bwMode="auto">
            <a:xfrm>
              <a:off x="3282916" y="3843864"/>
              <a:ext cx="403405" cy="40340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2" name="íṩľíḍè-Oval 103"/>
            <p:cNvSpPr>
              <a:spLocks/>
            </p:cNvSpPr>
            <p:nvPr/>
          </p:nvSpPr>
          <p:spPr bwMode="auto">
            <a:xfrm>
              <a:off x="3404424" y="4037482"/>
              <a:ext cx="1098939" cy="680235"/>
            </a:xfrm>
            <a:prstGeom prst="ellipse">
              <a:avLst/>
            </a:prstGeom>
            <a:solidFill>
              <a:schemeClr val="accent3"/>
            </a:solidFill>
            <a:ln w="25400">
              <a:solidFill>
                <a:schemeClr val="tx1">
                  <a:alpha val="0"/>
                </a:schemeClr>
              </a:solidFill>
              <a:miter lim="800000"/>
              <a:headEnd/>
              <a:tailEnd/>
            </a:ln>
          </p:spPr>
          <p:txBody>
            <a:bodyPr wrap="none" lIns="0" tIns="0" rIns="0" bIns="144000" anchor="b" anchorCtr="1">
              <a:normAutofit fontScale="55000" lnSpcReduction="20000"/>
            </a:bodyPr>
            <a:lstStyle/>
            <a:p>
              <a:pPr marL="21431" algn="ctr"/>
              <a:endParaRPr lang="en-US" altLang="zh-CN" sz="1400" dirty="0" smtClean="0">
                <a:solidFill>
                  <a:schemeClr val="bg1"/>
                </a:solidFill>
              </a:endParaRPr>
            </a:p>
            <a:p>
              <a:pPr marL="21431" algn="ctr"/>
              <a:endParaRPr lang="en-US" altLang="zh-CN" sz="1400" dirty="0" smtClean="0">
                <a:solidFill>
                  <a:schemeClr val="bg1"/>
                </a:solidFill>
              </a:endParaRPr>
            </a:p>
            <a:p>
              <a:pPr marL="21431" algn="ctr"/>
              <a:endParaRPr lang="en-US" altLang="zh-CN" sz="1400" dirty="0">
                <a:solidFill>
                  <a:schemeClr val="bg1"/>
                </a:solidFill>
              </a:endParaRPr>
            </a:p>
            <a:p>
              <a:pPr marL="21431" algn="ctr"/>
              <a:r>
                <a:rPr lang="zh-CN" altLang="en-US" sz="2200" dirty="0" smtClean="0">
                  <a:solidFill>
                    <a:schemeClr val="bg1"/>
                  </a:solidFill>
                </a:rPr>
                <a:t>表</a:t>
              </a:r>
              <a:r>
                <a:rPr lang="zh-CN" altLang="en-US" sz="2200" dirty="0">
                  <a:solidFill>
                    <a:schemeClr val="bg1"/>
                  </a:solidFill>
                </a:rPr>
                <a:t>结构数据</a:t>
              </a:r>
            </a:p>
            <a:p>
              <a:pPr marL="21431" algn="ctr"/>
              <a:endParaRPr lang="zh-CN" altLang="en-US" sz="1400" b="1" dirty="0">
                <a:solidFill>
                  <a:srgbClr val="FEFEFE"/>
                </a:solidFill>
              </a:endParaRPr>
            </a:p>
          </p:txBody>
        </p:sp>
        <p:sp>
          <p:nvSpPr>
            <p:cNvPr id="23" name="íṩľíḍè-Oval 104"/>
            <p:cNvSpPr>
              <a:spLocks/>
            </p:cNvSpPr>
            <p:nvPr/>
          </p:nvSpPr>
          <p:spPr bwMode="auto">
            <a:xfrm>
              <a:off x="3978642" y="3171154"/>
              <a:ext cx="1048910" cy="613326"/>
            </a:xfrm>
            <a:prstGeom prst="ellipse">
              <a:avLst/>
            </a:prstGeom>
            <a:solidFill>
              <a:schemeClr val="accent4"/>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数据集信息</a:t>
              </a:r>
              <a:endParaRPr lang="zh-CN" altLang="en-US" sz="1200" b="1" dirty="0">
                <a:solidFill>
                  <a:srgbClr val="FEFEFE"/>
                </a:solidFill>
              </a:endParaRPr>
            </a:p>
          </p:txBody>
        </p:sp>
        <p:sp>
          <p:nvSpPr>
            <p:cNvPr id="24" name="íṩľíḍè-Oval 105"/>
            <p:cNvSpPr>
              <a:spLocks/>
            </p:cNvSpPr>
            <p:nvPr/>
          </p:nvSpPr>
          <p:spPr bwMode="auto">
            <a:xfrm>
              <a:off x="4739412" y="3852629"/>
              <a:ext cx="1001935" cy="659923"/>
            </a:xfrm>
            <a:prstGeom prst="ellipse">
              <a:avLst/>
            </a:prstGeom>
            <a:solidFill>
              <a:schemeClr val="accent1">
                <a:lumMod val="75000"/>
              </a:schemeClr>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a:solidFill>
                    <a:srgbClr val="FEFEFE"/>
                  </a:solidFill>
                </a:rPr>
                <a:t>规</a:t>
              </a:r>
              <a:r>
                <a:rPr lang="zh-CN" altLang="en-US" sz="1200" b="1" dirty="0" smtClean="0">
                  <a:solidFill>
                    <a:srgbClr val="FEFEFE"/>
                  </a:solidFill>
                </a:rPr>
                <a:t>则数据</a:t>
              </a:r>
              <a:endParaRPr lang="zh-CN" altLang="en-US" sz="1200" b="1" dirty="0">
                <a:solidFill>
                  <a:srgbClr val="FEFEFE"/>
                </a:solidFill>
              </a:endParaRPr>
            </a:p>
          </p:txBody>
        </p:sp>
      </p:grpSp>
      <p:sp>
        <p:nvSpPr>
          <p:cNvPr id="55" name="文本框 54"/>
          <p:cNvSpPr txBox="1"/>
          <p:nvPr/>
        </p:nvSpPr>
        <p:spPr>
          <a:xfrm>
            <a:off x="29846" y="795331"/>
            <a:ext cx="4027800" cy="369332"/>
          </a:xfrm>
          <a:prstGeom prst="rect">
            <a:avLst/>
          </a:prstGeom>
          <a:noFill/>
          <a:ln>
            <a:solidFill>
              <a:schemeClr val="bg2"/>
            </a:solidFill>
          </a:ln>
        </p:spPr>
        <p:txBody>
          <a:bodyPr wrap="square" rtlCol="0">
            <a:spAutoFit/>
          </a:bodyPr>
          <a:lstStyle/>
          <a:p>
            <a:pPr algn="ctr"/>
            <a:r>
              <a:rPr lang="zh-CN" altLang="en-US" dirty="0" smtClean="0"/>
              <a:t>五大类数据存储到</a:t>
            </a:r>
            <a:r>
              <a:rPr lang="en-US" altLang="zh-CN" dirty="0" smtClean="0"/>
              <a:t>Mongodb</a:t>
            </a:r>
            <a:r>
              <a:rPr lang="zh-CN" altLang="en-US" dirty="0" smtClean="0"/>
              <a:t>数据库中</a:t>
            </a:r>
            <a:endParaRPr lang="zh-CN" altLang="en-US" dirty="0"/>
          </a:p>
        </p:txBody>
      </p:sp>
      <p:sp>
        <p:nvSpPr>
          <p:cNvPr id="56" name="下箭头 55"/>
          <p:cNvSpPr/>
          <p:nvPr/>
        </p:nvSpPr>
        <p:spPr>
          <a:xfrm>
            <a:off x="1906587" y="1255224"/>
            <a:ext cx="267782" cy="1340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3" name="图片 62"/>
          <p:cNvPicPr>
            <a:picLocks noChangeAspect="1"/>
          </p:cNvPicPr>
          <p:nvPr/>
        </p:nvPicPr>
        <p:blipFill>
          <a:blip r:embed="rId3"/>
          <a:stretch>
            <a:fillRect/>
          </a:stretch>
        </p:blipFill>
        <p:spPr>
          <a:xfrm>
            <a:off x="4568571" y="1351403"/>
            <a:ext cx="4495800" cy="895350"/>
          </a:xfrm>
          <a:prstGeom prst="rect">
            <a:avLst/>
          </a:prstGeom>
        </p:spPr>
      </p:pic>
      <p:pic>
        <p:nvPicPr>
          <p:cNvPr id="64" name="图片 63"/>
          <p:cNvPicPr>
            <a:picLocks noChangeAspect="1"/>
          </p:cNvPicPr>
          <p:nvPr/>
        </p:nvPicPr>
        <p:blipFill>
          <a:blip r:embed="rId4"/>
          <a:stretch>
            <a:fillRect/>
          </a:stretch>
        </p:blipFill>
        <p:spPr>
          <a:xfrm>
            <a:off x="4569255" y="1942932"/>
            <a:ext cx="4511938" cy="1433579"/>
          </a:xfrm>
          <a:prstGeom prst="rect">
            <a:avLst/>
          </a:prstGeom>
        </p:spPr>
      </p:pic>
      <p:pic>
        <p:nvPicPr>
          <p:cNvPr id="65" name="图片 64"/>
          <p:cNvPicPr>
            <a:picLocks noChangeAspect="1"/>
          </p:cNvPicPr>
          <p:nvPr/>
        </p:nvPicPr>
        <p:blipFill>
          <a:blip r:embed="rId5"/>
          <a:stretch>
            <a:fillRect/>
          </a:stretch>
        </p:blipFill>
        <p:spPr>
          <a:xfrm>
            <a:off x="4613723" y="2675571"/>
            <a:ext cx="4436020" cy="773017"/>
          </a:xfrm>
          <a:prstGeom prst="rect">
            <a:avLst/>
          </a:prstGeom>
        </p:spPr>
      </p:pic>
      <p:pic>
        <p:nvPicPr>
          <p:cNvPr id="66" name="图片 65"/>
          <p:cNvPicPr>
            <a:picLocks noChangeAspect="1"/>
          </p:cNvPicPr>
          <p:nvPr/>
        </p:nvPicPr>
        <p:blipFill>
          <a:blip r:embed="rId6"/>
          <a:stretch>
            <a:fillRect/>
          </a:stretch>
        </p:blipFill>
        <p:spPr>
          <a:xfrm>
            <a:off x="4570223" y="3331278"/>
            <a:ext cx="4494148" cy="1259936"/>
          </a:xfrm>
          <a:prstGeom prst="rect">
            <a:avLst/>
          </a:prstGeom>
        </p:spPr>
      </p:pic>
      <p:pic>
        <p:nvPicPr>
          <p:cNvPr id="67" name="图片 66"/>
          <p:cNvPicPr>
            <a:picLocks noChangeAspect="1"/>
          </p:cNvPicPr>
          <p:nvPr/>
        </p:nvPicPr>
        <p:blipFill>
          <a:blip r:embed="rId7"/>
          <a:stretch>
            <a:fillRect/>
          </a:stretch>
        </p:blipFill>
        <p:spPr>
          <a:xfrm>
            <a:off x="5344024" y="4578345"/>
            <a:ext cx="2247900" cy="1457325"/>
          </a:xfrm>
          <a:prstGeom prst="rect">
            <a:avLst/>
          </a:prstGeom>
        </p:spPr>
      </p:pic>
      <p:cxnSp>
        <p:nvCxnSpPr>
          <p:cNvPr id="72" name="直接连接符 71"/>
          <p:cNvCxnSpPr/>
          <p:nvPr/>
        </p:nvCxnSpPr>
        <p:spPr>
          <a:xfrm flipV="1">
            <a:off x="3353730" y="4559727"/>
            <a:ext cx="694052" cy="165418"/>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4097574" y="1159349"/>
            <a:ext cx="4967893" cy="5045496"/>
          </a:xfrm>
          <a:prstGeom prst="rect">
            <a:avLst/>
          </a:prstGeom>
          <a:noFill/>
          <a:ln>
            <a:solidFill>
              <a:schemeClr val="tx1"/>
            </a:solidFill>
            <a:prstDash val="sysDash"/>
          </a:ln>
        </p:spPr>
        <p:txBody>
          <a:bodyPr wrap="square" rtlCol="0">
            <a:spAutoFit/>
          </a:bodyPr>
          <a:lstStyle/>
          <a:p>
            <a:endParaRPr lang="zh-CN" altLang="en-US" dirty="0"/>
          </a:p>
        </p:txBody>
      </p:sp>
      <p:sp>
        <p:nvSpPr>
          <p:cNvPr id="75" name="流程图: 数据 74"/>
          <p:cNvSpPr/>
          <p:nvPr/>
        </p:nvSpPr>
        <p:spPr>
          <a:xfrm>
            <a:off x="600098" y="5724050"/>
            <a:ext cx="2904684" cy="649919"/>
          </a:xfrm>
          <a:prstGeom prst="flowChartInputOutp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p:cNvSpPr txBox="1"/>
          <p:nvPr/>
        </p:nvSpPr>
        <p:spPr>
          <a:xfrm>
            <a:off x="898760" y="5913463"/>
            <a:ext cx="2642067" cy="338554"/>
          </a:xfrm>
          <a:prstGeom prst="rect">
            <a:avLst/>
          </a:prstGeom>
          <a:noFill/>
        </p:spPr>
        <p:txBody>
          <a:bodyPr wrap="square" rtlCol="0">
            <a:spAutoFit/>
          </a:bodyPr>
          <a:lstStyle/>
          <a:p>
            <a:r>
              <a:rPr lang="zh-CN" altLang="en-US" sz="1600" dirty="0" smtClean="0">
                <a:solidFill>
                  <a:schemeClr val="bg1"/>
                </a:solidFill>
              </a:rPr>
              <a:t>结构化和非结构化数据</a:t>
            </a:r>
            <a:endParaRPr lang="zh-CN" altLang="en-US" sz="1600" dirty="0">
              <a:solidFill>
                <a:schemeClr val="bg1"/>
              </a:solidFill>
            </a:endParaRPr>
          </a:p>
        </p:txBody>
      </p:sp>
      <p:sp>
        <p:nvSpPr>
          <p:cNvPr id="77" name="文本框 76"/>
          <p:cNvSpPr txBox="1"/>
          <p:nvPr/>
        </p:nvSpPr>
        <p:spPr>
          <a:xfrm>
            <a:off x="3273393" y="4672892"/>
            <a:ext cx="895789" cy="307777"/>
          </a:xfrm>
          <a:prstGeom prst="rect">
            <a:avLst/>
          </a:prstGeom>
          <a:noFill/>
        </p:spPr>
        <p:txBody>
          <a:bodyPr wrap="square" rtlCol="0">
            <a:spAutoFit/>
          </a:bodyPr>
          <a:lstStyle/>
          <a:p>
            <a:r>
              <a:rPr lang="zh-CN" altLang="en-US" sz="1400" dirty="0" smtClean="0">
                <a:solidFill>
                  <a:schemeClr val="tx2">
                    <a:lumMod val="75000"/>
                  </a:schemeClr>
                </a:solidFill>
              </a:rPr>
              <a:t>存储显示</a:t>
            </a:r>
            <a:endParaRPr lang="zh-CN" altLang="en-US" sz="1400" dirty="0">
              <a:solidFill>
                <a:schemeClr val="tx2">
                  <a:lumMod val="75000"/>
                </a:schemeClr>
              </a:solidFill>
            </a:endParaRPr>
          </a:p>
        </p:txBody>
      </p:sp>
    </p:spTree>
    <p:extLst>
      <p:ext uri="{BB962C8B-B14F-4D97-AF65-F5344CB8AC3E}">
        <p14:creationId xmlns:p14="http://schemas.microsoft.com/office/powerpoint/2010/main" val="37419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1000"/>
                                        <p:tgtEl>
                                          <p:spTgt spid="77"/>
                                        </p:tgtEl>
                                      </p:cBhvr>
                                    </p:animEffect>
                                    <p:anim calcmode="lin" valueType="num">
                                      <p:cBhvr>
                                        <p:cTn id="18" dur="1000" fill="hold"/>
                                        <p:tgtEl>
                                          <p:spTgt spid="77"/>
                                        </p:tgtEl>
                                        <p:attrNameLst>
                                          <p:attrName>ppt_x</p:attrName>
                                        </p:attrNameLst>
                                      </p:cBhvr>
                                      <p:tavLst>
                                        <p:tav tm="0">
                                          <p:val>
                                            <p:strVal val="#ppt_x"/>
                                          </p:val>
                                        </p:tav>
                                        <p:tav tm="100000">
                                          <p:val>
                                            <p:strVal val="#ppt_x"/>
                                          </p:val>
                                        </p:tav>
                                      </p:tavLst>
                                    </p:anim>
                                    <p:anim calcmode="lin" valueType="num">
                                      <p:cBhvr>
                                        <p:cTn id="1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1000"/>
                                        <p:tgtEl>
                                          <p:spTgt spid="63"/>
                                        </p:tgtEl>
                                      </p:cBhvr>
                                    </p:animEffect>
                                    <p:anim calcmode="lin" valueType="num">
                                      <p:cBhvr>
                                        <p:cTn id="25" dur="1000" fill="hold"/>
                                        <p:tgtEl>
                                          <p:spTgt spid="63"/>
                                        </p:tgtEl>
                                        <p:attrNameLst>
                                          <p:attrName>ppt_x</p:attrName>
                                        </p:attrNameLst>
                                      </p:cBhvr>
                                      <p:tavLst>
                                        <p:tav tm="0">
                                          <p:val>
                                            <p:strVal val="#ppt_x"/>
                                          </p:val>
                                        </p:tav>
                                        <p:tav tm="100000">
                                          <p:val>
                                            <p:strVal val="#ppt_x"/>
                                          </p:val>
                                        </p:tav>
                                      </p:tavLst>
                                    </p:anim>
                                    <p:anim calcmode="lin" valueType="num">
                                      <p:cBhvr>
                                        <p:cTn id="2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anim calcmode="lin" valueType="num">
                                      <p:cBhvr>
                                        <p:cTn id="32" dur="1000" fill="hold"/>
                                        <p:tgtEl>
                                          <p:spTgt spid="64"/>
                                        </p:tgtEl>
                                        <p:attrNameLst>
                                          <p:attrName>ppt_x</p:attrName>
                                        </p:attrNameLst>
                                      </p:cBhvr>
                                      <p:tavLst>
                                        <p:tav tm="0">
                                          <p:val>
                                            <p:strVal val="#ppt_x"/>
                                          </p:val>
                                        </p:tav>
                                        <p:tav tm="100000">
                                          <p:val>
                                            <p:strVal val="#ppt_x"/>
                                          </p:val>
                                        </p:tav>
                                      </p:tavLst>
                                    </p:anim>
                                    <p:anim calcmode="lin" valueType="num">
                                      <p:cBhvr>
                                        <p:cTn id="3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1000"/>
                                        <p:tgtEl>
                                          <p:spTgt spid="66"/>
                                        </p:tgtEl>
                                      </p:cBhvr>
                                    </p:animEffect>
                                    <p:anim calcmode="lin" valueType="num">
                                      <p:cBhvr>
                                        <p:cTn id="39" dur="1000" fill="hold"/>
                                        <p:tgtEl>
                                          <p:spTgt spid="66"/>
                                        </p:tgtEl>
                                        <p:attrNameLst>
                                          <p:attrName>ppt_x</p:attrName>
                                        </p:attrNameLst>
                                      </p:cBhvr>
                                      <p:tavLst>
                                        <p:tav tm="0">
                                          <p:val>
                                            <p:strVal val="#ppt_x"/>
                                          </p:val>
                                        </p:tav>
                                        <p:tav tm="100000">
                                          <p:val>
                                            <p:strVal val="#ppt_x"/>
                                          </p:val>
                                        </p:tav>
                                      </p:tavLst>
                                    </p:anim>
                                    <p:anim calcmode="lin" valueType="num">
                                      <p:cBhvr>
                                        <p:cTn id="4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1000"/>
                                        <p:tgtEl>
                                          <p:spTgt spid="65"/>
                                        </p:tgtEl>
                                      </p:cBhvr>
                                    </p:animEffect>
                                    <p:anim calcmode="lin" valueType="num">
                                      <p:cBhvr>
                                        <p:cTn id="46" dur="1000" fill="hold"/>
                                        <p:tgtEl>
                                          <p:spTgt spid="65"/>
                                        </p:tgtEl>
                                        <p:attrNameLst>
                                          <p:attrName>ppt_x</p:attrName>
                                        </p:attrNameLst>
                                      </p:cBhvr>
                                      <p:tavLst>
                                        <p:tav tm="0">
                                          <p:val>
                                            <p:strVal val="#ppt_x"/>
                                          </p:val>
                                        </p:tav>
                                        <p:tav tm="100000">
                                          <p:val>
                                            <p:strVal val="#ppt_x"/>
                                          </p:val>
                                        </p:tav>
                                      </p:tavLst>
                                    </p:anim>
                                    <p:anim calcmode="lin" valueType="num">
                                      <p:cBhvr>
                                        <p:cTn id="4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1000"/>
                                        <p:tgtEl>
                                          <p:spTgt spid="67"/>
                                        </p:tgtEl>
                                      </p:cBhvr>
                                    </p:animEffect>
                                    <p:anim calcmode="lin" valueType="num">
                                      <p:cBhvr>
                                        <p:cTn id="53" dur="1000" fill="hold"/>
                                        <p:tgtEl>
                                          <p:spTgt spid="67"/>
                                        </p:tgtEl>
                                        <p:attrNameLst>
                                          <p:attrName>ppt_x</p:attrName>
                                        </p:attrNameLst>
                                      </p:cBhvr>
                                      <p:tavLst>
                                        <p:tav tm="0">
                                          <p:val>
                                            <p:strVal val="#ppt_x"/>
                                          </p:val>
                                        </p:tav>
                                        <p:tav tm="100000">
                                          <p:val>
                                            <p:strVal val="#ppt_x"/>
                                          </p:val>
                                        </p:tav>
                                      </p:tavLst>
                                    </p:anim>
                                    <p:anim calcmode="lin" valueType="num">
                                      <p:cBhvr>
                                        <p:cTn id="5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图片数据存储</a:t>
            </a:r>
            <a:endParaRPr lang="zh-CN" altLang="en-US" dirty="0"/>
          </a:p>
        </p:txBody>
      </p:sp>
      <p:grpSp>
        <p:nvGrpSpPr>
          <p:cNvPr id="3" name="组合 2"/>
          <p:cNvGrpSpPr/>
          <p:nvPr/>
        </p:nvGrpSpPr>
        <p:grpSpPr>
          <a:xfrm>
            <a:off x="1163022" y="831376"/>
            <a:ext cx="4152519" cy="5071209"/>
            <a:chOff x="0" y="796950"/>
            <a:chExt cx="4543425" cy="5440674"/>
          </a:xfrm>
        </p:grpSpPr>
        <p:grpSp>
          <p:nvGrpSpPr>
            <p:cNvPr id="7" name="组合 6"/>
            <p:cNvGrpSpPr/>
            <p:nvPr/>
          </p:nvGrpSpPr>
          <p:grpSpPr>
            <a:xfrm>
              <a:off x="1705" y="796950"/>
              <a:ext cx="4541720" cy="1225699"/>
              <a:chOff x="1619672" y="1988840"/>
              <a:chExt cx="4552950" cy="1028700"/>
            </a:xfrm>
          </p:grpSpPr>
          <p:pic>
            <p:nvPicPr>
              <p:cNvPr id="4" name="图片 3"/>
              <p:cNvPicPr>
                <a:picLocks noChangeAspect="1"/>
              </p:cNvPicPr>
              <p:nvPr/>
            </p:nvPicPr>
            <p:blipFill>
              <a:blip r:embed="rId2"/>
              <a:stretch>
                <a:fillRect/>
              </a:stretch>
            </p:blipFill>
            <p:spPr>
              <a:xfrm>
                <a:off x="1619672" y="1988840"/>
                <a:ext cx="4552950" cy="1028700"/>
              </a:xfrm>
              <a:prstGeom prst="rect">
                <a:avLst/>
              </a:prstGeom>
            </p:spPr>
          </p:pic>
          <p:sp>
            <p:nvSpPr>
              <p:cNvPr id="5" name="文本框 4"/>
              <p:cNvSpPr txBox="1"/>
              <p:nvPr/>
            </p:nvSpPr>
            <p:spPr>
              <a:xfrm>
                <a:off x="2555776" y="2503190"/>
                <a:ext cx="3456384" cy="369332"/>
              </a:xfrm>
              <a:prstGeom prst="rect">
                <a:avLst/>
              </a:prstGeom>
              <a:noFill/>
              <a:ln>
                <a:solidFill>
                  <a:srgbClr val="FF0000"/>
                </a:solidFill>
              </a:ln>
            </p:spPr>
            <p:txBody>
              <a:bodyPr wrap="square" rtlCol="0">
                <a:spAutoFit/>
              </a:bodyPr>
              <a:lstStyle/>
              <a:p>
                <a:endParaRPr lang="zh-CN" altLang="en-US" dirty="0"/>
              </a:p>
            </p:txBody>
          </p:sp>
        </p:grpSp>
        <p:pic>
          <p:nvPicPr>
            <p:cNvPr id="19" name="图片 18"/>
            <p:cNvPicPr>
              <a:picLocks noChangeAspect="1"/>
            </p:cNvPicPr>
            <p:nvPr/>
          </p:nvPicPr>
          <p:blipFill>
            <a:blip r:embed="rId3"/>
            <a:stretch>
              <a:fillRect/>
            </a:stretch>
          </p:blipFill>
          <p:spPr>
            <a:xfrm>
              <a:off x="0" y="2027574"/>
              <a:ext cx="4543425" cy="4210050"/>
            </a:xfrm>
            <a:prstGeom prst="rect">
              <a:avLst/>
            </a:prstGeom>
          </p:spPr>
        </p:pic>
        <p:sp>
          <p:nvSpPr>
            <p:cNvPr id="20" name="文本框 19"/>
            <p:cNvSpPr txBox="1"/>
            <p:nvPr/>
          </p:nvSpPr>
          <p:spPr>
            <a:xfrm>
              <a:off x="885766" y="2321143"/>
              <a:ext cx="3607925" cy="369332"/>
            </a:xfrm>
            <a:prstGeom prst="rect">
              <a:avLst/>
            </a:prstGeom>
            <a:noFill/>
            <a:ln>
              <a:solidFill>
                <a:srgbClr val="FF0000"/>
              </a:solidFill>
            </a:ln>
          </p:spPr>
          <p:txBody>
            <a:bodyPr wrap="square" rtlCol="0">
              <a:spAutoFit/>
            </a:bodyPr>
            <a:lstStyle/>
            <a:p>
              <a:endParaRPr lang="zh-CN" altLang="en-US" dirty="0"/>
            </a:p>
          </p:txBody>
        </p:sp>
        <p:sp>
          <p:nvSpPr>
            <p:cNvPr id="21" name="文本框 20"/>
            <p:cNvSpPr txBox="1"/>
            <p:nvPr/>
          </p:nvSpPr>
          <p:spPr>
            <a:xfrm>
              <a:off x="935499" y="3432636"/>
              <a:ext cx="3607925" cy="369332"/>
            </a:xfrm>
            <a:prstGeom prst="rect">
              <a:avLst/>
            </a:prstGeom>
            <a:noFill/>
            <a:ln>
              <a:solidFill>
                <a:srgbClr val="FF0000"/>
              </a:solidFill>
            </a:ln>
          </p:spPr>
          <p:txBody>
            <a:bodyPr wrap="square" rtlCol="0">
              <a:spAutoFit/>
            </a:bodyPr>
            <a:lstStyle/>
            <a:p>
              <a:endParaRPr lang="zh-CN" altLang="en-US" dirty="0"/>
            </a:p>
          </p:txBody>
        </p:sp>
        <p:sp>
          <p:nvSpPr>
            <p:cNvPr id="22" name="文本框 21"/>
            <p:cNvSpPr txBox="1"/>
            <p:nvPr/>
          </p:nvSpPr>
          <p:spPr>
            <a:xfrm>
              <a:off x="855466" y="4544129"/>
              <a:ext cx="3607925" cy="369332"/>
            </a:xfrm>
            <a:prstGeom prst="rect">
              <a:avLst/>
            </a:prstGeom>
            <a:noFill/>
            <a:ln>
              <a:solidFill>
                <a:srgbClr val="FF0000"/>
              </a:solidFill>
            </a:ln>
          </p:spPr>
          <p:txBody>
            <a:bodyPr wrap="square" rtlCol="0">
              <a:spAutoFit/>
            </a:bodyPr>
            <a:lstStyle/>
            <a:p>
              <a:endParaRPr lang="zh-CN" altLang="en-US" dirty="0"/>
            </a:p>
          </p:txBody>
        </p:sp>
        <p:sp>
          <p:nvSpPr>
            <p:cNvPr id="24" name="文本框 23"/>
            <p:cNvSpPr txBox="1"/>
            <p:nvPr/>
          </p:nvSpPr>
          <p:spPr>
            <a:xfrm>
              <a:off x="855466" y="5683493"/>
              <a:ext cx="3607925" cy="369332"/>
            </a:xfrm>
            <a:prstGeom prst="rect">
              <a:avLst/>
            </a:prstGeom>
            <a:noFill/>
            <a:ln>
              <a:solidFill>
                <a:srgbClr val="FF0000"/>
              </a:solidFill>
            </a:ln>
          </p:spPr>
          <p:txBody>
            <a:bodyPr wrap="square" rtlCol="0">
              <a:spAutoFit/>
            </a:bodyPr>
            <a:lstStyle/>
            <a:p>
              <a:endParaRPr lang="zh-CN" altLang="en-US" dirty="0"/>
            </a:p>
          </p:txBody>
        </p:sp>
      </p:gr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277" y="823486"/>
            <a:ext cx="3219899" cy="1905266"/>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947" y="1557588"/>
            <a:ext cx="3400427" cy="1765021"/>
          </a:xfrm>
          <a:prstGeom prst="rect">
            <a:avLst/>
          </a:prstGeom>
        </p:spPr>
      </p:pic>
      <p:pic>
        <p:nvPicPr>
          <p:cNvPr id="32" name="图片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3946" y="2599216"/>
            <a:ext cx="3240359" cy="1944913"/>
          </a:xfrm>
          <a:prstGeom prst="rect">
            <a:avLst/>
          </a:prstGeom>
        </p:spPr>
      </p:pic>
      <p:pic>
        <p:nvPicPr>
          <p:cNvPr id="35" name="图片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6552" y="3571673"/>
            <a:ext cx="3377822" cy="1945560"/>
          </a:xfrm>
          <a:prstGeom prst="rect">
            <a:avLst/>
          </a:prstGeom>
        </p:spPr>
      </p:pic>
      <p:pic>
        <p:nvPicPr>
          <p:cNvPr id="36" name="图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5240" y="4483066"/>
            <a:ext cx="3319133" cy="2068334"/>
          </a:xfrm>
          <a:prstGeom prst="rect">
            <a:avLst/>
          </a:prstGeom>
        </p:spPr>
      </p:pic>
      <p:sp>
        <p:nvSpPr>
          <p:cNvPr id="8" name="圆角矩形 7"/>
          <p:cNvSpPr/>
          <p:nvPr/>
        </p:nvSpPr>
        <p:spPr>
          <a:xfrm>
            <a:off x="66536" y="2134253"/>
            <a:ext cx="617031" cy="20656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9" name="文本框 8"/>
          <p:cNvSpPr txBox="1"/>
          <p:nvPr/>
        </p:nvSpPr>
        <p:spPr>
          <a:xfrm>
            <a:off x="149895" y="2268949"/>
            <a:ext cx="461665" cy="1787428"/>
          </a:xfrm>
          <a:prstGeom prst="rect">
            <a:avLst/>
          </a:prstGeom>
          <a:noFill/>
        </p:spPr>
        <p:txBody>
          <a:bodyPr vert="eaVert" wrap="square" rtlCol="0">
            <a:spAutoFit/>
          </a:bodyPr>
          <a:lstStyle/>
          <a:p>
            <a:r>
              <a:rPr lang="en-US" altLang="zh-CN" dirty="0" smtClean="0">
                <a:solidFill>
                  <a:srgbClr val="FF0000"/>
                </a:solidFill>
              </a:rPr>
              <a:t>115</a:t>
            </a:r>
            <a:r>
              <a:rPr lang="zh-CN" altLang="en-US" dirty="0" smtClean="0">
                <a:solidFill>
                  <a:srgbClr val="FF0000"/>
                </a:solidFill>
              </a:rPr>
              <a:t>条图片数据</a:t>
            </a:r>
            <a:endParaRPr lang="zh-CN" altLang="en-US" dirty="0">
              <a:solidFill>
                <a:srgbClr val="FF0000"/>
              </a:solidFill>
            </a:endParaRPr>
          </a:p>
        </p:txBody>
      </p:sp>
      <p:sp>
        <p:nvSpPr>
          <p:cNvPr id="13" name="右箭头 12"/>
          <p:cNvSpPr/>
          <p:nvPr/>
        </p:nvSpPr>
        <p:spPr>
          <a:xfrm>
            <a:off x="683567" y="3162663"/>
            <a:ext cx="479455" cy="15810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5" name="直接箭头连接符 14"/>
          <p:cNvCxnSpPr>
            <a:stCxn id="4" idx="3"/>
          </p:cNvCxnSpPr>
          <p:nvPr/>
        </p:nvCxnSpPr>
        <p:spPr>
          <a:xfrm flipV="1">
            <a:off x="5315541" y="1124744"/>
            <a:ext cx="754139" cy="2778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20" idx="3"/>
          </p:cNvCxnSpPr>
          <p:nvPr/>
        </p:nvCxnSpPr>
        <p:spPr>
          <a:xfrm flipV="1">
            <a:off x="5270086" y="2054033"/>
            <a:ext cx="752615" cy="3701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p:cNvCxnSpPr/>
          <p:nvPr/>
        </p:nvCxnSpPr>
        <p:spPr>
          <a:xfrm flipV="1">
            <a:off x="5315540" y="3162663"/>
            <a:ext cx="499700" cy="2975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a:stCxn id="22" idx="3"/>
          </p:cNvCxnSpPr>
          <p:nvPr/>
        </p:nvCxnSpPr>
        <p:spPr>
          <a:xfrm flipV="1">
            <a:off x="5242393" y="4056377"/>
            <a:ext cx="572847" cy="4398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p:cNvCxnSpPr>
            <a:stCxn id="24" idx="3"/>
          </p:cNvCxnSpPr>
          <p:nvPr/>
        </p:nvCxnSpPr>
        <p:spPr>
          <a:xfrm flipV="1">
            <a:off x="5242393" y="5157192"/>
            <a:ext cx="491553" cy="401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文本框 36"/>
          <p:cNvSpPr txBox="1"/>
          <p:nvPr/>
        </p:nvSpPr>
        <p:spPr>
          <a:xfrm>
            <a:off x="4258148" y="1432303"/>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41" name="文本框 40"/>
          <p:cNvSpPr txBox="1"/>
          <p:nvPr/>
        </p:nvSpPr>
        <p:spPr>
          <a:xfrm>
            <a:off x="4419909" y="1776119"/>
            <a:ext cx="461665" cy="3021033"/>
          </a:xfrm>
          <a:prstGeom prst="rect">
            <a:avLst/>
          </a:prstGeom>
          <a:noFill/>
        </p:spPr>
        <p:txBody>
          <a:bodyPr vert="eaVert" wrap="square" rtlCol="0">
            <a:spAutoFit/>
          </a:bodyPr>
          <a:lstStyle/>
          <a:p>
            <a:pPr algn="ctr"/>
            <a:r>
              <a:rPr lang="zh-CN" altLang="en-US" dirty="0">
                <a:solidFill>
                  <a:srgbClr val="FFFF00"/>
                </a:solidFill>
              </a:rPr>
              <a:t>这</a:t>
            </a:r>
            <a:r>
              <a:rPr lang="zh-CN" altLang="en-US" dirty="0" smtClean="0">
                <a:solidFill>
                  <a:srgbClr val="FFFF00"/>
                </a:solidFill>
              </a:rPr>
              <a:t>里只显示部分数据</a:t>
            </a:r>
            <a:endParaRPr lang="zh-CN" altLang="en-US" dirty="0">
              <a:solidFill>
                <a:srgbClr val="FFFF00"/>
              </a:solidFill>
            </a:endParaRPr>
          </a:p>
        </p:txBody>
      </p:sp>
    </p:spTree>
    <p:extLst>
      <p:ext uri="{BB962C8B-B14F-4D97-AF65-F5344CB8AC3E}">
        <p14:creationId xmlns:p14="http://schemas.microsoft.com/office/powerpoint/2010/main" val="3984468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规则数据存储</a:t>
            </a:r>
            <a:endParaRPr lang="zh-CN" altLang="en-US" dirty="0"/>
          </a:p>
        </p:txBody>
      </p:sp>
      <p:pic>
        <p:nvPicPr>
          <p:cNvPr id="5" name="图片 4"/>
          <p:cNvPicPr>
            <a:picLocks noChangeAspect="1"/>
          </p:cNvPicPr>
          <p:nvPr/>
        </p:nvPicPr>
        <p:blipFill>
          <a:blip r:embed="rId2"/>
          <a:stretch>
            <a:fillRect/>
          </a:stretch>
        </p:blipFill>
        <p:spPr>
          <a:xfrm>
            <a:off x="971600" y="784299"/>
            <a:ext cx="8141378" cy="3192571"/>
          </a:xfrm>
          <a:prstGeom prst="rect">
            <a:avLst/>
          </a:prstGeom>
        </p:spPr>
      </p:pic>
      <p:pic>
        <p:nvPicPr>
          <p:cNvPr id="6" name="图片 5"/>
          <p:cNvPicPr>
            <a:picLocks noChangeAspect="1"/>
          </p:cNvPicPr>
          <p:nvPr/>
        </p:nvPicPr>
        <p:blipFill>
          <a:blip r:embed="rId3"/>
          <a:stretch>
            <a:fillRect/>
          </a:stretch>
        </p:blipFill>
        <p:spPr>
          <a:xfrm>
            <a:off x="971601" y="3976870"/>
            <a:ext cx="8089867" cy="2103775"/>
          </a:xfrm>
          <a:prstGeom prst="rect">
            <a:avLst/>
          </a:prstGeom>
        </p:spPr>
      </p:pic>
      <p:sp>
        <p:nvSpPr>
          <p:cNvPr id="7" name="文本框 6"/>
          <p:cNvSpPr txBox="1"/>
          <p:nvPr/>
        </p:nvSpPr>
        <p:spPr>
          <a:xfrm>
            <a:off x="1230668" y="1241352"/>
            <a:ext cx="7754287" cy="357780"/>
          </a:xfrm>
          <a:prstGeom prst="rect">
            <a:avLst/>
          </a:prstGeom>
          <a:noFill/>
          <a:ln>
            <a:solidFill>
              <a:srgbClr val="FF0000"/>
            </a:solidFill>
          </a:ln>
        </p:spPr>
        <p:txBody>
          <a:bodyPr wrap="square" rtlCol="0">
            <a:spAutoFit/>
          </a:bodyPr>
          <a:lstStyle/>
          <a:p>
            <a:endParaRPr lang="zh-CN" altLang="en-US" dirty="0"/>
          </a:p>
        </p:txBody>
      </p:sp>
      <p:sp>
        <p:nvSpPr>
          <p:cNvPr id="8" name="文本框 7"/>
          <p:cNvSpPr txBox="1"/>
          <p:nvPr/>
        </p:nvSpPr>
        <p:spPr>
          <a:xfrm>
            <a:off x="1190627" y="2357444"/>
            <a:ext cx="6253078" cy="357780"/>
          </a:xfrm>
          <a:prstGeom prst="rect">
            <a:avLst/>
          </a:prstGeom>
          <a:noFill/>
          <a:ln>
            <a:solidFill>
              <a:srgbClr val="FF0000"/>
            </a:solidFill>
          </a:ln>
        </p:spPr>
        <p:txBody>
          <a:bodyPr wrap="square" rtlCol="0">
            <a:spAutoFit/>
          </a:bodyPr>
          <a:lstStyle/>
          <a:p>
            <a:endParaRPr lang="zh-CN" altLang="en-US" dirty="0"/>
          </a:p>
        </p:txBody>
      </p:sp>
      <p:sp>
        <p:nvSpPr>
          <p:cNvPr id="9" name="文本框 8"/>
          <p:cNvSpPr txBox="1"/>
          <p:nvPr/>
        </p:nvSpPr>
        <p:spPr>
          <a:xfrm>
            <a:off x="1101739" y="3473537"/>
            <a:ext cx="7348978" cy="357780"/>
          </a:xfrm>
          <a:prstGeom prst="rect">
            <a:avLst/>
          </a:prstGeom>
          <a:noFill/>
          <a:ln>
            <a:solidFill>
              <a:srgbClr val="FF0000"/>
            </a:solidFill>
          </a:ln>
        </p:spPr>
        <p:txBody>
          <a:bodyPr wrap="square" rtlCol="0">
            <a:spAutoFit/>
          </a:bodyPr>
          <a:lstStyle/>
          <a:p>
            <a:endParaRPr lang="zh-CN" altLang="en-US" dirty="0"/>
          </a:p>
        </p:txBody>
      </p:sp>
      <p:sp>
        <p:nvSpPr>
          <p:cNvPr id="10" name="文本框 9"/>
          <p:cNvSpPr txBox="1"/>
          <p:nvPr/>
        </p:nvSpPr>
        <p:spPr>
          <a:xfrm>
            <a:off x="1230668" y="4450118"/>
            <a:ext cx="7754287" cy="357780"/>
          </a:xfrm>
          <a:prstGeom prst="rect">
            <a:avLst/>
          </a:prstGeom>
          <a:noFill/>
          <a:ln>
            <a:solidFill>
              <a:srgbClr val="FF0000"/>
            </a:solidFill>
          </a:ln>
        </p:spPr>
        <p:txBody>
          <a:bodyPr wrap="square" rtlCol="0">
            <a:spAutoFit/>
          </a:bodyPr>
          <a:lstStyle/>
          <a:p>
            <a:endParaRPr lang="zh-CN" altLang="en-US" dirty="0"/>
          </a:p>
        </p:txBody>
      </p:sp>
      <p:sp>
        <p:nvSpPr>
          <p:cNvPr id="11" name="文本框 10"/>
          <p:cNvSpPr txBox="1"/>
          <p:nvPr/>
        </p:nvSpPr>
        <p:spPr>
          <a:xfrm>
            <a:off x="1230668" y="5566211"/>
            <a:ext cx="7606837" cy="357780"/>
          </a:xfrm>
          <a:prstGeom prst="rect">
            <a:avLst/>
          </a:prstGeom>
          <a:noFill/>
          <a:ln>
            <a:solidFill>
              <a:srgbClr val="FF0000"/>
            </a:solidFill>
          </a:ln>
        </p:spPr>
        <p:txBody>
          <a:bodyPr wrap="square" rtlCol="0">
            <a:spAutoFit/>
          </a:bodyPr>
          <a:lstStyle/>
          <a:p>
            <a:endParaRPr lang="zh-CN" altLang="en-US" dirty="0"/>
          </a:p>
        </p:txBody>
      </p:sp>
      <p:pic>
        <p:nvPicPr>
          <p:cNvPr id="12" name="图片 11"/>
          <p:cNvPicPr>
            <a:picLocks noChangeAspect="1"/>
          </p:cNvPicPr>
          <p:nvPr/>
        </p:nvPicPr>
        <p:blipFill>
          <a:blip r:embed="rId3"/>
          <a:stretch>
            <a:fillRect/>
          </a:stretch>
        </p:blipFill>
        <p:spPr>
          <a:xfrm>
            <a:off x="1023111" y="3976870"/>
            <a:ext cx="8089867" cy="2260442"/>
          </a:xfrm>
          <a:prstGeom prst="rect">
            <a:avLst/>
          </a:prstGeom>
        </p:spPr>
      </p:pic>
      <p:sp>
        <p:nvSpPr>
          <p:cNvPr id="13" name="文本框 12"/>
          <p:cNvSpPr txBox="1"/>
          <p:nvPr/>
        </p:nvSpPr>
        <p:spPr>
          <a:xfrm>
            <a:off x="1230668" y="4450118"/>
            <a:ext cx="7830799" cy="357780"/>
          </a:xfrm>
          <a:prstGeom prst="rect">
            <a:avLst/>
          </a:prstGeom>
          <a:noFill/>
          <a:ln>
            <a:solidFill>
              <a:srgbClr val="FF0000"/>
            </a:solidFill>
          </a:ln>
        </p:spPr>
        <p:txBody>
          <a:bodyPr wrap="square" rtlCol="0">
            <a:spAutoFit/>
          </a:bodyPr>
          <a:lstStyle/>
          <a:p>
            <a:endParaRPr lang="zh-CN" altLang="en-US" dirty="0"/>
          </a:p>
        </p:txBody>
      </p:sp>
      <p:sp>
        <p:nvSpPr>
          <p:cNvPr id="14" name="文本框 13"/>
          <p:cNvSpPr txBox="1"/>
          <p:nvPr/>
        </p:nvSpPr>
        <p:spPr>
          <a:xfrm>
            <a:off x="1256424" y="5672385"/>
            <a:ext cx="7830799" cy="357780"/>
          </a:xfrm>
          <a:prstGeom prst="rect">
            <a:avLst/>
          </a:prstGeom>
          <a:noFill/>
          <a:ln>
            <a:solidFill>
              <a:srgbClr val="FF0000"/>
            </a:solidFill>
          </a:ln>
        </p:spPr>
        <p:txBody>
          <a:bodyPr wrap="square" rtlCol="0">
            <a:spAutoFit/>
          </a:bodyPr>
          <a:lstStyle/>
          <a:p>
            <a:endParaRPr lang="zh-CN" altLang="en-US" dirty="0"/>
          </a:p>
        </p:txBody>
      </p:sp>
      <p:sp>
        <p:nvSpPr>
          <p:cNvPr id="4" name="圆角矩形 3"/>
          <p:cNvSpPr/>
          <p:nvPr/>
        </p:nvSpPr>
        <p:spPr>
          <a:xfrm>
            <a:off x="34298" y="2564904"/>
            <a:ext cx="550082" cy="20162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p:cNvSpPr txBox="1"/>
          <p:nvPr/>
        </p:nvSpPr>
        <p:spPr>
          <a:xfrm>
            <a:off x="5879" y="2715225"/>
            <a:ext cx="461665" cy="1649879"/>
          </a:xfrm>
          <a:prstGeom prst="rect">
            <a:avLst/>
          </a:prstGeom>
          <a:noFill/>
        </p:spPr>
        <p:txBody>
          <a:bodyPr vert="eaVert" wrap="square" rtlCol="0">
            <a:spAutoFit/>
          </a:bodyPr>
          <a:lstStyle/>
          <a:p>
            <a:r>
              <a:rPr lang="en-US" altLang="zh-CN" dirty="0" smtClean="0">
                <a:solidFill>
                  <a:srgbClr val="FF0000"/>
                </a:solidFill>
              </a:rPr>
              <a:t>160</a:t>
            </a:r>
            <a:r>
              <a:rPr lang="zh-CN" altLang="en-US" dirty="0" smtClean="0">
                <a:solidFill>
                  <a:srgbClr val="FF0000"/>
                </a:solidFill>
              </a:rPr>
              <a:t>条规则数据</a:t>
            </a:r>
            <a:endParaRPr lang="zh-CN" altLang="en-US" dirty="0">
              <a:solidFill>
                <a:srgbClr val="FF0000"/>
              </a:solidFill>
            </a:endParaRPr>
          </a:p>
        </p:txBody>
      </p:sp>
      <p:sp>
        <p:nvSpPr>
          <p:cNvPr id="16" name="右箭头 15"/>
          <p:cNvSpPr/>
          <p:nvPr/>
        </p:nvSpPr>
        <p:spPr>
          <a:xfrm>
            <a:off x="584380" y="3356993"/>
            <a:ext cx="387219"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8186570" y="1635239"/>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8" name="文本框 17"/>
          <p:cNvSpPr txBox="1"/>
          <p:nvPr/>
        </p:nvSpPr>
        <p:spPr>
          <a:xfrm>
            <a:off x="8108855" y="2234592"/>
            <a:ext cx="738664" cy="2304256"/>
          </a:xfrm>
          <a:prstGeom prst="rect">
            <a:avLst/>
          </a:prstGeom>
          <a:noFill/>
        </p:spPr>
        <p:txBody>
          <a:bodyPr vert="eaVert" wrap="square" rtlCol="0">
            <a:spAutoFit/>
          </a:bodyPr>
          <a:lstStyle/>
          <a:p>
            <a:pPr algn="ctr"/>
            <a:r>
              <a:rPr lang="zh-CN" altLang="en-US" dirty="0">
                <a:solidFill>
                  <a:srgbClr val="FFFF00"/>
                </a:solidFill>
              </a:rPr>
              <a:t>这里只显示部分数据</a:t>
            </a:r>
          </a:p>
          <a:p>
            <a:endParaRPr lang="zh-CN" altLang="en-US" dirty="0"/>
          </a:p>
        </p:txBody>
      </p:sp>
    </p:spTree>
    <p:extLst>
      <p:ext uri="{BB962C8B-B14F-4D97-AF65-F5344CB8AC3E}">
        <p14:creationId xmlns:p14="http://schemas.microsoft.com/office/powerpoint/2010/main" val="178922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数据集信息数据</a:t>
            </a:r>
            <a:endParaRPr lang="zh-CN" altLang="en-US" dirty="0"/>
          </a:p>
        </p:txBody>
      </p:sp>
      <p:grpSp>
        <p:nvGrpSpPr>
          <p:cNvPr id="8" name="组合 7"/>
          <p:cNvGrpSpPr/>
          <p:nvPr/>
        </p:nvGrpSpPr>
        <p:grpSpPr>
          <a:xfrm>
            <a:off x="1691680" y="1196752"/>
            <a:ext cx="6696744" cy="4320480"/>
            <a:chOff x="334623" y="1052736"/>
            <a:chExt cx="6875344" cy="3600400"/>
          </a:xfrm>
        </p:grpSpPr>
        <p:pic>
          <p:nvPicPr>
            <p:cNvPr id="5" name="图片 4"/>
            <p:cNvPicPr>
              <a:picLocks noChangeAspect="1"/>
            </p:cNvPicPr>
            <p:nvPr/>
          </p:nvPicPr>
          <p:blipFill>
            <a:blip r:embed="rId2"/>
            <a:stretch>
              <a:fillRect/>
            </a:stretch>
          </p:blipFill>
          <p:spPr>
            <a:xfrm>
              <a:off x="334623" y="3068960"/>
              <a:ext cx="6875343" cy="1584176"/>
            </a:xfrm>
            <a:prstGeom prst="rect">
              <a:avLst/>
            </a:prstGeom>
          </p:spPr>
        </p:pic>
        <p:pic>
          <p:nvPicPr>
            <p:cNvPr id="7" name="图片 6"/>
            <p:cNvPicPr>
              <a:picLocks noChangeAspect="1"/>
            </p:cNvPicPr>
            <p:nvPr/>
          </p:nvPicPr>
          <p:blipFill>
            <a:blip r:embed="rId3"/>
            <a:stretch>
              <a:fillRect/>
            </a:stretch>
          </p:blipFill>
          <p:spPr>
            <a:xfrm>
              <a:off x="334624" y="1052736"/>
              <a:ext cx="6875343" cy="2016224"/>
            </a:xfrm>
            <a:prstGeom prst="rect">
              <a:avLst/>
            </a:prstGeom>
          </p:spPr>
        </p:pic>
      </p:grpSp>
      <p:sp>
        <p:nvSpPr>
          <p:cNvPr id="6" name="圆角矩形 5"/>
          <p:cNvSpPr/>
          <p:nvPr/>
        </p:nvSpPr>
        <p:spPr>
          <a:xfrm>
            <a:off x="330671" y="2262470"/>
            <a:ext cx="616713" cy="2304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 name="文本框 11"/>
          <p:cNvSpPr txBox="1"/>
          <p:nvPr/>
        </p:nvSpPr>
        <p:spPr>
          <a:xfrm>
            <a:off x="408194" y="2320076"/>
            <a:ext cx="461665" cy="2246650"/>
          </a:xfrm>
          <a:prstGeom prst="rect">
            <a:avLst/>
          </a:prstGeom>
          <a:noFill/>
        </p:spPr>
        <p:txBody>
          <a:bodyPr vert="eaVert" wrap="square" rtlCol="0">
            <a:spAutoFit/>
          </a:bodyPr>
          <a:lstStyle/>
          <a:p>
            <a:pPr algn="ctr"/>
            <a:r>
              <a:rPr lang="en-US" altLang="zh-CN" dirty="0" smtClean="0">
                <a:solidFill>
                  <a:srgbClr val="FF0000"/>
                </a:solidFill>
              </a:rPr>
              <a:t>12</a:t>
            </a:r>
            <a:r>
              <a:rPr lang="zh-CN" altLang="en-US" dirty="0" smtClean="0">
                <a:solidFill>
                  <a:srgbClr val="FF0000"/>
                </a:solidFill>
              </a:rPr>
              <a:t>条数据集信息数据</a:t>
            </a:r>
            <a:endParaRPr lang="zh-CN" altLang="en-US" dirty="0">
              <a:solidFill>
                <a:srgbClr val="FF0000"/>
              </a:solidFill>
            </a:endParaRPr>
          </a:p>
        </p:txBody>
      </p:sp>
      <p:sp>
        <p:nvSpPr>
          <p:cNvPr id="13" name="右箭头 12"/>
          <p:cNvSpPr/>
          <p:nvPr/>
        </p:nvSpPr>
        <p:spPr>
          <a:xfrm>
            <a:off x="1013876" y="3288427"/>
            <a:ext cx="600280" cy="1549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7569217" y="1411135"/>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6" name="文本框 15"/>
          <p:cNvSpPr txBox="1"/>
          <p:nvPr/>
        </p:nvSpPr>
        <p:spPr>
          <a:xfrm>
            <a:off x="7735663" y="2136299"/>
            <a:ext cx="461665" cy="2160240"/>
          </a:xfrm>
          <a:prstGeom prst="rect">
            <a:avLst/>
          </a:prstGeom>
          <a:noFill/>
        </p:spPr>
        <p:txBody>
          <a:bodyPr vert="eaVert" wrap="square" rtlCol="0">
            <a:spAutoFit/>
          </a:bodyPr>
          <a:lstStyle/>
          <a:p>
            <a:pPr algn="ctr"/>
            <a:r>
              <a:rPr lang="zh-CN" altLang="en-US" dirty="0">
                <a:solidFill>
                  <a:srgbClr val="FFFF00"/>
                </a:solidFill>
              </a:rPr>
              <a:t>这里只显示部分数据</a:t>
            </a:r>
          </a:p>
        </p:txBody>
      </p:sp>
      <p:sp>
        <p:nvSpPr>
          <p:cNvPr id="10" name="文本框 9"/>
          <p:cNvSpPr txBox="1"/>
          <p:nvPr/>
        </p:nvSpPr>
        <p:spPr>
          <a:xfrm>
            <a:off x="2051720" y="4077072"/>
            <a:ext cx="6145608" cy="1088647"/>
          </a:xfrm>
          <a:prstGeom prst="rect">
            <a:avLst/>
          </a:prstGeom>
          <a:noFill/>
          <a:ln>
            <a:solidFill>
              <a:srgbClr val="FF0000"/>
            </a:solidFill>
          </a:ln>
        </p:spPr>
        <p:txBody>
          <a:bodyPr wrap="square" rtlCol="0">
            <a:spAutoFit/>
          </a:bodyPr>
          <a:lstStyle/>
          <a:p>
            <a:endParaRPr lang="zh-CN" altLang="en-US" dirty="0"/>
          </a:p>
        </p:txBody>
      </p:sp>
      <p:sp>
        <p:nvSpPr>
          <p:cNvPr id="11" name="文本框 10"/>
          <p:cNvSpPr txBox="1"/>
          <p:nvPr/>
        </p:nvSpPr>
        <p:spPr>
          <a:xfrm>
            <a:off x="2015948" y="1672005"/>
            <a:ext cx="6145608" cy="1742593"/>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185683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文献信息数据</a:t>
            </a:r>
            <a:endParaRPr lang="zh-CN" altLang="en-US" dirty="0"/>
          </a:p>
        </p:txBody>
      </p:sp>
      <p:pic>
        <p:nvPicPr>
          <p:cNvPr id="4" name="图片 3"/>
          <p:cNvPicPr>
            <a:picLocks noChangeAspect="1"/>
          </p:cNvPicPr>
          <p:nvPr/>
        </p:nvPicPr>
        <p:blipFill>
          <a:blip r:embed="rId2"/>
          <a:stretch>
            <a:fillRect/>
          </a:stretch>
        </p:blipFill>
        <p:spPr>
          <a:xfrm>
            <a:off x="1136304" y="796950"/>
            <a:ext cx="7848872" cy="4876663"/>
          </a:xfrm>
          <a:prstGeom prst="rect">
            <a:avLst/>
          </a:prstGeom>
        </p:spPr>
      </p:pic>
      <p:sp>
        <p:nvSpPr>
          <p:cNvPr id="7" name="圆角矩形 6"/>
          <p:cNvSpPr/>
          <p:nvPr/>
        </p:nvSpPr>
        <p:spPr>
          <a:xfrm>
            <a:off x="57064" y="2493938"/>
            <a:ext cx="461665" cy="2289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文本框 7"/>
          <p:cNvSpPr txBox="1"/>
          <p:nvPr/>
        </p:nvSpPr>
        <p:spPr>
          <a:xfrm>
            <a:off x="0" y="2456892"/>
            <a:ext cx="461665" cy="2376264"/>
          </a:xfrm>
          <a:prstGeom prst="rect">
            <a:avLst/>
          </a:prstGeom>
          <a:noFill/>
        </p:spPr>
        <p:txBody>
          <a:bodyPr vert="eaVert" wrap="square" rtlCol="0">
            <a:spAutoFit/>
          </a:bodyPr>
          <a:lstStyle/>
          <a:p>
            <a:pPr algn="ctr"/>
            <a:r>
              <a:rPr lang="en-US" altLang="zh-CN" dirty="0" smtClean="0">
                <a:solidFill>
                  <a:srgbClr val="FF0000"/>
                </a:solidFill>
              </a:rPr>
              <a:t>10</a:t>
            </a:r>
            <a:r>
              <a:rPr lang="zh-CN" altLang="en-US" dirty="0" smtClean="0">
                <a:solidFill>
                  <a:srgbClr val="FF0000"/>
                </a:solidFill>
              </a:rPr>
              <a:t>条文献信息数据</a:t>
            </a:r>
            <a:endParaRPr lang="zh-CN" altLang="en-US" dirty="0">
              <a:solidFill>
                <a:srgbClr val="FF0000"/>
              </a:solidFill>
            </a:endParaRPr>
          </a:p>
        </p:txBody>
      </p:sp>
      <p:sp>
        <p:nvSpPr>
          <p:cNvPr id="9" name="右箭头 8"/>
          <p:cNvSpPr/>
          <p:nvPr/>
        </p:nvSpPr>
        <p:spPr>
          <a:xfrm>
            <a:off x="560730" y="3530610"/>
            <a:ext cx="575574"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7929070" y="1593900"/>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1" name="文本框 10"/>
          <p:cNvSpPr txBox="1"/>
          <p:nvPr/>
        </p:nvSpPr>
        <p:spPr>
          <a:xfrm>
            <a:off x="8058278" y="2656667"/>
            <a:ext cx="461665" cy="2160240"/>
          </a:xfrm>
          <a:prstGeom prst="rect">
            <a:avLst/>
          </a:prstGeom>
          <a:noFill/>
        </p:spPr>
        <p:txBody>
          <a:bodyPr vert="eaVert" wrap="square" rtlCol="0">
            <a:spAutoFit/>
          </a:bodyPr>
          <a:lstStyle/>
          <a:p>
            <a:pPr algn="ctr"/>
            <a:r>
              <a:rPr lang="zh-CN" altLang="en-US" dirty="0">
                <a:solidFill>
                  <a:srgbClr val="FFFF00"/>
                </a:solidFill>
              </a:rPr>
              <a:t>这里只显示部分数据</a:t>
            </a:r>
          </a:p>
        </p:txBody>
      </p:sp>
    </p:spTree>
    <p:extLst>
      <p:ext uri="{BB962C8B-B14F-4D97-AF65-F5344CB8AC3E}">
        <p14:creationId xmlns:p14="http://schemas.microsoft.com/office/powerpoint/2010/main" val="995161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5746"/>
            <a:ext cx="8229600" cy="796950"/>
          </a:xfrm>
        </p:spPr>
        <p:txBody>
          <a:bodyPr/>
          <a:lstStyle/>
          <a:p>
            <a:r>
              <a:rPr lang="zh-CN" altLang="en-US" dirty="0" smtClean="0"/>
              <a:t>表结构数据存储</a:t>
            </a:r>
            <a:endParaRPr lang="zh-CN" altLang="en-US" dirty="0"/>
          </a:p>
        </p:txBody>
      </p:sp>
      <p:grpSp>
        <p:nvGrpSpPr>
          <p:cNvPr id="10" name="组合 9"/>
          <p:cNvGrpSpPr/>
          <p:nvPr/>
        </p:nvGrpSpPr>
        <p:grpSpPr>
          <a:xfrm>
            <a:off x="1483426" y="811825"/>
            <a:ext cx="7507164" cy="5735781"/>
            <a:chOff x="1275208" y="803000"/>
            <a:chExt cx="7507164" cy="5735781"/>
          </a:xfrm>
        </p:grpSpPr>
        <p:pic>
          <p:nvPicPr>
            <p:cNvPr id="4" name="图片 3"/>
            <p:cNvPicPr>
              <a:picLocks noChangeAspect="1"/>
            </p:cNvPicPr>
            <p:nvPr/>
          </p:nvPicPr>
          <p:blipFill>
            <a:blip r:embed="rId2"/>
            <a:stretch>
              <a:fillRect/>
            </a:stretch>
          </p:blipFill>
          <p:spPr>
            <a:xfrm>
              <a:off x="1275208" y="803000"/>
              <a:ext cx="7507164" cy="2102248"/>
            </a:xfrm>
            <a:prstGeom prst="rect">
              <a:avLst/>
            </a:prstGeom>
          </p:spPr>
        </p:pic>
        <p:pic>
          <p:nvPicPr>
            <p:cNvPr id="7" name="图片 6"/>
            <p:cNvPicPr>
              <a:picLocks noChangeAspect="1"/>
            </p:cNvPicPr>
            <p:nvPr/>
          </p:nvPicPr>
          <p:blipFill>
            <a:blip r:embed="rId3"/>
            <a:stretch>
              <a:fillRect/>
            </a:stretch>
          </p:blipFill>
          <p:spPr>
            <a:xfrm>
              <a:off x="1275209" y="2882710"/>
              <a:ext cx="7507163" cy="2150220"/>
            </a:xfrm>
            <a:prstGeom prst="rect">
              <a:avLst/>
            </a:prstGeom>
          </p:spPr>
        </p:pic>
        <p:pic>
          <p:nvPicPr>
            <p:cNvPr id="9" name="图片 8"/>
            <p:cNvPicPr>
              <a:picLocks noChangeAspect="1"/>
            </p:cNvPicPr>
            <p:nvPr/>
          </p:nvPicPr>
          <p:blipFill>
            <a:blip r:embed="rId4"/>
            <a:stretch>
              <a:fillRect/>
            </a:stretch>
          </p:blipFill>
          <p:spPr>
            <a:xfrm>
              <a:off x="1275210" y="5032930"/>
              <a:ext cx="7507162" cy="1505851"/>
            </a:xfrm>
            <a:prstGeom prst="rect">
              <a:avLst/>
            </a:prstGeom>
          </p:spPr>
        </p:pic>
      </p:grpSp>
      <p:sp>
        <p:nvSpPr>
          <p:cNvPr id="11" name="圆角矩形 10"/>
          <p:cNvSpPr/>
          <p:nvPr/>
        </p:nvSpPr>
        <p:spPr>
          <a:xfrm>
            <a:off x="165429" y="2492896"/>
            <a:ext cx="590148" cy="2160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p:cNvSpPr txBox="1"/>
          <p:nvPr/>
        </p:nvSpPr>
        <p:spPr>
          <a:xfrm>
            <a:off x="229670" y="2780928"/>
            <a:ext cx="461665" cy="1761601"/>
          </a:xfrm>
          <a:prstGeom prst="rect">
            <a:avLst/>
          </a:prstGeom>
          <a:noFill/>
        </p:spPr>
        <p:txBody>
          <a:bodyPr vert="eaVert" wrap="square" rtlCol="0">
            <a:spAutoFit/>
          </a:bodyPr>
          <a:lstStyle/>
          <a:p>
            <a:r>
              <a:rPr lang="en-US" altLang="zh-CN" dirty="0" smtClean="0">
                <a:solidFill>
                  <a:srgbClr val="FF0000"/>
                </a:solidFill>
              </a:rPr>
              <a:t>35</a:t>
            </a:r>
            <a:r>
              <a:rPr lang="zh-CN" altLang="en-US" dirty="0" smtClean="0">
                <a:solidFill>
                  <a:srgbClr val="FF0000"/>
                </a:solidFill>
              </a:rPr>
              <a:t>条表结构数据</a:t>
            </a:r>
            <a:endParaRPr lang="zh-CN" altLang="en-US" dirty="0">
              <a:solidFill>
                <a:srgbClr val="FF0000"/>
              </a:solidFill>
            </a:endParaRPr>
          </a:p>
        </p:txBody>
      </p:sp>
      <p:sp>
        <p:nvSpPr>
          <p:cNvPr id="13" name="右箭头 12"/>
          <p:cNvSpPr/>
          <p:nvPr/>
        </p:nvSpPr>
        <p:spPr>
          <a:xfrm>
            <a:off x="807382" y="3429000"/>
            <a:ext cx="619836" cy="23272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7929070" y="1593900"/>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6" name="文本框 15"/>
          <p:cNvSpPr txBox="1"/>
          <p:nvPr/>
        </p:nvSpPr>
        <p:spPr>
          <a:xfrm>
            <a:off x="8070775" y="2276872"/>
            <a:ext cx="461665" cy="2376264"/>
          </a:xfrm>
          <a:prstGeom prst="rect">
            <a:avLst/>
          </a:prstGeom>
          <a:noFill/>
        </p:spPr>
        <p:txBody>
          <a:bodyPr vert="eaVert" wrap="square" rtlCol="0">
            <a:spAutoFit/>
          </a:bodyPr>
          <a:lstStyle/>
          <a:p>
            <a:pPr algn="ctr"/>
            <a:r>
              <a:rPr lang="zh-CN" altLang="en-US">
                <a:solidFill>
                  <a:srgbClr val="FFFF00"/>
                </a:solidFill>
              </a:rPr>
              <a:t>这里只显示部分数据</a:t>
            </a:r>
            <a:endParaRPr lang="zh-CN" altLang="en-US" dirty="0">
              <a:solidFill>
                <a:srgbClr val="FFFF00"/>
              </a:solidFill>
            </a:endParaRPr>
          </a:p>
        </p:txBody>
      </p:sp>
    </p:spTree>
    <p:extLst>
      <p:ext uri="{BB962C8B-B14F-4D97-AF65-F5344CB8AC3E}">
        <p14:creationId xmlns:p14="http://schemas.microsoft.com/office/powerpoint/2010/main" val="3236016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研</a:t>
            </a:r>
            <a:r>
              <a:rPr lang="zh-CN" altLang="en-US" dirty="0" smtClean="0">
                <a:solidFill>
                  <a:prstClr val="white">
                    <a:lumMod val="65000"/>
                  </a:prstClr>
                </a:solidFill>
              </a:rPr>
              <a:t>究内容</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进</a:t>
            </a:r>
            <a:r>
              <a:rPr lang="zh-CN" altLang="en-US" dirty="0" smtClean="0">
                <a:solidFill>
                  <a:prstClr val="white">
                    <a:lumMod val="65000"/>
                  </a:prstClr>
                </a:solidFill>
              </a:rPr>
              <a:t>度计划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存</a:t>
            </a:r>
            <a:r>
              <a:rPr lang="zh-CN" altLang="en-US" dirty="0" smtClean="0">
                <a:solidFill>
                  <a:prstClr val="white">
                    <a:lumMod val="65000"/>
                  </a:prstClr>
                </a:solidFill>
              </a:rPr>
              <a:t>在问题</a:t>
            </a:r>
            <a:endParaRPr lang="en-US" altLang="zh-CN" dirty="0" smtClean="0">
              <a:solidFill>
                <a:prstClr val="white">
                  <a:lumMod val="65000"/>
                </a:prst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数据采集</a:t>
            </a:r>
            <a:r>
              <a:rPr lang="zh-CN" altLang="en-US" dirty="0" smtClean="0">
                <a:solidFill>
                  <a:prstClr val="white">
                    <a:lumMod val="65000"/>
                  </a:prstClr>
                </a:solidFill>
              </a:rPr>
              <a:t>和</a:t>
            </a:r>
            <a:r>
              <a:rPr lang="zh-CN" altLang="en-US" dirty="0">
                <a:solidFill>
                  <a:prstClr val="white">
                    <a:lumMod val="65000"/>
                  </a:prstClr>
                </a:solidFill>
              </a:rPr>
              <a:t>数</a:t>
            </a:r>
            <a:r>
              <a:rPr lang="zh-CN" altLang="en-US" dirty="0" smtClean="0">
                <a:solidFill>
                  <a:prstClr val="white">
                    <a:lumMod val="65000"/>
                  </a:prstClr>
                </a:solidFill>
              </a:rPr>
              <a:t>据标准制定</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schemeClr val="bg1">
                    <a:lumMod val="65000"/>
                  </a:schemeClr>
                </a:solidFill>
              </a:rPr>
              <a:t>数据存储</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t>算法研究</a:t>
            </a:r>
            <a:endParaRPr lang="en-US" altLang="zh-CN" dirty="0" smtClean="0"/>
          </a:p>
          <a:p>
            <a:pPr marL="285750" indent="-285750">
              <a:buFont typeface="Wingdings" panose="05000000000000000000" pitchFamily="2" charset="2"/>
              <a:buChar char="Ø"/>
            </a:pPr>
            <a:r>
              <a:rPr lang="zh-CN" altLang="en-US" dirty="0" smtClean="0">
                <a:solidFill>
                  <a:prstClr val="white">
                    <a:lumMod val="65000"/>
                  </a:prstClr>
                </a:solidFill>
              </a:rPr>
              <a:t>平台设计</a:t>
            </a:r>
            <a:endParaRPr lang="en-US" altLang="zh-CN" dirty="0" smtClean="0">
              <a:solidFill>
                <a:prstClr val="white">
                  <a:lumMod val="65000"/>
                </a:prstClr>
              </a:solidFill>
            </a:endParaRPr>
          </a:p>
          <a:p>
            <a:pPr marL="285750" indent="-285750">
              <a:buFont typeface="Wingdings" panose="05000000000000000000" pitchFamily="2" charset="2"/>
              <a:buChar char="Ø"/>
            </a:pPr>
            <a:endParaRPr lang="en-US" altLang="zh-CN" dirty="0" smtClean="0">
              <a:solidFill>
                <a:prstClr val="black"/>
              </a:solidFill>
            </a:endParaRPr>
          </a:p>
        </p:txBody>
      </p:sp>
      <p:sp>
        <p:nvSpPr>
          <p:cNvPr id="5" name="文本框 4"/>
          <p:cNvSpPr txBox="1"/>
          <p:nvPr/>
        </p:nvSpPr>
        <p:spPr>
          <a:xfrm>
            <a:off x="1104641" y="5805264"/>
            <a:ext cx="7056784" cy="646331"/>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Ø"/>
            </a:pPr>
            <a:r>
              <a:rPr lang="zh-CN" altLang="en-US" dirty="0" smtClean="0">
                <a:solidFill>
                  <a:prstClr val="white">
                    <a:lumMod val="65000"/>
                  </a:prstClr>
                </a:solidFill>
              </a:rPr>
              <a:t>项目未来计划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模型集成与优化</a:t>
            </a:r>
            <a:endParaRPr lang="en-US" altLang="zh-CN" dirty="0" smtClean="0">
              <a:solidFill>
                <a:prstClr val="white">
                  <a:lumMod val="65000"/>
                </a:prstClr>
              </a:solidFill>
            </a:endParaRPr>
          </a:p>
        </p:txBody>
      </p:sp>
    </p:spTree>
    <p:extLst>
      <p:ext uri="{BB962C8B-B14F-4D97-AF65-F5344CB8AC3E}">
        <p14:creationId xmlns:p14="http://schemas.microsoft.com/office/powerpoint/2010/main" val="1053222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901" y="187032"/>
            <a:ext cx="8209369" cy="810285"/>
          </a:xfrm>
        </p:spPr>
        <p:txBody>
          <a:bodyPr>
            <a:normAutofit fontScale="90000"/>
          </a:bodyPr>
          <a:lstStyle/>
          <a:p>
            <a:r>
              <a:rPr lang="zh-CN" altLang="en-US" sz="2200" dirty="0">
                <a:solidFill>
                  <a:srgbClr val="FF0000"/>
                </a:solidFill>
              </a:rPr>
              <a:t>基于主动学习的多层级交互式特征选择方法</a:t>
            </a:r>
            <a:r>
              <a:rPr lang="zh-CN" altLang="en-US" dirty="0">
                <a:solidFill>
                  <a:srgbClr val="FF0000"/>
                </a:solidFill>
              </a:rPr>
              <a:t/>
            </a:r>
            <a:br>
              <a:rPr lang="zh-CN" altLang="en-US" dirty="0">
                <a:solidFill>
                  <a:srgbClr val="FF0000"/>
                </a:solidFill>
              </a:rPr>
            </a:br>
            <a:endParaRPr lang="zh-CN" altLang="en-US" dirty="0"/>
          </a:p>
        </p:txBody>
      </p:sp>
      <p:grpSp>
        <p:nvGrpSpPr>
          <p:cNvPr id="56" name="组合 55"/>
          <p:cNvGrpSpPr/>
          <p:nvPr/>
        </p:nvGrpSpPr>
        <p:grpSpPr>
          <a:xfrm>
            <a:off x="1247996" y="1263104"/>
            <a:ext cx="3473656" cy="4824536"/>
            <a:chOff x="2754528" y="908720"/>
            <a:chExt cx="3473656" cy="5640996"/>
          </a:xfrm>
        </p:grpSpPr>
        <p:grpSp>
          <p:nvGrpSpPr>
            <p:cNvPr id="33" name="组合 32"/>
            <p:cNvGrpSpPr/>
            <p:nvPr/>
          </p:nvGrpSpPr>
          <p:grpSpPr>
            <a:xfrm>
              <a:off x="2754528" y="908720"/>
              <a:ext cx="2322251" cy="5640996"/>
              <a:chOff x="2484538" y="980728"/>
              <a:chExt cx="2322251" cy="5756677"/>
            </a:xfrm>
          </p:grpSpPr>
          <p:sp>
            <p:nvSpPr>
              <p:cNvPr id="8" name="圆角矩形 7"/>
              <p:cNvSpPr/>
              <p:nvPr/>
            </p:nvSpPr>
            <p:spPr>
              <a:xfrm>
                <a:off x="2771801" y="980728"/>
                <a:ext cx="17530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单晶高温合金实验和计算数据</a:t>
                </a:r>
                <a:endParaRPr lang="zh-CN" altLang="en-US" sz="1600" dirty="0">
                  <a:solidFill>
                    <a:prstClr val="white"/>
                  </a:solidFill>
                </a:endParaRPr>
              </a:p>
            </p:txBody>
          </p:sp>
          <p:sp>
            <p:nvSpPr>
              <p:cNvPr id="10" name="下箭头 9"/>
              <p:cNvSpPr/>
              <p:nvPr/>
            </p:nvSpPr>
            <p:spPr>
              <a:xfrm>
                <a:off x="3411003" y="1655081"/>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p:nvSpPr>
            <p:spPr>
              <a:xfrm>
                <a:off x="2484538" y="2095531"/>
                <a:ext cx="2191324" cy="53300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合金原始性能数据</a:t>
                </a:r>
                <a:endParaRPr lang="zh-CN" altLang="en-US" sz="1600" dirty="0">
                  <a:solidFill>
                    <a:prstClr val="white"/>
                  </a:solidFill>
                </a:endParaRPr>
              </a:p>
            </p:txBody>
          </p:sp>
          <p:sp>
            <p:nvSpPr>
              <p:cNvPr id="12" name="下箭头 11"/>
              <p:cNvSpPr/>
              <p:nvPr/>
            </p:nvSpPr>
            <p:spPr>
              <a:xfrm>
                <a:off x="3394348" y="2741438"/>
                <a:ext cx="355050" cy="43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流程图: 手动操作 12"/>
              <p:cNvSpPr/>
              <p:nvPr/>
            </p:nvSpPr>
            <p:spPr>
              <a:xfrm>
                <a:off x="2507147" y="3193720"/>
                <a:ext cx="2214192" cy="51956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rPr>
                  <a:t>处</a:t>
                </a:r>
                <a:r>
                  <a:rPr lang="zh-CN" altLang="en-US" sz="1400" dirty="0" smtClean="0">
                    <a:solidFill>
                      <a:prstClr val="white"/>
                    </a:solidFill>
                  </a:rPr>
                  <a:t>理稀疏性合金性能数据</a:t>
                </a:r>
                <a:endParaRPr lang="zh-CN" altLang="en-US" sz="1400" dirty="0">
                  <a:solidFill>
                    <a:prstClr val="white"/>
                  </a:solidFill>
                </a:endParaRPr>
              </a:p>
            </p:txBody>
          </p:sp>
          <p:sp>
            <p:nvSpPr>
              <p:cNvPr id="19" name="下箭头 18"/>
              <p:cNvSpPr/>
              <p:nvPr/>
            </p:nvSpPr>
            <p:spPr>
              <a:xfrm>
                <a:off x="3444340" y="3707160"/>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流程图: 手动操作 19"/>
              <p:cNvSpPr/>
              <p:nvPr/>
            </p:nvSpPr>
            <p:spPr>
              <a:xfrm>
                <a:off x="2489873" y="4210856"/>
                <a:ext cx="2316916"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0"/>
              <p:cNvSpPr txBox="1"/>
              <p:nvPr/>
            </p:nvSpPr>
            <p:spPr>
              <a:xfrm>
                <a:off x="2493758" y="4249617"/>
                <a:ext cx="2294307" cy="307777"/>
              </a:xfrm>
              <a:prstGeom prst="rect">
                <a:avLst/>
              </a:prstGeom>
              <a:noFill/>
            </p:spPr>
            <p:txBody>
              <a:bodyPr wrap="square" rtlCol="0">
                <a:spAutoFit/>
              </a:bodyPr>
              <a:lstStyle/>
              <a:p>
                <a:pPr algn="ctr"/>
                <a:r>
                  <a:rPr lang="zh-CN" altLang="en-US" sz="1400" dirty="0" smtClean="0">
                    <a:solidFill>
                      <a:prstClr val="white"/>
                    </a:solidFill>
                  </a:rPr>
                  <a:t>处理不相关的性能数据</a:t>
                </a:r>
                <a:endParaRPr lang="zh-CN" altLang="en-US" sz="1400" dirty="0">
                  <a:solidFill>
                    <a:prstClr val="white"/>
                  </a:solidFill>
                </a:endParaRPr>
              </a:p>
            </p:txBody>
          </p:sp>
          <p:sp>
            <p:nvSpPr>
              <p:cNvPr id="25" name="下箭头 24"/>
              <p:cNvSpPr/>
              <p:nvPr/>
            </p:nvSpPr>
            <p:spPr>
              <a:xfrm>
                <a:off x="3427671" y="4652836"/>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流程图: 手动操作 25"/>
              <p:cNvSpPr/>
              <p:nvPr/>
            </p:nvSpPr>
            <p:spPr>
              <a:xfrm>
                <a:off x="2489873" y="5192859"/>
                <a:ext cx="2316916"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下箭头 26"/>
              <p:cNvSpPr/>
              <p:nvPr/>
            </p:nvSpPr>
            <p:spPr>
              <a:xfrm>
                <a:off x="3446582" y="5672876"/>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流程图: 数据 27"/>
              <p:cNvSpPr/>
              <p:nvPr/>
            </p:nvSpPr>
            <p:spPr>
              <a:xfrm>
                <a:off x="2493758" y="6181148"/>
                <a:ext cx="2191324" cy="55625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rPr>
                  <a:t>最优的性能数据子集</a:t>
                </a:r>
                <a:endParaRPr lang="zh-CN" altLang="en-US" sz="1400" dirty="0">
                  <a:solidFill>
                    <a:prstClr val="white"/>
                  </a:solidFill>
                </a:endParaRPr>
              </a:p>
            </p:txBody>
          </p:sp>
          <p:sp>
            <p:nvSpPr>
              <p:cNvPr id="32" name="文本框 31"/>
              <p:cNvSpPr txBox="1"/>
              <p:nvPr/>
            </p:nvSpPr>
            <p:spPr>
              <a:xfrm>
                <a:off x="2780523" y="5228011"/>
                <a:ext cx="1863671" cy="307777"/>
              </a:xfrm>
              <a:prstGeom prst="rect">
                <a:avLst/>
              </a:prstGeom>
              <a:noFill/>
            </p:spPr>
            <p:txBody>
              <a:bodyPr wrap="square" rtlCol="0">
                <a:spAutoFit/>
              </a:bodyPr>
              <a:lstStyle/>
              <a:p>
                <a:r>
                  <a:rPr lang="zh-CN" altLang="en-US" sz="1400" dirty="0" smtClean="0">
                    <a:solidFill>
                      <a:prstClr val="white"/>
                    </a:solidFill>
                  </a:rPr>
                  <a:t>处理冗余的性能数据</a:t>
                </a:r>
                <a:endParaRPr lang="zh-CN" altLang="en-US" sz="1400" dirty="0">
                  <a:solidFill>
                    <a:prstClr val="white"/>
                  </a:solidFill>
                </a:endParaRPr>
              </a:p>
            </p:txBody>
          </p:sp>
        </p:grpSp>
        <p:sp>
          <p:nvSpPr>
            <p:cNvPr id="35" name="文本框 34"/>
            <p:cNvSpPr txBox="1"/>
            <p:nvPr/>
          </p:nvSpPr>
          <p:spPr>
            <a:xfrm>
              <a:off x="5797297" y="1704871"/>
              <a:ext cx="430887" cy="4676457"/>
            </a:xfrm>
            <a:prstGeom prst="rect">
              <a:avLst/>
            </a:prstGeom>
            <a:solidFill>
              <a:schemeClr val="accent5">
                <a:lumMod val="60000"/>
                <a:lumOff val="40000"/>
              </a:schemeClr>
            </a:solidFill>
          </p:spPr>
          <p:txBody>
            <a:bodyPr vert="eaVert" wrap="square" rtlCol="0">
              <a:spAutoFit/>
            </a:bodyPr>
            <a:lstStyle/>
            <a:p>
              <a:pPr algn="ctr"/>
              <a:r>
                <a:rPr lang="zh-CN" altLang="en-US" sz="1600" dirty="0" smtClean="0">
                  <a:solidFill>
                    <a:prstClr val="black"/>
                  </a:solidFill>
                </a:rPr>
                <a:t>专家经验</a:t>
              </a:r>
              <a:endParaRPr lang="zh-CN" altLang="en-US" sz="1600" dirty="0">
                <a:solidFill>
                  <a:prstClr val="black"/>
                </a:solidFill>
              </a:endParaRPr>
            </a:p>
          </p:txBody>
        </p:sp>
        <p:cxnSp>
          <p:nvCxnSpPr>
            <p:cNvPr id="41" name="直接箭头连接符 40"/>
            <p:cNvCxnSpPr/>
            <p:nvPr/>
          </p:nvCxnSpPr>
          <p:spPr>
            <a:xfrm flipH="1">
              <a:off x="4054967" y="2692680"/>
              <a:ext cx="1668998" cy="1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4750079" y="3311107"/>
              <a:ext cx="929638" cy="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019389" y="3642253"/>
              <a:ext cx="1660328" cy="1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1" idx="3"/>
            </p:cNvCxnSpPr>
            <p:nvPr/>
          </p:nvCxnSpPr>
          <p:spPr>
            <a:xfrm flipV="1">
              <a:off x="5058055" y="4262716"/>
              <a:ext cx="665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flipV="1">
              <a:off x="4054966" y="4685774"/>
              <a:ext cx="1669162" cy="2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925502" y="5198034"/>
              <a:ext cx="70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436096" y="1271701"/>
            <a:ext cx="3561174" cy="5253643"/>
            <a:chOff x="5436096" y="995045"/>
            <a:chExt cx="3707904" cy="5674315"/>
          </a:xfrm>
        </p:grpSpPr>
        <p:sp>
          <p:nvSpPr>
            <p:cNvPr id="46" name="圆角矩形 45"/>
            <p:cNvSpPr/>
            <p:nvPr/>
          </p:nvSpPr>
          <p:spPr>
            <a:xfrm>
              <a:off x="5583217" y="2708919"/>
              <a:ext cx="3560783" cy="2016224"/>
            </a:xfrm>
            <a:prstGeom prst="roundRect">
              <a:avLst>
                <a:gd name="adj" fmla="val 15181"/>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smtClean="0">
                <a:solidFill>
                  <a:prstClr val="black"/>
                </a:solidFill>
                <a:latin typeface="宋体" panose="02010600030101010101" pitchFamily="2" charset="-122"/>
              </a:endParaRPr>
            </a:p>
            <a:p>
              <a:r>
                <a:rPr lang="zh-CN" altLang="en-US" b="1" dirty="0" smtClean="0">
                  <a:solidFill>
                    <a:prstClr val="black"/>
                  </a:solidFill>
                  <a:latin typeface="宋体" panose="02010600030101010101" pitchFamily="2" charset="-122"/>
                </a:rPr>
                <a:t>核心：</a:t>
              </a:r>
              <a:endParaRPr lang="en-US" altLang="zh-CN" b="1" dirty="0" smtClean="0">
                <a:solidFill>
                  <a:prstClr val="black"/>
                </a:solidFill>
                <a:latin typeface="宋体" panose="02010600030101010101" pitchFamily="2" charset="-122"/>
              </a:endParaRPr>
            </a:p>
            <a:p>
              <a:r>
                <a:rPr lang="zh-CN" altLang="en-US" b="1" dirty="0" smtClean="0">
                  <a:solidFill>
                    <a:prstClr val="black"/>
                  </a:solidFill>
                  <a:latin typeface="宋体" panose="02010600030101010101" pitchFamily="2" charset="-122"/>
                </a:rPr>
                <a:t>（</a:t>
              </a:r>
              <a:r>
                <a:rPr lang="en-US" altLang="zh-CN" b="1" dirty="0" smtClean="0">
                  <a:solidFill>
                    <a:prstClr val="black"/>
                  </a:solidFill>
                  <a:latin typeface="宋体" panose="02010600030101010101" pitchFamily="2" charset="-122"/>
                </a:rPr>
                <a:t>1</a:t>
              </a:r>
              <a:r>
                <a:rPr lang="zh-CN" altLang="en-US" b="1" dirty="0" smtClean="0">
                  <a:solidFill>
                    <a:prstClr val="black"/>
                  </a:solidFill>
                  <a:latin typeface="宋体" panose="02010600030101010101" pitchFamily="2" charset="-122"/>
                </a:rPr>
                <a:t>）根据</a:t>
              </a:r>
              <a:r>
                <a:rPr lang="zh-CN" altLang="en-US" b="1" dirty="0">
                  <a:solidFill>
                    <a:prstClr val="black"/>
                  </a:solidFill>
                  <a:latin typeface="宋体" panose="02010600030101010101" pitchFamily="2" charset="-122"/>
                </a:rPr>
                <a:t>合金实验数据，多层级过滤式自动筛</a:t>
              </a:r>
              <a:r>
                <a:rPr lang="zh-CN" altLang="en-US" b="1" dirty="0" smtClean="0">
                  <a:solidFill>
                    <a:prstClr val="black"/>
                  </a:solidFill>
                  <a:latin typeface="宋体" panose="02010600030101010101" pitchFamily="2" charset="-122"/>
                </a:rPr>
                <a:t>选特征（</a:t>
              </a:r>
              <a:r>
                <a:rPr lang="en-US" altLang="zh-CN" b="1" dirty="0" smtClean="0">
                  <a:solidFill>
                    <a:prstClr val="black"/>
                  </a:solidFill>
                  <a:latin typeface="宋体" panose="02010600030101010101" pitchFamily="2" charset="-122"/>
                </a:rPr>
                <a:t>2</a:t>
              </a:r>
              <a:r>
                <a:rPr lang="zh-CN" altLang="en-US" b="1" dirty="0" smtClean="0">
                  <a:solidFill>
                    <a:prstClr val="black"/>
                  </a:solidFill>
                  <a:latin typeface="宋体" panose="02010600030101010101" pitchFamily="2" charset="-122"/>
                </a:rPr>
                <a:t>）</a:t>
              </a:r>
              <a:r>
                <a:rPr lang="zh-CN" altLang="zh-CN" b="1" dirty="0" smtClean="0">
                  <a:solidFill>
                    <a:prstClr val="black"/>
                  </a:solidFill>
                  <a:latin typeface="宋体" panose="02010600030101010101" pitchFamily="2" charset="-122"/>
                </a:rPr>
                <a:t>模型</a:t>
              </a:r>
              <a:r>
                <a:rPr lang="zh-CN" altLang="en-US" b="1" dirty="0">
                  <a:solidFill>
                    <a:prstClr val="black"/>
                  </a:solidFill>
                  <a:latin typeface="宋体" panose="02010600030101010101" pitchFamily="2" charset="-122"/>
                </a:rPr>
                <a:t>选择的合</a:t>
              </a:r>
              <a:r>
                <a:rPr lang="zh-CN" altLang="en-US" b="1" dirty="0" smtClean="0">
                  <a:solidFill>
                    <a:prstClr val="black"/>
                  </a:solidFill>
                  <a:latin typeface="宋体" panose="02010600030101010101" pitchFamily="2" charset="-122"/>
                </a:rPr>
                <a:t>金</a:t>
              </a:r>
              <a:r>
                <a:rPr lang="zh-CN" altLang="en-US" b="1" dirty="0">
                  <a:solidFill>
                    <a:prstClr val="black"/>
                  </a:solidFill>
                  <a:latin typeface="宋体" panose="02010600030101010101" pitchFamily="2" charset="-122"/>
                </a:rPr>
                <a:t>特征</a:t>
              </a:r>
              <a:r>
                <a:rPr lang="zh-CN" altLang="zh-CN" b="1" dirty="0" smtClean="0">
                  <a:solidFill>
                    <a:prstClr val="black"/>
                  </a:solidFill>
                  <a:latin typeface="宋体" panose="02010600030101010101" pitchFamily="2" charset="-122"/>
                </a:rPr>
                <a:t>与</a:t>
              </a:r>
              <a:r>
                <a:rPr lang="zh-CN" altLang="zh-CN" b="1" dirty="0">
                  <a:solidFill>
                    <a:prstClr val="black"/>
                  </a:solidFill>
                  <a:latin typeface="宋体" panose="02010600030101010101" pitchFamily="2" charset="-122"/>
                </a:rPr>
                <a:t>专家经验</a:t>
              </a:r>
              <a:r>
                <a:rPr lang="zh-CN" altLang="en-US" b="1" dirty="0">
                  <a:solidFill>
                    <a:prstClr val="black"/>
                  </a:solidFill>
                  <a:latin typeface="宋体" panose="02010600030101010101" pitchFamily="2" charset="-122"/>
                </a:rPr>
                <a:t>选择</a:t>
              </a:r>
              <a:r>
                <a:rPr lang="zh-CN" altLang="en-US" b="1" dirty="0" smtClean="0">
                  <a:solidFill>
                    <a:prstClr val="black"/>
                  </a:solidFill>
                  <a:latin typeface="宋体" panose="02010600030101010101" pitchFamily="2" charset="-122"/>
                </a:rPr>
                <a:t>的特</a:t>
              </a:r>
              <a:r>
                <a:rPr lang="zh-CN" altLang="en-US" b="1" dirty="0">
                  <a:solidFill>
                    <a:prstClr val="black"/>
                  </a:solidFill>
                  <a:latin typeface="宋体" panose="02010600030101010101" pitchFamily="2" charset="-122"/>
                </a:rPr>
                <a:t>征</a:t>
              </a:r>
              <a:r>
                <a:rPr lang="zh-CN" altLang="en-US" b="1" dirty="0" smtClean="0">
                  <a:solidFill>
                    <a:prstClr val="black"/>
                  </a:solidFill>
                  <a:latin typeface="宋体" panose="02010600030101010101" pitchFamily="2" charset="-122"/>
                </a:rPr>
                <a:t>相</a:t>
              </a:r>
              <a:r>
                <a:rPr lang="zh-CN" altLang="en-US" b="1" dirty="0">
                  <a:solidFill>
                    <a:prstClr val="black"/>
                  </a:solidFill>
                  <a:latin typeface="宋体" panose="02010600030101010101" pitchFamily="2" charset="-122"/>
                </a:rPr>
                <a:t>结合，校验</a:t>
              </a:r>
              <a:r>
                <a:rPr lang="zh-CN" altLang="en-US" dirty="0">
                  <a:solidFill>
                    <a:prstClr val="black"/>
                  </a:solidFill>
                  <a:latin typeface="宋体" panose="02010600030101010101" pitchFamily="2" charset="-122"/>
                </a:rPr>
                <a:t>。</a:t>
              </a:r>
              <a:endParaRPr lang="zh-CN" altLang="en-US" sz="2000" dirty="0">
                <a:solidFill>
                  <a:prstClr val="black"/>
                </a:solidFill>
                <a:latin typeface="宋体" panose="02010600030101010101" pitchFamily="2" charset="-122"/>
              </a:endParaRPr>
            </a:p>
            <a:p>
              <a:endParaRPr lang="en-US" altLang="zh-CN" b="1" dirty="0">
                <a:solidFill>
                  <a:prstClr val="black"/>
                </a:solidFill>
                <a:latin typeface="宋体" panose="02010600030101010101" pitchFamily="2" charset="-122"/>
              </a:endParaRPr>
            </a:p>
          </p:txBody>
        </p:sp>
        <p:grpSp>
          <p:nvGrpSpPr>
            <p:cNvPr id="48" name="组合 47"/>
            <p:cNvGrpSpPr/>
            <p:nvPr/>
          </p:nvGrpSpPr>
          <p:grpSpPr>
            <a:xfrm>
              <a:off x="5436096" y="995045"/>
              <a:ext cx="3312367" cy="5674315"/>
              <a:chOff x="5436096" y="995045"/>
              <a:chExt cx="3312367" cy="5674315"/>
            </a:xfrm>
          </p:grpSpPr>
          <p:sp>
            <p:nvSpPr>
              <p:cNvPr id="49" name="AutoShape 21"/>
              <p:cNvSpPr>
                <a:spLocks noChangeArrowheads="1"/>
              </p:cNvSpPr>
              <p:nvPr/>
            </p:nvSpPr>
            <p:spPr bwMode="auto">
              <a:xfrm>
                <a:off x="5998883" y="1052736"/>
                <a:ext cx="2461549" cy="720080"/>
              </a:xfrm>
              <a:prstGeom prst="flowChartAlternateProcess">
                <a:avLst/>
              </a:prstGeom>
              <a:solidFill>
                <a:schemeClr val="bg2">
                  <a:lumMod val="20000"/>
                  <a:lumOff val="80000"/>
                </a:schemeClr>
              </a:solidFill>
              <a:ln>
                <a:solidFill>
                  <a:schemeClr val="tx2"/>
                </a:solidFill>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gn="ctr">
                  <a:lnSpc>
                    <a:spcPct val="130000"/>
                  </a:lnSpc>
                </a:pPr>
                <a:r>
                  <a:rPr lang="zh-CN" altLang="en-US" b="1" dirty="0">
                    <a:solidFill>
                      <a:prstClr val="black"/>
                    </a:solidFill>
                  </a:rPr>
                  <a:t>寻找</a:t>
                </a:r>
                <a:r>
                  <a:rPr lang="zh-CN" altLang="en-US" b="1" dirty="0" smtClean="0">
                    <a:solidFill>
                      <a:prstClr val="black"/>
                    </a:solidFill>
                  </a:rPr>
                  <a:t>显著影响合金性能的特征属性</a:t>
                </a:r>
                <a:endParaRPr lang="zh-CN" altLang="en-US" b="1" dirty="0">
                  <a:solidFill>
                    <a:prstClr val="black"/>
                  </a:solidFill>
                  <a:latin typeface="黑体" pitchFamily="49" charset="-122"/>
                  <a:ea typeface="黑体" pitchFamily="49" charset="-122"/>
                </a:endParaRPr>
              </a:p>
            </p:txBody>
          </p:sp>
          <p:sp>
            <p:nvSpPr>
              <p:cNvPr id="50" name="圆角矩形 49"/>
              <p:cNvSpPr/>
              <p:nvPr/>
            </p:nvSpPr>
            <p:spPr>
              <a:xfrm>
                <a:off x="5796136" y="5445224"/>
                <a:ext cx="2952327" cy="1008112"/>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prstClr val="black"/>
                  </a:solidFill>
                  <a:latin typeface="黑体" pitchFamily="49" charset="-122"/>
                  <a:ea typeface="黑体" pitchFamily="49" charset="-122"/>
                </a:endParaRPr>
              </a:p>
              <a:p>
                <a:r>
                  <a:rPr lang="zh-CN" altLang="en-US" b="1" dirty="0" smtClean="0">
                    <a:solidFill>
                      <a:prstClr val="black"/>
                    </a:solidFill>
                    <a:latin typeface="黑体" pitchFamily="49" charset="-122"/>
                    <a:ea typeface="黑体" pitchFamily="49" charset="-122"/>
                  </a:rPr>
                  <a:t>难点：重要的</a:t>
                </a:r>
                <a:r>
                  <a:rPr lang="zh-CN" altLang="en-US" b="1" dirty="0" smtClean="0">
                    <a:solidFill>
                      <a:prstClr val="black"/>
                    </a:solidFill>
                  </a:rPr>
                  <a:t>特征被剔除的风险</a:t>
                </a:r>
                <a:r>
                  <a:rPr lang="zh-CN" altLang="en-US" b="1" dirty="0">
                    <a:solidFill>
                      <a:prstClr val="black"/>
                    </a:solidFill>
                  </a:rPr>
                  <a:t>。</a:t>
                </a:r>
              </a:p>
              <a:p>
                <a:pPr algn="ctr"/>
                <a:endParaRPr lang="zh-CN" altLang="en-US" sz="1600" dirty="0">
                  <a:solidFill>
                    <a:prstClr val="white"/>
                  </a:solidFill>
                </a:endParaRPr>
              </a:p>
            </p:txBody>
          </p:sp>
          <p:sp>
            <p:nvSpPr>
              <p:cNvPr id="52" name="下箭头 51"/>
              <p:cNvSpPr/>
              <p:nvPr/>
            </p:nvSpPr>
            <p:spPr>
              <a:xfrm>
                <a:off x="7082566" y="198884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下箭头 52"/>
              <p:cNvSpPr/>
              <p:nvPr/>
            </p:nvSpPr>
            <p:spPr>
              <a:xfrm>
                <a:off x="7092280" y="486916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4" name="直接连接符 53"/>
              <p:cNvCxnSpPr/>
              <p:nvPr/>
            </p:nvCxnSpPr>
            <p:spPr>
              <a:xfrm>
                <a:off x="5436096" y="995045"/>
                <a:ext cx="0" cy="567431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4" name="直接箭头连接符 3"/>
          <p:cNvCxnSpPr/>
          <p:nvPr/>
        </p:nvCxnSpPr>
        <p:spPr>
          <a:xfrm flipH="1" flipV="1">
            <a:off x="2650297" y="5338147"/>
            <a:ext cx="1668999" cy="34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006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5189537" y="1268760"/>
            <a:ext cx="3954463" cy="4724400"/>
          </a:xfrm>
          <a:prstGeom prst="rect">
            <a:avLst/>
          </a:prstGeom>
          <a:noFill/>
          <a:ln w="9525">
            <a:noFill/>
            <a:miter lim="800000"/>
            <a:headEnd/>
            <a:tailEnd/>
          </a:ln>
        </p:spPr>
      </p:pic>
      <p:sp>
        <p:nvSpPr>
          <p:cNvPr id="60" name="左箭头 59"/>
          <p:cNvSpPr/>
          <p:nvPr/>
        </p:nvSpPr>
        <p:spPr>
          <a:xfrm>
            <a:off x="1097077" y="3780644"/>
            <a:ext cx="996108"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endParaRPr>
          </a:p>
        </p:txBody>
      </p:sp>
      <p:sp>
        <p:nvSpPr>
          <p:cNvPr id="2" name="标题 1"/>
          <p:cNvSpPr>
            <a:spLocks noGrp="1"/>
          </p:cNvSpPr>
          <p:nvPr>
            <p:ph type="title"/>
          </p:nvPr>
        </p:nvSpPr>
        <p:spPr>
          <a:xfrm>
            <a:off x="755576" y="476672"/>
            <a:ext cx="8209369" cy="289640"/>
          </a:xfrm>
        </p:spPr>
        <p:txBody>
          <a:bodyPr>
            <a:normAutofit fontScale="90000"/>
          </a:bodyPr>
          <a:lstStyle/>
          <a:p>
            <a:r>
              <a:rPr lang="zh-CN" altLang="en-US" sz="2200" dirty="0">
                <a:solidFill>
                  <a:srgbClr val="FF0000"/>
                </a:solidFill>
              </a:rPr>
              <a:t>基于主动学习的多层级交互式特征选择方法</a:t>
            </a:r>
            <a:r>
              <a:rPr lang="zh-CN" altLang="en-US" dirty="0">
                <a:solidFill>
                  <a:srgbClr val="FF0000"/>
                </a:solidFill>
              </a:rPr>
              <a:t/>
            </a:r>
            <a:br>
              <a:rPr lang="zh-CN" altLang="en-US" dirty="0">
                <a:solidFill>
                  <a:srgbClr val="FF0000"/>
                </a:solidFill>
              </a:rPr>
            </a:br>
            <a:endParaRPr lang="zh-CN" altLang="en-US" dirty="0"/>
          </a:p>
        </p:txBody>
      </p:sp>
      <p:grpSp>
        <p:nvGrpSpPr>
          <p:cNvPr id="5" name="组合 32"/>
          <p:cNvGrpSpPr/>
          <p:nvPr/>
        </p:nvGrpSpPr>
        <p:grpSpPr>
          <a:xfrm>
            <a:off x="0" y="1052736"/>
            <a:ext cx="4230007" cy="4896544"/>
            <a:chOff x="340219" y="980728"/>
            <a:chExt cx="4466570" cy="5756677"/>
          </a:xfrm>
        </p:grpSpPr>
        <p:sp>
          <p:nvSpPr>
            <p:cNvPr id="8" name="圆角矩形 7"/>
            <p:cNvSpPr/>
            <p:nvPr/>
          </p:nvSpPr>
          <p:spPr>
            <a:xfrm>
              <a:off x="2771801" y="980728"/>
              <a:ext cx="17530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单晶</a:t>
              </a:r>
              <a:r>
                <a:rPr lang="zh-CN" altLang="en-US" sz="1600" dirty="0" smtClean="0">
                  <a:solidFill>
                    <a:prstClr val="white"/>
                  </a:solidFill>
                </a:rPr>
                <a:t>高温合金</a:t>
              </a:r>
              <a:endParaRPr lang="en-US" altLang="zh-CN" sz="1600" dirty="0" smtClean="0">
                <a:solidFill>
                  <a:prstClr val="white"/>
                </a:solidFill>
              </a:endParaRPr>
            </a:p>
            <a:p>
              <a:pPr algn="ctr"/>
              <a:r>
                <a:rPr lang="zh-CN" altLang="en-US" sz="1600" dirty="0" smtClean="0">
                  <a:solidFill>
                    <a:prstClr val="white"/>
                  </a:solidFill>
                </a:rPr>
                <a:t>实验</a:t>
              </a:r>
              <a:r>
                <a:rPr lang="zh-CN" altLang="en-US" sz="1600" dirty="0" smtClean="0">
                  <a:solidFill>
                    <a:prstClr val="white"/>
                  </a:solidFill>
                </a:rPr>
                <a:t>和计算数据</a:t>
              </a:r>
              <a:endParaRPr lang="zh-CN" altLang="en-US" sz="1600" dirty="0">
                <a:solidFill>
                  <a:prstClr val="white"/>
                </a:solidFill>
              </a:endParaRPr>
            </a:p>
          </p:txBody>
        </p:sp>
        <p:sp>
          <p:nvSpPr>
            <p:cNvPr id="10" name="下箭头 9"/>
            <p:cNvSpPr/>
            <p:nvPr/>
          </p:nvSpPr>
          <p:spPr>
            <a:xfrm>
              <a:off x="3411003" y="1655081"/>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p:nvSpPr>
          <p:spPr>
            <a:xfrm>
              <a:off x="2484538" y="2095531"/>
              <a:ext cx="2191324" cy="53300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合金</a:t>
              </a:r>
              <a:r>
                <a:rPr lang="zh-CN" altLang="en-US" sz="1600" dirty="0" smtClean="0">
                  <a:solidFill>
                    <a:prstClr val="white"/>
                  </a:solidFill>
                </a:rPr>
                <a:t>原始</a:t>
              </a:r>
              <a:endParaRPr lang="en-US" altLang="zh-CN" sz="1600" dirty="0" smtClean="0">
                <a:solidFill>
                  <a:prstClr val="white"/>
                </a:solidFill>
              </a:endParaRPr>
            </a:p>
            <a:p>
              <a:pPr algn="ctr"/>
              <a:r>
                <a:rPr lang="zh-CN" altLang="en-US" sz="1600" dirty="0" smtClean="0">
                  <a:solidFill>
                    <a:prstClr val="white"/>
                  </a:solidFill>
                </a:rPr>
                <a:t>性能</a:t>
              </a:r>
              <a:r>
                <a:rPr lang="zh-CN" altLang="en-US" sz="1600" dirty="0" smtClean="0">
                  <a:solidFill>
                    <a:prstClr val="white"/>
                  </a:solidFill>
                </a:rPr>
                <a:t>数据</a:t>
              </a:r>
              <a:endParaRPr lang="zh-CN" altLang="en-US" sz="1600" dirty="0">
                <a:solidFill>
                  <a:prstClr val="white"/>
                </a:solidFill>
              </a:endParaRPr>
            </a:p>
          </p:txBody>
        </p:sp>
        <p:sp>
          <p:nvSpPr>
            <p:cNvPr id="12" name="下箭头 11"/>
            <p:cNvSpPr/>
            <p:nvPr/>
          </p:nvSpPr>
          <p:spPr>
            <a:xfrm>
              <a:off x="3394348" y="2741438"/>
              <a:ext cx="355050" cy="43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流程图: 手动操作 12"/>
            <p:cNvSpPr/>
            <p:nvPr/>
          </p:nvSpPr>
          <p:spPr>
            <a:xfrm>
              <a:off x="2507147" y="3193720"/>
              <a:ext cx="2214192" cy="51956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rPr>
                <a:t>处</a:t>
              </a:r>
              <a:r>
                <a:rPr lang="zh-CN" altLang="en-US" sz="1400" dirty="0" smtClean="0">
                  <a:solidFill>
                    <a:prstClr val="white"/>
                  </a:solidFill>
                </a:rPr>
                <a:t>理稀疏性合金性能数据</a:t>
              </a:r>
              <a:endParaRPr lang="zh-CN" altLang="en-US" sz="1400" dirty="0">
                <a:solidFill>
                  <a:prstClr val="white"/>
                </a:solidFill>
              </a:endParaRPr>
            </a:p>
          </p:txBody>
        </p:sp>
        <p:sp>
          <p:nvSpPr>
            <p:cNvPr id="16" name="左箭头 15"/>
            <p:cNvSpPr/>
            <p:nvPr/>
          </p:nvSpPr>
          <p:spPr>
            <a:xfrm>
              <a:off x="1536417" y="3128742"/>
              <a:ext cx="1051816" cy="6711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1611180" y="3300583"/>
              <a:ext cx="1387031" cy="330518"/>
            </a:xfrm>
            <a:prstGeom prst="rect">
              <a:avLst/>
            </a:prstGeom>
            <a:noFill/>
          </p:spPr>
          <p:txBody>
            <a:bodyPr wrap="square" rtlCol="0">
              <a:spAutoFit/>
            </a:bodyPr>
            <a:lstStyle/>
            <a:p>
              <a:r>
                <a:rPr lang="zh-CN" altLang="en-US" sz="1200" dirty="0">
                  <a:solidFill>
                    <a:prstClr val="white"/>
                  </a:solidFill>
                </a:rPr>
                <a:t>方</a:t>
              </a:r>
              <a:r>
                <a:rPr lang="zh-CN" altLang="en-US" sz="1200" dirty="0" smtClean="0">
                  <a:solidFill>
                    <a:prstClr val="white"/>
                  </a:solidFill>
                </a:rPr>
                <a:t>差过滤法</a:t>
              </a:r>
              <a:endParaRPr lang="zh-CN" altLang="en-US" sz="1200" dirty="0">
                <a:solidFill>
                  <a:prstClr val="white"/>
                </a:solidFill>
              </a:endParaRPr>
            </a:p>
          </p:txBody>
        </p:sp>
        <p:sp>
          <p:nvSpPr>
            <p:cNvPr id="18" name="椭圆 17"/>
            <p:cNvSpPr/>
            <p:nvPr/>
          </p:nvSpPr>
          <p:spPr>
            <a:xfrm>
              <a:off x="340220" y="3128742"/>
              <a:ext cx="1179490" cy="716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稀疏</a:t>
              </a:r>
              <a:endParaRPr lang="en-US" altLang="zh-CN" sz="1200" dirty="0" smtClean="0">
                <a:solidFill>
                  <a:prstClr val="white"/>
                </a:solidFill>
              </a:endParaRPr>
            </a:p>
            <a:p>
              <a:pPr algn="ctr"/>
              <a:r>
                <a:rPr lang="zh-CN" altLang="en-US" sz="1200" dirty="0" smtClean="0">
                  <a:solidFill>
                    <a:prstClr val="white"/>
                  </a:solidFill>
                </a:rPr>
                <a:t>属性</a:t>
              </a:r>
              <a:endParaRPr lang="zh-CN" altLang="en-US" sz="1200" dirty="0">
                <a:solidFill>
                  <a:prstClr val="white"/>
                </a:solidFill>
              </a:endParaRPr>
            </a:p>
          </p:txBody>
        </p:sp>
        <p:sp>
          <p:nvSpPr>
            <p:cNvPr id="19" name="下箭头 18"/>
            <p:cNvSpPr/>
            <p:nvPr/>
          </p:nvSpPr>
          <p:spPr>
            <a:xfrm>
              <a:off x="3444340" y="3707160"/>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流程图: 手动操作 19"/>
            <p:cNvSpPr/>
            <p:nvPr/>
          </p:nvSpPr>
          <p:spPr>
            <a:xfrm>
              <a:off x="2489873" y="4210856"/>
              <a:ext cx="2316916"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0"/>
            <p:cNvSpPr txBox="1"/>
            <p:nvPr/>
          </p:nvSpPr>
          <p:spPr>
            <a:xfrm>
              <a:off x="2493758" y="4249617"/>
              <a:ext cx="2294307" cy="307777"/>
            </a:xfrm>
            <a:prstGeom prst="rect">
              <a:avLst/>
            </a:prstGeom>
            <a:noFill/>
          </p:spPr>
          <p:txBody>
            <a:bodyPr wrap="square" rtlCol="0">
              <a:spAutoFit/>
            </a:bodyPr>
            <a:lstStyle/>
            <a:p>
              <a:pPr algn="ctr"/>
              <a:r>
                <a:rPr lang="zh-CN" altLang="en-US" sz="1400" dirty="0" smtClean="0">
                  <a:solidFill>
                    <a:prstClr val="white"/>
                  </a:solidFill>
                </a:rPr>
                <a:t>处理不相关的性能数据</a:t>
              </a:r>
              <a:endParaRPr lang="zh-CN" altLang="en-US" sz="1400" dirty="0">
                <a:solidFill>
                  <a:prstClr val="white"/>
                </a:solidFill>
              </a:endParaRPr>
            </a:p>
          </p:txBody>
        </p:sp>
        <p:sp>
          <p:nvSpPr>
            <p:cNvPr id="24" name="椭圆 23"/>
            <p:cNvSpPr/>
            <p:nvPr/>
          </p:nvSpPr>
          <p:spPr>
            <a:xfrm>
              <a:off x="340219" y="4159788"/>
              <a:ext cx="1162466" cy="631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prstClr val="white"/>
                  </a:solidFill>
                </a:rPr>
                <a:t>不相</a:t>
              </a:r>
              <a:r>
                <a:rPr lang="zh-CN" altLang="en-US" sz="1200" dirty="0" smtClean="0">
                  <a:solidFill>
                    <a:prstClr val="white"/>
                  </a:solidFill>
                </a:rPr>
                <a:t>关属性</a:t>
              </a:r>
              <a:endParaRPr lang="zh-CN" altLang="en-US" sz="1200" dirty="0">
                <a:solidFill>
                  <a:prstClr val="white"/>
                </a:solidFill>
              </a:endParaRPr>
            </a:p>
          </p:txBody>
        </p:sp>
        <p:sp>
          <p:nvSpPr>
            <p:cNvPr id="25" name="下箭头 24"/>
            <p:cNvSpPr/>
            <p:nvPr/>
          </p:nvSpPr>
          <p:spPr>
            <a:xfrm>
              <a:off x="3427671" y="4652836"/>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流程图: 手动操作 25"/>
            <p:cNvSpPr/>
            <p:nvPr/>
          </p:nvSpPr>
          <p:spPr>
            <a:xfrm>
              <a:off x="2489872" y="5192859"/>
              <a:ext cx="2316916"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下箭头 26"/>
            <p:cNvSpPr/>
            <p:nvPr/>
          </p:nvSpPr>
          <p:spPr>
            <a:xfrm>
              <a:off x="3446582" y="5672876"/>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流程图: 数据 27"/>
            <p:cNvSpPr/>
            <p:nvPr/>
          </p:nvSpPr>
          <p:spPr>
            <a:xfrm>
              <a:off x="2493758" y="6181148"/>
              <a:ext cx="2191324" cy="55625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rPr>
                <a:t>最优的性能数据子集</a:t>
              </a:r>
              <a:endParaRPr lang="zh-CN" altLang="en-US" sz="1400" dirty="0">
                <a:solidFill>
                  <a:prstClr val="white"/>
                </a:solidFill>
              </a:endParaRPr>
            </a:p>
          </p:txBody>
        </p:sp>
        <p:sp>
          <p:nvSpPr>
            <p:cNvPr id="29" name="椭圆 28"/>
            <p:cNvSpPr/>
            <p:nvPr/>
          </p:nvSpPr>
          <p:spPr>
            <a:xfrm>
              <a:off x="340220" y="5190835"/>
              <a:ext cx="1121435" cy="641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冗余属性</a:t>
              </a:r>
              <a:endParaRPr lang="zh-CN" altLang="en-US" sz="1200" dirty="0">
                <a:solidFill>
                  <a:prstClr val="white"/>
                </a:solidFill>
              </a:endParaRPr>
            </a:p>
          </p:txBody>
        </p:sp>
        <p:sp>
          <p:nvSpPr>
            <p:cNvPr id="32" name="文本框 31"/>
            <p:cNvSpPr txBox="1"/>
            <p:nvPr/>
          </p:nvSpPr>
          <p:spPr>
            <a:xfrm>
              <a:off x="2793501" y="5112755"/>
              <a:ext cx="1863671" cy="307778"/>
            </a:xfrm>
            <a:prstGeom prst="rect">
              <a:avLst/>
            </a:prstGeom>
            <a:noFill/>
          </p:spPr>
          <p:txBody>
            <a:bodyPr wrap="square" rtlCol="0">
              <a:spAutoFit/>
            </a:bodyPr>
            <a:lstStyle/>
            <a:p>
              <a:r>
                <a:rPr lang="zh-CN" altLang="en-US" sz="1400" dirty="0" smtClean="0">
                  <a:solidFill>
                    <a:prstClr val="white"/>
                  </a:solidFill>
                </a:rPr>
                <a:t>处理冗余的性能数据</a:t>
              </a:r>
              <a:endParaRPr lang="zh-CN" altLang="en-US" sz="1400" dirty="0">
                <a:solidFill>
                  <a:prstClr val="white"/>
                </a:solidFill>
              </a:endParaRPr>
            </a:p>
          </p:txBody>
        </p:sp>
      </p:grpSp>
      <p:sp>
        <p:nvSpPr>
          <p:cNvPr id="35" name="文本框 34"/>
          <p:cNvSpPr txBox="1"/>
          <p:nvPr/>
        </p:nvSpPr>
        <p:spPr>
          <a:xfrm>
            <a:off x="4351428" y="1150161"/>
            <a:ext cx="430887" cy="1242407"/>
          </a:xfrm>
          <a:prstGeom prst="rect">
            <a:avLst/>
          </a:prstGeom>
          <a:solidFill>
            <a:schemeClr val="accent5">
              <a:lumMod val="60000"/>
              <a:lumOff val="40000"/>
            </a:schemeClr>
          </a:solidFill>
        </p:spPr>
        <p:txBody>
          <a:bodyPr vert="eaVert" wrap="square" rtlCol="0">
            <a:spAutoFit/>
          </a:bodyPr>
          <a:lstStyle/>
          <a:p>
            <a:pPr algn="ctr"/>
            <a:r>
              <a:rPr lang="zh-CN" altLang="en-US" sz="1600" dirty="0" smtClean="0">
                <a:solidFill>
                  <a:prstClr val="black"/>
                </a:solidFill>
              </a:rPr>
              <a:t>专家经验</a:t>
            </a:r>
            <a:endParaRPr lang="zh-CN" altLang="en-US" sz="1600" dirty="0">
              <a:solidFill>
                <a:prstClr val="black"/>
              </a:solidFill>
            </a:endParaRPr>
          </a:p>
        </p:txBody>
      </p:sp>
      <p:sp>
        <p:nvSpPr>
          <p:cNvPr id="56" name="文本框 16"/>
          <p:cNvSpPr txBox="1"/>
          <p:nvPr/>
        </p:nvSpPr>
        <p:spPr>
          <a:xfrm>
            <a:off x="1176900" y="2776794"/>
            <a:ext cx="1455175" cy="281133"/>
          </a:xfrm>
          <a:prstGeom prst="rect">
            <a:avLst/>
          </a:prstGeom>
          <a:noFill/>
        </p:spPr>
        <p:txBody>
          <a:bodyPr wrap="square" rtlCol="0">
            <a:spAutoFit/>
          </a:bodyPr>
          <a:lstStyle/>
          <a:p>
            <a:r>
              <a:rPr lang="zh-CN" altLang="en-US" sz="1200" dirty="0" smtClean="0">
                <a:solidFill>
                  <a:prstClr val="black"/>
                </a:solidFill>
              </a:rPr>
              <a:t>连续型数据</a:t>
            </a:r>
            <a:endParaRPr lang="zh-CN" altLang="en-US" sz="1200" dirty="0">
              <a:solidFill>
                <a:prstClr val="black"/>
              </a:solidFill>
            </a:endParaRPr>
          </a:p>
        </p:txBody>
      </p:sp>
      <p:sp>
        <p:nvSpPr>
          <p:cNvPr id="57" name="文本框 16"/>
          <p:cNvSpPr txBox="1"/>
          <p:nvPr/>
        </p:nvSpPr>
        <p:spPr>
          <a:xfrm>
            <a:off x="4054809" y="2776794"/>
            <a:ext cx="1313570" cy="281133"/>
          </a:xfrm>
          <a:prstGeom prst="rect">
            <a:avLst/>
          </a:prstGeom>
          <a:noFill/>
        </p:spPr>
        <p:txBody>
          <a:bodyPr wrap="square" rtlCol="0">
            <a:spAutoFit/>
          </a:bodyPr>
          <a:lstStyle/>
          <a:p>
            <a:r>
              <a:rPr lang="zh-CN" altLang="en-US" sz="1200" dirty="0" smtClean="0">
                <a:solidFill>
                  <a:prstClr val="black"/>
                </a:solidFill>
              </a:rPr>
              <a:t>离散型数据</a:t>
            </a:r>
            <a:endParaRPr lang="zh-CN" altLang="en-US" sz="1200" dirty="0">
              <a:solidFill>
                <a:prstClr val="black"/>
              </a:solidFill>
            </a:endParaRPr>
          </a:p>
        </p:txBody>
      </p:sp>
      <p:sp>
        <p:nvSpPr>
          <p:cNvPr id="59" name="左箭头 58"/>
          <p:cNvSpPr/>
          <p:nvPr/>
        </p:nvSpPr>
        <p:spPr>
          <a:xfrm rot="10800000">
            <a:off x="4051729" y="2916548"/>
            <a:ext cx="1132843"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文本框 16"/>
          <p:cNvSpPr txBox="1"/>
          <p:nvPr/>
        </p:nvSpPr>
        <p:spPr>
          <a:xfrm>
            <a:off x="4054809" y="3064826"/>
            <a:ext cx="1313570" cy="281133"/>
          </a:xfrm>
          <a:prstGeom prst="rect">
            <a:avLst/>
          </a:prstGeom>
          <a:noFill/>
        </p:spPr>
        <p:txBody>
          <a:bodyPr wrap="square" rtlCol="0">
            <a:spAutoFit/>
          </a:bodyPr>
          <a:lstStyle/>
          <a:p>
            <a:r>
              <a:rPr lang="zh-CN" altLang="en-US" sz="1200" dirty="0" smtClean="0">
                <a:solidFill>
                  <a:prstClr val="white">
                    <a:lumMod val="95000"/>
                  </a:prstClr>
                </a:solidFill>
              </a:rPr>
              <a:t>数值统计法</a:t>
            </a:r>
            <a:endParaRPr lang="zh-CN" altLang="en-US" sz="1200" dirty="0">
              <a:solidFill>
                <a:prstClr val="white">
                  <a:lumMod val="95000"/>
                </a:prstClr>
              </a:solidFill>
            </a:endParaRPr>
          </a:p>
        </p:txBody>
      </p:sp>
      <p:sp>
        <p:nvSpPr>
          <p:cNvPr id="61" name="TextBox 60"/>
          <p:cNvSpPr txBox="1"/>
          <p:nvPr/>
        </p:nvSpPr>
        <p:spPr>
          <a:xfrm>
            <a:off x="1169002" y="3928922"/>
            <a:ext cx="991238" cy="281133"/>
          </a:xfrm>
          <a:prstGeom prst="rect">
            <a:avLst/>
          </a:prstGeom>
          <a:noFill/>
        </p:spPr>
        <p:txBody>
          <a:bodyPr wrap="square" rtlCol="0">
            <a:spAutoFit/>
          </a:bodyPr>
          <a:lstStyle/>
          <a:p>
            <a:r>
              <a:rPr lang="zh-CN" altLang="en-US" sz="1200" dirty="0" smtClean="0">
                <a:solidFill>
                  <a:prstClr val="white">
                    <a:lumMod val="95000"/>
                  </a:prstClr>
                </a:solidFill>
              </a:rPr>
              <a:t>相关系数法</a:t>
            </a:r>
            <a:endParaRPr lang="zh-CN" altLang="en-US" sz="1200" dirty="0">
              <a:solidFill>
                <a:prstClr val="white">
                  <a:lumMod val="95000"/>
                </a:prstClr>
              </a:solidFill>
            </a:endParaRPr>
          </a:p>
        </p:txBody>
      </p:sp>
      <p:sp>
        <p:nvSpPr>
          <p:cNvPr id="63" name="左箭头 62"/>
          <p:cNvSpPr/>
          <p:nvPr/>
        </p:nvSpPr>
        <p:spPr>
          <a:xfrm>
            <a:off x="1097077" y="4572732"/>
            <a:ext cx="996108"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endParaRPr>
          </a:p>
        </p:txBody>
      </p:sp>
      <p:sp>
        <p:nvSpPr>
          <p:cNvPr id="64" name="TextBox 63"/>
          <p:cNvSpPr txBox="1"/>
          <p:nvPr/>
        </p:nvSpPr>
        <p:spPr>
          <a:xfrm>
            <a:off x="1238598" y="4721010"/>
            <a:ext cx="849633" cy="281133"/>
          </a:xfrm>
          <a:prstGeom prst="rect">
            <a:avLst/>
          </a:prstGeom>
          <a:noFill/>
        </p:spPr>
        <p:txBody>
          <a:bodyPr wrap="square" rtlCol="0">
            <a:spAutoFit/>
          </a:bodyPr>
          <a:lstStyle/>
          <a:p>
            <a:r>
              <a:rPr lang="zh-CN" altLang="en-US" sz="1200" dirty="0" smtClean="0">
                <a:solidFill>
                  <a:prstClr val="white">
                    <a:lumMod val="95000"/>
                  </a:prstClr>
                </a:solidFill>
              </a:rPr>
              <a:t>随机森林</a:t>
            </a:r>
            <a:endParaRPr lang="zh-CN" altLang="en-US" sz="1200" dirty="0">
              <a:solidFill>
                <a:prstClr val="white">
                  <a:lumMod val="95000"/>
                </a:prstClr>
              </a:solidFill>
            </a:endParaRPr>
          </a:p>
        </p:txBody>
      </p:sp>
      <p:sp>
        <p:nvSpPr>
          <p:cNvPr id="66" name="文本框 16"/>
          <p:cNvSpPr txBox="1"/>
          <p:nvPr/>
        </p:nvSpPr>
        <p:spPr>
          <a:xfrm>
            <a:off x="1176900" y="3640890"/>
            <a:ext cx="1455175" cy="281133"/>
          </a:xfrm>
          <a:prstGeom prst="rect">
            <a:avLst/>
          </a:prstGeom>
          <a:noFill/>
        </p:spPr>
        <p:txBody>
          <a:bodyPr wrap="square" rtlCol="0">
            <a:spAutoFit/>
          </a:bodyPr>
          <a:lstStyle/>
          <a:p>
            <a:r>
              <a:rPr lang="zh-CN" altLang="en-US" sz="1200" dirty="0" smtClean="0">
                <a:solidFill>
                  <a:prstClr val="black"/>
                </a:solidFill>
              </a:rPr>
              <a:t>大规模数据</a:t>
            </a:r>
            <a:endParaRPr lang="zh-CN" altLang="en-US" sz="1200" dirty="0">
              <a:solidFill>
                <a:prstClr val="black"/>
              </a:solidFill>
            </a:endParaRPr>
          </a:p>
        </p:txBody>
      </p:sp>
      <p:sp>
        <p:nvSpPr>
          <p:cNvPr id="67" name="左箭头 66"/>
          <p:cNvSpPr/>
          <p:nvPr/>
        </p:nvSpPr>
        <p:spPr>
          <a:xfrm rot="10800000">
            <a:off x="4051729" y="3780644"/>
            <a:ext cx="1132843"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文本框 16"/>
          <p:cNvSpPr txBox="1"/>
          <p:nvPr/>
        </p:nvSpPr>
        <p:spPr>
          <a:xfrm>
            <a:off x="3982801" y="3928922"/>
            <a:ext cx="1313570" cy="281133"/>
          </a:xfrm>
          <a:prstGeom prst="rect">
            <a:avLst/>
          </a:prstGeom>
          <a:noFill/>
        </p:spPr>
        <p:txBody>
          <a:bodyPr wrap="square" rtlCol="0">
            <a:spAutoFit/>
          </a:bodyPr>
          <a:lstStyle/>
          <a:p>
            <a:r>
              <a:rPr lang="zh-CN" altLang="en-US" sz="1200" dirty="0" smtClean="0">
                <a:solidFill>
                  <a:prstClr val="white">
                    <a:lumMod val="95000"/>
                  </a:prstClr>
                </a:solidFill>
              </a:rPr>
              <a:t>最大信息系数法</a:t>
            </a:r>
            <a:endParaRPr lang="zh-CN" altLang="en-US" sz="1200" dirty="0">
              <a:solidFill>
                <a:prstClr val="white">
                  <a:lumMod val="95000"/>
                </a:prstClr>
              </a:solidFill>
            </a:endParaRPr>
          </a:p>
        </p:txBody>
      </p:sp>
      <p:sp>
        <p:nvSpPr>
          <p:cNvPr id="69" name="左箭头 68"/>
          <p:cNvSpPr/>
          <p:nvPr/>
        </p:nvSpPr>
        <p:spPr>
          <a:xfrm rot="10800000">
            <a:off x="4051730" y="4572732"/>
            <a:ext cx="1132843"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文本框 16"/>
          <p:cNvSpPr txBox="1"/>
          <p:nvPr/>
        </p:nvSpPr>
        <p:spPr>
          <a:xfrm>
            <a:off x="4198825" y="4721010"/>
            <a:ext cx="1313570" cy="281133"/>
          </a:xfrm>
          <a:prstGeom prst="rect">
            <a:avLst/>
          </a:prstGeom>
          <a:noFill/>
        </p:spPr>
        <p:txBody>
          <a:bodyPr wrap="square" rtlCol="0">
            <a:spAutoFit/>
          </a:bodyPr>
          <a:lstStyle/>
          <a:p>
            <a:r>
              <a:rPr lang="en-US" altLang="zh-CN" sz="1200" dirty="0" smtClean="0">
                <a:solidFill>
                  <a:prstClr val="white">
                    <a:lumMod val="95000"/>
                  </a:prstClr>
                </a:solidFill>
              </a:rPr>
              <a:t>Lasso</a:t>
            </a:r>
            <a:r>
              <a:rPr lang="zh-CN" altLang="en-US" sz="1200" dirty="0" smtClean="0">
                <a:solidFill>
                  <a:prstClr val="white">
                    <a:lumMod val="95000"/>
                  </a:prstClr>
                </a:solidFill>
              </a:rPr>
              <a:t>法</a:t>
            </a:r>
            <a:endParaRPr lang="zh-CN" altLang="en-US" sz="1200" dirty="0">
              <a:solidFill>
                <a:prstClr val="white">
                  <a:lumMod val="95000"/>
                </a:prstClr>
              </a:solidFill>
            </a:endParaRPr>
          </a:p>
        </p:txBody>
      </p:sp>
      <p:sp>
        <p:nvSpPr>
          <p:cNvPr id="71" name="椭圆 70"/>
          <p:cNvSpPr/>
          <p:nvPr/>
        </p:nvSpPr>
        <p:spPr>
          <a:xfrm>
            <a:off x="5203590" y="2915976"/>
            <a:ext cx="1117021" cy="60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稀疏属性</a:t>
            </a:r>
            <a:endParaRPr lang="zh-CN" altLang="en-US" sz="1200" dirty="0">
              <a:solidFill>
                <a:prstClr val="white"/>
              </a:solidFill>
            </a:endParaRPr>
          </a:p>
        </p:txBody>
      </p:sp>
      <p:sp>
        <p:nvSpPr>
          <p:cNvPr id="72" name="椭圆 71"/>
          <p:cNvSpPr/>
          <p:nvPr/>
        </p:nvSpPr>
        <p:spPr>
          <a:xfrm>
            <a:off x="5203317" y="3781146"/>
            <a:ext cx="1100898" cy="53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prstClr val="white"/>
                </a:solidFill>
              </a:rPr>
              <a:t>不相</a:t>
            </a:r>
            <a:r>
              <a:rPr lang="zh-CN" altLang="en-US" sz="1200" dirty="0" smtClean="0">
                <a:solidFill>
                  <a:prstClr val="white"/>
                </a:solidFill>
              </a:rPr>
              <a:t>关属性</a:t>
            </a:r>
            <a:endParaRPr lang="zh-CN" altLang="en-US" sz="1200" dirty="0">
              <a:solidFill>
                <a:prstClr val="white"/>
              </a:solidFill>
            </a:endParaRPr>
          </a:p>
        </p:txBody>
      </p:sp>
      <p:sp>
        <p:nvSpPr>
          <p:cNvPr id="73" name="椭圆 72"/>
          <p:cNvSpPr/>
          <p:nvPr/>
        </p:nvSpPr>
        <p:spPr>
          <a:xfrm>
            <a:off x="5202654" y="4573110"/>
            <a:ext cx="1062041" cy="54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冗余属性</a:t>
            </a:r>
            <a:endParaRPr lang="zh-CN" altLang="en-US" sz="1200" dirty="0">
              <a:solidFill>
                <a:prstClr val="white"/>
              </a:solidFill>
            </a:endParaRPr>
          </a:p>
        </p:txBody>
      </p:sp>
      <p:sp>
        <p:nvSpPr>
          <p:cNvPr id="74" name="文本框 16"/>
          <p:cNvSpPr txBox="1"/>
          <p:nvPr/>
        </p:nvSpPr>
        <p:spPr>
          <a:xfrm>
            <a:off x="1176900" y="4432978"/>
            <a:ext cx="1455175" cy="281133"/>
          </a:xfrm>
          <a:prstGeom prst="rect">
            <a:avLst/>
          </a:prstGeom>
          <a:noFill/>
        </p:spPr>
        <p:txBody>
          <a:bodyPr wrap="square" rtlCol="0">
            <a:spAutoFit/>
          </a:bodyPr>
          <a:lstStyle/>
          <a:p>
            <a:r>
              <a:rPr lang="zh-CN" altLang="en-US" sz="1200" dirty="0" smtClean="0">
                <a:solidFill>
                  <a:prstClr val="black"/>
                </a:solidFill>
              </a:rPr>
              <a:t>大规模数据</a:t>
            </a:r>
            <a:endParaRPr lang="zh-CN" altLang="en-US" sz="1200" dirty="0">
              <a:solidFill>
                <a:prstClr val="black"/>
              </a:solidFill>
            </a:endParaRPr>
          </a:p>
        </p:txBody>
      </p:sp>
      <p:sp>
        <p:nvSpPr>
          <p:cNvPr id="75" name="文本框 16"/>
          <p:cNvSpPr txBox="1"/>
          <p:nvPr/>
        </p:nvSpPr>
        <p:spPr>
          <a:xfrm>
            <a:off x="4057220" y="3640890"/>
            <a:ext cx="1455175" cy="281133"/>
          </a:xfrm>
          <a:prstGeom prst="rect">
            <a:avLst/>
          </a:prstGeom>
          <a:noFill/>
        </p:spPr>
        <p:txBody>
          <a:bodyPr wrap="square" rtlCol="0">
            <a:spAutoFit/>
          </a:bodyPr>
          <a:lstStyle/>
          <a:p>
            <a:r>
              <a:rPr lang="zh-CN" altLang="en-US" sz="1200" dirty="0" smtClean="0">
                <a:solidFill>
                  <a:prstClr val="black"/>
                </a:solidFill>
              </a:rPr>
              <a:t>小规模数据</a:t>
            </a:r>
            <a:endParaRPr lang="zh-CN" altLang="en-US" sz="1200" dirty="0">
              <a:solidFill>
                <a:prstClr val="black"/>
              </a:solidFill>
            </a:endParaRPr>
          </a:p>
        </p:txBody>
      </p:sp>
      <p:sp>
        <p:nvSpPr>
          <p:cNvPr id="76" name="文本框 16"/>
          <p:cNvSpPr txBox="1"/>
          <p:nvPr/>
        </p:nvSpPr>
        <p:spPr>
          <a:xfrm>
            <a:off x="4057220" y="4432978"/>
            <a:ext cx="1455175" cy="281133"/>
          </a:xfrm>
          <a:prstGeom prst="rect">
            <a:avLst/>
          </a:prstGeom>
          <a:noFill/>
        </p:spPr>
        <p:txBody>
          <a:bodyPr wrap="square" rtlCol="0">
            <a:spAutoFit/>
          </a:bodyPr>
          <a:lstStyle/>
          <a:p>
            <a:r>
              <a:rPr lang="zh-CN" altLang="en-US" sz="1200" dirty="0" smtClean="0">
                <a:solidFill>
                  <a:prstClr val="black"/>
                </a:solidFill>
              </a:rPr>
              <a:t>小规模数据</a:t>
            </a:r>
            <a:endParaRPr lang="zh-CN" altLang="en-US" sz="1200" dirty="0">
              <a:solidFill>
                <a:prstClr val="black"/>
              </a:solidFill>
            </a:endParaRPr>
          </a:p>
        </p:txBody>
      </p:sp>
    </p:spTree>
    <p:extLst>
      <p:ext uri="{BB962C8B-B14F-4D97-AF65-F5344CB8AC3E}">
        <p14:creationId xmlns:p14="http://schemas.microsoft.com/office/powerpoint/2010/main" val="1504719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研</a:t>
            </a:r>
            <a:r>
              <a:rPr lang="zh-CN" altLang="en-US" dirty="0" smtClean="0">
                <a:solidFill>
                  <a:prstClr val="white">
                    <a:lumMod val="65000"/>
                  </a:prstClr>
                </a:solidFill>
              </a:rPr>
              <a:t>究内容</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进</a:t>
            </a:r>
            <a:r>
              <a:rPr lang="zh-CN" altLang="en-US" dirty="0" smtClean="0">
                <a:solidFill>
                  <a:prstClr val="white">
                    <a:lumMod val="65000"/>
                  </a:prstClr>
                </a:solidFill>
              </a:rPr>
              <a:t>度计划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存</a:t>
            </a:r>
            <a:r>
              <a:rPr lang="zh-CN" altLang="en-US" dirty="0" smtClean="0">
                <a:solidFill>
                  <a:prstClr val="white">
                    <a:lumMod val="65000"/>
                  </a:prstClr>
                </a:solidFill>
              </a:rPr>
              <a:t>在问题</a:t>
            </a:r>
            <a:endParaRPr lang="en-US" altLang="zh-CN" dirty="0" smtClean="0">
              <a:solidFill>
                <a:prstClr val="white">
                  <a:lumMod val="65000"/>
                </a:prst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数据采集</a:t>
            </a:r>
            <a:r>
              <a:rPr lang="zh-CN" altLang="en-US" dirty="0" smtClean="0">
                <a:solidFill>
                  <a:prstClr val="white">
                    <a:lumMod val="65000"/>
                  </a:prstClr>
                </a:solidFill>
              </a:rPr>
              <a:t>和</a:t>
            </a:r>
            <a:r>
              <a:rPr lang="zh-CN" altLang="en-US" dirty="0">
                <a:solidFill>
                  <a:prstClr val="white">
                    <a:lumMod val="65000"/>
                  </a:prstClr>
                </a:solidFill>
              </a:rPr>
              <a:t>数</a:t>
            </a:r>
            <a:r>
              <a:rPr lang="zh-CN" altLang="en-US" dirty="0" smtClean="0">
                <a:solidFill>
                  <a:prstClr val="white">
                    <a:lumMod val="65000"/>
                  </a:prstClr>
                </a:solidFill>
              </a:rPr>
              <a:t>据标准制定</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数据存储</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schemeClr val="bg1">
                    <a:lumMod val="65000"/>
                  </a:schemeClr>
                </a:solidFill>
              </a:rPr>
              <a:t>算法研究</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t>平台设计</a:t>
            </a:r>
            <a:endParaRPr lang="en-US" altLang="zh-CN" dirty="0" smtClean="0"/>
          </a:p>
          <a:p>
            <a:pPr marL="285750" indent="-285750">
              <a:buFont typeface="Wingdings" panose="05000000000000000000" pitchFamily="2" charset="2"/>
              <a:buChar char="Ø"/>
            </a:pPr>
            <a:endParaRPr lang="en-US" altLang="zh-CN" dirty="0" smtClean="0">
              <a:solidFill>
                <a:prstClr val="black"/>
              </a:solidFill>
            </a:endParaRPr>
          </a:p>
        </p:txBody>
      </p:sp>
      <p:sp>
        <p:nvSpPr>
          <p:cNvPr id="5" name="文本框 4"/>
          <p:cNvSpPr txBox="1"/>
          <p:nvPr/>
        </p:nvSpPr>
        <p:spPr>
          <a:xfrm>
            <a:off x="1104641" y="5805264"/>
            <a:ext cx="7056784" cy="646331"/>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Ø"/>
            </a:pPr>
            <a:r>
              <a:rPr lang="zh-CN" altLang="en-US" dirty="0" smtClean="0">
                <a:solidFill>
                  <a:prstClr val="white">
                    <a:lumMod val="65000"/>
                  </a:prstClr>
                </a:solidFill>
              </a:rPr>
              <a:t>项目未来计划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模型集成与优化</a:t>
            </a:r>
            <a:endParaRPr lang="en-US" altLang="zh-CN" dirty="0" smtClean="0">
              <a:solidFill>
                <a:prstClr val="white">
                  <a:lumMod val="65000"/>
                </a:prstClr>
              </a:solidFill>
            </a:endParaRPr>
          </a:p>
        </p:txBody>
      </p:sp>
    </p:spTree>
    <p:extLst>
      <p:ext uri="{BB962C8B-B14F-4D97-AF65-F5344CB8AC3E}">
        <p14:creationId xmlns:p14="http://schemas.microsoft.com/office/powerpoint/2010/main" val="173931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134688254"/>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a:t>
            </a:r>
            <a:r>
              <a:rPr lang="zh-CN" altLang="en-US" dirty="0" smtClean="0"/>
              <a:t>究内容</a:t>
            </a:r>
            <a:endParaRPr lang="en-US" altLang="zh-CN" dirty="0" smtClean="0"/>
          </a:p>
          <a:p>
            <a:pPr marL="285750" indent="-285750">
              <a:buFont typeface="Wingdings" panose="05000000000000000000" pitchFamily="2" charset="2"/>
              <a:buChar char="Ø"/>
            </a:pPr>
            <a:r>
              <a:rPr lang="zh-CN" altLang="en-US" dirty="0"/>
              <a:t>进</a:t>
            </a:r>
            <a:r>
              <a:rPr lang="zh-CN" altLang="en-US" dirty="0" smtClean="0"/>
              <a:t>度计划</a:t>
            </a:r>
            <a:endParaRPr lang="en-US" altLang="zh-CN" dirty="0" smtClean="0"/>
          </a:p>
          <a:p>
            <a:pPr marL="285750" indent="-285750">
              <a:buFont typeface="Wingdings" panose="05000000000000000000" pitchFamily="2" charset="2"/>
              <a:buChar char="Ø"/>
            </a:pPr>
            <a:r>
              <a:rPr lang="zh-CN" altLang="en-US" dirty="0">
                <a:solidFill>
                  <a:schemeClr val="bg1">
                    <a:lumMod val="65000"/>
                  </a:schemeClr>
                </a:solidFill>
              </a:rPr>
              <a:t>存</a:t>
            </a:r>
            <a:r>
              <a:rPr lang="zh-CN" altLang="en-US" dirty="0" smtClean="0">
                <a:solidFill>
                  <a:schemeClr val="bg1">
                    <a:lumMod val="65000"/>
                  </a:schemeClr>
                </a:solidFill>
              </a:rPr>
              <a:t>在问题</a:t>
            </a:r>
            <a:endParaRPr lang="en-US" altLang="zh-CN" dirty="0" smtClean="0">
              <a:solidFill>
                <a:schemeClr val="bg1">
                  <a:lumMod val="65000"/>
                </a:scheme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bg1">
                    <a:lumMod val="65000"/>
                  </a:schemeClr>
                </a:solidFill>
              </a:rPr>
              <a:t>数据采</a:t>
            </a:r>
            <a:r>
              <a:rPr lang="zh-CN" altLang="en-US" dirty="0" smtClean="0">
                <a:solidFill>
                  <a:schemeClr val="bg1">
                    <a:lumMod val="65000"/>
                  </a:schemeClr>
                </a:solidFill>
              </a:rPr>
              <a:t>集和数据标准制定</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数据</a:t>
            </a:r>
            <a:r>
              <a:rPr lang="zh-CN" altLang="en-US" dirty="0">
                <a:solidFill>
                  <a:schemeClr val="bg1">
                    <a:lumMod val="65000"/>
                  </a:schemeClr>
                </a:solidFill>
              </a:rPr>
              <a:t>存储</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算法研究</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平</a:t>
            </a:r>
            <a:r>
              <a:rPr lang="zh-CN" altLang="en-US" dirty="0" smtClean="0">
                <a:solidFill>
                  <a:schemeClr val="bg1">
                    <a:lumMod val="65000"/>
                  </a:schemeClr>
                </a:solidFill>
              </a:rPr>
              <a:t>台设计</a:t>
            </a:r>
            <a:endParaRPr lang="en-US" altLang="zh-CN" dirty="0" smtClean="0">
              <a:solidFill>
                <a:schemeClr val="bg1">
                  <a:lumMod val="65000"/>
                </a:schemeClr>
              </a:solidFill>
            </a:endParaRPr>
          </a:p>
          <a:p>
            <a:pPr marL="285750" indent="-285750">
              <a:buFont typeface="Wingdings" panose="05000000000000000000" pitchFamily="2" charset="2"/>
              <a:buChar char="Ø"/>
            </a:pPr>
            <a:endParaRPr lang="en-US" altLang="zh-CN" dirty="0" smtClean="0">
              <a:solidFill>
                <a:schemeClr val="bg1">
                  <a:lumMod val="65000"/>
                </a:schemeClr>
              </a:solidFill>
            </a:endParaRPr>
          </a:p>
        </p:txBody>
      </p:sp>
      <p:sp>
        <p:nvSpPr>
          <p:cNvPr id="5" name="文本框 4"/>
          <p:cNvSpPr txBox="1"/>
          <p:nvPr/>
        </p:nvSpPr>
        <p:spPr>
          <a:xfrm>
            <a:off x="1104641" y="5805264"/>
            <a:ext cx="705678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schemeClr val="bg1">
                    <a:lumMod val="65000"/>
                  </a:schemeClr>
                </a:solidFill>
              </a:rPr>
              <a:t>项目未来计划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模型集成与优化</a:t>
            </a:r>
            <a:endParaRPr lang="en-US" altLang="zh-CN" dirty="0" smtClean="0">
              <a:solidFill>
                <a:schemeClr val="bg1">
                  <a:lumMod val="65000"/>
                </a:schemeClr>
              </a:solidFill>
            </a:endParaRPr>
          </a:p>
        </p:txBody>
      </p:sp>
    </p:spTree>
    <p:extLst>
      <p:ext uri="{BB962C8B-B14F-4D97-AF65-F5344CB8AC3E}">
        <p14:creationId xmlns:p14="http://schemas.microsoft.com/office/powerpoint/2010/main" val="4281461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p>
        </p:txBody>
      </p:sp>
      <p:pic>
        <p:nvPicPr>
          <p:cNvPr id="9" name="图片 8"/>
          <p:cNvPicPr>
            <a:picLocks noChangeAspect="1"/>
          </p:cNvPicPr>
          <p:nvPr/>
        </p:nvPicPr>
        <p:blipFill rotWithShape="1">
          <a:blip r:embed="rId3"/>
          <a:srcRect l="19082" t="11946" r="404" b="1613"/>
          <a:stretch/>
        </p:blipFill>
        <p:spPr>
          <a:xfrm>
            <a:off x="1827430" y="1420663"/>
            <a:ext cx="6546452" cy="3528392"/>
          </a:xfrm>
          <a:prstGeom prst="rect">
            <a:avLst/>
          </a:prstGeom>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9" y="4661248"/>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1" y="4103430"/>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0" y="3537467"/>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5569"/>
          <a:stretch/>
        </p:blipFill>
        <p:spPr bwMode="auto">
          <a:xfrm>
            <a:off x="467541" y="1418195"/>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5" descr="QQ截图20170821230511"/>
          <p:cNvPicPr>
            <a:picLocks noChangeAspect="1"/>
          </p:cNvPicPr>
          <p:nvPr/>
        </p:nvPicPr>
        <p:blipFill>
          <a:blip r:embed="rId6"/>
          <a:stretch>
            <a:fillRect/>
          </a:stretch>
        </p:blipFill>
        <p:spPr>
          <a:xfrm>
            <a:off x="467541" y="996682"/>
            <a:ext cx="7906341" cy="421514"/>
          </a:xfrm>
          <a:prstGeom prst="rect">
            <a:avLst/>
          </a:prstGeom>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1" y="523112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758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819" t="10818"/>
          <a:stretch/>
        </p:blipFill>
        <p:spPr>
          <a:xfrm>
            <a:off x="1841150" y="1459839"/>
            <a:ext cx="6532735" cy="3614967"/>
          </a:xfrm>
          <a:prstGeom prst="rect">
            <a:avLst/>
          </a:prstGeom>
        </p:spPr>
      </p:pic>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smtClean="0"/>
              <a:t>——</a:t>
            </a:r>
            <a:r>
              <a:rPr lang="zh-CN" altLang="en-US" sz="2800" dirty="0" smtClean="0"/>
              <a:t>数据导入</a:t>
            </a:r>
            <a:endParaRPr lang="zh-CN" altLang="en-US" sz="2800" dirty="0">
              <a:solidFill>
                <a:srgbClr val="FF0000"/>
              </a:solidFill>
            </a:endParaRPr>
          </a:p>
        </p:txBody>
      </p:sp>
      <p:grpSp>
        <p:nvGrpSpPr>
          <p:cNvPr id="11" name="组合 10"/>
          <p:cNvGrpSpPr/>
          <p:nvPr/>
        </p:nvGrpSpPr>
        <p:grpSpPr>
          <a:xfrm>
            <a:off x="1876662" y="1473707"/>
            <a:ext cx="4063490" cy="1662630"/>
            <a:chOff x="1876662" y="1694362"/>
            <a:chExt cx="3924476" cy="1716882"/>
          </a:xfrm>
        </p:grpSpPr>
        <p:sp>
          <p:nvSpPr>
            <p:cNvPr id="21" name="流程图: 多文档 20"/>
            <p:cNvSpPr/>
            <p:nvPr/>
          </p:nvSpPr>
          <p:spPr>
            <a:xfrm>
              <a:off x="4538449" y="1694362"/>
              <a:ext cx="1262689" cy="720080"/>
            </a:xfrm>
            <a:prstGeom prst="flowChartMultidocumen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solidFill>
                    <a:prstClr val="white"/>
                  </a:solidFill>
                </a:rPr>
                <a:t>文件</a:t>
              </a:r>
              <a:endParaRPr lang="en-US" altLang="zh-CN" dirty="0" smtClean="0">
                <a:solidFill>
                  <a:prstClr val="white"/>
                </a:solidFill>
              </a:endParaRPr>
            </a:p>
            <a:p>
              <a:pPr algn="ctr"/>
              <a:r>
                <a:rPr lang="en-US" altLang="zh-CN" dirty="0" smtClean="0">
                  <a:solidFill>
                    <a:prstClr val="white"/>
                  </a:solidFill>
                </a:rPr>
                <a:t>(.txt,.xls…)</a:t>
              </a:r>
              <a:endParaRPr lang="zh-CN" altLang="en-US" dirty="0">
                <a:solidFill>
                  <a:prstClr val="white"/>
                </a:solidFill>
              </a:endParaRPr>
            </a:p>
          </p:txBody>
        </p:sp>
        <p:cxnSp>
          <p:nvCxnSpPr>
            <p:cNvPr id="24" name="曲线连接符 23"/>
            <p:cNvCxnSpPr>
              <a:stCxn id="21" idx="2"/>
              <a:endCxn id="30" idx="3"/>
            </p:cNvCxnSpPr>
            <p:nvPr/>
          </p:nvCxnSpPr>
          <p:spPr>
            <a:xfrm rot="5400000">
              <a:off x="4414047" y="2154043"/>
              <a:ext cx="434815" cy="901072"/>
            </a:xfrm>
            <a:prstGeom prst="curved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30" name="圆角矩形 29"/>
            <p:cNvSpPr/>
            <p:nvPr/>
          </p:nvSpPr>
          <p:spPr>
            <a:xfrm>
              <a:off x="1876662" y="2232730"/>
              <a:ext cx="2304256" cy="1178514"/>
            </a:xfrm>
            <a:prstGeom prst="roundRect">
              <a:avLst>
                <a:gd name="adj" fmla="val 7703"/>
              </a:avLst>
            </a:prstGeom>
            <a:noFill/>
            <a:ln>
              <a:solidFill>
                <a:srgbClr val="33A8C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1" y="451738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84407"/>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0" y="351093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5569"/>
          <a:stretch/>
        </p:blipFill>
        <p:spPr bwMode="auto">
          <a:xfrm>
            <a:off x="467544" y="1399173"/>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图片 5" descr="QQ截图20170821230511"/>
          <p:cNvPicPr>
            <a:picLocks noChangeAspect="1"/>
          </p:cNvPicPr>
          <p:nvPr/>
        </p:nvPicPr>
        <p:blipFill>
          <a:blip r:embed="rId6"/>
          <a:stretch>
            <a:fillRect/>
          </a:stretch>
        </p:blipFill>
        <p:spPr>
          <a:xfrm>
            <a:off x="467544" y="977660"/>
            <a:ext cx="7906341" cy="421514"/>
          </a:xfrm>
          <a:prstGeom prst="rect">
            <a:avLst/>
          </a:prstGeom>
        </p:spPr>
      </p:pic>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8" y="499342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1517114" y="793562"/>
            <a:ext cx="2736304" cy="929070"/>
            <a:chOff x="1115616" y="1059770"/>
            <a:chExt cx="2736304" cy="929070"/>
          </a:xfrm>
        </p:grpSpPr>
        <p:sp>
          <p:nvSpPr>
            <p:cNvPr id="3" name="流程图: 文档 2"/>
            <p:cNvSpPr/>
            <p:nvPr/>
          </p:nvSpPr>
          <p:spPr>
            <a:xfrm>
              <a:off x="1115616" y="1059770"/>
              <a:ext cx="648072" cy="432048"/>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solidFill>
                    <a:prstClr val="white"/>
                  </a:solidFill>
                </a:rPr>
                <a:t>数据</a:t>
              </a:r>
              <a:endParaRPr lang="zh-CN" altLang="en-US" dirty="0">
                <a:solidFill>
                  <a:prstClr val="white"/>
                </a:solidFill>
              </a:endParaRPr>
            </a:p>
          </p:txBody>
        </p:sp>
        <p:sp>
          <p:nvSpPr>
            <p:cNvPr id="5" name="流程图: 文档 4"/>
            <p:cNvSpPr/>
            <p:nvPr/>
          </p:nvSpPr>
          <p:spPr>
            <a:xfrm>
              <a:off x="2159732" y="1073344"/>
              <a:ext cx="648072" cy="432048"/>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solidFill>
                    <a:prstClr val="white"/>
                  </a:solidFill>
                </a:rPr>
                <a:t>图表</a:t>
              </a:r>
              <a:endParaRPr lang="zh-CN" altLang="en-US" dirty="0">
                <a:solidFill>
                  <a:prstClr val="white"/>
                </a:solidFill>
              </a:endParaRPr>
            </a:p>
          </p:txBody>
        </p:sp>
        <p:sp>
          <p:nvSpPr>
            <p:cNvPr id="7" name="流程图: 文档 6"/>
            <p:cNvSpPr/>
            <p:nvPr/>
          </p:nvSpPr>
          <p:spPr>
            <a:xfrm>
              <a:off x="3203848" y="1073344"/>
              <a:ext cx="648072" cy="432048"/>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solidFill>
                    <a:prstClr val="white"/>
                  </a:solidFill>
                </a:rPr>
                <a:t>规则</a:t>
              </a:r>
              <a:endParaRPr lang="zh-CN" altLang="en-US" dirty="0">
                <a:solidFill>
                  <a:prstClr val="white"/>
                </a:solidFill>
              </a:endParaRPr>
            </a:p>
          </p:txBody>
        </p:sp>
        <p:cxnSp>
          <p:nvCxnSpPr>
            <p:cNvPr id="13" name="直接箭头连接符 12"/>
            <p:cNvCxnSpPr>
              <a:stCxn id="5" idx="2"/>
            </p:cNvCxnSpPr>
            <p:nvPr/>
          </p:nvCxnSpPr>
          <p:spPr>
            <a:xfrm>
              <a:off x="2483768" y="1476829"/>
              <a:ext cx="0" cy="512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曲线连接符 14"/>
            <p:cNvCxnSpPr>
              <a:stCxn id="7" idx="2"/>
            </p:cNvCxnSpPr>
            <p:nvPr/>
          </p:nvCxnSpPr>
          <p:spPr>
            <a:xfrm rot="5400000">
              <a:off x="2749821" y="1210776"/>
              <a:ext cx="512011" cy="1044116"/>
            </a:xfrm>
            <a:prstGeom prst="curved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曲线连接符 16"/>
            <p:cNvCxnSpPr>
              <a:stCxn id="3" idx="2"/>
            </p:cNvCxnSpPr>
            <p:nvPr/>
          </p:nvCxnSpPr>
          <p:spPr>
            <a:xfrm rot="16200000" flipH="1">
              <a:off x="1698918" y="1203989"/>
              <a:ext cx="525585" cy="1044116"/>
            </a:xfrm>
            <a:prstGeom prst="curvedConnector3">
              <a:avLst/>
            </a:prstGeom>
            <a:ln>
              <a:tailEnd type="triangle"/>
            </a:ln>
          </p:spPr>
          <p:style>
            <a:lnRef idx="1">
              <a:schemeClr val="accent3"/>
            </a:lnRef>
            <a:fillRef idx="0">
              <a:schemeClr val="accent3"/>
            </a:fillRef>
            <a:effectRef idx="0">
              <a:schemeClr val="accent3"/>
            </a:effectRef>
            <a:fontRef idx="minor">
              <a:schemeClr val="tx1"/>
            </a:fontRef>
          </p:style>
        </p:cxnSp>
      </p:gr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1707" y="4206223"/>
            <a:ext cx="972178" cy="157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1150" y="4815232"/>
            <a:ext cx="556055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8" y="5367042"/>
            <a:ext cx="1306453" cy="67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240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4438587"/>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131" y="3872624"/>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1"/>
          <p:cNvPicPr>
            <a:picLocks noChangeAspect="1"/>
          </p:cNvPicPr>
          <p:nvPr/>
        </p:nvPicPr>
        <p:blipFill rotWithShape="1">
          <a:blip r:embed="rId4"/>
          <a:srcRect l="18249" t="22259" b="1"/>
          <a:stretch/>
        </p:blipFill>
        <p:spPr>
          <a:xfrm>
            <a:off x="1727512" y="1465545"/>
            <a:ext cx="6241492" cy="1921061"/>
          </a:xfrm>
          <a:prstGeom prst="rect">
            <a:avLst/>
          </a:prstGeom>
        </p:spPr>
      </p:pic>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smtClean="0"/>
              <a:t>——</a:t>
            </a:r>
            <a:r>
              <a:rPr lang="zh-CN" altLang="en-US" sz="2800" dirty="0" smtClean="0"/>
              <a:t>数据处理</a:t>
            </a:r>
            <a:endParaRPr lang="zh-CN" altLang="en-US" sz="2800" dirty="0">
              <a:solidFill>
                <a:srgbClr val="FF0000"/>
              </a:solidFill>
            </a:endParaRPr>
          </a:p>
        </p:txBody>
      </p:sp>
      <p:pic>
        <p:nvPicPr>
          <p:cNvPr id="20" name="图片 19"/>
          <p:cNvPicPr>
            <a:picLocks noChangeAspect="1"/>
          </p:cNvPicPr>
          <p:nvPr/>
        </p:nvPicPr>
        <p:blipFill rotWithShape="1">
          <a:blip r:embed="rId5"/>
          <a:srcRect l="-592" t="-12135" r="592" b="12135"/>
          <a:stretch/>
        </p:blipFill>
        <p:spPr>
          <a:xfrm>
            <a:off x="1727511" y="3269967"/>
            <a:ext cx="6084849" cy="2961546"/>
          </a:xfrm>
          <a:prstGeom prst="rect">
            <a:avLst/>
          </a:prstGeom>
        </p:spPr>
      </p:pic>
      <p:sp>
        <p:nvSpPr>
          <p:cNvPr id="11" name="圆角矩形 10"/>
          <p:cNvSpPr/>
          <p:nvPr/>
        </p:nvSpPr>
        <p:spPr>
          <a:xfrm>
            <a:off x="1835696" y="2179451"/>
            <a:ext cx="6133307" cy="601477"/>
          </a:xfrm>
          <a:prstGeom prst="roundRect">
            <a:avLst>
              <a:gd name="adj" fmla="val 5027"/>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圆角矩形标注 11"/>
          <p:cNvSpPr/>
          <p:nvPr/>
        </p:nvSpPr>
        <p:spPr>
          <a:xfrm>
            <a:off x="6374936" y="1706669"/>
            <a:ext cx="1803227" cy="266974"/>
          </a:xfrm>
          <a:prstGeom prst="wedgeRoundRectCallout">
            <a:avLst>
              <a:gd name="adj1" fmla="val -39850"/>
              <a:gd name="adj2" fmla="val 1009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决策属性选择</a:t>
            </a:r>
            <a:endParaRPr lang="zh-CN" altLang="en-US" dirty="0">
              <a:solidFill>
                <a:prstClr val="black"/>
              </a:solidFill>
            </a:endParaRPr>
          </a:p>
        </p:txBody>
      </p:sp>
      <p:sp>
        <p:nvSpPr>
          <p:cNvPr id="13" name="圆角矩形 12"/>
          <p:cNvSpPr/>
          <p:nvPr/>
        </p:nvSpPr>
        <p:spPr>
          <a:xfrm>
            <a:off x="1727511" y="2852936"/>
            <a:ext cx="2484449" cy="585199"/>
          </a:xfrm>
          <a:prstGeom prst="roundRect">
            <a:avLst>
              <a:gd name="adj" fmla="val 5027"/>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标注 13"/>
          <p:cNvSpPr/>
          <p:nvPr/>
        </p:nvSpPr>
        <p:spPr>
          <a:xfrm>
            <a:off x="4517536" y="3248055"/>
            <a:ext cx="2070688" cy="266974"/>
          </a:xfrm>
          <a:prstGeom prst="wedgeRoundRectCallout">
            <a:avLst>
              <a:gd name="adj1" fmla="val -59475"/>
              <a:gd name="adj2" fmla="val -5143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数据归一化选择</a:t>
            </a:r>
            <a:endParaRPr lang="zh-CN" altLang="en-US" dirty="0">
              <a:solidFill>
                <a:prstClr val="black"/>
              </a:solidFill>
            </a:endParaRPr>
          </a:p>
        </p:txBody>
      </p:sp>
      <p:sp>
        <p:nvSpPr>
          <p:cNvPr id="17" name="矩形 16"/>
          <p:cNvSpPr/>
          <p:nvPr/>
        </p:nvSpPr>
        <p:spPr>
          <a:xfrm>
            <a:off x="-3107000" y="188640"/>
            <a:ext cx="3107000" cy="2862322"/>
          </a:xfrm>
          <a:prstGeom prst="rect">
            <a:avLst/>
          </a:prstGeom>
        </p:spPr>
        <p:txBody>
          <a:bodyPr wrap="square">
            <a:spAutoFit/>
          </a:bodyPr>
          <a:lstStyle/>
          <a:p>
            <a:r>
              <a:rPr lang="zh-CN" altLang="en-US" dirty="0" smtClean="0">
                <a:solidFill>
                  <a:prstClr val="black"/>
                </a:solidFill>
              </a:rPr>
              <a:t>数据采集与导入：49篇文章分类；</a:t>
            </a:r>
            <a:endParaRPr lang="en-US" altLang="zh-CN" dirty="0" smtClean="0">
              <a:solidFill>
                <a:prstClr val="black"/>
              </a:solidFill>
            </a:endParaRPr>
          </a:p>
          <a:p>
            <a:r>
              <a:rPr lang="zh-CN" altLang="en-US" dirty="0" smtClean="0">
                <a:solidFill>
                  <a:prstClr val="black"/>
                </a:solidFill>
              </a:rPr>
              <a:t>数据存储：计算得到的结构数据，分析得到的规则与图；</a:t>
            </a:r>
            <a:endParaRPr lang="en-US" altLang="zh-CN" dirty="0" smtClean="0">
              <a:solidFill>
                <a:prstClr val="black"/>
              </a:solidFill>
            </a:endParaRPr>
          </a:p>
          <a:p>
            <a:endParaRPr lang="en-US" altLang="zh-CN" dirty="0" smtClean="0">
              <a:solidFill>
                <a:prstClr val="black"/>
              </a:solidFill>
            </a:endParaRPr>
          </a:p>
          <a:p>
            <a:r>
              <a:rPr lang="zh-CN" altLang="en-US" b="1" dirty="0" smtClean="0">
                <a:solidFill>
                  <a:prstClr val="black"/>
                </a:solidFill>
              </a:rPr>
              <a:t>数据预处理：数据清洗，数据标准化，特征选择等；</a:t>
            </a:r>
            <a:endParaRPr lang="en-US" altLang="zh-CN" b="1" dirty="0" smtClean="0">
              <a:solidFill>
                <a:prstClr val="black"/>
              </a:solidFill>
            </a:endParaRPr>
          </a:p>
          <a:p>
            <a:r>
              <a:rPr lang="zh-CN" altLang="en-US" b="1" dirty="0" smtClean="0">
                <a:solidFill>
                  <a:prstClr val="black"/>
                </a:solidFill>
              </a:rPr>
              <a:t>数据分析：各种算法；</a:t>
            </a:r>
            <a:endParaRPr lang="en-US" altLang="zh-CN" b="1" dirty="0" smtClean="0">
              <a:solidFill>
                <a:prstClr val="black"/>
              </a:solidFill>
            </a:endParaRPr>
          </a:p>
          <a:p>
            <a:r>
              <a:rPr lang="zh-CN" altLang="en-US" b="1" dirty="0" smtClean="0">
                <a:solidFill>
                  <a:prstClr val="black"/>
                </a:solidFill>
              </a:rPr>
              <a:t>数据可视化：结果的可视化技术</a:t>
            </a:r>
            <a:r>
              <a:rPr lang="zh-CN" altLang="en-US" dirty="0" smtClean="0">
                <a:solidFill>
                  <a:prstClr val="black"/>
                </a:solidFill>
              </a:rPr>
              <a:t>；</a:t>
            </a:r>
            <a:endParaRPr lang="zh-CN" altLang="en-US" dirty="0">
              <a:solidFill>
                <a:prstClr val="black"/>
              </a:solidFill>
            </a:endParaRPr>
          </a:p>
        </p:txBody>
      </p:sp>
      <p:sp>
        <p:nvSpPr>
          <p:cNvPr id="18" name="矩形 17"/>
          <p:cNvSpPr/>
          <p:nvPr/>
        </p:nvSpPr>
        <p:spPr>
          <a:xfrm>
            <a:off x="-3104912" y="3645024"/>
            <a:ext cx="3185487" cy="369332"/>
          </a:xfrm>
          <a:prstGeom prst="rect">
            <a:avLst/>
          </a:prstGeom>
        </p:spPr>
        <p:txBody>
          <a:bodyPr wrap="none">
            <a:spAutoFit/>
          </a:bodyPr>
          <a:lstStyle/>
          <a:p>
            <a:r>
              <a:rPr lang="zh-CN" altLang="en-US" dirty="0">
                <a:solidFill>
                  <a:prstClr val="black"/>
                </a:solidFill>
              </a:rPr>
              <a:t>这些文字和平台展示结合表示</a:t>
            </a:r>
          </a:p>
        </p:txBody>
      </p:sp>
      <p:pic>
        <p:nvPicPr>
          <p:cNvPr id="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0" y="4708598"/>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2" y="4150780"/>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1" y="3584817"/>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5569"/>
          <a:stretch/>
        </p:blipFill>
        <p:spPr bwMode="auto">
          <a:xfrm>
            <a:off x="349412" y="1465545"/>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图片 5" descr="QQ截图20170821230511"/>
          <p:cNvPicPr>
            <a:picLocks noChangeAspect="1"/>
          </p:cNvPicPr>
          <p:nvPr/>
        </p:nvPicPr>
        <p:blipFill>
          <a:blip r:embed="rId8"/>
          <a:stretch>
            <a:fillRect/>
          </a:stretch>
        </p:blipFill>
        <p:spPr>
          <a:xfrm>
            <a:off x="349412" y="1044032"/>
            <a:ext cx="8255036" cy="421514"/>
          </a:xfrm>
          <a:prstGeom prst="rect">
            <a:avLst/>
          </a:prstGeom>
        </p:spPr>
      </p:pic>
      <p:pic>
        <p:nvPicPr>
          <p:cNvPr id="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2" y="527847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09" y="5761038"/>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15"/>
          <p:cNvSpPr/>
          <p:nvPr/>
        </p:nvSpPr>
        <p:spPr>
          <a:xfrm>
            <a:off x="51266" y="4936487"/>
            <a:ext cx="1583548" cy="641978"/>
          </a:xfrm>
          <a:prstGeom prst="wedgeRoundRectCallout">
            <a:avLst>
              <a:gd name="adj1" fmla="val 51201"/>
              <a:gd name="adj2" fmla="val -1066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多层级过滤式特征选择</a:t>
            </a:r>
            <a:endParaRPr lang="zh-CN" altLang="en-US" dirty="0">
              <a:solidFill>
                <a:prstClr val="black"/>
              </a:solidFill>
            </a:endParaRPr>
          </a:p>
        </p:txBody>
      </p:sp>
      <p:pic>
        <p:nvPicPr>
          <p:cNvPr id="102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23811" b="8757"/>
          <a:stretch/>
        </p:blipFill>
        <p:spPr bwMode="auto">
          <a:xfrm>
            <a:off x="7677337" y="4316084"/>
            <a:ext cx="1001652" cy="150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圆角矩形 14"/>
          <p:cNvSpPr/>
          <p:nvPr/>
        </p:nvSpPr>
        <p:spPr>
          <a:xfrm>
            <a:off x="1687423" y="3585951"/>
            <a:ext cx="6281580" cy="2701072"/>
          </a:xfrm>
          <a:prstGeom prst="roundRect">
            <a:avLst>
              <a:gd name="adj" fmla="val 5027"/>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1772328"/>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921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27" y="-25968"/>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a:t>——</a:t>
            </a:r>
            <a:r>
              <a:rPr lang="zh-CN" altLang="en-US" sz="2800" dirty="0"/>
              <a:t>数</a:t>
            </a:r>
            <a:r>
              <a:rPr lang="zh-CN" altLang="en-US" sz="2800" dirty="0" smtClean="0"/>
              <a:t>据</a:t>
            </a:r>
            <a:r>
              <a:rPr lang="zh-CN" altLang="en-US" sz="2800" dirty="0"/>
              <a:t>分析</a:t>
            </a:r>
          </a:p>
        </p:txBody>
      </p:sp>
      <p:sp>
        <p:nvSpPr>
          <p:cNvPr id="10" name="矩形 9"/>
          <p:cNvSpPr/>
          <p:nvPr/>
        </p:nvSpPr>
        <p:spPr>
          <a:xfrm>
            <a:off x="1956931" y="4571270"/>
            <a:ext cx="5861893" cy="1982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3" name="组合 2"/>
          <p:cNvGrpSpPr/>
          <p:nvPr/>
        </p:nvGrpSpPr>
        <p:grpSpPr>
          <a:xfrm>
            <a:off x="620396" y="785926"/>
            <a:ext cx="7906344" cy="5292621"/>
            <a:chOff x="620396" y="785926"/>
            <a:chExt cx="7906344" cy="529262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898" y="1952499"/>
              <a:ext cx="1460877" cy="179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7" y="445049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9" y="3892674"/>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8" y="3326711"/>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569"/>
            <a:stretch/>
          </p:blipFill>
          <p:spPr bwMode="auto">
            <a:xfrm>
              <a:off x="620399" y="1207439"/>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组合 3"/>
            <p:cNvGrpSpPr/>
            <p:nvPr/>
          </p:nvGrpSpPr>
          <p:grpSpPr>
            <a:xfrm>
              <a:off x="1083736" y="1067891"/>
              <a:ext cx="7266744" cy="4971293"/>
              <a:chOff x="1265696" y="1414669"/>
              <a:chExt cx="7266744" cy="4971293"/>
            </a:xfrm>
          </p:grpSpPr>
          <p:pic>
            <p:nvPicPr>
              <p:cNvPr id="42" name="图片 17"/>
              <p:cNvPicPr>
                <a:picLocks noChangeAspect="1"/>
              </p:cNvPicPr>
              <p:nvPr/>
            </p:nvPicPr>
            <p:blipFill>
              <a:blip r:embed="rId5"/>
              <a:srcRect l="18518" t="7465" r="-72" b="-554"/>
              <a:stretch>
                <a:fillRect/>
              </a:stretch>
            </p:blipFill>
            <p:spPr>
              <a:xfrm>
                <a:off x="2108812" y="1414669"/>
                <a:ext cx="5712460" cy="3096260"/>
              </a:xfrm>
              <a:prstGeom prst="rect">
                <a:avLst/>
              </a:prstGeom>
            </p:spPr>
          </p:pic>
          <p:pic>
            <p:nvPicPr>
              <p:cNvPr id="36" name="图片 11"/>
              <p:cNvPicPr>
                <a:picLocks noChangeAspect="1"/>
              </p:cNvPicPr>
              <p:nvPr/>
            </p:nvPicPr>
            <p:blipFill>
              <a:blip r:embed="rId6"/>
              <a:stretch>
                <a:fillRect/>
              </a:stretch>
            </p:blipFill>
            <p:spPr>
              <a:xfrm>
                <a:off x="2145367" y="4492714"/>
                <a:ext cx="5288794" cy="1883559"/>
              </a:xfrm>
              <a:prstGeom prst="rect">
                <a:avLst/>
              </a:prstGeom>
            </p:spPr>
          </p:pic>
          <p:sp>
            <p:nvSpPr>
              <p:cNvPr id="37" name="圆角矩形 12"/>
              <p:cNvSpPr/>
              <p:nvPr/>
            </p:nvSpPr>
            <p:spPr>
              <a:xfrm>
                <a:off x="2165651" y="2212440"/>
                <a:ext cx="4017670" cy="1884208"/>
              </a:xfrm>
              <a:prstGeom prst="roundRect">
                <a:avLst>
                  <a:gd name="adj" fmla="val 5027"/>
                </a:avLst>
              </a:prstGeom>
              <a:noFill/>
              <a:ln w="127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圆角矩形标注 13"/>
              <p:cNvSpPr/>
              <p:nvPr/>
            </p:nvSpPr>
            <p:spPr>
              <a:xfrm>
                <a:off x="6360395" y="2562877"/>
                <a:ext cx="1143036" cy="244894"/>
              </a:xfrm>
              <a:prstGeom prst="wedgeRoundRectCallout">
                <a:avLst>
                  <a:gd name="adj1" fmla="val -61398"/>
                  <a:gd name="adj2" fmla="val 7826"/>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算法选择</a:t>
                </a:r>
                <a:endParaRPr lang="zh-CN" altLang="en-US" dirty="0">
                  <a:solidFill>
                    <a:prstClr val="black"/>
                  </a:solidFill>
                </a:endParaRPr>
              </a:p>
            </p:txBody>
          </p:sp>
          <p:sp>
            <p:nvSpPr>
              <p:cNvPr id="39" name="圆角矩形 15"/>
              <p:cNvSpPr/>
              <p:nvPr/>
            </p:nvSpPr>
            <p:spPr>
              <a:xfrm>
                <a:off x="2162594" y="4578535"/>
                <a:ext cx="5365785" cy="1807427"/>
              </a:xfrm>
              <a:prstGeom prst="roundRect">
                <a:avLst>
                  <a:gd name="adj" fmla="val 5027"/>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标注 16"/>
              <p:cNvSpPr/>
              <p:nvPr/>
            </p:nvSpPr>
            <p:spPr>
              <a:xfrm>
                <a:off x="6834461" y="3957363"/>
                <a:ext cx="1697979" cy="432475"/>
              </a:xfrm>
              <a:prstGeom prst="wedgeRoundRectCallout">
                <a:avLst>
                  <a:gd name="adj1" fmla="val -37029"/>
                  <a:gd name="adj2" fmla="val 111002"/>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结果可视化</a:t>
                </a:r>
                <a:endParaRPr lang="zh-CN" altLang="en-US" dirty="0">
                  <a:solidFill>
                    <a:prstClr val="black"/>
                  </a:solidFill>
                </a:endParaRPr>
              </a:p>
            </p:txBody>
          </p:sp>
          <p:sp>
            <p:nvSpPr>
              <p:cNvPr id="41" name="左弧形箭头 2"/>
              <p:cNvSpPr/>
              <p:nvPr/>
            </p:nvSpPr>
            <p:spPr>
              <a:xfrm>
                <a:off x="1265696" y="3008008"/>
                <a:ext cx="913323" cy="2304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pic>
          <p:nvPicPr>
            <p:cNvPr id="44" name="图片 5" descr="QQ截图20170821230511"/>
            <p:cNvPicPr>
              <a:picLocks noChangeAspect="1"/>
            </p:cNvPicPr>
            <p:nvPr/>
          </p:nvPicPr>
          <p:blipFill>
            <a:blip r:embed="rId7"/>
            <a:stretch>
              <a:fillRect/>
            </a:stretch>
          </p:blipFill>
          <p:spPr>
            <a:xfrm>
              <a:off x="620399" y="785926"/>
              <a:ext cx="7906341" cy="421514"/>
            </a:xfrm>
            <a:prstGeom prst="rect">
              <a:avLst/>
            </a:prstGeom>
          </p:spPr>
        </p:pic>
        <p:pic>
          <p:nvPicPr>
            <p:cNvPr id="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9" y="5020366"/>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6" y="550293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4793" y="4138456"/>
              <a:ext cx="1161947" cy="176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05497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研</a:t>
            </a:r>
            <a:r>
              <a:rPr lang="zh-CN" altLang="en-US" dirty="0" smtClean="0">
                <a:solidFill>
                  <a:prstClr val="white">
                    <a:lumMod val="65000"/>
                  </a:prstClr>
                </a:solidFill>
              </a:rPr>
              <a:t>究内容</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进</a:t>
            </a:r>
            <a:r>
              <a:rPr lang="zh-CN" altLang="en-US" dirty="0" smtClean="0">
                <a:solidFill>
                  <a:prstClr val="white">
                    <a:lumMod val="65000"/>
                  </a:prstClr>
                </a:solidFill>
              </a:rPr>
              <a:t>度计划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存</a:t>
            </a:r>
            <a:r>
              <a:rPr lang="zh-CN" altLang="en-US" dirty="0" smtClean="0">
                <a:solidFill>
                  <a:prstClr val="white">
                    <a:lumMod val="65000"/>
                  </a:prstClr>
                </a:solidFill>
              </a:rPr>
              <a:t>在问题</a:t>
            </a:r>
            <a:endParaRPr lang="en-US" altLang="zh-CN" dirty="0" smtClean="0">
              <a:solidFill>
                <a:prstClr val="white">
                  <a:lumMod val="65000"/>
                </a:prst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数据采集</a:t>
            </a:r>
            <a:r>
              <a:rPr lang="zh-CN" altLang="en-US" dirty="0" smtClean="0">
                <a:solidFill>
                  <a:prstClr val="white">
                    <a:lumMod val="65000"/>
                  </a:prstClr>
                </a:solidFill>
              </a:rPr>
              <a:t>和</a:t>
            </a:r>
            <a:r>
              <a:rPr lang="zh-CN" altLang="en-US" dirty="0">
                <a:solidFill>
                  <a:prstClr val="white">
                    <a:lumMod val="65000"/>
                  </a:prstClr>
                </a:solidFill>
              </a:rPr>
              <a:t>数</a:t>
            </a:r>
            <a:r>
              <a:rPr lang="zh-CN" altLang="en-US" dirty="0" smtClean="0">
                <a:solidFill>
                  <a:prstClr val="white">
                    <a:lumMod val="65000"/>
                  </a:prstClr>
                </a:solidFill>
              </a:rPr>
              <a:t>据标准制定</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数据存储</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算法研究</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平台设计</a:t>
            </a:r>
            <a:endParaRPr lang="en-US" altLang="zh-CN" dirty="0" smtClean="0">
              <a:solidFill>
                <a:prstClr val="white">
                  <a:lumMod val="65000"/>
                </a:prstClr>
              </a:solidFill>
            </a:endParaRPr>
          </a:p>
          <a:p>
            <a:pPr marL="285750" indent="-285750">
              <a:buFont typeface="Wingdings" panose="05000000000000000000" pitchFamily="2" charset="2"/>
              <a:buChar char="Ø"/>
            </a:pPr>
            <a:endParaRPr lang="en-US" altLang="zh-CN" dirty="0" smtClean="0">
              <a:solidFill>
                <a:prstClr val="black"/>
              </a:solidFill>
            </a:endParaRPr>
          </a:p>
        </p:txBody>
      </p:sp>
      <p:sp>
        <p:nvSpPr>
          <p:cNvPr id="5" name="文本框 4"/>
          <p:cNvSpPr txBox="1"/>
          <p:nvPr/>
        </p:nvSpPr>
        <p:spPr>
          <a:xfrm>
            <a:off x="1104641" y="5805264"/>
            <a:ext cx="7056784" cy="646331"/>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Ø"/>
            </a:pPr>
            <a:r>
              <a:rPr lang="zh-CN" altLang="en-US" dirty="0" smtClean="0"/>
              <a:t>项目未来计划</a:t>
            </a:r>
            <a:endParaRPr lang="en-US" altLang="zh-CN" dirty="0" smtClean="0"/>
          </a:p>
          <a:p>
            <a:pPr marL="285750" indent="-285750">
              <a:buFont typeface="Wingdings" panose="05000000000000000000" pitchFamily="2" charset="2"/>
              <a:buChar char="Ø"/>
            </a:pPr>
            <a:r>
              <a:rPr lang="zh-CN" altLang="en-US" dirty="0" smtClean="0">
                <a:solidFill>
                  <a:schemeClr val="bg1">
                    <a:lumMod val="65000"/>
                  </a:schemeClr>
                </a:solidFill>
              </a:rPr>
              <a:t>模型集成与优化</a:t>
            </a:r>
            <a:endParaRPr lang="en-US" altLang="zh-CN" dirty="0" smtClean="0">
              <a:solidFill>
                <a:schemeClr val="bg1">
                  <a:lumMod val="65000"/>
                </a:schemeClr>
              </a:solidFill>
            </a:endParaRPr>
          </a:p>
        </p:txBody>
      </p:sp>
    </p:spTree>
    <p:extLst>
      <p:ext uri="{BB962C8B-B14F-4D97-AF65-F5344CB8AC3E}">
        <p14:creationId xmlns:p14="http://schemas.microsoft.com/office/powerpoint/2010/main" val="104606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880" y="0"/>
            <a:ext cx="8229600" cy="796950"/>
          </a:xfrm>
        </p:spPr>
        <p:txBody>
          <a:bodyPr/>
          <a:lstStyle/>
          <a:p>
            <a:r>
              <a:rPr lang="zh-CN" altLang="en-US" dirty="0" smtClean="0"/>
              <a:t>项目未来计划</a:t>
            </a:r>
            <a:endParaRPr lang="zh-CN" altLang="en-US" dirty="0"/>
          </a:p>
        </p:txBody>
      </p:sp>
      <p:grpSp>
        <p:nvGrpSpPr>
          <p:cNvPr id="4" name="组合 3"/>
          <p:cNvGrpSpPr/>
          <p:nvPr/>
        </p:nvGrpSpPr>
        <p:grpSpPr>
          <a:xfrm>
            <a:off x="251520" y="1052736"/>
            <a:ext cx="7460948" cy="4996056"/>
            <a:chOff x="-274484" y="813262"/>
            <a:chExt cx="7460948" cy="4996056"/>
          </a:xfrm>
        </p:grpSpPr>
        <p:grpSp>
          <p:nvGrpSpPr>
            <p:cNvPr id="6" name="027e1dff-2044-4cd5-a408-dcacaf372910"/>
            <p:cNvGrpSpPr>
              <a:grpSpLocks noChangeAspect="1"/>
            </p:cNvGrpSpPr>
            <p:nvPr/>
          </p:nvGrpSpPr>
          <p:grpSpPr>
            <a:xfrm>
              <a:off x="-274484" y="813262"/>
              <a:ext cx="7291280" cy="4996056"/>
              <a:chOff x="947429" y="1477629"/>
              <a:chExt cx="8329678" cy="4320000"/>
            </a:xfrm>
          </p:grpSpPr>
          <p:sp>
            <p:nvSpPr>
              <p:cNvPr id="7" name="îṣļîḑé-Freeform: Shape 3"/>
              <p:cNvSpPr/>
              <p:nvPr/>
            </p:nvSpPr>
            <p:spPr>
              <a:xfrm>
                <a:off x="3200684" y="4645898"/>
                <a:ext cx="876303" cy="897087"/>
              </a:xfrm>
              <a:custGeom>
                <a:avLst/>
                <a:gdLst>
                  <a:gd name="connsiteX0" fmla="*/ 0 w 856464"/>
                  <a:gd name="connsiteY0" fmla="*/ 0 h 906612"/>
                  <a:gd name="connsiteX1" fmla="*/ 856464 w 856464"/>
                  <a:gd name="connsiteY1" fmla="*/ 0 h 906612"/>
                  <a:gd name="connsiteX2" fmla="*/ 856464 w 856464"/>
                  <a:gd name="connsiteY2" fmla="*/ 906612 h 906612"/>
                  <a:gd name="connsiteX3" fmla="*/ 0 w 856464"/>
                  <a:gd name="connsiteY3" fmla="*/ 906612 h 906612"/>
                  <a:gd name="connsiteX4" fmla="*/ 0 w 856464"/>
                  <a:gd name="connsiteY4" fmla="*/ 0 h 906612"/>
                  <a:gd name="connsiteX0" fmla="*/ 0 w 856464"/>
                  <a:gd name="connsiteY0" fmla="*/ 0 h 906612"/>
                  <a:gd name="connsiteX1" fmla="*/ 856464 w 856464"/>
                  <a:gd name="connsiteY1" fmla="*/ 0 h 906612"/>
                  <a:gd name="connsiteX2" fmla="*/ 856464 w 856464"/>
                  <a:gd name="connsiteY2" fmla="*/ 906612 h 906612"/>
                  <a:gd name="connsiteX3" fmla="*/ 301625 w 856464"/>
                  <a:gd name="connsiteY3" fmla="*/ 900262 h 906612"/>
                  <a:gd name="connsiteX4" fmla="*/ 0 w 856464"/>
                  <a:gd name="connsiteY4" fmla="*/ 0 h 906612"/>
                  <a:gd name="connsiteX0" fmla="*/ 0 w 856464"/>
                  <a:gd name="connsiteY0" fmla="*/ 0 h 900262"/>
                  <a:gd name="connsiteX1" fmla="*/ 856464 w 856464"/>
                  <a:gd name="connsiteY1" fmla="*/ 0 h 900262"/>
                  <a:gd name="connsiteX2" fmla="*/ 548489 w 856464"/>
                  <a:gd name="connsiteY2" fmla="*/ 871687 h 900262"/>
                  <a:gd name="connsiteX3" fmla="*/ 301625 w 856464"/>
                  <a:gd name="connsiteY3" fmla="*/ 900262 h 900262"/>
                  <a:gd name="connsiteX4" fmla="*/ 0 w 856464"/>
                  <a:gd name="connsiteY4" fmla="*/ 0 h 900262"/>
                  <a:gd name="connsiteX0" fmla="*/ 0 w 856464"/>
                  <a:gd name="connsiteY0" fmla="*/ 0 h 906612"/>
                  <a:gd name="connsiteX1" fmla="*/ 856464 w 856464"/>
                  <a:gd name="connsiteY1" fmla="*/ 0 h 906612"/>
                  <a:gd name="connsiteX2" fmla="*/ 580239 w 856464"/>
                  <a:gd name="connsiteY2" fmla="*/ 906612 h 906612"/>
                  <a:gd name="connsiteX3" fmla="*/ 301625 w 856464"/>
                  <a:gd name="connsiteY3" fmla="*/ 900262 h 906612"/>
                  <a:gd name="connsiteX4" fmla="*/ 0 w 856464"/>
                  <a:gd name="connsiteY4" fmla="*/ 0 h 906612"/>
                  <a:gd name="connsiteX0" fmla="*/ 0 w 868370"/>
                  <a:gd name="connsiteY0" fmla="*/ 0 h 906612"/>
                  <a:gd name="connsiteX1" fmla="*/ 868370 w 868370"/>
                  <a:gd name="connsiteY1" fmla="*/ 266700 h 906612"/>
                  <a:gd name="connsiteX2" fmla="*/ 580239 w 868370"/>
                  <a:gd name="connsiteY2" fmla="*/ 906612 h 906612"/>
                  <a:gd name="connsiteX3" fmla="*/ 301625 w 868370"/>
                  <a:gd name="connsiteY3" fmla="*/ 900262 h 906612"/>
                  <a:gd name="connsiteX4" fmla="*/ 0 w 868370"/>
                  <a:gd name="connsiteY4" fmla="*/ 0 h 906612"/>
                  <a:gd name="connsiteX0" fmla="*/ 0 w 868370"/>
                  <a:gd name="connsiteY0" fmla="*/ 0 h 906612"/>
                  <a:gd name="connsiteX1" fmla="*/ 850496 w 868370"/>
                  <a:gd name="connsiteY1" fmla="*/ 65516 h 906612"/>
                  <a:gd name="connsiteX2" fmla="*/ 868370 w 868370"/>
                  <a:gd name="connsiteY2" fmla="*/ 266700 h 906612"/>
                  <a:gd name="connsiteX3" fmla="*/ 580239 w 868370"/>
                  <a:gd name="connsiteY3" fmla="*/ 906612 h 906612"/>
                  <a:gd name="connsiteX4" fmla="*/ 301625 w 868370"/>
                  <a:gd name="connsiteY4" fmla="*/ 900262 h 906612"/>
                  <a:gd name="connsiteX5" fmla="*/ 0 w 868370"/>
                  <a:gd name="connsiteY5" fmla="*/ 0 h 906612"/>
                  <a:gd name="connsiteX0" fmla="*/ 0 w 850496"/>
                  <a:gd name="connsiteY0" fmla="*/ 0 h 906612"/>
                  <a:gd name="connsiteX1" fmla="*/ 850496 w 850496"/>
                  <a:gd name="connsiteY1" fmla="*/ 65516 h 906612"/>
                  <a:gd name="connsiteX2" fmla="*/ 825507 w 850496"/>
                  <a:gd name="connsiteY2" fmla="*/ 271463 h 906612"/>
                  <a:gd name="connsiteX3" fmla="*/ 580239 w 850496"/>
                  <a:gd name="connsiteY3" fmla="*/ 906612 h 906612"/>
                  <a:gd name="connsiteX4" fmla="*/ 301625 w 850496"/>
                  <a:gd name="connsiteY4" fmla="*/ 900262 h 906612"/>
                  <a:gd name="connsiteX5" fmla="*/ 0 w 850496"/>
                  <a:gd name="connsiteY5" fmla="*/ 0 h 906612"/>
                  <a:gd name="connsiteX0" fmla="*/ 0 w 877895"/>
                  <a:gd name="connsiteY0" fmla="*/ 0 h 906612"/>
                  <a:gd name="connsiteX1" fmla="*/ 850496 w 877895"/>
                  <a:gd name="connsiteY1" fmla="*/ 65516 h 906612"/>
                  <a:gd name="connsiteX2" fmla="*/ 877895 w 877895"/>
                  <a:gd name="connsiteY2" fmla="*/ 269081 h 906612"/>
                  <a:gd name="connsiteX3" fmla="*/ 580239 w 877895"/>
                  <a:gd name="connsiteY3" fmla="*/ 906612 h 906612"/>
                  <a:gd name="connsiteX4" fmla="*/ 301625 w 877895"/>
                  <a:gd name="connsiteY4" fmla="*/ 900262 h 906612"/>
                  <a:gd name="connsiteX5" fmla="*/ 0 w 877895"/>
                  <a:gd name="connsiteY5" fmla="*/ 0 h 906612"/>
                  <a:gd name="connsiteX0" fmla="*/ 0 w 879071"/>
                  <a:gd name="connsiteY0" fmla="*/ 0 h 906612"/>
                  <a:gd name="connsiteX1" fmla="*/ 879071 w 879071"/>
                  <a:gd name="connsiteY1" fmla="*/ 51229 h 906612"/>
                  <a:gd name="connsiteX2" fmla="*/ 877895 w 879071"/>
                  <a:gd name="connsiteY2" fmla="*/ 269081 h 906612"/>
                  <a:gd name="connsiteX3" fmla="*/ 580239 w 879071"/>
                  <a:gd name="connsiteY3" fmla="*/ 906612 h 906612"/>
                  <a:gd name="connsiteX4" fmla="*/ 301625 w 879071"/>
                  <a:gd name="connsiteY4" fmla="*/ 900262 h 906612"/>
                  <a:gd name="connsiteX5" fmla="*/ 0 w 879071"/>
                  <a:gd name="connsiteY5" fmla="*/ 0 h 906612"/>
                  <a:gd name="connsiteX0" fmla="*/ 9136 w 888207"/>
                  <a:gd name="connsiteY0" fmla="*/ 0 h 906612"/>
                  <a:gd name="connsiteX1" fmla="*/ 888207 w 888207"/>
                  <a:gd name="connsiteY1" fmla="*/ 51229 h 906612"/>
                  <a:gd name="connsiteX2" fmla="*/ 887031 w 888207"/>
                  <a:gd name="connsiteY2" fmla="*/ 269081 h 906612"/>
                  <a:gd name="connsiteX3" fmla="*/ 589375 w 888207"/>
                  <a:gd name="connsiteY3" fmla="*/ 906612 h 906612"/>
                  <a:gd name="connsiteX4" fmla="*/ 310761 w 888207"/>
                  <a:gd name="connsiteY4" fmla="*/ 900262 h 906612"/>
                  <a:gd name="connsiteX5" fmla="*/ 0 w 888207"/>
                  <a:gd name="connsiteY5" fmla="*/ 270304 h 906612"/>
                  <a:gd name="connsiteX6" fmla="*/ 9136 w 888207"/>
                  <a:gd name="connsiteY6" fmla="*/ 0 h 906612"/>
                  <a:gd name="connsiteX0" fmla="*/ 9232 w 888303"/>
                  <a:gd name="connsiteY0" fmla="*/ 0 h 906612"/>
                  <a:gd name="connsiteX1" fmla="*/ 888303 w 888303"/>
                  <a:gd name="connsiteY1" fmla="*/ 51229 h 906612"/>
                  <a:gd name="connsiteX2" fmla="*/ 887127 w 888303"/>
                  <a:gd name="connsiteY2" fmla="*/ 269081 h 906612"/>
                  <a:gd name="connsiteX3" fmla="*/ 589471 w 888303"/>
                  <a:gd name="connsiteY3" fmla="*/ 906612 h 906612"/>
                  <a:gd name="connsiteX4" fmla="*/ 310857 w 888303"/>
                  <a:gd name="connsiteY4" fmla="*/ 900262 h 906612"/>
                  <a:gd name="connsiteX5" fmla="*/ 96 w 888303"/>
                  <a:gd name="connsiteY5" fmla="*/ 270304 h 906612"/>
                  <a:gd name="connsiteX6" fmla="*/ 9232 w 888303"/>
                  <a:gd name="connsiteY6" fmla="*/ 0 h 906612"/>
                  <a:gd name="connsiteX0" fmla="*/ 9136 w 888207"/>
                  <a:gd name="connsiteY0" fmla="*/ 0 h 906612"/>
                  <a:gd name="connsiteX1" fmla="*/ 888207 w 888207"/>
                  <a:gd name="connsiteY1" fmla="*/ 51229 h 906612"/>
                  <a:gd name="connsiteX2" fmla="*/ 887031 w 888207"/>
                  <a:gd name="connsiteY2" fmla="*/ 269081 h 906612"/>
                  <a:gd name="connsiteX3" fmla="*/ 589375 w 888207"/>
                  <a:gd name="connsiteY3" fmla="*/ 906612 h 906612"/>
                  <a:gd name="connsiteX4" fmla="*/ 310761 w 888207"/>
                  <a:gd name="connsiteY4" fmla="*/ 900262 h 906612"/>
                  <a:gd name="connsiteX5" fmla="*/ 0 w 888207"/>
                  <a:gd name="connsiteY5" fmla="*/ 270304 h 906612"/>
                  <a:gd name="connsiteX6" fmla="*/ 9136 w 888207"/>
                  <a:gd name="connsiteY6" fmla="*/ 0 h 906612"/>
                  <a:gd name="connsiteX0" fmla="*/ 9136 w 888207"/>
                  <a:gd name="connsiteY0" fmla="*/ 64676 h 971288"/>
                  <a:gd name="connsiteX1" fmla="*/ 888207 w 888207"/>
                  <a:gd name="connsiteY1" fmla="*/ 115905 h 971288"/>
                  <a:gd name="connsiteX2" fmla="*/ 887031 w 888207"/>
                  <a:gd name="connsiteY2" fmla="*/ 333757 h 971288"/>
                  <a:gd name="connsiteX3" fmla="*/ 589375 w 888207"/>
                  <a:gd name="connsiteY3" fmla="*/ 971288 h 971288"/>
                  <a:gd name="connsiteX4" fmla="*/ 310761 w 888207"/>
                  <a:gd name="connsiteY4" fmla="*/ 964938 h 971288"/>
                  <a:gd name="connsiteX5" fmla="*/ 0 w 888207"/>
                  <a:gd name="connsiteY5" fmla="*/ 334980 h 971288"/>
                  <a:gd name="connsiteX6" fmla="*/ 9136 w 888207"/>
                  <a:gd name="connsiteY6" fmla="*/ 64676 h 971288"/>
                  <a:gd name="connsiteX0" fmla="*/ 9136 w 888207"/>
                  <a:gd name="connsiteY0" fmla="*/ 0 h 906612"/>
                  <a:gd name="connsiteX1" fmla="*/ 888207 w 888207"/>
                  <a:gd name="connsiteY1" fmla="*/ 51229 h 906612"/>
                  <a:gd name="connsiteX2" fmla="*/ 887031 w 888207"/>
                  <a:gd name="connsiteY2" fmla="*/ 269081 h 906612"/>
                  <a:gd name="connsiteX3" fmla="*/ 589375 w 888207"/>
                  <a:gd name="connsiteY3" fmla="*/ 906612 h 906612"/>
                  <a:gd name="connsiteX4" fmla="*/ 310761 w 888207"/>
                  <a:gd name="connsiteY4" fmla="*/ 900262 h 906612"/>
                  <a:gd name="connsiteX5" fmla="*/ 0 w 888207"/>
                  <a:gd name="connsiteY5" fmla="*/ 270304 h 906612"/>
                  <a:gd name="connsiteX6" fmla="*/ 9136 w 888207"/>
                  <a:gd name="connsiteY6" fmla="*/ 0 h 906612"/>
                  <a:gd name="connsiteX0" fmla="*/ 9136 w 888207"/>
                  <a:gd name="connsiteY0" fmla="*/ 45561 h 952173"/>
                  <a:gd name="connsiteX1" fmla="*/ 888207 w 888207"/>
                  <a:gd name="connsiteY1" fmla="*/ 96790 h 952173"/>
                  <a:gd name="connsiteX2" fmla="*/ 887031 w 888207"/>
                  <a:gd name="connsiteY2" fmla="*/ 314642 h 952173"/>
                  <a:gd name="connsiteX3" fmla="*/ 589375 w 888207"/>
                  <a:gd name="connsiteY3" fmla="*/ 952173 h 952173"/>
                  <a:gd name="connsiteX4" fmla="*/ 310761 w 888207"/>
                  <a:gd name="connsiteY4" fmla="*/ 945823 h 952173"/>
                  <a:gd name="connsiteX5" fmla="*/ 0 w 888207"/>
                  <a:gd name="connsiteY5" fmla="*/ 315865 h 952173"/>
                  <a:gd name="connsiteX6" fmla="*/ 9136 w 888207"/>
                  <a:gd name="connsiteY6" fmla="*/ 45561 h 952173"/>
                  <a:gd name="connsiteX0" fmla="*/ 9136 w 888207"/>
                  <a:gd name="connsiteY0" fmla="*/ 45561 h 952173"/>
                  <a:gd name="connsiteX1" fmla="*/ 888207 w 888207"/>
                  <a:gd name="connsiteY1" fmla="*/ 96790 h 952173"/>
                  <a:gd name="connsiteX2" fmla="*/ 887031 w 888207"/>
                  <a:gd name="connsiteY2" fmla="*/ 314642 h 952173"/>
                  <a:gd name="connsiteX3" fmla="*/ 589375 w 888207"/>
                  <a:gd name="connsiteY3" fmla="*/ 952173 h 952173"/>
                  <a:gd name="connsiteX4" fmla="*/ 310761 w 888207"/>
                  <a:gd name="connsiteY4" fmla="*/ 945823 h 952173"/>
                  <a:gd name="connsiteX5" fmla="*/ 0 w 888207"/>
                  <a:gd name="connsiteY5" fmla="*/ 315865 h 952173"/>
                  <a:gd name="connsiteX6" fmla="*/ 9136 w 888207"/>
                  <a:gd name="connsiteY6" fmla="*/ 45561 h 952173"/>
                  <a:gd name="connsiteX0" fmla="*/ 9136 w 888207"/>
                  <a:gd name="connsiteY0" fmla="*/ 11217 h 917829"/>
                  <a:gd name="connsiteX1" fmla="*/ 888207 w 888207"/>
                  <a:gd name="connsiteY1" fmla="*/ 62446 h 917829"/>
                  <a:gd name="connsiteX2" fmla="*/ 887031 w 888207"/>
                  <a:gd name="connsiteY2" fmla="*/ 280298 h 917829"/>
                  <a:gd name="connsiteX3" fmla="*/ 589375 w 888207"/>
                  <a:gd name="connsiteY3" fmla="*/ 917829 h 917829"/>
                  <a:gd name="connsiteX4" fmla="*/ 310761 w 888207"/>
                  <a:gd name="connsiteY4" fmla="*/ 911479 h 917829"/>
                  <a:gd name="connsiteX5" fmla="*/ 0 w 888207"/>
                  <a:gd name="connsiteY5" fmla="*/ 281521 h 917829"/>
                  <a:gd name="connsiteX6" fmla="*/ 9136 w 888207"/>
                  <a:gd name="connsiteY6" fmla="*/ 11217 h 917829"/>
                  <a:gd name="connsiteX0" fmla="*/ 9136 w 888207"/>
                  <a:gd name="connsiteY0" fmla="*/ 0 h 906612"/>
                  <a:gd name="connsiteX1" fmla="*/ 888207 w 888207"/>
                  <a:gd name="connsiteY1" fmla="*/ 51229 h 906612"/>
                  <a:gd name="connsiteX2" fmla="*/ 887031 w 888207"/>
                  <a:gd name="connsiteY2" fmla="*/ 269081 h 906612"/>
                  <a:gd name="connsiteX3" fmla="*/ 589375 w 888207"/>
                  <a:gd name="connsiteY3" fmla="*/ 906612 h 906612"/>
                  <a:gd name="connsiteX4" fmla="*/ 310761 w 888207"/>
                  <a:gd name="connsiteY4" fmla="*/ 900262 h 906612"/>
                  <a:gd name="connsiteX5" fmla="*/ 0 w 888207"/>
                  <a:gd name="connsiteY5" fmla="*/ 270304 h 906612"/>
                  <a:gd name="connsiteX6" fmla="*/ 9136 w 888207"/>
                  <a:gd name="connsiteY6" fmla="*/ 0 h 906612"/>
                  <a:gd name="connsiteX0" fmla="*/ 0 w 888596"/>
                  <a:gd name="connsiteY0" fmla="*/ 27352 h 855383"/>
                  <a:gd name="connsiteX1" fmla="*/ 888596 w 888596"/>
                  <a:gd name="connsiteY1" fmla="*/ 0 h 855383"/>
                  <a:gd name="connsiteX2" fmla="*/ 887420 w 888596"/>
                  <a:gd name="connsiteY2" fmla="*/ 217852 h 855383"/>
                  <a:gd name="connsiteX3" fmla="*/ 589764 w 888596"/>
                  <a:gd name="connsiteY3" fmla="*/ 855383 h 855383"/>
                  <a:gd name="connsiteX4" fmla="*/ 311150 w 888596"/>
                  <a:gd name="connsiteY4" fmla="*/ 849033 h 855383"/>
                  <a:gd name="connsiteX5" fmla="*/ 389 w 888596"/>
                  <a:gd name="connsiteY5" fmla="*/ 219075 h 855383"/>
                  <a:gd name="connsiteX6" fmla="*/ 0 w 888596"/>
                  <a:gd name="connsiteY6" fmla="*/ 27352 h 855383"/>
                  <a:gd name="connsiteX0" fmla="*/ 0 w 905265"/>
                  <a:gd name="connsiteY0" fmla="*/ 0 h 894706"/>
                  <a:gd name="connsiteX1" fmla="*/ 905265 w 905265"/>
                  <a:gd name="connsiteY1" fmla="*/ 39323 h 894706"/>
                  <a:gd name="connsiteX2" fmla="*/ 904089 w 905265"/>
                  <a:gd name="connsiteY2" fmla="*/ 257175 h 894706"/>
                  <a:gd name="connsiteX3" fmla="*/ 606433 w 905265"/>
                  <a:gd name="connsiteY3" fmla="*/ 894706 h 894706"/>
                  <a:gd name="connsiteX4" fmla="*/ 327819 w 905265"/>
                  <a:gd name="connsiteY4" fmla="*/ 888356 h 894706"/>
                  <a:gd name="connsiteX5" fmla="*/ 17058 w 905265"/>
                  <a:gd name="connsiteY5" fmla="*/ 258398 h 894706"/>
                  <a:gd name="connsiteX6" fmla="*/ 0 w 905265"/>
                  <a:gd name="connsiteY6" fmla="*/ 0 h 894706"/>
                  <a:gd name="connsiteX0" fmla="*/ 0 w 910027"/>
                  <a:gd name="connsiteY0" fmla="*/ 0 h 894706"/>
                  <a:gd name="connsiteX1" fmla="*/ 910027 w 910027"/>
                  <a:gd name="connsiteY1" fmla="*/ 10748 h 894706"/>
                  <a:gd name="connsiteX2" fmla="*/ 904089 w 910027"/>
                  <a:gd name="connsiteY2" fmla="*/ 257175 h 894706"/>
                  <a:gd name="connsiteX3" fmla="*/ 606433 w 910027"/>
                  <a:gd name="connsiteY3" fmla="*/ 894706 h 894706"/>
                  <a:gd name="connsiteX4" fmla="*/ 327819 w 910027"/>
                  <a:gd name="connsiteY4" fmla="*/ 888356 h 894706"/>
                  <a:gd name="connsiteX5" fmla="*/ 17058 w 910027"/>
                  <a:gd name="connsiteY5" fmla="*/ 258398 h 894706"/>
                  <a:gd name="connsiteX6" fmla="*/ 0 w 910027"/>
                  <a:gd name="connsiteY6" fmla="*/ 0 h 894706"/>
                  <a:gd name="connsiteX0" fmla="*/ 0 w 910027"/>
                  <a:gd name="connsiteY0" fmla="*/ 0 h 894706"/>
                  <a:gd name="connsiteX1" fmla="*/ 910027 w 910027"/>
                  <a:gd name="connsiteY1" fmla="*/ 10748 h 894706"/>
                  <a:gd name="connsiteX2" fmla="*/ 904089 w 910027"/>
                  <a:gd name="connsiteY2" fmla="*/ 257175 h 894706"/>
                  <a:gd name="connsiteX3" fmla="*/ 606433 w 910027"/>
                  <a:gd name="connsiteY3" fmla="*/ 894706 h 894706"/>
                  <a:gd name="connsiteX4" fmla="*/ 327819 w 910027"/>
                  <a:gd name="connsiteY4" fmla="*/ 888356 h 894706"/>
                  <a:gd name="connsiteX5" fmla="*/ 17058 w 910027"/>
                  <a:gd name="connsiteY5" fmla="*/ 258398 h 894706"/>
                  <a:gd name="connsiteX6" fmla="*/ 0 w 910027"/>
                  <a:gd name="connsiteY6" fmla="*/ 0 h 894706"/>
                  <a:gd name="connsiteX0" fmla="*/ 0 w 910027"/>
                  <a:gd name="connsiteY0" fmla="*/ 0 h 894706"/>
                  <a:gd name="connsiteX1" fmla="*/ 910027 w 910027"/>
                  <a:gd name="connsiteY1" fmla="*/ 10748 h 894706"/>
                  <a:gd name="connsiteX2" fmla="*/ 904089 w 910027"/>
                  <a:gd name="connsiteY2" fmla="*/ 257175 h 894706"/>
                  <a:gd name="connsiteX3" fmla="*/ 606433 w 910027"/>
                  <a:gd name="connsiteY3" fmla="*/ 894706 h 894706"/>
                  <a:gd name="connsiteX4" fmla="*/ 323056 w 910027"/>
                  <a:gd name="connsiteY4" fmla="*/ 893119 h 894706"/>
                  <a:gd name="connsiteX5" fmla="*/ 17058 w 910027"/>
                  <a:gd name="connsiteY5" fmla="*/ 258398 h 894706"/>
                  <a:gd name="connsiteX6" fmla="*/ 0 w 910027"/>
                  <a:gd name="connsiteY6" fmla="*/ 0 h 894706"/>
                  <a:gd name="connsiteX0" fmla="*/ 0 w 910027"/>
                  <a:gd name="connsiteY0" fmla="*/ 0 h 894706"/>
                  <a:gd name="connsiteX1" fmla="*/ 910027 w 910027"/>
                  <a:gd name="connsiteY1" fmla="*/ 10748 h 894706"/>
                  <a:gd name="connsiteX2" fmla="*/ 904089 w 910027"/>
                  <a:gd name="connsiteY2" fmla="*/ 257175 h 894706"/>
                  <a:gd name="connsiteX3" fmla="*/ 606433 w 910027"/>
                  <a:gd name="connsiteY3" fmla="*/ 894706 h 894706"/>
                  <a:gd name="connsiteX4" fmla="*/ 323056 w 910027"/>
                  <a:gd name="connsiteY4" fmla="*/ 893119 h 894706"/>
                  <a:gd name="connsiteX5" fmla="*/ 33727 w 910027"/>
                  <a:gd name="connsiteY5" fmla="*/ 277448 h 894706"/>
                  <a:gd name="connsiteX6" fmla="*/ 0 w 910027"/>
                  <a:gd name="connsiteY6" fmla="*/ 0 h 894706"/>
                  <a:gd name="connsiteX0" fmla="*/ 4376 w 876303"/>
                  <a:gd name="connsiteY0" fmla="*/ 0 h 897087"/>
                  <a:gd name="connsiteX1" fmla="*/ 876303 w 876303"/>
                  <a:gd name="connsiteY1" fmla="*/ 13129 h 897087"/>
                  <a:gd name="connsiteX2" fmla="*/ 870365 w 876303"/>
                  <a:gd name="connsiteY2" fmla="*/ 259556 h 897087"/>
                  <a:gd name="connsiteX3" fmla="*/ 572709 w 876303"/>
                  <a:gd name="connsiteY3" fmla="*/ 897087 h 897087"/>
                  <a:gd name="connsiteX4" fmla="*/ 289332 w 876303"/>
                  <a:gd name="connsiteY4" fmla="*/ 895500 h 897087"/>
                  <a:gd name="connsiteX5" fmla="*/ 3 w 876303"/>
                  <a:gd name="connsiteY5" fmla="*/ 279829 h 897087"/>
                  <a:gd name="connsiteX6" fmla="*/ 4376 w 876303"/>
                  <a:gd name="connsiteY6" fmla="*/ 0 h 89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3" h="897087">
                    <a:moveTo>
                      <a:pt x="4376" y="0"/>
                    </a:moveTo>
                    <a:lnTo>
                      <a:pt x="876303" y="13129"/>
                    </a:lnTo>
                    <a:lnTo>
                      <a:pt x="870365" y="259556"/>
                    </a:lnTo>
                    <a:lnTo>
                      <a:pt x="572709" y="897087"/>
                    </a:lnTo>
                    <a:lnTo>
                      <a:pt x="289332" y="895500"/>
                    </a:lnTo>
                    <a:lnTo>
                      <a:pt x="3" y="279829"/>
                    </a:lnTo>
                    <a:cubicBezTo>
                      <a:pt x="-127" y="215921"/>
                      <a:pt x="4506" y="63908"/>
                      <a:pt x="4376" y="0"/>
                    </a:cubicBezTo>
                    <a:close/>
                  </a:path>
                </a:pathLst>
              </a:custGeom>
              <a:solidFill>
                <a:srgbClr val="FCD8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grpSp>
            <p:nvGrpSpPr>
              <p:cNvPr id="8" name="Group 4"/>
              <p:cNvGrpSpPr/>
              <p:nvPr/>
            </p:nvGrpSpPr>
            <p:grpSpPr>
              <a:xfrm>
                <a:off x="3187377" y="1477629"/>
                <a:ext cx="888316" cy="4320000"/>
                <a:chOff x="5574556" y="423863"/>
                <a:chExt cx="1326309" cy="6450012"/>
              </a:xfrm>
            </p:grpSpPr>
            <p:sp>
              <p:nvSpPr>
                <p:cNvPr id="49" name="îṣļîḑé-Rectangle 15"/>
                <p:cNvSpPr>
                  <a:spLocks noChangeAspect="1"/>
                </p:cNvSpPr>
                <p:nvPr/>
              </p:nvSpPr>
              <p:spPr bwMode="auto">
                <a:xfrm>
                  <a:off x="5583240" y="423863"/>
                  <a:ext cx="1314450" cy="643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endParaRPr>
                </a:p>
              </p:txBody>
            </p:sp>
            <p:sp>
              <p:nvSpPr>
                <p:cNvPr id="50" name="îṣļîḑé-Freeform: Shape 43"/>
                <p:cNvSpPr>
                  <a:spLocks/>
                </p:cNvSpPr>
                <p:nvPr/>
              </p:nvSpPr>
              <p:spPr bwMode="auto">
                <a:xfrm>
                  <a:off x="6037265" y="6494463"/>
                  <a:ext cx="412750" cy="379412"/>
                </a:xfrm>
                <a:custGeom>
                  <a:avLst/>
                  <a:gdLst>
                    <a:gd name="T0" fmla="*/ 79 w 130"/>
                    <a:gd name="T1" fmla="*/ 107 h 120"/>
                    <a:gd name="T2" fmla="*/ 130 w 130"/>
                    <a:gd name="T3" fmla="*/ 0 h 120"/>
                    <a:gd name="T4" fmla="*/ 0 w 130"/>
                    <a:gd name="T5" fmla="*/ 0 h 120"/>
                    <a:gd name="T6" fmla="*/ 50 w 130"/>
                    <a:gd name="T7" fmla="*/ 107 h 120"/>
                    <a:gd name="T8" fmla="*/ 79 w 130"/>
                    <a:gd name="T9" fmla="*/ 107 h 120"/>
                  </a:gdLst>
                  <a:ahLst/>
                  <a:cxnLst>
                    <a:cxn ang="0">
                      <a:pos x="T0" y="T1"/>
                    </a:cxn>
                    <a:cxn ang="0">
                      <a:pos x="T2" y="T3"/>
                    </a:cxn>
                    <a:cxn ang="0">
                      <a:pos x="T4" y="T5"/>
                    </a:cxn>
                    <a:cxn ang="0">
                      <a:pos x="T6" y="T7"/>
                    </a:cxn>
                    <a:cxn ang="0">
                      <a:pos x="T8" y="T9"/>
                    </a:cxn>
                  </a:cxnLst>
                  <a:rect l="0" t="0" r="r" b="b"/>
                  <a:pathLst>
                    <a:path w="130" h="120">
                      <a:moveTo>
                        <a:pt x="79" y="107"/>
                      </a:moveTo>
                      <a:cubicBezTo>
                        <a:pt x="95" y="73"/>
                        <a:pt x="114" y="34"/>
                        <a:pt x="130" y="0"/>
                      </a:cubicBezTo>
                      <a:cubicBezTo>
                        <a:pt x="87" y="0"/>
                        <a:pt x="43" y="0"/>
                        <a:pt x="0" y="0"/>
                      </a:cubicBezTo>
                      <a:cubicBezTo>
                        <a:pt x="16" y="35"/>
                        <a:pt x="33" y="73"/>
                        <a:pt x="50" y="107"/>
                      </a:cubicBezTo>
                      <a:cubicBezTo>
                        <a:pt x="55" y="118"/>
                        <a:pt x="73" y="120"/>
                        <a:pt x="79" y="107"/>
                      </a:cubicBezTo>
                      <a:close/>
                    </a:path>
                  </a:pathLst>
                </a:custGeom>
                <a:solidFill>
                  <a:schemeClr val="tx2">
                    <a:lumMod val="75000"/>
                  </a:schemeClr>
                </a:solidFill>
                <a:ln>
                  <a:noFill/>
                </a:ln>
              </p:spPr>
              <p:txBody>
                <a:bodyPr anchor="ctr"/>
                <a:lstStyle/>
                <a:p>
                  <a:pPr algn="ctr"/>
                  <a:endParaRPr>
                    <a:solidFill>
                      <a:prstClr val="black"/>
                    </a:solidFill>
                  </a:endParaRPr>
                </a:p>
              </p:txBody>
            </p:sp>
            <p:sp>
              <p:nvSpPr>
                <p:cNvPr id="51" name="îṣļîḑé-Freeform: Shape 44"/>
                <p:cNvSpPr>
                  <a:spLocks/>
                </p:cNvSpPr>
                <p:nvPr/>
              </p:nvSpPr>
              <p:spPr bwMode="auto">
                <a:xfrm>
                  <a:off x="5805490" y="1289050"/>
                  <a:ext cx="755650" cy="4113212"/>
                </a:xfrm>
                <a:custGeom>
                  <a:avLst/>
                  <a:gdLst>
                    <a:gd name="T0" fmla="*/ 237 w 238"/>
                    <a:gd name="T1" fmla="*/ 0 h 1302"/>
                    <a:gd name="T2" fmla="*/ 236 w 238"/>
                    <a:gd name="T3" fmla="*/ 1235 h 1302"/>
                    <a:gd name="T4" fmla="*/ 99 w 238"/>
                    <a:gd name="T5" fmla="*/ 1302 h 1302"/>
                    <a:gd name="T6" fmla="*/ 2 w 238"/>
                    <a:gd name="T7" fmla="*/ 1268 h 1302"/>
                    <a:gd name="T8" fmla="*/ 3 w 238"/>
                    <a:gd name="T9" fmla="*/ 0 h 1302"/>
                    <a:gd name="T10" fmla="*/ 237 w 238"/>
                    <a:gd name="T11" fmla="*/ 0 h 1302"/>
                  </a:gdLst>
                  <a:ahLst/>
                  <a:cxnLst>
                    <a:cxn ang="0">
                      <a:pos x="T0" y="T1"/>
                    </a:cxn>
                    <a:cxn ang="0">
                      <a:pos x="T2" y="T3"/>
                    </a:cxn>
                    <a:cxn ang="0">
                      <a:pos x="T4" y="T5"/>
                    </a:cxn>
                    <a:cxn ang="0">
                      <a:pos x="T6" y="T7"/>
                    </a:cxn>
                    <a:cxn ang="0">
                      <a:pos x="T8" y="T9"/>
                    </a:cxn>
                    <a:cxn ang="0">
                      <a:pos x="T10" y="T11"/>
                    </a:cxn>
                  </a:cxnLst>
                  <a:rect l="0" t="0" r="r" b="b"/>
                  <a:pathLst>
                    <a:path w="238" h="1302">
                      <a:moveTo>
                        <a:pt x="237" y="0"/>
                      </a:moveTo>
                      <a:cubicBezTo>
                        <a:pt x="238" y="406"/>
                        <a:pt x="234" y="646"/>
                        <a:pt x="236" y="1235"/>
                      </a:cubicBezTo>
                      <a:cubicBezTo>
                        <a:pt x="172" y="1269"/>
                        <a:pt x="148" y="1301"/>
                        <a:pt x="99" y="1302"/>
                      </a:cubicBezTo>
                      <a:cubicBezTo>
                        <a:pt x="70" y="1302"/>
                        <a:pt x="31" y="1268"/>
                        <a:pt x="2" y="1268"/>
                      </a:cubicBezTo>
                      <a:cubicBezTo>
                        <a:pt x="0" y="675"/>
                        <a:pt x="4" y="420"/>
                        <a:pt x="3" y="0"/>
                      </a:cubicBezTo>
                      <a:lnTo>
                        <a:pt x="237" y="0"/>
                      </a:lnTo>
                      <a:close/>
                    </a:path>
                  </a:pathLst>
                </a:custGeom>
                <a:solidFill>
                  <a:schemeClr val="tx2">
                    <a:lumMod val="60000"/>
                    <a:lumOff val="40000"/>
                  </a:schemeClr>
                </a:solidFill>
                <a:ln>
                  <a:noFill/>
                </a:ln>
              </p:spPr>
              <p:txBody>
                <a:bodyPr anchor="ctr"/>
                <a:lstStyle/>
                <a:p>
                  <a:pPr algn="ctr"/>
                  <a:endParaRPr>
                    <a:solidFill>
                      <a:prstClr val="black"/>
                    </a:solidFill>
                  </a:endParaRPr>
                </a:p>
              </p:txBody>
            </p:sp>
            <p:sp>
              <p:nvSpPr>
                <p:cNvPr id="52" name="îṣļîḑé-Freeform: Shape 45"/>
                <p:cNvSpPr>
                  <a:spLocks/>
                </p:cNvSpPr>
                <p:nvPr/>
              </p:nvSpPr>
              <p:spPr bwMode="auto">
                <a:xfrm>
                  <a:off x="6545265" y="1285875"/>
                  <a:ext cx="355600" cy="4371975"/>
                </a:xfrm>
                <a:custGeom>
                  <a:avLst/>
                  <a:gdLst>
                    <a:gd name="T0" fmla="*/ 111 w 112"/>
                    <a:gd name="T1" fmla="*/ 0 h 1384"/>
                    <a:gd name="T2" fmla="*/ 110 w 112"/>
                    <a:gd name="T3" fmla="*/ 1350 h 1384"/>
                    <a:gd name="T4" fmla="*/ 1 w 112"/>
                    <a:gd name="T5" fmla="*/ 1238 h 1384"/>
                    <a:gd name="T6" fmla="*/ 4 w 112"/>
                    <a:gd name="T7" fmla="*/ 1 h 1384"/>
                    <a:gd name="T8" fmla="*/ 111 w 112"/>
                    <a:gd name="T9" fmla="*/ 0 h 1384"/>
                  </a:gdLst>
                  <a:ahLst/>
                  <a:cxnLst>
                    <a:cxn ang="0">
                      <a:pos x="T0" y="T1"/>
                    </a:cxn>
                    <a:cxn ang="0">
                      <a:pos x="T2" y="T3"/>
                    </a:cxn>
                    <a:cxn ang="0">
                      <a:pos x="T4" y="T5"/>
                    </a:cxn>
                    <a:cxn ang="0">
                      <a:pos x="T6" y="T7"/>
                    </a:cxn>
                    <a:cxn ang="0">
                      <a:pos x="T8" y="T9"/>
                    </a:cxn>
                  </a:cxnLst>
                  <a:rect l="0" t="0" r="r" b="b"/>
                  <a:pathLst>
                    <a:path w="112" h="1384">
                      <a:moveTo>
                        <a:pt x="111" y="0"/>
                      </a:moveTo>
                      <a:cubicBezTo>
                        <a:pt x="112" y="508"/>
                        <a:pt x="109" y="685"/>
                        <a:pt x="110" y="1350"/>
                      </a:cubicBezTo>
                      <a:cubicBezTo>
                        <a:pt x="54" y="1384"/>
                        <a:pt x="26" y="1276"/>
                        <a:pt x="1" y="1238"/>
                      </a:cubicBezTo>
                      <a:cubicBezTo>
                        <a:pt x="0" y="928"/>
                        <a:pt x="4" y="224"/>
                        <a:pt x="4" y="1"/>
                      </a:cubicBezTo>
                      <a:lnTo>
                        <a:pt x="111" y="0"/>
                      </a:lnTo>
                      <a:close/>
                    </a:path>
                  </a:pathLst>
                </a:custGeom>
                <a:solidFill>
                  <a:schemeClr val="accent6"/>
                </a:solidFill>
                <a:ln>
                  <a:noFill/>
                </a:ln>
              </p:spPr>
              <p:txBody>
                <a:bodyPr anchor="ctr"/>
                <a:lstStyle/>
                <a:p>
                  <a:pPr algn="ctr"/>
                  <a:endParaRPr>
                    <a:solidFill>
                      <a:prstClr val="black"/>
                    </a:solidFill>
                  </a:endParaRPr>
                </a:p>
              </p:txBody>
            </p:sp>
            <p:sp>
              <p:nvSpPr>
                <p:cNvPr id="53" name="îṣļîḑé-Freeform: Shape 46"/>
                <p:cNvSpPr>
                  <a:spLocks/>
                </p:cNvSpPr>
                <p:nvPr/>
              </p:nvSpPr>
              <p:spPr bwMode="auto">
                <a:xfrm>
                  <a:off x="5583241" y="1289050"/>
                  <a:ext cx="234949" cy="4264025"/>
                </a:xfrm>
                <a:custGeom>
                  <a:avLst/>
                  <a:gdLst>
                    <a:gd name="T0" fmla="*/ 73 w 74"/>
                    <a:gd name="T1" fmla="*/ 0 h 1350"/>
                    <a:gd name="T2" fmla="*/ 71 w 74"/>
                    <a:gd name="T3" fmla="*/ 1268 h 1350"/>
                    <a:gd name="T4" fmla="*/ 1 w 74"/>
                    <a:gd name="T5" fmla="*/ 1350 h 1350"/>
                    <a:gd name="T6" fmla="*/ 2 w 74"/>
                    <a:gd name="T7" fmla="*/ 0 h 1350"/>
                    <a:gd name="T8" fmla="*/ 73 w 74"/>
                    <a:gd name="T9" fmla="*/ 0 h 1350"/>
                  </a:gdLst>
                  <a:ahLst/>
                  <a:cxnLst>
                    <a:cxn ang="0">
                      <a:pos x="T0" y="T1"/>
                    </a:cxn>
                    <a:cxn ang="0">
                      <a:pos x="T2" y="T3"/>
                    </a:cxn>
                    <a:cxn ang="0">
                      <a:pos x="T4" y="T5"/>
                    </a:cxn>
                    <a:cxn ang="0">
                      <a:pos x="T6" y="T7"/>
                    </a:cxn>
                    <a:cxn ang="0">
                      <a:pos x="T8" y="T9"/>
                    </a:cxn>
                  </a:cxnLst>
                  <a:rect l="0" t="0" r="r" b="b"/>
                  <a:pathLst>
                    <a:path w="74" h="1350">
                      <a:moveTo>
                        <a:pt x="73" y="0"/>
                      </a:moveTo>
                      <a:cubicBezTo>
                        <a:pt x="74" y="470"/>
                        <a:pt x="69" y="612"/>
                        <a:pt x="71" y="1268"/>
                      </a:cubicBezTo>
                      <a:cubicBezTo>
                        <a:pt x="47" y="1268"/>
                        <a:pt x="25" y="1350"/>
                        <a:pt x="1" y="1350"/>
                      </a:cubicBezTo>
                      <a:cubicBezTo>
                        <a:pt x="0" y="1004"/>
                        <a:pt x="2" y="261"/>
                        <a:pt x="2" y="0"/>
                      </a:cubicBezTo>
                      <a:lnTo>
                        <a:pt x="73" y="0"/>
                      </a:lnTo>
                      <a:close/>
                    </a:path>
                  </a:pathLst>
                </a:custGeom>
                <a:solidFill>
                  <a:schemeClr val="accent6">
                    <a:lumMod val="60000"/>
                    <a:lumOff val="40000"/>
                  </a:schemeClr>
                </a:solidFill>
                <a:ln>
                  <a:noFill/>
                </a:ln>
              </p:spPr>
              <p:txBody>
                <a:bodyPr anchor="ctr"/>
                <a:lstStyle/>
                <a:p>
                  <a:pPr algn="ctr"/>
                  <a:endParaRPr>
                    <a:solidFill>
                      <a:prstClr val="black"/>
                    </a:solidFill>
                  </a:endParaRPr>
                </a:p>
              </p:txBody>
            </p:sp>
            <p:sp>
              <p:nvSpPr>
                <p:cNvPr id="54" name="îṣļîḑé-Rectangle 47"/>
                <p:cNvSpPr>
                  <a:spLocks/>
                </p:cNvSpPr>
                <p:nvPr/>
              </p:nvSpPr>
              <p:spPr bwMode="auto">
                <a:xfrm>
                  <a:off x="5802315" y="1400175"/>
                  <a:ext cx="19050" cy="511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endParaRPr>
                </a:p>
              </p:txBody>
            </p:sp>
            <p:grpSp>
              <p:nvGrpSpPr>
                <p:cNvPr id="55" name="Group 48"/>
                <p:cNvGrpSpPr/>
                <p:nvPr/>
              </p:nvGrpSpPr>
              <p:grpSpPr>
                <a:xfrm>
                  <a:off x="5585056" y="428346"/>
                  <a:ext cx="1314221" cy="964686"/>
                  <a:chOff x="5702769" y="418027"/>
                  <a:chExt cx="1177925" cy="964686"/>
                </a:xfrm>
              </p:grpSpPr>
              <p:sp>
                <p:nvSpPr>
                  <p:cNvPr id="59" name="îṣļîḑé-Freeform: Shape 52"/>
                  <p:cNvSpPr>
                    <a:spLocks/>
                  </p:cNvSpPr>
                  <p:nvPr/>
                </p:nvSpPr>
                <p:spPr bwMode="auto">
                  <a:xfrm>
                    <a:off x="5702769" y="418027"/>
                    <a:ext cx="1177925" cy="960438"/>
                  </a:xfrm>
                  <a:custGeom>
                    <a:avLst/>
                    <a:gdLst>
                      <a:gd name="T0" fmla="*/ 1 w 411"/>
                      <a:gd name="T1" fmla="*/ 335 h 335"/>
                      <a:gd name="T2" fmla="*/ 0 w 411"/>
                      <a:gd name="T3" fmla="*/ 124 h 335"/>
                      <a:gd name="T4" fmla="*/ 411 w 411"/>
                      <a:gd name="T5" fmla="*/ 122 h 335"/>
                      <a:gd name="T6" fmla="*/ 411 w 411"/>
                      <a:gd name="T7" fmla="*/ 335 h 335"/>
                      <a:gd name="T8" fmla="*/ 1 w 411"/>
                      <a:gd name="T9" fmla="*/ 335 h 335"/>
                    </a:gdLst>
                    <a:ahLst/>
                    <a:cxnLst>
                      <a:cxn ang="0">
                        <a:pos x="T0" y="T1"/>
                      </a:cxn>
                      <a:cxn ang="0">
                        <a:pos x="T2" y="T3"/>
                      </a:cxn>
                      <a:cxn ang="0">
                        <a:pos x="T4" y="T5"/>
                      </a:cxn>
                      <a:cxn ang="0">
                        <a:pos x="T6" y="T7"/>
                      </a:cxn>
                      <a:cxn ang="0">
                        <a:pos x="T8" y="T9"/>
                      </a:cxn>
                    </a:cxnLst>
                    <a:rect l="0" t="0" r="r" b="b"/>
                    <a:pathLst>
                      <a:path w="411" h="335">
                        <a:moveTo>
                          <a:pt x="1" y="335"/>
                        </a:moveTo>
                        <a:cubicBezTo>
                          <a:pt x="0" y="124"/>
                          <a:pt x="0" y="124"/>
                          <a:pt x="0" y="124"/>
                        </a:cubicBezTo>
                        <a:cubicBezTo>
                          <a:pt x="0" y="1"/>
                          <a:pt x="411" y="0"/>
                          <a:pt x="411" y="122"/>
                        </a:cubicBezTo>
                        <a:cubicBezTo>
                          <a:pt x="411" y="335"/>
                          <a:pt x="411" y="335"/>
                          <a:pt x="411" y="335"/>
                        </a:cubicBezTo>
                        <a:lnTo>
                          <a:pt x="1" y="335"/>
                        </a:lnTo>
                        <a:close/>
                      </a:path>
                    </a:pathLst>
                  </a:custGeom>
                  <a:solidFill>
                    <a:schemeClr val="tx2">
                      <a:lumMod val="75000"/>
                    </a:schemeClr>
                  </a:solidFill>
                  <a:ln>
                    <a:noFill/>
                  </a:ln>
                </p:spPr>
                <p:txBody>
                  <a:bodyPr anchor="ctr"/>
                  <a:lstStyle/>
                  <a:p>
                    <a:pPr algn="ctr"/>
                    <a:endParaRPr>
                      <a:solidFill>
                        <a:prstClr val="black"/>
                      </a:solidFill>
                    </a:endParaRPr>
                  </a:p>
                </p:txBody>
              </p:sp>
              <p:sp>
                <p:nvSpPr>
                  <p:cNvPr id="60" name="îṣļîḑé-Freeform: Shape 53"/>
                  <p:cNvSpPr>
                    <a:spLocks/>
                  </p:cNvSpPr>
                  <p:nvPr/>
                </p:nvSpPr>
                <p:spPr bwMode="auto">
                  <a:xfrm>
                    <a:off x="6573838" y="711200"/>
                    <a:ext cx="306388" cy="668338"/>
                  </a:xfrm>
                  <a:custGeom>
                    <a:avLst/>
                    <a:gdLst>
                      <a:gd name="T0" fmla="*/ 107 w 107"/>
                      <a:gd name="T1" fmla="*/ 231 h 233"/>
                      <a:gd name="T2" fmla="*/ 107 w 107"/>
                      <a:gd name="T3" fmla="*/ 17 h 233"/>
                      <a:gd name="T4" fmla="*/ 0 w 107"/>
                      <a:gd name="T5" fmla="*/ 17 h 233"/>
                      <a:gd name="T6" fmla="*/ 1 w 107"/>
                      <a:gd name="T7" fmla="*/ 233 h 233"/>
                      <a:gd name="T8" fmla="*/ 107 w 107"/>
                      <a:gd name="T9" fmla="*/ 231 h 233"/>
                    </a:gdLst>
                    <a:ahLst/>
                    <a:cxnLst>
                      <a:cxn ang="0">
                        <a:pos x="T0" y="T1"/>
                      </a:cxn>
                      <a:cxn ang="0">
                        <a:pos x="T2" y="T3"/>
                      </a:cxn>
                      <a:cxn ang="0">
                        <a:pos x="T4" y="T5"/>
                      </a:cxn>
                      <a:cxn ang="0">
                        <a:pos x="T6" y="T7"/>
                      </a:cxn>
                      <a:cxn ang="0">
                        <a:pos x="T8" y="T9"/>
                      </a:cxn>
                    </a:cxnLst>
                    <a:rect l="0" t="0" r="r" b="b"/>
                    <a:pathLst>
                      <a:path w="107" h="233">
                        <a:moveTo>
                          <a:pt x="107" y="231"/>
                        </a:moveTo>
                        <a:cubicBezTo>
                          <a:pt x="107" y="128"/>
                          <a:pt x="107" y="119"/>
                          <a:pt x="107" y="17"/>
                        </a:cubicBezTo>
                        <a:cubicBezTo>
                          <a:pt x="72" y="0"/>
                          <a:pt x="36" y="1"/>
                          <a:pt x="0" y="17"/>
                        </a:cubicBezTo>
                        <a:cubicBezTo>
                          <a:pt x="0" y="119"/>
                          <a:pt x="0" y="131"/>
                          <a:pt x="1" y="233"/>
                        </a:cubicBezTo>
                        <a:cubicBezTo>
                          <a:pt x="36" y="233"/>
                          <a:pt x="71" y="231"/>
                          <a:pt x="107" y="231"/>
                        </a:cubicBezTo>
                        <a:close/>
                      </a:path>
                    </a:pathLst>
                  </a:custGeom>
                  <a:solidFill>
                    <a:schemeClr val="accent6"/>
                  </a:solidFill>
                  <a:ln>
                    <a:noFill/>
                  </a:ln>
                </p:spPr>
                <p:txBody>
                  <a:bodyPr anchor="ctr"/>
                  <a:lstStyle/>
                  <a:p>
                    <a:pPr algn="ctr"/>
                    <a:endParaRPr>
                      <a:solidFill>
                        <a:prstClr val="black"/>
                      </a:solidFill>
                    </a:endParaRPr>
                  </a:p>
                </p:txBody>
              </p:sp>
              <p:sp>
                <p:nvSpPr>
                  <p:cNvPr id="61" name="îṣļîḑé-Freeform: Shape 54"/>
                  <p:cNvSpPr>
                    <a:spLocks/>
                  </p:cNvSpPr>
                  <p:nvPr/>
                </p:nvSpPr>
                <p:spPr bwMode="auto">
                  <a:xfrm>
                    <a:off x="5917415" y="665163"/>
                    <a:ext cx="665163" cy="717550"/>
                  </a:xfrm>
                  <a:custGeom>
                    <a:avLst/>
                    <a:gdLst>
                      <a:gd name="T0" fmla="*/ 0 w 232"/>
                      <a:gd name="T1" fmla="*/ 250 h 250"/>
                      <a:gd name="T2" fmla="*/ 0 w 232"/>
                      <a:gd name="T3" fmla="*/ 33 h 250"/>
                      <a:gd name="T4" fmla="*/ 232 w 232"/>
                      <a:gd name="T5" fmla="*/ 33 h 250"/>
                      <a:gd name="T6" fmla="*/ 232 w 232"/>
                      <a:gd name="T7" fmla="*/ 249 h 250"/>
                      <a:gd name="T8" fmla="*/ 0 w 232"/>
                      <a:gd name="T9" fmla="*/ 250 h 250"/>
                    </a:gdLst>
                    <a:ahLst/>
                    <a:cxnLst>
                      <a:cxn ang="0">
                        <a:pos x="T0" y="T1"/>
                      </a:cxn>
                      <a:cxn ang="0">
                        <a:pos x="T2" y="T3"/>
                      </a:cxn>
                      <a:cxn ang="0">
                        <a:pos x="T4" y="T5"/>
                      </a:cxn>
                      <a:cxn ang="0">
                        <a:pos x="T6" y="T7"/>
                      </a:cxn>
                      <a:cxn ang="0">
                        <a:pos x="T8" y="T9"/>
                      </a:cxn>
                    </a:cxnLst>
                    <a:rect l="0" t="0" r="r" b="b"/>
                    <a:pathLst>
                      <a:path w="232" h="250">
                        <a:moveTo>
                          <a:pt x="0" y="250"/>
                        </a:moveTo>
                        <a:cubicBezTo>
                          <a:pt x="0" y="147"/>
                          <a:pt x="0" y="136"/>
                          <a:pt x="0" y="33"/>
                        </a:cubicBezTo>
                        <a:cubicBezTo>
                          <a:pt x="78" y="4"/>
                          <a:pt x="153" y="0"/>
                          <a:pt x="232" y="33"/>
                        </a:cubicBezTo>
                        <a:cubicBezTo>
                          <a:pt x="232" y="135"/>
                          <a:pt x="232" y="147"/>
                          <a:pt x="232" y="249"/>
                        </a:cubicBezTo>
                        <a:cubicBezTo>
                          <a:pt x="154" y="249"/>
                          <a:pt x="79" y="250"/>
                          <a:pt x="0" y="25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sp>
                <p:nvSpPr>
                  <p:cNvPr id="62" name="îṣļîḑé-Freeform: Shape 55"/>
                  <p:cNvSpPr>
                    <a:spLocks/>
                  </p:cNvSpPr>
                  <p:nvPr/>
                </p:nvSpPr>
                <p:spPr bwMode="auto">
                  <a:xfrm>
                    <a:off x="5714215" y="708025"/>
                    <a:ext cx="195263" cy="674688"/>
                  </a:xfrm>
                  <a:custGeom>
                    <a:avLst/>
                    <a:gdLst>
                      <a:gd name="T0" fmla="*/ 68 w 68"/>
                      <a:gd name="T1" fmla="*/ 235 h 235"/>
                      <a:gd name="T2" fmla="*/ 68 w 68"/>
                      <a:gd name="T3" fmla="*/ 18 h 235"/>
                      <a:gd name="T4" fmla="*/ 0 w 68"/>
                      <a:gd name="T5" fmla="*/ 19 h 235"/>
                      <a:gd name="T6" fmla="*/ 0 w 68"/>
                      <a:gd name="T7" fmla="*/ 235 h 235"/>
                      <a:gd name="T8" fmla="*/ 68 w 68"/>
                      <a:gd name="T9" fmla="*/ 235 h 235"/>
                    </a:gdLst>
                    <a:ahLst/>
                    <a:cxnLst>
                      <a:cxn ang="0">
                        <a:pos x="T0" y="T1"/>
                      </a:cxn>
                      <a:cxn ang="0">
                        <a:pos x="T2" y="T3"/>
                      </a:cxn>
                      <a:cxn ang="0">
                        <a:pos x="T4" y="T5"/>
                      </a:cxn>
                      <a:cxn ang="0">
                        <a:pos x="T6" y="T7"/>
                      </a:cxn>
                      <a:cxn ang="0">
                        <a:pos x="T8" y="T9"/>
                      </a:cxn>
                    </a:cxnLst>
                    <a:rect l="0" t="0" r="r" b="b"/>
                    <a:pathLst>
                      <a:path w="68" h="235">
                        <a:moveTo>
                          <a:pt x="68" y="235"/>
                        </a:moveTo>
                        <a:cubicBezTo>
                          <a:pt x="68" y="132"/>
                          <a:pt x="68" y="121"/>
                          <a:pt x="68" y="18"/>
                        </a:cubicBezTo>
                        <a:cubicBezTo>
                          <a:pt x="44" y="0"/>
                          <a:pt x="23" y="0"/>
                          <a:pt x="0" y="19"/>
                        </a:cubicBezTo>
                        <a:cubicBezTo>
                          <a:pt x="0" y="121"/>
                          <a:pt x="0" y="132"/>
                          <a:pt x="0" y="235"/>
                        </a:cubicBezTo>
                        <a:cubicBezTo>
                          <a:pt x="24" y="235"/>
                          <a:pt x="44" y="235"/>
                          <a:pt x="68" y="235"/>
                        </a:cubicBezTo>
                        <a:close/>
                      </a:path>
                    </a:pathLst>
                  </a:custGeom>
                  <a:solidFill>
                    <a:schemeClr val="accent6">
                      <a:lumMod val="60000"/>
                      <a:lumOff val="40000"/>
                    </a:schemeClr>
                  </a:solidFill>
                  <a:ln w="9525">
                    <a:noFill/>
                    <a:round/>
                    <a:headEnd/>
                    <a:tailEnd/>
                  </a:ln>
                  <a:extLst/>
                </p:spPr>
                <p:txBody>
                  <a:bodyPr anchor="ctr"/>
                  <a:lstStyle/>
                  <a:p>
                    <a:pPr algn="ctr"/>
                    <a:endParaRPr>
                      <a:solidFill>
                        <a:prstClr val="black"/>
                      </a:solidFill>
                    </a:endParaRPr>
                  </a:p>
                </p:txBody>
              </p:sp>
            </p:grpSp>
            <p:sp>
              <p:nvSpPr>
                <p:cNvPr id="56" name="îṣļîḑé-Rectangle 49"/>
                <p:cNvSpPr>
                  <a:spLocks/>
                </p:cNvSpPr>
                <p:nvPr/>
              </p:nvSpPr>
              <p:spPr bwMode="auto">
                <a:xfrm>
                  <a:off x="6465890" y="1373702"/>
                  <a:ext cx="420688" cy="537648"/>
                </a:xfrm>
                <a:prstGeom prst="rect">
                  <a:avLst/>
                </a:prstGeom>
                <a:solidFill>
                  <a:schemeClr val="bg1">
                    <a:lumMod val="50000"/>
                  </a:schemeClr>
                </a:solidFill>
                <a:ln>
                  <a:noFill/>
                </a:ln>
              </p:spPr>
              <p:txBody>
                <a:bodyPr anchor="ctr"/>
                <a:lstStyle/>
                <a:p>
                  <a:pPr algn="ctr"/>
                  <a:endParaRPr>
                    <a:solidFill>
                      <a:prstClr val="black"/>
                    </a:solidFill>
                  </a:endParaRPr>
                </a:p>
              </p:txBody>
            </p:sp>
            <p:sp>
              <p:nvSpPr>
                <p:cNvPr id="57" name="îṣļîḑé-Freeform: Shape 50"/>
                <p:cNvSpPr>
                  <a:spLocks/>
                </p:cNvSpPr>
                <p:nvPr/>
              </p:nvSpPr>
              <p:spPr bwMode="auto">
                <a:xfrm>
                  <a:off x="5574556" y="1373702"/>
                  <a:ext cx="283365" cy="537648"/>
                </a:xfrm>
                <a:custGeom>
                  <a:avLst/>
                  <a:gdLst>
                    <a:gd name="T0" fmla="*/ 130 w 130"/>
                    <a:gd name="T1" fmla="*/ 2 h 295"/>
                    <a:gd name="T2" fmla="*/ 130 w 130"/>
                    <a:gd name="T3" fmla="*/ 295 h 295"/>
                    <a:gd name="T4" fmla="*/ 2 w 130"/>
                    <a:gd name="T5" fmla="*/ 295 h 295"/>
                    <a:gd name="T6" fmla="*/ 0 w 130"/>
                    <a:gd name="T7" fmla="*/ 0 h 295"/>
                    <a:gd name="T8" fmla="*/ 130 w 130"/>
                    <a:gd name="T9" fmla="*/ 2 h 295"/>
                  </a:gdLst>
                  <a:ahLst/>
                  <a:cxnLst>
                    <a:cxn ang="0">
                      <a:pos x="T0" y="T1"/>
                    </a:cxn>
                    <a:cxn ang="0">
                      <a:pos x="T2" y="T3"/>
                    </a:cxn>
                    <a:cxn ang="0">
                      <a:pos x="T4" y="T5"/>
                    </a:cxn>
                    <a:cxn ang="0">
                      <a:pos x="T6" y="T7"/>
                    </a:cxn>
                    <a:cxn ang="0">
                      <a:pos x="T8" y="T9"/>
                    </a:cxn>
                  </a:cxnLst>
                  <a:rect l="0" t="0" r="r" b="b"/>
                  <a:pathLst>
                    <a:path w="130" h="295">
                      <a:moveTo>
                        <a:pt x="130" y="2"/>
                      </a:moveTo>
                      <a:lnTo>
                        <a:pt x="130" y="295"/>
                      </a:lnTo>
                      <a:lnTo>
                        <a:pt x="2" y="295"/>
                      </a:lnTo>
                      <a:lnTo>
                        <a:pt x="0" y="0"/>
                      </a:lnTo>
                      <a:lnTo>
                        <a:pt x="130" y="2"/>
                      </a:lnTo>
                      <a:close/>
                    </a:path>
                  </a:pathLst>
                </a:custGeom>
                <a:solidFill>
                  <a:schemeClr val="bg1">
                    <a:lumMod val="65000"/>
                  </a:schemeClr>
                </a:solidFill>
                <a:ln>
                  <a:noFill/>
                </a:ln>
              </p:spPr>
              <p:txBody>
                <a:bodyPr anchor="ctr"/>
                <a:lstStyle/>
                <a:p>
                  <a:pPr algn="ctr"/>
                  <a:endParaRPr>
                    <a:solidFill>
                      <a:prstClr val="black"/>
                    </a:solidFill>
                  </a:endParaRPr>
                </a:p>
              </p:txBody>
            </p:sp>
            <p:sp>
              <p:nvSpPr>
                <p:cNvPr id="58" name="îṣļîḑé-Freeform: Shape 51"/>
                <p:cNvSpPr>
                  <a:spLocks/>
                </p:cNvSpPr>
                <p:nvPr/>
              </p:nvSpPr>
              <p:spPr bwMode="auto">
                <a:xfrm>
                  <a:off x="5826876" y="1373702"/>
                  <a:ext cx="735854" cy="537647"/>
                </a:xfrm>
                <a:custGeom>
                  <a:avLst/>
                  <a:gdLst>
                    <a:gd name="T0" fmla="*/ 0 w 425"/>
                    <a:gd name="T1" fmla="*/ 2 h 295"/>
                    <a:gd name="T2" fmla="*/ 0 w 425"/>
                    <a:gd name="T3" fmla="*/ 295 h 295"/>
                    <a:gd name="T4" fmla="*/ 425 w 425"/>
                    <a:gd name="T5" fmla="*/ 295 h 295"/>
                    <a:gd name="T6" fmla="*/ 423 w 425"/>
                    <a:gd name="T7" fmla="*/ 0 h 295"/>
                    <a:gd name="T8" fmla="*/ 0 w 425"/>
                    <a:gd name="T9" fmla="*/ 2 h 295"/>
                  </a:gdLst>
                  <a:ahLst/>
                  <a:cxnLst>
                    <a:cxn ang="0">
                      <a:pos x="T0" y="T1"/>
                    </a:cxn>
                    <a:cxn ang="0">
                      <a:pos x="T2" y="T3"/>
                    </a:cxn>
                    <a:cxn ang="0">
                      <a:pos x="T4" y="T5"/>
                    </a:cxn>
                    <a:cxn ang="0">
                      <a:pos x="T6" y="T7"/>
                    </a:cxn>
                    <a:cxn ang="0">
                      <a:pos x="T8" y="T9"/>
                    </a:cxn>
                  </a:cxnLst>
                  <a:rect l="0" t="0" r="r" b="b"/>
                  <a:pathLst>
                    <a:path w="425" h="295">
                      <a:moveTo>
                        <a:pt x="0" y="2"/>
                      </a:moveTo>
                      <a:lnTo>
                        <a:pt x="0" y="295"/>
                      </a:lnTo>
                      <a:lnTo>
                        <a:pt x="425" y="295"/>
                      </a:lnTo>
                      <a:lnTo>
                        <a:pt x="423" y="0"/>
                      </a:lnTo>
                      <a:lnTo>
                        <a:pt x="0" y="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grpSp>
          <p:grpSp>
            <p:nvGrpSpPr>
              <p:cNvPr id="9" name="Group 5"/>
              <p:cNvGrpSpPr/>
              <p:nvPr/>
            </p:nvGrpSpPr>
            <p:grpSpPr>
              <a:xfrm>
                <a:off x="4055668" y="1710792"/>
                <a:ext cx="4031787" cy="3173399"/>
                <a:chOff x="2275147" y="836052"/>
                <a:chExt cx="6019692" cy="4738068"/>
              </a:xfrm>
            </p:grpSpPr>
            <p:sp>
              <p:nvSpPr>
                <p:cNvPr id="45" name="îṣļîḑé-Freeform: Shape 11"/>
                <p:cNvSpPr>
                  <a:spLocks/>
                </p:cNvSpPr>
                <p:nvPr/>
              </p:nvSpPr>
              <p:spPr bwMode="auto">
                <a:xfrm>
                  <a:off x="2275149" y="836052"/>
                  <a:ext cx="5824482" cy="1486461"/>
                </a:xfrm>
                <a:custGeom>
                  <a:avLst/>
                  <a:gdLst>
                    <a:gd name="T0" fmla="*/ 0 w 801"/>
                    <a:gd name="T1" fmla="*/ 101 h 474"/>
                    <a:gd name="T2" fmla="*/ 100 w 801"/>
                    <a:gd name="T3" fmla="*/ 0 h 474"/>
                    <a:gd name="T4" fmla="*/ 701 w 801"/>
                    <a:gd name="T5" fmla="*/ 0 h 474"/>
                    <a:gd name="T6" fmla="*/ 801 w 801"/>
                    <a:gd name="T7" fmla="*/ 101 h 474"/>
                    <a:gd name="T8" fmla="*/ 801 w 801"/>
                    <a:gd name="T9" fmla="*/ 254 h 474"/>
                    <a:gd name="T10" fmla="*/ 701 w 801"/>
                    <a:gd name="T11" fmla="*/ 354 h 474"/>
                    <a:gd name="T12" fmla="*/ 169 w 801"/>
                    <a:gd name="T13" fmla="*/ 354 h 474"/>
                    <a:gd name="T14" fmla="*/ 128 w 801"/>
                    <a:gd name="T15" fmla="*/ 354 h 474"/>
                    <a:gd name="T16" fmla="*/ 0 w 801"/>
                    <a:gd name="T17" fmla="*/ 474 h 474"/>
                    <a:gd name="T18" fmla="*/ 0 w 801"/>
                    <a:gd name="T19" fmla="*/ 263 h 474"/>
                    <a:gd name="T20" fmla="*/ 0 w 801"/>
                    <a:gd name="T21" fmla="*/ 263 h 474"/>
                    <a:gd name="T22" fmla="*/ 0 w 801"/>
                    <a:gd name="T23" fmla="*/ 254 h 474"/>
                    <a:gd name="T24" fmla="*/ 0 w 801"/>
                    <a:gd name="T25" fmla="*/ 10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1" h="474">
                      <a:moveTo>
                        <a:pt x="0" y="101"/>
                      </a:moveTo>
                      <a:cubicBezTo>
                        <a:pt x="0" y="45"/>
                        <a:pt x="45" y="0"/>
                        <a:pt x="100" y="0"/>
                      </a:cubicBezTo>
                      <a:cubicBezTo>
                        <a:pt x="701" y="0"/>
                        <a:pt x="701" y="0"/>
                        <a:pt x="701" y="0"/>
                      </a:cubicBezTo>
                      <a:cubicBezTo>
                        <a:pt x="756" y="0"/>
                        <a:pt x="801" y="45"/>
                        <a:pt x="801" y="101"/>
                      </a:cubicBezTo>
                      <a:cubicBezTo>
                        <a:pt x="801" y="254"/>
                        <a:pt x="801" y="254"/>
                        <a:pt x="801" y="254"/>
                      </a:cubicBezTo>
                      <a:cubicBezTo>
                        <a:pt x="801" y="309"/>
                        <a:pt x="756" y="354"/>
                        <a:pt x="701" y="354"/>
                      </a:cubicBezTo>
                      <a:cubicBezTo>
                        <a:pt x="169" y="354"/>
                        <a:pt x="169" y="354"/>
                        <a:pt x="169" y="354"/>
                      </a:cubicBezTo>
                      <a:cubicBezTo>
                        <a:pt x="128" y="354"/>
                        <a:pt x="128" y="354"/>
                        <a:pt x="128" y="354"/>
                      </a:cubicBezTo>
                      <a:cubicBezTo>
                        <a:pt x="60" y="354"/>
                        <a:pt x="4" y="407"/>
                        <a:pt x="0" y="474"/>
                      </a:cubicBezTo>
                      <a:cubicBezTo>
                        <a:pt x="0" y="263"/>
                        <a:pt x="0" y="263"/>
                        <a:pt x="0" y="263"/>
                      </a:cubicBezTo>
                      <a:cubicBezTo>
                        <a:pt x="0" y="263"/>
                        <a:pt x="0" y="263"/>
                        <a:pt x="0" y="263"/>
                      </a:cubicBezTo>
                      <a:cubicBezTo>
                        <a:pt x="0" y="260"/>
                        <a:pt x="0" y="257"/>
                        <a:pt x="0" y="254"/>
                      </a:cubicBezTo>
                      <a:lnTo>
                        <a:pt x="0" y="10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sp>
              <p:nvSpPr>
                <p:cNvPr id="46" name="îṣļîḑé-Freeform: Shape 12"/>
                <p:cNvSpPr>
                  <a:spLocks/>
                </p:cNvSpPr>
                <p:nvPr/>
              </p:nvSpPr>
              <p:spPr bwMode="auto">
                <a:xfrm>
                  <a:off x="2275147" y="2085976"/>
                  <a:ext cx="6019692" cy="1268414"/>
                </a:xfrm>
                <a:custGeom>
                  <a:avLst/>
                  <a:gdLst>
                    <a:gd name="T0" fmla="*/ 0 w 1044"/>
                    <a:gd name="T1" fmla="*/ 94 h 442"/>
                    <a:gd name="T2" fmla="*/ 93 w 1044"/>
                    <a:gd name="T3" fmla="*/ 0 h 442"/>
                    <a:gd name="T4" fmla="*/ 951 w 1044"/>
                    <a:gd name="T5" fmla="*/ 0 h 442"/>
                    <a:gd name="T6" fmla="*/ 1044 w 1044"/>
                    <a:gd name="T7" fmla="*/ 94 h 442"/>
                    <a:gd name="T8" fmla="*/ 1044 w 1044"/>
                    <a:gd name="T9" fmla="*/ 237 h 442"/>
                    <a:gd name="T10" fmla="*/ 951 w 1044"/>
                    <a:gd name="T11" fmla="*/ 330 h 442"/>
                    <a:gd name="T12" fmla="*/ 158 w 1044"/>
                    <a:gd name="T13" fmla="*/ 330 h 442"/>
                    <a:gd name="T14" fmla="*/ 120 w 1044"/>
                    <a:gd name="T15" fmla="*/ 330 h 442"/>
                    <a:gd name="T16" fmla="*/ 0 w 1044"/>
                    <a:gd name="T17" fmla="*/ 442 h 442"/>
                    <a:gd name="T18" fmla="*/ 0 w 1044"/>
                    <a:gd name="T19" fmla="*/ 246 h 442"/>
                    <a:gd name="T20" fmla="*/ 0 w 1044"/>
                    <a:gd name="T21" fmla="*/ 246 h 442"/>
                    <a:gd name="T22" fmla="*/ 0 w 1044"/>
                    <a:gd name="T23" fmla="*/ 237 h 442"/>
                    <a:gd name="T24" fmla="*/ 0 w 1044"/>
                    <a:gd name="T25" fmla="*/ 9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4" h="442">
                      <a:moveTo>
                        <a:pt x="0" y="94"/>
                      </a:moveTo>
                      <a:cubicBezTo>
                        <a:pt x="0" y="42"/>
                        <a:pt x="42" y="0"/>
                        <a:pt x="93" y="0"/>
                      </a:cubicBezTo>
                      <a:cubicBezTo>
                        <a:pt x="951" y="0"/>
                        <a:pt x="951" y="0"/>
                        <a:pt x="951" y="0"/>
                      </a:cubicBezTo>
                      <a:cubicBezTo>
                        <a:pt x="1002" y="0"/>
                        <a:pt x="1044" y="42"/>
                        <a:pt x="1044" y="94"/>
                      </a:cubicBezTo>
                      <a:cubicBezTo>
                        <a:pt x="1044" y="237"/>
                        <a:pt x="1044" y="237"/>
                        <a:pt x="1044" y="237"/>
                      </a:cubicBezTo>
                      <a:cubicBezTo>
                        <a:pt x="1044" y="288"/>
                        <a:pt x="1002" y="330"/>
                        <a:pt x="951" y="330"/>
                      </a:cubicBezTo>
                      <a:cubicBezTo>
                        <a:pt x="158" y="330"/>
                        <a:pt x="158" y="330"/>
                        <a:pt x="158" y="330"/>
                      </a:cubicBezTo>
                      <a:cubicBezTo>
                        <a:pt x="120" y="330"/>
                        <a:pt x="120" y="330"/>
                        <a:pt x="120" y="330"/>
                      </a:cubicBezTo>
                      <a:cubicBezTo>
                        <a:pt x="56" y="330"/>
                        <a:pt x="4" y="380"/>
                        <a:pt x="0" y="442"/>
                      </a:cubicBezTo>
                      <a:cubicBezTo>
                        <a:pt x="0" y="246"/>
                        <a:pt x="0" y="246"/>
                        <a:pt x="0" y="246"/>
                      </a:cubicBezTo>
                      <a:cubicBezTo>
                        <a:pt x="0" y="246"/>
                        <a:pt x="0" y="246"/>
                        <a:pt x="0" y="246"/>
                      </a:cubicBezTo>
                      <a:cubicBezTo>
                        <a:pt x="0" y="243"/>
                        <a:pt x="0" y="240"/>
                        <a:pt x="0" y="237"/>
                      </a:cubicBezTo>
                      <a:lnTo>
                        <a:pt x="0" y="94"/>
                      </a:lnTo>
                      <a:close/>
                    </a:path>
                  </a:pathLst>
                </a:custGeom>
                <a:solidFill>
                  <a:schemeClr val="accent3"/>
                </a:solidFill>
                <a:ln>
                  <a:noFill/>
                </a:ln>
              </p:spPr>
              <p:txBody>
                <a:bodyPr anchor="ctr"/>
                <a:lstStyle/>
                <a:p>
                  <a:pPr algn="ctr"/>
                  <a:endParaRPr>
                    <a:solidFill>
                      <a:prstClr val="black"/>
                    </a:solidFill>
                  </a:endParaRPr>
                </a:p>
              </p:txBody>
            </p:sp>
            <p:sp>
              <p:nvSpPr>
                <p:cNvPr id="47" name="îṣļîḑé-Freeform: Shape 13"/>
                <p:cNvSpPr>
                  <a:spLocks/>
                </p:cNvSpPr>
                <p:nvPr/>
              </p:nvSpPr>
              <p:spPr bwMode="auto">
                <a:xfrm>
                  <a:off x="2275147" y="4303712"/>
                  <a:ext cx="5824482" cy="1270408"/>
                </a:xfrm>
                <a:custGeom>
                  <a:avLst/>
                  <a:gdLst>
                    <a:gd name="T0" fmla="*/ 0 w 1031"/>
                    <a:gd name="T1" fmla="*/ 101 h 477"/>
                    <a:gd name="T2" fmla="*/ 101 w 1031"/>
                    <a:gd name="T3" fmla="*/ 0 h 477"/>
                    <a:gd name="T4" fmla="*/ 930 w 1031"/>
                    <a:gd name="T5" fmla="*/ 0 h 477"/>
                    <a:gd name="T6" fmla="*/ 1031 w 1031"/>
                    <a:gd name="T7" fmla="*/ 101 h 477"/>
                    <a:gd name="T8" fmla="*/ 1031 w 1031"/>
                    <a:gd name="T9" fmla="*/ 255 h 477"/>
                    <a:gd name="T10" fmla="*/ 930 w 1031"/>
                    <a:gd name="T11" fmla="*/ 356 h 477"/>
                    <a:gd name="T12" fmla="*/ 934 w 1031"/>
                    <a:gd name="T13" fmla="*/ 356 h 477"/>
                    <a:gd name="T14" fmla="*/ 129 w 1031"/>
                    <a:gd name="T15" fmla="*/ 356 h 477"/>
                    <a:gd name="T16" fmla="*/ 0 w 1031"/>
                    <a:gd name="T17" fmla="*/ 477 h 477"/>
                    <a:gd name="T18" fmla="*/ 0 w 1031"/>
                    <a:gd name="T19" fmla="*/ 264 h 477"/>
                    <a:gd name="T20" fmla="*/ 0 w 1031"/>
                    <a:gd name="T21" fmla="*/ 264 h 477"/>
                    <a:gd name="T22" fmla="*/ 0 w 1031"/>
                    <a:gd name="T23" fmla="*/ 255 h 477"/>
                    <a:gd name="T24" fmla="*/ 0 w 1031"/>
                    <a:gd name="T25" fmla="*/ 10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1" h="477">
                      <a:moveTo>
                        <a:pt x="0" y="101"/>
                      </a:moveTo>
                      <a:cubicBezTo>
                        <a:pt x="0" y="45"/>
                        <a:pt x="45" y="0"/>
                        <a:pt x="101" y="0"/>
                      </a:cubicBezTo>
                      <a:cubicBezTo>
                        <a:pt x="930" y="0"/>
                        <a:pt x="930" y="0"/>
                        <a:pt x="930" y="0"/>
                      </a:cubicBezTo>
                      <a:cubicBezTo>
                        <a:pt x="986" y="0"/>
                        <a:pt x="1031" y="45"/>
                        <a:pt x="1031" y="101"/>
                      </a:cubicBezTo>
                      <a:cubicBezTo>
                        <a:pt x="1031" y="255"/>
                        <a:pt x="1031" y="255"/>
                        <a:pt x="1031" y="255"/>
                      </a:cubicBezTo>
                      <a:cubicBezTo>
                        <a:pt x="1031" y="311"/>
                        <a:pt x="986" y="356"/>
                        <a:pt x="930" y="356"/>
                      </a:cubicBezTo>
                      <a:cubicBezTo>
                        <a:pt x="934" y="356"/>
                        <a:pt x="934" y="356"/>
                        <a:pt x="934" y="356"/>
                      </a:cubicBezTo>
                      <a:cubicBezTo>
                        <a:pt x="129" y="356"/>
                        <a:pt x="129" y="356"/>
                        <a:pt x="129" y="356"/>
                      </a:cubicBezTo>
                      <a:cubicBezTo>
                        <a:pt x="60" y="356"/>
                        <a:pt x="4" y="409"/>
                        <a:pt x="0" y="477"/>
                      </a:cubicBezTo>
                      <a:cubicBezTo>
                        <a:pt x="0" y="264"/>
                        <a:pt x="0" y="264"/>
                        <a:pt x="0" y="264"/>
                      </a:cubicBezTo>
                      <a:cubicBezTo>
                        <a:pt x="0" y="264"/>
                        <a:pt x="0" y="264"/>
                        <a:pt x="0" y="264"/>
                      </a:cubicBezTo>
                      <a:cubicBezTo>
                        <a:pt x="0" y="261"/>
                        <a:pt x="0" y="258"/>
                        <a:pt x="0" y="255"/>
                      </a:cubicBezTo>
                      <a:lnTo>
                        <a:pt x="0" y="10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zh-CN" altLang="en-US" dirty="0" smtClean="0">
                      <a:solidFill>
                        <a:schemeClr val="bg1"/>
                      </a:solidFill>
                    </a:rPr>
                    <a:t>高温合金数据分析和管理平台的优化</a:t>
                  </a:r>
                  <a:endParaRPr dirty="0">
                    <a:solidFill>
                      <a:schemeClr val="bg1"/>
                    </a:solidFill>
                  </a:endParaRPr>
                </a:p>
              </p:txBody>
            </p:sp>
            <p:sp>
              <p:nvSpPr>
                <p:cNvPr id="48" name="îṣļîḑé-Freeform: Shape 14"/>
                <p:cNvSpPr>
                  <a:spLocks/>
                </p:cNvSpPr>
                <p:nvPr/>
              </p:nvSpPr>
              <p:spPr bwMode="auto">
                <a:xfrm>
                  <a:off x="2275149" y="3084514"/>
                  <a:ext cx="6019690" cy="1431925"/>
                </a:xfrm>
                <a:custGeom>
                  <a:avLst/>
                  <a:gdLst>
                    <a:gd name="T0" fmla="*/ 0 w 854"/>
                    <a:gd name="T1" fmla="*/ 106 h 499"/>
                    <a:gd name="T2" fmla="*/ 105 w 854"/>
                    <a:gd name="T3" fmla="*/ 0 h 499"/>
                    <a:gd name="T4" fmla="*/ 748 w 854"/>
                    <a:gd name="T5" fmla="*/ 0 h 499"/>
                    <a:gd name="T6" fmla="*/ 854 w 854"/>
                    <a:gd name="T7" fmla="*/ 106 h 499"/>
                    <a:gd name="T8" fmla="*/ 854 w 854"/>
                    <a:gd name="T9" fmla="*/ 267 h 499"/>
                    <a:gd name="T10" fmla="*/ 748 w 854"/>
                    <a:gd name="T11" fmla="*/ 372 h 499"/>
                    <a:gd name="T12" fmla="*/ 178 w 854"/>
                    <a:gd name="T13" fmla="*/ 372 h 499"/>
                    <a:gd name="T14" fmla="*/ 135 w 854"/>
                    <a:gd name="T15" fmla="*/ 372 h 499"/>
                    <a:gd name="T16" fmla="*/ 0 w 854"/>
                    <a:gd name="T17" fmla="*/ 499 h 499"/>
                    <a:gd name="T18" fmla="*/ 0 w 854"/>
                    <a:gd name="T19" fmla="*/ 277 h 499"/>
                    <a:gd name="T20" fmla="*/ 0 w 854"/>
                    <a:gd name="T21" fmla="*/ 277 h 499"/>
                    <a:gd name="T22" fmla="*/ 0 w 854"/>
                    <a:gd name="T23" fmla="*/ 267 h 499"/>
                    <a:gd name="T24" fmla="*/ 0 w 854"/>
                    <a:gd name="T25" fmla="*/ 10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499">
                      <a:moveTo>
                        <a:pt x="0" y="106"/>
                      </a:moveTo>
                      <a:cubicBezTo>
                        <a:pt x="0" y="47"/>
                        <a:pt x="47" y="0"/>
                        <a:pt x="105" y="0"/>
                      </a:cubicBezTo>
                      <a:cubicBezTo>
                        <a:pt x="748" y="0"/>
                        <a:pt x="748" y="0"/>
                        <a:pt x="748" y="0"/>
                      </a:cubicBezTo>
                      <a:cubicBezTo>
                        <a:pt x="807" y="0"/>
                        <a:pt x="854" y="47"/>
                        <a:pt x="854" y="106"/>
                      </a:cubicBezTo>
                      <a:cubicBezTo>
                        <a:pt x="854" y="267"/>
                        <a:pt x="854" y="267"/>
                        <a:pt x="854" y="267"/>
                      </a:cubicBezTo>
                      <a:cubicBezTo>
                        <a:pt x="854" y="325"/>
                        <a:pt x="807" y="372"/>
                        <a:pt x="748" y="372"/>
                      </a:cubicBezTo>
                      <a:cubicBezTo>
                        <a:pt x="178" y="372"/>
                        <a:pt x="178" y="372"/>
                        <a:pt x="178" y="372"/>
                      </a:cubicBezTo>
                      <a:cubicBezTo>
                        <a:pt x="135" y="372"/>
                        <a:pt x="135" y="372"/>
                        <a:pt x="135" y="372"/>
                      </a:cubicBezTo>
                      <a:cubicBezTo>
                        <a:pt x="63" y="372"/>
                        <a:pt x="5" y="428"/>
                        <a:pt x="0" y="499"/>
                      </a:cubicBezTo>
                      <a:cubicBezTo>
                        <a:pt x="0" y="277"/>
                        <a:pt x="0" y="277"/>
                        <a:pt x="0" y="277"/>
                      </a:cubicBezTo>
                      <a:cubicBezTo>
                        <a:pt x="0" y="277"/>
                        <a:pt x="0" y="277"/>
                        <a:pt x="0" y="277"/>
                      </a:cubicBezTo>
                      <a:cubicBezTo>
                        <a:pt x="0" y="273"/>
                        <a:pt x="0" y="270"/>
                        <a:pt x="0" y="267"/>
                      </a:cubicBezTo>
                      <a:lnTo>
                        <a:pt x="0" y="1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solidFill>
                      <a:prstClr val="black"/>
                    </a:solidFill>
                  </a:endParaRPr>
                </a:p>
              </p:txBody>
            </p:sp>
          </p:grpSp>
          <p:sp>
            <p:nvSpPr>
              <p:cNvPr id="10" name="îṣļîḑé-Freeform: Shape 7"/>
              <p:cNvSpPr>
                <a:spLocks/>
              </p:cNvSpPr>
              <p:nvPr/>
            </p:nvSpPr>
            <p:spPr bwMode="auto">
              <a:xfrm>
                <a:off x="1581128" y="3186840"/>
                <a:ext cx="1623589" cy="898451"/>
              </a:xfrm>
              <a:custGeom>
                <a:avLst/>
                <a:gdLst>
                  <a:gd name="T0" fmla="*/ 845 w 845"/>
                  <a:gd name="T1" fmla="*/ 99 h 468"/>
                  <a:gd name="T2" fmla="*/ 746 w 845"/>
                  <a:gd name="T3" fmla="*/ 0 h 468"/>
                  <a:gd name="T4" fmla="*/ 99 w 845"/>
                  <a:gd name="T5" fmla="*/ 0 h 468"/>
                  <a:gd name="T6" fmla="*/ 0 w 845"/>
                  <a:gd name="T7" fmla="*/ 99 h 468"/>
                  <a:gd name="T8" fmla="*/ 0 w 845"/>
                  <a:gd name="T9" fmla="*/ 250 h 468"/>
                  <a:gd name="T10" fmla="*/ 99 w 845"/>
                  <a:gd name="T11" fmla="*/ 349 h 468"/>
                  <a:gd name="T12" fmla="*/ 677 w 845"/>
                  <a:gd name="T13" fmla="*/ 349 h 468"/>
                  <a:gd name="T14" fmla="*/ 718 w 845"/>
                  <a:gd name="T15" fmla="*/ 349 h 468"/>
                  <a:gd name="T16" fmla="*/ 845 w 845"/>
                  <a:gd name="T17" fmla="*/ 468 h 468"/>
                  <a:gd name="T18" fmla="*/ 845 w 845"/>
                  <a:gd name="T19" fmla="*/ 260 h 468"/>
                  <a:gd name="T20" fmla="*/ 844 w 845"/>
                  <a:gd name="T21" fmla="*/ 260 h 468"/>
                  <a:gd name="T22" fmla="*/ 845 w 845"/>
                  <a:gd name="T23" fmla="*/ 250 h 468"/>
                  <a:gd name="T24" fmla="*/ 845 w 845"/>
                  <a:gd name="T25" fmla="*/ 9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5" h="468">
                    <a:moveTo>
                      <a:pt x="845" y="99"/>
                    </a:moveTo>
                    <a:cubicBezTo>
                      <a:pt x="845" y="45"/>
                      <a:pt x="800" y="0"/>
                      <a:pt x="746" y="0"/>
                    </a:cubicBezTo>
                    <a:cubicBezTo>
                      <a:pt x="99" y="0"/>
                      <a:pt x="99" y="0"/>
                      <a:pt x="99" y="0"/>
                    </a:cubicBezTo>
                    <a:cubicBezTo>
                      <a:pt x="44" y="0"/>
                      <a:pt x="0" y="45"/>
                      <a:pt x="0" y="99"/>
                    </a:cubicBezTo>
                    <a:cubicBezTo>
                      <a:pt x="0" y="250"/>
                      <a:pt x="0" y="250"/>
                      <a:pt x="0" y="250"/>
                    </a:cubicBezTo>
                    <a:cubicBezTo>
                      <a:pt x="0" y="305"/>
                      <a:pt x="44" y="349"/>
                      <a:pt x="99" y="349"/>
                    </a:cubicBezTo>
                    <a:cubicBezTo>
                      <a:pt x="677" y="349"/>
                      <a:pt x="677" y="349"/>
                      <a:pt x="677" y="349"/>
                    </a:cubicBezTo>
                    <a:cubicBezTo>
                      <a:pt x="718" y="349"/>
                      <a:pt x="718" y="349"/>
                      <a:pt x="718" y="349"/>
                    </a:cubicBezTo>
                    <a:cubicBezTo>
                      <a:pt x="785" y="349"/>
                      <a:pt x="840" y="402"/>
                      <a:pt x="845" y="468"/>
                    </a:cubicBezTo>
                    <a:cubicBezTo>
                      <a:pt x="845" y="260"/>
                      <a:pt x="845" y="260"/>
                      <a:pt x="845" y="260"/>
                    </a:cubicBezTo>
                    <a:cubicBezTo>
                      <a:pt x="844" y="260"/>
                      <a:pt x="844" y="260"/>
                      <a:pt x="844" y="260"/>
                    </a:cubicBezTo>
                    <a:cubicBezTo>
                      <a:pt x="845" y="257"/>
                      <a:pt x="845" y="253"/>
                      <a:pt x="845" y="250"/>
                    </a:cubicBezTo>
                    <a:lnTo>
                      <a:pt x="845" y="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216000" tIns="45720" rIns="91440" bIns="45720" anchor="t" anchorCtr="0" compatLnSpc="1">
                <a:prstTxWarp prst="textNoShape">
                  <a:avLst/>
                </a:prstTxWarp>
                <a:normAutofit/>
              </a:bodyPr>
              <a:lstStyle/>
              <a:p>
                <a:r>
                  <a:rPr lang="en-US" altLang="zh-CN" sz="3600" b="1">
                    <a:solidFill>
                      <a:prstClr val="white"/>
                    </a:solidFill>
                  </a:rPr>
                  <a:t>3</a:t>
                </a:r>
              </a:p>
            </p:txBody>
          </p:sp>
          <p:sp>
            <p:nvSpPr>
              <p:cNvPr id="11" name="îṣļîḑé-Freeform: Shape 8"/>
              <p:cNvSpPr>
                <a:spLocks/>
              </p:cNvSpPr>
              <p:nvPr/>
            </p:nvSpPr>
            <p:spPr bwMode="auto">
              <a:xfrm>
                <a:off x="1230255" y="3937499"/>
                <a:ext cx="1974463" cy="995205"/>
              </a:xfrm>
              <a:custGeom>
                <a:avLst/>
                <a:gdLst>
                  <a:gd name="T0" fmla="*/ 1028 w 1028"/>
                  <a:gd name="T1" fmla="*/ 110 h 518"/>
                  <a:gd name="T2" fmla="*/ 918 w 1028"/>
                  <a:gd name="T3" fmla="*/ 0 h 518"/>
                  <a:gd name="T4" fmla="*/ 110 w 1028"/>
                  <a:gd name="T5" fmla="*/ 0 h 518"/>
                  <a:gd name="T6" fmla="*/ 0 w 1028"/>
                  <a:gd name="T7" fmla="*/ 110 h 518"/>
                  <a:gd name="T8" fmla="*/ 0 w 1028"/>
                  <a:gd name="T9" fmla="*/ 277 h 518"/>
                  <a:gd name="T10" fmla="*/ 110 w 1028"/>
                  <a:gd name="T11" fmla="*/ 386 h 518"/>
                  <a:gd name="T12" fmla="*/ 843 w 1028"/>
                  <a:gd name="T13" fmla="*/ 386 h 518"/>
                  <a:gd name="T14" fmla="*/ 887 w 1028"/>
                  <a:gd name="T15" fmla="*/ 386 h 518"/>
                  <a:gd name="T16" fmla="*/ 1028 w 1028"/>
                  <a:gd name="T17" fmla="*/ 518 h 518"/>
                  <a:gd name="T18" fmla="*/ 1028 w 1028"/>
                  <a:gd name="T19" fmla="*/ 287 h 518"/>
                  <a:gd name="T20" fmla="*/ 1027 w 1028"/>
                  <a:gd name="T21" fmla="*/ 287 h 518"/>
                  <a:gd name="T22" fmla="*/ 1028 w 1028"/>
                  <a:gd name="T23" fmla="*/ 277 h 518"/>
                  <a:gd name="T24" fmla="*/ 1028 w 1028"/>
                  <a:gd name="T25" fmla="*/ 1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8" h="518">
                    <a:moveTo>
                      <a:pt x="1028" y="110"/>
                    </a:moveTo>
                    <a:cubicBezTo>
                      <a:pt x="1028" y="49"/>
                      <a:pt x="979" y="0"/>
                      <a:pt x="918" y="0"/>
                    </a:cubicBezTo>
                    <a:cubicBezTo>
                      <a:pt x="110" y="0"/>
                      <a:pt x="110" y="0"/>
                      <a:pt x="110" y="0"/>
                    </a:cubicBezTo>
                    <a:cubicBezTo>
                      <a:pt x="49" y="0"/>
                      <a:pt x="0" y="49"/>
                      <a:pt x="0" y="110"/>
                    </a:cubicBezTo>
                    <a:cubicBezTo>
                      <a:pt x="0" y="277"/>
                      <a:pt x="0" y="277"/>
                      <a:pt x="0" y="277"/>
                    </a:cubicBezTo>
                    <a:cubicBezTo>
                      <a:pt x="0" y="337"/>
                      <a:pt x="49" y="386"/>
                      <a:pt x="110" y="386"/>
                    </a:cubicBezTo>
                    <a:cubicBezTo>
                      <a:pt x="843" y="386"/>
                      <a:pt x="843" y="386"/>
                      <a:pt x="843" y="386"/>
                    </a:cubicBezTo>
                    <a:cubicBezTo>
                      <a:pt x="887" y="386"/>
                      <a:pt x="887" y="386"/>
                      <a:pt x="887" y="386"/>
                    </a:cubicBezTo>
                    <a:cubicBezTo>
                      <a:pt x="962" y="386"/>
                      <a:pt x="1023" y="444"/>
                      <a:pt x="1028" y="518"/>
                    </a:cubicBezTo>
                    <a:cubicBezTo>
                      <a:pt x="1028" y="287"/>
                      <a:pt x="1028" y="287"/>
                      <a:pt x="1028" y="287"/>
                    </a:cubicBezTo>
                    <a:cubicBezTo>
                      <a:pt x="1027" y="287"/>
                      <a:pt x="1027" y="287"/>
                      <a:pt x="1027" y="287"/>
                    </a:cubicBezTo>
                    <a:cubicBezTo>
                      <a:pt x="1028" y="284"/>
                      <a:pt x="1028" y="280"/>
                      <a:pt x="1028" y="277"/>
                    </a:cubicBezTo>
                    <a:lnTo>
                      <a:pt x="1028" y="1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216000" tIns="45720" rIns="91440" bIns="45720" anchor="t" anchorCtr="0" compatLnSpc="1">
                <a:prstTxWarp prst="textNoShape">
                  <a:avLst/>
                </a:prstTxWarp>
                <a:normAutofit/>
              </a:bodyPr>
              <a:lstStyle/>
              <a:p>
                <a:r>
                  <a:rPr lang="en-US" altLang="zh-CN" sz="4000" b="1">
                    <a:solidFill>
                      <a:prstClr val="white"/>
                    </a:solidFill>
                  </a:rPr>
                  <a:t>4</a:t>
                </a:r>
              </a:p>
            </p:txBody>
          </p:sp>
          <p:sp>
            <p:nvSpPr>
              <p:cNvPr id="12" name="îṣļîḑé-Freeform: Shape 9"/>
              <p:cNvSpPr>
                <a:spLocks/>
              </p:cNvSpPr>
              <p:nvPr/>
            </p:nvSpPr>
            <p:spPr bwMode="auto">
              <a:xfrm>
                <a:off x="1431211" y="1729121"/>
                <a:ext cx="1773507" cy="848476"/>
              </a:xfrm>
              <a:custGeom>
                <a:avLst/>
                <a:gdLst>
                  <a:gd name="T0" fmla="*/ 923 w 923"/>
                  <a:gd name="T1" fmla="*/ 94 h 442"/>
                  <a:gd name="T2" fmla="*/ 829 w 923"/>
                  <a:gd name="T3" fmla="*/ 0 h 442"/>
                  <a:gd name="T4" fmla="*/ 93 w 923"/>
                  <a:gd name="T5" fmla="*/ 0 h 442"/>
                  <a:gd name="T6" fmla="*/ 0 w 923"/>
                  <a:gd name="T7" fmla="*/ 94 h 442"/>
                  <a:gd name="T8" fmla="*/ 0 w 923"/>
                  <a:gd name="T9" fmla="*/ 237 h 442"/>
                  <a:gd name="T10" fmla="*/ 93 w 923"/>
                  <a:gd name="T11" fmla="*/ 330 h 442"/>
                  <a:gd name="T12" fmla="*/ 764 w 923"/>
                  <a:gd name="T13" fmla="*/ 330 h 442"/>
                  <a:gd name="T14" fmla="*/ 803 w 923"/>
                  <a:gd name="T15" fmla="*/ 330 h 442"/>
                  <a:gd name="T16" fmla="*/ 923 w 923"/>
                  <a:gd name="T17" fmla="*/ 442 h 442"/>
                  <a:gd name="T18" fmla="*/ 923 w 923"/>
                  <a:gd name="T19" fmla="*/ 246 h 442"/>
                  <a:gd name="T20" fmla="*/ 922 w 923"/>
                  <a:gd name="T21" fmla="*/ 246 h 442"/>
                  <a:gd name="T22" fmla="*/ 923 w 923"/>
                  <a:gd name="T23" fmla="*/ 237 h 442"/>
                  <a:gd name="T24" fmla="*/ 923 w 923"/>
                  <a:gd name="T25" fmla="*/ 9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3" h="442">
                    <a:moveTo>
                      <a:pt x="923" y="94"/>
                    </a:moveTo>
                    <a:cubicBezTo>
                      <a:pt x="923" y="42"/>
                      <a:pt x="881" y="0"/>
                      <a:pt x="829" y="0"/>
                    </a:cubicBezTo>
                    <a:cubicBezTo>
                      <a:pt x="93" y="0"/>
                      <a:pt x="93" y="0"/>
                      <a:pt x="93" y="0"/>
                    </a:cubicBezTo>
                    <a:cubicBezTo>
                      <a:pt x="42" y="0"/>
                      <a:pt x="0" y="42"/>
                      <a:pt x="0" y="94"/>
                    </a:cubicBezTo>
                    <a:cubicBezTo>
                      <a:pt x="0" y="237"/>
                      <a:pt x="0" y="237"/>
                      <a:pt x="0" y="237"/>
                    </a:cubicBezTo>
                    <a:cubicBezTo>
                      <a:pt x="0" y="288"/>
                      <a:pt x="42" y="330"/>
                      <a:pt x="93" y="330"/>
                    </a:cubicBezTo>
                    <a:cubicBezTo>
                      <a:pt x="764" y="330"/>
                      <a:pt x="764" y="330"/>
                      <a:pt x="764" y="330"/>
                    </a:cubicBezTo>
                    <a:cubicBezTo>
                      <a:pt x="803" y="330"/>
                      <a:pt x="803" y="330"/>
                      <a:pt x="803" y="330"/>
                    </a:cubicBezTo>
                    <a:cubicBezTo>
                      <a:pt x="866" y="330"/>
                      <a:pt x="918" y="380"/>
                      <a:pt x="923" y="442"/>
                    </a:cubicBezTo>
                    <a:cubicBezTo>
                      <a:pt x="923" y="246"/>
                      <a:pt x="923" y="246"/>
                      <a:pt x="923" y="246"/>
                    </a:cubicBezTo>
                    <a:cubicBezTo>
                      <a:pt x="922" y="246"/>
                      <a:pt x="922" y="246"/>
                      <a:pt x="922" y="246"/>
                    </a:cubicBezTo>
                    <a:cubicBezTo>
                      <a:pt x="923" y="243"/>
                      <a:pt x="923" y="240"/>
                      <a:pt x="923" y="237"/>
                    </a:cubicBezTo>
                    <a:lnTo>
                      <a:pt x="923" y="9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216000" tIns="45720" rIns="91440" bIns="45720" anchor="t" anchorCtr="0" compatLnSpc="1">
                <a:prstTxWarp prst="textNoShape">
                  <a:avLst/>
                </a:prstTxWarp>
                <a:normAutofit/>
              </a:bodyPr>
              <a:lstStyle/>
              <a:p>
                <a:r>
                  <a:rPr lang="en-US" sz="3200" b="1">
                    <a:solidFill>
                      <a:prstClr val="white"/>
                    </a:solidFill>
                  </a:rPr>
                  <a:t>1</a:t>
                </a:r>
              </a:p>
            </p:txBody>
          </p:sp>
          <p:sp>
            <p:nvSpPr>
              <p:cNvPr id="13" name="îṣļîḑé-Freeform: Shape 10"/>
              <p:cNvSpPr>
                <a:spLocks/>
              </p:cNvSpPr>
              <p:nvPr/>
            </p:nvSpPr>
            <p:spPr bwMode="auto">
              <a:xfrm>
                <a:off x="947429" y="2425551"/>
                <a:ext cx="2257289" cy="914399"/>
              </a:xfrm>
              <a:custGeom>
                <a:avLst/>
                <a:gdLst>
                  <a:gd name="T0" fmla="*/ 1175 w 1175"/>
                  <a:gd name="T1" fmla="*/ 101 h 476"/>
                  <a:gd name="T2" fmla="*/ 1074 w 1175"/>
                  <a:gd name="T3" fmla="*/ 0 h 476"/>
                  <a:gd name="T4" fmla="*/ 101 w 1175"/>
                  <a:gd name="T5" fmla="*/ 0 h 476"/>
                  <a:gd name="T6" fmla="*/ 0 w 1175"/>
                  <a:gd name="T7" fmla="*/ 101 h 476"/>
                  <a:gd name="T8" fmla="*/ 0 w 1175"/>
                  <a:gd name="T9" fmla="*/ 255 h 476"/>
                  <a:gd name="T10" fmla="*/ 101 w 1175"/>
                  <a:gd name="T11" fmla="*/ 355 h 476"/>
                  <a:gd name="T12" fmla="*/ 1004 w 1175"/>
                  <a:gd name="T13" fmla="*/ 355 h 476"/>
                  <a:gd name="T14" fmla="*/ 1046 w 1175"/>
                  <a:gd name="T15" fmla="*/ 355 h 476"/>
                  <a:gd name="T16" fmla="*/ 1175 w 1175"/>
                  <a:gd name="T17" fmla="*/ 476 h 476"/>
                  <a:gd name="T18" fmla="*/ 1175 w 1175"/>
                  <a:gd name="T19" fmla="*/ 264 h 476"/>
                  <a:gd name="T20" fmla="*/ 1174 w 1175"/>
                  <a:gd name="T21" fmla="*/ 264 h 476"/>
                  <a:gd name="T22" fmla="*/ 1175 w 1175"/>
                  <a:gd name="T23" fmla="*/ 255 h 476"/>
                  <a:gd name="T24" fmla="*/ 1175 w 1175"/>
                  <a:gd name="T25"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5" h="476">
                    <a:moveTo>
                      <a:pt x="1175" y="101"/>
                    </a:moveTo>
                    <a:cubicBezTo>
                      <a:pt x="1175" y="45"/>
                      <a:pt x="1130" y="0"/>
                      <a:pt x="1074" y="0"/>
                    </a:cubicBezTo>
                    <a:cubicBezTo>
                      <a:pt x="101" y="0"/>
                      <a:pt x="101" y="0"/>
                      <a:pt x="101" y="0"/>
                    </a:cubicBezTo>
                    <a:cubicBezTo>
                      <a:pt x="45" y="0"/>
                      <a:pt x="0" y="45"/>
                      <a:pt x="0" y="101"/>
                    </a:cubicBezTo>
                    <a:cubicBezTo>
                      <a:pt x="0" y="255"/>
                      <a:pt x="0" y="255"/>
                      <a:pt x="0" y="255"/>
                    </a:cubicBezTo>
                    <a:cubicBezTo>
                      <a:pt x="0" y="310"/>
                      <a:pt x="45" y="355"/>
                      <a:pt x="101" y="355"/>
                    </a:cubicBezTo>
                    <a:cubicBezTo>
                      <a:pt x="1004" y="355"/>
                      <a:pt x="1004" y="355"/>
                      <a:pt x="1004" y="355"/>
                    </a:cubicBezTo>
                    <a:cubicBezTo>
                      <a:pt x="1046" y="355"/>
                      <a:pt x="1046" y="355"/>
                      <a:pt x="1046" y="355"/>
                    </a:cubicBezTo>
                    <a:cubicBezTo>
                      <a:pt x="1114" y="355"/>
                      <a:pt x="1170" y="409"/>
                      <a:pt x="1175" y="476"/>
                    </a:cubicBezTo>
                    <a:cubicBezTo>
                      <a:pt x="1175" y="264"/>
                      <a:pt x="1175" y="264"/>
                      <a:pt x="1175" y="264"/>
                    </a:cubicBezTo>
                    <a:cubicBezTo>
                      <a:pt x="1174" y="264"/>
                      <a:pt x="1174" y="264"/>
                      <a:pt x="1174" y="264"/>
                    </a:cubicBezTo>
                    <a:cubicBezTo>
                      <a:pt x="1175" y="261"/>
                      <a:pt x="1175" y="258"/>
                      <a:pt x="1175" y="255"/>
                    </a:cubicBezTo>
                    <a:lnTo>
                      <a:pt x="1175" y="10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216000" tIns="45720" rIns="91440" bIns="45720" anchor="t" anchorCtr="0" compatLnSpc="1">
                <a:prstTxWarp prst="textNoShape">
                  <a:avLst/>
                </a:prstTxWarp>
                <a:normAutofit/>
              </a:bodyPr>
              <a:lstStyle/>
              <a:p>
                <a:r>
                  <a:rPr lang="en-US" altLang="zh-CN" sz="3200" b="1">
                    <a:solidFill>
                      <a:prstClr val="white"/>
                    </a:solidFill>
                  </a:rPr>
                  <a:t>2</a:t>
                </a:r>
              </a:p>
            </p:txBody>
          </p:sp>
          <p:sp>
            <p:nvSpPr>
              <p:cNvPr id="42" name="îṣļîḑé-Freeform: Shape 61"/>
              <p:cNvSpPr>
                <a:spLocks noChangeAspect="1"/>
              </p:cNvSpPr>
              <p:nvPr/>
            </p:nvSpPr>
            <p:spPr bwMode="auto">
              <a:xfrm>
                <a:off x="8484010" y="3100288"/>
                <a:ext cx="793097"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headEnd/>
                <a:tailEnd/>
              </a:ln>
              <a:extLst/>
            </p:spPr>
            <p:txBody>
              <a:bodyPr anchor="ctr"/>
              <a:lstStyle/>
              <a:p>
                <a:pPr algn="ctr"/>
                <a:endParaRPr>
                  <a:solidFill>
                    <a:prstClr val="black"/>
                  </a:solidFill>
                </a:endParaRPr>
              </a:p>
            </p:txBody>
          </p:sp>
          <p:sp>
            <p:nvSpPr>
              <p:cNvPr id="40" name="îṣļîḑé-Freeform: Shape 64"/>
              <p:cNvSpPr>
                <a:spLocks noChangeAspect="1"/>
              </p:cNvSpPr>
              <p:nvPr/>
            </p:nvSpPr>
            <p:spPr bwMode="auto">
              <a:xfrm>
                <a:off x="7956714" y="2630319"/>
                <a:ext cx="793097"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headEnd/>
                <a:tailEnd/>
              </a:ln>
              <a:extLst/>
            </p:spPr>
            <p:txBody>
              <a:bodyPr anchor="ctr"/>
              <a:lstStyle/>
              <a:p>
                <a:pPr algn="ctr"/>
                <a:endParaRPr>
                  <a:solidFill>
                    <a:prstClr val="black"/>
                  </a:solidFill>
                </a:endParaRPr>
              </a:p>
            </p:txBody>
          </p:sp>
          <p:sp>
            <p:nvSpPr>
              <p:cNvPr id="38" name="îṣļîḑé-Freeform: Shape 67"/>
              <p:cNvSpPr>
                <a:spLocks noChangeAspect="1"/>
              </p:cNvSpPr>
              <p:nvPr/>
            </p:nvSpPr>
            <p:spPr bwMode="auto">
              <a:xfrm>
                <a:off x="7645365" y="2177543"/>
                <a:ext cx="793097"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headEnd/>
                <a:tailEnd/>
              </a:ln>
              <a:extLst/>
            </p:spPr>
            <p:txBody>
              <a:bodyPr anchor="ctr"/>
              <a:lstStyle/>
              <a:p>
                <a:pPr algn="ctr"/>
                <a:endParaRPr>
                  <a:solidFill>
                    <a:prstClr val="black"/>
                  </a:solidFill>
                </a:endParaRPr>
              </a:p>
            </p:txBody>
          </p:sp>
          <p:grpSp>
            <p:nvGrpSpPr>
              <p:cNvPr id="19" name="Group 69"/>
              <p:cNvGrpSpPr>
                <a:grpSpLocks noChangeAspect="1"/>
              </p:cNvGrpSpPr>
              <p:nvPr/>
            </p:nvGrpSpPr>
            <p:grpSpPr>
              <a:xfrm>
                <a:off x="5512579" y="1935963"/>
                <a:ext cx="416998" cy="415152"/>
                <a:chOff x="6350" y="-3175"/>
                <a:chExt cx="717550" cy="714376"/>
              </a:xfrm>
              <a:solidFill>
                <a:schemeClr val="accent4"/>
              </a:solidFill>
            </p:grpSpPr>
            <p:sp>
              <p:nvSpPr>
                <p:cNvPr id="34" name="iS1ide-Freeform: Shape 70"/>
                <p:cNvSpPr>
                  <a:spLocks/>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sp>
              <p:nvSpPr>
                <p:cNvPr id="35" name="iS1ide-Freeform: Shape 71"/>
                <p:cNvSpPr>
                  <a:spLocks/>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sp>
              <p:nvSpPr>
                <p:cNvPr id="36" name="iS1ide-Freeform: Shape 72"/>
                <p:cNvSpPr>
                  <a:spLocks/>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prstClr val="black"/>
                    </a:solidFill>
                  </a:endParaRPr>
                </a:p>
              </p:txBody>
            </p:sp>
          </p:grpSp>
        </p:grpSp>
        <p:sp>
          <p:nvSpPr>
            <p:cNvPr id="65" name="矩形 64"/>
            <p:cNvSpPr/>
            <p:nvPr/>
          </p:nvSpPr>
          <p:spPr>
            <a:xfrm>
              <a:off x="2637736" y="1283064"/>
              <a:ext cx="4024659" cy="369332"/>
            </a:xfrm>
            <a:prstGeom prst="rect">
              <a:avLst/>
            </a:prstGeom>
          </p:spPr>
          <p:txBody>
            <a:bodyPr wrap="square">
              <a:spAutoFit/>
            </a:bodyPr>
            <a:lstStyle/>
            <a:p>
              <a:r>
                <a:rPr lang="zh-CN" altLang="en-US" dirty="0" smtClean="0">
                  <a:solidFill>
                    <a:prstClr val="white"/>
                  </a:solidFill>
                </a:rPr>
                <a:t>数据的进一步采集和存储</a:t>
              </a:r>
              <a:endParaRPr lang="zh-CN" altLang="en-US" dirty="0">
                <a:solidFill>
                  <a:prstClr val="white"/>
                </a:solidFill>
              </a:endParaRPr>
            </a:p>
          </p:txBody>
        </p:sp>
        <p:sp>
          <p:nvSpPr>
            <p:cNvPr id="66" name="矩形 65"/>
            <p:cNvSpPr/>
            <p:nvPr/>
          </p:nvSpPr>
          <p:spPr>
            <a:xfrm>
              <a:off x="2614464" y="2190325"/>
              <a:ext cx="4572000" cy="369332"/>
            </a:xfrm>
            <a:prstGeom prst="rect">
              <a:avLst/>
            </a:prstGeom>
          </p:spPr>
          <p:txBody>
            <a:bodyPr>
              <a:spAutoFit/>
            </a:bodyPr>
            <a:lstStyle/>
            <a:p>
              <a:r>
                <a:rPr lang="zh-CN" altLang="en-US" dirty="0">
                  <a:solidFill>
                    <a:prstClr val="white"/>
                  </a:solidFill>
                </a:rPr>
                <a:t>合</a:t>
              </a:r>
              <a:r>
                <a:rPr lang="zh-CN" altLang="en-US" dirty="0" smtClean="0">
                  <a:solidFill>
                    <a:prstClr val="white"/>
                  </a:solidFill>
                </a:rPr>
                <a:t>金数据标准规范的完善</a:t>
              </a:r>
              <a:endParaRPr lang="zh-CN" altLang="en-US" dirty="0">
                <a:solidFill>
                  <a:prstClr val="white"/>
                </a:solidFill>
              </a:endParaRPr>
            </a:p>
          </p:txBody>
        </p:sp>
        <p:sp>
          <p:nvSpPr>
            <p:cNvPr id="67" name="矩形 66"/>
            <p:cNvSpPr/>
            <p:nvPr/>
          </p:nvSpPr>
          <p:spPr>
            <a:xfrm>
              <a:off x="2559279" y="2939557"/>
              <a:ext cx="3399061" cy="369332"/>
            </a:xfrm>
            <a:prstGeom prst="rect">
              <a:avLst/>
            </a:prstGeom>
          </p:spPr>
          <p:txBody>
            <a:bodyPr wrap="square">
              <a:spAutoFit/>
            </a:bodyPr>
            <a:lstStyle/>
            <a:p>
              <a:endParaRPr lang="zh-CN" altLang="en-US" dirty="0">
                <a:solidFill>
                  <a:prstClr val="white"/>
                </a:solidFill>
              </a:endParaRPr>
            </a:p>
          </p:txBody>
        </p:sp>
        <p:sp>
          <p:nvSpPr>
            <p:cNvPr id="68" name="矩形 67"/>
            <p:cNvSpPr/>
            <p:nvPr/>
          </p:nvSpPr>
          <p:spPr>
            <a:xfrm>
              <a:off x="2390837" y="3890393"/>
              <a:ext cx="4572000" cy="369332"/>
            </a:xfrm>
            <a:prstGeom prst="rect">
              <a:avLst/>
            </a:prstGeom>
          </p:spPr>
          <p:txBody>
            <a:bodyPr>
              <a:spAutoFit/>
            </a:bodyPr>
            <a:lstStyle/>
            <a:p>
              <a:endParaRPr lang="zh-CN" altLang="en-US" dirty="0">
                <a:solidFill>
                  <a:prstClr val="white"/>
                </a:solidFill>
              </a:endParaRPr>
            </a:p>
          </p:txBody>
        </p:sp>
      </p:grpSp>
      <p:sp>
        <p:nvSpPr>
          <p:cNvPr id="5" name="矩形 4"/>
          <p:cNvSpPr/>
          <p:nvPr/>
        </p:nvSpPr>
        <p:spPr>
          <a:xfrm>
            <a:off x="3063171" y="3173981"/>
            <a:ext cx="3057884" cy="646331"/>
          </a:xfrm>
          <a:prstGeom prst="rect">
            <a:avLst/>
          </a:prstGeom>
        </p:spPr>
        <p:txBody>
          <a:bodyPr wrap="square">
            <a:spAutoFit/>
          </a:bodyPr>
          <a:lstStyle/>
          <a:p>
            <a:r>
              <a:rPr lang="zh-CN" altLang="en-US" dirty="0">
                <a:solidFill>
                  <a:schemeClr val="bg1"/>
                </a:solidFill>
              </a:rPr>
              <a:t>基于主动学习的多层级交互式特征选择方</a:t>
            </a:r>
            <a:r>
              <a:rPr lang="zh-CN" altLang="en-US" dirty="0" smtClean="0">
                <a:solidFill>
                  <a:schemeClr val="bg1"/>
                </a:solidFill>
              </a:rPr>
              <a:t>法的实现</a:t>
            </a:r>
            <a:endParaRPr lang="zh-CN" altLang="en-US" dirty="0">
              <a:solidFill>
                <a:schemeClr val="bg1"/>
              </a:solidFill>
            </a:endParaRPr>
          </a:p>
        </p:txBody>
      </p:sp>
      <p:grpSp>
        <p:nvGrpSpPr>
          <p:cNvPr id="21" name="组合 20"/>
          <p:cNvGrpSpPr/>
          <p:nvPr/>
        </p:nvGrpSpPr>
        <p:grpSpPr>
          <a:xfrm>
            <a:off x="7600824" y="4715196"/>
            <a:ext cx="800369" cy="1882861"/>
            <a:chOff x="7488841" y="4482145"/>
            <a:chExt cx="971591" cy="1882861"/>
          </a:xfrm>
        </p:grpSpPr>
        <p:sp>
          <p:nvSpPr>
            <p:cNvPr id="14" name="矩形 13"/>
            <p:cNvSpPr/>
            <p:nvPr/>
          </p:nvSpPr>
          <p:spPr>
            <a:xfrm>
              <a:off x="7488841" y="4482145"/>
              <a:ext cx="971591" cy="1747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15" name="文本框 14"/>
            <p:cNvSpPr txBox="1"/>
            <p:nvPr/>
          </p:nvSpPr>
          <p:spPr>
            <a:xfrm>
              <a:off x="7736554" y="4660880"/>
              <a:ext cx="485705" cy="1704126"/>
            </a:xfrm>
            <a:prstGeom prst="rect">
              <a:avLst/>
            </a:prstGeom>
            <a:noFill/>
          </p:spPr>
          <p:txBody>
            <a:bodyPr vert="eaVert" wrap="square" rtlCol="0">
              <a:spAutoFit/>
            </a:bodyPr>
            <a:lstStyle/>
            <a:p>
              <a:r>
                <a:rPr lang="zh-CN" altLang="en-US" sz="1400" dirty="0" smtClean="0"/>
                <a:t>交互性和实用性</a:t>
              </a:r>
              <a:endParaRPr lang="zh-CN" altLang="en-US" sz="1400" dirty="0"/>
            </a:p>
          </p:txBody>
        </p:sp>
        <p:sp>
          <p:nvSpPr>
            <p:cNvPr id="16" name="上箭头 15"/>
            <p:cNvSpPr/>
            <p:nvPr/>
          </p:nvSpPr>
          <p:spPr>
            <a:xfrm>
              <a:off x="7560968" y="5190447"/>
              <a:ext cx="239943" cy="39230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18" name="直接箭头连接符 17"/>
          <p:cNvCxnSpPr>
            <a:stCxn id="47" idx="4"/>
            <a:endCxn id="14" idx="1"/>
          </p:cNvCxnSpPr>
          <p:nvPr/>
        </p:nvCxnSpPr>
        <p:spPr>
          <a:xfrm>
            <a:off x="6387007" y="4534428"/>
            <a:ext cx="1213817" cy="105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7664200" y="857950"/>
            <a:ext cx="800369" cy="1756515"/>
            <a:chOff x="7488841" y="4482145"/>
            <a:chExt cx="971591" cy="1756515"/>
          </a:xfrm>
        </p:grpSpPr>
        <p:sp>
          <p:nvSpPr>
            <p:cNvPr id="77" name="矩形 76"/>
            <p:cNvSpPr/>
            <p:nvPr/>
          </p:nvSpPr>
          <p:spPr>
            <a:xfrm>
              <a:off x="7488841" y="4482145"/>
              <a:ext cx="971591" cy="1747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78" name="文本框 77"/>
            <p:cNvSpPr txBox="1"/>
            <p:nvPr/>
          </p:nvSpPr>
          <p:spPr>
            <a:xfrm>
              <a:off x="7787816" y="4534534"/>
              <a:ext cx="485705" cy="1704126"/>
            </a:xfrm>
            <a:prstGeom prst="rect">
              <a:avLst/>
            </a:prstGeom>
            <a:noFill/>
          </p:spPr>
          <p:txBody>
            <a:bodyPr vert="eaVert" wrap="square" rtlCol="0">
              <a:spAutoFit/>
            </a:bodyPr>
            <a:lstStyle/>
            <a:p>
              <a:pPr algn="ctr"/>
              <a:r>
                <a:rPr lang="zh-CN" altLang="en-US" sz="1400" dirty="0" smtClean="0"/>
                <a:t>数据量</a:t>
              </a:r>
              <a:endParaRPr lang="zh-CN" altLang="en-US" sz="1400" dirty="0"/>
            </a:p>
          </p:txBody>
        </p:sp>
        <p:sp>
          <p:nvSpPr>
            <p:cNvPr id="79" name="上箭头 78"/>
            <p:cNvSpPr/>
            <p:nvPr/>
          </p:nvSpPr>
          <p:spPr>
            <a:xfrm>
              <a:off x="7560968" y="5190447"/>
              <a:ext cx="239943" cy="39230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23" name="直接箭头连接符 22"/>
          <p:cNvCxnSpPr>
            <a:stCxn id="45" idx="3"/>
            <a:endCxn id="77" idx="1"/>
          </p:cNvCxnSpPr>
          <p:nvPr/>
        </p:nvCxnSpPr>
        <p:spPr>
          <a:xfrm>
            <a:off x="6387008" y="1567725"/>
            <a:ext cx="1277192" cy="163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7659402" y="2729327"/>
            <a:ext cx="800369" cy="1756515"/>
            <a:chOff x="7488841" y="4482145"/>
            <a:chExt cx="971591" cy="1756515"/>
          </a:xfrm>
        </p:grpSpPr>
        <p:sp>
          <p:nvSpPr>
            <p:cNvPr id="81" name="矩形 80"/>
            <p:cNvSpPr/>
            <p:nvPr/>
          </p:nvSpPr>
          <p:spPr>
            <a:xfrm>
              <a:off x="7488841" y="4482145"/>
              <a:ext cx="971591" cy="1747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83" name="文本框 82"/>
            <p:cNvSpPr txBox="1"/>
            <p:nvPr/>
          </p:nvSpPr>
          <p:spPr>
            <a:xfrm>
              <a:off x="7787816" y="4534534"/>
              <a:ext cx="485705" cy="1704126"/>
            </a:xfrm>
            <a:prstGeom prst="rect">
              <a:avLst/>
            </a:prstGeom>
            <a:noFill/>
          </p:spPr>
          <p:txBody>
            <a:bodyPr vert="eaVert" wrap="square" rtlCol="0">
              <a:spAutoFit/>
            </a:bodyPr>
            <a:lstStyle/>
            <a:p>
              <a:pPr algn="ctr"/>
              <a:r>
                <a:rPr lang="zh-CN" altLang="en-US" sz="1400" dirty="0" smtClean="0"/>
                <a:t>数据共享和维护性</a:t>
              </a:r>
              <a:endParaRPr lang="zh-CN" altLang="en-US" sz="1400" dirty="0"/>
            </a:p>
          </p:txBody>
        </p:sp>
        <p:sp>
          <p:nvSpPr>
            <p:cNvPr id="85" name="上箭头 84"/>
            <p:cNvSpPr/>
            <p:nvPr/>
          </p:nvSpPr>
          <p:spPr>
            <a:xfrm>
              <a:off x="7560968" y="5190447"/>
              <a:ext cx="239943" cy="39230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25" name="直接箭头连接符 24"/>
          <p:cNvCxnSpPr>
            <a:stCxn id="40" idx="2"/>
            <a:endCxn id="81" idx="1"/>
          </p:cNvCxnSpPr>
          <p:nvPr/>
        </p:nvCxnSpPr>
        <p:spPr>
          <a:xfrm>
            <a:off x="6420312" y="2764361"/>
            <a:ext cx="1239090" cy="8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080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研</a:t>
            </a:r>
            <a:r>
              <a:rPr lang="zh-CN" altLang="en-US" dirty="0" smtClean="0">
                <a:solidFill>
                  <a:prstClr val="white">
                    <a:lumMod val="65000"/>
                  </a:prstClr>
                </a:solidFill>
              </a:rPr>
              <a:t>究内容</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进</a:t>
            </a:r>
            <a:r>
              <a:rPr lang="zh-CN" altLang="en-US" dirty="0" smtClean="0">
                <a:solidFill>
                  <a:prstClr val="white">
                    <a:lumMod val="65000"/>
                  </a:prstClr>
                </a:solidFill>
              </a:rPr>
              <a:t>度计划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存</a:t>
            </a:r>
            <a:r>
              <a:rPr lang="zh-CN" altLang="en-US" dirty="0" smtClean="0">
                <a:solidFill>
                  <a:prstClr val="white">
                    <a:lumMod val="65000"/>
                  </a:prstClr>
                </a:solidFill>
              </a:rPr>
              <a:t>在问题</a:t>
            </a:r>
            <a:endParaRPr lang="en-US" altLang="zh-CN" dirty="0" smtClean="0">
              <a:solidFill>
                <a:prstClr val="white">
                  <a:lumMod val="65000"/>
                </a:prst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数据采集</a:t>
            </a:r>
            <a:r>
              <a:rPr lang="zh-CN" altLang="en-US" dirty="0" smtClean="0">
                <a:solidFill>
                  <a:prstClr val="white">
                    <a:lumMod val="65000"/>
                  </a:prstClr>
                </a:solidFill>
              </a:rPr>
              <a:t>和</a:t>
            </a:r>
            <a:r>
              <a:rPr lang="zh-CN" altLang="en-US" dirty="0">
                <a:solidFill>
                  <a:prstClr val="white">
                    <a:lumMod val="65000"/>
                  </a:prstClr>
                </a:solidFill>
              </a:rPr>
              <a:t>数</a:t>
            </a:r>
            <a:r>
              <a:rPr lang="zh-CN" altLang="en-US" dirty="0" smtClean="0">
                <a:solidFill>
                  <a:prstClr val="white">
                    <a:lumMod val="65000"/>
                  </a:prstClr>
                </a:solidFill>
              </a:rPr>
              <a:t>据标准制定</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数据存储</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算法研究</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schemeClr val="bg1">
                    <a:lumMod val="65000"/>
                  </a:schemeClr>
                </a:solidFill>
              </a:rPr>
              <a:t>平台设计</a:t>
            </a:r>
            <a:endParaRPr lang="en-US" altLang="zh-CN" dirty="0" smtClean="0">
              <a:solidFill>
                <a:schemeClr val="bg1">
                  <a:lumMod val="65000"/>
                </a:schemeClr>
              </a:solidFill>
            </a:endParaRPr>
          </a:p>
          <a:p>
            <a:pPr marL="285750" indent="-285750">
              <a:buFont typeface="Wingdings" panose="05000000000000000000" pitchFamily="2" charset="2"/>
              <a:buChar char="Ø"/>
            </a:pPr>
            <a:endParaRPr lang="en-US" altLang="zh-CN" dirty="0" smtClean="0">
              <a:solidFill>
                <a:prstClr val="black"/>
              </a:solidFill>
            </a:endParaRPr>
          </a:p>
        </p:txBody>
      </p:sp>
      <p:sp>
        <p:nvSpPr>
          <p:cNvPr id="5" name="文本框 4"/>
          <p:cNvSpPr txBox="1"/>
          <p:nvPr/>
        </p:nvSpPr>
        <p:spPr>
          <a:xfrm>
            <a:off x="1104641" y="5805264"/>
            <a:ext cx="7056784" cy="646331"/>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Ø"/>
            </a:pPr>
            <a:r>
              <a:rPr lang="zh-CN" altLang="en-US" dirty="0" smtClean="0">
                <a:solidFill>
                  <a:schemeClr val="bg1">
                    <a:lumMod val="65000"/>
                  </a:schemeClr>
                </a:solidFill>
              </a:rPr>
              <a:t>项目未来计划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t>模型集成与优化</a:t>
            </a:r>
            <a:endParaRPr lang="en-US" altLang="zh-CN" dirty="0" smtClean="0"/>
          </a:p>
        </p:txBody>
      </p:sp>
    </p:spTree>
    <p:extLst>
      <p:ext uri="{BB962C8B-B14F-4D97-AF65-F5344CB8AC3E}">
        <p14:creationId xmlns:p14="http://schemas.microsoft.com/office/powerpoint/2010/main" val="448082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10194"/>
            <a:ext cx="8229600" cy="796950"/>
          </a:xfrm>
        </p:spPr>
        <p:txBody>
          <a:bodyPr>
            <a:noAutofit/>
          </a:bodyPr>
          <a:lstStyle/>
          <a:p>
            <a:pPr algn="ctr"/>
            <a:r>
              <a:rPr lang="zh-CN" altLang="en-US" sz="2000" dirty="0">
                <a:solidFill>
                  <a:srgbClr val="FF0000"/>
                </a:solidFill>
              </a:rPr>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20292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660845" y="2204864"/>
            <a:ext cx="12393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491880" y="4797152"/>
            <a:ext cx="14082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268710"/>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95266"/>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 y="1052736"/>
            <a:ext cx="3348474"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586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000" dirty="0">
                <a:solidFill>
                  <a:srgbClr val="FF0000"/>
                </a:solidFill>
              </a:rPr>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679702" y="1172938"/>
            <a:ext cx="1247503" cy="121261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140419"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723" y="1660057"/>
            <a:ext cx="456898" cy="57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84322" y="2483348"/>
            <a:ext cx="761164"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651311"/>
            <a:ext cx="2107509" cy="366808"/>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370513"/>
            <a:ext cx="2356827" cy="8966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a:latin typeface="Calibri" pitchFamily="34" charset="0"/>
              </a:rPr>
              <a:t>合金类别</a:t>
            </a:r>
            <a:r>
              <a:rPr lang="en-US" altLang="zh-CN">
                <a:latin typeface="Calibri" pitchFamily="34" charset="0"/>
              </a:rPr>
              <a:t>1</a:t>
            </a:r>
          </a:p>
          <a:p>
            <a:pPr algn="ctr">
              <a:spcBef>
                <a:spcPct val="0"/>
              </a:spcBef>
            </a:pPr>
            <a:r>
              <a:rPr lang="zh-CN" altLang="en-US">
                <a:latin typeface="Calibri" pitchFamily="34" charset="0"/>
              </a:rPr>
              <a:t>合金类别</a:t>
            </a:r>
            <a:r>
              <a:rPr lang="en-US" altLang="zh-CN">
                <a:latin typeface="Calibri" pitchFamily="34" charset="0"/>
              </a:rPr>
              <a:t>2</a:t>
            </a:r>
          </a:p>
          <a:p>
            <a:pPr algn="ctr">
              <a:spcBef>
                <a:spcPct val="0"/>
              </a:spcBef>
            </a:pPr>
            <a:r>
              <a:rPr lang="en-US" altLang="zh-CN">
                <a:latin typeface="Calibri" pitchFamily="34" charset="0"/>
              </a:rPr>
              <a:t>……</a:t>
            </a:r>
            <a:endParaRPr lang="en-US" altLang="zh-CN" b="1" dirty="0">
              <a:latin typeface="Calibri" pitchFamily="34" charset="0"/>
            </a:endParaRPr>
          </a:p>
        </p:txBody>
      </p:sp>
      <p:sp>
        <p:nvSpPr>
          <p:cNvPr id="15" name="流程图: 数据 14"/>
          <p:cNvSpPr/>
          <p:nvPr/>
        </p:nvSpPr>
        <p:spPr>
          <a:xfrm>
            <a:off x="5905980" y="1322721"/>
            <a:ext cx="2335457" cy="9922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93080" y="3751659"/>
            <a:ext cx="2467613" cy="2308324"/>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2659149" y="2609312"/>
            <a:ext cx="5354719" cy="3716108"/>
            <a:chOff x="3136323" y="2836191"/>
            <a:chExt cx="5354719" cy="3716108"/>
          </a:xfrm>
        </p:grpSpPr>
        <p:sp>
          <p:nvSpPr>
            <p:cNvPr id="13" name="立方体 12"/>
            <p:cNvSpPr/>
            <p:nvPr/>
          </p:nvSpPr>
          <p:spPr bwMode="auto">
            <a:xfrm>
              <a:off x="3136323" y="4303668"/>
              <a:ext cx="1345891"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0538" y="4772345"/>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合</a:t>
              </a:r>
              <a:r>
                <a:rPr lang="zh-CN" altLang="en-US" sz="1600" dirty="0" smtClean="0"/>
                <a:t>金性能和合金属性分析结果</a:t>
              </a:r>
              <a:endParaRPr lang="zh-CN" altLang="en-US" sz="1600" dirty="0"/>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抽取合金属性与性能关系的模型</a:t>
              </a:r>
              <a:endParaRPr lang="zh-CN" altLang="en-US" sz="1600" dirty="0"/>
            </a:p>
          </p:txBody>
        </p:sp>
        <p:sp>
          <p:nvSpPr>
            <p:cNvPr id="24" name="流程图: 手动操作 23"/>
            <p:cNvSpPr/>
            <p:nvPr/>
          </p:nvSpPr>
          <p:spPr>
            <a:xfrm>
              <a:off x="5400958" y="4345205"/>
              <a:ext cx="3090084" cy="799460"/>
            </a:xfrm>
            <a:prstGeom prst="flowChartManualOperatio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合金属性与性能关系融合模型</a:t>
              </a:r>
              <a:endParaRPr lang="zh-CN" altLang="en-US" sz="1600" dirty="0"/>
            </a:p>
          </p:txBody>
        </p:sp>
        <p:sp>
          <p:nvSpPr>
            <p:cNvPr id="35" name="流程图: 磁盘 34"/>
            <p:cNvSpPr/>
            <p:nvPr/>
          </p:nvSpPr>
          <p:spPr>
            <a:xfrm>
              <a:off x="5400957" y="6119576"/>
              <a:ext cx="3084638" cy="432723"/>
            </a:xfrm>
            <a:prstGeom prst="flowChartMagneticDisk">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合金性能与属性之间关系规则库</a:t>
              </a:r>
              <a:endParaRPr lang="zh-CN" altLang="en-US" sz="1600" dirty="0"/>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3963645" y="3160227"/>
              <a:ext cx="1356868" cy="114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3654892" y="5538680"/>
              <a:ext cx="1746065" cy="7972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609312"/>
            <a:ext cx="430887" cy="3716108"/>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567918" y="3429000"/>
            <a:ext cx="1893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6567918" y="5752207"/>
            <a:ext cx="187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4" idx="3"/>
            <a:endCxn id="53" idx="1"/>
          </p:cNvCxnSpPr>
          <p:nvPr/>
        </p:nvCxnSpPr>
        <p:spPr>
          <a:xfrm flipV="1">
            <a:off x="7704860" y="4467366"/>
            <a:ext cx="756733" cy="5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1" name="直接箭头连接符 5120"/>
          <p:cNvCxnSpPr/>
          <p:nvPr/>
        </p:nvCxnSpPr>
        <p:spPr>
          <a:xfrm flipH="1">
            <a:off x="7073708" y="5118080"/>
            <a:ext cx="1366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3" name="直接箭头连接符 5122"/>
          <p:cNvCxnSpPr>
            <a:stCxn id="34" idx="3"/>
          </p:cNvCxnSpPr>
          <p:nvPr/>
        </p:nvCxnSpPr>
        <p:spPr>
          <a:xfrm flipV="1">
            <a:off x="8008421" y="5502910"/>
            <a:ext cx="4317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66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8625"/>
            <a:ext cx="8229600" cy="654071"/>
          </a:xfrm>
        </p:spPr>
        <p:txBody>
          <a:bodyPr/>
          <a:lstStyle/>
          <a:p>
            <a:r>
              <a:rPr lang="zh-CN" altLang="en-US" dirty="0" smtClean="0"/>
              <a:t>研究内容</a:t>
            </a:r>
            <a:endParaRPr lang="zh-CN" altLang="en-US" dirty="0"/>
          </a:p>
        </p:txBody>
      </p:sp>
      <p:sp>
        <p:nvSpPr>
          <p:cNvPr id="3" name="文本框 2"/>
          <p:cNvSpPr txBox="1"/>
          <p:nvPr/>
        </p:nvSpPr>
        <p:spPr>
          <a:xfrm>
            <a:off x="123705" y="840348"/>
            <a:ext cx="8964488" cy="1323439"/>
          </a:xfrm>
          <a:prstGeom prst="rect">
            <a:avLst/>
          </a:prstGeom>
          <a:noFill/>
          <a:ln>
            <a:solidFill>
              <a:schemeClr val="tx2"/>
            </a:solidFill>
          </a:ln>
        </p:spPr>
        <p:txBody>
          <a:bodyPr wrap="square" rtlCol="0">
            <a:spAutoFit/>
          </a:bodyPr>
          <a:lstStyle/>
          <a:p>
            <a:r>
              <a:rPr lang="zh-CN" altLang="en-US" sz="2000" dirty="0"/>
              <a:t>针对单晶高温合金材料高通量并发式集成计算的数据中蕴含的复杂的数据关联，引入机器学习及数据挖掘方法对其内在相关性进行分析，探索高温合金材料性能预测方法、数据关联表征方法。面向高通量计算数据，发展实现复杂数据分析与管理软件。</a:t>
            </a:r>
          </a:p>
        </p:txBody>
      </p:sp>
      <p:sp>
        <p:nvSpPr>
          <p:cNvPr id="4" name="流程图: 磁盘 3"/>
          <p:cNvSpPr/>
          <p:nvPr/>
        </p:nvSpPr>
        <p:spPr>
          <a:xfrm>
            <a:off x="3516332" y="2274740"/>
            <a:ext cx="2013078" cy="980817"/>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单</a:t>
            </a:r>
            <a:r>
              <a:rPr lang="zh-CN" altLang="en-US" dirty="0" smtClean="0"/>
              <a:t>晶高温合金数据</a:t>
            </a:r>
            <a:endParaRPr lang="zh-CN" altLang="en-US" dirty="0"/>
          </a:p>
        </p:txBody>
      </p:sp>
      <p:sp>
        <p:nvSpPr>
          <p:cNvPr id="5" name="下箭头 4"/>
          <p:cNvSpPr/>
          <p:nvPr/>
        </p:nvSpPr>
        <p:spPr>
          <a:xfrm>
            <a:off x="4376537" y="3354926"/>
            <a:ext cx="293864" cy="58867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 name="右箭头 6"/>
          <p:cNvSpPr/>
          <p:nvPr/>
        </p:nvSpPr>
        <p:spPr>
          <a:xfrm>
            <a:off x="3152120" y="3463717"/>
            <a:ext cx="1080120" cy="2062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流程图: 手动输入 8"/>
          <p:cNvSpPr/>
          <p:nvPr/>
        </p:nvSpPr>
        <p:spPr>
          <a:xfrm>
            <a:off x="1187624" y="3034268"/>
            <a:ext cx="1820199" cy="909335"/>
          </a:xfrm>
          <a:prstGeom prst="flowChartManualIn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机器学习和数据挖掘算法</a:t>
            </a:r>
            <a:endParaRPr lang="zh-CN" altLang="en-US" dirty="0"/>
          </a:p>
        </p:txBody>
      </p:sp>
      <p:sp>
        <p:nvSpPr>
          <p:cNvPr id="10" name="矩形 9"/>
          <p:cNvSpPr/>
          <p:nvPr/>
        </p:nvSpPr>
        <p:spPr>
          <a:xfrm>
            <a:off x="3633841" y="4047738"/>
            <a:ext cx="1908830" cy="9361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相关性分析</a:t>
            </a:r>
            <a:endParaRPr lang="zh-CN" altLang="en-US" dirty="0"/>
          </a:p>
        </p:txBody>
      </p:sp>
      <p:sp>
        <p:nvSpPr>
          <p:cNvPr id="11" name="下箭头 10"/>
          <p:cNvSpPr/>
          <p:nvPr/>
        </p:nvSpPr>
        <p:spPr>
          <a:xfrm>
            <a:off x="4376537" y="5031542"/>
            <a:ext cx="267859" cy="564684"/>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3" name="流程图: 数据 12"/>
          <p:cNvSpPr/>
          <p:nvPr/>
        </p:nvSpPr>
        <p:spPr>
          <a:xfrm>
            <a:off x="3038622" y="5643926"/>
            <a:ext cx="2901530" cy="809410"/>
          </a:xfrm>
          <a:prstGeom prst="flowChartInputOutp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合金性能预测方法和数据关联表征方法</a:t>
            </a:r>
            <a:endParaRPr lang="zh-CN" altLang="en-US" dirty="0"/>
          </a:p>
        </p:txBody>
      </p:sp>
      <p:sp>
        <p:nvSpPr>
          <p:cNvPr id="30" name="文本框 29"/>
          <p:cNvSpPr txBox="1"/>
          <p:nvPr/>
        </p:nvSpPr>
        <p:spPr>
          <a:xfrm>
            <a:off x="6761377" y="5214359"/>
            <a:ext cx="2122799" cy="338554"/>
          </a:xfrm>
          <a:prstGeom prst="rect">
            <a:avLst/>
          </a:prstGeom>
          <a:noFill/>
        </p:spPr>
        <p:txBody>
          <a:bodyPr wrap="square" rtlCol="0">
            <a:spAutoFit/>
          </a:bodyPr>
          <a:lstStyle/>
          <a:p>
            <a:r>
              <a:rPr lang="zh-CN" altLang="en-US" sz="1600" dirty="0">
                <a:solidFill>
                  <a:schemeClr val="bg2">
                    <a:lumMod val="75000"/>
                  </a:schemeClr>
                </a:solidFill>
              </a:rPr>
              <a:t>数据分析与管理软件</a:t>
            </a:r>
          </a:p>
        </p:txBody>
      </p:sp>
      <p:grpSp>
        <p:nvGrpSpPr>
          <p:cNvPr id="26" name="组合 25"/>
          <p:cNvGrpSpPr/>
          <p:nvPr/>
        </p:nvGrpSpPr>
        <p:grpSpPr>
          <a:xfrm>
            <a:off x="6221027" y="2827866"/>
            <a:ext cx="2791645" cy="2362819"/>
            <a:chOff x="620396" y="785926"/>
            <a:chExt cx="8265869" cy="5292621"/>
          </a:xfrm>
        </p:grpSpPr>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898" y="1952499"/>
              <a:ext cx="1460877" cy="179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7" y="445049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9" y="3892674"/>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8" y="3326711"/>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569"/>
            <a:stretch/>
          </p:blipFill>
          <p:spPr bwMode="auto">
            <a:xfrm>
              <a:off x="620399" y="1207439"/>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组合 3"/>
            <p:cNvGrpSpPr/>
            <p:nvPr/>
          </p:nvGrpSpPr>
          <p:grpSpPr>
            <a:xfrm>
              <a:off x="1083736" y="1067891"/>
              <a:ext cx="7266744" cy="4971293"/>
              <a:chOff x="1265696" y="1414669"/>
              <a:chExt cx="7266744" cy="4971293"/>
            </a:xfrm>
          </p:grpSpPr>
          <p:pic>
            <p:nvPicPr>
              <p:cNvPr id="40" name="图片 17"/>
              <p:cNvPicPr>
                <a:picLocks noChangeAspect="1"/>
              </p:cNvPicPr>
              <p:nvPr/>
            </p:nvPicPr>
            <p:blipFill>
              <a:blip r:embed="rId6"/>
              <a:srcRect l="18518" t="7465" r="-72" b="-554"/>
              <a:stretch>
                <a:fillRect/>
              </a:stretch>
            </p:blipFill>
            <p:spPr>
              <a:xfrm>
                <a:off x="2108812" y="1414669"/>
                <a:ext cx="5712460" cy="3096260"/>
              </a:xfrm>
              <a:prstGeom prst="rect">
                <a:avLst/>
              </a:prstGeom>
            </p:spPr>
          </p:pic>
          <p:pic>
            <p:nvPicPr>
              <p:cNvPr id="41" name="图片 11"/>
              <p:cNvPicPr>
                <a:picLocks noChangeAspect="1"/>
              </p:cNvPicPr>
              <p:nvPr/>
            </p:nvPicPr>
            <p:blipFill>
              <a:blip r:embed="rId7"/>
              <a:stretch>
                <a:fillRect/>
              </a:stretch>
            </p:blipFill>
            <p:spPr>
              <a:xfrm>
                <a:off x="2145367" y="4492714"/>
                <a:ext cx="5288794" cy="1883559"/>
              </a:xfrm>
              <a:prstGeom prst="rect">
                <a:avLst/>
              </a:prstGeom>
            </p:spPr>
          </p:pic>
          <p:sp>
            <p:nvSpPr>
              <p:cNvPr id="42" name="圆角矩形 12"/>
              <p:cNvSpPr/>
              <p:nvPr/>
            </p:nvSpPr>
            <p:spPr>
              <a:xfrm>
                <a:off x="2165651" y="2212440"/>
                <a:ext cx="4017670" cy="1884208"/>
              </a:xfrm>
              <a:prstGeom prst="roundRect">
                <a:avLst>
                  <a:gd name="adj" fmla="val 5027"/>
                </a:avLst>
              </a:prstGeom>
              <a:noFill/>
              <a:ln w="127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标注 13"/>
              <p:cNvSpPr/>
              <p:nvPr/>
            </p:nvSpPr>
            <p:spPr>
              <a:xfrm>
                <a:off x="6360395" y="2562877"/>
                <a:ext cx="1143036" cy="244894"/>
              </a:xfrm>
              <a:prstGeom prst="wedgeRoundRectCallout">
                <a:avLst>
                  <a:gd name="adj1" fmla="val -61398"/>
                  <a:gd name="adj2" fmla="val 7826"/>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solidFill>
                      <a:prstClr val="black"/>
                    </a:solidFill>
                  </a:rPr>
                  <a:t>算法选择</a:t>
                </a:r>
                <a:endParaRPr lang="zh-CN" altLang="en-US" sz="1600" dirty="0">
                  <a:solidFill>
                    <a:prstClr val="black"/>
                  </a:solidFill>
                </a:endParaRPr>
              </a:p>
            </p:txBody>
          </p:sp>
          <p:sp>
            <p:nvSpPr>
              <p:cNvPr id="44" name="圆角矩形 15"/>
              <p:cNvSpPr/>
              <p:nvPr/>
            </p:nvSpPr>
            <p:spPr>
              <a:xfrm>
                <a:off x="2162594" y="4578535"/>
                <a:ext cx="5365785" cy="1807427"/>
              </a:xfrm>
              <a:prstGeom prst="roundRect">
                <a:avLst>
                  <a:gd name="adj" fmla="val 5027"/>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圆角矩形标注 16"/>
              <p:cNvSpPr/>
              <p:nvPr/>
            </p:nvSpPr>
            <p:spPr>
              <a:xfrm>
                <a:off x="6834461" y="3957363"/>
                <a:ext cx="1697979" cy="432475"/>
              </a:xfrm>
              <a:prstGeom prst="wedgeRoundRectCallout">
                <a:avLst>
                  <a:gd name="adj1" fmla="val -37029"/>
                  <a:gd name="adj2" fmla="val 111002"/>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solidFill>
                      <a:prstClr val="black"/>
                    </a:solidFill>
                  </a:rPr>
                  <a:t>结果可视</a:t>
                </a:r>
                <a:r>
                  <a:rPr lang="zh-CN" altLang="en-US" dirty="0" smtClean="0">
                    <a:solidFill>
                      <a:prstClr val="black"/>
                    </a:solidFill>
                  </a:rPr>
                  <a:t>化</a:t>
                </a:r>
                <a:endParaRPr lang="zh-CN" altLang="en-US" dirty="0">
                  <a:solidFill>
                    <a:prstClr val="black"/>
                  </a:solidFill>
                </a:endParaRPr>
              </a:p>
            </p:txBody>
          </p:sp>
          <p:sp>
            <p:nvSpPr>
              <p:cNvPr id="46" name="左弧形箭头 2"/>
              <p:cNvSpPr/>
              <p:nvPr/>
            </p:nvSpPr>
            <p:spPr>
              <a:xfrm>
                <a:off x="1265696" y="3008008"/>
                <a:ext cx="913323" cy="2304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pic>
          <p:nvPicPr>
            <p:cNvPr id="36" name="图片 5" descr="QQ截图20170821230511"/>
            <p:cNvPicPr>
              <a:picLocks noChangeAspect="1"/>
            </p:cNvPicPr>
            <p:nvPr/>
          </p:nvPicPr>
          <p:blipFill>
            <a:blip r:embed="rId8"/>
            <a:stretch>
              <a:fillRect/>
            </a:stretch>
          </p:blipFill>
          <p:spPr>
            <a:xfrm>
              <a:off x="620399" y="785926"/>
              <a:ext cx="7906341" cy="421514"/>
            </a:xfrm>
            <a:prstGeom prst="rect">
              <a:avLst/>
            </a:prstGeom>
          </p:spPr>
        </p:pic>
        <p:pic>
          <p:nvPicPr>
            <p:cNvPr id="3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9" y="5020366"/>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6" y="550293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4319" y="4295093"/>
              <a:ext cx="1161946" cy="176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 name="直接箭头连接符 7"/>
          <p:cNvCxnSpPr>
            <a:stCxn id="4" idx="4"/>
          </p:cNvCxnSpPr>
          <p:nvPr/>
        </p:nvCxnSpPr>
        <p:spPr>
          <a:xfrm>
            <a:off x="5529410" y="2765149"/>
            <a:ext cx="641825" cy="81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0" idx="3"/>
          </p:cNvCxnSpPr>
          <p:nvPr/>
        </p:nvCxnSpPr>
        <p:spPr>
          <a:xfrm>
            <a:off x="5542671" y="4515790"/>
            <a:ext cx="74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3" idx="5"/>
          </p:cNvCxnSpPr>
          <p:nvPr/>
        </p:nvCxnSpPr>
        <p:spPr>
          <a:xfrm flipV="1">
            <a:off x="5649999" y="5214359"/>
            <a:ext cx="1111378" cy="83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51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研</a:t>
            </a:r>
            <a:r>
              <a:rPr lang="zh-CN" altLang="en-US" dirty="0" smtClean="0"/>
              <a:t>究进度计划</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15269307"/>
              </p:ext>
            </p:extLst>
          </p:nvPr>
        </p:nvGraphicFramePr>
        <p:xfrm>
          <a:off x="107504" y="796950"/>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dirty="0" smtClean="0">
                          <a:solidFill>
                            <a:srgbClr val="FF0000"/>
                          </a:solidFill>
                        </a:rPr>
                        <a:t>2017</a:t>
                      </a:r>
                      <a:r>
                        <a:rPr lang="zh-CN" altLang="en-US" dirty="0" smtClean="0">
                          <a:solidFill>
                            <a:srgbClr val="FF0000"/>
                          </a:solidFill>
                        </a:rPr>
                        <a:t>年</a:t>
                      </a:r>
                      <a:r>
                        <a:rPr lang="en-US" altLang="zh-CN" dirty="0" smtClean="0">
                          <a:solidFill>
                            <a:srgbClr val="FF0000"/>
                          </a:solidFill>
                        </a:rPr>
                        <a:t>7</a:t>
                      </a:r>
                      <a:r>
                        <a:rPr lang="zh-CN" altLang="en-US" dirty="0" smtClean="0">
                          <a:solidFill>
                            <a:srgbClr val="FF0000"/>
                          </a:solidFill>
                        </a:rPr>
                        <a:t>月</a:t>
                      </a:r>
                      <a:r>
                        <a:rPr lang="en-US" altLang="zh-CN" dirty="0" smtClean="0">
                          <a:solidFill>
                            <a:srgbClr val="FF0000"/>
                          </a:solidFill>
                        </a:rPr>
                        <a:t>-2018</a:t>
                      </a:r>
                      <a:r>
                        <a:rPr lang="zh-CN" altLang="en-US" dirty="0" smtClean="0">
                          <a:solidFill>
                            <a:srgbClr val="FF0000"/>
                          </a:solidFill>
                        </a:rPr>
                        <a:t>年</a:t>
                      </a:r>
                      <a:r>
                        <a:rPr lang="en-US" altLang="zh-CN" dirty="0" smtClean="0">
                          <a:solidFill>
                            <a:srgbClr val="FF0000"/>
                          </a:solidFill>
                        </a:rPr>
                        <a:t>6</a:t>
                      </a:r>
                      <a:r>
                        <a:rPr lang="zh-CN" altLang="en-US"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dirty="0" smtClean="0"/>
                        <a:t>2018</a:t>
                      </a:r>
                      <a:r>
                        <a:rPr lang="zh-CN" altLang="en-US" dirty="0" smtClean="0"/>
                        <a:t>年</a:t>
                      </a:r>
                      <a:r>
                        <a:rPr lang="en-US" altLang="zh-CN" dirty="0" smtClean="0"/>
                        <a:t>1</a:t>
                      </a:r>
                      <a:r>
                        <a:rPr lang="zh-CN" altLang="en-US" dirty="0" smtClean="0"/>
                        <a:t>月</a:t>
                      </a:r>
                      <a:r>
                        <a:rPr lang="en-US" altLang="zh-CN" dirty="0" smtClean="0"/>
                        <a:t>-2019</a:t>
                      </a:r>
                      <a:r>
                        <a:rPr lang="zh-CN" altLang="en-US" dirty="0" smtClean="0"/>
                        <a:t>年</a:t>
                      </a:r>
                      <a:r>
                        <a:rPr lang="en-US" altLang="zh-CN" dirty="0" smtClean="0"/>
                        <a:t>6</a:t>
                      </a:r>
                      <a:r>
                        <a:rPr lang="zh-CN" altLang="en-US"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dirty="0" smtClean="0"/>
                        <a:t>2019</a:t>
                      </a:r>
                      <a:r>
                        <a:rPr lang="zh-CN" altLang="en-US" dirty="0" smtClean="0"/>
                        <a:t>年</a:t>
                      </a:r>
                      <a:r>
                        <a:rPr lang="en-US" altLang="zh-CN" dirty="0" smtClean="0"/>
                        <a:t>7</a:t>
                      </a:r>
                      <a:r>
                        <a:rPr lang="zh-CN" altLang="en-US" dirty="0" smtClean="0"/>
                        <a:t>月</a:t>
                      </a:r>
                      <a:r>
                        <a:rPr lang="en-US" altLang="zh-CN" dirty="0" smtClean="0"/>
                        <a:t>-2020</a:t>
                      </a:r>
                      <a:r>
                        <a:rPr lang="zh-CN" altLang="en-US" dirty="0" smtClean="0"/>
                        <a:t>年</a:t>
                      </a:r>
                      <a:r>
                        <a:rPr lang="en-US" altLang="zh-CN" dirty="0" smtClean="0"/>
                        <a:t>6</a:t>
                      </a:r>
                      <a:r>
                        <a:rPr lang="zh-CN" altLang="en-US"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800" kern="1200" dirty="0" smtClean="0">
                          <a:effectLst/>
                        </a:rPr>
                        <a:t>2020</a:t>
                      </a:r>
                      <a:r>
                        <a:rPr lang="zh-CN" altLang="zh-CN" sz="1800" kern="1200" dirty="0" smtClean="0">
                          <a:effectLst/>
                        </a:rPr>
                        <a:t>年</a:t>
                      </a:r>
                      <a:r>
                        <a:rPr lang="en-US" altLang="zh-CN" sz="1800" kern="1200" dirty="0" smtClean="0">
                          <a:effectLst/>
                        </a:rPr>
                        <a:t>1</a:t>
                      </a:r>
                      <a:r>
                        <a:rPr lang="zh-CN" altLang="zh-CN" sz="1800" kern="1200" dirty="0" smtClean="0">
                          <a:effectLst/>
                        </a:rPr>
                        <a:t>月</a:t>
                      </a:r>
                      <a:r>
                        <a:rPr lang="en-US" altLang="zh-CN" sz="1800" kern="1200" dirty="0" smtClean="0">
                          <a:effectLst/>
                        </a:rPr>
                        <a:t>-2020</a:t>
                      </a:r>
                      <a:r>
                        <a:rPr lang="zh-CN" altLang="zh-CN" sz="1800" kern="1200" dirty="0" smtClean="0">
                          <a:effectLst/>
                        </a:rPr>
                        <a:t>年</a:t>
                      </a:r>
                      <a:r>
                        <a:rPr lang="en-US" altLang="zh-CN" sz="1800" kern="1200" dirty="0" smtClean="0">
                          <a:effectLst/>
                        </a:rPr>
                        <a:t>12</a:t>
                      </a:r>
                      <a:r>
                        <a:rPr lang="zh-CN" altLang="zh-CN" sz="1800" kern="1200" dirty="0" smtClean="0">
                          <a:effectLst/>
                        </a:rPr>
                        <a:t>月</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spTree>
    <p:extLst>
      <p:ext uri="{BB962C8B-B14F-4D97-AF65-F5344CB8AC3E}">
        <p14:creationId xmlns:p14="http://schemas.microsoft.com/office/powerpoint/2010/main" val="1997593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bg1">
                    <a:lumMod val="65000"/>
                  </a:schemeClr>
                </a:solidFill>
              </a:rPr>
              <a:t>研</a:t>
            </a:r>
            <a:r>
              <a:rPr lang="zh-CN" altLang="en-US" dirty="0" smtClean="0">
                <a:solidFill>
                  <a:schemeClr val="bg1">
                    <a:lumMod val="65000"/>
                  </a:schemeClr>
                </a:solidFill>
              </a:rPr>
              <a:t>究内容</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进</a:t>
            </a:r>
            <a:r>
              <a:rPr lang="zh-CN" altLang="en-US" dirty="0" smtClean="0">
                <a:solidFill>
                  <a:schemeClr val="bg1">
                    <a:lumMod val="65000"/>
                  </a:schemeClr>
                </a:solidFill>
              </a:rPr>
              <a:t>度计划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t>存</a:t>
            </a:r>
            <a:r>
              <a:rPr lang="zh-CN" altLang="en-US" dirty="0" smtClean="0"/>
              <a:t>在问题</a:t>
            </a:r>
            <a:endParaRPr lang="en-US" altLang="zh-CN" dirty="0" smtClean="0"/>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prstClr val="white">
                    <a:lumMod val="65000"/>
                  </a:prstClr>
                </a:solidFill>
              </a:rPr>
              <a:t>数据采</a:t>
            </a:r>
            <a:r>
              <a:rPr lang="zh-CN" altLang="en-US" dirty="0" smtClean="0">
                <a:solidFill>
                  <a:prstClr val="white">
                    <a:lumMod val="65000"/>
                  </a:prstClr>
                </a:solidFill>
              </a:rPr>
              <a:t>集和数据标准制定</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数据</a:t>
            </a:r>
            <a:r>
              <a:rPr lang="zh-CN" altLang="en-US" dirty="0">
                <a:solidFill>
                  <a:prstClr val="white">
                    <a:lumMod val="65000"/>
                  </a:prstClr>
                </a:solidFill>
              </a:rPr>
              <a:t>存储</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算法研究</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a:solidFill>
                  <a:prstClr val="white">
                    <a:lumMod val="65000"/>
                  </a:prstClr>
                </a:solidFill>
              </a:rPr>
              <a:t>平</a:t>
            </a:r>
            <a:r>
              <a:rPr lang="zh-CN" altLang="en-US" dirty="0" smtClean="0">
                <a:solidFill>
                  <a:prstClr val="white">
                    <a:lumMod val="65000"/>
                  </a:prstClr>
                </a:solidFill>
              </a:rPr>
              <a:t>台设计</a:t>
            </a:r>
            <a:endParaRPr lang="en-US" altLang="zh-CN" dirty="0" smtClean="0">
              <a:solidFill>
                <a:prstClr val="white">
                  <a:lumMod val="65000"/>
                </a:prstClr>
              </a:solidFill>
            </a:endParaRPr>
          </a:p>
          <a:p>
            <a:pPr marL="285750" indent="-285750">
              <a:buFont typeface="Wingdings" panose="05000000000000000000" pitchFamily="2" charset="2"/>
              <a:buChar char="Ø"/>
            </a:pPr>
            <a:endParaRPr lang="en-US" altLang="zh-CN" dirty="0" smtClean="0">
              <a:solidFill>
                <a:prstClr val="white">
                  <a:lumMod val="65000"/>
                </a:prstClr>
              </a:solidFill>
            </a:endParaRPr>
          </a:p>
        </p:txBody>
      </p:sp>
      <p:sp>
        <p:nvSpPr>
          <p:cNvPr id="5" name="文本框 4"/>
          <p:cNvSpPr txBox="1"/>
          <p:nvPr/>
        </p:nvSpPr>
        <p:spPr>
          <a:xfrm>
            <a:off x="1104641" y="5805264"/>
            <a:ext cx="705678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prstClr val="white">
                    <a:lumMod val="65000"/>
                  </a:prstClr>
                </a:solidFill>
              </a:rPr>
              <a:t>项目未来计划</a:t>
            </a:r>
            <a:endParaRPr lang="en-US" altLang="zh-CN" dirty="0" smtClean="0">
              <a:solidFill>
                <a:prstClr val="white">
                  <a:lumMod val="65000"/>
                </a:prstClr>
              </a:solidFill>
            </a:endParaRPr>
          </a:p>
          <a:p>
            <a:pPr marL="285750" indent="-285750">
              <a:buFont typeface="Wingdings" panose="05000000000000000000" pitchFamily="2" charset="2"/>
              <a:buChar char="Ø"/>
            </a:pPr>
            <a:r>
              <a:rPr lang="zh-CN" altLang="en-US" dirty="0" smtClean="0">
                <a:solidFill>
                  <a:prstClr val="white">
                    <a:lumMod val="65000"/>
                  </a:prstClr>
                </a:solidFill>
              </a:rPr>
              <a:t>模型集成与优化</a:t>
            </a:r>
            <a:endParaRPr lang="en-US" altLang="zh-CN" dirty="0" smtClean="0">
              <a:solidFill>
                <a:prstClr val="white">
                  <a:lumMod val="65000"/>
                </a:prstClr>
              </a:solidFill>
            </a:endParaRPr>
          </a:p>
        </p:txBody>
      </p:sp>
    </p:spTree>
    <p:extLst>
      <p:ext uri="{BB962C8B-B14F-4D97-AF65-F5344CB8AC3E}">
        <p14:creationId xmlns:p14="http://schemas.microsoft.com/office/powerpoint/2010/main" val="2289452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存在问题和困难</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22679539"/>
              </p:ext>
            </p:extLst>
          </p:nvPr>
        </p:nvGraphicFramePr>
        <p:xfrm>
          <a:off x="179512" y="1556792"/>
          <a:ext cx="8568952" cy="2773115"/>
        </p:xfrm>
        <a:graphic>
          <a:graphicData uri="http://schemas.openxmlformats.org/drawingml/2006/table">
            <a:tbl>
              <a:tblPr firstRow="1" bandRow="1">
                <a:tableStyleId>{00A15C55-8517-42AA-B614-E9B94910E393}</a:tableStyleId>
              </a:tblPr>
              <a:tblGrid>
                <a:gridCol w="4284476"/>
                <a:gridCol w="4284476"/>
              </a:tblGrid>
              <a:tr h="672506">
                <a:tc>
                  <a:txBody>
                    <a:bodyPr/>
                    <a:lstStyle/>
                    <a:p>
                      <a:pPr algn="ctr"/>
                      <a:r>
                        <a:rPr lang="zh-CN" altLang="en-US" dirty="0" smtClean="0"/>
                        <a:t>问题和困难</a:t>
                      </a:r>
                      <a:endParaRPr lang="zh-CN" altLang="en-US" dirty="0"/>
                    </a:p>
                  </a:txBody>
                  <a:tcPr/>
                </a:tc>
                <a:tc>
                  <a:txBody>
                    <a:bodyPr/>
                    <a:lstStyle/>
                    <a:p>
                      <a:pPr algn="ctr"/>
                      <a:r>
                        <a:rPr lang="zh-CN" altLang="en-US" dirty="0" smtClean="0"/>
                        <a:t>解决方案</a:t>
                      </a:r>
                      <a:endParaRPr lang="zh-CN" altLang="en-US" dirty="0"/>
                    </a:p>
                  </a:txBody>
                  <a:tcPr/>
                </a:tc>
              </a:tr>
              <a:tr h="839662">
                <a:tc>
                  <a:txBody>
                    <a:bodyPr/>
                    <a:lstStyle/>
                    <a:p>
                      <a:pPr algn="ctr"/>
                      <a:r>
                        <a:rPr lang="zh-CN" altLang="en-US" dirty="0" smtClean="0"/>
                        <a:t>文献中数据量过少</a:t>
                      </a:r>
                      <a:endParaRPr lang="zh-CN" altLang="en-US" dirty="0"/>
                    </a:p>
                  </a:txBody>
                  <a:tcPr/>
                </a:tc>
                <a:tc>
                  <a:txBody>
                    <a:bodyPr/>
                    <a:lstStyle/>
                    <a:p>
                      <a:pPr algn="ctr"/>
                      <a:r>
                        <a:rPr lang="zh-CN" altLang="en-US" dirty="0" smtClean="0"/>
                        <a:t>急需更多有效的高温合金数据</a:t>
                      </a:r>
                      <a:endParaRPr lang="zh-CN" altLang="en-US" dirty="0"/>
                    </a:p>
                  </a:txBody>
                  <a:tcPr/>
                </a:tc>
              </a:tr>
              <a:tr h="1260947">
                <a:tc>
                  <a:txBody>
                    <a:bodyPr/>
                    <a:lstStyle/>
                    <a:p>
                      <a:r>
                        <a:rPr lang="zh-CN" altLang="en-US" dirty="0" smtClean="0"/>
                        <a:t>工作进展中，数据标准规范的制定可能存在不确定性和不一致性</a:t>
                      </a:r>
                      <a:endParaRPr lang="zh-CN" altLang="en-US" dirty="0"/>
                    </a:p>
                  </a:txBody>
                  <a:tcPr/>
                </a:tc>
                <a:tc>
                  <a:txBody>
                    <a:bodyPr/>
                    <a:lstStyle/>
                    <a:p>
                      <a:pPr algn="l"/>
                      <a:r>
                        <a:rPr lang="zh-CN" altLang="en-US" dirty="0" smtClean="0"/>
                        <a:t>希望能提供一些与高温合金材料数据标准规范相关的资料</a:t>
                      </a:r>
                      <a:endParaRPr lang="zh-CN" altLang="en-US" dirty="0"/>
                    </a:p>
                  </a:txBody>
                  <a:tcPr/>
                </a:tc>
              </a:tr>
            </a:tbl>
          </a:graphicData>
        </a:graphic>
      </p:graphicFrame>
      <p:sp>
        <p:nvSpPr>
          <p:cNvPr id="6" name="文本框 5"/>
          <p:cNvSpPr txBox="1"/>
          <p:nvPr/>
        </p:nvSpPr>
        <p:spPr>
          <a:xfrm>
            <a:off x="179512" y="980728"/>
            <a:ext cx="8352928" cy="369332"/>
          </a:xfrm>
          <a:prstGeom prst="rect">
            <a:avLst/>
          </a:prstGeom>
          <a:noFill/>
          <a:ln>
            <a:solidFill>
              <a:schemeClr val="accent2"/>
            </a:solidFill>
          </a:ln>
        </p:spPr>
        <p:txBody>
          <a:bodyPr wrap="square" rtlCol="0">
            <a:spAutoFit/>
          </a:bodyPr>
          <a:lstStyle/>
          <a:p>
            <a:r>
              <a:rPr lang="zh-CN" altLang="en-US" dirty="0"/>
              <a:t>数</a:t>
            </a:r>
            <a:r>
              <a:rPr lang="zh-CN" altLang="en-US" dirty="0" smtClean="0"/>
              <a:t>据采集和存储、数据标准规范制定过程中，存在以下问题和困难。</a:t>
            </a:r>
            <a:endParaRPr lang="zh-CN" altLang="en-US" dirty="0"/>
          </a:p>
        </p:txBody>
      </p:sp>
    </p:spTree>
    <p:extLst>
      <p:ext uri="{BB962C8B-B14F-4D97-AF65-F5344CB8AC3E}">
        <p14:creationId xmlns:p14="http://schemas.microsoft.com/office/powerpoint/2010/main" val="154406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526558262"/>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104641" y="1898608"/>
            <a:ext cx="7056784"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bg1">
                    <a:lumMod val="65000"/>
                  </a:schemeClr>
                </a:solidFill>
              </a:rPr>
              <a:t>研</a:t>
            </a:r>
            <a:r>
              <a:rPr lang="zh-CN" altLang="en-US" dirty="0" smtClean="0">
                <a:solidFill>
                  <a:schemeClr val="bg1">
                    <a:lumMod val="65000"/>
                  </a:schemeClr>
                </a:solidFill>
              </a:rPr>
              <a:t>究内容</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进</a:t>
            </a:r>
            <a:r>
              <a:rPr lang="zh-CN" altLang="en-US" dirty="0" smtClean="0">
                <a:solidFill>
                  <a:schemeClr val="bg1">
                    <a:lumMod val="65000"/>
                  </a:schemeClr>
                </a:solidFill>
              </a:rPr>
              <a:t>度计划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存</a:t>
            </a:r>
            <a:r>
              <a:rPr lang="zh-CN" altLang="en-US" dirty="0" smtClean="0">
                <a:solidFill>
                  <a:schemeClr val="bg1">
                    <a:lumMod val="65000"/>
                  </a:schemeClr>
                </a:solidFill>
              </a:rPr>
              <a:t>在问题</a:t>
            </a:r>
            <a:endParaRPr lang="en-US" altLang="zh-CN" dirty="0" smtClean="0">
              <a:solidFill>
                <a:schemeClr val="bg1">
                  <a:lumMod val="65000"/>
                </a:schemeClr>
              </a:solidFill>
            </a:endParaRPr>
          </a:p>
        </p:txBody>
      </p:sp>
      <p:sp>
        <p:nvSpPr>
          <p:cNvPr id="4" name="文本框 3"/>
          <p:cNvSpPr txBox="1"/>
          <p:nvPr/>
        </p:nvSpPr>
        <p:spPr>
          <a:xfrm>
            <a:off x="1104641" y="3573016"/>
            <a:ext cx="705678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数据采集</a:t>
            </a:r>
            <a:r>
              <a:rPr lang="zh-CN" altLang="en-US" dirty="0" smtClean="0"/>
              <a:t>和</a:t>
            </a:r>
            <a:r>
              <a:rPr lang="zh-CN" altLang="en-US" dirty="0"/>
              <a:t>数</a:t>
            </a:r>
            <a:r>
              <a:rPr lang="zh-CN" altLang="en-US" dirty="0" smtClean="0"/>
              <a:t>据标准制定</a:t>
            </a:r>
            <a:endParaRPr lang="en-US" altLang="zh-CN" dirty="0" smtClean="0"/>
          </a:p>
          <a:p>
            <a:pPr marL="285750" indent="-285750">
              <a:buFont typeface="Wingdings" panose="05000000000000000000" pitchFamily="2" charset="2"/>
              <a:buChar char="Ø"/>
            </a:pPr>
            <a:r>
              <a:rPr lang="zh-CN" altLang="en-US" dirty="0" smtClean="0">
                <a:solidFill>
                  <a:schemeClr val="bg1">
                    <a:lumMod val="65000"/>
                  </a:schemeClr>
                </a:solidFill>
              </a:rPr>
              <a:t>数据</a:t>
            </a:r>
            <a:r>
              <a:rPr lang="zh-CN" altLang="en-US" dirty="0">
                <a:solidFill>
                  <a:schemeClr val="bg1">
                    <a:lumMod val="65000"/>
                  </a:schemeClr>
                </a:solidFill>
              </a:rPr>
              <a:t>存储</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算法研究</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a:solidFill>
                  <a:schemeClr val="bg1">
                    <a:lumMod val="65000"/>
                  </a:schemeClr>
                </a:solidFill>
              </a:rPr>
              <a:t>平</a:t>
            </a:r>
            <a:r>
              <a:rPr lang="zh-CN" altLang="en-US" dirty="0" smtClean="0">
                <a:solidFill>
                  <a:schemeClr val="bg1">
                    <a:lumMod val="65000"/>
                  </a:schemeClr>
                </a:solidFill>
              </a:rPr>
              <a:t>台设计</a:t>
            </a:r>
            <a:endParaRPr lang="en-US" altLang="zh-CN" dirty="0" smtClean="0">
              <a:solidFill>
                <a:schemeClr val="bg1">
                  <a:lumMod val="65000"/>
                </a:schemeClr>
              </a:solidFill>
            </a:endParaRPr>
          </a:p>
          <a:p>
            <a:pPr marL="285750" indent="-285750">
              <a:buFont typeface="Wingdings" panose="05000000000000000000" pitchFamily="2" charset="2"/>
              <a:buChar char="Ø"/>
            </a:pPr>
            <a:endParaRPr lang="en-US" altLang="zh-CN" dirty="0" smtClean="0">
              <a:solidFill>
                <a:schemeClr val="bg1">
                  <a:lumMod val="65000"/>
                </a:schemeClr>
              </a:solidFill>
            </a:endParaRPr>
          </a:p>
        </p:txBody>
      </p:sp>
      <p:sp>
        <p:nvSpPr>
          <p:cNvPr id="5" name="文本框 4"/>
          <p:cNvSpPr txBox="1"/>
          <p:nvPr/>
        </p:nvSpPr>
        <p:spPr>
          <a:xfrm>
            <a:off x="1104641" y="5805264"/>
            <a:ext cx="705678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schemeClr val="bg1">
                    <a:lumMod val="65000"/>
                  </a:schemeClr>
                </a:solidFill>
              </a:rPr>
              <a:t>项目未来计划</a:t>
            </a:r>
            <a:endParaRPr lang="en-US" altLang="zh-CN" dirty="0" smtClean="0">
              <a:solidFill>
                <a:schemeClr val="bg1">
                  <a:lumMod val="65000"/>
                </a:schemeClr>
              </a:solidFill>
            </a:endParaRPr>
          </a:p>
          <a:p>
            <a:pPr marL="285750" indent="-285750">
              <a:buFont typeface="Wingdings" panose="05000000000000000000" pitchFamily="2" charset="2"/>
              <a:buChar char="Ø"/>
            </a:pPr>
            <a:r>
              <a:rPr lang="zh-CN" altLang="en-US" dirty="0" smtClean="0">
                <a:solidFill>
                  <a:schemeClr val="bg1">
                    <a:lumMod val="65000"/>
                  </a:schemeClr>
                </a:solidFill>
              </a:rPr>
              <a:t>模型集成与优化</a:t>
            </a:r>
            <a:endParaRPr lang="en-US" altLang="zh-CN" dirty="0" smtClean="0">
              <a:solidFill>
                <a:schemeClr val="bg1">
                  <a:lumMod val="65000"/>
                </a:schemeClr>
              </a:solidFill>
            </a:endParaRPr>
          </a:p>
        </p:txBody>
      </p:sp>
    </p:spTree>
    <p:extLst>
      <p:ext uri="{BB962C8B-B14F-4D97-AF65-F5344CB8AC3E}">
        <p14:creationId xmlns:p14="http://schemas.microsoft.com/office/powerpoint/2010/main" val="1744898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t>数</a:t>
            </a:r>
            <a:r>
              <a:rPr lang="zh-CN" altLang="en-US" sz="2800" dirty="0" smtClean="0"/>
              <a:t>据</a:t>
            </a:r>
            <a:r>
              <a:rPr lang="zh-CN" altLang="en-US" sz="2800" dirty="0"/>
              <a:t>采</a:t>
            </a:r>
            <a:r>
              <a:rPr lang="zh-CN" altLang="en-US" sz="2800" dirty="0" smtClean="0"/>
              <a:t>集与分类</a:t>
            </a:r>
            <a:endParaRPr lang="zh-CN" altLang="en-US" sz="2800" dirty="0"/>
          </a:p>
        </p:txBody>
      </p:sp>
      <p:sp>
        <p:nvSpPr>
          <p:cNvPr id="5" name="矩形 4"/>
          <p:cNvSpPr/>
          <p:nvPr/>
        </p:nvSpPr>
        <p:spPr>
          <a:xfrm>
            <a:off x="16216" y="840788"/>
            <a:ext cx="2355568"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zh-CN" altLang="en-US" sz="2400" dirty="0"/>
              <a:t>数</a:t>
            </a:r>
            <a:r>
              <a:rPr lang="zh-CN" altLang="en-US" sz="2400" dirty="0" smtClean="0"/>
              <a:t>据分类</a:t>
            </a:r>
            <a:endParaRPr lang="zh-CN" altLang="en-US" sz="2400" dirty="0"/>
          </a:p>
        </p:txBody>
      </p:sp>
      <p:sp>
        <p:nvSpPr>
          <p:cNvPr id="12" name="íṡľíḍè-Oval 33"/>
          <p:cNvSpPr>
            <a:spLocks noChangeAspect="1"/>
          </p:cNvSpPr>
          <p:nvPr/>
        </p:nvSpPr>
        <p:spPr>
          <a:xfrm>
            <a:off x="4399608" y="3383217"/>
            <a:ext cx="118132" cy="129722"/>
          </a:xfrm>
          <a:prstGeom prst="ellipse">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67" name="Group 1"/>
          <p:cNvGrpSpPr/>
          <p:nvPr/>
        </p:nvGrpSpPr>
        <p:grpSpPr>
          <a:xfrm>
            <a:off x="3110706" y="3736986"/>
            <a:ext cx="2307556" cy="1963041"/>
            <a:chOff x="4359424" y="3692215"/>
            <a:chExt cx="2976945" cy="2306214"/>
          </a:xfrm>
          <a:solidFill>
            <a:schemeClr val="tx2">
              <a:lumMod val="60000"/>
              <a:lumOff val="40000"/>
            </a:schemeClr>
          </a:solidFill>
        </p:grpSpPr>
        <p:sp>
          <p:nvSpPr>
            <p:cNvPr id="68" name="íṡľíḍè-Freeform: Shape 5"/>
            <p:cNvSpPr>
              <a:spLocks/>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ṡľíḍè-Freeform: Shape 6"/>
            <p:cNvSpPr>
              <a:spLocks/>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ṡľíḍè-Freeform: Shape 7"/>
            <p:cNvSpPr>
              <a:spLocks/>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ľíḍè-Freeform: Shape 8"/>
            <p:cNvSpPr>
              <a:spLocks/>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ṡľíḍè-Freeform: Shape 9"/>
            <p:cNvSpPr>
              <a:spLocks/>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ṡľíḍè-Freeform: Shape 10"/>
            <p:cNvSpPr>
              <a:spLocks/>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ṡľíḍè-Freeform: Shape 11"/>
            <p:cNvSpPr>
              <a:spLocks/>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ṡľíḍè-Freeform: Shape 12"/>
            <p:cNvSpPr>
              <a:spLocks/>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ṡľíḍè-Freeform: Shape 13"/>
            <p:cNvSpPr>
              <a:spLocks/>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ṡľíḍè-Freeform: Shape 14"/>
            <p:cNvSpPr>
              <a:spLocks/>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ṡľíḍè-Freeform: Shape 15"/>
            <p:cNvSpPr>
              <a:spLocks/>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ṡľíḍè-Freeform: Shape 16"/>
            <p:cNvSpPr>
              <a:spLocks/>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ṡľíḍè-Freeform: Shape 17"/>
            <p:cNvSpPr>
              <a:spLocks/>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ṡľíḍè-Freeform: Shape 18"/>
            <p:cNvSpPr>
              <a:spLocks/>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ṡľíḍè-Freeform: Shape 19"/>
            <p:cNvSpPr>
              <a:spLocks/>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ṡľíḍè-Freeform: Shape 20"/>
            <p:cNvSpPr>
              <a:spLocks/>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ṡľíḍè-Freeform: Shape 21"/>
            <p:cNvSpPr>
              <a:spLocks/>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ṡľíḍè-Freeform: Shape 22"/>
            <p:cNvSpPr>
              <a:spLocks/>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ṡľíḍè-Freeform: Shape 23"/>
            <p:cNvSpPr>
              <a:spLocks/>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ṡľíḍè-Freeform: Shape 24"/>
            <p:cNvSpPr>
              <a:spLocks/>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ṡľíḍè-Freeform: Shape 25"/>
            <p:cNvSpPr>
              <a:spLocks/>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ṡľíḍè-Freeform: Shape 26"/>
            <p:cNvSpPr>
              <a:spLocks/>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ṡľíḍè-Freeform: Shape 27"/>
            <p:cNvSpPr>
              <a:spLocks/>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ṡľíḍè-Freeform: Shape 28"/>
            <p:cNvSpPr>
              <a:spLocks/>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ṡľíḍè-Freeform: Shape 30"/>
            <p:cNvSpPr>
              <a:spLocks/>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ṡľíḍè-Oval 31"/>
            <p:cNvSpPr>
              <a:spLocks noChangeAspect="1"/>
            </p:cNvSpPr>
            <p:nvPr/>
          </p:nvSpPr>
          <p:spPr>
            <a:xfrm>
              <a:off x="4359424" y="4920678"/>
              <a:ext cx="152400" cy="152400"/>
            </a:xfrm>
            <a:prstGeom prst="ellipse">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5" name="íṡľíḍè-Oval 32"/>
            <p:cNvSpPr>
              <a:spLocks noChangeAspect="1"/>
            </p:cNvSpPr>
            <p:nvPr/>
          </p:nvSpPr>
          <p:spPr>
            <a:xfrm>
              <a:off x="4875327" y="3692215"/>
              <a:ext cx="152400" cy="152400"/>
            </a:xfrm>
            <a:prstGeom prst="ellipse">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6" name="íṡľíḍè-Oval 34"/>
            <p:cNvSpPr>
              <a:spLocks noChangeAspect="1"/>
            </p:cNvSpPr>
            <p:nvPr/>
          </p:nvSpPr>
          <p:spPr>
            <a:xfrm>
              <a:off x="7183969" y="3692215"/>
              <a:ext cx="152400" cy="152400"/>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14" name="íṡľíḍè-Oval 35"/>
          <p:cNvSpPr>
            <a:spLocks noChangeAspect="1"/>
          </p:cNvSpPr>
          <p:nvPr/>
        </p:nvSpPr>
        <p:spPr>
          <a:xfrm>
            <a:off x="5487229" y="4750079"/>
            <a:ext cx="118132" cy="129722"/>
          </a:xfrm>
          <a:prstGeom prst="ellipse">
            <a:avLst/>
          </a:prstGeom>
          <a:solidFill>
            <a:schemeClr val="accent5">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6">
                    <a:lumMod val="100000"/>
                  </a:schemeClr>
                </a:solidFill>
                <a:prstDash val="solid"/>
                <a:miter lim="800000"/>
                <a:headEnd type="none" w="med" len="med"/>
                <a:tailEnd type="none" w="med" len="me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íṡľíḍè-Oval 38"/>
          <p:cNvSpPr>
            <a:spLocks/>
          </p:cNvSpPr>
          <p:nvPr/>
        </p:nvSpPr>
        <p:spPr bwMode="auto">
          <a:xfrm>
            <a:off x="5610170" y="4496017"/>
            <a:ext cx="1178234" cy="1180640"/>
          </a:xfrm>
          <a:prstGeom prst="ellipse">
            <a:avLst/>
          </a:prstGeom>
          <a:solidFill>
            <a:schemeClr val="accent5">
              <a:lumMod val="100000"/>
            </a:schemeClr>
          </a:solid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5">
                    <a:lumMod val="100000"/>
                  </a:schemeClr>
                </a:solidFill>
                <a:prstDash val="solid"/>
                <a:round/>
                <a:headEnd type="none" w="med" len="med"/>
                <a:tailEnd type="none" w="med" len="med"/>
              </a14:hiddenLine>
            </a:ext>
          </a:extLst>
        </p:spPr>
        <p:txBody>
          <a:bodyPr anchor="ctr"/>
          <a:lstStyle/>
          <a:p>
            <a:pPr algn="ctr"/>
            <a:r>
              <a:rPr lang="zh-CN" altLang="en-US" dirty="0" smtClean="0">
                <a:solidFill>
                  <a:schemeClr val="bg1"/>
                </a:solidFill>
              </a:rPr>
              <a:t>规则数据</a:t>
            </a:r>
            <a:endParaRPr dirty="0">
              <a:solidFill>
                <a:schemeClr val="bg1"/>
              </a:solidFill>
            </a:endParaRPr>
          </a:p>
        </p:txBody>
      </p:sp>
      <p:sp>
        <p:nvSpPr>
          <p:cNvPr id="55" name="íṡľíḍè-Oval 45"/>
          <p:cNvSpPr>
            <a:spLocks/>
          </p:cNvSpPr>
          <p:nvPr/>
        </p:nvSpPr>
        <p:spPr bwMode="auto">
          <a:xfrm>
            <a:off x="5406381" y="2747219"/>
            <a:ext cx="1123985" cy="1185925"/>
          </a:xfrm>
          <a:prstGeom prst="ellipse">
            <a:avLst/>
          </a:prstGeom>
          <a:solidFill>
            <a:schemeClr val="accent4">
              <a:lumMod val="100000"/>
            </a:schemeClr>
          </a:solidFill>
          <a:ln>
            <a:noFill/>
          </a:ln>
        </p:spPr>
        <p:txBody>
          <a:bodyPr anchor="ctr"/>
          <a:lstStyle/>
          <a:p>
            <a:pPr algn="ctr"/>
            <a:r>
              <a:rPr lang="zh-CN" altLang="en-US" dirty="0">
                <a:solidFill>
                  <a:schemeClr val="bg1"/>
                </a:solidFill>
              </a:rPr>
              <a:t>图</a:t>
            </a:r>
            <a:r>
              <a:rPr lang="zh-CN" altLang="en-US" dirty="0" smtClean="0">
                <a:solidFill>
                  <a:schemeClr val="bg1"/>
                </a:solidFill>
              </a:rPr>
              <a:t>片数据</a:t>
            </a:r>
            <a:endParaRPr dirty="0">
              <a:solidFill>
                <a:schemeClr val="bg1"/>
              </a:solidFill>
            </a:endParaRPr>
          </a:p>
        </p:txBody>
      </p:sp>
      <p:sp>
        <p:nvSpPr>
          <p:cNvPr id="46" name="íṡľíḍè-Oval 53"/>
          <p:cNvSpPr>
            <a:spLocks/>
          </p:cNvSpPr>
          <p:nvPr/>
        </p:nvSpPr>
        <p:spPr bwMode="auto">
          <a:xfrm>
            <a:off x="3829903" y="2138275"/>
            <a:ext cx="1081171" cy="1055682"/>
          </a:xfrm>
          <a:prstGeom prst="ellipse">
            <a:avLst/>
          </a:prstGeom>
          <a:solidFill>
            <a:schemeClr val="accent3">
              <a:lumMod val="100000"/>
            </a:schemeClr>
          </a:solidFill>
          <a:ln>
            <a:noFill/>
          </a:ln>
        </p:spPr>
        <p:txBody>
          <a:bodyPr anchor="ctr"/>
          <a:lstStyle/>
          <a:p>
            <a:pPr algn="ctr"/>
            <a:r>
              <a:rPr lang="zh-CN" altLang="en-US" dirty="0" smtClean="0">
                <a:solidFill>
                  <a:schemeClr val="bg1"/>
                </a:solidFill>
              </a:rPr>
              <a:t>表结构数据</a:t>
            </a:r>
            <a:endParaRPr dirty="0">
              <a:solidFill>
                <a:schemeClr val="bg1"/>
              </a:solidFill>
            </a:endParaRPr>
          </a:p>
        </p:txBody>
      </p:sp>
      <p:sp>
        <p:nvSpPr>
          <p:cNvPr id="41" name="íṡľíḍè-Oval 63"/>
          <p:cNvSpPr>
            <a:spLocks/>
          </p:cNvSpPr>
          <p:nvPr/>
        </p:nvSpPr>
        <p:spPr bwMode="auto">
          <a:xfrm rot="21540000">
            <a:off x="2417789" y="2626586"/>
            <a:ext cx="1153804" cy="1185926"/>
          </a:xfrm>
          <a:prstGeom prst="ellipse">
            <a:avLst/>
          </a:prstGeom>
          <a:solidFill>
            <a:schemeClr val="accent2">
              <a:lumMod val="100000"/>
            </a:schemeClr>
          </a:solidFill>
          <a:ln>
            <a:noFill/>
          </a:ln>
        </p:spPr>
        <p:txBody>
          <a:bodyPr anchor="ctr"/>
          <a:lstStyle/>
          <a:p>
            <a:pPr algn="ctr"/>
            <a:r>
              <a:rPr lang="zh-CN" altLang="en-US" dirty="0" smtClean="0">
                <a:solidFill>
                  <a:schemeClr val="bg1"/>
                </a:solidFill>
              </a:rPr>
              <a:t>文献信息</a:t>
            </a:r>
            <a:endParaRPr dirty="0">
              <a:solidFill>
                <a:schemeClr val="bg1"/>
              </a:solidFill>
            </a:endParaRPr>
          </a:p>
        </p:txBody>
      </p:sp>
      <p:sp>
        <p:nvSpPr>
          <p:cNvPr id="38" name="íṡľíḍè-Oval 71"/>
          <p:cNvSpPr>
            <a:spLocks/>
          </p:cNvSpPr>
          <p:nvPr/>
        </p:nvSpPr>
        <p:spPr bwMode="auto">
          <a:xfrm>
            <a:off x="1691679" y="4182313"/>
            <a:ext cx="1298991" cy="11612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zh-CN" altLang="en-US" dirty="0" smtClean="0">
                <a:solidFill>
                  <a:schemeClr val="bg1"/>
                </a:solidFill>
              </a:rPr>
              <a:t>数据集信息</a:t>
            </a:r>
            <a:endParaRPr dirty="0">
              <a:solidFill>
                <a:schemeClr val="bg1"/>
              </a:solidFill>
            </a:endParaRPr>
          </a:p>
        </p:txBody>
      </p:sp>
      <p:sp>
        <p:nvSpPr>
          <p:cNvPr id="30" name="íṡľíḍè-TextBox 89"/>
          <p:cNvSpPr txBox="1">
            <a:spLocks/>
          </p:cNvSpPr>
          <p:nvPr/>
        </p:nvSpPr>
        <p:spPr bwMode="auto">
          <a:xfrm>
            <a:off x="251520" y="4481598"/>
            <a:ext cx="1977640" cy="190874"/>
          </a:xfrm>
          <a:prstGeom prst="rect">
            <a:avLst/>
          </a:prstGeom>
          <a:noFill/>
          <a:extLst/>
        </p:spPr>
        <p:txBody>
          <a:bodyPr wrap="none" lIns="0" tIns="0" rIns="288000" bIns="0" anchor="b" anchorCtr="0">
            <a:normAutofit fontScale="92500" lnSpcReduction="10000"/>
          </a:bodyPr>
          <a:lstStyle/>
          <a:p>
            <a:pPr algn="r" latinLnBrk="0"/>
            <a:endParaRPr lang="zh-CN" altLang="en-US" sz="1400" dirty="0">
              <a:solidFill>
                <a:schemeClr val="accent1">
                  <a:lumMod val="100000"/>
                </a:schemeClr>
              </a:solidFill>
              <a:effectLst/>
            </a:endParaRPr>
          </a:p>
        </p:txBody>
      </p:sp>
      <p:grpSp>
        <p:nvGrpSpPr>
          <p:cNvPr id="27" name="Group 91"/>
          <p:cNvGrpSpPr/>
          <p:nvPr/>
        </p:nvGrpSpPr>
        <p:grpSpPr>
          <a:xfrm>
            <a:off x="3510604" y="1643974"/>
            <a:ext cx="1936422" cy="776958"/>
            <a:chOff x="4410146" y="3865260"/>
            <a:chExt cx="2475842" cy="1064585"/>
          </a:xfrm>
        </p:grpSpPr>
        <p:sp>
          <p:nvSpPr>
            <p:cNvPr id="28" name="íṡľíḍè-TextBox 92"/>
            <p:cNvSpPr txBox="1">
              <a:spLocks/>
            </p:cNvSpPr>
            <p:nvPr/>
          </p:nvSpPr>
          <p:spPr bwMode="auto">
            <a:xfrm>
              <a:off x="4410146" y="3865260"/>
              <a:ext cx="2475841" cy="270493"/>
            </a:xfrm>
            <a:prstGeom prst="rect">
              <a:avLst/>
            </a:prstGeom>
            <a:noFill/>
            <a:extLst/>
          </p:spPr>
          <p:txBody>
            <a:bodyPr wrap="none" lIns="288000" tIns="0" rIns="288000" bIns="0" anchor="ctr" anchorCtr="1">
              <a:normAutofit fontScale="92500" lnSpcReduction="10000"/>
            </a:bodyPr>
            <a:lstStyle/>
            <a:p>
              <a:pPr latinLnBrk="0"/>
              <a:endParaRPr lang="zh-CN" altLang="en-US" sz="1400" dirty="0">
                <a:solidFill>
                  <a:schemeClr val="accent3">
                    <a:lumMod val="100000"/>
                  </a:schemeClr>
                </a:solidFill>
                <a:effectLst/>
              </a:endParaRPr>
            </a:p>
          </p:txBody>
        </p:sp>
        <p:sp>
          <p:nvSpPr>
            <p:cNvPr id="29" name="íṡľíḍè-TextBox 93"/>
            <p:cNvSpPr txBox="1">
              <a:spLocks/>
            </p:cNvSpPr>
            <p:nvPr/>
          </p:nvSpPr>
          <p:spPr bwMode="auto">
            <a:xfrm>
              <a:off x="4410147" y="4135754"/>
              <a:ext cx="2475841" cy="794091"/>
            </a:xfrm>
            <a:prstGeom prst="rect">
              <a:avLst/>
            </a:prstGeom>
            <a:noFill/>
            <a:extLst/>
          </p:spPr>
          <p:txBody>
            <a:bodyPr wrap="square" lIns="288000" tIns="0" rIns="288000" bIns="0" anchor="t" anchorCtr="1">
              <a:normAutofit/>
            </a:bodyPr>
            <a:lstStyle/>
            <a:p>
              <a:pPr algn="ctr" latinLnBrk="0">
                <a:lnSpc>
                  <a:spcPct val="120000"/>
                </a:lnSpc>
              </a:pPr>
              <a:endParaRPr lang="zh-CN" altLang="en-US" sz="1000" b="0" dirty="0">
                <a:solidFill>
                  <a:schemeClr val="tx1">
                    <a:lumMod val="85000"/>
                    <a:lumOff val="15000"/>
                  </a:schemeClr>
                </a:solidFill>
                <a:effectLst/>
              </a:endParaRPr>
            </a:p>
          </p:txBody>
        </p:sp>
      </p:grpSp>
      <p:sp>
        <p:nvSpPr>
          <p:cNvPr id="9" name="文本框 8"/>
          <p:cNvSpPr txBox="1"/>
          <p:nvPr/>
        </p:nvSpPr>
        <p:spPr>
          <a:xfrm>
            <a:off x="4087728" y="4481600"/>
            <a:ext cx="1394692" cy="646331"/>
          </a:xfrm>
          <a:prstGeom prst="rect">
            <a:avLst/>
          </a:prstGeom>
          <a:noFill/>
        </p:spPr>
        <p:txBody>
          <a:bodyPr wrap="square" rtlCol="0">
            <a:spAutoFit/>
          </a:bodyPr>
          <a:lstStyle/>
          <a:p>
            <a:pPr algn="ctr"/>
            <a:r>
              <a:rPr lang="zh-CN" altLang="en-US" b="1" dirty="0" smtClean="0"/>
              <a:t>王院士团队</a:t>
            </a:r>
            <a:r>
              <a:rPr lang="en-US" altLang="zh-CN" b="1" dirty="0" smtClean="0"/>
              <a:t>49</a:t>
            </a:r>
            <a:r>
              <a:rPr lang="zh-CN" altLang="en-US" b="1" dirty="0" smtClean="0"/>
              <a:t>篇文献</a:t>
            </a:r>
            <a:endParaRPr lang="zh-CN" altLang="en-US" b="1" dirty="0"/>
          </a:p>
        </p:txBody>
      </p:sp>
      <p:sp>
        <p:nvSpPr>
          <p:cNvPr id="175" name="文本框 174"/>
          <p:cNvSpPr txBox="1"/>
          <p:nvPr/>
        </p:nvSpPr>
        <p:spPr>
          <a:xfrm>
            <a:off x="213481" y="4509298"/>
            <a:ext cx="2033370" cy="1477328"/>
          </a:xfrm>
          <a:prstGeom prst="rect">
            <a:avLst/>
          </a:prstGeom>
          <a:noFill/>
          <a:ln>
            <a:solidFill>
              <a:srgbClr val="0070C0"/>
            </a:solidFill>
          </a:ln>
        </p:spPr>
        <p:txBody>
          <a:bodyPr wrap="square" rtlCol="0">
            <a:spAutoFit/>
          </a:bodyPr>
          <a:lstStyle/>
          <a:p>
            <a:pPr marL="400050" indent="-400050">
              <a:buFont typeface="+mj-lt"/>
              <a:buAutoNum type="romanUcPeriod"/>
            </a:pPr>
            <a:r>
              <a:rPr lang="zh-CN" altLang="en-US" dirty="0" smtClean="0"/>
              <a:t>数据集摘要</a:t>
            </a:r>
            <a:endParaRPr lang="en-US" altLang="zh-CN" dirty="0" smtClean="0"/>
          </a:p>
          <a:p>
            <a:pPr marL="400050" indent="-400050">
              <a:buFont typeface="+mj-lt"/>
              <a:buAutoNum type="romanUcPeriod"/>
            </a:pPr>
            <a:r>
              <a:rPr lang="zh-CN" altLang="en-US" dirty="0" smtClean="0"/>
              <a:t>数据生产者</a:t>
            </a:r>
            <a:endParaRPr lang="en-US" altLang="zh-CN" dirty="0" smtClean="0"/>
          </a:p>
          <a:p>
            <a:pPr marL="400050" indent="-400050">
              <a:buFont typeface="+mj-lt"/>
              <a:buAutoNum type="romanUcPeriod"/>
            </a:pPr>
            <a:r>
              <a:rPr lang="zh-CN" altLang="en-US" dirty="0" smtClean="0"/>
              <a:t>数据校对者</a:t>
            </a:r>
            <a:endParaRPr lang="en-US" altLang="zh-CN" dirty="0" smtClean="0"/>
          </a:p>
          <a:p>
            <a:pPr marL="400050" indent="-400050">
              <a:buFont typeface="+mj-lt"/>
              <a:buAutoNum type="romanUcPeriod"/>
            </a:pPr>
            <a:r>
              <a:rPr lang="zh-CN" altLang="en-US" dirty="0"/>
              <a:t>数</a:t>
            </a:r>
            <a:r>
              <a:rPr lang="zh-CN" altLang="en-US" dirty="0" smtClean="0"/>
              <a:t>据来源信息</a:t>
            </a:r>
            <a:endParaRPr lang="en-US" altLang="zh-CN" dirty="0" smtClean="0"/>
          </a:p>
          <a:p>
            <a:pPr marL="400050" indent="-400050">
              <a:buFont typeface="+mj-lt"/>
              <a:buAutoNum type="romanUcPeriod"/>
            </a:pPr>
            <a:r>
              <a:rPr lang="en-US" altLang="zh-CN" dirty="0" smtClean="0"/>
              <a:t>......</a:t>
            </a:r>
          </a:p>
        </p:txBody>
      </p:sp>
      <p:sp>
        <p:nvSpPr>
          <p:cNvPr id="177" name="文本框 176"/>
          <p:cNvSpPr txBox="1"/>
          <p:nvPr/>
        </p:nvSpPr>
        <p:spPr>
          <a:xfrm>
            <a:off x="1194000" y="2318362"/>
            <a:ext cx="1573269" cy="1754326"/>
          </a:xfrm>
          <a:prstGeom prst="rect">
            <a:avLst/>
          </a:prstGeom>
          <a:noFill/>
          <a:ln>
            <a:solidFill>
              <a:schemeClr val="accent2"/>
            </a:solidFill>
          </a:ln>
        </p:spPr>
        <p:txBody>
          <a:bodyPr wrap="square" rtlCol="0">
            <a:spAutoFit/>
          </a:bodyPr>
          <a:lstStyle/>
          <a:p>
            <a:pPr marL="400050" indent="-400050">
              <a:buFont typeface="+mj-lt"/>
              <a:buAutoNum type="romanUcPeriod"/>
            </a:pPr>
            <a:r>
              <a:rPr lang="zh-CN" altLang="en-US" dirty="0" smtClean="0"/>
              <a:t>文章标题</a:t>
            </a:r>
            <a:endParaRPr lang="en-US" altLang="zh-CN" dirty="0" smtClean="0"/>
          </a:p>
          <a:p>
            <a:pPr marL="400050" indent="-400050">
              <a:buFont typeface="+mj-lt"/>
              <a:buAutoNum type="romanUcPeriod"/>
            </a:pPr>
            <a:r>
              <a:rPr lang="zh-CN" altLang="en-US" dirty="0"/>
              <a:t>作</a:t>
            </a:r>
            <a:r>
              <a:rPr lang="zh-CN" altLang="en-US" dirty="0" smtClean="0"/>
              <a:t>者</a:t>
            </a:r>
            <a:endParaRPr lang="en-US" altLang="zh-CN" dirty="0" smtClean="0"/>
          </a:p>
          <a:p>
            <a:pPr marL="400050" indent="-400050">
              <a:buFont typeface="+mj-lt"/>
              <a:buAutoNum type="romanUcPeriod"/>
            </a:pPr>
            <a:r>
              <a:rPr lang="zh-CN" altLang="en-US" dirty="0"/>
              <a:t>年</a:t>
            </a:r>
            <a:r>
              <a:rPr lang="zh-CN" altLang="en-US" dirty="0" smtClean="0"/>
              <a:t>份</a:t>
            </a:r>
            <a:endParaRPr lang="en-US" altLang="zh-CN" dirty="0" smtClean="0"/>
          </a:p>
          <a:p>
            <a:pPr marL="400050" indent="-400050">
              <a:buFont typeface="+mj-lt"/>
              <a:buAutoNum type="romanUcPeriod"/>
            </a:pPr>
            <a:r>
              <a:rPr lang="zh-CN" altLang="en-US" dirty="0"/>
              <a:t>关键</a:t>
            </a:r>
            <a:r>
              <a:rPr lang="zh-CN" altLang="en-US" dirty="0" smtClean="0"/>
              <a:t>字</a:t>
            </a:r>
            <a:endParaRPr lang="en-US" altLang="zh-CN" dirty="0" smtClean="0"/>
          </a:p>
          <a:p>
            <a:pPr marL="400050" indent="-400050">
              <a:buFont typeface="+mj-lt"/>
              <a:buAutoNum type="romanUcPeriod"/>
            </a:pPr>
            <a:r>
              <a:rPr lang="en-US" altLang="zh-CN" dirty="0" smtClean="0"/>
              <a:t>DOI</a:t>
            </a:r>
          </a:p>
          <a:p>
            <a:pPr marL="400050" indent="-400050">
              <a:buFont typeface="+mj-lt"/>
              <a:buAutoNum type="romanUcPeriod"/>
            </a:pPr>
            <a:r>
              <a:rPr lang="en-US" altLang="zh-CN" dirty="0" smtClean="0"/>
              <a:t>......</a:t>
            </a:r>
            <a:endParaRPr lang="zh-CN" altLang="en-US" dirty="0"/>
          </a:p>
        </p:txBody>
      </p:sp>
      <p:pic>
        <p:nvPicPr>
          <p:cNvPr id="180" name="图片 1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484" y="2366979"/>
            <a:ext cx="2504492" cy="1716939"/>
          </a:xfrm>
          <a:prstGeom prst="rect">
            <a:avLst/>
          </a:prstGeom>
        </p:spPr>
      </p:pic>
      <p:pic>
        <p:nvPicPr>
          <p:cNvPr id="181" name="图片 1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69" y="2776717"/>
            <a:ext cx="2194743" cy="1633719"/>
          </a:xfrm>
          <a:prstGeom prst="rect">
            <a:avLst/>
          </a:prstGeom>
        </p:spPr>
      </p:pic>
      <p:pic>
        <p:nvPicPr>
          <p:cNvPr id="182" name="图片 1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099" y="3165606"/>
            <a:ext cx="1870478" cy="1260841"/>
          </a:xfrm>
          <a:prstGeom prst="rect">
            <a:avLst/>
          </a:prstGeom>
        </p:spPr>
      </p:pic>
      <p:sp>
        <p:nvSpPr>
          <p:cNvPr id="183" name="文本框 182"/>
          <p:cNvSpPr txBox="1"/>
          <p:nvPr/>
        </p:nvSpPr>
        <p:spPr>
          <a:xfrm>
            <a:off x="6822859" y="4451860"/>
            <a:ext cx="2146720" cy="4339650"/>
          </a:xfrm>
          <a:prstGeom prst="rect">
            <a:avLst/>
          </a:prstGeom>
          <a:noFill/>
        </p:spPr>
        <p:txBody>
          <a:bodyPr wrap="square" rtlCol="0">
            <a:spAutoFit/>
          </a:bodyPr>
          <a:lstStyle/>
          <a:p>
            <a:pPr marL="285750" indent="-285750">
              <a:buFont typeface="+mj-lt"/>
              <a:buAutoNum type="romanUcPeriod"/>
            </a:pPr>
            <a:r>
              <a:rPr lang="zh-CN" altLang="en-US" sz="1200" dirty="0" smtClean="0"/>
              <a:t>高</a:t>
            </a:r>
            <a:r>
              <a:rPr lang="zh-CN" altLang="en-US" sz="1200" dirty="0"/>
              <a:t>温合金中原子的扩散现象与结构体系有着密切的关系，这涉及到其相稳定性和均质性以及相的析出和分离</a:t>
            </a:r>
            <a:r>
              <a:rPr lang="en-US" altLang="zh-CN" sz="1200" dirty="0"/>
              <a:t>.</a:t>
            </a:r>
            <a:r>
              <a:rPr lang="zh-CN" altLang="en-US" sz="1200" dirty="0"/>
              <a:t>另外，合金中原子的扩散直接影响高温蠕变行为和热氧化性</a:t>
            </a:r>
            <a:r>
              <a:rPr lang="zh-CN" altLang="en-US" sz="1200" dirty="0" smtClean="0"/>
              <a:t>能</a:t>
            </a:r>
            <a:endParaRPr lang="en-US" altLang="zh-CN" sz="1200" dirty="0" smtClean="0"/>
          </a:p>
          <a:p>
            <a:pPr marL="285750" indent="-285750">
              <a:buFont typeface="+mj-lt"/>
              <a:buAutoNum type="romanUcPeriod"/>
            </a:pPr>
            <a:r>
              <a:rPr lang="en-US" altLang="zh-CN" sz="1200" dirty="0" smtClean="0"/>
              <a:t>“</a:t>
            </a:r>
            <a:r>
              <a:rPr lang="zh-CN" altLang="en-US" sz="1200" dirty="0" smtClean="0"/>
              <a:t>添</a:t>
            </a:r>
            <a:r>
              <a:rPr lang="zh-CN" altLang="en-US" sz="1200" dirty="0"/>
              <a:t>加的</a:t>
            </a:r>
            <a:r>
              <a:rPr lang="en-US" altLang="zh-CN" sz="1200" dirty="0"/>
              <a:t>Re</a:t>
            </a:r>
            <a:r>
              <a:rPr lang="zh-CN" altLang="en-US" sz="1200" dirty="0"/>
              <a:t>原子能够限</a:t>
            </a:r>
            <a:r>
              <a:rPr lang="zh-CN" altLang="en-US" sz="1200" dirty="0" smtClean="0"/>
              <a:t>制</a:t>
            </a:r>
            <a:r>
              <a:rPr lang="en-US" altLang="zh-CN" sz="1200" dirty="0" smtClean="0"/>
              <a:t>Al</a:t>
            </a:r>
            <a:r>
              <a:rPr lang="zh-CN" altLang="en-US" sz="1200" dirty="0" smtClean="0"/>
              <a:t>和</a:t>
            </a:r>
            <a:r>
              <a:rPr lang="en-US" altLang="zh-CN" sz="1200" dirty="0" smtClean="0"/>
              <a:t>Ni</a:t>
            </a:r>
            <a:r>
              <a:rPr lang="zh-CN" altLang="en-US" sz="1200" dirty="0" smtClean="0"/>
              <a:t>原</a:t>
            </a:r>
            <a:r>
              <a:rPr lang="zh-CN" altLang="en-US" sz="1200" dirty="0"/>
              <a:t>子扩散的能力</a:t>
            </a:r>
            <a:r>
              <a:rPr lang="en-US" altLang="zh-CN" sz="1200" dirty="0"/>
              <a:t>,</a:t>
            </a:r>
            <a:r>
              <a:rPr lang="zh-CN" altLang="en-US" sz="1200" dirty="0"/>
              <a:t>并影响合金中其它原子的扩散系</a:t>
            </a:r>
            <a:r>
              <a:rPr lang="zh-CN" altLang="en-US" sz="1200" dirty="0" smtClean="0"/>
              <a:t>数</a:t>
            </a:r>
            <a:endParaRPr lang="en-US" altLang="zh-CN" sz="1200" dirty="0"/>
          </a:p>
          <a:p>
            <a:r>
              <a:rPr lang="zh-CN" altLang="en-US" dirty="0"/>
              <a:t>							</a:t>
            </a:r>
          </a:p>
          <a:p>
            <a:r>
              <a:rPr lang="zh-CN" altLang="en-US" dirty="0"/>
              <a:t>								</a:t>
            </a:r>
          </a:p>
        </p:txBody>
      </p:sp>
      <p:pic>
        <p:nvPicPr>
          <p:cNvPr id="185" name="图片 184"/>
          <p:cNvPicPr>
            <a:picLocks noChangeAspect="1"/>
          </p:cNvPicPr>
          <p:nvPr/>
        </p:nvPicPr>
        <p:blipFill>
          <a:blip r:embed="rId5"/>
          <a:stretch>
            <a:fillRect/>
          </a:stretch>
        </p:blipFill>
        <p:spPr>
          <a:xfrm>
            <a:off x="4478815" y="822221"/>
            <a:ext cx="2613466" cy="1298421"/>
          </a:xfrm>
          <a:prstGeom prst="rect">
            <a:avLst/>
          </a:prstGeom>
        </p:spPr>
      </p:pic>
      <p:pic>
        <p:nvPicPr>
          <p:cNvPr id="186" name="图片 185"/>
          <p:cNvPicPr>
            <a:picLocks noChangeAspect="1"/>
          </p:cNvPicPr>
          <p:nvPr/>
        </p:nvPicPr>
        <p:blipFill>
          <a:blip r:embed="rId6"/>
          <a:stretch>
            <a:fillRect/>
          </a:stretch>
        </p:blipFill>
        <p:spPr>
          <a:xfrm>
            <a:off x="4908692" y="1057798"/>
            <a:ext cx="2516277" cy="1323693"/>
          </a:xfrm>
          <a:prstGeom prst="rect">
            <a:avLst/>
          </a:prstGeom>
        </p:spPr>
      </p:pic>
    </p:spTree>
    <p:extLst>
      <p:ext uri="{BB962C8B-B14F-4D97-AF65-F5344CB8AC3E}">
        <p14:creationId xmlns:p14="http://schemas.microsoft.com/office/powerpoint/2010/main" val="1478508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11591</TotalTime>
  <Words>2892</Words>
  <Application>Microsoft Office PowerPoint</Application>
  <PresentationFormat>全屏显示(4:3)</PresentationFormat>
  <Paragraphs>697</Paragraphs>
  <Slides>39</Slides>
  <Notes>22</Notes>
  <HiddenSlides>0</HiddenSlides>
  <MMClips>0</MMClips>
  <ScaleCrop>false</ScaleCrop>
  <HeadingPairs>
    <vt:vector size="4" baseType="variant">
      <vt:variant>
        <vt:lpstr>主题</vt:lpstr>
      </vt:variant>
      <vt:variant>
        <vt:i4>3</vt:i4>
      </vt:variant>
      <vt:variant>
        <vt:lpstr>幻灯片标题</vt:lpstr>
      </vt:variant>
      <vt:variant>
        <vt:i4>39</vt:i4>
      </vt:variant>
    </vt:vector>
  </HeadingPairs>
  <TitlesOfParts>
    <vt:vector size="42" baseType="lpstr">
      <vt:lpstr>Office 主题</vt:lpstr>
      <vt:lpstr>默认设计模板</vt:lpstr>
      <vt:lpstr>1_Office 主题</vt:lpstr>
      <vt:lpstr>基于机器学习的合金材料 性能预测</vt:lpstr>
      <vt:lpstr>内容索引</vt:lpstr>
      <vt:lpstr>内容索引</vt:lpstr>
      <vt:lpstr>研究内容</vt:lpstr>
      <vt:lpstr>研究进度计划</vt:lpstr>
      <vt:lpstr>内容索引</vt:lpstr>
      <vt:lpstr>存在问题和困难</vt:lpstr>
      <vt:lpstr>内容索引</vt:lpstr>
      <vt:lpstr>数据采集与分类</vt:lpstr>
      <vt:lpstr>数据标准制定流程</vt:lpstr>
      <vt:lpstr>数据标准规范</vt:lpstr>
      <vt:lpstr>数据标准规范</vt:lpstr>
      <vt:lpstr>数据标准规范</vt:lpstr>
      <vt:lpstr>高温合金性能数据标准</vt:lpstr>
      <vt:lpstr>高温合金性能数据标准</vt:lpstr>
      <vt:lpstr>高温合金性能数据标准</vt:lpstr>
      <vt:lpstr>高温合金性能数据标准</vt:lpstr>
      <vt:lpstr>数据标准制定的优缺点</vt:lpstr>
      <vt:lpstr>内容索引</vt:lpstr>
      <vt:lpstr>数据存储</vt:lpstr>
      <vt:lpstr>图片数据存储</vt:lpstr>
      <vt:lpstr>规则数据存储</vt:lpstr>
      <vt:lpstr>数据集信息数据</vt:lpstr>
      <vt:lpstr>文献信息数据</vt:lpstr>
      <vt:lpstr>表结构数据存储</vt:lpstr>
      <vt:lpstr>内容索引</vt:lpstr>
      <vt:lpstr>基于主动学习的多层级交互式特征选择方法 </vt:lpstr>
      <vt:lpstr>基于主动学习的多层级交互式特征选择方法 </vt:lpstr>
      <vt:lpstr>内容索引</vt:lpstr>
      <vt:lpstr>高温合金-机器学习计算平台</vt:lpstr>
      <vt:lpstr>高温合金-机器学习计算平台——数据导入</vt:lpstr>
      <vt:lpstr>高温合金-机器学习计算平台——数据处理</vt:lpstr>
      <vt:lpstr>高温合金-机器学习计算平台——数据分析</vt:lpstr>
      <vt:lpstr>内容索引</vt:lpstr>
      <vt:lpstr>项目未来计划</vt:lpstr>
      <vt:lpstr>内容索引</vt:lpstr>
      <vt:lpstr>基于集成学习的自适应混合式性能预测方法</vt:lpstr>
      <vt:lpstr>基于规则抽取的可解释性方法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上海大学</cp:lastModifiedBy>
  <cp:revision>922</cp:revision>
  <dcterms:created xsi:type="dcterms:W3CDTF">2014-12-26T05:35:01Z</dcterms:created>
  <dcterms:modified xsi:type="dcterms:W3CDTF">2017-08-27T06:51:27Z</dcterms:modified>
</cp:coreProperties>
</file>