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Lst>
  <p:notesMasterIdLst>
    <p:notesMasterId r:id="rId30"/>
  </p:notesMasterIdLst>
  <p:sldIdLst>
    <p:sldId id="296" r:id="rId3"/>
    <p:sldId id="449" r:id="rId4"/>
    <p:sldId id="516" r:id="rId5"/>
    <p:sldId id="519" r:id="rId6"/>
    <p:sldId id="520" r:id="rId7"/>
    <p:sldId id="526" r:id="rId8"/>
    <p:sldId id="527" r:id="rId9"/>
    <p:sldId id="529" r:id="rId10"/>
    <p:sldId id="530" r:id="rId11"/>
    <p:sldId id="457" r:id="rId12"/>
    <p:sldId id="522" r:id="rId13"/>
    <p:sldId id="523" r:id="rId14"/>
    <p:sldId id="524" r:id="rId15"/>
    <p:sldId id="525" r:id="rId16"/>
    <p:sldId id="531" r:id="rId17"/>
    <p:sldId id="535" r:id="rId18"/>
    <p:sldId id="537" r:id="rId19"/>
    <p:sldId id="511" r:id="rId20"/>
    <p:sldId id="536" r:id="rId21"/>
    <p:sldId id="496" r:id="rId22"/>
    <p:sldId id="497" r:id="rId23"/>
    <p:sldId id="534" r:id="rId24"/>
    <p:sldId id="498" r:id="rId25"/>
    <p:sldId id="538" r:id="rId26"/>
    <p:sldId id="532" r:id="rId27"/>
    <p:sldId id="533" r:id="rId28"/>
    <p:sldId id="26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449"/>
            <p14:sldId id="516"/>
            <p14:sldId id="519"/>
            <p14:sldId id="520"/>
            <p14:sldId id="526"/>
            <p14:sldId id="527"/>
            <p14:sldId id="529"/>
            <p14:sldId id="530"/>
            <p14:sldId id="457"/>
            <p14:sldId id="522"/>
            <p14:sldId id="523"/>
            <p14:sldId id="524"/>
            <p14:sldId id="525"/>
            <p14:sldId id="531"/>
            <p14:sldId id="535"/>
            <p14:sldId id="537"/>
            <p14:sldId id="511"/>
            <p14:sldId id="536"/>
            <p14:sldId id="496"/>
            <p14:sldId id="497"/>
            <p14:sldId id="534"/>
            <p14:sldId id="498"/>
            <p14:sldId id="538"/>
            <p14:sldId id="532"/>
            <p14:sldId id="533"/>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8A28"/>
    <a:srgbClr val="33A8C7"/>
    <a:srgbClr val="EEEEEE"/>
    <a:srgbClr val="F2F2F2"/>
    <a:srgbClr val="F7F7F7"/>
    <a:srgbClr val="FBFBFB"/>
    <a:srgbClr val="FFFFFF"/>
    <a:srgbClr val="E2E2E2"/>
    <a:srgbClr val="ECECE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27748" autoAdjust="0"/>
  </p:normalViewPr>
  <p:slideViewPr>
    <p:cSldViewPr>
      <p:cViewPr varScale="1">
        <p:scale>
          <a:sx n="73" d="100"/>
          <a:sy n="73" d="100"/>
        </p:scale>
        <p:origin x="396" y="72"/>
      </p:cViewPr>
      <p:guideLst>
        <p:guide orient="horz" pos="2160"/>
        <p:guide pos="2880"/>
      </p:guideLst>
    </p:cSldViewPr>
  </p:slideViewPr>
  <p:outlineViewPr>
    <p:cViewPr>
      <p:scale>
        <a:sx n="33" d="100"/>
        <a:sy n="33" d="100"/>
      </p:scale>
      <p:origin x="0" y="-3174"/>
    </p:cViewPr>
  </p:outlineViewPr>
  <p:notesTextViewPr>
    <p:cViewPr>
      <p:scale>
        <a:sx n="3" d="2"/>
        <a:sy n="3" d="2"/>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349CB-8D94-496F-9318-A539766C4D4A}"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zh-CN" altLang="en-US"/>
        </a:p>
      </dgm:t>
    </dgm:pt>
    <dgm:pt modelId="{B9128BEB-8044-4467-B989-48DCE7F0C615}">
      <dgm:prSet phldrT="[文本]" custT="1"/>
      <dgm:spPr/>
      <dgm:t>
        <a:bodyPr/>
        <a:lstStyle/>
        <a:p>
          <a:r>
            <a:rPr lang="zh-CN" altLang="en-US" sz="1800" dirty="0" smtClean="0"/>
            <a:t>实验</a:t>
          </a:r>
          <a:endParaRPr lang="en-US" altLang="zh-CN" sz="1800" dirty="0" smtClean="0"/>
        </a:p>
        <a:p>
          <a:r>
            <a:rPr lang="zh-CN" altLang="en-US" sz="1800" dirty="0" smtClean="0"/>
            <a:t>数据</a:t>
          </a:r>
          <a:endParaRPr lang="zh-CN" altLang="en-US" sz="1800" dirty="0"/>
        </a:p>
      </dgm:t>
    </dgm:pt>
    <dgm:pt modelId="{4BC7924B-E9BD-439E-9E08-F5349C8C7055}" type="parTrans" cxnId="{F51F51A1-3B25-46F3-9E04-3CF31DA64454}">
      <dgm:prSet/>
      <dgm:spPr/>
      <dgm:t>
        <a:bodyPr/>
        <a:lstStyle/>
        <a:p>
          <a:endParaRPr lang="zh-CN" altLang="en-US"/>
        </a:p>
      </dgm:t>
    </dgm:pt>
    <dgm:pt modelId="{A2E2060D-5B70-4D3E-99DB-B73387BA570D}" type="sibTrans" cxnId="{F51F51A1-3B25-46F3-9E04-3CF31DA64454}">
      <dgm:prSet/>
      <dgm:spPr/>
      <dgm:t>
        <a:bodyPr/>
        <a:lstStyle/>
        <a:p>
          <a:endParaRPr lang="zh-CN" altLang="en-US"/>
        </a:p>
      </dgm:t>
    </dgm:pt>
    <dgm:pt modelId="{CD5CA99F-A8EC-4432-9F4C-E2FADC6B84AE}">
      <dgm:prSet phldrT="[文本]" custT="1"/>
      <dgm:spPr/>
      <dgm:t>
        <a:bodyPr/>
        <a:lstStyle/>
        <a:p>
          <a:r>
            <a:rPr lang="en-US" altLang="zh-CN" sz="1600" dirty="0" smtClean="0"/>
            <a:t>GE</a:t>
          </a:r>
          <a:r>
            <a:rPr lang="zh-CN" altLang="en-US" sz="1600" dirty="0" smtClean="0"/>
            <a:t>玻璃</a:t>
          </a:r>
          <a:endParaRPr lang="en-US" altLang="zh-CN" sz="1600" dirty="0" smtClean="0"/>
        </a:p>
        <a:p>
          <a:r>
            <a:rPr lang="zh-CN" altLang="en-US" sz="1600" dirty="0" smtClean="0"/>
            <a:t>数据</a:t>
          </a:r>
          <a:endParaRPr lang="en-US" altLang="zh-CN" sz="1600" dirty="0" smtClean="0"/>
        </a:p>
      </dgm:t>
    </dgm:pt>
    <dgm:pt modelId="{C1664C77-55E4-43DD-9AB2-60FD472897D2}" type="parTrans" cxnId="{82F48CC0-0426-4F2F-BA7B-7DC055991072}">
      <dgm:prSet/>
      <dgm:spPr/>
      <dgm:t>
        <a:bodyPr/>
        <a:lstStyle/>
        <a:p>
          <a:endParaRPr lang="zh-CN" altLang="en-US"/>
        </a:p>
      </dgm:t>
    </dgm:pt>
    <dgm:pt modelId="{EC025E81-8623-4755-988A-3BBB54BF8DAB}" type="sibTrans" cxnId="{82F48CC0-0426-4F2F-BA7B-7DC055991072}">
      <dgm:prSet/>
      <dgm:spPr/>
      <dgm:t>
        <a:bodyPr/>
        <a:lstStyle/>
        <a:p>
          <a:endParaRPr lang="zh-CN" altLang="en-US"/>
        </a:p>
      </dgm:t>
    </dgm:pt>
    <dgm:pt modelId="{43C77545-9976-4B9A-8969-61CF58244A16}">
      <dgm:prSet phldrT="[文本]" custT="1"/>
      <dgm:spPr/>
      <dgm:t>
        <a:bodyPr/>
        <a:lstStyle/>
        <a:p>
          <a:r>
            <a:rPr lang="en-US" altLang="zh-CN" sz="1600" dirty="0" smtClean="0"/>
            <a:t>CATL</a:t>
          </a:r>
        </a:p>
        <a:p>
          <a:r>
            <a:rPr lang="zh-CN" altLang="en-US" sz="1600" dirty="0" smtClean="0"/>
            <a:t>数据</a:t>
          </a:r>
          <a:endParaRPr lang="zh-CN" altLang="en-US" sz="1600" dirty="0"/>
        </a:p>
      </dgm:t>
    </dgm:pt>
    <dgm:pt modelId="{207A6FE6-D3E6-4808-9E39-8D64DC5CC280}" type="parTrans" cxnId="{440A1030-BF48-4DA2-8F3E-0C6D39D6526D}">
      <dgm:prSet/>
      <dgm:spPr/>
      <dgm:t>
        <a:bodyPr/>
        <a:lstStyle/>
        <a:p>
          <a:endParaRPr lang="zh-CN" altLang="en-US"/>
        </a:p>
      </dgm:t>
    </dgm:pt>
    <dgm:pt modelId="{484A4B1B-F72C-410B-9FBF-219F27A604BF}" type="sibTrans" cxnId="{440A1030-BF48-4DA2-8F3E-0C6D39D6526D}">
      <dgm:prSet/>
      <dgm:spPr/>
      <dgm:t>
        <a:bodyPr/>
        <a:lstStyle/>
        <a:p>
          <a:endParaRPr lang="zh-CN" altLang="en-US"/>
        </a:p>
      </dgm:t>
    </dgm:pt>
    <dgm:pt modelId="{3E647E5F-C97E-4DAB-A1E4-92C4798C83AE}">
      <dgm:prSet phldrT="[文本]" custT="1"/>
      <dgm:spPr/>
      <dgm:t>
        <a:bodyPr/>
        <a:lstStyle/>
        <a:p>
          <a:r>
            <a:rPr lang="zh-CN" altLang="en-US" sz="1600" dirty="0" smtClean="0"/>
            <a:t>银行</a:t>
          </a:r>
          <a:endParaRPr lang="en-US" altLang="zh-CN" sz="1600" dirty="0" smtClean="0"/>
        </a:p>
        <a:p>
          <a:r>
            <a:rPr lang="zh-CN" altLang="en-US" sz="1600" dirty="0" smtClean="0"/>
            <a:t>数据</a:t>
          </a:r>
          <a:endParaRPr lang="zh-CN" altLang="en-US" sz="1600" dirty="0"/>
        </a:p>
      </dgm:t>
    </dgm:pt>
    <dgm:pt modelId="{E3580EFB-0219-4AA0-B830-705ED0579977}" type="parTrans" cxnId="{53280943-E929-4D6E-85FD-B68F249524B8}">
      <dgm:prSet/>
      <dgm:spPr/>
      <dgm:t>
        <a:bodyPr/>
        <a:lstStyle/>
        <a:p>
          <a:endParaRPr lang="zh-CN" altLang="en-US"/>
        </a:p>
      </dgm:t>
    </dgm:pt>
    <dgm:pt modelId="{2014191D-EA08-4092-BC11-1309E58101A1}" type="sibTrans" cxnId="{53280943-E929-4D6E-85FD-B68F249524B8}">
      <dgm:prSet/>
      <dgm:spPr/>
      <dgm:t>
        <a:bodyPr/>
        <a:lstStyle/>
        <a:p>
          <a:endParaRPr lang="zh-CN" altLang="en-US"/>
        </a:p>
      </dgm:t>
    </dgm:pt>
    <dgm:pt modelId="{BF173AD4-FECB-4F43-A2E8-945D1371EA85}" type="pres">
      <dgm:prSet presAssocID="{2FF349CB-8D94-496F-9318-A539766C4D4A}" presName="cycle" presStyleCnt="0">
        <dgm:presLayoutVars>
          <dgm:chMax val="1"/>
          <dgm:dir/>
          <dgm:animLvl val="ctr"/>
          <dgm:resizeHandles val="exact"/>
        </dgm:presLayoutVars>
      </dgm:prSet>
      <dgm:spPr/>
      <dgm:t>
        <a:bodyPr/>
        <a:lstStyle/>
        <a:p>
          <a:endParaRPr lang="zh-CN" altLang="en-US"/>
        </a:p>
      </dgm:t>
    </dgm:pt>
    <dgm:pt modelId="{2114942F-2528-4057-B21D-5269D28C097C}" type="pres">
      <dgm:prSet presAssocID="{B9128BEB-8044-4467-B989-48DCE7F0C615}" presName="centerShape" presStyleLbl="node0" presStyleIdx="0" presStyleCnt="1"/>
      <dgm:spPr/>
      <dgm:t>
        <a:bodyPr/>
        <a:lstStyle/>
        <a:p>
          <a:endParaRPr lang="zh-CN" altLang="en-US"/>
        </a:p>
      </dgm:t>
    </dgm:pt>
    <dgm:pt modelId="{E547F06B-64F1-4344-8F0B-FF3542B37310}" type="pres">
      <dgm:prSet presAssocID="{C1664C77-55E4-43DD-9AB2-60FD472897D2}" presName="Name9" presStyleLbl="parChTrans1D2" presStyleIdx="0" presStyleCnt="3"/>
      <dgm:spPr/>
      <dgm:t>
        <a:bodyPr/>
        <a:lstStyle/>
        <a:p>
          <a:endParaRPr lang="zh-CN" altLang="en-US"/>
        </a:p>
      </dgm:t>
    </dgm:pt>
    <dgm:pt modelId="{7ECEDBB0-F55A-4EBA-85C9-58F865A0B8C8}" type="pres">
      <dgm:prSet presAssocID="{C1664C77-55E4-43DD-9AB2-60FD472897D2}" presName="connTx" presStyleLbl="parChTrans1D2" presStyleIdx="0" presStyleCnt="3"/>
      <dgm:spPr/>
      <dgm:t>
        <a:bodyPr/>
        <a:lstStyle/>
        <a:p>
          <a:endParaRPr lang="zh-CN" altLang="en-US"/>
        </a:p>
      </dgm:t>
    </dgm:pt>
    <dgm:pt modelId="{1A0685A3-7DCF-4E53-AFB4-22875D0F13B0}" type="pres">
      <dgm:prSet presAssocID="{CD5CA99F-A8EC-4432-9F4C-E2FADC6B84AE}" presName="node" presStyleLbl="node1" presStyleIdx="0" presStyleCnt="3">
        <dgm:presLayoutVars>
          <dgm:bulletEnabled val="1"/>
        </dgm:presLayoutVars>
      </dgm:prSet>
      <dgm:spPr/>
      <dgm:t>
        <a:bodyPr/>
        <a:lstStyle/>
        <a:p>
          <a:endParaRPr lang="zh-CN" altLang="en-US"/>
        </a:p>
      </dgm:t>
    </dgm:pt>
    <dgm:pt modelId="{FFC4D2D9-CF5B-4717-B29E-5238D35851E6}" type="pres">
      <dgm:prSet presAssocID="{207A6FE6-D3E6-4808-9E39-8D64DC5CC280}" presName="Name9" presStyleLbl="parChTrans1D2" presStyleIdx="1" presStyleCnt="3"/>
      <dgm:spPr/>
      <dgm:t>
        <a:bodyPr/>
        <a:lstStyle/>
        <a:p>
          <a:endParaRPr lang="zh-CN" altLang="en-US"/>
        </a:p>
      </dgm:t>
    </dgm:pt>
    <dgm:pt modelId="{F7DE3910-6C03-41E6-A481-36D168DE7482}" type="pres">
      <dgm:prSet presAssocID="{207A6FE6-D3E6-4808-9E39-8D64DC5CC280}" presName="connTx" presStyleLbl="parChTrans1D2" presStyleIdx="1" presStyleCnt="3"/>
      <dgm:spPr/>
      <dgm:t>
        <a:bodyPr/>
        <a:lstStyle/>
        <a:p>
          <a:endParaRPr lang="zh-CN" altLang="en-US"/>
        </a:p>
      </dgm:t>
    </dgm:pt>
    <dgm:pt modelId="{FF0A32CD-B9C2-4013-B998-7B76741A640C}" type="pres">
      <dgm:prSet presAssocID="{43C77545-9976-4B9A-8969-61CF58244A16}" presName="node" presStyleLbl="node1" presStyleIdx="1" presStyleCnt="3">
        <dgm:presLayoutVars>
          <dgm:bulletEnabled val="1"/>
        </dgm:presLayoutVars>
      </dgm:prSet>
      <dgm:spPr/>
      <dgm:t>
        <a:bodyPr/>
        <a:lstStyle/>
        <a:p>
          <a:endParaRPr lang="zh-CN" altLang="en-US"/>
        </a:p>
      </dgm:t>
    </dgm:pt>
    <dgm:pt modelId="{AB78E53A-6E0A-46D8-A89B-556363C92BCD}" type="pres">
      <dgm:prSet presAssocID="{E3580EFB-0219-4AA0-B830-705ED0579977}" presName="Name9" presStyleLbl="parChTrans1D2" presStyleIdx="2" presStyleCnt="3"/>
      <dgm:spPr/>
      <dgm:t>
        <a:bodyPr/>
        <a:lstStyle/>
        <a:p>
          <a:endParaRPr lang="zh-CN" altLang="en-US"/>
        </a:p>
      </dgm:t>
    </dgm:pt>
    <dgm:pt modelId="{087152CE-BA41-4204-9264-D8125CF7A09F}" type="pres">
      <dgm:prSet presAssocID="{E3580EFB-0219-4AA0-B830-705ED0579977}" presName="connTx" presStyleLbl="parChTrans1D2" presStyleIdx="2" presStyleCnt="3"/>
      <dgm:spPr/>
      <dgm:t>
        <a:bodyPr/>
        <a:lstStyle/>
        <a:p>
          <a:endParaRPr lang="zh-CN" altLang="en-US"/>
        </a:p>
      </dgm:t>
    </dgm:pt>
    <dgm:pt modelId="{B7D8CB1D-D28F-4C16-A88D-A6097CD6C822}" type="pres">
      <dgm:prSet presAssocID="{3E647E5F-C97E-4DAB-A1E4-92C4798C83AE}" presName="node" presStyleLbl="node1" presStyleIdx="2" presStyleCnt="3">
        <dgm:presLayoutVars>
          <dgm:bulletEnabled val="1"/>
        </dgm:presLayoutVars>
      </dgm:prSet>
      <dgm:spPr/>
      <dgm:t>
        <a:bodyPr/>
        <a:lstStyle/>
        <a:p>
          <a:endParaRPr lang="zh-CN" altLang="en-US"/>
        </a:p>
      </dgm:t>
    </dgm:pt>
  </dgm:ptLst>
  <dgm:cxnLst>
    <dgm:cxn modelId="{C2D6716C-1031-4E18-A1D7-1BBD731BB839}" type="presOf" srcId="{E3580EFB-0219-4AA0-B830-705ED0579977}" destId="{AB78E53A-6E0A-46D8-A89B-556363C92BCD}" srcOrd="0" destOrd="0" presId="urn:microsoft.com/office/officeart/2005/8/layout/radial1"/>
    <dgm:cxn modelId="{25D29BF5-76B5-4775-8FDB-70968D533472}" type="presOf" srcId="{2FF349CB-8D94-496F-9318-A539766C4D4A}" destId="{BF173AD4-FECB-4F43-A2E8-945D1371EA85}" srcOrd="0" destOrd="0" presId="urn:microsoft.com/office/officeart/2005/8/layout/radial1"/>
    <dgm:cxn modelId="{1EA7C238-6625-414D-B357-77253D0C3A7C}" type="presOf" srcId="{207A6FE6-D3E6-4808-9E39-8D64DC5CC280}" destId="{FFC4D2D9-CF5B-4717-B29E-5238D35851E6}" srcOrd="0" destOrd="0" presId="urn:microsoft.com/office/officeart/2005/8/layout/radial1"/>
    <dgm:cxn modelId="{F51F51A1-3B25-46F3-9E04-3CF31DA64454}" srcId="{2FF349CB-8D94-496F-9318-A539766C4D4A}" destId="{B9128BEB-8044-4467-B989-48DCE7F0C615}" srcOrd="0" destOrd="0" parTransId="{4BC7924B-E9BD-439E-9E08-F5349C8C7055}" sibTransId="{A2E2060D-5B70-4D3E-99DB-B73387BA570D}"/>
    <dgm:cxn modelId="{53280943-E929-4D6E-85FD-B68F249524B8}" srcId="{B9128BEB-8044-4467-B989-48DCE7F0C615}" destId="{3E647E5F-C97E-4DAB-A1E4-92C4798C83AE}" srcOrd="2" destOrd="0" parTransId="{E3580EFB-0219-4AA0-B830-705ED0579977}" sibTransId="{2014191D-EA08-4092-BC11-1309E58101A1}"/>
    <dgm:cxn modelId="{82F48CC0-0426-4F2F-BA7B-7DC055991072}" srcId="{B9128BEB-8044-4467-B989-48DCE7F0C615}" destId="{CD5CA99F-A8EC-4432-9F4C-E2FADC6B84AE}" srcOrd="0" destOrd="0" parTransId="{C1664C77-55E4-43DD-9AB2-60FD472897D2}" sibTransId="{EC025E81-8623-4755-988A-3BBB54BF8DAB}"/>
    <dgm:cxn modelId="{157BCE44-7FA0-492D-AACF-67F6D946670B}" type="presOf" srcId="{C1664C77-55E4-43DD-9AB2-60FD472897D2}" destId="{E547F06B-64F1-4344-8F0B-FF3542B37310}" srcOrd="0" destOrd="0" presId="urn:microsoft.com/office/officeart/2005/8/layout/radial1"/>
    <dgm:cxn modelId="{B2AA7B71-4598-4E9F-A187-A5BB1EB0B9F8}" type="presOf" srcId="{207A6FE6-D3E6-4808-9E39-8D64DC5CC280}" destId="{F7DE3910-6C03-41E6-A481-36D168DE7482}" srcOrd="1" destOrd="0" presId="urn:microsoft.com/office/officeart/2005/8/layout/radial1"/>
    <dgm:cxn modelId="{060CA15A-885C-4404-907E-8BBEAEB8F5E8}" type="presOf" srcId="{E3580EFB-0219-4AA0-B830-705ED0579977}" destId="{087152CE-BA41-4204-9264-D8125CF7A09F}" srcOrd="1" destOrd="0" presId="urn:microsoft.com/office/officeart/2005/8/layout/radial1"/>
    <dgm:cxn modelId="{440A1030-BF48-4DA2-8F3E-0C6D39D6526D}" srcId="{B9128BEB-8044-4467-B989-48DCE7F0C615}" destId="{43C77545-9976-4B9A-8969-61CF58244A16}" srcOrd="1" destOrd="0" parTransId="{207A6FE6-D3E6-4808-9E39-8D64DC5CC280}" sibTransId="{484A4B1B-F72C-410B-9FBF-219F27A604BF}"/>
    <dgm:cxn modelId="{9DCC6EAD-AD2A-4BB2-A796-C8C8BCD36343}" type="presOf" srcId="{43C77545-9976-4B9A-8969-61CF58244A16}" destId="{FF0A32CD-B9C2-4013-B998-7B76741A640C}" srcOrd="0" destOrd="0" presId="urn:microsoft.com/office/officeart/2005/8/layout/radial1"/>
    <dgm:cxn modelId="{877A4674-3331-4A22-BA71-1C4196E59DDC}" type="presOf" srcId="{B9128BEB-8044-4467-B989-48DCE7F0C615}" destId="{2114942F-2528-4057-B21D-5269D28C097C}" srcOrd="0" destOrd="0" presId="urn:microsoft.com/office/officeart/2005/8/layout/radial1"/>
    <dgm:cxn modelId="{C4836012-3B63-41BC-8E20-B7B6A8296588}" type="presOf" srcId="{C1664C77-55E4-43DD-9AB2-60FD472897D2}" destId="{7ECEDBB0-F55A-4EBA-85C9-58F865A0B8C8}" srcOrd="1" destOrd="0" presId="urn:microsoft.com/office/officeart/2005/8/layout/radial1"/>
    <dgm:cxn modelId="{BF9BBEF6-10FA-493B-B96C-B315701BE0A1}" type="presOf" srcId="{3E647E5F-C97E-4DAB-A1E4-92C4798C83AE}" destId="{B7D8CB1D-D28F-4C16-A88D-A6097CD6C822}" srcOrd="0" destOrd="0" presId="urn:microsoft.com/office/officeart/2005/8/layout/radial1"/>
    <dgm:cxn modelId="{4D2C9B36-48FF-4C07-A246-929F5CC80249}" type="presOf" srcId="{CD5CA99F-A8EC-4432-9F4C-E2FADC6B84AE}" destId="{1A0685A3-7DCF-4E53-AFB4-22875D0F13B0}" srcOrd="0" destOrd="0" presId="urn:microsoft.com/office/officeart/2005/8/layout/radial1"/>
    <dgm:cxn modelId="{28875FD9-C911-4C00-A4E3-D6F4DE275C60}" type="presParOf" srcId="{BF173AD4-FECB-4F43-A2E8-945D1371EA85}" destId="{2114942F-2528-4057-B21D-5269D28C097C}" srcOrd="0" destOrd="0" presId="urn:microsoft.com/office/officeart/2005/8/layout/radial1"/>
    <dgm:cxn modelId="{75133A28-34D9-4112-B80E-B9F989787428}" type="presParOf" srcId="{BF173AD4-FECB-4F43-A2E8-945D1371EA85}" destId="{E547F06B-64F1-4344-8F0B-FF3542B37310}" srcOrd="1" destOrd="0" presId="urn:microsoft.com/office/officeart/2005/8/layout/radial1"/>
    <dgm:cxn modelId="{4FC9C401-17A4-4DF4-9916-0F6017D5898D}" type="presParOf" srcId="{E547F06B-64F1-4344-8F0B-FF3542B37310}" destId="{7ECEDBB0-F55A-4EBA-85C9-58F865A0B8C8}" srcOrd="0" destOrd="0" presId="urn:microsoft.com/office/officeart/2005/8/layout/radial1"/>
    <dgm:cxn modelId="{ED74F0CB-C377-42DE-B083-0DDBA0A108C3}" type="presParOf" srcId="{BF173AD4-FECB-4F43-A2E8-945D1371EA85}" destId="{1A0685A3-7DCF-4E53-AFB4-22875D0F13B0}" srcOrd="2" destOrd="0" presId="urn:microsoft.com/office/officeart/2005/8/layout/radial1"/>
    <dgm:cxn modelId="{3EF55272-C878-4F85-93CA-2418CFB7B37E}" type="presParOf" srcId="{BF173AD4-FECB-4F43-A2E8-945D1371EA85}" destId="{FFC4D2D9-CF5B-4717-B29E-5238D35851E6}" srcOrd="3" destOrd="0" presId="urn:microsoft.com/office/officeart/2005/8/layout/radial1"/>
    <dgm:cxn modelId="{997217C5-2384-4DD2-B4F2-11EFAA145B38}" type="presParOf" srcId="{FFC4D2D9-CF5B-4717-B29E-5238D35851E6}" destId="{F7DE3910-6C03-41E6-A481-36D168DE7482}" srcOrd="0" destOrd="0" presId="urn:microsoft.com/office/officeart/2005/8/layout/radial1"/>
    <dgm:cxn modelId="{4047E0B4-8E6F-423A-832D-5A93D28AA567}" type="presParOf" srcId="{BF173AD4-FECB-4F43-A2E8-945D1371EA85}" destId="{FF0A32CD-B9C2-4013-B998-7B76741A640C}" srcOrd="4" destOrd="0" presId="urn:microsoft.com/office/officeart/2005/8/layout/radial1"/>
    <dgm:cxn modelId="{D4CC2601-410F-4DD1-AB47-F6C77B7BF28A}" type="presParOf" srcId="{BF173AD4-FECB-4F43-A2E8-945D1371EA85}" destId="{AB78E53A-6E0A-46D8-A89B-556363C92BCD}" srcOrd="5" destOrd="0" presId="urn:microsoft.com/office/officeart/2005/8/layout/radial1"/>
    <dgm:cxn modelId="{631C73D9-6785-41A4-94F6-790842DB152C}" type="presParOf" srcId="{AB78E53A-6E0A-46D8-A89B-556363C92BCD}" destId="{087152CE-BA41-4204-9264-D8125CF7A09F}" srcOrd="0" destOrd="0" presId="urn:microsoft.com/office/officeart/2005/8/layout/radial1"/>
    <dgm:cxn modelId="{B73D956F-5BCC-45B4-94B0-20DD6B666F70}" type="presParOf" srcId="{BF173AD4-FECB-4F43-A2E8-945D1371EA85}" destId="{B7D8CB1D-D28F-4C16-A88D-A6097CD6C822}"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2017/10/9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smtClean="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23</a:t>
            </a:fld>
            <a:endParaRPr lang="zh-CN" altLang="en-US"/>
          </a:p>
        </p:txBody>
      </p:sp>
    </p:spTree>
    <p:extLst>
      <p:ext uri="{BB962C8B-B14F-4D97-AF65-F5344CB8AC3E}">
        <p14:creationId xmlns:p14="http://schemas.microsoft.com/office/powerpoint/2010/main" val="1914692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25</a:t>
            </a:fld>
            <a:endParaRPr lang="zh-CN" altLang="en-US"/>
          </a:p>
        </p:txBody>
      </p:sp>
    </p:spTree>
    <p:extLst>
      <p:ext uri="{BB962C8B-B14F-4D97-AF65-F5344CB8AC3E}">
        <p14:creationId xmlns:p14="http://schemas.microsoft.com/office/powerpoint/2010/main" val="2156182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26</a:t>
            </a:fld>
            <a:endParaRPr lang="zh-CN" altLang="en-US"/>
          </a:p>
        </p:txBody>
      </p:sp>
    </p:spTree>
    <p:extLst>
      <p:ext uri="{BB962C8B-B14F-4D97-AF65-F5344CB8AC3E}">
        <p14:creationId xmlns:p14="http://schemas.microsoft.com/office/powerpoint/2010/main" val="260217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这里要明确从文章中收集了多少条数据，数据的具体格式是怎样的。最好还能够演示出来！！！！</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a:t>
            </a:fld>
            <a:endParaRPr lang="zh-CN" altLang="en-US"/>
          </a:p>
        </p:txBody>
      </p:sp>
    </p:spTree>
    <p:extLst>
      <p:ext uri="{BB962C8B-B14F-4D97-AF65-F5344CB8AC3E}">
        <p14:creationId xmlns:p14="http://schemas.microsoft.com/office/powerpoint/2010/main" val="275982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1042195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917698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2%Re </a:t>
            </a:r>
            <a:r>
              <a:rPr lang="zh-CN" altLang="en-US" dirty="0" smtClean="0"/>
              <a:t>和 </a:t>
            </a:r>
            <a:r>
              <a:rPr lang="en-US" altLang="zh-CN" dirty="0" smtClean="0"/>
              <a:t>4.2%Re </a:t>
            </a:r>
            <a:r>
              <a:rPr lang="zh-CN" altLang="en-US" dirty="0" smtClean="0"/>
              <a:t>合金在相同条件下的蠕变曲线如图 </a:t>
            </a:r>
            <a:r>
              <a:rPr lang="en-US" altLang="zh-CN" dirty="0" smtClean="0"/>
              <a:t>5.19 </a:t>
            </a:r>
            <a:r>
              <a:rPr lang="zh-CN" altLang="en-US" dirty="0" smtClean="0"/>
              <a:t>所示，图 </a:t>
            </a:r>
            <a:r>
              <a:rPr lang="en-US" altLang="zh-CN" dirty="0" smtClean="0"/>
              <a:t>5.19(a)</a:t>
            </a:r>
            <a:r>
              <a:rPr lang="zh-CN" altLang="en-US" dirty="0" smtClean="0"/>
              <a:t>为</a:t>
            </a:r>
            <a:r>
              <a:rPr lang="en-US" altLang="zh-CN" dirty="0" smtClean="0"/>
              <a:t>980℃/200MPa </a:t>
            </a:r>
            <a:r>
              <a:rPr lang="zh-CN" altLang="en-US" dirty="0" smtClean="0"/>
              <a:t>条件下的曲线，可以看出：</a:t>
            </a:r>
            <a:r>
              <a:rPr lang="en-US" altLang="zh-CN" dirty="0" smtClean="0"/>
              <a:t>2%Re </a:t>
            </a:r>
            <a:r>
              <a:rPr lang="zh-CN" altLang="en-US" dirty="0" smtClean="0"/>
              <a:t>合金的蠕变寿命是 </a:t>
            </a:r>
            <a:r>
              <a:rPr lang="en-US" altLang="zh-CN" dirty="0" smtClean="0"/>
              <a:t>244.5h</a:t>
            </a:r>
            <a:r>
              <a:rPr lang="zh-CN" altLang="en-US" dirty="0" smtClean="0"/>
              <a:t>，而 </a:t>
            </a:r>
            <a:r>
              <a:rPr lang="en-US" altLang="zh-CN" dirty="0" smtClean="0"/>
              <a:t>4.2%Re</a:t>
            </a:r>
            <a:r>
              <a:rPr lang="zh-CN" altLang="en-US" dirty="0" smtClean="0"/>
              <a:t>合金的蠕变寿命是 </a:t>
            </a:r>
            <a:r>
              <a:rPr lang="en-US" altLang="zh-CN" dirty="0" smtClean="0"/>
              <a:t>689h</a:t>
            </a:r>
            <a:r>
              <a:rPr lang="zh-CN" altLang="en-US" dirty="0" smtClean="0"/>
              <a:t>，</a:t>
            </a:r>
            <a:r>
              <a:rPr lang="en-US" altLang="zh-CN" dirty="0" smtClean="0"/>
              <a:t>2%Re </a:t>
            </a:r>
            <a:r>
              <a:rPr lang="zh-CN" altLang="en-US" dirty="0" smtClean="0"/>
              <a:t>合金的初始瞬间应变量较大，且蠕变初始阶段时间较短，约为 </a:t>
            </a:r>
            <a:r>
              <a:rPr lang="en-US" altLang="zh-CN" dirty="0" smtClean="0"/>
              <a:t>9h</a:t>
            </a:r>
            <a:r>
              <a:rPr lang="zh-CN" altLang="en-US" dirty="0" smtClean="0"/>
              <a:t>，稳态蠕变期间的应变速率较大，约为 </a:t>
            </a:r>
            <a:r>
              <a:rPr lang="en-US" altLang="zh-CN" dirty="0" smtClean="0"/>
              <a:t>0.36×10-5/s</a:t>
            </a:r>
            <a:r>
              <a:rPr lang="zh-CN" altLang="en-US" dirty="0" smtClean="0"/>
              <a:t>，随蠕变时间延长，合金的应变量增大，当蠕变 </a:t>
            </a:r>
            <a:r>
              <a:rPr lang="en-US" altLang="zh-CN" dirty="0" smtClean="0"/>
              <a:t>21h </a:t>
            </a:r>
            <a:r>
              <a:rPr lang="zh-CN" altLang="en-US" dirty="0" smtClean="0"/>
              <a:t>后，其应变量达 </a:t>
            </a:r>
            <a:r>
              <a:rPr lang="en-US" altLang="zh-CN" dirty="0" smtClean="0"/>
              <a:t>1.43%</a:t>
            </a:r>
            <a:r>
              <a:rPr lang="zh-CN" altLang="en-US" dirty="0" smtClean="0"/>
              <a:t>。而 </a:t>
            </a:r>
            <a:r>
              <a:rPr lang="en-US" altLang="zh-CN" dirty="0" smtClean="0"/>
              <a:t>4.2%Re </a:t>
            </a:r>
            <a:r>
              <a:rPr lang="zh-CN" altLang="en-US" dirty="0" smtClean="0"/>
              <a:t>合金的初始瞬间应变较小，且持续时间较长，约为 </a:t>
            </a:r>
            <a:r>
              <a:rPr lang="en-US" altLang="zh-CN" dirty="0" smtClean="0"/>
              <a:t>15h</a:t>
            </a:r>
            <a:r>
              <a:rPr lang="zh-CN" altLang="en-US" dirty="0" smtClean="0"/>
              <a:t>，在稳态蠕变阶段合金的应变量相对较小，稳态蠕变阶段时间较长，约为 </a:t>
            </a:r>
            <a:r>
              <a:rPr lang="en-US" altLang="zh-CN" dirty="0" smtClean="0"/>
              <a:t>490h</a:t>
            </a:r>
            <a:r>
              <a:rPr lang="zh-CN" altLang="en-US" dirty="0" smtClean="0"/>
              <a:t>，稳态期间的应变速率为 </a:t>
            </a:r>
            <a:r>
              <a:rPr lang="en-US" altLang="zh-CN" dirty="0" smtClean="0"/>
              <a:t>0.45×10-5 /s</a:t>
            </a:r>
            <a:r>
              <a:rPr lang="zh-CN" altLang="en-US" dirty="0" smtClean="0"/>
              <a:t>，当蠕变 </a:t>
            </a:r>
            <a:r>
              <a:rPr lang="en-US" altLang="zh-CN" dirty="0" smtClean="0"/>
              <a:t>21h </a:t>
            </a:r>
            <a:r>
              <a:rPr lang="zh-CN" altLang="en-US" dirty="0" smtClean="0"/>
              <a:t>后，合金的应变量仅约为 </a:t>
            </a:r>
            <a:r>
              <a:rPr lang="en-US" altLang="zh-CN" dirty="0" smtClean="0"/>
              <a:t>0.8%</a:t>
            </a:r>
            <a:r>
              <a:rPr lang="zh-CN" altLang="en-US" dirty="0" smtClean="0"/>
              <a:t>，即：在相同蠕变时间内，</a:t>
            </a:r>
            <a:r>
              <a:rPr lang="en-US" altLang="zh-CN" dirty="0" smtClean="0"/>
              <a:t>2%Re </a:t>
            </a:r>
            <a:r>
              <a:rPr lang="zh-CN" altLang="en-US" dirty="0" smtClean="0"/>
              <a:t>合金的应变量明显大于</a:t>
            </a:r>
            <a:r>
              <a:rPr lang="en-US" altLang="zh-CN" dirty="0" smtClean="0"/>
              <a:t>4.2%Re </a:t>
            </a:r>
            <a:r>
              <a:rPr lang="zh-CN" altLang="en-US" dirty="0" smtClean="0"/>
              <a:t>合金的应变量。</a:t>
            </a: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17</a:t>
            </a:fld>
            <a:endParaRPr lang="zh-CN" altLang="en-US"/>
          </a:p>
        </p:txBody>
      </p:sp>
    </p:spTree>
    <p:extLst>
      <p:ext uri="{BB962C8B-B14F-4D97-AF65-F5344CB8AC3E}">
        <p14:creationId xmlns:p14="http://schemas.microsoft.com/office/powerpoint/2010/main" val="3510573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18</a:t>
            </a:fld>
            <a:endParaRPr lang="zh-CN" altLang="en-US"/>
          </a:p>
        </p:txBody>
      </p:sp>
    </p:spTree>
    <p:extLst>
      <p:ext uri="{BB962C8B-B14F-4D97-AF65-F5344CB8AC3E}">
        <p14:creationId xmlns:p14="http://schemas.microsoft.com/office/powerpoint/2010/main" val="425049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90198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88217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109858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smtClean="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11459815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9.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8.png"/><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7.jpeg"/><Relationship Id="rId10" Type="http://schemas.openxmlformats.org/officeDocument/2006/relationships/slideLayout" Target="../slideLayouts/slideLayout20.xml"/><Relationship Id="rId19" Type="http://schemas.openxmlformats.org/officeDocument/2006/relationships/image" Target="../media/image10.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Layout" Target="../diagrams/layout1.xml"/><Relationship Id="rId7" Type="http://schemas.openxmlformats.org/officeDocument/2006/relationships/image" Target="../media/image4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a:solidFill>
                  <a:schemeClr val="tx1"/>
                </a:solidFill>
              </a:rPr>
              <a:t>基于机器学习的合金材料</a:t>
            </a:r>
            <a:r>
              <a:rPr lang="en-US" altLang="zh-CN" b="1" dirty="0">
                <a:solidFill>
                  <a:schemeClr val="tx1"/>
                </a:solidFill>
              </a:rPr>
              <a:t/>
            </a:r>
            <a:br>
              <a:rPr lang="en-US" altLang="zh-CN" b="1" dirty="0">
                <a:solidFill>
                  <a:schemeClr val="tx1"/>
                </a:solidFill>
              </a:rPr>
            </a:br>
            <a:r>
              <a:rPr lang="zh-CN" altLang="en-US" b="1" dirty="0" smtClean="0">
                <a:solidFill>
                  <a:schemeClr val="tx1"/>
                </a:solidFill>
              </a:rPr>
              <a:t>性能预测</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smtClean="0"/>
              <a:t>上海大学  施思齐、刘悦</a:t>
            </a:r>
            <a:endParaRPr lang="en-US" altLang="zh-CN" sz="2400" dirty="0" smtClean="0"/>
          </a:p>
          <a:p>
            <a:pPr eaLnBrk="1" hangingPunct="1"/>
            <a:fld id="{CC69852C-4AA5-48D6-969A-322DEAAD4E07}" type="datetime2">
              <a:rPr lang="zh-CN" altLang="en-US" sz="2400" smtClean="0"/>
              <a:t>2017年10月9日</a:t>
            </a:fld>
            <a:endParaRPr lang="zh-CN" altLang="en-US" sz="2400" dirty="0" smtClean="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561" y="16225"/>
            <a:ext cx="8229600" cy="796950"/>
          </a:xfrm>
        </p:spPr>
        <p:txBody>
          <a:bodyPr/>
          <a:lstStyle/>
          <a:p>
            <a:r>
              <a:rPr lang="zh-CN" altLang="en-US" dirty="0" smtClean="0"/>
              <a:t>数据存储</a:t>
            </a:r>
            <a:endParaRPr lang="zh-CN" altLang="en-US" dirty="0"/>
          </a:p>
        </p:txBody>
      </p:sp>
      <p:grpSp>
        <p:nvGrpSpPr>
          <p:cNvPr id="5" name="10ef478b-bd6d-4f89-afcf-88797e2297e9"/>
          <p:cNvGrpSpPr>
            <a:grpSpLocks noChangeAspect="1"/>
          </p:cNvGrpSpPr>
          <p:nvPr/>
        </p:nvGrpSpPr>
        <p:grpSpPr>
          <a:xfrm>
            <a:off x="107504" y="1151415"/>
            <a:ext cx="3888432" cy="4509833"/>
            <a:chOff x="1452979" y="2171780"/>
            <a:chExt cx="5004557" cy="3547331"/>
          </a:xfrm>
        </p:grpSpPr>
        <p:grpSp>
          <p:nvGrpSpPr>
            <p:cNvPr id="12" name="Group 66"/>
            <p:cNvGrpSpPr>
              <a:grpSpLocks/>
            </p:cNvGrpSpPr>
            <p:nvPr/>
          </p:nvGrpSpPr>
          <p:grpSpPr bwMode="auto">
            <a:xfrm>
              <a:off x="1452979" y="3921330"/>
              <a:ext cx="5004557" cy="1797781"/>
              <a:chOff x="0" y="-60"/>
              <a:chExt cx="6848" cy="2460"/>
            </a:xfrm>
          </p:grpSpPr>
          <p:sp>
            <p:nvSpPr>
              <p:cNvPr id="28" name="íṩľíḍè-Arrow: Right 68"/>
              <p:cNvSpPr>
                <a:spLocks/>
              </p:cNvSpPr>
              <p:nvPr/>
            </p:nvSpPr>
            <p:spPr bwMode="auto">
              <a:xfrm rot="5400000">
                <a:off x="3019" y="1081"/>
                <a:ext cx="812" cy="1826"/>
              </a:xfrm>
              <a:prstGeom prst="rightArrow">
                <a:avLst>
                  <a:gd name="adj1" fmla="val 55056"/>
                  <a:gd name="adj2" fmla="val 42565"/>
                </a:avLst>
              </a:prstGeom>
              <a:solidFill>
                <a:srgbClr val="495869"/>
              </a:solidFill>
              <a:ln w="25400">
                <a:solidFill>
                  <a:schemeClr val="tx1">
                    <a:alpha val="0"/>
                  </a:schemeClr>
                </a:solidFill>
                <a:miter lim="800000"/>
                <a:headEnd/>
                <a:tailEnd/>
              </a:ln>
            </p:spPr>
            <p:txBody>
              <a:bodyPr anchor="ctr"/>
              <a:lstStyle/>
              <a:p>
                <a:pPr algn="ctr"/>
                <a:endParaRPr/>
              </a:p>
            </p:txBody>
          </p:sp>
          <p:grpSp>
            <p:nvGrpSpPr>
              <p:cNvPr id="29" name="Group 70"/>
              <p:cNvGrpSpPr>
                <a:grpSpLocks/>
              </p:cNvGrpSpPr>
              <p:nvPr/>
            </p:nvGrpSpPr>
            <p:grpSpPr bwMode="auto">
              <a:xfrm>
                <a:off x="0" y="-60"/>
                <a:ext cx="6848" cy="2009"/>
                <a:chOff x="0" y="-60"/>
                <a:chExt cx="6848" cy="2009"/>
              </a:xfrm>
            </p:grpSpPr>
            <p:grpSp>
              <p:nvGrpSpPr>
                <p:cNvPr id="31" name="Group 72"/>
                <p:cNvGrpSpPr>
                  <a:grpSpLocks/>
                </p:cNvGrpSpPr>
                <p:nvPr/>
              </p:nvGrpSpPr>
              <p:grpSpPr bwMode="auto">
                <a:xfrm>
                  <a:off x="37" y="656"/>
                  <a:ext cx="6797" cy="1293"/>
                  <a:chOff x="0" y="0"/>
                  <a:chExt cx="6797" cy="1292"/>
                </a:xfrm>
              </p:grpSpPr>
              <p:sp>
                <p:nvSpPr>
                  <p:cNvPr id="49" name="íṩľíḍè-Freeform: Shape 90"/>
                  <p:cNvSpPr>
                    <a:spLocks/>
                  </p:cNvSpPr>
                  <p:nvPr/>
                </p:nvSpPr>
                <p:spPr bwMode="auto">
                  <a:xfrm>
                    <a:off x="1189" y="162"/>
                    <a:ext cx="4433" cy="1130"/>
                  </a:xfrm>
                  <a:custGeom>
                    <a:avLst/>
                    <a:gdLst>
                      <a:gd name="T0" fmla="*/ 43 w 19679"/>
                      <a:gd name="T1" fmla="*/ 0 h 19679"/>
                      <a:gd name="T2" fmla="*/ 43 w 19679"/>
                      <a:gd name="T3" fmla="*/ 0 h 19679"/>
                      <a:gd name="T4" fmla="*/ 7 w 19679"/>
                      <a:gd name="T5" fmla="*/ 0 h 19679"/>
                      <a:gd name="T6" fmla="*/ 7 w 19679"/>
                      <a:gd name="T7" fmla="*/ 0 h 19679"/>
                      <a:gd name="T8" fmla="*/ 43 w 19679"/>
                      <a:gd name="T9" fmla="*/ 0 h 19679"/>
                      <a:gd name="T10" fmla="*/ 43 w 19679"/>
                      <a:gd name="T11" fmla="*/ 0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close/>
                        <a:moveTo>
                          <a:pt x="16797" y="2882"/>
                        </a:moveTo>
                      </a:path>
                    </a:pathLst>
                  </a:custGeom>
                  <a:solidFill>
                    <a:srgbClr val="AFB6BA"/>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50" name="íṩľíḍè-Freeform: Shape 91"/>
                  <p:cNvSpPr>
                    <a:spLocks/>
                  </p:cNvSpPr>
                  <p:nvPr/>
                </p:nvSpPr>
                <p:spPr bwMode="auto">
                  <a:xfrm>
                    <a:off x="0" y="0"/>
                    <a:ext cx="3457" cy="875"/>
                  </a:xfrm>
                  <a:custGeom>
                    <a:avLst/>
                    <a:gdLst>
                      <a:gd name="T0" fmla="*/ 0 w 21600"/>
                      <a:gd name="T1" fmla="*/ 0 h 21600"/>
                      <a:gd name="T2" fmla="*/ 5 w 21600"/>
                      <a:gd name="T3" fmla="*/ 0 h 21600"/>
                      <a:gd name="T4" fmla="*/ 14 w 21600"/>
                      <a:gd name="T5" fmla="*/ 0 h 21600"/>
                      <a:gd name="T6" fmla="*/ 14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7901" y="21600"/>
                        </a:lnTo>
                        <a:lnTo>
                          <a:pt x="21600" y="21600"/>
                        </a:lnTo>
                        <a:lnTo>
                          <a:pt x="21600" y="620"/>
                        </a:lnTo>
                        <a:lnTo>
                          <a:pt x="0" y="0"/>
                        </a:lnTo>
                        <a:close/>
                        <a:moveTo>
                          <a:pt x="0" y="0"/>
                        </a:moveTo>
                      </a:path>
                    </a:pathLst>
                  </a:custGeom>
                  <a:solidFill>
                    <a:srgbClr val="AFB6BA"/>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51" name="íṩľíḍè-Freeform: Shape 92"/>
                  <p:cNvSpPr>
                    <a:spLocks/>
                  </p:cNvSpPr>
                  <p:nvPr/>
                </p:nvSpPr>
                <p:spPr bwMode="auto">
                  <a:xfrm flipH="1">
                    <a:off x="3340" y="0"/>
                    <a:ext cx="3457" cy="875"/>
                  </a:xfrm>
                  <a:custGeom>
                    <a:avLst/>
                    <a:gdLst>
                      <a:gd name="T0" fmla="*/ 0 w 21600"/>
                      <a:gd name="T1" fmla="*/ 0 h 21600"/>
                      <a:gd name="T2" fmla="*/ 5 w 21600"/>
                      <a:gd name="T3" fmla="*/ 0 h 21600"/>
                      <a:gd name="T4" fmla="*/ 14 w 21600"/>
                      <a:gd name="T5" fmla="*/ 0 h 21600"/>
                      <a:gd name="T6" fmla="*/ 14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7901" y="21600"/>
                        </a:lnTo>
                        <a:lnTo>
                          <a:pt x="21600" y="21600"/>
                        </a:lnTo>
                        <a:lnTo>
                          <a:pt x="21600" y="620"/>
                        </a:lnTo>
                        <a:lnTo>
                          <a:pt x="0" y="0"/>
                        </a:lnTo>
                        <a:close/>
                        <a:moveTo>
                          <a:pt x="0" y="0"/>
                        </a:moveTo>
                      </a:path>
                    </a:pathLst>
                  </a:custGeom>
                  <a:solidFill>
                    <a:srgbClr val="AFB6BA"/>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grpSp>
            <p:sp>
              <p:nvSpPr>
                <p:cNvPr id="32" name="íṩľíḍè-Oval 73"/>
                <p:cNvSpPr>
                  <a:spLocks/>
                </p:cNvSpPr>
                <p:nvPr/>
              </p:nvSpPr>
              <p:spPr bwMode="auto">
                <a:xfrm>
                  <a:off x="0" y="-60"/>
                  <a:ext cx="6848" cy="1190"/>
                </a:xfrm>
                <a:prstGeom prst="ellipse">
                  <a:avLst/>
                </a:prstGeom>
                <a:solidFill>
                  <a:srgbClr val="FFFEFE"/>
                </a:solidFill>
                <a:ln w="25400">
                  <a:solidFill>
                    <a:srgbClr val="CDCCCC"/>
                  </a:solidFill>
                  <a:miter lim="800000"/>
                  <a:headEnd/>
                  <a:tailEnd/>
                </a:ln>
              </p:spPr>
              <p:txBody>
                <a:bodyPr anchor="ctr"/>
                <a:lstStyle/>
                <a:p>
                  <a:pPr algn="ctr"/>
                  <a:endParaRPr/>
                </a:p>
              </p:txBody>
            </p:sp>
            <p:grpSp>
              <p:nvGrpSpPr>
                <p:cNvPr id="33" name="Group 74"/>
                <p:cNvGrpSpPr>
                  <a:grpSpLocks/>
                </p:cNvGrpSpPr>
                <p:nvPr/>
              </p:nvGrpSpPr>
              <p:grpSpPr bwMode="auto">
                <a:xfrm>
                  <a:off x="1096" y="476"/>
                  <a:ext cx="4571" cy="648"/>
                  <a:chOff x="0" y="0"/>
                  <a:chExt cx="4571" cy="647"/>
                </a:xfrm>
              </p:grpSpPr>
              <p:sp>
                <p:nvSpPr>
                  <p:cNvPr id="36" name="íṩľíḍè-Straight Connector 77"/>
                  <p:cNvSpPr>
                    <a:spLocks/>
                  </p:cNvSpPr>
                  <p:nvPr/>
                </p:nvSpPr>
                <p:spPr bwMode="auto">
                  <a:xfrm rot="10800000">
                    <a:off x="0" y="55"/>
                    <a:ext cx="897" cy="532"/>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ṩľíḍè-Straight Connector 78"/>
                  <p:cNvSpPr>
                    <a:spLocks/>
                  </p:cNvSpPr>
                  <p:nvPr/>
                </p:nvSpPr>
                <p:spPr bwMode="auto">
                  <a:xfrm rot="10800000">
                    <a:off x="431" y="34"/>
                    <a:ext cx="713" cy="576"/>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íṩľíḍè-Straight Connector 79"/>
                  <p:cNvSpPr>
                    <a:spLocks/>
                  </p:cNvSpPr>
                  <p:nvPr/>
                </p:nvSpPr>
                <p:spPr bwMode="auto">
                  <a:xfrm rot="10800000">
                    <a:off x="1707" y="32"/>
                    <a:ext cx="289" cy="614"/>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íṩľíḍè-Straight Connector 80"/>
                  <p:cNvSpPr>
                    <a:spLocks/>
                  </p:cNvSpPr>
                  <p:nvPr/>
                </p:nvSpPr>
                <p:spPr bwMode="auto">
                  <a:xfrm rot="10800000">
                    <a:off x="2077" y="12"/>
                    <a:ext cx="146" cy="635"/>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íṩľíḍè-Straight Connector 81"/>
                  <p:cNvSpPr>
                    <a:spLocks/>
                  </p:cNvSpPr>
                  <p:nvPr/>
                </p:nvSpPr>
                <p:spPr bwMode="auto">
                  <a:xfrm rot="10800000">
                    <a:off x="1276" y="33"/>
                    <a:ext cx="465" cy="611"/>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íṩľíḍè-Straight Connector 82"/>
                  <p:cNvSpPr>
                    <a:spLocks/>
                  </p:cNvSpPr>
                  <p:nvPr/>
                </p:nvSpPr>
                <p:spPr bwMode="auto">
                  <a:xfrm rot="10800000">
                    <a:off x="889" y="33"/>
                    <a:ext cx="536" cy="577"/>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grpSp>
                <p:nvGrpSpPr>
                  <p:cNvPr id="42" name="Group 83"/>
                  <p:cNvGrpSpPr>
                    <a:grpSpLocks/>
                  </p:cNvGrpSpPr>
                  <p:nvPr/>
                </p:nvGrpSpPr>
                <p:grpSpPr bwMode="auto">
                  <a:xfrm flipH="1">
                    <a:off x="2350" y="0"/>
                    <a:ext cx="2221" cy="643"/>
                    <a:chOff x="0" y="0"/>
                    <a:chExt cx="2221" cy="643"/>
                  </a:xfrm>
                </p:grpSpPr>
                <p:sp>
                  <p:nvSpPr>
                    <p:cNvPr id="43" name="íṩľíḍè-Straight Connector 84"/>
                    <p:cNvSpPr>
                      <a:spLocks/>
                    </p:cNvSpPr>
                    <p:nvPr/>
                  </p:nvSpPr>
                  <p:spPr bwMode="auto">
                    <a:xfrm rot="10800000">
                      <a:off x="0" y="91"/>
                      <a:ext cx="897" cy="531"/>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4" name="íṩľíḍè-Straight Connector 85"/>
                    <p:cNvSpPr>
                      <a:spLocks/>
                    </p:cNvSpPr>
                    <p:nvPr/>
                  </p:nvSpPr>
                  <p:spPr bwMode="auto">
                    <a:xfrm rot="10800000">
                      <a:off x="430" y="56"/>
                      <a:ext cx="713" cy="577"/>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5" name="íṩľíḍè-Straight Connector 86"/>
                    <p:cNvSpPr>
                      <a:spLocks/>
                    </p:cNvSpPr>
                    <p:nvPr/>
                  </p:nvSpPr>
                  <p:spPr bwMode="auto">
                    <a:xfrm rot="10800000">
                      <a:off x="1705" y="29"/>
                      <a:ext cx="289" cy="614"/>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6" name="íṩľíḍè-Straight Connector 87"/>
                    <p:cNvSpPr>
                      <a:spLocks/>
                    </p:cNvSpPr>
                    <p:nvPr/>
                  </p:nvSpPr>
                  <p:spPr bwMode="auto">
                    <a:xfrm rot="10800000">
                      <a:off x="2075" y="0"/>
                      <a:ext cx="146" cy="634"/>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7" name="íṩľíḍè-Straight Connector 88"/>
                    <p:cNvSpPr>
                      <a:spLocks/>
                    </p:cNvSpPr>
                    <p:nvPr/>
                  </p:nvSpPr>
                  <p:spPr bwMode="auto">
                    <a:xfrm rot="10800000">
                      <a:off x="1274" y="18"/>
                      <a:ext cx="466" cy="612"/>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8" name="íṩľíḍè-Straight Connector 89"/>
                    <p:cNvSpPr>
                      <a:spLocks/>
                    </p:cNvSpPr>
                    <p:nvPr/>
                  </p:nvSpPr>
                  <p:spPr bwMode="auto">
                    <a:xfrm rot="10800000">
                      <a:off x="888" y="52"/>
                      <a:ext cx="536" cy="576"/>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grpSp>
            </p:grpSp>
            <p:sp>
              <p:nvSpPr>
                <p:cNvPr id="34" name="íṩľíḍè-Straight Connector 75"/>
                <p:cNvSpPr>
                  <a:spLocks/>
                </p:cNvSpPr>
                <p:nvPr/>
              </p:nvSpPr>
              <p:spPr bwMode="auto">
                <a:xfrm rot="10800000">
                  <a:off x="851" y="656"/>
                  <a:ext cx="779" cy="377"/>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5" name="íṩľíḍè-Straight Connector 76"/>
                <p:cNvSpPr>
                  <a:spLocks/>
                </p:cNvSpPr>
                <p:nvPr/>
              </p:nvSpPr>
              <p:spPr bwMode="auto">
                <a:xfrm rot="10800000" flipH="1">
                  <a:off x="5121" y="673"/>
                  <a:ext cx="869" cy="385"/>
                </a:xfrm>
                <a:prstGeom prst="line">
                  <a:avLst/>
                </a:prstGeom>
                <a:noFill/>
                <a:ln w="25400">
                  <a:solidFill>
                    <a:srgbClr val="E6E5E5"/>
                  </a:solidFill>
                  <a:miter lim="800000"/>
                  <a:headEnd/>
                  <a:tailEnd/>
                </a:ln>
                <a:extLst>
                  <a:ext uri="{909E8E84-426E-40DD-AFC4-6F175D3DCCD1}">
                    <a14:hiddenFill xmlns:a14="http://schemas.microsoft.com/office/drawing/2010/main">
                      <a:noFill/>
                    </a14:hiddenFill>
                  </a:ext>
                </a:extLst>
              </p:spPr>
              <p:txBody>
                <a:bodyPr anchor="ctr"/>
                <a:lstStyle/>
                <a:p>
                  <a:pPr algn="ctr"/>
                  <a:endParaRPr/>
                </a:p>
              </p:txBody>
            </p:sp>
          </p:grpSp>
          <p:sp>
            <p:nvSpPr>
              <p:cNvPr id="30" name="íṩľíḍè-Oval 71"/>
              <p:cNvSpPr>
                <a:spLocks/>
              </p:cNvSpPr>
              <p:nvPr/>
            </p:nvSpPr>
            <p:spPr bwMode="auto">
              <a:xfrm>
                <a:off x="135" y="107"/>
                <a:ext cx="6577" cy="1030"/>
              </a:xfrm>
              <a:prstGeom prst="ellipse">
                <a:avLst/>
              </a:prstGeom>
              <a:noFill/>
              <a:ln w="25400">
                <a:solidFill>
                  <a:srgbClr val="E6E5E5"/>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sp>
          <p:nvSpPr>
            <p:cNvPr id="13" name="íṩľíḍè-Oval 94"/>
            <p:cNvSpPr>
              <a:spLocks/>
            </p:cNvSpPr>
            <p:nvPr/>
          </p:nvSpPr>
          <p:spPr bwMode="auto">
            <a:xfrm>
              <a:off x="3861714" y="3054594"/>
              <a:ext cx="339095" cy="339095"/>
            </a:xfrm>
            <a:prstGeom prst="ellipse">
              <a:avLst/>
            </a:prstGeom>
            <a:solidFill>
              <a:schemeClr val="accent6">
                <a:alpha val="29803"/>
              </a:schemeClr>
            </a:solidFill>
            <a:ln w="25400">
              <a:solidFill>
                <a:schemeClr val="tx1">
                  <a:alpha val="0"/>
                </a:schemeClr>
              </a:solidFill>
              <a:miter lim="800000"/>
              <a:headEnd/>
              <a:tailEnd/>
            </a:ln>
          </p:spPr>
          <p:txBody>
            <a:bodyPr anchor="ctr"/>
            <a:lstStyle/>
            <a:p>
              <a:pPr algn="ctr"/>
              <a:endParaRPr/>
            </a:p>
          </p:txBody>
        </p:sp>
        <p:sp>
          <p:nvSpPr>
            <p:cNvPr id="14" name="íṩľíḍè-Oval 95"/>
            <p:cNvSpPr>
              <a:spLocks/>
            </p:cNvSpPr>
            <p:nvPr/>
          </p:nvSpPr>
          <p:spPr bwMode="auto">
            <a:xfrm>
              <a:off x="2101399" y="3859639"/>
              <a:ext cx="1082127" cy="652912"/>
            </a:xfrm>
            <a:prstGeom prst="ellipse">
              <a:avLst/>
            </a:prstGeom>
            <a:solidFill>
              <a:schemeClr val="accent2"/>
            </a:solidFill>
            <a:ln w="25400">
              <a:solidFill>
                <a:schemeClr val="tx1">
                  <a:alpha val="0"/>
                </a:schemeClr>
              </a:solidFill>
              <a:miter lim="800000"/>
              <a:headEnd/>
              <a:tailEnd/>
            </a:ln>
          </p:spPr>
          <p:txBody>
            <a:bodyPr wrap="none" lIns="0" tIns="0" rIns="0" bIns="144000" anchor="b" anchorCtr="1">
              <a:normAutofit/>
            </a:bodyPr>
            <a:lstStyle/>
            <a:p>
              <a:pPr marL="21431" algn="ctr"/>
              <a:r>
                <a:rPr lang="zh-CN" altLang="en-US" sz="1200" b="1" dirty="0" smtClean="0">
                  <a:solidFill>
                    <a:srgbClr val="FEFEFE"/>
                  </a:solidFill>
                </a:rPr>
                <a:t>文献信息</a:t>
              </a:r>
              <a:endParaRPr lang="zh-CN" altLang="en-US" sz="1200" b="1" dirty="0">
                <a:solidFill>
                  <a:srgbClr val="FEFEFE"/>
                </a:solidFill>
              </a:endParaRPr>
            </a:p>
          </p:txBody>
        </p:sp>
        <p:sp>
          <p:nvSpPr>
            <p:cNvPr id="16" name="íṩľíḍè-Oval 97"/>
            <p:cNvSpPr>
              <a:spLocks/>
            </p:cNvSpPr>
            <p:nvPr/>
          </p:nvSpPr>
          <p:spPr bwMode="auto">
            <a:xfrm>
              <a:off x="2655450" y="3151690"/>
              <a:ext cx="1013330" cy="571099"/>
            </a:xfrm>
            <a:prstGeom prst="ellipse">
              <a:avLst/>
            </a:prstGeom>
            <a:solidFill>
              <a:schemeClr val="accent2">
                <a:lumMod val="75000"/>
              </a:schemeClr>
            </a:solidFill>
            <a:ln w="25400">
              <a:solidFill>
                <a:schemeClr val="tx1">
                  <a:alpha val="0"/>
                </a:schemeClr>
              </a:solidFill>
              <a:miter lim="800000"/>
              <a:headEnd/>
              <a:tailEnd/>
            </a:ln>
          </p:spPr>
          <p:txBody>
            <a:bodyPr wrap="none" lIns="0" tIns="0" rIns="0" bIns="144000" anchor="b" anchorCtr="1">
              <a:normAutofit/>
            </a:bodyPr>
            <a:lstStyle/>
            <a:p>
              <a:pPr marL="21431" algn="ctr"/>
              <a:r>
                <a:rPr lang="zh-CN" altLang="en-US" sz="1200" b="1" dirty="0" smtClean="0">
                  <a:solidFill>
                    <a:srgbClr val="FEFEFE"/>
                  </a:solidFill>
                </a:rPr>
                <a:t>图片信息</a:t>
              </a:r>
              <a:endParaRPr lang="zh-CN" altLang="en-US" sz="1200" b="1" dirty="0">
                <a:solidFill>
                  <a:srgbClr val="FEFEFE"/>
                </a:solidFill>
              </a:endParaRPr>
            </a:p>
          </p:txBody>
        </p:sp>
        <p:sp>
          <p:nvSpPr>
            <p:cNvPr id="17" name="íṩľíḍè-Rectangle 98"/>
            <p:cNvSpPr>
              <a:spLocks/>
            </p:cNvSpPr>
            <p:nvPr/>
          </p:nvSpPr>
          <p:spPr bwMode="auto">
            <a:xfrm>
              <a:off x="3089984" y="4846620"/>
              <a:ext cx="1965138" cy="36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22012" bIns="0" anchor="ctr">
              <a:normAutofit/>
            </a:bodyPr>
            <a:lstStyle/>
            <a:p>
              <a:pPr marL="21431"/>
              <a:r>
                <a:rPr lang="en-US" altLang="zh-CN" b="1" dirty="0" smtClean="0">
                  <a:solidFill>
                    <a:srgbClr val="FFFEFE"/>
                  </a:solidFill>
                </a:rPr>
                <a:t>Mongodb</a:t>
              </a:r>
              <a:r>
                <a:rPr lang="zh-CN" altLang="en-US" b="1" dirty="0" smtClean="0">
                  <a:solidFill>
                    <a:srgbClr val="FFFEFE"/>
                  </a:solidFill>
                </a:rPr>
                <a:t>数据库</a:t>
              </a:r>
              <a:endParaRPr lang="zh-CN" altLang="en-US" b="1" dirty="0">
                <a:solidFill>
                  <a:srgbClr val="FFFEFE"/>
                </a:solidFill>
              </a:endParaRPr>
            </a:p>
          </p:txBody>
        </p:sp>
        <p:sp>
          <p:nvSpPr>
            <p:cNvPr id="18" name="íṩľíḍè-Oval 99"/>
            <p:cNvSpPr>
              <a:spLocks/>
            </p:cNvSpPr>
            <p:nvPr/>
          </p:nvSpPr>
          <p:spPr bwMode="auto">
            <a:xfrm>
              <a:off x="2534571" y="3130598"/>
              <a:ext cx="339095" cy="339095"/>
            </a:xfrm>
            <a:prstGeom prst="ellipse">
              <a:avLst/>
            </a:prstGeom>
            <a:solidFill>
              <a:schemeClr val="accent6">
                <a:alpha val="29803"/>
              </a:schemeClr>
            </a:solidFill>
            <a:ln w="25400">
              <a:solidFill>
                <a:schemeClr val="tx1">
                  <a:alpha val="0"/>
                </a:schemeClr>
              </a:solidFill>
              <a:miter lim="800000"/>
              <a:headEnd/>
              <a:tailEnd/>
            </a:ln>
          </p:spPr>
          <p:txBody>
            <a:bodyPr anchor="ctr"/>
            <a:lstStyle/>
            <a:p>
              <a:pPr algn="ctr"/>
              <a:endParaRPr/>
            </a:p>
          </p:txBody>
        </p:sp>
        <p:sp>
          <p:nvSpPr>
            <p:cNvPr id="19" name="íṩľíḍè-Oval 100"/>
            <p:cNvSpPr>
              <a:spLocks/>
            </p:cNvSpPr>
            <p:nvPr/>
          </p:nvSpPr>
          <p:spPr bwMode="auto">
            <a:xfrm>
              <a:off x="4995924" y="3335223"/>
              <a:ext cx="479408" cy="479408"/>
            </a:xfrm>
            <a:prstGeom prst="ellipse">
              <a:avLst/>
            </a:prstGeom>
            <a:solidFill>
              <a:schemeClr val="accent6">
                <a:alpha val="29803"/>
              </a:schemeClr>
            </a:solidFill>
            <a:ln w="25400">
              <a:solidFill>
                <a:schemeClr val="tx1">
                  <a:alpha val="0"/>
                </a:schemeClr>
              </a:solidFill>
              <a:miter lim="800000"/>
              <a:headEnd/>
              <a:tailEnd/>
            </a:ln>
          </p:spPr>
          <p:txBody>
            <a:bodyPr anchor="ctr"/>
            <a:lstStyle/>
            <a:p>
              <a:pPr algn="ctr"/>
              <a:endParaRPr/>
            </a:p>
          </p:txBody>
        </p:sp>
        <p:sp>
          <p:nvSpPr>
            <p:cNvPr id="20" name="íṩľíḍè-Oval 101"/>
            <p:cNvSpPr>
              <a:spLocks/>
            </p:cNvSpPr>
            <p:nvPr/>
          </p:nvSpPr>
          <p:spPr bwMode="auto">
            <a:xfrm>
              <a:off x="4171575" y="2171780"/>
              <a:ext cx="204627" cy="204627"/>
            </a:xfrm>
            <a:prstGeom prst="ellipse">
              <a:avLst/>
            </a:prstGeom>
            <a:solidFill>
              <a:schemeClr val="accent6">
                <a:alpha val="29803"/>
              </a:schemeClr>
            </a:solidFill>
            <a:ln w="25400">
              <a:solidFill>
                <a:schemeClr val="tx1">
                  <a:alpha val="0"/>
                </a:schemeClr>
              </a:solidFill>
              <a:miter lim="800000"/>
              <a:headEnd/>
              <a:tailEnd/>
            </a:ln>
          </p:spPr>
          <p:txBody>
            <a:bodyPr anchor="ctr"/>
            <a:lstStyle/>
            <a:p>
              <a:pPr algn="ctr"/>
              <a:endParaRPr/>
            </a:p>
          </p:txBody>
        </p:sp>
        <p:sp>
          <p:nvSpPr>
            <p:cNvPr id="21" name="íṩľíḍè-Oval 102"/>
            <p:cNvSpPr>
              <a:spLocks/>
            </p:cNvSpPr>
            <p:nvPr/>
          </p:nvSpPr>
          <p:spPr bwMode="auto">
            <a:xfrm>
              <a:off x="3282916" y="3843864"/>
              <a:ext cx="403405" cy="403405"/>
            </a:xfrm>
            <a:prstGeom prst="ellipse">
              <a:avLst/>
            </a:prstGeom>
            <a:solidFill>
              <a:schemeClr val="accent6">
                <a:alpha val="29803"/>
              </a:schemeClr>
            </a:solidFill>
            <a:ln w="25400">
              <a:solidFill>
                <a:schemeClr val="tx1">
                  <a:alpha val="0"/>
                </a:schemeClr>
              </a:solidFill>
              <a:miter lim="800000"/>
              <a:headEnd/>
              <a:tailEnd/>
            </a:ln>
          </p:spPr>
          <p:txBody>
            <a:bodyPr anchor="ctr"/>
            <a:lstStyle/>
            <a:p>
              <a:pPr algn="ctr"/>
              <a:endParaRPr/>
            </a:p>
          </p:txBody>
        </p:sp>
        <p:sp>
          <p:nvSpPr>
            <p:cNvPr id="22" name="íṩľíḍè-Oval 103"/>
            <p:cNvSpPr>
              <a:spLocks/>
            </p:cNvSpPr>
            <p:nvPr/>
          </p:nvSpPr>
          <p:spPr bwMode="auto">
            <a:xfrm>
              <a:off x="3404424" y="4037482"/>
              <a:ext cx="1098939" cy="680235"/>
            </a:xfrm>
            <a:prstGeom prst="ellipse">
              <a:avLst/>
            </a:prstGeom>
            <a:solidFill>
              <a:schemeClr val="accent3"/>
            </a:solidFill>
            <a:ln w="25400">
              <a:solidFill>
                <a:schemeClr val="tx1">
                  <a:alpha val="0"/>
                </a:schemeClr>
              </a:solidFill>
              <a:miter lim="800000"/>
              <a:headEnd/>
              <a:tailEnd/>
            </a:ln>
          </p:spPr>
          <p:txBody>
            <a:bodyPr wrap="none" lIns="0" tIns="0" rIns="0" bIns="144000" anchor="b" anchorCtr="1">
              <a:normAutofit fontScale="55000" lnSpcReduction="20000"/>
            </a:bodyPr>
            <a:lstStyle/>
            <a:p>
              <a:pPr marL="21431" algn="ctr"/>
              <a:endParaRPr lang="en-US" altLang="zh-CN" sz="1400" dirty="0" smtClean="0">
                <a:solidFill>
                  <a:schemeClr val="bg1"/>
                </a:solidFill>
              </a:endParaRPr>
            </a:p>
            <a:p>
              <a:pPr marL="21431" algn="ctr"/>
              <a:endParaRPr lang="en-US" altLang="zh-CN" sz="1400" dirty="0" smtClean="0">
                <a:solidFill>
                  <a:schemeClr val="bg1"/>
                </a:solidFill>
              </a:endParaRPr>
            </a:p>
            <a:p>
              <a:pPr marL="21431" algn="ctr"/>
              <a:endParaRPr lang="en-US" altLang="zh-CN" sz="1400" dirty="0">
                <a:solidFill>
                  <a:schemeClr val="bg1"/>
                </a:solidFill>
              </a:endParaRPr>
            </a:p>
            <a:p>
              <a:pPr marL="21431" algn="ctr"/>
              <a:r>
                <a:rPr lang="zh-CN" altLang="en-US" sz="2200" dirty="0" smtClean="0">
                  <a:solidFill>
                    <a:schemeClr val="bg1"/>
                  </a:solidFill>
                </a:rPr>
                <a:t>表</a:t>
              </a:r>
              <a:r>
                <a:rPr lang="zh-CN" altLang="en-US" sz="2200" dirty="0">
                  <a:solidFill>
                    <a:schemeClr val="bg1"/>
                  </a:solidFill>
                </a:rPr>
                <a:t>结构数据</a:t>
              </a:r>
            </a:p>
            <a:p>
              <a:pPr marL="21431" algn="ctr"/>
              <a:endParaRPr lang="zh-CN" altLang="en-US" sz="1400" b="1" dirty="0">
                <a:solidFill>
                  <a:srgbClr val="FEFEFE"/>
                </a:solidFill>
              </a:endParaRPr>
            </a:p>
          </p:txBody>
        </p:sp>
        <p:sp>
          <p:nvSpPr>
            <p:cNvPr id="23" name="íṩľíḍè-Oval 104"/>
            <p:cNvSpPr>
              <a:spLocks/>
            </p:cNvSpPr>
            <p:nvPr/>
          </p:nvSpPr>
          <p:spPr bwMode="auto">
            <a:xfrm>
              <a:off x="3978642" y="3171154"/>
              <a:ext cx="1048910" cy="613326"/>
            </a:xfrm>
            <a:prstGeom prst="ellipse">
              <a:avLst/>
            </a:prstGeom>
            <a:solidFill>
              <a:schemeClr val="accent4"/>
            </a:solidFill>
            <a:ln w="25400">
              <a:solidFill>
                <a:schemeClr val="tx1">
                  <a:alpha val="0"/>
                </a:schemeClr>
              </a:solidFill>
              <a:miter lim="800000"/>
              <a:headEnd/>
              <a:tailEnd/>
            </a:ln>
          </p:spPr>
          <p:txBody>
            <a:bodyPr wrap="none" lIns="0" tIns="0" rIns="0" bIns="144000" anchor="b" anchorCtr="1">
              <a:normAutofit/>
            </a:bodyPr>
            <a:lstStyle/>
            <a:p>
              <a:pPr marL="21431" algn="ctr"/>
              <a:r>
                <a:rPr lang="zh-CN" altLang="en-US" sz="1200" b="1" dirty="0" smtClean="0">
                  <a:solidFill>
                    <a:srgbClr val="FEFEFE"/>
                  </a:solidFill>
                </a:rPr>
                <a:t>数据集信息</a:t>
              </a:r>
              <a:endParaRPr lang="zh-CN" altLang="en-US" sz="1200" b="1" dirty="0">
                <a:solidFill>
                  <a:srgbClr val="FEFEFE"/>
                </a:solidFill>
              </a:endParaRPr>
            </a:p>
          </p:txBody>
        </p:sp>
        <p:sp>
          <p:nvSpPr>
            <p:cNvPr id="24" name="íṩľíḍè-Oval 105"/>
            <p:cNvSpPr>
              <a:spLocks/>
            </p:cNvSpPr>
            <p:nvPr/>
          </p:nvSpPr>
          <p:spPr bwMode="auto">
            <a:xfrm>
              <a:off x="4739412" y="3852629"/>
              <a:ext cx="1001935" cy="659923"/>
            </a:xfrm>
            <a:prstGeom prst="ellipse">
              <a:avLst/>
            </a:prstGeom>
            <a:solidFill>
              <a:schemeClr val="accent1">
                <a:lumMod val="75000"/>
              </a:schemeClr>
            </a:solidFill>
            <a:ln w="25400">
              <a:solidFill>
                <a:schemeClr val="tx1">
                  <a:alpha val="0"/>
                </a:schemeClr>
              </a:solidFill>
              <a:miter lim="800000"/>
              <a:headEnd/>
              <a:tailEnd/>
            </a:ln>
          </p:spPr>
          <p:txBody>
            <a:bodyPr wrap="none" lIns="0" tIns="0" rIns="0" bIns="144000" anchor="b" anchorCtr="1">
              <a:normAutofit/>
            </a:bodyPr>
            <a:lstStyle/>
            <a:p>
              <a:pPr marL="21431" algn="ctr"/>
              <a:r>
                <a:rPr lang="zh-CN" altLang="en-US" sz="1200" b="1" dirty="0">
                  <a:solidFill>
                    <a:srgbClr val="FEFEFE"/>
                  </a:solidFill>
                </a:rPr>
                <a:t>规</a:t>
              </a:r>
              <a:r>
                <a:rPr lang="zh-CN" altLang="en-US" sz="1200" b="1" dirty="0" smtClean="0">
                  <a:solidFill>
                    <a:srgbClr val="FEFEFE"/>
                  </a:solidFill>
                </a:rPr>
                <a:t>则数据</a:t>
              </a:r>
              <a:endParaRPr lang="zh-CN" altLang="en-US" sz="1200" b="1" dirty="0">
                <a:solidFill>
                  <a:srgbClr val="FEFEFE"/>
                </a:solidFill>
              </a:endParaRPr>
            </a:p>
          </p:txBody>
        </p:sp>
      </p:grpSp>
      <p:sp>
        <p:nvSpPr>
          <p:cNvPr id="55" name="文本框 54"/>
          <p:cNvSpPr txBox="1"/>
          <p:nvPr/>
        </p:nvSpPr>
        <p:spPr>
          <a:xfrm>
            <a:off x="29846" y="795331"/>
            <a:ext cx="4027800" cy="369332"/>
          </a:xfrm>
          <a:prstGeom prst="rect">
            <a:avLst/>
          </a:prstGeom>
          <a:noFill/>
          <a:ln>
            <a:solidFill>
              <a:schemeClr val="bg2"/>
            </a:solidFill>
          </a:ln>
        </p:spPr>
        <p:txBody>
          <a:bodyPr wrap="square" rtlCol="0">
            <a:spAutoFit/>
          </a:bodyPr>
          <a:lstStyle/>
          <a:p>
            <a:pPr algn="ctr"/>
            <a:r>
              <a:rPr lang="zh-CN" altLang="en-US" dirty="0" smtClean="0"/>
              <a:t>五大类数据存储到</a:t>
            </a:r>
            <a:r>
              <a:rPr lang="en-US" altLang="zh-CN" dirty="0" smtClean="0"/>
              <a:t>Mongodb</a:t>
            </a:r>
            <a:r>
              <a:rPr lang="zh-CN" altLang="en-US" dirty="0" smtClean="0"/>
              <a:t>数据库中</a:t>
            </a:r>
            <a:endParaRPr lang="zh-CN" altLang="en-US" dirty="0"/>
          </a:p>
        </p:txBody>
      </p:sp>
      <p:sp>
        <p:nvSpPr>
          <p:cNvPr id="56" name="下箭头 55"/>
          <p:cNvSpPr/>
          <p:nvPr/>
        </p:nvSpPr>
        <p:spPr>
          <a:xfrm>
            <a:off x="1906587" y="1255224"/>
            <a:ext cx="267782" cy="13407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3" name="图片 62"/>
          <p:cNvPicPr>
            <a:picLocks noChangeAspect="1"/>
          </p:cNvPicPr>
          <p:nvPr/>
        </p:nvPicPr>
        <p:blipFill>
          <a:blip r:embed="rId3"/>
          <a:stretch>
            <a:fillRect/>
          </a:stretch>
        </p:blipFill>
        <p:spPr>
          <a:xfrm>
            <a:off x="4568571" y="1351403"/>
            <a:ext cx="4495800" cy="895350"/>
          </a:xfrm>
          <a:prstGeom prst="rect">
            <a:avLst/>
          </a:prstGeom>
        </p:spPr>
      </p:pic>
      <p:pic>
        <p:nvPicPr>
          <p:cNvPr id="64" name="图片 63"/>
          <p:cNvPicPr>
            <a:picLocks noChangeAspect="1"/>
          </p:cNvPicPr>
          <p:nvPr/>
        </p:nvPicPr>
        <p:blipFill>
          <a:blip r:embed="rId4"/>
          <a:stretch>
            <a:fillRect/>
          </a:stretch>
        </p:blipFill>
        <p:spPr>
          <a:xfrm>
            <a:off x="4569255" y="1942932"/>
            <a:ext cx="4511938" cy="1433579"/>
          </a:xfrm>
          <a:prstGeom prst="rect">
            <a:avLst/>
          </a:prstGeom>
        </p:spPr>
      </p:pic>
      <p:pic>
        <p:nvPicPr>
          <p:cNvPr id="65" name="图片 64"/>
          <p:cNvPicPr>
            <a:picLocks noChangeAspect="1"/>
          </p:cNvPicPr>
          <p:nvPr/>
        </p:nvPicPr>
        <p:blipFill>
          <a:blip r:embed="rId5"/>
          <a:stretch>
            <a:fillRect/>
          </a:stretch>
        </p:blipFill>
        <p:spPr>
          <a:xfrm>
            <a:off x="4613723" y="2675571"/>
            <a:ext cx="4436020" cy="773017"/>
          </a:xfrm>
          <a:prstGeom prst="rect">
            <a:avLst/>
          </a:prstGeom>
        </p:spPr>
      </p:pic>
      <p:pic>
        <p:nvPicPr>
          <p:cNvPr id="66" name="图片 65"/>
          <p:cNvPicPr>
            <a:picLocks noChangeAspect="1"/>
          </p:cNvPicPr>
          <p:nvPr/>
        </p:nvPicPr>
        <p:blipFill>
          <a:blip r:embed="rId6"/>
          <a:stretch>
            <a:fillRect/>
          </a:stretch>
        </p:blipFill>
        <p:spPr>
          <a:xfrm>
            <a:off x="4570223" y="3331278"/>
            <a:ext cx="4494148" cy="1259936"/>
          </a:xfrm>
          <a:prstGeom prst="rect">
            <a:avLst/>
          </a:prstGeom>
        </p:spPr>
      </p:pic>
      <p:pic>
        <p:nvPicPr>
          <p:cNvPr id="67" name="图片 66"/>
          <p:cNvPicPr>
            <a:picLocks noChangeAspect="1"/>
          </p:cNvPicPr>
          <p:nvPr/>
        </p:nvPicPr>
        <p:blipFill>
          <a:blip r:embed="rId7"/>
          <a:stretch>
            <a:fillRect/>
          </a:stretch>
        </p:blipFill>
        <p:spPr>
          <a:xfrm>
            <a:off x="5344024" y="4578345"/>
            <a:ext cx="2247900" cy="1457325"/>
          </a:xfrm>
          <a:prstGeom prst="rect">
            <a:avLst/>
          </a:prstGeom>
        </p:spPr>
      </p:pic>
      <p:cxnSp>
        <p:nvCxnSpPr>
          <p:cNvPr id="72" name="直接连接符 71"/>
          <p:cNvCxnSpPr/>
          <p:nvPr/>
        </p:nvCxnSpPr>
        <p:spPr>
          <a:xfrm flipV="1">
            <a:off x="3353730" y="4559727"/>
            <a:ext cx="694052" cy="165418"/>
          </a:xfrm>
          <a:prstGeom prst="line">
            <a:avLst/>
          </a:prstGeom>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4097574" y="1159349"/>
            <a:ext cx="4967893" cy="5045496"/>
          </a:xfrm>
          <a:prstGeom prst="rect">
            <a:avLst/>
          </a:prstGeom>
          <a:noFill/>
          <a:ln>
            <a:solidFill>
              <a:schemeClr val="tx1"/>
            </a:solidFill>
            <a:prstDash val="sysDash"/>
          </a:ln>
        </p:spPr>
        <p:txBody>
          <a:bodyPr wrap="square" rtlCol="0">
            <a:spAutoFit/>
          </a:bodyPr>
          <a:lstStyle/>
          <a:p>
            <a:endParaRPr lang="zh-CN" altLang="en-US" dirty="0"/>
          </a:p>
        </p:txBody>
      </p:sp>
      <p:sp>
        <p:nvSpPr>
          <p:cNvPr id="75" name="流程图: 数据 74"/>
          <p:cNvSpPr/>
          <p:nvPr/>
        </p:nvSpPr>
        <p:spPr>
          <a:xfrm>
            <a:off x="600098" y="5724050"/>
            <a:ext cx="2904684" cy="649919"/>
          </a:xfrm>
          <a:prstGeom prst="flowChartInputOutpu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文本框 75"/>
          <p:cNvSpPr txBox="1"/>
          <p:nvPr/>
        </p:nvSpPr>
        <p:spPr>
          <a:xfrm>
            <a:off x="898760" y="5913463"/>
            <a:ext cx="2642067" cy="338554"/>
          </a:xfrm>
          <a:prstGeom prst="rect">
            <a:avLst/>
          </a:prstGeom>
          <a:noFill/>
        </p:spPr>
        <p:txBody>
          <a:bodyPr wrap="square" rtlCol="0">
            <a:spAutoFit/>
          </a:bodyPr>
          <a:lstStyle/>
          <a:p>
            <a:r>
              <a:rPr lang="zh-CN" altLang="en-US" sz="1600" dirty="0" smtClean="0">
                <a:solidFill>
                  <a:schemeClr val="bg1"/>
                </a:solidFill>
              </a:rPr>
              <a:t>结构化和非结构化数据</a:t>
            </a:r>
            <a:endParaRPr lang="zh-CN" altLang="en-US" sz="1600" dirty="0">
              <a:solidFill>
                <a:schemeClr val="bg1"/>
              </a:solidFill>
            </a:endParaRPr>
          </a:p>
        </p:txBody>
      </p:sp>
      <p:sp>
        <p:nvSpPr>
          <p:cNvPr id="77" name="文本框 76"/>
          <p:cNvSpPr txBox="1"/>
          <p:nvPr/>
        </p:nvSpPr>
        <p:spPr>
          <a:xfrm>
            <a:off x="3273393" y="4672892"/>
            <a:ext cx="895789" cy="307777"/>
          </a:xfrm>
          <a:prstGeom prst="rect">
            <a:avLst/>
          </a:prstGeom>
          <a:noFill/>
        </p:spPr>
        <p:txBody>
          <a:bodyPr wrap="square" rtlCol="0">
            <a:spAutoFit/>
          </a:bodyPr>
          <a:lstStyle/>
          <a:p>
            <a:r>
              <a:rPr lang="zh-CN" altLang="en-US" sz="1400" dirty="0" smtClean="0">
                <a:solidFill>
                  <a:schemeClr val="tx2">
                    <a:lumMod val="75000"/>
                  </a:schemeClr>
                </a:solidFill>
              </a:rPr>
              <a:t>存储显示</a:t>
            </a:r>
            <a:endParaRPr lang="zh-CN" altLang="en-US" sz="1400" dirty="0">
              <a:solidFill>
                <a:schemeClr val="tx2">
                  <a:lumMod val="75000"/>
                </a:schemeClr>
              </a:solidFill>
            </a:endParaRPr>
          </a:p>
        </p:txBody>
      </p:sp>
    </p:spTree>
    <p:extLst>
      <p:ext uri="{BB962C8B-B14F-4D97-AF65-F5344CB8AC3E}">
        <p14:creationId xmlns:p14="http://schemas.microsoft.com/office/powerpoint/2010/main" val="374198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anim calcmode="lin" valueType="num">
                                      <p:cBhvr>
                                        <p:cTn id="13" dur="1000" fill="hold"/>
                                        <p:tgtEl>
                                          <p:spTgt spid="72"/>
                                        </p:tgtEl>
                                        <p:attrNameLst>
                                          <p:attrName>ppt_x</p:attrName>
                                        </p:attrNameLst>
                                      </p:cBhvr>
                                      <p:tavLst>
                                        <p:tav tm="0">
                                          <p:val>
                                            <p:strVal val="#ppt_x"/>
                                          </p:val>
                                        </p:tav>
                                        <p:tav tm="100000">
                                          <p:val>
                                            <p:strVal val="#ppt_x"/>
                                          </p:val>
                                        </p:tav>
                                      </p:tavLst>
                                    </p:anim>
                                    <p:anim calcmode="lin" valueType="num">
                                      <p:cBhvr>
                                        <p:cTn id="14" dur="1000" fill="hold"/>
                                        <p:tgtEl>
                                          <p:spTgt spid="7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1000"/>
                                        <p:tgtEl>
                                          <p:spTgt spid="77"/>
                                        </p:tgtEl>
                                      </p:cBhvr>
                                    </p:animEffect>
                                    <p:anim calcmode="lin" valueType="num">
                                      <p:cBhvr>
                                        <p:cTn id="18" dur="1000" fill="hold"/>
                                        <p:tgtEl>
                                          <p:spTgt spid="77"/>
                                        </p:tgtEl>
                                        <p:attrNameLst>
                                          <p:attrName>ppt_x</p:attrName>
                                        </p:attrNameLst>
                                      </p:cBhvr>
                                      <p:tavLst>
                                        <p:tav tm="0">
                                          <p:val>
                                            <p:strVal val="#ppt_x"/>
                                          </p:val>
                                        </p:tav>
                                        <p:tav tm="100000">
                                          <p:val>
                                            <p:strVal val="#ppt_x"/>
                                          </p:val>
                                        </p:tav>
                                      </p:tavLst>
                                    </p:anim>
                                    <p:anim calcmode="lin" valueType="num">
                                      <p:cBhvr>
                                        <p:cTn id="1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1000"/>
                                        <p:tgtEl>
                                          <p:spTgt spid="63"/>
                                        </p:tgtEl>
                                      </p:cBhvr>
                                    </p:animEffect>
                                    <p:anim calcmode="lin" valueType="num">
                                      <p:cBhvr>
                                        <p:cTn id="25" dur="1000" fill="hold"/>
                                        <p:tgtEl>
                                          <p:spTgt spid="63"/>
                                        </p:tgtEl>
                                        <p:attrNameLst>
                                          <p:attrName>ppt_x</p:attrName>
                                        </p:attrNameLst>
                                      </p:cBhvr>
                                      <p:tavLst>
                                        <p:tav tm="0">
                                          <p:val>
                                            <p:strVal val="#ppt_x"/>
                                          </p:val>
                                        </p:tav>
                                        <p:tav tm="100000">
                                          <p:val>
                                            <p:strVal val="#ppt_x"/>
                                          </p:val>
                                        </p:tav>
                                      </p:tavLst>
                                    </p:anim>
                                    <p:anim calcmode="lin" valueType="num">
                                      <p:cBhvr>
                                        <p:cTn id="26"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anim calcmode="lin" valueType="num">
                                      <p:cBhvr>
                                        <p:cTn id="32" dur="1000" fill="hold"/>
                                        <p:tgtEl>
                                          <p:spTgt spid="64"/>
                                        </p:tgtEl>
                                        <p:attrNameLst>
                                          <p:attrName>ppt_x</p:attrName>
                                        </p:attrNameLst>
                                      </p:cBhvr>
                                      <p:tavLst>
                                        <p:tav tm="0">
                                          <p:val>
                                            <p:strVal val="#ppt_x"/>
                                          </p:val>
                                        </p:tav>
                                        <p:tav tm="100000">
                                          <p:val>
                                            <p:strVal val="#ppt_x"/>
                                          </p:val>
                                        </p:tav>
                                      </p:tavLst>
                                    </p:anim>
                                    <p:anim calcmode="lin" valueType="num">
                                      <p:cBhvr>
                                        <p:cTn id="3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1000"/>
                                        <p:tgtEl>
                                          <p:spTgt spid="66"/>
                                        </p:tgtEl>
                                      </p:cBhvr>
                                    </p:animEffect>
                                    <p:anim calcmode="lin" valueType="num">
                                      <p:cBhvr>
                                        <p:cTn id="39" dur="1000" fill="hold"/>
                                        <p:tgtEl>
                                          <p:spTgt spid="66"/>
                                        </p:tgtEl>
                                        <p:attrNameLst>
                                          <p:attrName>ppt_x</p:attrName>
                                        </p:attrNameLst>
                                      </p:cBhvr>
                                      <p:tavLst>
                                        <p:tav tm="0">
                                          <p:val>
                                            <p:strVal val="#ppt_x"/>
                                          </p:val>
                                        </p:tav>
                                        <p:tav tm="100000">
                                          <p:val>
                                            <p:strVal val="#ppt_x"/>
                                          </p:val>
                                        </p:tav>
                                      </p:tavLst>
                                    </p:anim>
                                    <p:anim calcmode="lin" valueType="num">
                                      <p:cBhvr>
                                        <p:cTn id="40"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1000"/>
                                        <p:tgtEl>
                                          <p:spTgt spid="65"/>
                                        </p:tgtEl>
                                      </p:cBhvr>
                                    </p:animEffect>
                                    <p:anim calcmode="lin" valueType="num">
                                      <p:cBhvr>
                                        <p:cTn id="46" dur="1000" fill="hold"/>
                                        <p:tgtEl>
                                          <p:spTgt spid="65"/>
                                        </p:tgtEl>
                                        <p:attrNameLst>
                                          <p:attrName>ppt_x</p:attrName>
                                        </p:attrNameLst>
                                      </p:cBhvr>
                                      <p:tavLst>
                                        <p:tav tm="0">
                                          <p:val>
                                            <p:strVal val="#ppt_x"/>
                                          </p:val>
                                        </p:tav>
                                        <p:tav tm="100000">
                                          <p:val>
                                            <p:strVal val="#ppt_x"/>
                                          </p:val>
                                        </p:tav>
                                      </p:tavLst>
                                    </p:anim>
                                    <p:anim calcmode="lin" valueType="num">
                                      <p:cBhvr>
                                        <p:cTn id="47"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1000"/>
                                        <p:tgtEl>
                                          <p:spTgt spid="67"/>
                                        </p:tgtEl>
                                      </p:cBhvr>
                                    </p:animEffect>
                                    <p:anim calcmode="lin" valueType="num">
                                      <p:cBhvr>
                                        <p:cTn id="53" dur="1000" fill="hold"/>
                                        <p:tgtEl>
                                          <p:spTgt spid="67"/>
                                        </p:tgtEl>
                                        <p:attrNameLst>
                                          <p:attrName>ppt_x</p:attrName>
                                        </p:attrNameLst>
                                      </p:cBhvr>
                                      <p:tavLst>
                                        <p:tav tm="0">
                                          <p:val>
                                            <p:strVal val="#ppt_x"/>
                                          </p:val>
                                        </p:tav>
                                        <p:tav tm="100000">
                                          <p:val>
                                            <p:strVal val="#ppt_x"/>
                                          </p:val>
                                        </p:tav>
                                      </p:tavLst>
                                    </p:anim>
                                    <p:anim calcmode="lin" valueType="num">
                                      <p:cBhvr>
                                        <p:cTn id="5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图片数据存储</a:t>
            </a:r>
            <a:endParaRPr lang="zh-CN" altLang="en-US" dirty="0"/>
          </a:p>
        </p:txBody>
      </p:sp>
      <p:grpSp>
        <p:nvGrpSpPr>
          <p:cNvPr id="3" name="组合 2"/>
          <p:cNvGrpSpPr/>
          <p:nvPr/>
        </p:nvGrpSpPr>
        <p:grpSpPr>
          <a:xfrm>
            <a:off x="1163022" y="831376"/>
            <a:ext cx="4152519" cy="5071209"/>
            <a:chOff x="0" y="796950"/>
            <a:chExt cx="4543425" cy="5440674"/>
          </a:xfrm>
        </p:grpSpPr>
        <p:grpSp>
          <p:nvGrpSpPr>
            <p:cNvPr id="7" name="组合 6"/>
            <p:cNvGrpSpPr/>
            <p:nvPr/>
          </p:nvGrpSpPr>
          <p:grpSpPr>
            <a:xfrm>
              <a:off x="1705" y="796950"/>
              <a:ext cx="4541720" cy="1225699"/>
              <a:chOff x="1619672" y="1988840"/>
              <a:chExt cx="4552950" cy="1028700"/>
            </a:xfrm>
          </p:grpSpPr>
          <p:pic>
            <p:nvPicPr>
              <p:cNvPr id="4" name="图片 3"/>
              <p:cNvPicPr>
                <a:picLocks noChangeAspect="1"/>
              </p:cNvPicPr>
              <p:nvPr/>
            </p:nvPicPr>
            <p:blipFill>
              <a:blip r:embed="rId2"/>
              <a:stretch>
                <a:fillRect/>
              </a:stretch>
            </p:blipFill>
            <p:spPr>
              <a:xfrm>
                <a:off x="1619672" y="1988840"/>
                <a:ext cx="4552950" cy="1028700"/>
              </a:xfrm>
              <a:prstGeom prst="rect">
                <a:avLst/>
              </a:prstGeom>
            </p:spPr>
          </p:pic>
          <p:sp>
            <p:nvSpPr>
              <p:cNvPr id="5" name="文本框 4"/>
              <p:cNvSpPr txBox="1"/>
              <p:nvPr/>
            </p:nvSpPr>
            <p:spPr>
              <a:xfrm>
                <a:off x="2555776" y="2503190"/>
                <a:ext cx="3456384" cy="369332"/>
              </a:xfrm>
              <a:prstGeom prst="rect">
                <a:avLst/>
              </a:prstGeom>
              <a:noFill/>
              <a:ln>
                <a:solidFill>
                  <a:srgbClr val="FF0000"/>
                </a:solidFill>
              </a:ln>
            </p:spPr>
            <p:txBody>
              <a:bodyPr wrap="square" rtlCol="0">
                <a:spAutoFit/>
              </a:bodyPr>
              <a:lstStyle/>
              <a:p>
                <a:endParaRPr lang="zh-CN" altLang="en-US" dirty="0"/>
              </a:p>
            </p:txBody>
          </p:sp>
        </p:grpSp>
        <p:pic>
          <p:nvPicPr>
            <p:cNvPr id="19" name="图片 18"/>
            <p:cNvPicPr>
              <a:picLocks noChangeAspect="1"/>
            </p:cNvPicPr>
            <p:nvPr/>
          </p:nvPicPr>
          <p:blipFill>
            <a:blip r:embed="rId3"/>
            <a:stretch>
              <a:fillRect/>
            </a:stretch>
          </p:blipFill>
          <p:spPr>
            <a:xfrm>
              <a:off x="0" y="2027574"/>
              <a:ext cx="4543425" cy="4210050"/>
            </a:xfrm>
            <a:prstGeom prst="rect">
              <a:avLst/>
            </a:prstGeom>
          </p:spPr>
        </p:pic>
        <p:sp>
          <p:nvSpPr>
            <p:cNvPr id="20" name="文本框 19"/>
            <p:cNvSpPr txBox="1"/>
            <p:nvPr/>
          </p:nvSpPr>
          <p:spPr>
            <a:xfrm>
              <a:off x="885766" y="2321143"/>
              <a:ext cx="3607925" cy="369332"/>
            </a:xfrm>
            <a:prstGeom prst="rect">
              <a:avLst/>
            </a:prstGeom>
            <a:noFill/>
            <a:ln>
              <a:solidFill>
                <a:srgbClr val="FF0000"/>
              </a:solidFill>
            </a:ln>
          </p:spPr>
          <p:txBody>
            <a:bodyPr wrap="square" rtlCol="0">
              <a:spAutoFit/>
            </a:bodyPr>
            <a:lstStyle/>
            <a:p>
              <a:endParaRPr lang="zh-CN" altLang="en-US" dirty="0"/>
            </a:p>
          </p:txBody>
        </p:sp>
        <p:sp>
          <p:nvSpPr>
            <p:cNvPr id="21" name="文本框 20"/>
            <p:cNvSpPr txBox="1"/>
            <p:nvPr/>
          </p:nvSpPr>
          <p:spPr>
            <a:xfrm>
              <a:off x="935499" y="3432636"/>
              <a:ext cx="3607925" cy="369332"/>
            </a:xfrm>
            <a:prstGeom prst="rect">
              <a:avLst/>
            </a:prstGeom>
            <a:noFill/>
            <a:ln>
              <a:solidFill>
                <a:srgbClr val="FF0000"/>
              </a:solidFill>
            </a:ln>
          </p:spPr>
          <p:txBody>
            <a:bodyPr wrap="square" rtlCol="0">
              <a:spAutoFit/>
            </a:bodyPr>
            <a:lstStyle/>
            <a:p>
              <a:endParaRPr lang="zh-CN" altLang="en-US" dirty="0"/>
            </a:p>
          </p:txBody>
        </p:sp>
        <p:sp>
          <p:nvSpPr>
            <p:cNvPr id="22" name="文本框 21"/>
            <p:cNvSpPr txBox="1"/>
            <p:nvPr/>
          </p:nvSpPr>
          <p:spPr>
            <a:xfrm>
              <a:off x="855466" y="4544129"/>
              <a:ext cx="3607925" cy="369332"/>
            </a:xfrm>
            <a:prstGeom prst="rect">
              <a:avLst/>
            </a:prstGeom>
            <a:noFill/>
            <a:ln>
              <a:solidFill>
                <a:srgbClr val="FF0000"/>
              </a:solidFill>
            </a:ln>
          </p:spPr>
          <p:txBody>
            <a:bodyPr wrap="square" rtlCol="0">
              <a:spAutoFit/>
            </a:bodyPr>
            <a:lstStyle/>
            <a:p>
              <a:endParaRPr lang="zh-CN" altLang="en-US" dirty="0"/>
            </a:p>
          </p:txBody>
        </p:sp>
        <p:sp>
          <p:nvSpPr>
            <p:cNvPr id="24" name="文本框 23"/>
            <p:cNvSpPr txBox="1"/>
            <p:nvPr/>
          </p:nvSpPr>
          <p:spPr>
            <a:xfrm>
              <a:off x="855466" y="5683493"/>
              <a:ext cx="3607925" cy="369332"/>
            </a:xfrm>
            <a:prstGeom prst="rect">
              <a:avLst/>
            </a:prstGeom>
            <a:noFill/>
            <a:ln>
              <a:solidFill>
                <a:srgbClr val="FF0000"/>
              </a:solidFill>
            </a:ln>
          </p:spPr>
          <p:txBody>
            <a:bodyPr wrap="square" rtlCol="0">
              <a:spAutoFit/>
            </a:bodyPr>
            <a:lstStyle/>
            <a:p>
              <a:endParaRPr lang="zh-CN" altLang="en-US" dirty="0"/>
            </a:p>
          </p:txBody>
        </p:sp>
      </p:grpSp>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277" y="823486"/>
            <a:ext cx="3219899" cy="1905266"/>
          </a:xfrm>
          <a:prstGeom prst="rect">
            <a:avLst/>
          </a:prstGeom>
        </p:spPr>
      </p:pic>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3947" y="1557588"/>
            <a:ext cx="3400427" cy="1765021"/>
          </a:xfrm>
          <a:prstGeom prst="rect">
            <a:avLst/>
          </a:prstGeom>
        </p:spPr>
      </p:pic>
      <p:pic>
        <p:nvPicPr>
          <p:cNvPr id="32" name="图片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3946" y="2599216"/>
            <a:ext cx="3240359" cy="1944913"/>
          </a:xfrm>
          <a:prstGeom prst="rect">
            <a:avLst/>
          </a:prstGeom>
        </p:spPr>
      </p:pic>
      <p:pic>
        <p:nvPicPr>
          <p:cNvPr id="35" name="图片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6552" y="3571673"/>
            <a:ext cx="3377822" cy="1945560"/>
          </a:xfrm>
          <a:prstGeom prst="rect">
            <a:avLst/>
          </a:prstGeom>
        </p:spPr>
      </p:pic>
      <p:pic>
        <p:nvPicPr>
          <p:cNvPr id="36" name="图片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15240" y="4483066"/>
            <a:ext cx="3319133" cy="2068334"/>
          </a:xfrm>
          <a:prstGeom prst="rect">
            <a:avLst/>
          </a:prstGeom>
        </p:spPr>
      </p:pic>
      <p:sp>
        <p:nvSpPr>
          <p:cNvPr id="8" name="圆角矩形 7"/>
          <p:cNvSpPr/>
          <p:nvPr/>
        </p:nvSpPr>
        <p:spPr>
          <a:xfrm>
            <a:off x="66536" y="2134253"/>
            <a:ext cx="617031" cy="20656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9" name="文本框 8"/>
          <p:cNvSpPr txBox="1"/>
          <p:nvPr/>
        </p:nvSpPr>
        <p:spPr>
          <a:xfrm>
            <a:off x="149895" y="2268949"/>
            <a:ext cx="461665" cy="1787428"/>
          </a:xfrm>
          <a:prstGeom prst="rect">
            <a:avLst/>
          </a:prstGeom>
          <a:noFill/>
        </p:spPr>
        <p:txBody>
          <a:bodyPr vert="eaVert" wrap="square" rtlCol="0">
            <a:spAutoFit/>
          </a:bodyPr>
          <a:lstStyle/>
          <a:p>
            <a:r>
              <a:rPr lang="en-US" altLang="zh-CN" dirty="0" smtClean="0">
                <a:solidFill>
                  <a:srgbClr val="FF0000"/>
                </a:solidFill>
              </a:rPr>
              <a:t>115</a:t>
            </a:r>
            <a:r>
              <a:rPr lang="zh-CN" altLang="en-US" dirty="0" smtClean="0">
                <a:solidFill>
                  <a:srgbClr val="FF0000"/>
                </a:solidFill>
              </a:rPr>
              <a:t>条图片数据</a:t>
            </a:r>
            <a:endParaRPr lang="zh-CN" altLang="en-US" dirty="0">
              <a:solidFill>
                <a:srgbClr val="FF0000"/>
              </a:solidFill>
            </a:endParaRPr>
          </a:p>
        </p:txBody>
      </p:sp>
      <p:sp>
        <p:nvSpPr>
          <p:cNvPr id="13" name="右箭头 12"/>
          <p:cNvSpPr/>
          <p:nvPr/>
        </p:nvSpPr>
        <p:spPr>
          <a:xfrm>
            <a:off x="683567" y="3162663"/>
            <a:ext cx="479455" cy="15810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5" name="直接箭头连接符 14"/>
          <p:cNvCxnSpPr>
            <a:stCxn id="4" idx="3"/>
          </p:cNvCxnSpPr>
          <p:nvPr/>
        </p:nvCxnSpPr>
        <p:spPr>
          <a:xfrm flipV="1">
            <a:off x="5315541" y="1124744"/>
            <a:ext cx="754139" cy="2778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p:cNvCxnSpPr>
            <a:stCxn id="20" idx="3"/>
          </p:cNvCxnSpPr>
          <p:nvPr/>
        </p:nvCxnSpPr>
        <p:spPr>
          <a:xfrm flipV="1">
            <a:off x="5270086" y="2054033"/>
            <a:ext cx="752615" cy="3701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直接箭头连接符 22"/>
          <p:cNvCxnSpPr/>
          <p:nvPr/>
        </p:nvCxnSpPr>
        <p:spPr>
          <a:xfrm flipV="1">
            <a:off x="5315540" y="3162663"/>
            <a:ext cx="499700" cy="2975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p:cNvCxnSpPr>
            <a:stCxn id="22" idx="3"/>
          </p:cNvCxnSpPr>
          <p:nvPr/>
        </p:nvCxnSpPr>
        <p:spPr>
          <a:xfrm flipV="1">
            <a:off x="5242393" y="4056377"/>
            <a:ext cx="572847" cy="4398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p:cNvCxnSpPr>
            <a:stCxn id="24" idx="3"/>
          </p:cNvCxnSpPr>
          <p:nvPr/>
        </p:nvCxnSpPr>
        <p:spPr>
          <a:xfrm flipV="1">
            <a:off x="5242393" y="5157192"/>
            <a:ext cx="491553" cy="401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7" name="文本框 36"/>
          <p:cNvSpPr txBox="1"/>
          <p:nvPr/>
        </p:nvSpPr>
        <p:spPr>
          <a:xfrm>
            <a:off x="4258148" y="1432303"/>
            <a:ext cx="720080" cy="3754584"/>
          </a:xfrm>
          <a:prstGeom prst="rect">
            <a:avLst/>
          </a:prstGeom>
          <a:noFill/>
          <a:ln w="38100">
            <a:solidFill>
              <a:srgbClr val="FFFF00"/>
            </a:solidFill>
          </a:ln>
        </p:spPr>
        <p:txBody>
          <a:bodyPr wrap="square" rtlCol="0">
            <a:spAutoFit/>
          </a:bodyPr>
          <a:lstStyle/>
          <a:p>
            <a:endParaRPr lang="zh-CN" altLang="en-US" dirty="0"/>
          </a:p>
        </p:txBody>
      </p:sp>
      <p:sp>
        <p:nvSpPr>
          <p:cNvPr id="41" name="文本框 40"/>
          <p:cNvSpPr txBox="1"/>
          <p:nvPr/>
        </p:nvSpPr>
        <p:spPr>
          <a:xfrm>
            <a:off x="4419909" y="1776119"/>
            <a:ext cx="461665" cy="3021033"/>
          </a:xfrm>
          <a:prstGeom prst="rect">
            <a:avLst/>
          </a:prstGeom>
          <a:noFill/>
        </p:spPr>
        <p:txBody>
          <a:bodyPr vert="eaVert" wrap="square" rtlCol="0">
            <a:spAutoFit/>
          </a:bodyPr>
          <a:lstStyle/>
          <a:p>
            <a:pPr algn="ctr"/>
            <a:r>
              <a:rPr lang="zh-CN" altLang="en-US" dirty="0">
                <a:solidFill>
                  <a:srgbClr val="FFFF00"/>
                </a:solidFill>
              </a:rPr>
              <a:t>这</a:t>
            </a:r>
            <a:r>
              <a:rPr lang="zh-CN" altLang="en-US" dirty="0" smtClean="0">
                <a:solidFill>
                  <a:srgbClr val="FFFF00"/>
                </a:solidFill>
              </a:rPr>
              <a:t>里只显示部分数据</a:t>
            </a:r>
            <a:endParaRPr lang="zh-CN" altLang="en-US" dirty="0">
              <a:solidFill>
                <a:srgbClr val="FFFF00"/>
              </a:solidFill>
            </a:endParaRPr>
          </a:p>
        </p:txBody>
      </p:sp>
    </p:spTree>
    <p:extLst>
      <p:ext uri="{BB962C8B-B14F-4D97-AF65-F5344CB8AC3E}">
        <p14:creationId xmlns:p14="http://schemas.microsoft.com/office/powerpoint/2010/main" val="3984468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规则数据存储</a:t>
            </a:r>
            <a:endParaRPr lang="zh-CN" altLang="en-US" dirty="0"/>
          </a:p>
        </p:txBody>
      </p:sp>
      <p:pic>
        <p:nvPicPr>
          <p:cNvPr id="5" name="图片 4"/>
          <p:cNvPicPr>
            <a:picLocks noChangeAspect="1"/>
          </p:cNvPicPr>
          <p:nvPr/>
        </p:nvPicPr>
        <p:blipFill>
          <a:blip r:embed="rId2"/>
          <a:stretch>
            <a:fillRect/>
          </a:stretch>
        </p:blipFill>
        <p:spPr>
          <a:xfrm>
            <a:off x="971600" y="784299"/>
            <a:ext cx="8141378" cy="3192571"/>
          </a:xfrm>
          <a:prstGeom prst="rect">
            <a:avLst/>
          </a:prstGeom>
        </p:spPr>
      </p:pic>
      <p:pic>
        <p:nvPicPr>
          <p:cNvPr id="6" name="图片 5"/>
          <p:cNvPicPr>
            <a:picLocks noChangeAspect="1"/>
          </p:cNvPicPr>
          <p:nvPr/>
        </p:nvPicPr>
        <p:blipFill>
          <a:blip r:embed="rId3"/>
          <a:stretch>
            <a:fillRect/>
          </a:stretch>
        </p:blipFill>
        <p:spPr>
          <a:xfrm>
            <a:off x="971601" y="3976870"/>
            <a:ext cx="8089867" cy="2103775"/>
          </a:xfrm>
          <a:prstGeom prst="rect">
            <a:avLst/>
          </a:prstGeom>
        </p:spPr>
      </p:pic>
      <p:sp>
        <p:nvSpPr>
          <p:cNvPr id="7" name="文本框 6"/>
          <p:cNvSpPr txBox="1"/>
          <p:nvPr/>
        </p:nvSpPr>
        <p:spPr>
          <a:xfrm>
            <a:off x="1230668" y="1241352"/>
            <a:ext cx="7754287" cy="357780"/>
          </a:xfrm>
          <a:prstGeom prst="rect">
            <a:avLst/>
          </a:prstGeom>
          <a:noFill/>
          <a:ln>
            <a:solidFill>
              <a:srgbClr val="FF0000"/>
            </a:solidFill>
          </a:ln>
        </p:spPr>
        <p:txBody>
          <a:bodyPr wrap="square" rtlCol="0">
            <a:spAutoFit/>
          </a:bodyPr>
          <a:lstStyle/>
          <a:p>
            <a:endParaRPr lang="zh-CN" altLang="en-US" dirty="0"/>
          </a:p>
        </p:txBody>
      </p:sp>
      <p:sp>
        <p:nvSpPr>
          <p:cNvPr id="8" name="文本框 7"/>
          <p:cNvSpPr txBox="1"/>
          <p:nvPr/>
        </p:nvSpPr>
        <p:spPr>
          <a:xfrm>
            <a:off x="1190627" y="2357444"/>
            <a:ext cx="6253078" cy="357780"/>
          </a:xfrm>
          <a:prstGeom prst="rect">
            <a:avLst/>
          </a:prstGeom>
          <a:noFill/>
          <a:ln>
            <a:solidFill>
              <a:srgbClr val="FF0000"/>
            </a:solidFill>
          </a:ln>
        </p:spPr>
        <p:txBody>
          <a:bodyPr wrap="square" rtlCol="0">
            <a:spAutoFit/>
          </a:bodyPr>
          <a:lstStyle/>
          <a:p>
            <a:endParaRPr lang="zh-CN" altLang="en-US" dirty="0"/>
          </a:p>
        </p:txBody>
      </p:sp>
      <p:sp>
        <p:nvSpPr>
          <p:cNvPr id="9" name="文本框 8"/>
          <p:cNvSpPr txBox="1"/>
          <p:nvPr/>
        </p:nvSpPr>
        <p:spPr>
          <a:xfrm>
            <a:off x="1101739" y="3473537"/>
            <a:ext cx="7348978" cy="357780"/>
          </a:xfrm>
          <a:prstGeom prst="rect">
            <a:avLst/>
          </a:prstGeom>
          <a:noFill/>
          <a:ln>
            <a:solidFill>
              <a:srgbClr val="FF0000"/>
            </a:solidFill>
          </a:ln>
        </p:spPr>
        <p:txBody>
          <a:bodyPr wrap="square" rtlCol="0">
            <a:spAutoFit/>
          </a:bodyPr>
          <a:lstStyle/>
          <a:p>
            <a:endParaRPr lang="zh-CN" altLang="en-US" dirty="0"/>
          </a:p>
        </p:txBody>
      </p:sp>
      <p:sp>
        <p:nvSpPr>
          <p:cNvPr id="10" name="文本框 9"/>
          <p:cNvSpPr txBox="1"/>
          <p:nvPr/>
        </p:nvSpPr>
        <p:spPr>
          <a:xfrm>
            <a:off x="1230668" y="4450118"/>
            <a:ext cx="7754287" cy="357780"/>
          </a:xfrm>
          <a:prstGeom prst="rect">
            <a:avLst/>
          </a:prstGeom>
          <a:noFill/>
          <a:ln>
            <a:solidFill>
              <a:srgbClr val="FF0000"/>
            </a:solidFill>
          </a:ln>
        </p:spPr>
        <p:txBody>
          <a:bodyPr wrap="square" rtlCol="0">
            <a:spAutoFit/>
          </a:bodyPr>
          <a:lstStyle/>
          <a:p>
            <a:endParaRPr lang="zh-CN" altLang="en-US" dirty="0"/>
          </a:p>
        </p:txBody>
      </p:sp>
      <p:sp>
        <p:nvSpPr>
          <p:cNvPr id="11" name="文本框 10"/>
          <p:cNvSpPr txBox="1"/>
          <p:nvPr/>
        </p:nvSpPr>
        <p:spPr>
          <a:xfrm>
            <a:off x="1230668" y="5566211"/>
            <a:ext cx="7606837" cy="357780"/>
          </a:xfrm>
          <a:prstGeom prst="rect">
            <a:avLst/>
          </a:prstGeom>
          <a:noFill/>
          <a:ln>
            <a:solidFill>
              <a:srgbClr val="FF0000"/>
            </a:solidFill>
          </a:ln>
        </p:spPr>
        <p:txBody>
          <a:bodyPr wrap="square" rtlCol="0">
            <a:spAutoFit/>
          </a:bodyPr>
          <a:lstStyle/>
          <a:p>
            <a:endParaRPr lang="zh-CN" altLang="en-US" dirty="0"/>
          </a:p>
        </p:txBody>
      </p:sp>
      <p:pic>
        <p:nvPicPr>
          <p:cNvPr id="12" name="图片 11"/>
          <p:cNvPicPr>
            <a:picLocks noChangeAspect="1"/>
          </p:cNvPicPr>
          <p:nvPr/>
        </p:nvPicPr>
        <p:blipFill>
          <a:blip r:embed="rId3"/>
          <a:stretch>
            <a:fillRect/>
          </a:stretch>
        </p:blipFill>
        <p:spPr>
          <a:xfrm>
            <a:off x="1023111" y="3976870"/>
            <a:ext cx="8089867" cy="2260442"/>
          </a:xfrm>
          <a:prstGeom prst="rect">
            <a:avLst/>
          </a:prstGeom>
        </p:spPr>
      </p:pic>
      <p:sp>
        <p:nvSpPr>
          <p:cNvPr id="13" name="文本框 12"/>
          <p:cNvSpPr txBox="1"/>
          <p:nvPr/>
        </p:nvSpPr>
        <p:spPr>
          <a:xfrm>
            <a:off x="1230668" y="4450118"/>
            <a:ext cx="7830799" cy="357780"/>
          </a:xfrm>
          <a:prstGeom prst="rect">
            <a:avLst/>
          </a:prstGeom>
          <a:noFill/>
          <a:ln>
            <a:solidFill>
              <a:srgbClr val="FF0000"/>
            </a:solidFill>
          </a:ln>
        </p:spPr>
        <p:txBody>
          <a:bodyPr wrap="square" rtlCol="0">
            <a:spAutoFit/>
          </a:bodyPr>
          <a:lstStyle/>
          <a:p>
            <a:endParaRPr lang="zh-CN" altLang="en-US" dirty="0"/>
          </a:p>
        </p:txBody>
      </p:sp>
      <p:sp>
        <p:nvSpPr>
          <p:cNvPr id="14" name="文本框 13"/>
          <p:cNvSpPr txBox="1"/>
          <p:nvPr/>
        </p:nvSpPr>
        <p:spPr>
          <a:xfrm>
            <a:off x="1256424" y="5672385"/>
            <a:ext cx="7830799" cy="357780"/>
          </a:xfrm>
          <a:prstGeom prst="rect">
            <a:avLst/>
          </a:prstGeom>
          <a:noFill/>
          <a:ln>
            <a:solidFill>
              <a:srgbClr val="FF0000"/>
            </a:solidFill>
          </a:ln>
        </p:spPr>
        <p:txBody>
          <a:bodyPr wrap="square" rtlCol="0">
            <a:spAutoFit/>
          </a:bodyPr>
          <a:lstStyle/>
          <a:p>
            <a:endParaRPr lang="zh-CN" altLang="en-US" dirty="0"/>
          </a:p>
        </p:txBody>
      </p:sp>
      <p:sp>
        <p:nvSpPr>
          <p:cNvPr id="4" name="圆角矩形 3"/>
          <p:cNvSpPr/>
          <p:nvPr/>
        </p:nvSpPr>
        <p:spPr>
          <a:xfrm>
            <a:off x="34298" y="2564904"/>
            <a:ext cx="550082" cy="20162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 name="文本框 14"/>
          <p:cNvSpPr txBox="1"/>
          <p:nvPr/>
        </p:nvSpPr>
        <p:spPr>
          <a:xfrm>
            <a:off x="5879" y="2715225"/>
            <a:ext cx="461665" cy="1649879"/>
          </a:xfrm>
          <a:prstGeom prst="rect">
            <a:avLst/>
          </a:prstGeom>
          <a:noFill/>
        </p:spPr>
        <p:txBody>
          <a:bodyPr vert="eaVert" wrap="square" rtlCol="0">
            <a:spAutoFit/>
          </a:bodyPr>
          <a:lstStyle/>
          <a:p>
            <a:r>
              <a:rPr lang="en-US" altLang="zh-CN" dirty="0" smtClean="0">
                <a:solidFill>
                  <a:srgbClr val="FF0000"/>
                </a:solidFill>
              </a:rPr>
              <a:t>160</a:t>
            </a:r>
            <a:r>
              <a:rPr lang="zh-CN" altLang="en-US" dirty="0" smtClean="0">
                <a:solidFill>
                  <a:srgbClr val="FF0000"/>
                </a:solidFill>
              </a:rPr>
              <a:t>条规则数据</a:t>
            </a:r>
            <a:endParaRPr lang="zh-CN" altLang="en-US" dirty="0">
              <a:solidFill>
                <a:srgbClr val="FF0000"/>
              </a:solidFill>
            </a:endParaRPr>
          </a:p>
        </p:txBody>
      </p:sp>
      <p:sp>
        <p:nvSpPr>
          <p:cNvPr id="16" name="右箭头 15"/>
          <p:cNvSpPr/>
          <p:nvPr/>
        </p:nvSpPr>
        <p:spPr>
          <a:xfrm>
            <a:off x="584380" y="3356993"/>
            <a:ext cx="387219" cy="2160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7" name="文本框 16"/>
          <p:cNvSpPr txBox="1"/>
          <p:nvPr/>
        </p:nvSpPr>
        <p:spPr>
          <a:xfrm>
            <a:off x="8186570" y="1635239"/>
            <a:ext cx="720080" cy="3754584"/>
          </a:xfrm>
          <a:prstGeom prst="rect">
            <a:avLst/>
          </a:prstGeom>
          <a:noFill/>
          <a:ln w="38100">
            <a:solidFill>
              <a:srgbClr val="FFFF00"/>
            </a:solidFill>
          </a:ln>
        </p:spPr>
        <p:txBody>
          <a:bodyPr wrap="square" rtlCol="0">
            <a:spAutoFit/>
          </a:bodyPr>
          <a:lstStyle/>
          <a:p>
            <a:endParaRPr lang="zh-CN" altLang="en-US" dirty="0"/>
          </a:p>
        </p:txBody>
      </p:sp>
      <p:sp>
        <p:nvSpPr>
          <p:cNvPr id="18" name="文本框 17"/>
          <p:cNvSpPr txBox="1"/>
          <p:nvPr/>
        </p:nvSpPr>
        <p:spPr>
          <a:xfrm>
            <a:off x="8108855" y="2234592"/>
            <a:ext cx="738664" cy="2304256"/>
          </a:xfrm>
          <a:prstGeom prst="rect">
            <a:avLst/>
          </a:prstGeom>
          <a:noFill/>
        </p:spPr>
        <p:txBody>
          <a:bodyPr vert="eaVert" wrap="square" rtlCol="0">
            <a:spAutoFit/>
          </a:bodyPr>
          <a:lstStyle/>
          <a:p>
            <a:pPr algn="ctr"/>
            <a:r>
              <a:rPr lang="zh-CN" altLang="en-US" dirty="0">
                <a:solidFill>
                  <a:srgbClr val="FFFF00"/>
                </a:solidFill>
              </a:rPr>
              <a:t>这里只显示部分数据</a:t>
            </a:r>
          </a:p>
          <a:p>
            <a:endParaRPr lang="zh-CN" altLang="en-US" dirty="0"/>
          </a:p>
        </p:txBody>
      </p:sp>
    </p:spTree>
    <p:extLst>
      <p:ext uri="{BB962C8B-B14F-4D97-AF65-F5344CB8AC3E}">
        <p14:creationId xmlns:p14="http://schemas.microsoft.com/office/powerpoint/2010/main" val="1789228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数据集信息数据</a:t>
            </a:r>
            <a:endParaRPr lang="zh-CN" altLang="en-US" dirty="0"/>
          </a:p>
        </p:txBody>
      </p:sp>
      <p:grpSp>
        <p:nvGrpSpPr>
          <p:cNvPr id="8" name="组合 7"/>
          <p:cNvGrpSpPr/>
          <p:nvPr/>
        </p:nvGrpSpPr>
        <p:grpSpPr>
          <a:xfrm>
            <a:off x="1691680" y="1196752"/>
            <a:ext cx="6696744" cy="4320480"/>
            <a:chOff x="334623" y="1052736"/>
            <a:chExt cx="6875344" cy="3600400"/>
          </a:xfrm>
        </p:grpSpPr>
        <p:pic>
          <p:nvPicPr>
            <p:cNvPr id="5" name="图片 4"/>
            <p:cNvPicPr>
              <a:picLocks noChangeAspect="1"/>
            </p:cNvPicPr>
            <p:nvPr/>
          </p:nvPicPr>
          <p:blipFill>
            <a:blip r:embed="rId2"/>
            <a:stretch>
              <a:fillRect/>
            </a:stretch>
          </p:blipFill>
          <p:spPr>
            <a:xfrm>
              <a:off x="334623" y="3068960"/>
              <a:ext cx="6875343" cy="1584176"/>
            </a:xfrm>
            <a:prstGeom prst="rect">
              <a:avLst/>
            </a:prstGeom>
          </p:spPr>
        </p:pic>
        <p:pic>
          <p:nvPicPr>
            <p:cNvPr id="7" name="图片 6"/>
            <p:cNvPicPr>
              <a:picLocks noChangeAspect="1"/>
            </p:cNvPicPr>
            <p:nvPr/>
          </p:nvPicPr>
          <p:blipFill>
            <a:blip r:embed="rId3"/>
            <a:stretch>
              <a:fillRect/>
            </a:stretch>
          </p:blipFill>
          <p:spPr>
            <a:xfrm>
              <a:off x="334624" y="1052736"/>
              <a:ext cx="6875343" cy="2016224"/>
            </a:xfrm>
            <a:prstGeom prst="rect">
              <a:avLst/>
            </a:prstGeom>
          </p:spPr>
        </p:pic>
      </p:grpSp>
      <p:sp>
        <p:nvSpPr>
          <p:cNvPr id="6" name="圆角矩形 5"/>
          <p:cNvSpPr/>
          <p:nvPr/>
        </p:nvSpPr>
        <p:spPr>
          <a:xfrm>
            <a:off x="330671" y="2262470"/>
            <a:ext cx="616713" cy="2304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2" name="文本框 11"/>
          <p:cNvSpPr txBox="1"/>
          <p:nvPr/>
        </p:nvSpPr>
        <p:spPr>
          <a:xfrm>
            <a:off x="408194" y="2320076"/>
            <a:ext cx="461665" cy="2246650"/>
          </a:xfrm>
          <a:prstGeom prst="rect">
            <a:avLst/>
          </a:prstGeom>
          <a:noFill/>
        </p:spPr>
        <p:txBody>
          <a:bodyPr vert="eaVert" wrap="square" rtlCol="0">
            <a:spAutoFit/>
          </a:bodyPr>
          <a:lstStyle/>
          <a:p>
            <a:pPr algn="ctr"/>
            <a:r>
              <a:rPr lang="en-US" altLang="zh-CN" dirty="0" smtClean="0">
                <a:solidFill>
                  <a:srgbClr val="FF0000"/>
                </a:solidFill>
              </a:rPr>
              <a:t>12</a:t>
            </a:r>
            <a:r>
              <a:rPr lang="zh-CN" altLang="en-US" dirty="0" smtClean="0">
                <a:solidFill>
                  <a:srgbClr val="FF0000"/>
                </a:solidFill>
              </a:rPr>
              <a:t>条数据集信息数据</a:t>
            </a:r>
            <a:endParaRPr lang="zh-CN" altLang="en-US" dirty="0">
              <a:solidFill>
                <a:srgbClr val="FF0000"/>
              </a:solidFill>
            </a:endParaRPr>
          </a:p>
        </p:txBody>
      </p:sp>
      <p:sp>
        <p:nvSpPr>
          <p:cNvPr id="13" name="右箭头 12"/>
          <p:cNvSpPr/>
          <p:nvPr/>
        </p:nvSpPr>
        <p:spPr>
          <a:xfrm>
            <a:off x="1013876" y="3288427"/>
            <a:ext cx="600280" cy="15497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文本框 13"/>
          <p:cNvSpPr txBox="1"/>
          <p:nvPr/>
        </p:nvSpPr>
        <p:spPr>
          <a:xfrm>
            <a:off x="7569217" y="1411135"/>
            <a:ext cx="720080" cy="3754584"/>
          </a:xfrm>
          <a:prstGeom prst="rect">
            <a:avLst/>
          </a:prstGeom>
          <a:noFill/>
          <a:ln w="38100">
            <a:solidFill>
              <a:srgbClr val="FFFF00"/>
            </a:solidFill>
          </a:ln>
        </p:spPr>
        <p:txBody>
          <a:bodyPr wrap="square" rtlCol="0">
            <a:spAutoFit/>
          </a:bodyPr>
          <a:lstStyle/>
          <a:p>
            <a:endParaRPr lang="zh-CN" altLang="en-US" dirty="0"/>
          </a:p>
        </p:txBody>
      </p:sp>
      <p:sp>
        <p:nvSpPr>
          <p:cNvPr id="16" name="文本框 15"/>
          <p:cNvSpPr txBox="1"/>
          <p:nvPr/>
        </p:nvSpPr>
        <p:spPr>
          <a:xfrm>
            <a:off x="7735663" y="2136299"/>
            <a:ext cx="461665" cy="2160240"/>
          </a:xfrm>
          <a:prstGeom prst="rect">
            <a:avLst/>
          </a:prstGeom>
          <a:noFill/>
        </p:spPr>
        <p:txBody>
          <a:bodyPr vert="eaVert" wrap="square" rtlCol="0">
            <a:spAutoFit/>
          </a:bodyPr>
          <a:lstStyle/>
          <a:p>
            <a:pPr algn="ctr"/>
            <a:r>
              <a:rPr lang="zh-CN" altLang="en-US" dirty="0">
                <a:solidFill>
                  <a:srgbClr val="FFFF00"/>
                </a:solidFill>
              </a:rPr>
              <a:t>这里只显示部分数据</a:t>
            </a:r>
          </a:p>
        </p:txBody>
      </p:sp>
      <p:sp>
        <p:nvSpPr>
          <p:cNvPr id="10" name="文本框 9"/>
          <p:cNvSpPr txBox="1"/>
          <p:nvPr/>
        </p:nvSpPr>
        <p:spPr>
          <a:xfrm>
            <a:off x="2051720" y="4077072"/>
            <a:ext cx="6145608" cy="1088647"/>
          </a:xfrm>
          <a:prstGeom prst="rect">
            <a:avLst/>
          </a:prstGeom>
          <a:noFill/>
          <a:ln>
            <a:solidFill>
              <a:srgbClr val="FF0000"/>
            </a:solidFill>
          </a:ln>
        </p:spPr>
        <p:txBody>
          <a:bodyPr wrap="square" rtlCol="0">
            <a:spAutoFit/>
          </a:bodyPr>
          <a:lstStyle/>
          <a:p>
            <a:endParaRPr lang="zh-CN" altLang="en-US" dirty="0"/>
          </a:p>
        </p:txBody>
      </p:sp>
      <p:sp>
        <p:nvSpPr>
          <p:cNvPr id="11" name="文本框 10"/>
          <p:cNvSpPr txBox="1"/>
          <p:nvPr/>
        </p:nvSpPr>
        <p:spPr>
          <a:xfrm>
            <a:off x="2015948" y="1672005"/>
            <a:ext cx="6145608" cy="1742593"/>
          </a:xfrm>
          <a:prstGeom prst="rect">
            <a:avLst/>
          </a:prstGeom>
          <a:noFill/>
          <a:ln>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3185683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smtClean="0"/>
              <a:t>文献信息数据</a:t>
            </a:r>
            <a:endParaRPr lang="zh-CN" altLang="en-US" dirty="0"/>
          </a:p>
        </p:txBody>
      </p:sp>
      <p:pic>
        <p:nvPicPr>
          <p:cNvPr id="4" name="图片 3"/>
          <p:cNvPicPr>
            <a:picLocks noChangeAspect="1"/>
          </p:cNvPicPr>
          <p:nvPr/>
        </p:nvPicPr>
        <p:blipFill>
          <a:blip r:embed="rId2"/>
          <a:stretch>
            <a:fillRect/>
          </a:stretch>
        </p:blipFill>
        <p:spPr>
          <a:xfrm>
            <a:off x="1136304" y="796950"/>
            <a:ext cx="7848872" cy="4876663"/>
          </a:xfrm>
          <a:prstGeom prst="rect">
            <a:avLst/>
          </a:prstGeom>
        </p:spPr>
      </p:pic>
      <p:sp>
        <p:nvSpPr>
          <p:cNvPr id="7" name="圆角矩形 6"/>
          <p:cNvSpPr/>
          <p:nvPr/>
        </p:nvSpPr>
        <p:spPr>
          <a:xfrm>
            <a:off x="57064" y="2493938"/>
            <a:ext cx="461665" cy="22893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文本框 7"/>
          <p:cNvSpPr txBox="1"/>
          <p:nvPr/>
        </p:nvSpPr>
        <p:spPr>
          <a:xfrm>
            <a:off x="0" y="2456892"/>
            <a:ext cx="461665" cy="2376264"/>
          </a:xfrm>
          <a:prstGeom prst="rect">
            <a:avLst/>
          </a:prstGeom>
          <a:noFill/>
        </p:spPr>
        <p:txBody>
          <a:bodyPr vert="eaVert" wrap="square" rtlCol="0">
            <a:spAutoFit/>
          </a:bodyPr>
          <a:lstStyle/>
          <a:p>
            <a:pPr algn="ctr"/>
            <a:r>
              <a:rPr lang="en-US" altLang="zh-CN" dirty="0" smtClean="0">
                <a:solidFill>
                  <a:srgbClr val="FF0000"/>
                </a:solidFill>
              </a:rPr>
              <a:t>10</a:t>
            </a:r>
            <a:r>
              <a:rPr lang="zh-CN" altLang="en-US" dirty="0" smtClean="0">
                <a:solidFill>
                  <a:srgbClr val="FF0000"/>
                </a:solidFill>
              </a:rPr>
              <a:t>条文献信息数据</a:t>
            </a:r>
            <a:endParaRPr lang="zh-CN" altLang="en-US" dirty="0">
              <a:solidFill>
                <a:srgbClr val="FF0000"/>
              </a:solidFill>
            </a:endParaRPr>
          </a:p>
        </p:txBody>
      </p:sp>
      <p:sp>
        <p:nvSpPr>
          <p:cNvPr id="9" name="右箭头 8"/>
          <p:cNvSpPr/>
          <p:nvPr/>
        </p:nvSpPr>
        <p:spPr>
          <a:xfrm>
            <a:off x="560730" y="3530610"/>
            <a:ext cx="575574" cy="2160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0" name="文本框 9"/>
          <p:cNvSpPr txBox="1"/>
          <p:nvPr/>
        </p:nvSpPr>
        <p:spPr>
          <a:xfrm>
            <a:off x="7929070" y="1593900"/>
            <a:ext cx="720080" cy="3754584"/>
          </a:xfrm>
          <a:prstGeom prst="rect">
            <a:avLst/>
          </a:prstGeom>
          <a:noFill/>
          <a:ln w="38100">
            <a:solidFill>
              <a:srgbClr val="FFFF00"/>
            </a:solidFill>
          </a:ln>
        </p:spPr>
        <p:txBody>
          <a:bodyPr wrap="square" rtlCol="0">
            <a:spAutoFit/>
          </a:bodyPr>
          <a:lstStyle/>
          <a:p>
            <a:endParaRPr lang="zh-CN" altLang="en-US" dirty="0"/>
          </a:p>
        </p:txBody>
      </p:sp>
      <p:sp>
        <p:nvSpPr>
          <p:cNvPr id="11" name="文本框 10"/>
          <p:cNvSpPr txBox="1"/>
          <p:nvPr/>
        </p:nvSpPr>
        <p:spPr>
          <a:xfrm>
            <a:off x="8058278" y="2656667"/>
            <a:ext cx="461665" cy="2160240"/>
          </a:xfrm>
          <a:prstGeom prst="rect">
            <a:avLst/>
          </a:prstGeom>
          <a:noFill/>
        </p:spPr>
        <p:txBody>
          <a:bodyPr vert="eaVert" wrap="square" rtlCol="0">
            <a:spAutoFit/>
          </a:bodyPr>
          <a:lstStyle/>
          <a:p>
            <a:pPr algn="ctr"/>
            <a:r>
              <a:rPr lang="zh-CN" altLang="en-US" dirty="0">
                <a:solidFill>
                  <a:srgbClr val="FFFF00"/>
                </a:solidFill>
              </a:rPr>
              <a:t>这里只显示部分数据</a:t>
            </a:r>
          </a:p>
        </p:txBody>
      </p:sp>
    </p:spTree>
    <p:extLst>
      <p:ext uri="{BB962C8B-B14F-4D97-AF65-F5344CB8AC3E}">
        <p14:creationId xmlns:p14="http://schemas.microsoft.com/office/powerpoint/2010/main" val="995161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5746"/>
            <a:ext cx="8229600" cy="796950"/>
          </a:xfrm>
        </p:spPr>
        <p:txBody>
          <a:bodyPr/>
          <a:lstStyle/>
          <a:p>
            <a:r>
              <a:rPr lang="zh-CN" altLang="en-US" dirty="0" smtClean="0"/>
              <a:t>表结构数据存储</a:t>
            </a:r>
            <a:endParaRPr lang="zh-CN" altLang="en-US" dirty="0"/>
          </a:p>
        </p:txBody>
      </p:sp>
      <p:grpSp>
        <p:nvGrpSpPr>
          <p:cNvPr id="10" name="组合 9"/>
          <p:cNvGrpSpPr/>
          <p:nvPr/>
        </p:nvGrpSpPr>
        <p:grpSpPr>
          <a:xfrm>
            <a:off x="1483426" y="734097"/>
            <a:ext cx="7501750" cy="5813510"/>
            <a:chOff x="1275208" y="803000"/>
            <a:chExt cx="7507164" cy="5735781"/>
          </a:xfrm>
        </p:grpSpPr>
        <p:pic>
          <p:nvPicPr>
            <p:cNvPr id="4" name="图片 3"/>
            <p:cNvPicPr>
              <a:picLocks noChangeAspect="1"/>
            </p:cNvPicPr>
            <p:nvPr/>
          </p:nvPicPr>
          <p:blipFill>
            <a:blip r:embed="rId2"/>
            <a:stretch>
              <a:fillRect/>
            </a:stretch>
          </p:blipFill>
          <p:spPr>
            <a:xfrm>
              <a:off x="1275208" y="803000"/>
              <a:ext cx="7507164" cy="2102248"/>
            </a:xfrm>
            <a:prstGeom prst="rect">
              <a:avLst/>
            </a:prstGeom>
          </p:spPr>
        </p:pic>
        <p:pic>
          <p:nvPicPr>
            <p:cNvPr id="7" name="图片 6"/>
            <p:cNvPicPr>
              <a:picLocks noChangeAspect="1"/>
            </p:cNvPicPr>
            <p:nvPr/>
          </p:nvPicPr>
          <p:blipFill>
            <a:blip r:embed="rId3"/>
            <a:stretch>
              <a:fillRect/>
            </a:stretch>
          </p:blipFill>
          <p:spPr>
            <a:xfrm>
              <a:off x="1275209" y="2882710"/>
              <a:ext cx="7507163" cy="2150220"/>
            </a:xfrm>
            <a:prstGeom prst="rect">
              <a:avLst/>
            </a:prstGeom>
          </p:spPr>
        </p:pic>
        <p:pic>
          <p:nvPicPr>
            <p:cNvPr id="9" name="图片 8"/>
            <p:cNvPicPr>
              <a:picLocks noChangeAspect="1"/>
            </p:cNvPicPr>
            <p:nvPr/>
          </p:nvPicPr>
          <p:blipFill>
            <a:blip r:embed="rId4"/>
            <a:stretch>
              <a:fillRect/>
            </a:stretch>
          </p:blipFill>
          <p:spPr>
            <a:xfrm>
              <a:off x="1275210" y="5032930"/>
              <a:ext cx="7507162" cy="1505851"/>
            </a:xfrm>
            <a:prstGeom prst="rect">
              <a:avLst/>
            </a:prstGeom>
          </p:spPr>
        </p:pic>
      </p:grpSp>
      <p:sp>
        <p:nvSpPr>
          <p:cNvPr id="11" name="圆角矩形 10"/>
          <p:cNvSpPr/>
          <p:nvPr/>
        </p:nvSpPr>
        <p:spPr>
          <a:xfrm>
            <a:off x="165429" y="2492896"/>
            <a:ext cx="590148" cy="21602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框 11"/>
          <p:cNvSpPr txBox="1"/>
          <p:nvPr/>
        </p:nvSpPr>
        <p:spPr>
          <a:xfrm>
            <a:off x="240523" y="2636911"/>
            <a:ext cx="461665" cy="2049633"/>
          </a:xfrm>
          <a:prstGeom prst="rect">
            <a:avLst/>
          </a:prstGeom>
          <a:noFill/>
        </p:spPr>
        <p:txBody>
          <a:bodyPr vert="eaVert" wrap="square" rtlCol="0">
            <a:spAutoFit/>
          </a:bodyPr>
          <a:lstStyle/>
          <a:p>
            <a:r>
              <a:rPr lang="en-US" altLang="zh-CN" dirty="0" smtClean="0">
                <a:solidFill>
                  <a:srgbClr val="FF0000"/>
                </a:solidFill>
              </a:rPr>
              <a:t>235</a:t>
            </a:r>
            <a:r>
              <a:rPr lang="zh-CN" altLang="en-US" dirty="0" smtClean="0">
                <a:solidFill>
                  <a:srgbClr val="FF0000"/>
                </a:solidFill>
              </a:rPr>
              <a:t>条表结构数据</a:t>
            </a:r>
            <a:endParaRPr lang="zh-CN" altLang="en-US" dirty="0">
              <a:solidFill>
                <a:srgbClr val="FF0000"/>
              </a:solidFill>
            </a:endParaRPr>
          </a:p>
        </p:txBody>
      </p:sp>
      <p:sp>
        <p:nvSpPr>
          <p:cNvPr id="13" name="右箭头 12"/>
          <p:cNvSpPr/>
          <p:nvPr/>
        </p:nvSpPr>
        <p:spPr>
          <a:xfrm>
            <a:off x="807382" y="3429000"/>
            <a:ext cx="619836" cy="23272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文本框 13"/>
          <p:cNvSpPr txBox="1"/>
          <p:nvPr/>
        </p:nvSpPr>
        <p:spPr>
          <a:xfrm>
            <a:off x="7929070" y="1593900"/>
            <a:ext cx="720080" cy="3754584"/>
          </a:xfrm>
          <a:prstGeom prst="rect">
            <a:avLst/>
          </a:prstGeom>
          <a:noFill/>
          <a:ln w="38100">
            <a:solidFill>
              <a:srgbClr val="FFFF00"/>
            </a:solidFill>
          </a:ln>
        </p:spPr>
        <p:txBody>
          <a:bodyPr wrap="square" rtlCol="0">
            <a:spAutoFit/>
          </a:bodyPr>
          <a:lstStyle/>
          <a:p>
            <a:endParaRPr lang="zh-CN" altLang="en-US" dirty="0"/>
          </a:p>
        </p:txBody>
      </p:sp>
      <p:sp>
        <p:nvSpPr>
          <p:cNvPr id="16" name="文本框 15"/>
          <p:cNvSpPr txBox="1"/>
          <p:nvPr/>
        </p:nvSpPr>
        <p:spPr>
          <a:xfrm>
            <a:off x="8070775" y="2276872"/>
            <a:ext cx="461665" cy="2376264"/>
          </a:xfrm>
          <a:prstGeom prst="rect">
            <a:avLst/>
          </a:prstGeom>
          <a:noFill/>
        </p:spPr>
        <p:txBody>
          <a:bodyPr vert="eaVert" wrap="square" rtlCol="0">
            <a:spAutoFit/>
          </a:bodyPr>
          <a:lstStyle/>
          <a:p>
            <a:pPr algn="ctr"/>
            <a:r>
              <a:rPr lang="zh-CN" altLang="en-US">
                <a:solidFill>
                  <a:srgbClr val="FFFF00"/>
                </a:solidFill>
              </a:rPr>
              <a:t>这里只显示部分数据</a:t>
            </a:r>
            <a:endParaRPr lang="zh-CN" altLang="en-US" dirty="0">
              <a:solidFill>
                <a:srgbClr val="FFFF00"/>
              </a:solidFill>
            </a:endParaRPr>
          </a:p>
        </p:txBody>
      </p:sp>
    </p:spTree>
    <p:extLst>
      <p:ext uri="{BB962C8B-B14F-4D97-AF65-F5344CB8AC3E}">
        <p14:creationId xmlns:p14="http://schemas.microsoft.com/office/powerpoint/2010/main" val="3236016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7729"/>
            <a:ext cx="8229600" cy="796950"/>
          </a:xfrm>
        </p:spPr>
        <p:txBody>
          <a:bodyPr/>
          <a:lstStyle/>
          <a:p>
            <a:r>
              <a:rPr lang="zh-CN" altLang="en-US" dirty="0" smtClean="0"/>
              <a:t>高温合金性能数据</a:t>
            </a:r>
            <a:endParaRPr lang="zh-CN" altLang="en-US" dirty="0"/>
          </a:p>
        </p:txBody>
      </p:sp>
      <p:pic>
        <p:nvPicPr>
          <p:cNvPr id="4" name="内容占位符 3"/>
          <p:cNvPicPr>
            <a:picLocks noGrp="1" noChangeAspect="1"/>
          </p:cNvPicPr>
          <p:nvPr>
            <p:ph idx="1"/>
          </p:nvPr>
        </p:nvPicPr>
        <p:blipFill>
          <a:blip r:embed="rId2"/>
          <a:stretch>
            <a:fillRect/>
          </a:stretch>
        </p:blipFill>
        <p:spPr>
          <a:xfrm>
            <a:off x="370150" y="1215931"/>
            <a:ext cx="6648450" cy="1209675"/>
          </a:xfrm>
          <a:prstGeom prst="rect">
            <a:avLst/>
          </a:prstGeom>
        </p:spPr>
      </p:pic>
      <p:sp>
        <p:nvSpPr>
          <p:cNvPr id="5" name="文本框 4"/>
          <p:cNvSpPr txBox="1"/>
          <p:nvPr/>
        </p:nvSpPr>
        <p:spPr>
          <a:xfrm>
            <a:off x="125760" y="805110"/>
            <a:ext cx="1259632" cy="382073"/>
          </a:xfrm>
          <a:prstGeom prst="rect">
            <a:avLst/>
          </a:prstGeom>
          <a:noFill/>
          <a:ln>
            <a:solidFill>
              <a:schemeClr val="accent2"/>
            </a:solidFill>
          </a:ln>
        </p:spPr>
        <p:txBody>
          <a:bodyPr wrap="square" rtlCol="0">
            <a:spAutoFit/>
          </a:bodyPr>
          <a:lstStyle/>
          <a:p>
            <a:r>
              <a:rPr lang="zh-CN" altLang="en-US" dirty="0" smtClean="0"/>
              <a:t>力学性能</a:t>
            </a:r>
            <a:endParaRPr lang="zh-CN" altLang="en-US" dirty="0"/>
          </a:p>
        </p:txBody>
      </p:sp>
      <p:pic>
        <p:nvPicPr>
          <p:cNvPr id="6" name="图片 5"/>
          <p:cNvPicPr>
            <a:picLocks noChangeAspect="1"/>
          </p:cNvPicPr>
          <p:nvPr/>
        </p:nvPicPr>
        <p:blipFill>
          <a:blip r:embed="rId3"/>
          <a:stretch>
            <a:fillRect/>
          </a:stretch>
        </p:blipFill>
        <p:spPr>
          <a:xfrm>
            <a:off x="427518" y="2954082"/>
            <a:ext cx="6533714" cy="1771650"/>
          </a:xfrm>
          <a:prstGeom prst="rect">
            <a:avLst/>
          </a:prstGeom>
        </p:spPr>
      </p:pic>
      <p:sp>
        <p:nvSpPr>
          <p:cNvPr id="8" name="文本框 7"/>
          <p:cNvSpPr txBox="1"/>
          <p:nvPr/>
        </p:nvSpPr>
        <p:spPr>
          <a:xfrm>
            <a:off x="125760" y="2524058"/>
            <a:ext cx="2952328" cy="369332"/>
          </a:xfrm>
          <a:prstGeom prst="rect">
            <a:avLst/>
          </a:prstGeom>
          <a:noFill/>
          <a:ln>
            <a:solidFill>
              <a:schemeClr val="accent2"/>
            </a:solidFill>
          </a:ln>
        </p:spPr>
        <p:txBody>
          <a:bodyPr wrap="square" rtlCol="0">
            <a:spAutoFit/>
          </a:bodyPr>
          <a:lstStyle/>
          <a:p>
            <a:r>
              <a:rPr lang="zh-CN" altLang="en-US" dirty="0" smtClean="0"/>
              <a:t>组成成分与结构、物理性能</a:t>
            </a:r>
            <a:endParaRPr lang="zh-CN" altLang="en-US" dirty="0"/>
          </a:p>
        </p:txBody>
      </p:sp>
      <p:pic>
        <p:nvPicPr>
          <p:cNvPr id="9" name="图片 8"/>
          <p:cNvPicPr>
            <a:picLocks noChangeAspect="1"/>
          </p:cNvPicPr>
          <p:nvPr/>
        </p:nvPicPr>
        <p:blipFill>
          <a:blip r:embed="rId4"/>
          <a:stretch>
            <a:fillRect/>
          </a:stretch>
        </p:blipFill>
        <p:spPr>
          <a:xfrm>
            <a:off x="445094" y="5226527"/>
            <a:ext cx="6372225" cy="1266825"/>
          </a:xfrm>
          <a:prstGeom prst="rect">
            <a:avLst/>
          </a:prstGeom>
        </p:spPr>
      </p:pic>
      <p:sp>
        <p:nvSpPr>
          <p:cNvPr id="10" name="文本框 9"/>
          <p:cNvSpPr txBox="1"/>
          <p:nvPr/>
        </p:nvSpPr>
        <p:spPr>
          <a:xfrm>
            <a:off x="204682" y="4801062"/>
            <a:ext cx="2794483" cy="369332"/>
          </a:xfrm>
          <a:prstGeom prst="rect">
            <a:avLst/>
          </a:prstGeom>
          <a:noFill/>
          <a:ln>
            <a:solidFill>
              <a:schemeClr val="accent2"/>
            </a:solidFill>
          </a:ln>
        </p:spPr>
        <p:txBody>
          <a:bodyPr wrap="square" rtlCol="0">
            <a:spAutoFit/>
          </a:bodyPr>
          <a:lstStyle/>
          <a:p>
            <a:r>
              <a:rPr lang="zh-CN" altLang="en-US" dirty="0" smtClean="0"/>
              <a:t>热力学性能</a:t>
            </a:r>
            <a:endParaRPr lang="zh-CN" altLang="en-US" dirty="0"/>
          </a:p>
        </p:txBody>
      </p:sp>
    </p:spTree>
    <p:extLst>
      <p:ext uri="{BB962C8B-B14F-4D97-AF65-F5344CB8AC3E}">
        <p14:creationId xmlns:p14="http://schemas.microsoft.com/office/powerpoint/2010/main" val="61521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822696"/>
          </a:xfrm>
        </p:spPr>
        <p:txBody>
          <a:bodyPr/>
          <a:lstStyle/>
          <a:p>
            <a:r>
              <a:rPr lang="zh-CN" altLang="en-US" dirty="0" smtClean="0"/>
              <a:t>高温合金蠕变性能数据</a:t>
            </a:r>
            <a:endParaRPr lang="zh-CN" altLang="en-US" dirty="0"/>
          </a:p>
        </p:txBody>
      </p:sp>
      <p:pic>
        <p:nvPicPr>
          <p:cNvPr id="5" name="图片 4"/>
          <p:cNvPicPr>
            <a:picLocks noChangeAspect="1"/>
          </p:cNvPicPr>
          <p:nvPr/>
        </p:nvPicPr>
        <p:blipFill>
          <a:blip r:embed="rId3"/>
          <a:stretch>
            <a:fillRect/>
          </a:stretch>
        </p:blipFill>
        <p:spPr>
          <a:xfrm>
            <a:off x="467544" y="1493053"/>
            <a:ext cx="7381875" cy="1181100"/>
          </a:xfrm>
          <a:prstGeom prst="rect">
            <a:avLst/>
          </a:prstGeom>
        </p:spPr>
      </p:pic>
      <p:sp>
        <p:nvSpPr>
          <p:cNvPr id="7" name="文本框 6"/>
          <p:cNvSpPr txBox="1"/>
          <p:nvPr/>
        </p:nvSpPr>
        <p:spPr>
          <a:xfrm>
            <a:off x="467544" y="939055"/>
            <a:ext cx="2160240" cy="369332"/>
          </a:xfrm>
          <a:prstGeom prst="rect">
            <a:avLst/>
          </a:prstGeom>
          <a:noFill/>
          <a:ln>
            <a:solidFill>
              <a:schemeClr val="accent2"/>
            </a:solidFill>
          </a:ln>
        </p:spPr>
        <p:txBody>
          <a:bodyPr wrap="square" rtlCol="0">
            <a:spAutoFit/>
          </a:bodyPr>
          <a:lstStyle/>
          <a:p>
            <a:r>
              <a:rPr lang="zh-CN" altLang="en-US" dirty="0" smtClean="0"/>
              <a:t>合金成分与含量</a:t>
            </a:r>
            <a:endParaRPr lang="zh-CN" altLang="en-US" dirty="0"/>
          </a:p>
        </p:txBody>
      </p:sp>
      <p:pic>
        <p:nvPicPr>
          <p:cNvPr id="11" name="图片 10"/>
          <p:cNvPicPr>
            <a:picLocks noChangeAspect="1"/>
          </p:cNvPicPr>
          <p:nvPr/>
        </p:nvPicPr>
        <p:blipFill>
          <a:blip r:embed="rId4"/>
          <a:stretch>
            <a:fillRect/>
          </a:stretch>
        </p:blipFill>
        <p:spPr>
          <a:xfrm>
            <a:off x="1259632" y="2996952"/>
            <a:ext cx="5616624" cy="2664296"/>
          </a:xfrm>
          <a:prstGeom prst="rect">
            <a:avLst/>
          </a:prstGeom>
        </p:spPr>
      </p:pic>
    </p:spTree>
    <p:extLst>
      <p:ext uri="{BB962C8B-B14F-4D97-AF65-F5344CB8AC3E}">
        <p14:creationId xmlns:p14="http://schemas.microsoft.com/office/powerpoint/2010/main" val="356738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76672"/>
            <a:ext cx="8209369" cy="289640"/>
          </a:xfrm>
        </p:spPr>
        <p:txBody>
          <a:bodyPr>
            <a:normAutofit fontScale="90000"/>
          </a:bodyPr>
          <a:lstStyle/>
          <a:p>
            <a:r>
              <a:rPr lang="zh-CN" altLang="en-US" sz="2200" dirty="0">
                <a:solidFill>
                  <a:srgbClr val="FF0000"/>
                </a:solidFill>
              </a:rPr>
              <a:t>基于主动学习的多层级交互式特征选择方法</a:t>
            </a:r>
            <a:r>
              <a:rPr lang="zh-CN" altLang="en-US" dirty="0">
                <a:solidFill>
                  <a:srgbClr val="FF0000"/>
                </a:solidFill>
              </a:rPr>
              <a:t/>
            </a:r>
            <a:br>
              <a:rPr lang="zh-CN" altLang="en-US" dirty="0">
                <a:solidFill>
                  <a:srgbClr val="FF0000"/>
                </a:solidFill>
              </a:rPr>
            </a:br>
            <a:endParaRPr lang="zh-CN" altLang="en-US" dirty="0"/>
          </a:p>
        </p:txBody>
      </p:sp>
      <p:sp>
        <p:nvSpPr>
          <p:cNvPr id="35" name="文本框 34"/>
          <p:cNvSpPr txBox="1"/>
          <p:nvPr/>
        </p:nvSpPr>
        <p:spPr>
          <a:xfrm>
            <a:off x="7759638" y="1844824"/>
            <a:ext cx="430887" cy="3718403"/>
          </a:xfrm>
          <a:prstGeom prst="rect">
            <a:avLst/>
          </a:prstGeom>
          <a:solidFill>
            <a:schemeClr val="accent5">
              <a:lumMod val="60000"/>
              <a:lumOff val="40000"/>
            </a:schemeClr>
          </a:solidFill>
        </p:spPr>
        <p:txBody>
          <a:bodyPr vert="eaVert" wrap="square" rtlCol="0">
            <a:spAutoFit/>
          </a:bodyPr>
          <a:lstStyle/>
          <a:p>
            <a:pPr algn="ctr"/>
            <a:r>
              <a:rPr lang="zh-CN" altLang="en-US" sz="1600" dirty="0" smtClean="0">
                <a:solidFill>
                  <a:prstClr val="black"/>
                </a:solidFill>
              </a:rPr>
              <a:t>专家经验</a:t>
            </a:r>
            <a:endParaRPr lang="zh-CN" altLang="en-US" sz="1600" dirty="0">
              <a:solidFill>
                <a:prstClr val="black"/>
              </a:solidFill>
            </a:endParaRPr>
          </a:p>
        </p:txBody>
      </p:sp>
      <p:grpSp>
        <p:nvGrpSpPr>
          <p:cNvPr id="3" name="组合 2"/>
          <p:cNvGrpSpPr/>
          <p:nvPr/>
        </p:nvGrpSpPr>
        <p:grpSpPr>
          <a:xfrm>
            <a:off x="1259008" y="780907"/>
            <a:ext cx="6150787" cy="5761027"/>
            <a:chOff x="79273" y="848627"/>
            <a:chExt cx="6295951" cy="5761027"/>
          </a:xfrm>
        </p:grpSpPr>
        <p:sp>
          <p:nvSpPr>
            <p:cNvPr id="60" name="左箭头 59"/>
            <p:cNvSpPr/>
            <p:nvPr/>
          </p:nvSpPr>
          <p:spPr>
            <a:xfrm>
              <a:off x="1098280" y="3751669"/>
              <a:ext cx="996108" cy="5325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endParaRPr>
            </a:p>
          </p:txBody>
        </p:sp>
        <p:grpSp>
          <p:nvGrpSpPr>
            <p:cNvPr id="5" name="组合 32"/>
            <p:cNvGrpSpPr/>
            <p:nvPr/>
          </p:nvGrpSpPr>
          <p:grpSpPr>
            <a:xfrm>
              <a:off x="79273" y="848627"/>
              <a:ext cx="4179399" cy="5761027"/>
              <a:chOff x="423925" y="740765"/>
              <a:chExt cx="4413132" cy="6773016"/>
            </a:xfrm>
          </p:grpSpPr>
          <p:sp>
            <p:nvSpPr>
              <p:cNvPr id="8" name="圆角矩形 7"/>
              <p:cNvSpPr/>
              <p:nvPr/>
            </p:nvSpPr>
            <p:spPr>
              <a:xfrm>
                <a:off x="2764381" y="740765"/>
                <a:ext cx="1753060" cy="826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单晶高温合金实验和计算</a:t>
                </a:r>
                <a:endParaRPr lang="en-US" altLang="zh-CN" sz="1600" dirty="0" smtClean="0">
                  <a:solidFill>
                    <a:prstClr val="white"/>
                  </a:solidFill>
                </a:endParaRPr>
              </a:p>
              <a:p>
                <a:pPr algn="ctr"/>
                <a:r>
                  <a:rPr lang="zh-CN" altLang="en-US" sz="1600" dirty="0" smtClean="0">
                    <a:solidFill>
                      <a:prstClr val="white"/>
                    </a:solidFill>
                  </a:rPr>
                  <a:t>数据</a:t>
                </a:r>
                <a:endParaRPr lang="zh-CN" altLang="en-US" sz="1600" dirty="0">
                  <a:solidFill>
                    <a:prstClr val="white"/>
                  </a:solidFill>
                </a:endParaRPr>
              </a:p>
            </p:txBody>
          </p:sp>
          <p:sp>
            <p:nvSpPr>
              <p:cNvPr id="10" name="下箭头 9"/>
              <p:cNvSpPr/>
              <p:nvPr/>
            </p:nvSpPr>
            <p:spPr>
              <a:xfrm>
                <a:off x="3425211" y="1606804"/>
                <a:ext cx="338394" cy="46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流程图: 数据 10"/>
              <p:cNvSpPr/>
              <p:nvPr/>
            </p:nvSpPr>
            <p:spPr>
              <a:xfrm>
                <a:off x="2544541" y="1999792"/>
                <a:ext cx="2191324" cy="55403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rPr>
                  <a:t>合金原始性能数据</a:t>
                </a:r>
                <a:endParaRPr lang="zh-CN" altLang="en-US" sz="1600" dirty="0">
                  <a:solidFill>
                    <a:prstClr val="white"/>
                  </a:solidFill>
                </a:endParaRPr>
              </a:p>
            </p:txBody>
          </p:sp>
          <p:sp>
            <p:nvSpPr>
              <p:cNvPr id="12" name="下箭头 11"/>
              <p:cNvSpPr/>
              <p:nvPr/>
            </p:nvSpPr>
            <p:spPr>
              <a:xfrm>
                <a:off x="3394346" y="2628532"/>
                <a:ext cx="355050" cy="4383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流程图: 手动操作 12"/>
              <p:cNvSpPr/>
              <p:nvPr/>
            </p:nvSpPr>
            <p:spPr>
              <a:xfrm>
                <a:off x="2507147" y="3098383"/>
                <a:ext cx="2214192" cy="614904"/>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prstClr val="white"/>
                    </a:solidFill>
                  </a:rPr>
                  <a:t>处</a:t>
                </a:r>
                <a:r>
                  <a:rPr lang="zh-CN" altLang="en-US" sz="1400" dirty="0" smtClean="0">
                    <a:solidFill>
                      <a:prstClr val="white"/>
                    </a:solidFill>
                  </a:rPr>
                  <a:t>理稀疏性合金性能数据</a:t>
                </a:r>
                <a:endParaRPr lang="zh-CN" altLang="en-US" sz="1400" dirty="0">
                  <a:solidFill>
                    <a:prstClr val="white"/>
                  </a:solidFill>
                </a:endParaRPr>
              </a:p>
            </p:txBody>
          </p:sp>
          <p:sp>
            <p:nvSpPr>
              <p:cNvPr id="16" name="左箭头 15"/>
              <p:cNvSpPr/>
              <p:nvPr/>
            </p:nvSpPr>
            <p:spPr>
              <a:xfrm>
                <a:off x="1536417" y="3128742"/>
                <a:ext cx="1051816" cy="6711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1611180" y="3300583"/>
                <a:ext cx="1387031" cy="330518"/>
              </a:xfrm>
              <a:prstGeom prst="rect">
                <a:avLst/>
              </a:prstGeom>
              <a:noFill/>
            </p:spPr>
            <p:txBody>
              <a:bodyPr wrap="square" rtlCol="0">
                <a:spAutoFit/>
              </a:bodyPr>
              <a:lstStyle/>
              <a:p>
                <a:r>
                  <a:rPr lang="zh-CN" altLang="en-US" sz="1200" dirty="0">
                    <a:solidFill>
                      <a:prstClr val="white"/>
                    </a:solidFill>
                  </a:rPr>
                  <a:t>方</a:t>
                </a:r>
                <a:r>
                  <a:rPr lang="zh-CN" altLang="en-US" sz="1200" dirty="0" smtClean="0">
                    <a:solidFill>
                      <a:prstClr val="white"/>
                    </a:solidFill>
                  </a:rPr>
                  <a:t>差过滤法</a:t>
                </a:r>
                <a:endParaRPr lang="zh-CN" altLang="en-US" sz="1200" dirty="0">
                  <a:solidFill>
                    <a:prstClr val="white"/>
                  </a:solidFill>
                </a:endParaRPr>
              </a:p>
            </p:txBody>
          </p:sp>
          <p:sp>
            <p:nvSpPr>
              <p:cNvPr id="18" name="椭圆 17"/>
              <p:cNvSpPr/>
              <p:nvPr/>
            </p:nvSpPr>
            <p:spPr>
              <a:xfrm>
                <a:off x="423925" y="3128742"/>
                <a:ext cx="1095785" cy="716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prstClr val="white"/>
                    </a:solidFill>
                  </a:rPr>
                  <a:t>稀疏</a:t>
                </a:r>
                <a:endParaRPr lang="en-US" altLang="zh-CN" sz="1200" dirty="0" smtClean="0">
                  <a:solidFill>
                    <a:prstClr val="white"/>
                  </a:solidFill>
                </a:endParaRPr>
              </a:p>
              <a:p>
                <a:pPr algn="ctr"/>
                <a:r>
                  <a:rPr lang="zh-CN" altLang="en-US" sz="1200" dirty="0" smtClean="0">
                    <a:solidFill>
                      <a:prstClr val="white"/>
                    </a:solidFill>
                  </a:rPr>
                  <a:t>属性</a:t>
                </a:r>
                <a:endParaRPr lang="zh-CN" altLang="en-US" sz="1200" dirty="0">
                  <a:solidFill>
                    <a:prstClr val="white"/>
                  </a:solidFill>
                </a:endParaRPr>
              </a:p>
            </p:txBody>
          </p:sp>
          <p:sp>
            <p:nvSpPr>
              <p:cNvPr id="19" name="下箭头 18"/>
              <p:cNvSpPr/>
              <p:nvPr/>
            </p:nvSpPr>
            <p:spPr>
              <a:xfrm>
                <a:off x="3458062" y="3770317"/>
                <a:ext cx="305057" cy="482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流程图: 手动操作 19"/>
              <p:cNvSpPr/>
              <p:nvPr/>
            </p:nvSpPr>
            <p:spPr>
              <a:xfrm>
                <a:off x="2489873" y="4210856"/>
                <a:ext cx="2316916" cy="4320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文本框 20"/>
              <p:cNvSpPr txBox="1"/>
              <p:nvPr/>
            </p:nvSpPr>
            <p:spPr>
              <a:xfrm>
                <a:off x="2493758" y="4249617"/>
                <a:ext cx="2294307" cy="307777"/>
              </a:xfrm>
              <a:prstGeom prst="rect">
                <a:avLst/>
              </a:prstGeom>
              <a:noFill/>
            </p:spPr>
            <p:txBody>
              <a:bodyPr wrap="square" rtlCol="0">
                <a:spAutoFit/>
              </a:bodyPr>
              <a:lstStyle/>
              <a:p>
                <a:pPr algn="ctr"/>
                <a:r>
                  <a:rPr lang="zh-CN" altLang="en-US" sz="1400" dirty="0" smtClean="0">
                    <a:solidFill>
                      <a:prstClr val="white"/>
                    </a:solidFill>
                  </a:rPr>
                  <a:t>处理不相关的性能数据</a:t>
                </a:r>
                <a:endParaRPr lang="zh-CN" altLang="en-US" sz="1400" dirty="0">
                  <a:solidFill>
                    <a:prstClr val="white"/>
                  </a:solidFill>
                </a:endParaRPr>
              </a:p>
            </p:txBody>
          </p:sp>
          <p:sp>
            <p:nvSpPr>
              <p:cNvPr id="24" name="椭圆 23"/>
              <p:cNvSpPr/>
              <p:nvPr/>
            </p:nvSpPr>
            <p:spPr>
              <a:xfrm>
                <a:off x="498621" y="4159788"/>
                <a:ext cx="1004064" cy="631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prstClr val="white"/>
                    </a:solidFill>
                  </a:rPr>
                  <a:t>不相</a:t>
                </a:r>
                <a:r>
                  <a:rPr lang="zh-CN" altLang="en-US" sz="1200" dirty="0" smtClean="0">
                    <a:solidFill>
                      <a:prstClr val="white"/>
                    </a:solidFill>
                  </a:rPr>
                  <a:t>关属性</a:t>
                </a:r>
                <a:endParaRPr lang="zh-CN" altLang="en-US" sz="1200" dirty="0">
                  <a:solidFill>
                    <a:prstClr val="white"/>
                  </a:solidFill>
                </a:endParaRPr>
              </a:p>
            </p:txBody>
          </p:sp>
          <p:sp>
            <p:nvSpPr>
              <p:cNvPr id="25" name="下箭头 24"/>
              <p:cNvSpPr/>
              <p:nvPr/>
            </p:nvSpPr>
            <p:spPr>
              <a:xfrm>
                <a:off x="3441881" y="4673242"/>
                <a:ext cx="305057" cy="482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流程图: 手动操作 25"/>
              <p:cNvSpPr/>
              <p:nvPr/>
            </p:nvSpPr>
            <p:spPr>
              <a:xfrm>
                <a:off x="2520141" y="5216613"/>
                <a:ext cx="2316916" cy="5371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下箭头 26"/>
              <p:cNvSpPr/>
              <p:nvPr/>
            </p:nvSpPr>
            <p:spPr>
              <a:xfrm>
                <a:off x="3475209" y="5795115"/>
                <a:ext cx="338394" cy="46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流程图: 数据 27"/>
              <p:cNvSpPr/>
              <p:nvPr/>
            </p:nvSpPr>
            <p:spPr>
              <a:xfrm>
                <a:off x="2520141" y="6957524"/>
                <a:ext cx="2201199" cy="55625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rPr>
                  <a:t>最优的性能数据子集</a:t>
                </a:r>
                <a:endParaRPr lang="zh-CN" altLang="en-US" sz="1400" dirty="0">
                  <a:solidFill>
                    <a:prstClr val="white"/>
                  </a:solidFill>
                </a:endParaRPr>
              </a:p>
            </p:txBody>
          </p:sp>
          <p:sp>
            <p:nvSpPr>
              <p:cNvPr id="29" name="椭圆 28"/>
              <p:cNvSpPr/>
              <p:nvPr/>
            </p:nvSpPr>
            <p:spPr>
              <a:xfrm>
                <a:off x="471426" y="5190835"/>
                <a:ext cx="990229" cy="641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prstClr val="white"/>
                    </a:solidFill>
                  </a:rPr>
                  <a:t>冗余</a:t>
                </a:r>
                <a:endParaRPr lang="en-US" altLang="zh-CN" sz="1200" dirty="0" smtClean="0">
                  <a:solidFill>
                    <a:prstClr val="white"/>
                  </a:solidFill>
                </a:endParaRPr>
              </a:p>
              <a:p>
                <a:pPr algn="ctr"/>
                <a:r>
                  <a:rPr lang="zh-CN" altLang="en-US" sz="1200" dirty="0" smtClean="0">
                    <a:solidFill>
                      <a:prstClr val="white"/>
                    </a:solidFill>
                  </a:rPr>
                  <a:t>属性</a:t>
                </a:r>
                <a:endParaRPr lang="zh-CN" altLang="en-US" sz="1200" dirty="0">
                  <a:solidFill>
                    <a:prstClr val="white"/>
                  </a:solidFill>
                </a:endParaRPr>
              </a:p>
            </p:txBody>
          </p:sp>
          <p:sp>
            <p:nvSpPr>
              <p:cNvPr id="32" name="文本框 31"/>
              <p:cNvSpPr txBox="1"/>
              <p:nvPr/>
            </p:nvSpPr>
            <p:spPr>
              <a:xfrm>
                <a:off x="2770606" y="5234588"/>
                <a:ext cx="1863671" cy="868419"/>
              </a:xfrm>
              <a:prstGeom prst="rect">
                <a:avLst/>
              </a:prstGeom>
              <a:noFill/>
            </p:spPr>
            <p:txBody>
              <a:bodyPr wrap="square" rtlCol="0">
                <a:spAutoFit/>
              </a:bodyPr>
              <a:lstStyle/>
              <a:p>
                <a:r>
                  <a:rPr lang="zh-CN" altLang="en-US" sz="1400" dirty="0" smtClean="0">
                    <a:solidFill>
                      <a:prstClr val="white"/>
                    </a:solidFill>
                  </a:rPr>
                  <a:t>      处理冗余的</a:t>
                </a:r>
                <a:endParaRPr lang="en-US" altLang="zh-CN" sz="1400" dirty="0" smtClean="0">
                  <a:solidFill>
                    <a:prstClr val="white"/>
                  </a:solidFill>
                </a:endParaRPr>
              </a:p>
              <a:p>
                <a:r>
                  <a:rPr lang="zh-CN" altLang="en-US" sz="1400" dirty="0" smtClean="0">
                    <a:solidFill>
                      <a:prstClr val="white"/>
                    </a:solidFill>
                  </a:rPr>
                  <a:t>         性能</a:t>
                </a:r>
                <a:r>
                  <a:rPr lang="zh-CN" altLang="en-US" sz="1400" dirty="0">
                    <a:solidFill>
                      <a:prstClr val="white"/>
                    </a:solidFill>
                  </a:rPr>
                  <a:t>数据</a:t>
                </a:r>
                <a:endParaRPr lang="en-US" altLang="zh-CN" sz="1400" dirty="0" smtClean="0">
                  <a:solidFill>
                    <a:prstClr val="white"/>
                  </a:solidFill>
                </a:endParaRPr>
              </a:p>
              <a:p>
                <a:r>
                  <a:rPr lang="zh-CN" altLang="en-US" sz="1400" dirty="0" smtClean="0">
                    <a:solidFill>
                      <a:prstClr val="white"/>
                    </a:solidFill>
                  </a:rPr>
                  <a:t>数据</a:t>
                </a:r>
                <a:endParaRPr lang="zh-CN" altLang="en-US" sz="1400" dirty="0">
                  <a:solidFill>
                    <a:prstClr val="white"/>
                  </a:solidFill>
                </a:endParaRPr>
              </a:p>
            </p:txBody>
          </p:sp>
        </p:grpSp>
        <p:sp>
          <p:nvSpPr>
            <p:cNvPr id="56" name="文本框 16"/>
            <p:cNvSpPr txBox="1"/>
            <p:nvPr/>
          </p:nvSpPr>
          <p:spPr>
            <a:xfrm>
              <a:off x="1176900" y="2735091"/>
              <a:ext cx="1455175" cy="281133"/>
            </a:xfrm>
            <a:prstGeom prst="rect">
              <a:avLst/>
            </a:prstGeom>
            <a:noFill/>
          </p:spPr>
          <p:txBody>
            <a:bodyPr wrap="square" rtlCol="0">
              <a:spAutoFit/>
            </a:bodyPr>
            <a:lstStyle/>
            <a:p>
              <a:r>
                <a:rPr lang="zh-CN" altLang="en-US" sz="1200" dirty="0" smtClean="0">
                  <a:solidFill>
                    <a:prstClr val="black"/>
                  </a:solidFill>
                </a:rPr>
                <a:t>连续型数据</a:t>
              </a:r>
              <a:endParaRPr lang="zh-CN" altLang="en-US" sz="1200" dirty="0">
                <a:solidFill>
                  <a:prstClr val="black"/>
                </a:solidFill>
              </a:endParaRPr>
            </a:p>
          </p:txBody>
        </p:sp>
        <p:sp>
          <p:nvSpPr>
            <p:cNvPr id="57" name="文本框 16"/>
            <p:cNvSpPr txBox="1"/>
            <p:nvPr/>
          </p:nvSpPr>
          <p:spPr>
            <a:xfrm>
              <a:off x="4054809" y="2776794"/>
              <a:ext cx="1313570" cy="281133"/>
            </a:xfrm>
            <a:prstGeom prst="rect">
              <a:avLst/>
            </a:prstGeom>
            <a:noFill/>
          </p:spPr>
          <p:txBody>
            <a:bodyPr wrap="square" rtlCol="0">
              <a:spAutoFit/>
            </a:bodyPr>
            <a:lstStyle/>
            <a:p>
              <a:r>
                <a:rPr lang="zh-CN" altLang="en-US" sz="1200" dirty="0" smtClean="0">
                  <a:solidFill>
                    <a:prstClr val="black"/>
                  </a:solidFill>
                </a:rPr>
                <a:t>离散型数据</a:t>
              </a:r>
              <a:endParaRPr lang="zh-CN" altLang="en-US" sz="1200" dirty="0">
                <a:solidFill>
                  <a:prstClr val="black"/>
                </a:solidFill>
              </a:endParaRPr>
            </a:p>
          </p:txBody>
        </p:sp>
        <p:sp>
          <p:nvSpPr>
            <p:cNvPr id="59" name="左箭头 58"/>
            <p:cNvSpPr/>
            <p:nvPr/>
          </p:nvSpPr>
          <p:spPr>
            <a:xfrm rot="10800000">
              <a:off x="4051729" y="2916548"/>
              <a:ext cx="1132843" cy="5708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文本框 16"/>
            <p:cNvSpPr txBox="1"/>
            <p:nvPr/>
          </p:nvSpPr>
          <p:spPr>
            <a:xfrm>
              <a:off x="4054809" y="3064826"/>
              <a:ext cx="1313570" cy="281133"/>
            </a:xfrm>
            <a:prstGeom prst="rect">
              <a:avLst/>
            </a:prstGeom>
            <a:noFill/>
          </p:spPr>
          <p:txBody>
            <a:bodyPr wrap="square" rtlCol="0">
              <a:spAutoFit/>
            </a:bodyPr>
            <a:lstStyle/>
            <a:p>
              <a:r>
                <a:rPr lang="zh-CN" altLang="en-US" sz="1200" dirty="0" smtClean="0">
                  <a:solidFill>
                    <a:prstClr val="white">
                      <a:lumMod val="95000"/>
                    </a:prstClr>
                  </a:solidFill>
                </a:rPr>
                <a:t>数值统计法</a:t>
              </a:r>
              <a:endParaRPr lang="zh-CN" altLang="en-US" sz="1200" dirty="0">
                <a:solidFill>
                  <a:prstClr val="white">
                    <a:lumMod val="95000"/>
                  </a:prstClr>
                </a:solidFill>
              </a:endParaRPr>
            </a:p>
          </p:txBody>
        </p:sp>
        <p:sp>
          <p:nvSpPr>
            <p:cNvPr id="61" name="TextBox 60"/>
            <p:cNvSpPr txBox="1"/>
            <p:nvPr/>
          </p:nvSpPr>
          <p:spPr>
            <a:xfrm>
              <a:off x="1166869" y="3846843"/>
              <a:ext cx="991238" cy="281133"/>
            </a:xfrm>
            <a:prstGeom prst="rect">
              <a:avLst/>
            </a:prstGeom>
            <a:noFill/>
          </p:spPr>
          <p:txBody>
            <a:bodyPr wrap="square" rtlCol="0">
              <a:spAutoFit/>
            </a:bodyPr>
            <a:lstStyle/>
            <a:p>
              <a:r>
                <a:rPr lang="zh-CN" altLang="en-US" sz="1200" dirty="0" smtClean="0">
                  <a:solidFill>
                    <a:prstClr val="white">
                      <a:lumMod val="95000"/>
                    </a:prstClr>
                  </a:solidFill>
                </a:rPr>
                <a:t>相关系数法</a:t>
              </a:r>
              <a:endParaRPr lang="zh-CN" altLang="en-US" sz="1200" dirty="0">
                <a:solidFill>
                  <a:prstClr val="white">
                    <a:lumMod val="95000"/>
                  </a:prstClr>
                </a:solidFill>
              </a:endParaRPr>
            </a:p>
          </p:txBody>
        </p:sp>
        <p:sp>
          <p:nvSpPr>
            <p:cNvPr id="63" name="左箭头 62"/>
            <p:cNvSpPr/>
            <p:nvPr/>
          </p:nvSpPr>
          <p:spPr>
            <a:xfrm>
              <a:off x="1111528" y="4651585"/>
              <a:ext cx="996108" cy="5708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endParaRPr>
            </a:p>
          </p:txBody>
        </p:sp>
        <p:sp>
          <p:nvSpPr>
            <p:cNvPr id="64" name="TextBox 63"/>
            <p:cNvSpPr txBox="1"/>
            <p:nvPr/>
          </p:nvSpPr>
          <p:spPr>
            <a:xfrm>
              <a:off x="1237942" y="4787777"/>
              <a:ext cx="849633" cy="281133"/>
            </a:xfrm>
            <a:prstGeom prst="rect">
              <a:avLst/>
            </a:prstGeom>
            <a:noFill/>
          </p:spPr>
          <p:txBody>
            <a:bodyPr wrap="square" rtlCol="0">
              <a:spAutoFit/>
            </a:bodyPr>
            <a:lstStyle/>
            <a:p>
              <a:r>
                <a:rPr lang="zh-CN" altLang="en-US" sz="1200" dirty="0" smtClean="0">
                  <a:solidFill>
                    <a:prstClr val="white">
                      <a:lumMod val="95000"/>
                    </a:prstClr>
                  </a:solidFill>
                </a:rPr>
                <a:t>随机森林</a:t>
              </a:r>
              <a:endParaRPr lang="zh-CN" altLang="en-US" sz="1200" dirty="0">
                <a:solidFill>
                  <a:prstClr val="white">
                    <a:lumMod val="95000"/>
                  </a:prstClr>
                </a:solidFill>
              </a:endParaRPr>
            </a:p>
          </p:txBody>
        </p:sp>
        <p:sp>
          <p:nvSpPr>
            <p:cNvPr id="66" name="文本框 16"/>
            <p:cNvSpPr txBox="1"/>
            <p:nvPr/>
          </p:nvSpPr>
          <p:spPr>
            <a:xfrm>
              <a:off x="1285002" y="4122500"/>
              <a:ext cx="1455175" cy="281133"/>
            </a:xfrm>
            <a:prstGeom prst="rect">
              <a:avLst/>
            </a:prstGeom>
            <a:noFill/>
          </p:spPr>
          <p:txBody>
            <a:bodyPr wrap="square" rtlCol="0">
              <a:spAutoFit/>
            </a:bodyPr>
            <a:lstStyle/>
            <a:p>
              <a:r>
                <a:rPr lang="zh-CN" altLang="en-US" sz="1200" dirty="0" smtClean="0">
                  <a:solidFill>
                    <a:schemeClr val="bg2"/>
                  </a:solidFill>
                </a:rPr>
                <a:t>超过数据量阈值</a:t>
              </a:r>
              <a:endParaRPr lang="zh-CN" altLang="en-US" sz="1200" dirty="0">
                <a:solidFill>
                  <a:schemeClr val="bg2"/>
                </a:solidFill>
              </a:endParaRPr>
            </a:p>
          </p:txBody>
        </p:sp>
        <p:sp>
          <p:nvSpPr>
            <p:cNvPr id="67" name="左箭头 66"/>
            <p:cNvSpPr/>
            <p:nvPr/>
          </p:nvSpPr>
          <p:spPr>
            <a:xfrm rot="10800000">
              <a:off x="4164994" y="3770159"/>
              <a:ext cx="1076385" cy="4375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文本框 16"/>
            <p:cNvSpPr txBox="1"/>
            <p:nvPr/>
          </p:nvSpPr>
          <p:spPr>
            <a:xfrm>
              <a:off x="4099938" y="3833204"/>
              <a:ext cx="1250548" cy="461665"/>
            </a:xfrm>
            <a:prstGeom prst="rect">
              <a:avLst/>
            </a:prstGeom>
            <a:noFill/>
          </p:spPr>
          <p:txBody>
            <a:bodyPr wrap="square" rtlCol="0">
              <a:spAutoFit/>
            </a:bodyPr>
            <a:lstStyle/>
            <a:p>
              <a:r>
                <a:rPr lang="zh-CN" altLang="en-US" sz="1200" dirty="0" smtClean="0">
                  <a:solidFill>
                    <a:prstClr val="white">
                      <a:lumMod val="95000"/>
                    </a:prstClr>
                  </a:solidFill>
                </a:rPr>
                <a:t>最大信息系数法</a:t>
              </a:r>
              <a:endParaRPr lang="zh-CN" altLang="en-US" sz="1200" dirty="0">
                <a:solidFill>
                  <a:prstClr val="white">
                    <a:lumMod val="95000"/>
                  </a:prstClr>
                </a:solidFill>
              </a:endParaRPr>
            </a:p>
          </p:txBody>
        </p:sp>
        <p:sp>
          <p:nvSpPr>
            <p:cNvPr id="69" name="左箭头 68"/>
            <p:cNvSpPr/>
            <p:nvPr/>
          </p:nvSpPr>
          <p:spPr>
            <a:xfrm rot="10800000">
              <a:off x="4175445" y="4611879"/>
              <a:ext cx="1132843" cy="5708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文本框 16"/>
            <p:cNvSpPr txBox="1"/>
            <p:nvPr/>
          </p:nvSpPr>
          <p:spPr>
            <a:xfrm>
              <a:off x="4198825" y="4721010"/>
              <a:ext cx="1313570" cy="281133"/>
            </a:xfrm>
            <a:prstGeom prst="rect">
              <a:avLst/>
            </a:prstGeom>
            <a:noFill/>
          </p:spPr>
          <p:txBody>
            <a:bodyPr wrap="square" rtlCol="0">
              <a:spAutoFit/>
            </a:bodyPr>
            <a:lstStyle/>
            <a:p>
              <a:r>
                <a:rPr lang="en-US" altLang="zh-CN" sz="1200" dirty="0" smtClean="0">
                  <a:solidFill>
                    <a:prstClr val="white">
                      <a:lumMod val="95000"/>
                    </a:prstClr>
                  </a:solidFill>
                </a:rPr>
                <a:t>Lasso</a:t>
              </a:r>
              <a:r>
                <a:rPr lang="zh-CN" altLang="en-US" sz="1200" dirty="0" smtClean="0">
                  <a:solidFill>
                    <a:prstClr val="white">
                      <a:lumMod val="95000"/>
                    </a:prstClr>
                  </a:solidFill>
                </a:rPr>
                <a:t>法</a:t>
              </a:r>
              <a:endParaRPr lang="zh-CN" altLang="en-US" sz="1200" dirty="0">
                <a:solidFill>
                  <a:prstClr val="white">
                    <a:lumMod val="95000"/>
                  </a:prstClr>
                </a:solidFill>
              </a:endParaRPr>
            </a:p>
          </p:txBody>
        </p:sp>
        <p:sp>
          <p:nvSpPr>
            <p:cNvPr id="71" name="椭圆 70"/>
            <p:cNvSpPr/>
            <p:nvPr/>
          </p:nvSpPr>
          <p:spPr>
            <a:xfrm>
              <a:off x="5202654" y="2889451"/>
              <a:ext cx="1117021" cy="60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prstClr val="white"/>
                  </a:solidFill>
                </a:rPr>
                <a:t>稀疏属性</a:t>
              </a:r>
              <a:endParaRPr lang="zh-CN" altLang="en-US" sz="1200" dirty="0">
                <a:solidFill>
                  <a:prstClr val="white"/>
                </a:solidFill>
              </a:endParaRPr>
            </a:p>
          </p:txBody>
        </p:sp>
        <p:sp>
          <p:nvSpPr>
            <p:cNvPr id="72" name="椭圆 71"/>
            <p:cNvSpPr/>
            <p:nvPr/>
          </p:nvSpPr>
          <p:spPr>
            <a:xfrm>
              <a:off x="5259112" y="3793767"/>
              <a:ext cx="1100898" cy="53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prstClr val="white"/>
                  </a:solidFill>
                </a:rPr>
                <a:t>不相</a:t>
              </a:r>
              <a:r>
                <a:rPr lang="zh-CN" altLang="en-US" sz="1200" dirty="0" smtClean="0">
                  <a:solidFill>
                    <a:prstClr val="white"/>
                  </a:solidFill>
                </a:rPr>
                <a:t>关属性</a:t>
              </a:r>
              <a:endParaRPr lang="zh-CN" altLang="en-US" sz="1200" dirty="0">
                <a:solidFill>
                  <a:prstClr val="white"/>
                </a:solidFill>
              </a:endParaRPr>
            </a:p>
          </p:txBody>
        </p:sp>
        <p:sp>
          <p:nvSpPr>
            <p:cNvPr id="73" name="椭圆 72"/>
            <p:cNvSpPr/>
            <p:nvPr/>
          </p:nvSpPr>
          <p:spPr>
            <a:xfrm>
              <a:off x="5313183" y="4655718"/>
              <a:ext cx="1062041" cy="54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prstClr val="white"/>
                  </a:solidFill>
                </a:rPr>
                <a:t>冗余属性</a:t>
              </a:r>
              <a:endParaRPr lang="zh-CN" altLang="en-US" sz="1200" dirty="0">
                <a:solidFill>
                  <a:prstClr val="white"/>
                </a:solidFill>
              </a:endParaRPr>
            </a:p>
          </p:txBody>
        </p:sp>
        <p:sp>
          <p:nvSpPr>
            <p:cNvPr id="74" name="文本框 16"/>
            <p:cNvSpPr txBox="1"/>
            <p:nvPr/>
          </p:nvSpPr>
          <p:spPr>
            <a:xfrm>
              <a:off x="1336997" y="5077542"/>
              <a:ext cx="1455175" cy="281133"/>
            </a:xfrm>
            <a:prstGeom prst="rect">
              <a:avLst/>
            </a:prstGeom>
            <a:noFill/>
          </p:spPr>
          <p:txBody>
            <a:bodyPr wrap="square" rtlCol="0">
              <a:spAutoFit/>
            </a:bodyPr>
            <a:lstStyle/>
            <a:p>
              <a:r>
                <a:rPr lang="zh-CN" altLang="en-US" sz="1200" dirty="0">
                  <a:solidFill>
                    <a:srgbClr val="FF0000"/>
                  </a:solidFill>
                </a:rPr>
                <a:t>超</a:t>
              </a:r>
              <a:r>
                <a:rPr lang="zh-CN" altLang="en-US" sz="1200" dirty="0" smtClean="0">
                  <a:solidFill>
                    <a:srgbClr val="FF0000"/>
                  </a:solidFill>
                </a:rPr>
                <a:t>过数据量阈值</a:t>
              </a:r>
              <a:endParaRPr lang="zh-CN" altLang="en-US" sz="1200" dirty="0">
                <a:solidFill>
                  <a:srgbClr val="FF0000"/>
                </a:solidFill>
              </a:endParaRPr>
            </a:p>
          </p:txBody>
        </p:sp>
        <p:sp>
          <p:nvSpPr>
            <p:cNvPr id="75" name="文本框 16"/>
            <p:cNvSpPr txBox="1"/>
            <p:nvPr/>
          </p:nvSpPr>
          <p:spPr>
            <a:xfrm>
              <a:off x="4035495" y="4117813"/>
              <a:ext cx="1455175" cy="281133"/>
            </a:xfrm>
            <a:prstGeom prst="rect">
              <a:avLst/>
            </a:prstGeom>
            <a:noFill/>
          </p:spPr>
          <p:txBody>
            <a:bodyPr wrap="square" rtlCol="0">
              <a:spAutoFit/>
            </a:bodyPr>
            <a:lstStyle/>
            <a:p>
              <a:r>
                <a:rPr lang="zh-CN" altLang="en-US" sz="1200" dirty="0" smtClean="0">
                  <a:solidFill>
                    <a:schemeClr val="bg2"/>
                  </a:solidFill>
                </a:rPr>
                <a:t>低于数据量阈值</a:t>
              </a:r>
              <a:endParaRPr lang="zh-CN" altLang="en-US" sz="1200" dirty="0">
                <a:solidFill>
                  <a:schemeClr val="bg2"/>
                </a:solidFill>
              </a:endParaRPr>
            </a:p>
          </p:txBody>
        </p:sp>
        <p:sp>
          <p:nvSpPr>
            <p:cNvPr id="76" name="文本框 16"/>
            <p:cNvSpPr txBox="1"/>
            <p:nvPr/>
          </p:nvSpPr>
          <p:spPr>
            <a:xfrm>
              <a:off x="4066632" y="5086888"/>
              <a:ext cx="1455175" cy="281133"/>
            </a:xfrm>
            <a:prstGeom prst="rect">
              <a:avLst/>
            </a:prstGeom>
            <a:noFill/>
          </p:spPr>
          <p:txBody>
            <a:bodyPr wrap="square" rtlCol="0">
              <a:spAutoFit/>
            </a:bodyPr>
            <a:lstStyle/>
            <a:p>
              <a:r>
                <a:rPr lang="zh-CN" altLang="en-US" sz="1200" dirty="0" smtClean="0">
                  <a:solidFill>
                    <a:srgbClr val="FF0000"/>
                  </a:solidFill>
                </a:rPr>
                <a:t>低于数据量阈值</a:t>
              </a:r>
              <a:endParaRPr lang="zh-CN" altLang="en-US" sz="1200" dirty="0">
                <a:solidFill>
                  <a:srgbClr val="FF0000"/>
                </a:solidFill>
              </a:endParaRPr>
            </a:p>
          </p:txBody>
        </p:sp>
      </p:grpSp>
      <p:cxnSp>
        <p:nvCxnSpPr>
          <p:cNvPr id="7" name="直接箭头连接符 6"/>
          <p:cNvCxnSpPr/>
          <p:nvPr/>
        </p:nvCxnSpPr>
        <p:spPr>
          <a:xfrm flipH="1">
            <a:off x="4354496" y="2573180"/>
            <a:ext cx="3405142" cy="0"/>
          </a:xfrm>
          <a:prstGeom prst="straightConnector1">
            <a:avLst/>
          </a:prstGeom>
          <a:ln>
            <a:solidFill>
              <a:srgbClr val="00B0F0"/>
            </a:solidFill>
            <a:tailEnd type="triangle"/>
          </a:ln>
        </p:spPr>
        <p:style>
          <a:lnRef idx="2">
            <a:schemeClr val="accent2"/>
          </a:lnRef>
          <a:fillRef idx="0">
            <a:schemeClr val="accent2"/>
          </a:fillRef>
          <a:effectRef idx="1">
            <a:schemeClr val="accent2"/>
          </a:effectRef>
          <a:fontRef idx="minor">
            <a:schemeClr val="tx1"/>
          </a:fontRef>
        </p:style>
      </p:cxnSp>
      <p:cxnSp>
        <p:nvCxnSpPr>
          <p:cNvPr id="14" name="直接箭头连接符 13"/>
          <p:cNvCxnSpPr/>
          <p:nvPr/>
        </p:nvCxnSpPr>
        <p:spPr>
          <a:xfrm flipH="1">
            <a:off x="4312613" y="3538398"/>
            <a:ext cx="3420113" cy="34365"/>
          </a:xfrm>
          <a:prstGeom prst="straightConnector1">
            <a:avLst/>
          </a:prstGeom>
          <a:ln>
            <a:solidFill>
              <a:srgbClr val="00B0F0"/>
            </a:solidFill>
            <a:tailEnd type="triangle"/>
          </a:ln>
        </p:spPr>
        <p:style>
          <a:lnRef idx="2">
            <a:schemeClr val="accent2"/>
          </a:lnRef>
          <a:fillRef idx="0">
            <a:schemeClr val="accent2"/>
          </a:fillRef>
          <a:effectRef idx="1">
            <a:schemeClr val="accent2"/>
          </a:effectRef>
          <a:fontRef idx="minor">
            <a:schemeClr val="tx1"/>
          </a:fontRef>
        </p:style>
      </p:cxnSp>
      <p:cxnSp>
        <p:nvCxnSpPr>
          <p:cNvPr id="49" name="直接箭头连接符 48"/>
          <p:cNvCxnSpPr/>
          <p:nvPr/>
        </p:nvCxnSpPr>
        <p:spPr>
          <a:xfrm flipH="1">
            <a:off x="4319539" y="4294126"/>
            <a:ext cx="3420113" cy="34365"/>
          </a:xfrm>
          <a:prstGeom prst="straightConnector1">
            <a:avLst/>
          </a:prstGeom>
          <a:ln>
            <a:solidFill>
              <a:srgbClr val="00B0F0"/>
            </a:solidFill>
            <a:tailEnd type="triangle"/>
          </a:ln>
        </p:spPr>
        <p:style>
          <a:lnRef idx="2">
            <a:schemeClr val="accent2"/>
          </a:lnRef>
          <a:fillRef idx="0">
            <a:schemeClr val="accent2"/>
          </a:fillRef>
          <a:effectRef idx="1">
            <a:schemeClr val="accent2"/>
          </a:effectRef>
          <a:fontRef idx="minor">
            <a:schemeClr val="tx1"/>
          </a:fontRef>
        </p:style>
      </p:cxnSp>
      <p:sp>
        <p:nvSpPr>
          <p:cNvPr id="15" name="文本框 14"/>
          <p:cNvSpPr txBox="1"/>
          <p:nvPr/>
        </p:nvSpPr>
        <p:spPr>
          <a:xfrm>
            <a:off x="1183037" y="2506258"/>
            <a:ext cx="6211896" cy="932133"/>
          </a:xfrm>
          <a:prstGeom prst="rect">
            <a:avLst/>
          </a:prstGeom>
          <a:noFill/>
          <a:ln w="38100">
            <a:solidFill>
              <a:srgbClr val="7030A0"/>
            </a:solidFill>
          </a:ln>
        </p:spPr>
        <p:txBody>
          <a:bodyPr wrap="square" rtlCol="0">
            <a:spAutoFit/>
          </a:bodyPr>
          <a:lstStyle/>
          <a:p>
            <a:endParaRPr lang="zh-CN" altLang="en-US" dirty="0"/>
          </a:p>
        </p:txBody>
      </p:sp>
      <p:sp>
        <p:nvSpPr>
          <p:cNvPr id="22" name="文本框 21"/>
          <p:cNvSpPr txBox="1"/>
          <p:nvPr/>
        </p:nvSpPr>
        <p:spPr>
          <a:xfrm>
            <a:off x="233124" y="1933251"/>
            <a:ext cx="461665" cy="3704367"/>
          </a:xfrm>
          <a:prstGeom prst="rect">
            <a:avLst/>
          </a:prstGeom>
          <a:solidFill>
            <a:schemeClr val="accent5"/>
          </a:solidFill>
        </p:spPr>
        <p:txBody>
          <a:bodyPr vert="eaVert" wrap="square" rtlCol="0">
            <a:spAutoFit/>
          </a:bodyPr>
          <a:lstStyle/>
          <a:p>
            <a:pPr algn="ctr"/>
            <a:r>
              <a:rPr lang="zh-CN" altLang="en-US" dirty="0" smtClean="0"/>
              <a:t>模型验证</a:t>
            </a:r>
            <a:r>
              <a:rPr lang="zh-CN" altLang="en-US" dirty="0"/>
              <a:t>与调参</a:t>
            </a:r>
            <a:r>
              <a:rPr lang="zh-CN" altLang="en-US" dirty="0" smtClean="0"/>
              <a:t>：</a:t>
            </a:r>
            <a:r>
              <a:rPr lang="en-US" altLang="zh-CN" dirty="0" smtClean="0"/>
              <a:t>SVR</a:t>
            </a:r>
            <a:endParaRPr lang="zh-CN" altLang="en-US" dirty="0"/>
          </a:p>
        </p:txBody>
      </p:sp>
      <p:cxnSp>
        <p:nvCxnSpPr>
          <p:cNvPr id="33" name="直接箭头连接符 32"/>
          <p:cNvCxnSpPr>
            <a:stCxn id="22" idx="3"/>
            <a:endCxn id="15" idx="1"/>
          </p:cNvCxnSpPr>
          <p:nvPr/>
        </p:nvCxnSpPr>
        <p:spPr>
          <a:xfrm flipV="1">
            <a:off x="694789" y="2972325"/>
            <a:ext cx="488248" cy="81311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168173" y="3559836"/>
            <a:ext cx="6241622" cy="894915"/>
          </a:xfrm>
          <a:prstGeom prst="rect">
            <a:avLst/>
          </a:prstGeom>
          <a:noFill/>
          <a:ln w="38100">
            <a:solidFill>
              <a:srgbClr val="C00000"/>
            </a:solidFill>
          </a:ln>
        </p:spPr>
        <p:txBody>
          <a:bodyPr wrap="square" rtlCol="0">
            <a:spAutoFit/>
          </a:bodyPr>
          <a:lstStyle/>
          <a:p>
            <a:endParaRPr lang="zh-CN" altLang="en-US" dirty="0"/>
          </a:p>
        </p:txBody>
      </p:sp>
      <p:sp>
        <p:nvSpPr>
          <p:cNvPr id="62" name="文本框 61"/>
          <p:cNvSpPr txBox="1"/>
          <p:nvPr/>
        </p:nvSpPr>
        <p:spPr>
          <a:xfrm>
            <a:off x="1202132" y="4540580"/>
            <a:ext cx="6225102" cy="948990"/>
          </a:xfrm>
          <a:prstGeom prst="rect">
            <a:avLst/>
          </a:prstGeom>
          <a:noFill/>
          <a:ln w="38100">
            <a:solidFill>
              <a:srgbClr val="FFFF00"/>
            </a:solidFill>
          </a:ln>
        </p:spPr>
        <p:txBody>
          <a:bodyPr wrap="square" rtlCol="0">
            <a:spAutoFit/>
          </a:bodyPr>
          <a:lstStyle/>
          <a:p>
            <a:endParaRPr lang="zh-CN" altLang="en-US" dirty="0"/>
          </a:p>
        </p:txBody>
      </p:sp>
      <p:cxnSp>
        <p:nvCxnSpPr>
          <p:cNvPr id="38" name="直接箭头连接符 37"/>
          <p:cNvCxnSpPr>
            <a:stCxn id="22" idx="3"/>
            <a:endCxn id="58" idx="1"/>
          </p:cNvCxnSpPr>
          <p:nvPr/>
        </p:nvCxnSpPr>
        <p:spPr>
          <a:xfrm>
            <a:off x="694789" y="3785435"/>
            <a:ext cx="473384" cy="22185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2" idx="3"/>
            <a:endCxn id="62" idx="1"/>
          </p:cNvCxnSpPr>
          <p:nvPr/>
        </p:nvCxnSpPr>
        <p:spPr>
          <a:xfrm>
            <a:off x="694789" y="3785435"/>
            <a:ext cx="507343" cy="122964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流程图: 手动操作 91"/>
          <p:cNvSpPr/>
          <p:nvPr/>
        </p:nvSpPr>
        <p:spPr>
          <a:xfrm>
            <a:off x="3289911" y="5451426"/>
            <a:ext cx="1945071" cy="329775"/>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rPr>
              <a:t>数据降维</a:t>
            </a:r>
            <a:endParaRPr lang="zh-CN" altLang="en-US" sz="1400" dirty="0">
              <a:solidFill>
                <a:prstClr val="white"/>
              </a:solidFill>
            </a:endParaRPr>
          </a:p>
        </p:txBody>
      </p:sp>
      <p:sp>
        <p:nvSpPr>
          <p:cNvPr id="1026" name="下箭头 1025"/>
          <p:cNvSpPr/>
          <p:nvPr/>
        </p:nvSpPr>
        <p:spPr>
          <a:xfrm>
            <a:off x="4118688" y="5805264"/>
            <a:ext cx="193925" cy="263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4719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7729"/>
            <a:ext cx="8229600" cy="796950"/>
          </a:xfrm>
        </p:spPr>
        <p:txBody>
          <a:bodyPr/>
          <a:lstStyle/>
          <a:p>
            <a:r>
              <a:rPr lang="zh-CN" altLang="en-US" dirty="0" smtClean="0"/>
              <a:t>特征选择算法实验结果</a:t>
            </a:r>
            <a:endParaRPr lang="zh-CN" altLang="en-US" dirty="0"/>
          </a:p>
        </p:txBody>
      </p:sp>
      <p:graphicFrame>
        <p:nvGraphicFramePr>
          <p:cNvPr id="14" name="图示 13"/>
          <p:cNvGraphicFramePr/>
          <p:nvPr>
            <p:extLst>
              <p:ext uri="{D42A27DB-BD31-4B8C-83A1-F6EECF244321}">
                <p14:modId xmlns:p14="http://schemas.microsoft.com/office/powerpoint/2010/main" val="2771613349"/>
              </p:ext>
            </p:extLst>
          </p:nvPr>
        </p:nvGraphicFramePr>
        <p:xfrm>
          <a:off x="1630875" y="1722509"/>
          <a:ext cx="5303912" cy="3141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图片 17"/>
          <p:cNvPicPr>
            <a:picLocks noChangeAspect="1"/>
          </p:cNvPicPr>
          <p:nvPr/>
        </p:nvPicPr>
        <p:blipFill>
          <a:blip r:embed="rId7"/>
          <a:stretch>
            <a:fillRect/>
          </a:stretch>
        </p:blipFill>
        <p:spPr>
          <a:xfrm>
            <a:off x="4870376" y="1578182"/>
            <a:ext cx="3168352" cy="1584175"/>
          </a:xfrm>
          <a:prstGeom prst="rect">
            <a:avLst/>
          </a:prstGeom>
        </p:spPr>
      </p:pic>
      <p:sp>
        <p:nvSpPr>
          <p:cNvPr id="20" name="文本框 19"/>
          <p:cNvSpPr txBox="1"/>
          <p:nvPr/>
        </p:nvSpPr>
        <p:spPr>
          <a:xfrm>
            <a:off x="6803956" y="1129387"/>
            <a:ext cx="1080120" cy="307777"/>
          </a:xfrm>
          <a:prstGeom prst="rect">
            <a:avLst/>
          </a:prstGeom>
          <a:noFill/>
        </p:spPr>
        <p:txBody>
          <a:bodyPr wrap="square" rtlCol="0">
            <a:spAutoFit/>
          </a:bodyPr>
          <a:lstStyle/>
          <a:p>
            <a:r>
              <a:rPr lang="en-US" altLang="zh-CN" sz="1400" dirty="0" smtClean="0"/>
              <a:t>7</a:t>
            </a:r>
            <a:r>
              <a:rPr lang="zh-CN" altLang="en-US" sz="1400" dirty="0" smtClean="0"/>
              <a:t>维降到</a:t>
            </a:r>
            <a:r>
              <a:rPr lang="en-US" altLang="zh-CN" sz="1400" dirty="0" smtClean="0"/>
              <a:t>3</a:t>
            </a:r>
            <a:r>
              <a:rPr lang="zh-CN" altLang="en-US" sz="1400" dirty="0" smtClean="0"/>
              <a:t>维</a:t>
            </a:r>
            <a:endParaRPr lang="zh-CN" altLang="en-US" sz="1400" dirty="0"/>
          </a:p>
        </p:txBody>
      </p:sp>
      <p:pic>
        <p:nvPicPr>
          <p:cNvPr id="21" name="图片 20"/>
          <p:cNvPicPr>
            <a:picLocks noChangeAspect="1"/>
          </p:cNvPicPr>
          <p:nvPr/>
        </p:nvPicPr>
        <p:blipFill>
          <a:blip r:embed="rId8"/>
          <a:stretch>
            <a:fillRect/>
          </a:stretch>
        </p:blipFill>
        <p:spPr>
          <a:xfrm>
            <a:off x="6014200" y="4509120"/>
            <a:ext cx="2917922" cy="1505718"/>
          </a:xfrm>
          <a:prstGeom prst="rect">
            <a:avLst/>
          </a:prstGeom>
        </p:spPr>
      </p:pic>
      <p:sp>
        <p:nvSpPr>
          <p:cNvPr id="22" name="圆角矩形标注 21"/>
          <p:cNvSpPr/>
          <p:nvPr/>
        </p:nvSpPr>
        <p:spPr>
          <a:xfrm>
            <a:off x="6731380" y="3925860"/>
            <a:ext cx="1225273" cy="442242"/>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标注 22"/>
          <p:cNvSpPr/>
          <p:nvPr/>
        </p:nvSpPr>
        <p:spPr>
          <a:xfrm>
            <a:off x="1187625" y="1708325"/>
            <a:ext cx="1450020" cy="442242"/>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115616" y="1803550"/>
            <a:ext cx="1594036" cy="307777"/>
          </a:xfrm>
          <a:prstGeom prst="rect">
            <a:avLst/>
          </a:prstGeom>
          <a:noFill/>
        </p:spPr>
        <p:txBody>
          <a:bodyPr wrap="square" rtlCol="0">
            <a:spAutoFit/>
          </a:bodyPr>
          <a:lstStyle/>
          <a:p>
            <a:r>
              <a:rPr lang="en-US" altLang="zh-CN" sz="1400" dirty="0" smtClean="0"/>
              <a:t>1024</a:t>
            </a:r>
            <a:r>
              <a:rPr lang="zh-CN" altLang="en-US" sz="1400" dirty="0" smtClean="0"/>
              <a:t>维降到</a:t>
            </a:r>
            <a:r>
              <a:rPr lang="en-US" altLang="zh-CN" sz="1400" dirty="0" smtClean="0"/>
              <a:t>106</a:t>
            </a:r>
            <a:r>
              <a:rPr lang="zh-CN" altLang="en-US" sz="1400" dirty="0" smtClean="0"/>
              <a:t>维</a:t>
            </a:r>
            <a:endParaRPr lang="zh-CN" altLang="en-US" sz="1400" dirty="0"/>
          </a:p>
        </p:txBody>
      </p:sp>
      <p:sp>
        <p:nvSpPr>
          <p:cNvPr id="28" name="圆角矩形标注 27"/>
          <p:cNvSpPr/>
          <p:nvPr/>
        </p:nvSpPr>
        <p:spPr>
          <a:xfrm>
            <a:off x="6731380" y="1059376"/>
            <a:ext cx="1225273" cy="442242"/>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6683279" y="3975291"/>
            <a:ext cx="1295852" cy="307777"/>
          </a:xfrm>
          <a:prstGeom prst="rect">
            <a:avLst/>
          </a:prstGeom>
          <a:noFill/>
        </p:spPr>
        <p:txBody>
          <a:bodyPr wrap="square" rtlCol="0">
            <a:spAutoFit/>
          </a:bodyPr>
          <a:lstStyle/>
          <a:p>
            <a:r>
              <a:rPr lang="en-US" altLang="zh-CN" sz="1400" dirty="0" smtClean="0"/>
              <a:t>15</a:t>
            </a:r>
            <a:r>
              <a:rPr lang="zh-CN" altLang="en-US" sz="1400" dirty="0" smtClean="0"/>
              <a:t>维降到</a:t>
            </a:r>
            <a:r>
              <a:rPr lang="en-US" altLang="zh-CN" sz="1400" dirty="0" smtClean="0"/>
              <a:t>11</a:t>
            </a:r>
            <a:r>
              <a:rPr lang="zh-CN" altLang="en-US" sz="1400" dirty="0" smtClean="0"/>
              <a:t>维</a:t>
            </a:r>
            <a:endParaRPr lang="zh-CN" altLang="en-US" sz="1400" dirty="0"/>
          </a:p>
        </p:txBody>
      </p:sp>
      <p:pic>
        <p:nvPicPr>
          <p:cNvPr id="30" name="图片 29"/>
          <p:cNvPicPr>
            <a:picLocks noChangeAspect="1"/>
          </p:cNvPicPr>
          <p:nvPr/>
        </p:nvPicPr>
        <p:blipFill>
          <a:blip r:embed="rId9"/>
          <a:stretch>
            <a:fillRect/>
          </a:stretch>
        </p:blipFill>
        <p:spPr>
          <a:xfrm>
            <a:off x="82703" y="2281534"/>
            <a:ext cx="3096344" cy="1494457"/>
          </a:xfrm>
          <a:prstGeom prst="rect">
            <a:avLst/>
          </a:prstGeom>
        </p:spPr>
      </p:pic>
    </p:spTree>
    <p:extLst>
      <p:ext uri="{BB962C8B-B14F-4D97-AF65-F5344CB8AC3E}">
        <p14:creationId xmlns:p14="http://schemas.microsoft.com/office/powerpoint/2010/main" val="862867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rmAutofit/>
          </a:bodyPr>
          <a:lstStyle/>
          <a:p>
            <a:r>
              <a:rPr lang="zh-CN" altLang="en-US" sz="2800" dirty="0"/>
              <a:t>数</a:t>
            </a:r>
            <a:r>
              <a:rPr lang="zh-CN" altLang="en-US" sz="2800" dirty="0" smtClean="0"/>
              <a:t>据</a:t>
            </a:r>
            <a:r>
              <a:rPr lang="zh-CN" altLang="en-US" sz="2800" dirty="0"/>
              <a:t>采</a:t>
            </a:r>
            <a:r>
              <a:rPr lang="zh-CN" altLang="en-US" sz="2800" dirty="0" smtClean="0"/>
              <a:t>集与分类</a:t>
            </a:r>
            <a:endParaRPr lang="zh-CN" altLang="en-US" sz="2800" dirty="0"/>
          </a:p>
        </p:txBody>
      </p:sp>
      <p:sp>
        <p:nvSpPr>
          <p:cNvPr id="5" name="矩形 4"/>
          <p:cNvSpPr/>
          <p:nvPr/>
        </p:nvSpPr>
        <p:spPr>
          <a:xfrm>
            <a:off x="16216" y="840788"/>
            <a:ext cx="2355568"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zh-CN" altLang="en-US" sz="2400" dirty="0"/>
              <a:t>数</a:t>
            </a:r>
            <a:r>
              <a:rPr lang="zh-CN" altLang="en-US" sz="2400" dirty="0" smtClean="0"/>
              <a:t>据分类</a:t>
            </a:r>
            <a:endParaRPr lang="zh-CN" altLang="en-US" sz="2400" dirty="0"/>
          </a:p>
        </p:txBody>
      </p:sp>
      <p:sp>
        <p:nvSpPr>
          <p:cNvPr id="12" name="íṡľíḍè-Oval 33"/>
          <p:cNvSpPr>
            <a:spLocks noChangeAspect="1"/>
          </p:cNvSpPr>
          <p:nvPr/>
        </p:nvSpPr>
        <p:spPr>
          <a:xfrm>
            <a:off x="4399608" y="3383217"/>
            <a:ext cx="118132" cy="129722"/>
          </a:xfrm>
          <a:prstGeom prst="ellipse">
            <a:avLst/>
          </a:prstGeom>
          <a:solidFill>
            <a:schemeClr val="accent3">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nvGrpSpPr>
          <p:cNvPr id="67" name="Group 1"/>
          <p:cNvGrpSpPr/>
          <p:nvPr/>
        </p:nvGrpSpPr>
        <p:grpSpPr>
          <a:xfrm>
            <a:off x="3110706" y="3736986"/>
            <a:ext cx="2307556" cy="1963041"/>
            <a:chOff x="4359424" y="3692215"/>
            <a:chExt cx="2976945" cy="2306214"/>
          </a:xfrm>
          <a:solidFill>
            <a:schemeClr val="tx2">
              <a:lumMod val="60000"/>
              <a:lumOff val="40000"/>
            </a:schemeClr>
          </a:solidFill>
        </p:grpSpPr>
        <p:sp>
          <p:nvSpPr>
            <p:cNvPr id="68" name="íṡľíḍè-Freeform: Shape 5"/>
            <p:cNvSpPr>
              <a:spLocks/>
            </p:cNvSpPr>
            <p:nvPr/>
          </p:nvSpPr>
          <p:spPr bwMode="auto">
            <a:xfrm>
              <a:off x="5481366" y="5974438"/>
              <a:ext cx="7634"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ṡľíḍè-Freeform: Shape 6"/>
            <p:cNvSpPr>
              <a:spLocks/>
            </p:cNvSpPr>
            <p:nvPr/>
          </p:nvSpPr>
          <p:spPr bwMode="auto">
            <a:xfrm>
              <a:off x="6891437" y="4030001"/>
              <a:ext cx="69795" cy="38169"/>
            </a:xfrm>
            <a:custGeom>
              <a:avLst/>
              <a:gdLst>
                <a:gd name="T0" fmla="*/ 1 w 9"/>
                <a:gd name="T1" fmla="*/ 1 h 5"/>
                <a:gd name="T2" fmla="*/ 2 w 9"/>
                <a:gd name="T3" fmla="*/ 4 h 5"/>
                <a:gd name="T4" fmla="*/ 5 w 9"/>
                <a:gd name="T5" fmla="*/ 4 h 5"/>
                <a:gd name="T6" fmla="*/ 7 w 9"/>
                <a:gd name="T7" fmla="*/ 4 h 5"/>
                <a:gd name="T8" fmla="*/ 9 w 9"/>
                <a:gd name="T9" fmla="*/ 5 h 5"/>
                <a:gd name="T10" fmla="*/ 5 w 9"/>
                <a:gd name="T11" fmla="*/ 1 h 5"/>
                <a:gd name="T12" fmla="*/ 2 w 9"/>
                <a:gd name="T13" fmla="*/ 0 h 5"/>
                <a:gd name="T14" fmla="*/ 1 w 9"/>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1" y="1"/>
                  </a:moveTo>
                  <a:cubicBezTo>
                    <a:pt x="2" y="2"/>
                    <a:pt x="2" y="2"/>
                    <a:pt x="2" y="4"/>
                  </a:cubicBezTo>
                  <a:cubicBezTo>
                    <a:pt x="3" y="5"/>
                    <a:pt x="4" y="4"/>
                    <a:pt x="5" y="4"/>
                  </a:cubicBezTo>
                  <a:cubicBezTo>
                    <a:pt x="5" y="3"/>
                    <a:pt x="5" y="3"/>
                    <a:pt x="7" y="4"/>
                  </a:cubicBezTo>
                  <a:cubicBezTo>
                    <a:pt x="8" y="5"/>
                    <a:pt x="8" y="5"/>
                    <a:pt x="9" y="5"/>
                  </a:cubicBezTo>
                  <a:cubicBezTo>
                    <a:pt x="7" y="4"/>
                    <a:pt x="6" y="2"/>
                    <a:pt x="5" y="1"/>
                  </a:cubicBezTo>
                  <a:cubicBezTo>
                    <a:pt x="4" y="1"/>
                    <a:pt x="3" y="1"/>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ṡľíḍè-Freeform: Shape 7"/>
            <p:cNvSpPr>
              <a:spLocks/>
            </p:cNvSpPr>
            <p:nvPr/>
          </p:nvSpPr>
          <p:spPr bwMode="auto">
            <a:xfrm>
              <a:off x="6852177" y="4084529"/>
              <a:ext cx="39260" cy="45803"/>
            </a:xfrm>
            <a:custGeom>
              <a:avLst/>
              <a:gdLst>
                <a:gd name="T0" fmla="*/ 5 w 5"/>
                <a:gd name="T1" fmla="*/ 5 h 6"/>
                <a:gd name="T2" fmla="*/ 0 w 5"/>
                <a:gd name="T3" fmla="*/ 3 h 6"/>
                <a:gd name="T4" fmla="*/ 5 w 5"/>
                <a:gd name="T5" fmla="*/ 5 h 6"/>
              </a:gdLst>
              <a:ahLst/>
              <a:cxnLst>
                <a:cxn ang="0">
                  <a:pos x="T0" y="T1"/>
                </a:cxn>
                <a:cxn ang="0">
                  <a:pos x="T2" y="T3"/>
                </a:cxn>
                <a:cxn ang="0">
                  <a:pos x="T4" y="T5"/>
                </a:cxn>
              </a:cxnLst>
              <a:rect l="0" t="0" r="r" b="b"/>
              <a:pathLst>
                <a:path w="5" h="6">
                  <a:moveTo>
                    <a:pt x="5" y="5"/>
                  </a:moveTo>
                  <a:cubicBezTo>
                    <a:pt x="5" y="4"/>
                    <a:pt x="1" y="0"/>
                    <a:pt x="0" y="3"/>
                  </a:cubicBezTo>
                  <a:cubicBezTo>
                    <a:pt x="0" y="4"/>
                    <a:pt x="4" y="6"/>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ṡľíḍè-Freeform: Shape 8"/>
            <p:cNvSpPr>
              <a:spLocks/>
            </p:cNvSpPr>
            <p:nvPr/>
          </p:nvSpPr>
          <p:spPr bwMode="auto">
            <a:xfrm>
              <a:off x="4907741" y="4681055"/>
              <a:ext cx="45803" cy="92696"/>
            </a:xfrm>
            <a:custGeom>
              <a:avLst/>
              <a:gdLst>
                <a:gd name="T0" fmla="*/ 2 w 6"/>
                <a:gd name="T1" fmla="*/ 9 h 12"/>
                <a:gd name="T2" fmla="*/ 5 w 6"/>
                <a:gd name="T3" fmla="*/ 11 h 12"/>
                <a:gd name="T4" fmla="*/ 3 w 6"/>
                <a:gd name="T5" fmla="*/ 6 h 12"/>
                <a:gd name="T6" fmla="*/ 1 w 6"/>
                <a:gd name="T7" fmla="*/ 1 h 12"/>
                <a:gd name="T8" fmla="*/ 1 w 6"/>
                <a:gd name="T9" fmla="*/ 0 h 12"/>
                <a:gd name="T10" fmla="*/ 0 w 6"/>
                <a:gd name="T11" fmla="*/ 4 h 12"/>
                <a:gd name="T12" fmla="*/ 1 w 6"/>
                <a:gd name="T13" fmla="*/ 7 h 12"/>
                <a:gd name="T14" fmla="*/ 2 w 6"/>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9"/>
                  </a:moveTo>
                  <a:cubicBezTo>
                    <a:pt x="3" y="9"/>
                    <a:pt x="4" y="12"/>
                    <a:pt x="5" y="11"/>
                  </a:cubicBezTo>
                  <a:cubicBezTo>
                    <a:pt x="6" y="9"/>
                    <a:pt x="3" y="7"/>
                    <a:pt x="3" y="6"/>
                  </a:cubicBezTo>
                  <a:cubicBezTo>
                    <a:pt x="2" y="5"/>
                    <a:pt x="3" y="3"/>
                    <a:pt x="1" y="1"/>
                  </a:cubicBezTo>
                  <a:cubicBezTo>
                    <a:pt x="1" y="1"/>
                    <a:pt x="1" y="0"/>
                    <a:pt x="1" y="0"/>
                  </a:cubicBezTo>
                  <a:cubicBezTo>
                    <a:pt x="0" y="2"/>
                    <a:pt x="0" y="3"/>
                    <a:pt x="0" y="4"/>
                  </a:cubicBezTo>
                  <a:cubicBezTo>
                    <a:pt x="1" y="5"/>
                    <a:pt x="1" y="6"/>
                    <a:pt x="1" y="7"/>
                  </a:cubicBezTo>
                  <a:cubicBezTo>
                    <a:pt x="1" y="8"/>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íṡľíḍè-Freeform: Shape 9"/>
            <p:cNvSpPr>
              <a:spLocks/>
            </p:cNvSpPr>
            <p:nvPr/>
          </p:nvSpPr>
          <p:spPr bwMode="auto">
            <a:xfrm>
              <a:off x="5294883" y="3990742"/>
              <a:ext cx="46893" cy="31626"/>
            </a:xfrm>
            <a:custGeom>
              <a:avLst/>
              <a:gdLst>
                <a:gd name="T0" fmla="*/ 1 w 6"/>
                <a:gd name="T1" fmla="*/ 4 h 4"/>
                <a:gd name="T2" fmla="*/ 3 w 6"/>
                <a:gd name="T3" fmla="*/ 3 h 4"/>
                <a:gd name="T4" fmla="*/ 6 w 6"/>
                <a:gd name="T5" fmla="*/ 1 h 4"/>
                <a:gd name="T6" fmla="*/ 5 w 6"/>
                <a:gd name="T7" fmla="*/ 0 h 4"/>
                <a:gd name="T8" fmla="*/ 0 w 6"/>
                <a:gd name="T9" fmla="*/ 4 h 4"/>
                <a:gd name="T10" fmla="*/ 1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1" y="4"/>
                  </a:moveTo>
                  <a:cubicBezTo>
                    <a:pt x="1" y="4"/>
                    <a:pt x="3" y="3"/>
                    <a:pt x="3" y="3"/>
                  </a:cubicBezTo>
                  <a:cubicBezTo>
                    <a:pt x="4" y="3"/>
                    <a:pt x="6" y="2"/>
                    <a:pt x="6" y="1"/>
                  </a:cubicBezTo>
                  <a:cubicBezTo>
                    <a:pt x="6" y="0"/>
                    <a:pt x="5" y="0"/>
                    <a:pt x="5" y="0"/>
                  </a:cubicBezTo>
                  <a:cubicBezTo>
                    <a:pt x="3" y="1"/>
                    <a:pt x="2" y="3"/>
                    <a:pt x="0"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íṡľíḍè-Freeform: Shape 10"/>
            <p:cNvSpPr>
              <a:spLocks/>
            </p:cNvSpPr>
            <p:nvPr/>
          </p:nvSpPr>
          <p:spPr bwMode="auto">
            <a:xfrm>
              <a:off x="5357044" y="3920947"/>
              <a:ext cx="262821" cy="154857"/>
            </a:xfrm>
            <a:custGeom>
              <a:avLst/>
              <a:gdLst>
                <a:gd name="T0" fmla="*/ 0 w 34"/>
                <a:gd name="T1" fmla="*/ 7 h 20"/>
                <a:gd name="T2" fmla="*/ 2 w 34"/>
                <a:gd name="T3" fmla="*/ 6 h 20"/>
                <a:gd name="T4" fmla="*/ 3 w 34"/>
                <a:gd name="T5" fmla="*/ 5 h 20"/>
                <a:gd name="T6" fmla="*/ 4 w 34"/>
                <a:gd name="T7" fmla="*/ 7 h 20"/>
                <a:gd name="T8" fmla="*/ 6 w 34"/>
                <a:gd name="T9" fmla="*/ 7 h 20"/>
                <a:gd name="T10" fmla="*/ 5 w 34"/>
                <a:gd name="T11" fmla="*/ 10 h 20"/>
                <a:gd name="T12" fmla="*/ 4 w 34"/>
                <a:gd name="T13" fmla="*/ 11 h 20"/>
                <a:gd name="T14" fmla="*/ 7 w 34"/>
                <a:gd name="T15" fmla="*/ 11 h 20"/>
                <a:gd name="T16" fmla="*/ 9 w 34"/>
                <a:gd name="T17" fmla="*/ 9 h 20"/>
                <a:gd name="T18" fmla="*/ 11 w 34"/>
                <a:gd name="T19" fmla="*/ 8 h 20"/>
                <a:gd name="T20" fmla="*/ 11 w 34"/>
                <a:gd name="T21" fmla="*/ 10 h 20"/>
                <a:gd name="T22" fmla="*/ 8 w 34"/>
                <a:gd name="T23" fmla="*/ 12 h 20"/>
                <a:gd name="T24" fmla="*/ 5 w 34"/>
                <a:gd name="T25" fmla="*/ 13 h 20"/>
                <a:gd name="T26" fmla="*/ 2 w 34"/>
                <a:gd name="T27" fmla="*/ 14 h 20"/>
                <a:gd name="T28" fmla="*/ 2 w 34"/>
                <a:gd name="T29" fmla="*/ 17 h 20"/>
                <a:gd name="T30" fmla="*/ 4 w 34"/>
                <a:gd name="T31" fmla="*/ 16 h 20"/>
                <a:gd name="T32" fmla="*/ 10 w 34"/>
                <a:gd name="T33" fmla="*/ 16 h 20"/>
                <a:gd name="T34" fmla="*/ 13 w 34"/>
                <a:gd name="T35" fmla="*/ 17 h 20"/>
                <a:gd name="T36" fmla="*/ 15 w 34"/>
                <a:gd name="T37" fmla="*/ 18 h 20"/>
                <a:gd name="T38" fmla="*/ 17 w 34"/>
                <a:gd name="T39" fmla="*/ 18 h 20"/>
                <a:gd name="T40" fmla="*/ 19 w 34"/>
                <a:gd name="T41" fmla="*/ 19 h 20"/>
                <a:gd name="T42" fmla="*/ 22 w 34"/>
                <a:gd name="T43" fmla="*/ 19 h 20"/>
                <a:gd name="T44" fmla="*/ 24 w 34"/>
                <a:gd name="T45" fmla="*/ 18 h 20"/>
                <a:gd name="T46" fmla="*/ 26 w 34"/>
                <a:gd name="T47" fmla="*/ 18 h 20"/>
                <a:gd name="T48" fmla="*/ 26 w 34"/>
                <a:gd name="T49" fmla="*/ 15 h 20"/>
                <a:gd name="T50" fmla="*/ 22 w 34"/>
                <a:gd name="T51" fmla="*/ 13 h 20"/>
                <a:gd name="T52" fmla="*/ 22 w 34"/>
                <a:gd name="T53" fmla="*/ 12 h 20"/>
                <a:gd name="T54" fmla="*/ 26 w 34"/>
                <a:gd name="T55" fmla="*/ 13 h 20"/>
                <a:gd name="T56" fmla="*/ 29 w 34"/>
                <a:gd name="T57" fmla="*/ 13 h 20"/>
                <a:gd name="T58" fmla="*/ 32 w 34"/>
                <a:gd name="T59" fmla="*/ 12 h 20"/>
                <a:gd name="T60" fmla="*/ 34 w 34"/>
                <a:gd name="T61" fmla="*/ 10 h 20"/>
                <a:gd name="T62" fmla="*/ 28 w 34"/>
                <a:gd name="T63" fmla="*/ 9 h 20"/>
                <a:gd name="T64" fmla="*/ 25 w 34"/>
                <a:gd name="T65" fmla="*/ 7 h 20"/>
                <a:gd name="T66" fmla="*/ 22 w 34"/>
                <a:gd name="T67" fmla="*/ 7 h 20"/>
                <a:gd name="T68" fmla="*/ 22 w 34"/>
                <a:gd name="T69" fmla="*/ 3 h 20"/>
                <a:gd name="T70" fmla="*/ 14 w 34"/>
                <a:gd name="T71" fmla="*/ 2 h 20"/>
                <a:gd name="T72" fmla="*/ 8 w 34"/>
                <a:gd name="T73" fmla="*/ 0 h 20"/>
                <a:gd name="T74" fmla="*/ 0 w 34"/>
                <a:gd name="T75" fmla="*/ 7 h 20"/>
                <a:gd name="T76" fmla="*/ 0 w 34"/>
                <a:gd name="T7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0">
                  <a:moveTo>
                    <a:pt x="0" y="7"/>
                  </a:moveTo>
                  <a:cubicBezTo>
                    <a:pt x="0" y="7"/>
                    <a:pt x="2" y="7"/>
                    <a:pt x="2" y="6"/>
                  </a:cubicBezTo>
                  <a:cubicBezTo>
                    <a:pt x="2" y="5"/>
                    <a:pt x="2" y="5"/>
                    <a:pt x="3" y="5"/>
                  </a:cubicBezTo>
                  <a:cubicBezTo>
                    <a:pt x="3" y="5"/>
                    <a:pt x="2" y="7"/>
                    <a:pt x="4" y="7"/>
                  </a:cubicBezTo>
                  <a:cubicBezTo>
                    <a:pt x="5" y="6"/>
                    <a:pt x="5" y="6"/>
                    <a:pt x="6" y="7"/>
                  </a:cubicBezTo>
                  <a:cubicBezTo>
                    <a:pt x="7" y="7"/>
                    <a:pt x="5" y="9"/>
                    <a:pt x="5" y="10"/>
                  </a:cubicBezTo>
                  <a:cubicBezTo>
                    <a:pt x="4" y="10"/>
                    <a:pt x="3" y="11"/>
                    <a:pt x="4" y="11"/>
                  </a:cubicBezTo>
                  <a:cubicBezTo>
                    <a:pt x="6" y="11"/>
                    <a:pt x="7" y="11"/>
                    <a:pt x="7" y="11"/>
                  </a:cubicBezTo>
                  <a:cubicBezTo>
                    <a:pt x="7" y="11"/>
                    <a:pt x="8" y="9"/>
                    <a:pt x="9" y="9"/>
                  </a:cubicBezTo>
                  <a:cubicBezTo>
                    <a:pt x="9" y="8"/>
                    <a:pt x="10" y="8"/>
                    <a:pt x="11" y="8"/>
                  </a:cubicBezTo>
                  <a:cubicBezTo>
                    <a:pt x="11" y="9"/>
                    <a:pt x="14" y="9"/>
                    <a:pt x="11" y="10"/>
                  </a:cubicBezTo>
                  <a:cubicBezTo>
                    <a:pt x="9" y="11"/>
                    <a:pt x="8" y="11"/>
                    <a:pt x="8" y="12"/>
                  </a:cubicBezTo>
                  <a:cubicBezTo>
                    <a:pt x="7" y="13"/>
                    <a:pt x="7" y="14"/>
                    <a:pt x="5" y="13"/>
                  </a:cubicBezTo>
                  <a:cubicBezTo>
                    <a:pt x="3" y="13"/>
                    <a:pt x="2" y="13"/>
                    <a:pt x="2" y="14"/>
                  </a:cubicBezTo>
                  <a:cubicBezTo>
                    <a:pt x="1" y="15"/>
                    <a:pt x="1" y="17"/>
                    <a:pt x="2" y="17"/>
                  </a:cubicBezTo>
                  <a:cubicBezTo>
                    <a:pt x="3" y="17"/>
                    <a:pt x="3" y="17"/>
                    <a:pt x="4" y="16"/>
                  </a:cubicBezTo>
                  <a:cubicBezTo>
                    <a:pt x="5" y="16"/>
                    <a:pt x="9" y="16"/>
                    <a:pt x="10" y="16"/>
                  </a:cubicBezTo>
                  <a:cubicBezTo>
                    <a:pt x="11" y="16"/>
                    <a:pt x="12" y="17"/>
                    <a:pt x="13" y="17"/>
                  </a:cubicBezTo>
                  <a:cubicBezTo>
                    <a:pt x="13" y="17"/>
                    <a:pt x="14" y="18"/>
                    <a:pt x="15" y="18"/>
                  </a:cubicBezTo>
                  <a:cubicBezTo>
                    <a:pt x="16" y="19"/>
                    <a:pt x="16" y="17"/>
                    <a:pt x="17" y="18"/>
                  </a:cubicBezTo>
                  <a:cubicBezTo>
                    <a:pt x="19" y="19"/>
                    <a:pt x="18" y="19"/>
                    <a:pt x="19" y="19"/>
                  </a:cubicBezTo>
                  <a:cubicBezTo>
                    <a:pt x="20" y="19"/>
                    <a:pt x="22" y="19"/>
                    <a:pt x="22" y="19"/>
                  </a:cubicBezTo>
                  <a:cubicBezTo>
                    <a:pt x="22" y="19"/>
                    <a:pt x="22" y="17"/>
                    <a:pt x="24" y="18"/>
                  </a:cubicBezTo>
                  <a:cubicBezTo>
                    <a:pt x="25" y="18"/>
                    <a:pt x="26" y="20"/>
                    <a:pt x="26" y="18"/>
                  </a:cubicBezTo>
                  <a:cubicBezTo>
                    <a:pt x="26" y="17"/>
                    <a:pt x="27" y="16"/>
                    <a:pt x="26" y="15"/>
                  </a:cubicBezTo>
                  <a:cubicBezTo>
                    <a:pt x="24" y="14"/>
                    <a:pt x="22" y="14"/>
                    <a:pt x="22" y="13"/>
                  </a:cubicBezTo>
                  <a:cubicBezTo>
                    <a:pt x="22" y="13"/>
                    <a:pt x="22" y="12"/>
                    <a:pt x="22" y="12"/>
                  </a:cubicBezTo>
                  <a:cubicBezTo>
                    <a:pt x="23" y="11"/>
                    <a:pt x="25" y="12"/>
                    <a:pt x="26" y="13"/>
                  </a:cubicBezTo>
                  <a:cubicBezTo>
                    <a:pt x="27" y="13"/>
                    <a:pt x="28" y="14"/>
                    <a:pt x="29" y="13"/>
                  </a:cubicBezTo>
                  <a:cubicBezTo>
                    <a:pt x="30" y="13"/>
                    <a:pt x="31" y="12"/>
                    <a:pt x="32" y="12"/>
                  </a:cubicBezTo>
                  <a:cubicBezTo>
                    <a:pt x="32" y="11"/>
                    <a:pt x="34" y="10"/>
                    <a:pt x="34" y="10"/>
                  </a:cubicBezTo>
                  <a:cubicBezTo>
                    <a:pt x="34" y="10"/>
                    <a:pt x="29" y="9"/>
                    <a:pt x="28" y="9"/>
                  </a:cubicBezTo>
                  <a:cubicBezTo>
                    <a:pt x="28" y="8"/>
                    <a:pt x="26" y="7"/>
                    <a:pt x="25" y="7"/>
                  </a:cubicBezTo>
                  <a:cubicBezTo>
                    <a:pt x="25" y="7"/>
                    <a:pt x="23" y="8"/>
                    <a:pt x="22" y="7"/>
                  </a:cubicBezTo>
                  <a:cubicBezTo>
                    <a:pt x="22" y="5"/>
                    <a:pt x="22" y="3"/>
                    <a:pt x="22" y="3"/>
                  </a:cubicBezTo>
                  <a:cubicBezTo>
                    <a:pt x="21" y="3"/>
                    <a:pt x="15" y="3"/>
                    <a:pt x="14" y="2"/>
                  </a:cubicBezTo>
                  <a:cubicBezTo>
                    <a:pt x="13" y="2"/>
                    <a:pt x="10" y="1"/>
                    <a:pt x="8" y="0"/>
                  </a:cubicBezTo>
                  <a:cubicBezTo>
                    <a:pt x="5" y="2"/>
                    <a:pt x="3" y="4"/>
                    <a:pt x="0" y="7"/>
                  </a:cubicBezTo>
                  <a:cubicBezTo>
                    <a:pt x="0" y="7"/>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ṡľíḍè-Freeform: Shape 11"/>
            <p:cNvSpPr>
              <a:spLocks/>
            </p:cNvSpPr>
            <p:nvPr/>
          </p:nvSpPr>
          <p:spPr bwMode="auto">
            <a:xfrm>
              <a:off x="4915375" y="4068170"/>
              <a:ext cx="1085089" cy="1930259"/>
            </a:xfrm>
            <a:custGeom>
              <a:avLst/>
              <a:gdLst>
                <a:gd name="T0" fmla="*/ 82 w 140"/>
                <a:gd name="T1" fmla="*/ 249 h 249"/>
                <a:gd name="T2" fmla="*/ 81 w 140"/>
                <a:gd name="T3" fmla="*/ 242 h 249"/>
                <a:gd name="T4" fmla="*/ 86 w 140"/>
                <a:gd name="T5" fmla="*/ 233 h 249"/>
                <a:gd name="T6" fmla="*/ 89 w 140"/>
                <a:gd name="T7" fmla="*/ 227 h 249"/>
                <a:gd name="T8" fmla="*/ 95 w 140"/>
                <a:gd name="T9" fmla="*/ 217 h 249"/>
                <a:gd name="T10" fmla="*/ 109 w 140"/>
                <a:gd name="T11" fmla="*/ 211 h 249"/>
                <a:gd name="T12" fmla="*/ 122 w 140"/>
                <a:gd name="T13" fmla="*/ 197 h 249"/>
                <a:gd name="T14" fmla="*/ 133 w 140"/>
                <a:gd name="T15" fmla="*/ 175 h 249"/>
                <a:gd name="T16" fmla="*/ 127 w 140"/>
                <a:gd name="T17" fmla="*/ 151 h 249"/>
                <a:gd name="T18" fmla="*/ 109 w 140"/>
                <a:gd name="T19" fmla="*/ 150 h 249"/>
                <a:gd name="T20" fmla="*/ 109 w 140"/>
                <a:gd name="T21" fmla="*/ 141 h 249"/>
                <a:gd name="T22" fmla="*/ 90 w 140"/>
                <a:gd name="T23" fmla="*/ 124 h 249"/>
                <a:gd name="T24" fmla="*/ 84 w 140"/>
                <a:gd name="T25" fmla="*/ 119 h 249"/>
                <a:gd name="T26" fmla="*/ 72 w 140"/>
                <a:gd name="T27" fmla="*/ 118 h 249"/>
                <a:gd name="T28" fmla="*/ 65 w 140"/>
                <a:gd name="T29" fmla="*/ 113 h 249"/>
                <a:gd name="T30" fmla="*/ 50 w 140"/>
                <a:gd name="T31" fmla="*/ 119 h 249"/>
                <a:gd name="T32" fmla="*/ 41 w 140"/>
                <a:gd name="T33" fmla="*/ 104 h 249"/>
                <a:gd name="T34" fmla="*/ 36 w 140"/>
                <a:gd name="T35" fmla="*/ 92 h 249"/>
                <a:gd name="T36" fmla="*/ 23 w 140"/>
                <a:gd name="T37" fmla="*/ 98 h 249"/>
                <a:gd name="T38" fmla="*/ 25 w 140"/>
                <a:gd name="T39" fmla="*/ 74 h 249"/>
                <a:gd name="T40" fmla="*/ 40 w 140"/>
                <a:gd name="T41" fmla="*/ 71 h 249"/>
                <a:gd name="T42" fmla="*/ 49 w 140"/>
                <a:gd name="T43" fmla="*/ 78 h 249"/>
                <a:gd name="T44" fmla="*/ 57 w 140"/>
                <a:gd name="T45" fmla="*/ 53 h 249"/>
                <a:gd name="T46" fmla="*/ 65 w 140"/>
                <a:gd name="T47" fmla="*/ 46 h 249"/>
                <a:gd name="T48" fmla="*/ 76 w 140"/>
                <a:gd name="T49" fmla="*/ 37 h 249"/>
                <a:gd name="T50" fmla="*/ 88 w 140"/>
                <a:gd name="T51" fmla="*/ 32 h 249"/>
                <a:gd name="T52" fmla="*/ 80 w 140"/>
                <a:gd name="T53" fmla="*/ 30 h 249"/>
                <a:gd name="T54" fmla="*/ 72 w 140"/>
                <a:gd name="T55" fmla="*/ 26 h 249"/>
                <a:gd name="T56" fmla="*/ 86 w 140"/>
                <a:gd name="T57" fmla="*/ 25 h 249"/>
                <a:gd name="T58" fmla="*/ 91 w 140"/>
                <a:gd name="T59" fmla="*/ 28 h 249"/>
                <a:gd name="T60" fmla="*/ 102 w 140"/>
                <a:gd name="T61" fmla="*/ 30 h 249"/>
                <a:gd name="T62" fmla="*/ 96 w 140"/>
                <a:gd name="T63" fmla="*/ 23 h 249"/>
                <a:gd name="T64" fmla="*/ 88 w 140"/>
                <a:gd name="T65" fmla="*/ 12 h 249"/>
                <a:gd name="T66" fmla="*/ 73 w 140"/>
                <a:gd name="T67" fmla="*/ 6 h 249"/>
                <a:gd name="T68" fmla="*/ 58 w 140"/>
                <a:gd name="T69" fmla="*/ 4 h 249"/>
                <a:gd name="T70" fmla="*/ 56 w 140"/>
                <a:gd name="T71" fmla="*/ 15 h 249"/>
                <a:gd name="T72" fmla="*/ 51 w 140"/>
                <a:gd name="T73" fmla="*/ 21 h 249"/>
                <a:gd name="T74" fmla="*/ 42 w 140"/>
                <a:gd name="T75" fmla="*/ 15 h 249"/>
                <a:gd name="T76" fmla="*/ 2 w 140"/>
                <a:gd name="T77" fmla="*/ 80 h 249"/>
                <a:gd name="T78" fmla="*/ 14 w 140"/>
                <a:gd name="T79" fmla="*/ 101 h 249"/>
                <a:gd name="T80" fmla="*/ 27 w 140"/>
                <a:gd name="T81" fmla="*/ 107 h 249"/>
                <a:gd name="T82" fmla="*/ 40 w 140"/>
                <a:gd name="T83" fmla="*/ 120 h 249"/>
                <a:gd name="T84" fmla="*/ 52 w 140"/>
                <a:gd name="T85" fmla="*/ 123 h 249"/>
                <a:gd name="T86" fmla="*/ 48 w 140"/>
                <a:gd name="T87" fmla="*/ 144 h 249"/>
                <a:gd name="T88" fmla="*/ 58 w 140"/>
                <a:gd name="T89" fmla="*/ 174 h 249"/>
                <a:gd name="T90" fmla="*/ 71 w 140"/>
                <a:gd name="T91" fmla="*/ 198 h 249"/>
                <a:gd name="T92" fmla="*/ 70 w 140"/>
                <a:gd name="T93" fmla="*/ 217 h 249"/>
                <a:gd name="T94" fmla="*/ 70 w 140"/>
                <a:gd name="T95" fmla="*/ 231 h 249"/>
                <a:gd name="T96" fmla="*/ 71 w 140"/>
                <a:gd name="T97" fmla="*/ 241 h 249"/>
                <a:gd name="T98" fmla="*/ 75 w 140"/>
                <a:gd name="T99" fmla="*/ 247 h 249"/>
                <a:gd name="T100" fmla="*/ 54 w 140"/>
                <a:gd name="T101" fmla="*/ 42 h 249"/>
                <a:gd name="T102" fmla="*/ 55 w 140"/>
                <a:gd name="T103" fmla="*/ 38 h 249"/>
                <a:gd name="T104" fmla="*/ 48 w 140"/>
                <a:gd name="T105" fmla="*/ 42 h 249"/>
                <a:gd name="T106" fmla="*/ 39 w 140"/>
                <a:gd name="T107" fmla="*/ 46 h 249"/>
                <a:gd name="T108" fmla="*/ 50 w 140"/>
                <a:gd name="T109" fmla="*/ 34 h 249"/>
                <a:gd name="T110" fmla="*/ 40 w 140"/>
                <a:gd name="T111" fmla="*/ 3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249">
                  <a:moveTo>
                    <a:pt x="77" y="248"/>
                  </a:moveTo>
                  <a:cubicBezTo>
                    <a:pt x="78" y="248"/>
                    <a:pt x="79" y="248"/>
                    <a:pt x="78" y="246"/>
                  </a:cubicBezTo>
                  <a:cubicBezTo>
                    <a:pt x="78" y="245"/>
                    <a:pt x="81" y="246"/>
                    <a:pt x="80" y="247"/>
                  </a:cubicBezTo>
                  <a:cubicBezTo>
                    <a:pt x="78" y="248"/>
                    <a:pt x="78" y="248"/>
                    <a:pt x="78" y="248"/>
                  </a:cubicBezTo>
                  <a:cubicBezTo>
                    <a:pt x="79" y="248"/>
                    <a:pt x="81" y="249"/>
                    <a:pt x="82" y="249"/>
                  </a:cubicBezTo>
                  <a:cubicBezTo>
                    <a:pt x="83" y="249"/>
                    <a:pt x="86" y="249"/>
                    <a:pt x="86" y="249"/>
                  </a:cubicBezTo>
                  <a:cubicBezTo>
                    <a:pt x="86" y="249"/>
                    <a:pt x="89" y="248"/>
                    <a:pt x="90" y="248"/>
                  </a:cubicBezTo>
                  <a:cubicBezTo>
                    <a:pt x="90" y="248"/>
                    <a:pt x="87" y="248"/>
                    <a:pt x="86" y="248"/>
                  </a:cubicBezTo>
                  <a:cubicBezTo>
                    <a:pt x="84" y="247"/>
                    <a:pt x="82" y="246"/>
                    <a:pt x="81" y="245"/>
                  </a:cubicBezTo>
                  <a:cubicBezTo>
                    <a:pt x="81" y="244"/>
                    <a:pt x="80" y="243"/>
                    <a:pt x="81" y="242"/>
                  </a:cubicBezTo>
                  <a:cubicBezTo>
                    <a:pt x="82" y="242"/>
                    <a:pt x="84" y="240"/>
                    <a:pt x="85" y="240"/>
                  </a:cubicBezTo>
                  <a:cubicBezTo>
                    <a:pt x="85" y="240"/>
                    <a:pt x="86" y="238"/>
                    <a:pt x="85" y="238"/>
                  </a:cubicBezTo>
                  <a:cubicBezTo>
                    <a:pt x="85" y="237"/>
                    <a:pt x="83" y="237"/>
                    <a:pt x="82" y="237"/>
                  </a:cubicBezTo>
                  <a:cubicBezTo>
                    <a:pt x="82" y="237"/>
                    <a:pt x="82" y="236"/>
                    <a:pt x="83" y="235"/>
                  </a:cubicBezTo>
                  <a:cubicBezTo>
                    <a:pt x="85" y="234"/>
                    <a:pt x="85" y="233"/>
                    <a:pt x="86" y="233"/>
                  </a:cubicBezTo>
                  <a:cubicBezTo>
                    <a:pt x="86" y="232"/>
                    <a:pt x="87" y="232"/>
                    <a:pt x="88" y="231"/>
                  </a:cubicBezTo>
                  <a:cubicBezTo>
                    <a:pt x="88" y="230"/>
                    <a:pt x="87" y="230"/>
                    <a:pt x="86" y="230"/>
                  </a:cubicBezTo>
                  <a:cubicBezTo>
                    <a:pt x="85" y="230"/>
                    <a:pt x="85" y="229"/>
                    <a:pt x="84" y="228"/>
                  </a:cubicBezTo>
                  <a:cubicBezTo>
                    <a:pt x="84" y="227"/>
                    <a:pt x="87" y="228"/>
                    <a:pt x="89" y="229"/>
                  </a:cubicBezTo>
                  <a:cubicBezTo>
                    <a:pt x="90" y="229"/>
                    <a:pt x="89" y="228"/>
                    <a:pt x="89" y="227"/>
                  </a:cubicBezTo>
                  <a:cubicBezTo>
                    <a:pt x="89" y="226"/>
                    <a:pt x="89" y="225"/>
                    <a:pt x="90" y="225"/>
                  </a:cubicBezTo>
                  <a:cubicBezTo>
                    <a:pt x="91" y="226"/>
                    <a:pt x="96" y="225"/>
                    <a:pt x="96" y="225"/>
                  </a:cubicBezTo>
                  <a:cubicBezTo>
                    <a:pt x="97" y="225"/>
                    <a:pt x="98" y="223"/>
                    <a:pt x="99" y="222"/>
                  </a:cubicBezTo>
                  <a:cubicBezTo>
                    <a:pt x="99" y="221"/>
                    <a:pt x="100" y="221"/>
                    <a:pt x="99" y="220"/>
                  </a:cubicBezTo>
                  <a:cubicBezTo>
                    <a:pt x="98" y="220"/>
                    <a:pt x="95" y="218"/>
                    <a:pt x="95" y="217"/>
                  </a:cubicBezTo>
                  <a:cubicBezTo>
                    <a:pt x="95" y="217"/>
                    <a:pt x="96" y="214"/>
                    <a:pt x="96" y="213"/>
                  </a:cubicBezTo>
                  <a:cubicBezTo>
                    <a:pt x="96" y="213"/>
                    <a:pt x="96" y="218"/>
                    <a:pt x="99" y="219"/>
                  </a:cubicBezTo>
                  <a:cubicBezTo>
                    <a:pt x="101" y="219"/>
                    <a:pt x="102" y="220"/>
                    <a:pt x="104" y="218"/>
                  </a:cubicBezTo>
                  <a:cubicBezTo>
                    <a:pt x="106" y="216"/>
                    <a:pt x="107" y="215"/>
                    <a:pt x="108" y="214"/>
                  </a:cubicBezTo>
                  <a:cubicBezTo>
                    <a:pt x="108" y="212"/>
                    <a:pt x="108" y="211"/>
                    <a:pt x="109" y="211"/>
                  </a:cubicBezTo>
                  <a:cubicBezTo>
                    <a:pt x="110" y="210"/>
                    <a:pt x="110" y="211"/>
                    <a:pt x="111" y="208"/>
                  </a:cubicBezTo>
                  <a:cubicBezTo>
                    <a:pt x="112" y="206"/>
                    <a:pt x="113" y="208"/>
                    <a:pt x="114" y="206"/>
                  </a:cubicBezTo>
                  <a:cubicBezTo>
                    <a:pt x="115" y="204"/>
                    <a:pt x="112" y="202"/>
                    <a:pt x="114" y="201"/>
                  </a:cubicBezTo>
                  <a:cubicBezTo>
                    <a:pt x="116" y="199"/>
                    <a:pt x="119" y="198"/>
                    <a:pt x="119" y="198"/>
                  </a:cubicBezTo>
                  <a:cubicBezTo>
                    <a:pt x="119" y="198"/>
                    <a:pt x="120" y="197"/>
                    <a:pt x="122" y="197"/>
                  </a:cubicBezTo>
                  <a:cubicBezTo>
                    <a:pt x="124" y="196"/>
                    <a:pt x="126" y="197"/>
                    <a:pt x="127" y="196"/>
                  </a:cubicBezTo>
                  <a:cubicBezTo>
                    <a:pt x="127" y="194"/>
                    <a:pt x="128" y="192"/>
                    <a:pt x="129" y="191"/>
                  </a:cubicBezTo>
                  <a:cubicBezTo>
                    <a:pt x="130" y="190"/>
                    <a:pt x="131" y="188"/>
                    <a:pt x="131" y="187"/>
                  </a:cubicBezTo>
                  <a:cubicBezTo>
                    <a:pt x="130" y="186"/>
                    <a:pt x="132" y="182"/>
                    <a:pt x="132" y="181"/>
                  </a:cubicBezTo>
                  <a:cubicBezTo>
                    <a:pt x="132" y="180"/>
                    <a:pt x="130" y="177"/>
                    <a:pt x="133" y="175"/>
                  </a:cubicBezTo>
                  <a:cubicBezTo>
                    <a:pt x="135" y="172"/>
                    <a:pt x="138" y="169"/>
                    <a:pt x="138" y="168"/>
                  </a:cubicBezTo>
                  <a:cubicBezTo>
                    <a:pt x="138" y="167"/>
                    <a:pt x="140" y="163"/>
                    <a:pt x="140" y="161"/>
                  </a:cubicBezTo>
                  <a:cubicBezTo>
                    <a:pt x="140" y="159"/>
                    <a:pt x="138" y="156"/>
                    <a:pt x="137" y="156"/>
                  </a:cubicBezTo>
                  <a:cubicBezTo>
                    <a:pt x="136" y="155"/>
                    <a:pt x="133" y="155"/>
                    <a:pt x="132" y="153"/>
                  </a:cubicBezTo>
                  <a:cubicBezTo>
                    <a:pt x="131" y="152"/>
                    <a:pt x="128" y="150"/>
                    <a:pt x="127" y="151"/>
                  </a:cubicBezTo>
                  <a:cubicBezTo>
                    <a:pt x="126" y="151"/>
                    <a:pt x="124" y="151"/>
                    <a:pt x="122" y="150"/>
                  </a:cubicBezTo>
                  <a:cubicBezTo>
                    <a:pt x="121" y="149"/>
                    <a:pt x="119" y="148"/>
                    <a:pt x="118" y="147"/>
                  </a:cubicBezTo>
                  <a:cubicBezTo>
                    <a:pt x="117" y="146"/>
                    <a:pt x="115" y="146"/>
                    <a:pt x="114" y="146"/>
                  </a:cubicBezTo>
                  <a:cubicBezTo>
                    <a:pt x="113" y="146"/>
                    <a:pt x="113" y="145"/>
                    <a:pt x="111" y="147"/>
                  </a:cubicBezTo>
                  <a:cubicBezTo>
                    <a:pt x="110" y="150"/>
                    <a:pt x="111" y="151"/>
                    <a:pt x="109" y="150"/>
                  </a:cubicBezTo>
                  <a:cubicBezTo>
                    <a:pt x="106" y="150"/>
                    <a:pt x="109" y="150"/>
                    <a:pt x="110" y="147"/>
                  </a:cubicBezTo>
                  <a:cubicBezTo>
                    <a:pt x="112" y="145"/>
                    <a:pt x="110" y="143"/>
                    <a:pt x="108" y="144"/>
                  </a:cubicBezTo>
                  <a:cubicBezTo>
                    <a:pt x="107" y="144"/>
                    <a:pt x="108" y="146"/>
                    <a:pt x="105" y="146"/>
                  </a:cubicBezTo>
                  <a:cubicBezTo>
                    <a:pt x="102" y="147"/>
                    <a:pt x="102" y="145"/>
                    <a:pt x="104" y="144"/>
                  </a:cubicBezTo>
                  <a:cubicBezTo>
                    <a:pt x="106" y="144"/>
                    <a:pt x="109" y="142"/>
                    <a:pt x="109" y="141"/>
                  </a:cubicBezTo>
                  <a:cubicBezTo>
                    <a:pt x="109" y="141"/>
                    <a:pt x="109" y="138"/>
                    <a:pt x="107" y="138"/>
                  </a:cubicBezTo>
                  <a:cubicBezTo>
                    <a:pt x="106" y="138"/>
                    <a:pt x="106" y="136"/>
                    <a:pt x="104" y="134"/>
                  </a:cubicBezTo>
                  <a:cubicBezTo>
                    <a:pt x="102" y="131"/>
                    <a:pt x="99" y="128"/>
                    <a:pt x="97" y="128"/>
                  </a:cubicBezTo>
                  <a:cubicBezTo>
                    <a:pt x="95" y="129"/>
                    <a:pt x="94" y="131"/>
                    <a:pt x="92" y="128"/>
                  </a:cubicBezTo>
                  <a:cubicBezTo>
                    <a:pt x="91" y="126"/>
                    <a:pt x="90" y="126"/>
                    <a:pt x="90" y="124"/>
                  </a:cubicBezTo>
                  <a:cubicBezTo>
                    <a:pt x="89" y="123"/>
                    <a:pt x="87" y="124"/>
                    <a:pt x="87" y="124"/>
                  </a:cubicBezTo>
                  <a:cubicBezTo>
                    <a:pt x="86" y="123"/>
                    <a:pt x="86" y="123"/>
                    <a:pt x="86" y="123"/>
                  </a:cubicBezTo>
                  <a:cubicBezTo>
                    <a:pt x="86" y="123"/>
                    <a:pt x="84" y="124"/>
                    <a:pt x="85" y="122"/>
                  </a:cubicBezTo>
                  <a:cubicBezTo>
                    <a:pt x="86" y="120"/>
                    <a:pt x="87" y="116"/>
                    <a:pt x="86" y="117"/>
                  </a:cubicBezTo>
                  <a:cubicBezTo>
                    <a:pt x="86" y="117"/>
                    <a:pt x="85" y="120"/>
                    <a:pt x="84" y="119"/>
                  </a:cubicBezTo>
                  <a:cubicBezTo>
                    <a:pt x="83" y="119"/>
                    <a:pt x="84" y="119"/>
                    <a:pt x="82" y="118"/>
                  </a:cubicBezTo>
                  <a:cubicBezTo>
                    <a:pt x="80" y="116"/>
                    <a:pt x="78" y="117"/>
                    <a:pt x="78" y="118"/>
                  </a:cubicBezTo>
                  <a:cubicBezTo>
                    <a:pt x="78" y="119"/>
                    <a:pt x="77" y="120"/>
                    <a:pt x="77" y="120"/>
                  </a:cubicBezTo>
                  <a:cubicBezTo>
                    <a:pt x="77" y="120"/>
                    <a:pt x="77" y="120"/>
                    <a:pt x="76" y="118"/>
                  </a:cubicBezTo>
                  <a:cubicBezTo>
                    <a:pt x="76" y="117"/>
                    <a:pt x="73" y="117"/>
                    <a:pt x="72" y="118"/>
                  </a:cubicBezTo>
                  <a:cubicBezTo>
                    <a:pt x="71" y="119"/>
                    <a:pt x="70" y="115"/>
                    <a:pt x="69" y="115"/>
                  </a:cubicBezTo>
                  <a:cubicBezTo>
                    <a:pt x="69" y="115"/>
                    <a:pt x="67" y="116"/>
                    <a:pt x="66" y="118"/>
                  </a:cubicBezTo>
                  <a:cubicBezTo>
                    <a:pt x="65" y="120"/>
                    <a:pt x="66" y="122"/>
                    <a:pt x="65" y="122"/>
                  </a:cubicBezTo>
                  <a:cubicBezTo>
                    <a:pt x="64" y="122"/>
                    <a:pt x="64" y="118"/>
                    <a:pt x="64" y="117"/>
                  </a:cubicBezTo>
                  <a:cubicBezTo>
                    <a:pt x="65" y="116"/>
                    <a:pt x="66" y="114"/>
                    <a:pt x="65" y="113"/>
                  </a:cubicBezTo>
                  <a:cubicBezTo>
                    <a:pt x="64" y="113"/>
                    <a:pt x="62" y="116"/>
                    <a:pt x="61" y="116"/>
                  </a:cubicBezTo>
                  <a:cubicBezTo>
                    <a:pt x="60" y="116"/>
                    <a:pt x="59" y="117"/>
                    <a:pt x="58" y="119"/>
                  </a:cubicBezTo>
                  <a:cubicBezTo>
                    <a:pt x="57" y="120"/>
                    <a:pt x="56" y="121"/>
                    <a:pt x="55" y="122"/>
                  </a:cubicBezTo>
                  <a:cubicBezTo>
                    <a:pt x="55" y="123"/>
                    <a:pt x="53" y="122"/>
                    <a:pt x="53" y="121"/>
                  </a:cubicBezTo>
                  <a:cubicBezTo>
                    <a:pt x="54" y="121"/>
                    <a:pt x="51" y="119"/>
                    <a:pt x="50" y="119"/>
                  </a:cubicBezTo>
                  <a:cubicBezTo>
                    <a:pt x="50" y="120"/>
                    <a:pt x="49" y="121"/>
                    <a:pt x="47" y="121"/>
                  </a:cubicBezTo>
                  <a:cubicBezTo>
                    <a:pt x="46" y="122"/>
                    <a:pt x="45" y="120"/>
                    <a:pt x="44" y="120"/>
                  </a:cubicBezTo>
                  <a:cubicBezTo>
                    <a:pt x="44" y="119"/>
                    <a:pt x="43" y="119"/>
                    <a:pt x="43" y="116"/>
                  </a:cubicBezTo>
                  <a:cubicBezTo>
                    <a:pt x="43" y="113"/>
                    <a:pt x="43" y="111"/>
                    <a:pt x="44" y="109"/>
                  </a:cubicBezTo>
                  <a:cubicBezTo>
                    <a:pt x="44" y="107"/>
                    <a:pt x="42" y="104"/>
                    <a:pt x="41" y="104"/>
                  </a:cubicBezTo>
                  <a:cubicBezTo>
                    <a:pt x="40" y="105"/>
                    <a:pt x="39" y="106"/>
                    <a:pt x="38" y="106"/>
                  </a:cubicBezTo>
                  <a:cubicBezTo>
                    <a:pt x="37" y="106"/>
                    <a:pt x="37" y="105"/>
                    <a:pt x="35" y="105"/>
                  </a:cubicBezTo>
                  <a:cubicBezTo>
                    <a:pt x="34" y="105"/>
                    <a:pt x="35" y="105"/>
                    <a:pt x="35" y="103"/>
                  </a:cubicBezTo>
                  <a:cubicBezTo>
                    <a:pt x="36" y="101"/>
                    <a:pt x="35" y="99"/>
                    <a:pt x="36" y="97"/>
                  </a:cubicBezTo>
                  <a:cubicBezTo>
                    <a:pt x="38" y="96"/>
                    <a:pt x="37" y="92"/>
                    <a:pt x="36" y="92"/>
                  </a:cubicBezTo>
                  <a:cubicBezTo>
                    <a:pt x="35" y="92"/>
                    <a:pt x="34" y="92"/>
                    <a:pt x="32" y="92"/>
                  </a:cubicBezTo>
                  <a:cubicBezTo>
                    <a:pt x="31" y="92"/>
                    <a:pt x="30" y="94"/>
                    <a:pt x="31" y="95"/>
                  </a:cubicBezTo>
                  <a:cubicBezTo>
                    <a:pt x="31" y="97"/>
                    <a:pt x="30" y="98"/>
                    <a:pt x="29" y="98"/>
                  </a:cubicBezTo>
                  <a:cubicBezTo>
                    <a:pt x="29" y="98"/>
                    <a:pt x="28" y="97"/>
                    <a:pt x="27" y="99"/>
                  </a:cubicBezTo>
                  <a:cubicBezTo>
                    <a:pt x="25" y="100"/>
                    <a:pt x="25" y="100"/>
                    <a:pt x="23" y="98"/>
                  </a:cubicBezTo>
                  <a:cubicBezTo>
                    <a:pt x="22" y="96"/>
                    <a:pt x="20" y="94"/>
                    <a:pt x="20" y="92"/>
                  </a:cubicBezTo>
                  <a:cubicBezTo>
                    <a:pt x="20" y="89"/>
                    <a:pt x="20" y="86"/>
                    <a:pt x="20" y="85"/>
                  </a:cubicBezTo>
                  <a:cubicBezTo>
                    <a:pt x="21" y="83"/>
                    <a:pt x="21" y="81"/>
                    <a:pt x="20" y="80"/>
                  </a:cubicBezTo>
                  <a:cubicBezTo>
                    <a:pt x="19" y="80"/>
                    <a:pt x="21" y="78"/>
                    <a:pt x="22" y="77"/>
                  </a:cubicBezTo>
                  <a:cubicBezTo>
                    <a:pt x="23" y="77"/>
                    <a:pt x="25" y="75"/>
                    <a:pt x="25" y="74"/>
                  </a:cubicBezTo>
                  <a:cubicBezTo>
                    <a:pt x="25" y="74"/>
                    <a:pt x="26" y="74"/>
                    <a:pt x="28" y="74"/>
                  </a:cubicBezTo>
                  <a:cubicBezTo>
                    <a:pt x="30" y="74"/>
                    <a:pt x="30" y="74"/>
                    <a:pt x="31" y="75"/>
                  </a:cubicBezTo>
                  <a:cubicBezTo>
                    <a:pt x="33" y="76"/>
                    <a:pt x="33" y="74"/>
                    <a:pt x="33" y="74"/>
                  </a:cubicBezTo>
                  <a:cubicBezTo>
                    <a:pt x="33" y="73"/>
                    <a:pt x="34" y="72"/>
                    <a:pt x="36" y="73"/>
                  </a:cubicBezTo>
                  <a:cubicBezTo>
                    <a:pt x="37" y="73"/>
                    <a:pt x="40" y="71"/>
                    <a:pt x="40" y="71"/>
                  </a:cubicBezTo>
                  <a:cubicBezTo>
                    <a:pt x="40" y="72"/>
                    <a:pt x="41" y="74"/>
                    <a:pt x="42" y="74"/>
                  </a:cubicBezTo>
                  <a:cubicBezTo>
                    <a:pt x="43" y="73"/>
                    <a:pt x="43" y="71"/>
                    <a:pt x="44" y="74"/>
                  </a:cubicBezTo>
                  <a:cubicBezTo>
                    <a:pt x="44" y="76"/>
                    <a:pt x="45" y="80"/>
                    <a:pt x="46" y="80"/>
                  </a:cubicBezTo>
                  <a:cubicBezTo>
                    <a:pt x="47" y="81"/>
                    <a:pt x="46" y="83"/>
                    <a:pt x="48" y="83"/>
                  </a:cubicBezTo>
                  <a:cubicBezTo>
                    <a:pt x="49" y="83"/>
                    <a:pt x="50" y="79"/>
                    <a:pt x="49" y="78"/>
                  </a:cubicBezTo>
                  <a:cubicBezTo>
                    <a:pt x="49" y="77"/>
                    <a:pt x="48" y="73"/>
                    <a:pt x="47" y="72"/>
                  </a:cubicBezTo>
                  <a:cubicBezTo>
                    <a:pt x="47" y="71"/>
                    <a:pt x="48" y="68"/>
                    <a:pt x="50" y="67"/>
                  </a:cubicBezTo>
                  <a:cubicBezTo>
                    <a:pt x="51" y="66"/>
                    <a:pt x="54" y="62"/>
                    <a:pt x="55" y="61"/>
                  </a:cubicBezTo>
                  <a:cubicBezTo>
                    <a:pt x="56" y="60"/>
                    <a:pt x="60" y="59"/>
                    <a:pt x="59" y="58"/>
                  </a:cubicBezTo>
                  <a:cubicBezTo>
                    <a:pt x="58" y="56"/>
                    <a:pt x="57" y="55"/>
                    <a:pt x="57" y="53"/>
                  </a:cubicBezTo>
                  <a:cubicBezTo>
                    <a:pt x="57" y="52"/>
                    <a:pt x="58" y="53"/>
                    <a:pt x="58" y="53"/>
                  </a:cubicBezTo>
                  <a:cubicBezTo>
                    <a:pt x="59" y="54"/>
                    <a:pt x="61" y="52"/>
                    <a:pt x="60" y="51"/>
                  </a:cubicBezTo>
                  <a:cubicBezTo>
                    <a:pt x="60" y="50"/>
                    <a:pt x="60" y="49"/>
                    <a:pt x="61" y="49"/>
                  </a:cubicBezTo>
                  <a:cubicBezTo>
                    <a:pt x="62" y="49"/>
                    <a:pt x="63" y="48"/>
                    <a:pt x="62" y="47"/>
                  </a:cubicBezTo>
                  <a:cubicBezTo>
                    <a:pt x="62" y="46"/>
                    <a:pt x="64" y="45"/>
                    <a:pt x="65" y="46"/>
                  </a:cubicBezTo>
                  <a:cubicBezTo>
                    <a:pt x="66" y="46"/>
                    <a:pt x="69" y="46"/>
                    <a:pt x="70" y="45"/>
                  </a:cubicBezTo>
                  <a:cubicBezTo>
                    <a:pt x="70" y="45"/>
                    <a:pt x="68" y="43"/>
                    <a:pt x="68" y="42"/>
                  </a:cubicBezTo>
                  <a:cubicBezTo>
                    <a:pt x="68" y="40"/>
                    <a:pt x="70" y="39"/>
                    <a:pt x="72" y="38"/>
                  </a:cubicBezTo>
                  <a:cubicBezTo>
                    <a:pt x="73" y="38"/>
                    <a:pt x="74" y="38"/>
                    <a:pt x="74" y="38"/>
                  </a:cubicBezTo>
                  <a:cubicBezTo>
                    <a:pt x="75" y="37"/>
                    <a:pt x="76" y="35"/>
                    <a:pt x="76" y="37"/>
                  </a:cubicBezTo>
                  <a:cubicBezTo>
                    <a:pt x="76" y="38"/>
                    <a:pt x="76" y="40"/>
                    <a:pt x="77" y="40"/>
                  </a:cubicBezTo>
                  <a:cubicBezTo>
                    <a:pt x="79" y="40"/>
                    <a:pt x="80" y="38"/>
                    <a:pt x="81" y="38"/>
                  </a:cubicBezTo>
                  <a:cubicBezTo>
                    <a:pt x="81" y="38"/>
                    <a:pt x="85" y="37"/>
                    <a:pt x="85" y="37"/>
                  </a:cubicBezTo>
                  <a:cubicBezTo>
                    <a:pt x="86" y="37"/>
                    <a:pt x="90" y="36"/>
                    <a:pt x="90" y="35"/>
                  </a:cubicBezTo>
                  <a:cubicBezTo>
                    <a:pt x="89" y="34"/>
                    <a:pt x="89" y="32"/>
                    <a:pt x="88" y="32"/>
                  </a:cubicBezTo>
                  <a:cubicBezTo>
                    <a:pt x="88" y="31"/>
                    <a:pt x="87" y="32"/>
                    <a:pt x="86" y="33"/>
                  </a:cubicBezTo>
                  <a:cubicBezTo>
                    <a:pt x="86" y="34"/>
                    <a:pt x="85" y="34"/>
                    <a:pt x="84" y="33"/>
                  </a:cubicBezTo>
                  <a:cubicBezTo>
                    <a:pt x="84" y="32"/>
                    <a:pt x="85" y="30"/>
                    <a:pt x="83" y="31"/>
                  </a:cubicBezTo>
                  <a:cubicBezTo>
                    <a:pt x="82" y="32"/>
                    <a:pt x="82" y="32"/>
                    <a:pt x="81" y="32"/>
                  </a:cubicBezTo>
                  <a:cubicBezTo>
                    <a:pt x="81" y="32"/>
                    <a:pt x="80" y="30"/>
                    <a:pt x="80" y="30"/>
                  </a:cubicBezTo>
                  <a:cubicBezTo>
                    <a:pt x="80" y="30"/>
                    <a:pt x="82" y="29"/>
                    <a:pt x="81" y="28"/>
                  </a:cubicBezTo>
                  <a:cubicBezTo>
                    <a:pt x="80" y="26"/>
                    <a:pt x="78" y="27"/>
                    <a:pt x="77" y="28"/>
                  </a:cubicBezTo>
                  <a:cubicBezTo>
                    <a:pt x="75" y="29"/>
                    <a:pt x="75" y="29"/>
                    <a:pt x="73" y="29"/>
                  </a:cubicBezTo>
                  <a:cubicBezTo>
                    <a:pt x="71" y="30"/>
                    <a:pt x="70" y="30"/>
                    <a:pt x="70" y="30"/>
                  </a:cubicBezTo>
                  <a:cubicBezTo>
                    <a:pt x="70" y="30"/>
                    <a:pt x="71" y="28"/>
                    <a:pt x="72" y="26"/>
                  </a:cubicBezTo>
                  <a:cubicBezTo>
                    <a:pt x="73" y="25"/>
                    <a:pt x="77" y="25"/>
                    <a:pt x="78" y="24"/>
                  </a:cubicBezTo>
                  <a:cubicBezTo>
                    <a:pt x="79" y="23"/>
                    <a:pt x="81" y="25"/>
                    <a:pt x="81" y="25"/>
                  </a:cubicBezTo>
                  <a:cubicBezTo>
                    <a:pt x="81" y="25"/>
                    <a:pt x="83" y="23"/>
                    <a:pt x="83" y="24"/>
                  </a:cubicBezTo>
                  <a:cubicBezTo>
                    <a:pt x="83" y="25"/>
                    <a:pt x="82" y="27"/>
                    <a:pt x="83" y="27"/>
                  </a:cubicBezTo>
                  <a:cubicBezTo>
                    <a:pt x="84" y="27"/>
                    <a:pt x="87" y="26"/>
                    <a:pt x="86" y="25"/>
                  </a:cubicBezTo>
                  <a:cubicBezTo>
                    <a:pt x="85" y="25"/>
                    <a:pt x="87" y="24"/>
                    <a:pt x="88" y="23"/>
                  </a:cubicBezTo>
                  <a:cubicBezTo>
                    <a:pt x="89" y="22"/>
                    <a:pt x="91" y="23"/>
                    <a:pt x="92" y="23"/>
                  </a:cubicBezTo>
                  <a:cubicBezTo>
                    <a:pt x="92" y="23"/>
                    <a:pt x="93" y="21"/>
                    <a:pt x="94" y="21"/>
                  </a:cubicBezTo>
                  <a:cubicBezTo>
                    <a:pt x="95" y="21"/>
                    <a:pt x="96" y="22"/>
                    <a:pt x="94" y="24"/>
                  </a:cubicBezTo>
                  <a:cubicBezTo>
                    <a:pt x="92" y="25"/>
                    <a:pt x="92" y="28"/>
                    <a:pt x="91" y="28"/>
                  </a:cubicBezTo>
                  <a:cubicBezTo>
                    <a:pt x="90" y="29"/>
                    <a:pt x="91" y="30"/>
                    <a:pt x="92" y="30"/>
                  </a:cubicBezTo>
                  <a:cubicBezTo>
                    <a:pt x="93" y="30"/>
                    <a:pt x="95" y="30"/>
                    <a:pt x="96" y="30"/>
                  </a:cubicBezTo>
                  <a:cubicBezTo>
                    <a:pt x="97" y="29"/>
                    <a:pt x="98" y="30"/>
                    <a:pt x="98" y="30"/>
                  </a:cubicBezTo>
                  <a:cubicBezTo>
                    <a:pt x="98" y="31"/>
                    <a:pt x="99" y="30"/>
                    <a:pt x="99" y="30"/>
                  </a:cubicBezTo>
                  <a:cubicBezTo>
                    <a:pt x="99" y="30"/>
                    <a:pt x="102" y="29"/>
                    <a:pt x="102" y="30"/>
                  </a:cubicBezTo>
                  <a:cubicBezTo>
                    <a:pt x="103" y="31"/>
                    <a:pt x="103" y="29"/>
                    <a:pt x="103" y="29"/>
                  </a:cubicBezTo>
                  <a:cubicBezTo>
                    <a:pt x="102" y="28"/>
                    <a:pt x="102" y="27"/>
                    <a:pt x="101" y="26"/>
                  </a:cubicBezTo>
                  <a:cubicBezTo>
                    <a:pt x="101" y="24"/>
                    <a:pt x="100" y="24"/>
                    <a:pt x="99" y="25"/>
                  </a:cubicBezTo>
                  <a:cubicBezTo>
                    <a:pt x="98" y="25"/>
                    <a:pt x="97" y="24"/>
                    <a:pt x="96" y="24"/>
                  </a:cubicBezTo>
                  <a:cubicBezTo>
                    <a:pt x="96" y="23"/>
                    <a:pt x="95" y="24"/>
                    <a:pt x="96" y="23"/>
                  </a:cubicBezTo>
                  <a:cubicBezTo>
                    <a:pt x="96" y="22"/>
                    <a:pt x="97" y="21"/>
                    <a:pt x="97" y="20"/>
                  </a:cubicBezTo>
                  <a:cubicBezTo>
                    <a:pt x="98" y="19"/>
                    <a:pt x="100" y="17"/>
                    <a:pt x="98" y="17"/>
                  </a:cubicBezTo>
                  <a:cubicBezTo>
                    <a:pt x="96" y="16"/>
                    <a:pt x="95" y="16"/>
                    <a:pt x="95" y="15"/>
                  </a:cubicBezTo>
                  <a:cubicBezTo>
                    <a:pt x="95" y="14"/>
                    <a:pt x="92" y="12"/>
                    <a:pt x="92" y="12"/>
                  </a:cubicBezTo>
                  <a:cubicBezTo>
                    <a:pt x="91" y="12"/>
                    <a:pt x="88" y="13"/>
                    <a:pt x="88" y="12"/>
                  </a:cubicBezTo>
                  <a:cubicBezTo>
                    <a:pt x="88" y="11"/>
                    <a:pt x="87" y="8"/>
                    <a:pt x="86" y="8"/>
                  </a:cubicBezTo>
                  <a:cubicBezTo>
                    <a:pt x="86" y="7"/>
                    <a:pt x="83" y="3"/>
                    <a:pt x="82" y="3"/>
                  </a:cubicBezTo>
                  <a:cubicBezTo>
                    <a:pt x="82" y="3"/>
                    <a:pt x="81" y="3"/>
                    <a:pt x="80" y="5"/>
                  </a:cubicBezTo>
                  <a:cubicBezTo>
                    <a:pt x="78" y="7"/>
                    <a:pt x="77" y="7"/>
                    <a:pt x="76" y="7"/>
                  </a:cubicBezTo>
                  <a:cubicBezTo>
                    <a:pt x="75" y="7"/>
                    <a:pt x="73" y="7"/>
                    <a:pt x="73" y="6"/>
                  </a:cubicBezTo>
                  <a:cubicBezTo>
                    <a:pt x="72" y="5"/>
                    <a:pt x="75" y="4"/>
                    <a:pt x="74" y="3"/>
                  </a:cubicBezTo>
                  <a:cubicBezTo>
                    <a:pt x="74" y="2"/>
                    <a:pt x="72" y="2"/>
                    <a:pt x="70" y="2"/>
                  </a:cubicBezTo>
                  <a:cubicBezTo>
                    <a:pt x="69" y="2"/>
                    <a:pt x="68" y="0"/>
                    <a:pt x="65" y="0"/>
                  </a:cubicBezTo>
                  <a:cubicBezTo>
                    <a:pt x="63" y="0"/>
                    <a:pt x="60" y="1"/>
                    <a:pt x="60" y="1"/>
                  </a:cubicBezTo>
                  <a:cubicBezTo>
                    <a:pt x="59" y="1"/>
                    <a:pt x="59" y="2"/>
                    <a:pt x="58" y="4"/>
                  </a:cubicBezTo>
                  <a:cubicBezTo>
                    <a:pt x="58" y="6"/>
                    <a:pt x="59" y="6"/>
                    <a:pt x="58" y="7"/>
                  </a:cubicBezTo>
                  <a:cubicBezTo>
                    <a:pt x="56" y="7"/>
                    <a:pt x="56" y="7"/>
                    <a:pt x="57" y="8"/>
                  </a:cubicBezTo>
                  <a:cubicBezTo>
                    <a:pt x="58" y="9"/>
                    <a:pt x="60" y="11"/>
                    <a:pt x="60" y="11"/>
                  </a:cubicBezTo>
                  <a:cubicBezTo>
                    <a:pt x="60" y="11"/>
                    <a:pt x="59" y="13"/>
                    <a:pt x="58" y="14"/>
                  </a:cubicBezTo>
                  <a:cubicBezTo>
                    <a:pt x="57" y="15"/>
                    <a:pt x="56" y="16"/>
                    <a:pt x="56" y="15"/>
                  </a:cubicBezTo>
                  <a:cubicBezTo>
                    <a:pt x="55" y="14"/>
                    <a:pt x="53" y="14"/>
                    <a:pt x="54" y="15"/>
                  </a:cubicBezTo>
                  <a:cubicBezTo>
                    <a:pt x="54" y="16"/>
                    <a:pt x="55" y="16"/>
                    <a:pt x="55" y="17"/>
                  </a:cubicBezTo>
                  <a:cubicBezTo>
                    <a:pt x="55" y="19"/>
                    <a:pt x="56" y="21"/>
                    <a:pt x="55" y="22"/>
                  </a:cubicBezTo>
                  <a:cubicBezTo>
                    <a:pt x="54" y="23"/>
                    <a:pt x="53" y="22"/>
                    <a:pt x="52" y="23"/>
                  </a:cubicBezTo>
                  <a:cubicBezTo>
                    <a:pt x="51" y="23"/>
                    <a:pt x="51" y="21"/>
                    <a:pt x="51" y="21"/>
                  </a:cubicBezTo>
                  <a:cubicBezTo>
                    <a:pt x="52" y="21"/>
                    <a:pt x="51" y="18"/>
                    <a:pt x="51" y="18"/>
                  </a:cubicBezTo>
                  <a:cubicBezTo>
                    <a:pt x="51" y="18"/>
                    <a:pt x="49" y="21"/>
                    <a:pt x="50" y="19"/>
                  </a:cubicBezTo>
                  <a:cubicBezTo>
                    <a:pt x="50" y="18"/>
                    <a:pt x="49" y="18"/>
                    <a:pt x="49" y="17"/>
                  </a:cubicBezTo>
                  <a:cubicBezTo>
                    <a:pt x="49" y="15"/>
                    <a:pt x="48" y="14"/>
                    <a:pt x="47" y="14"/>
                  </a:cubicBezTo>
                  <a:cubicBezTo>
                    <a:pt x="46" y="15"/>
                    <a:pt x="44" y="15"/>
                    <a:pt x="42" y="15"/>
                  </a:cubicBezTo>
                  <a:cubicBezTo>
                    <a:pt x="39" y="14"/>
                    <a:pt x="39" y="14"/>
                    <a:pt x="37" y="13"/>
                  </a:cubicBezTo>
                  <a:cubicBezTo>
                    <a:pt x="35" y="12"/>
                    <a:pt x="34" y="13"/>
                    <a:pt x="33" y="13"/>
                  </a:cubicBezTo>
                  <a:cubicBezTo>
                    <a:pt x="32" y="14"/>
                    <a:pt x="32" y="12"/>
                    <a:pt x="32" y="12"/>
                  </a:cubicBezTo>
                  <a:cubicBezTo>
                    <a:pt x="17" y="30"/>
                    <a:pt x="6" y="53"/>
                    <a:pt x="0" y="77"/>
                  </a:cubicBezTo>
                  <a:cubicBezTo>
                    <a:pt x="1" y="78"/>
                    <a:pt x="2" y="80"/>
                    <a:pt x="2" y="80"/>
                  </a:cubicBezTo>
                  <a:cubicBezTo>
                    <a:pt x="3" y="82"/>
                    <a:pt x="5" y="87"/>
                    <a:pt x="6" y="87"/>
                  </a:cubicBezTo>
                  <a:cubicBezTo>
                    <a:pt x="6" y="87"/>
                    <a:pt x="8" y="90"/>
                    <a:pt x="8" y="90"/>
                  </a:cubicBezTo>
                  <a:cubicBezTo>
                    <a:pt x="8" y="90"/>
                    <a:pt x="9" y="92"/>
                    <a:pt x="8" y="93"/>
                  </a:cubicBezTo>
                  <a:cubicBezTo>
                    <a:pt x="8" y="94"/>
                    <a:pt x="9" y="96"/>
                    <a:pt x="10" y="97"/>
                  </a:cubicBezTo>
                  <a:cubicBezTo>
                    <a:pt x="10" y="98"/>
                    <a:pt x="14" y="98"/>
                    <a:pt x="14" y="101"/>
                  </a:cubicBezTo>
                  <a:cubicBezTo>
                    <a:pt x="14" y="101"/>
                    <a:pt x="15" y="105"/>
                    <a:pt x="16" y="105"/>
                  </a:cubicBezTo>
                  <a:cubicBezTo>
                    <a:pt x="18" y="105"/>
                    <a:pt x="20" y="104"/>
                    <a:pt x="20" y="105"/>
                  </a:cubicBezTo>
                  <a:cubicBezTo>
                    <a:pt x="20" y="105"/>
                    <a:pt x="22" y="108"/>
                    <a:pt x="22" y="106"/>
                  </a:cubicBezTo>
                  <a:cubicBezTo>
                    <a:pt x="23" y="105"/>
                    <a:pt x="23" y="104"/>
                    <a:pt x="24" y="104"/>
                  </a:cubicBezTo>
                  <a:cubicBezTo>
                    <a:pt x="26" y="104"/>
                    <a:pt x="26" y="106"/>
                    <a:pt x="27" y="107"/>
                  </a:cubicBezTo>
                  <a:cubicBezTo>
                    <a:pt x="28" y="108"/>
                    <a:pt x="30" y="110"/>
                    <a:pt x="31" y="110"/>
                  </a:cubicBezTo>
                  <a:cubicBezTo>
                    <a:pt x="31" y="110"/>
                    <a:pt x="33" y="112"/>
                    <a:pt x="33" y="111"/>
                  </a:cubicBezTo>
                  <a:cubicBezTo>
                    <a:pt x="34" y="111"/>
                    <a:pt x="35" y="112"/>
                    <a:pt x="36" y="112"/>
                  </a:cubicBezTo>
                  <a:cubicBezTo>
                    <a:pt x="36" y="112"/>
                    <a:pt x="38" y="114"/>
                    <a:pt x="38" y="116"/>
                  </a:cubicBezTo>
                  <a:cubicBezTo>
                    <a:pt x="37" y="119"/>
                    <a:pt x="40" y="119"/>
                    <a:pt x="40" y="120"/>
                  </a:cubicBezTo>
                  <a:cubicBezTo>
                    <a:pt x="41" y="120"/>
                    <a:pt x="43" y="122"/>
                    <a:pt x="43" y="123"/>
                  </a:cubicBezTo>
                  <a:cubicBezTo>
                    <a:pt x="44" y="124"/>
                    <a:pt x="46" y="124"/>
                    <a:pt x="46" y="125"/>
                  </a:cubicBezTo>
                  <a:cubicBezTo>
                    <a:pt x="47" y="125"/>
                    <a:pt x="47" y="126"/>
                    <a:pt x="48" y="125"/>
                  </a:cubicBezTo>
                  <a:cubicBezTo>
                    <a:pt x="50" y="125"/>
                    <a:pt x="49" y="123"/>
                    <a:pt x="49" y="123"/>
                  </a:cubicBezTo>
                  <a:cubicBezTo>
                    <a:pt x="49" y="123"/>
                    <a:pt x="51" y="122"/>
                    <a:pt x="52" y="123"/>
                  </a:cubicBezTo>
                  <a:cubicBezTo>
                    <a:pt x="52" y="124"/>
                    <a:pt x="53" y="127"/>
                    <a:pt x="53" y="127"/>
                  </a:cubicBezTo>
                  <a:cubicBezTo>
                    <a:pt x="54" y="127"/>
                    <a:pt x="55" y="130"/>
                    <a:pt x="54" y="133"/>
                  </a:cubicBezTo>
                  <a:cubicBezTo>
                    <a:pt x="54" y="135"/>
                    <a:pt x="54" y="137"/>
                    <a:pt x="53" y="137"/>
                  </a:cubicBezTo>
                  <a:cubicBezTo>
                    <a:pt x="53" y="137"/>
                    <a:pt x="51" y="139"/>
                    <a:pt x="50" y="139"/>
                  </a:cubicBezTo>
                  <a:cubicBezTo>
                    <a:pt x="49" y="140"/>
                    <a:pt x="48" y="143"/>
                    <a:pt x="48" y="144"/>
                  </a:cubicBezTo>
                  <a:cubicBezTo>
                    <a:pt x="48" y="145"/>
                    <a:pt x="49" y="148"/>
                    <a:pt x="49" y="150"/>
                  </a:cubicBezTo>
                  <a:cubicBezTo>
                    <a:pt x="49" y="151"/>
                    <a:pt x="48" y="152"/>
                    <a:pt x="48" y="154"/>
                  </a:cubicBezTo>
                  <a:cubicBezTo>
                    <a:pt x="49" y="157"/>
                    <a:pt x="52" y="157"/>
                    <a:pt x="52" y="159"/>
                  </a:cubicBezTo>
                  <a:cubicBezTo>
                    <a:pt x="52" y="161"/>
                    <a:pt x="55" y="166"/>
                    <a:pt x="55" y="167"/>
                  </a:cubicBezTo>
                  <a:cubicBezTo>
                    <a:pt x="56" y="169"/>
                    <a:pt x="58" y="172"/>
                    <a:pt x="58" y="174"/>
                  </a:cubicBezTo>
                  <a:cubicBezTo>
                    <a:pt x="58" y="177"/>
                    <a:pt x="63" y="179"/>
                    <a:pt x="64" y="179"/>
                  </a:cubicBezTo>
                  <a:cubicBezTo>
                    <a:pt x="64" y="179"/>
                    <a:pt x="66" y="181"/>
                    <a:pt x="67" y="181"/>
                  </a:cubicBezTo>
                  <a:cubicBezTo>
                    <a:pt x="68" y="182"/>
                    <a:pt x="69" y="183"/>
                    <a:pt x="70" y="185"/>
                  </a:cubicBezTo>
                  <a:cubicBezTo>
                    <a:pt x="71" y="186"/>
                    <a:pt x="71" y="188"/>
                    <a:pt x="71" y="189"/>
                  </a:cubicBezTo>
                  <a:cubicBezTo>
                    <a:pt x="71" y="189"/>
                    <a:pt x="71" y="195"/>
                    <a:pt x="71" y="198"/>
                  </a:cubicBezTo>
                  <a:cubicBezTo>
                    <a:pt x="71" y="201"/>
                    <a:pt x="73" y="204"/>
                    <a:pt x="72" y="205"/>
                  </a:cubicBezTo>
                  <a:cubicBezTo>
                    <a:pt x="71" y="205"/>
                    <a:pt x="69" y="206"/>
                    <a:pt x="70" y="207"/>
                  </a:cubicBezTo>
                  <a:cubicBezTo>
                    <a:pt x="71" y="208"/>
                    <a:pt x="70" y="208"/>
                    <a:pt x="70" y="209"/>
                  </a:cubicBezTo>
                  <a:cubicBezTo>
                    <a:pt x="70" y="209"/>
                    <a:pt x="71" y="212"/>
                    <a:pt x="71" y="213"/>
                  </a:cubicBezTo>
                  <a:cubicBezTo>
                    <a:pt x="70" y="214"/>
                    <a:pt x="70" y="216"/>
                    <a:pt x="70" y="217"/>
                  </a:cubicBezTo>
                  <a:cubicBezTo>
                    <a:pt x="69" y="217"/>
                    <a:pt x="68" y="218"/>
                    <a:pt x="69" y="220"/>
                  </a:cubicBezTo>
                  <a:cubicBezTo>
                    <a:pt x="69" y="221"/>
                    <a:pt x="68" y="221"/>
                    <a:pt x="68" y="222"/>
                  </a:cubicBezTo>
                  <a:cubicBezTo>
                    <a:pt x="68" y="223"/>
                    <a:pt x="70" y="223"/>
                    <a:pt x="70" y="224"/>
                  </a:cubicBezTo>
                  <a:cubicBezTo>
                    <a:pt x="69" y="226"/>
                    <a:pt x="69" y="226"/>
                    <a:pt x="69" y="227"/>
                  </a:cubicBezTo>
                  <a:cubicBezTo>
                    <a:pt x="69" y="229"/>
                    <a:pt x="70" y="230"/>
                    <a:pt x="70" y="231"/>
                  </a:cubicBezTo>
                  <a:cubicBezTo>
                    <a:pt x="70" y="231"/>
                    <a:pt x="70" y="232"/>
                    <a:pt x="69" y="233"/>
                  </a:cubicBezTo>
                  <a:cubicBezTo>
                    <a:pt x="68" y="234"/>
                    <a:pt x="68" y="235"/>
                    <a:pt x="68" y="236"/>
                  </a:cubicBezTo>
                  <a:cubicBezTo>
                    <a:pt x="68" y="236"/>
                    <a:pt x="69" y="237"/>
                    <a:pt x="69" y="238"/>
                  </a:cubicBezTo>
                  <a:cubicBezTo>
                    <a:pt x="69" y="238"/>
                    <a:pt x="68" y="239"/>
                    <a:pt x="69" y="240"/>
                  </a:cubicBezTo>
                  <a:cubicBezTo>
                    <a:pt x="69" y="241"/>
                    <a:pt x="70" y="241"/>
                    <a:pt x="71" y="241"/>
                  </a:cubicBezTo>
                  <a:cubicBezTo>
                    <a:pt x="71" y="242"/>
                    <a:pt x="69" y="242"/>
                    <a:pt x="70" y="243"/>
                  </a:cubicBezTo>
                  <a:cubicBezTo>
                    <a:pt x="71" y="244"/>
                    <a:pt x="72" y="243"/>
                    <a:pt x="72" y="245"/>
                  </a:cubicBezTo>
                  <a:cubicBezTo>
                    <a:pt x="72" y="245"/>
                    <a:pt x="73" y="246"/>
                    <a:pt x="73" y="246"/>
                  </a:cubicBezTo>
                  <a:cubicBezTo>
                    <a:pt x="73" y="246"/>
                    <a:pt x="74" y="246"/>
                    <a:pt x="74" y="246"/>
                  </a:cubicBezTo>
                  <a:cubicBezTo>
                    <a:pt x="74" y="247"/>
                    <a:pt x="75" y="247"/>
                    <a:pt x="75" y="247"/>
                  </a:cubicBezTo>
                  <a:cubicBezTo>
                    <a:pt x="75" y="247"/>
                    <a:pt x="77" y="248"/>
                    <a:pt x="77" y="248"/>
                  </a:cubicBezTo>
                  <a:close/>
                  <a:moveTo>
                    <a:pt x="55" y="38"/>
                  </a:moveTo>
                  <a:cubicBezTo>
                    <a:pt x="55" y="38"/>
                    <a:pt x="58" y="37"/>
                    <a:pt x="59" y="38"/>
                  </a:cubicBezTo>
                  <a:cubicBezTo>
                    <a:pt x="60" y="39"/>
                    <a:pt x="58" y="39"/>
                    <a:pt x="57" y="40"/>
                  </a:cubicBezTo>
                  <a:cubicBezTo>
                    <a:pt x="55" y="41"/>
                    <a:pt x="55" y="41"/>
                    <a:pt x="54" y="42"/>
                  </a:cubicBezTo>
                  <a:cubicBezTo>
                    <a:pt x="53" y="43"/>
                    <a:pt x="51" y="43"/>
                    <a:pt x="50" y="44"/>
                  </a:cubicBezTo>
                  <a:cubicBezTo>
                    <a:pt x="49" y="45"/>
                    <a:pt x="48" y="46"/>
                    <a:pt x="47" y="45"/>
                  </a:cubicBezTo>
                  <a:cubicBezTo>
                    <a:pt x="47" y="44"/>
                    <a:pt x="48" y="45"/>
                    <a:pt x="48" y="44"/>
                  </a:cubicBezTo>
                  <a:cubicBezTo>
                    <a:pt x="48" y="44"/>
                    <a:pt x="51" y="42"/>
                    <a:pt x="51" y="42"/>
                  </a:cubicBezTo>
                  <a:cubicBezTo>
                    <a:pt x="51" y="42"/>
                    <a:pt x="54" y="37"/>
                    <a:pt x="55" y="38"/>
                  </a:cubicBezTo>
                  <a:close/>
                  <a:moveTo>
                    <a:pt x="50" y="34"/>
                  </a:moveTo>
                  <a:cubicBezTo>
                    <a:pt x="51" y="34"/>
                    <a:pt x="53" y="37"/>
                    <a:pt x="52" y="37"/>
                  </a:cubicBezTo>
                  <a:cubicBezTo>
                    <a:pt x="51" y="38"/>
                    <a:pt x="50" y="37"/>
                    <a:pt x="50" y="35"/>
                  </a:cubicBezTo>
                  <a:cubicBezTo>
                    <a:pt x="50" y="34"/>
                    <a:pt x="49" y="38"/>
                    <a:pt x="49" y="39"/>
                  </a:cubicBezTo>
                  <a:cubicBezTo>
                    <a:pt x="50" y="40"/>
                    <a:pt x="48" y="42"/>
                    <a:pt x="48" y="42"/>
                  </a:cubicBezTo>
                  <a:cubicBezTo>
                    <a:pt x="47" y="42"/>
                    <a:pt x="47" y="40"/>
                    <a:pt x="47" y="38"/>
                  </a:cubicBezTo>
                  <a:cubicBezTo>
                    <a:pt x="47" y="37"/>
                    <a:pt x="46" y="35"/>
                    <a:pt x="45" y="35"/>
                  </a:cubicBezTo>
                  <a:cubicBezTo>
                    <a:pt x="43" y="36"/>
                    <a:pt x="42" y="38"/>
                    <a:pt x="41" y="38"/>
                  </a:cubicBezTo>
                  <a:cubicBezTo>
                    <a:pt x="41" y="39"/>
                    <a:pt x="41" y="42"/>
                    <a:pt x="41" y="43"/>
                  </a:cubicBezTo>
                  <a:cubicBezTo>
                    <a:pt x="41" y="43"/>
                    <a:pt x="41" y="46"/>
                    <a:pt x="39" y="46"/>
                  </a:cubicBezTo>
                  <a:cubicBezTo>
                    <a:pt x="38" y="46"/>
                    <a:pt x="38" y="43"/>
                    <a:pt x="39" y="42"/>
                  </a:cubicBezTo>
                  <a:cubicBezTo>
                    <a:pt x="39" y="40"/>
                    <a:pt x="38" y="38"/>
                    <a:pt x="39" y="36"/>
                  </a:cubicBezTo>
                  <a:cubicBezTo>
                    <a:pt x="40" y="35"/>
                    <a:pt x="42" y="34"/>
                    <a:pt x="43" y="34"/>
                  </a:cubicBezTo>
                  <a:cubicBezTo>
                    <a:pt x="44" y="33"/>
                    <a:pt x="46" y="34"/>
                    <a:pt x="47" y="34"/>
                  </a:cubicBezTo>
                  <a:cubicBezTo>
                    <a:pt x="47" y="34"/>
                    <a:pt x="49" y="34"/>
                    <a:pt x="50" y="34"/>
                  </a:cubicBezTo>
                  <a:close/>
                  <a:moveTo>
                    <a:pt x="36" y="30"/>
                  </a:moveTo>
                  <a:cubicBezTo>
                    <a:pt x="38" y="29"/>
                    <a:pt x="40" y="26"/>
                    <a:pt x="41" y="27"/>
                  </a:cubicBezTo>
                  <a:cubicBezTo>
                    <a:pt x="44" y="29"/>
                    <a:pt x="44" y="29"/>
                    <a:pt x="44" y="29"/>
                  </a:cubicBezTo>
                  <a:cubicBezTo>
                    <a:pt x="45" y="30"/>
                    <a:pt x="44" y="32"/>
                    <a:pt x="43" y="32"/>
                  </a:cubicBezTo>
                  <a:cubicBezTo>
                    <a:pt x="43" y="32"/>
                    <a:pt x="41" y="32"/>
                    <a:pt x="40" y="32"/>
                  </a:cubicBezTo>
                  <a:cubicBezTo>
                    <a:pt x="39" y="32"/>
                    <a:pt x="39" y="31"/>
                    <a:pt x="38" y="31"/>
                  </a:cubicBezTo>
                  <a:cubicBezTo>
                    <a:pt x="38" y="31"/>
                    <a:pt x="36" y="32"/>
                    <a:pt x="36" y="33"/>
                  </a:cubicBezTo>
                  <a:cubicBezTo>
                    <a:pt x="35" y="33"/>
                    <a:pt x="33" y="33"/>
                    <a:pt x="33" y="32"/>
                  </a:cubicBezTo>
                  <a:cubicBezTo>
                    <a:pt x="33" y="31"/>
                    <a:pt x="34" y="31"/>
                    <a:pt x="3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íṡľíḍè-Freeform: Shape 12"/>
            <p:cNvSpPr>
              <a:spLocks/>
            </p:cNvSpPr>
            <p:nvPr/>
          </p:nvSpPr>
          <p:spPr bwMode="auto">
            <a:xfrm>
              <a:off x="5247990" y="4030001"/>
              <a:ext cx="101420" cy="38169"/>
            </a:xfrm>
            <a:custGeom>
              <a:avLst/>
              <a:gdLst>
                <a:gd name="T0" fmla="*/ 2 w 13"/>
                <a:gd name="T1" fmla="*/ 4 h 5"/>
                <a:gd name="T2" fmla="*/ 2 w 13"/>
                <a:gd name="T3" fmla="*/ 5 h 5"/>
                <a:gd name="T4" fmla="*/ 5 w 13"/>
                <a:gd name="T5" fmla="*/ 4 h 5"/>
                <a:gd name="T6" fmla="*/ 8 w 13"/>
                <a:gd name="T7" fmla="*/ 3 h 5"/>
                <a:gd name="T8" fmla="*/ 10 w 13"/>
                <a:gd name="T9" fmla="*/ 5 h 5"/>
                <a:gd name="T10" fmla="*/ 11 w 13"/>
                <a:gd name="T11" fmla="*/ 3 h 5"/>
                <a:gd name="T12" fmla="*/ 7 w 13"/>
                <a:gd name="T13" fmla="*/ 1 h 5"/>
                <a:gd name="T14" fmla="*/ 5 w 13"/>
                <a:gd name="T15" fmla="*/ 0 h 5"/>
                <a:gd name="T16" fmla="*/ 4 w 13"/>
                <a:gd name="T17" fmla="*/ 1 h 5"/>
                <a:gd name="T18" fmla="*/ 2 w 13"/>
                <a:gd name="T19" fmla="*/ 3 h 5"/>
                <a:gd name="T20" fmla="*/ 2 w 13"/>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5">
                  <a:moveTo>
                    <a:pt x="2" y="4"/>
                  </a:moveTo>
                  <a:cubicBezTo>
                    <a:pt x="0" y="5"/>
                    <a:pt x="1" y="5"/>
                    <a:pt x="2" y="5"/>
                  </a:cubicBezTo>
                  <a:cubicBezTo>
                    <a:pt x="3" y="5"/>
                    <a:pt x="5" y="4"/>
                    <a:pt x="5" y="4"/>
                  </a:cubicBezTo>
                  <a:cubicBezTo>
                    <a:pt x="5" y="4"/>
                    <a:pt x="8" y="2"/>
                    <a:pt x="8" y="3"/>
                  </a:cubicBezTo>
                  <a:cubicBezTo>
                    <a:pt x="9" y="4"/>
                    <a:pt x="8" y="5"/>
                    <a:pt x="10" y="5"/>
                  </a:cubicBezTo>
                  <a:cubicBezTo>
                    <a:pt x="11" y="5"/>
                    <a:pt x="13" y="4"/>
                    <a:pt x="11" y="3"/>
                  </a:cubicBezTo>
                  <a:cubicBezTo>
                    <a:pt x="9" y="2"/>
                    <a:pt x="8" y="2"/>
                    <a:pt x="7" y="1"/>
                  </a:cubicBezTo>
                  <a:cubicBezTo>
                    <a:pt x="6" y="0"/>
                    <a:pt x="6" y="0"/>
                    <a:pt x="5" y="0"/>
                  </a:cubicBezTo>
                  <a:cubicBezTo>
                    <a:pt x="5" y="1"/>
                    <a:pt x="5" y="1"/>
                    <a:pt x="4" y="1"/>
                  </a:cubicBezTo>
                  <a:cubicBezTo>
                    <a:pt x="4" y="1"/>
                    <a:pt x="3" y="2"/>
                    <a:pt x="2" y="3"/>
                  </a:cubicBezTo>
                  <a:cubicBezTo>
                    <a:pt x="2"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íṡľíḍè-Freeform: Shape 13"/>
            <p:cNvSpPr>
              <a:spLocks/>
            </p:cNvSpPr>
            <p:nvPr/>
          </p:nvSpPr>
          <p:spPr bwMode="auto">
            <a:xfrm>
              <a:off x="5287250" y="4068170"/>
              <a:ext cx="22901" cy="16358"/>
            </a:xfrm>
            <a:custGeom>
              <a:avLst/>
              <a:gdLst>
                <a:gd name="T0" fmla="*/ 0 w 3"/>
                <a:gd name="T1" fmla="*/ 1 h 2"/>
                <a:gd name="T2" fmla="*/ 3 w 3"/>
                <a:gd name="T3" fmla="*/ 2 h 2"/>
                <a:gd name="T4" fmla="*/ 0 w 3"/>
                <a:gd name="T5" fmla="*/ 1 h 2"/>
              </a:gdLst>
              <a:ahLst/>
              <a:cxnLst>
                <a:cxn ang="0">
                  <a:pos x="T0" y="T1"/>
                </a:cxn>
                <a:cxn ang="0">
                  <a:pos x="T2" y="T3"/>
                </a:cxn>
                <a:cxn ang="0">
                  <a:pos x="T4" y="T5"/>
                </a:cxn>
              </a:cxnLst>
              <a:rect l="0" t="0" r="r" b="b"/>
              <a:pathLst>
                <a:path w="3" h="2">
                  <a:moveTo>
                    <a:pt x="0" y="1"/>
                  </a:moveTo>
                  <a:cubicBezTo>
                    <a:pt x="0" y="2"/>
                    <a:pt x="2" y="2"/>
                    <a:pt x="3" y="2"/>
                  </a:cubicBezTo>
                  <a:cubicBezTo>
                    <a:pt x="3" y="1"/>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ṡľíḍè-Freeform: Shape 14"/>
            <p:cNvSpPr>
              <a:spLocks/>
            </p:cNvSpPr>
            <p:nvPr/>
          </p:nvSpPr>
          <p:spPr bwMode="auto">
            <a:xfrm>
              <a:off x="5317785" y="4075804"/>
              <a:ext cx="31626" cy="23992"/>
            </a:xfrm>
            <a:custGeom>
              <a:avLst/>
              <a:gdLst>
                <a:gd name="T0" fmla="*/ 2 w 4"/>
                <a:gd name="T1" fmla="*/ 1 h 3"/>
                <a:gd name="T2" fmla="*/ 3 w 4"/>
                <a:gd name="T3" fmla="*/ 2 h 3"/>
                <a:gd name="T4" fmla="*/ 2 w 4"/>
                <a:gd name="T5" fmla="*/ 1 h 3"/>
              </a:gdLst>
              <a:ahLst/>
              <a:cxnLst>
                <a:cxn ang="0">
                  <a:pos x="T0" y="T1"/>
                </a:cxn>
                <a:cxn ang="0">
                  <a:pos x="T2" y="T3"/>
                </a:cxn>
                <a:cxn ang="0">
                  <a:pos x="T4" y="T5"/>
                </a:cxn>
              </a:cxnLst>
              <a:rect l="0" t="0" r="r" b="b"/>
              <a:pathLst>
                <a:path w="4" h="3">
                  <a:moveTo>
                    <a:pt x="2" y="1"/>
                  </a:moveTo>
                  <a:cubicBezTo>
                    <a:pt x="0" y="1"/>
                    <a:pt x="2" y="3"/>
                    <a:pt x="3" y="2"/>
                  </a:cubicBezTo>
                  <a:cubicBezTo>
                    <a:pt x="4" y="1"/>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íṡľíḍè-Freeform: Shape 15"/>
            <p:cNvSpPr>
              <a:spLocks/>
            </p:cNvSpPr>
            <p:nvPr/>
          </p:nvSpPr>
          <p:spPr bwMode="auto">
            <a:xfrm>
              <a:off x="6147687" y="3990742"/>
              <a:ext cx="147223" cy="54527"/>
            </a:xfrm>
            <a:custGeom>
              <a:avLst/>
              <a:gdLst>
                <a:gd name="T0" fmla="*/ 7 w 19"/>
                <a:gd name="T1" fmla="*/ 5 h 7"/>
                <a:gd name="T2" fmla="*/ 10 w 19"/>
                <a:gd name="T3" fmla="*/ 7 h 7"/>
                <a:gd name="T4" fmla="*/ 14 w 19"/>
                <a:gd name="T5" fmla="*/ 5 h 7"/>
                <a:gd name="T6" fmla="*/ 17 w 19"/>
                <a:gd name="T7" fmla="*/ 4 h 7"/>
                <a:gd name="T8" fmla="*/ 18 w 19"/>
                <a:gd name="T9" fmla="*/ 2 h 7"/>
                <a:gd name="T10" fmla="*/ 14 w 19"/>
                <a:gd name="T11" fmla="*/ 0 h 7"/>
                <a:gd name="T12" fmla="*/ 10 w 19"/>
                <a:gd name="T13" fmla="*/ 1 h 7"/>
                <a:gd name="T14" fmla="*/ 6 w 19"/>
                <a:gd name="T15" fmla="*/ 1 h 7"/>
                <a:gd name="T16" fmla="*/ 1 w 19"/>
                <a:gd name="T17" fmla="*/ 0 h 7"/>
                <a:gd name="T18" fmla="*/ 1 w 19"/>
                <a:gd name="T19" fmla="*/ 2 h 7"/>
                <a:gd name="T20" fmla="*/ 3 w 19"/>
                <a:gd name="T21" fmla="*/ 5 h 7"/>
                <a:gd name="T22" fmla="*/ 7 w 19"/>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7">
                  <a:moveTo>
                    <a:pt x="7" y="5"/>
                  </a:moveTo>
                  <a:cubicBezTo>
                    <a:pt x="7" y="6"/>
                    <a:pt x="8" y="7"/>
                    <a:pt x="10" y="7"/>
                  </a:cubicBezTo>
                  <a:cubicBezTo>
                    <a:pt x="12" y="6"/>
                    <a:pt x="13" y="6"/>
                    <a:pt x="14" y="5"/>
                  </a:cubicBezTo>
                  <a:cubicBezTo>
                    <a:pt x="14" y="4"/>
                    <a:pt x="17" y="4"/>
                    <a:pt x="17" y="4"/>
                  </a:cubicBezTo>
                  <a:cubicBezTo>
                    <a:pt x="17" y="4"/>
                    <a:pt x="19" y="3"/>
                    <a:pt x="18" y="2"/>
                  </a:cubicBezTo>
                  <a:cubicBezTo>
                    <a:pt x="17" y="1"/>
                    <a:pt x="15" y="1"/>
                    <a:pt x="14" y="0"/>
                  </a:cubicBezTo>
                  <a:cubicBezTo>
                    <a:pt x="13" y="0"/>
                    <a:pt x="13" y="1"/>
                    <a:pt x="10" y="1"/>
                  </a:cubicBezTo>
                  <a:cubicBezTo>
                    <a:pt x="8" y="1"/>
                    <a:pt x="7" y="2"/>
                    <a:pt x="6" y="1"/>
                  </a:cubicBezTo>
                  <a:cubicBezTo>
                    <a:pt x="5" y="0"/>
                    <a:pt x="1" y="0"/>
                    <a:pt x="1" y="0"/>
                  </a:cubicBezTo>
                  <a:cubicBezTo>
                    <a:pt x="1" y="1"/>
                    <a:pt x="0" y="1"/>
                    <a:pt x="1" y="2"/>
                  </a:cubicBezTo>
                  <a:cubicBezTo>
                    <a:pt x="2" y="4"/>
                    <a:pt x="2" y="5"/>
                    <a:pt x="3" y="5"/>
                  </a:cubicBezTo>
                  <a:cubicBezTo>
                    <a:pt x="4" y="5"/>
                    <a:pt x="6"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íṡľíḍè-Freeform: Shape 16"/>
            <p:cNvSpPr>
              <a:spLocks/>
            </p:cNvSpPr>
            <p:nvPr/>
          </p:nvSpPr>
          <p:spPr bwMode="auto">
            <a:xfrm>
              <a:off x="5511901" y="3720288"/>
              <a:ext cx="728482" cy="371875"/>
            </a:xfrm>
            <a:custGeom>
              <a:avLst/>
              <a:gdLst>
                <a:gd name="T0" fmla="*/ 3 w 94"/>
                <a:gd name="T1" fmla="*/ 20 h 48"/>
                <a:gd name="T2" fmla="*/ 5 w 94"/>
                <a:gd name="T3" fmla="*/ 20 h 48"/>
                <a:gd name="T4" fmla="*/ 16 w 94"/>
                <a:gd name="T5" fmla="*/ 20 h 48"/>
                <a:gd name="T6" fmla="*/ 22 w 94"/>
                <a:gd name="T7" fmla="*/ 28 h 48"/>
                <a:gd name="T8" fmla="*/ 27 w 94"/>
                <a:gd name="T9" fmla="*/ 27 h 48"/>
                <a:gd name="T10" fmla="*/ 28 w 94"/>
                <a:gd name="T11" fmla="*/ 31 h 48"/>
                <a:gd name="T12" fmla="*/ 27 w 94"/>
                <a:gd name="T13" fmla="*/ 34 h 48"/>
                <a:gd name="T14" fmla="*/ 25 w 94"/>
                <a:gd name="T15" fmla="*/ 34 h 48"/>
                <a:gd name="T16" fmla="*/ 25 w 94"/>
                <a:gd name="T17" fmla="*/ 38 h 48"/>
                <a:gd name="T18" fmla="*/ 27 w 94"/>
                <a:gd name="T19" fmla="*/ 40 h 48"/>
                <a:gd name="T20" fmla="*/ 34 w 94"/>
                <a:gd name="T21" fmla="*/ 46 h 48"/>
                <a:gd name="T22" fmla="*/ 39 w 94"/>
                <a:gd name="T23" fmla="*/ 48 h 48"/>
                <a:gd name="T24" fmla="*/ 43 w 94"/>
                <a:gd name="T25" fmla="*/ 43 h 48"/>
                <a:gd name="T26" fmla="*/ 46 w 94"/>
                <a:gd name="T27" fmla="*/ 40 h 48"/>
                <a:gd name="T28" fmla="*/ 52 w 94"/>
                <a:gd name="T29" fmla="*/ 36 h 48"/>
                <a:gd name="T30" fmla="*/ 61 w 94"/>
                <a:gd name="T31" fmla="*/ 32 h 48"/>
                <a:gd name="T32" fmla="*/ 73 w 94"/>
                <a:gd name="T33" fmla="*/ 30 h 48"/>
                <a:gd name="T34" fmla="*/ 72 w 94"/>
                <a:gd name="T35" fmla="*/ 28 h 48"/>
                <a:gd name="T36" fmla="*/ 75 w 94"/>
                <a:gd name="T37" fmla="*/ 27 h 48"/>
                <a:gd name="T38" fmla="*/ 79 w 94"/>
                <a:gd name="T39" fmla="*/ 27 h 48"/>
                <a:gd name="T40" fmla="*/ 78 w 94"/>
                <a:gd name="T41" fmla="*/ 22 h 48"/>
                <a:gd name="T42" fmla="*/ 85 w 94"/>
                <a:gd name="T43" fmla="*/ 18 h 48"/>
                <a:gd name="T44" fmla="*/ 83 w 94"/>
                <a:gd name="T45" fmla="*/ 16 h 48"/>
                <a:gd name="T46" fmla="*/ 91 w 94"/>
                <a:gd name="T47" fmla="*/ 9 h 48"/>
                <a:gd name="T48" fmla="*/ 87 w 94"/>
                <a:gd name="T49" fmla="*/ 7 h 48"/>
                <a:gd name="T50" fmla="*/ 78 w 94"/>
                <a:gd name="T51" fmla="*/ 5 h 48"/>
                <a:gd name="T52" fmla="*/ 73 w 94"/>
                <a:gd name="T53" fmla="*/ 2 h 48"/>
                <a:gd name="T54" fmla="*/ 65 w 94"/>
                <a:gd name="T55" fmla="*/ 3 h 48"/>
                <a:gd name="T56" fmla="*/ 53 w 94"/>
                <a:gd name="T57" fmla="*/ 3 h 48"/>
                <a:gd name="T58" fmla="*/ 66 w 94"/>
                <a:gd name="T59" fmla="*/ 2 h 48"/>
                <a:gd name="T60" fmla="*/ 58 w 94"/>
                <a:gd name="T61" fmla="*/ 0 h 48"/>
                <a:gd name="T62" fmla="*/ 36 w 94"/>
                <a:gd name="T63" fmla="*/ 5 h 48"/>
                <a:gd name="T64" fmla="*/ 32 w 94"/>
                <a:gd name="T65" fmla="*/ 6 h 48"/>
                <a:gd name="T66" fmla="*/ 27 w 94"/>
                <a:gd name="T67" fmla="*/ 7 h 48"/>
                <a:gd name="T68" fmla="*/ 1 w 94"/>
                <a:gd name="T6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8">
                  <a:moveTo>
                    <a:pt x="1" y="21"/>
                  </a:moveTo>
                  <a:cubicBezTo>
                    <a:pt x="1" y="21"/>
                    <a:pt x="3" y="21"/>
                    <a:pt x="3" y="20"/>
                  </a:cubicBezTo>
                  <a:cubicBezTo>
                    <a:pt x="4" y="20"/>
                    <a:pt x="5" y="18"/>
                    <a:pt x="5" y="18"/>
                  </a:cubicBezTo>
                  <a:cubicBezTo>
                    <a:pt x="5" y="18"/>
                    <a:pt x="4" y="19"/>
                    <a:pt x="5" y="20"/>
                  </a:cubicBezTo>
                  <a:cubicBezTo>
                    <a:pt x="6" y="20"/>
                    <a:pt x="9" y="19"/>
                    <a:pt x="10" y="19"/>
                  </a:cubicBezTo>
                  <a:cubicBezTo>
                    <a:pt x="11" y="19"/>
                    <a:pt x="15" y="20"/>
                    <a:pt x="16" y="20"/>
                  </a:cubicBezTo>
                  <a:cubicBezTo>
                    <a:pt x="17" y="21"/>
                    <a:pt x="20" y="21"/>
                    <a:pt x="21" y="22"/>
                  </a:cubicBezTo>
                  <a:cubicBezTo>
                    <a:pt x="22" y="23"/>
                    <a:pt x="21" y="28"/>
                    <a:pt x="22" y="28"/>
                  </a:cubicBezTo>
                  <a:cubicBezTo>
                    <a:pt x="22" y="29"/>
                    <a:pt x="24" y="27"/>
                    <a:pt x="24" y="26"/>
                  </a:cubicBezTo>
                  <a:cubicBezTo>
                    <a:pt x="25" y="26"/>
                    <a:pt x="27" y="26"/>
                    <a:pt x="27" y="27"/>
                  </a:cubicBezTo>
                  <a:cubicBezTo>
                    <a:pt x="28" y="27"/>
                    <a:pt x="29" y="29"/>
                    <a:pt x="29" y="30"/>
                  </a:cubicBezTo>
                  <a:cubicBezTo>
                    <a:pt x="29" y="30"/>
                    <a:pt x="29" y="31"/>
                    <a:pt x="28" y="31"/>
                  </a:cubicBezTo>
                  <a:cubicBezTo>
                    <a:pt x="28" y="31"/>
                    <a:pt x="26" y="34"/>
                    <a:pt x="27" y="33"/>
                  </a:cubicBezTo>
                  <a:cubicBezTo>
                    <a:pt x="27" y="33"/>
                    <a:pt x="27" y="34"/>
                    <a:pt x="27" y="34"/>
                  </a:cubicBezTo>
                  <a:cubicBezTo>
                    <a:pt x="26" y="35"/>
                    <a:pt x="25" y="35"/>
                    <a:pt x="25" y="35"/>
                  </a:cubicBezTo>
                  <a:cubicBezTo>
                    <a:pt x="25" y="35"/>
                    <a:pt x="25" y="34"/>
                    <a:pt x="25" y="34"/>
                  </a:cubicBezTo>
                  <a:cubicBezTo>
                    <a:pt x="24" y="34"/>
                    <a:pt x="24" y="34"/>
                    <a:pt x="24" y="35"/>
                  </a:cubicBezTo>
                  <a:cubicBezTo>
                    <a:pt x="24" y="36"/>
                    <a:pt x="25" y="38"/>
                    <a:pt x="25" y="38"/>
                  </a:cubicBezTo>
                  <a:cubicBezTo>
                    <a:pt x="26" y="39"/>
                    <a:pt x="28" y="39"/>
                    <a:pt x="28" y="39"/>
                  </a:cubicBezTo>
                  <a:cubicBezTo>
                    <a:pt x="29" y="39"/>
                    <a:pt x="27" y="40"/>
                    <a:pt x="27" y="40"/>
                  </a:cubicBezTo>
                  <a:cubicBezTo>
                    <a:pt x="28" y="41"/>
                    <a:pt x="28" y="43"/>
                    <a:pt x="29" y="43"/>
                  </a:cubicBezTo>
                  <a:cubicBezTo>
                    <a:pt x="30" y="44"/>
                    <a:pt x="33" y="46"/>
                    <a:pt x="34" y="46"/>
                  </a:cubicBezTo>
                  <a:cubicBezTo>
                    <a:pt x="34" y="47"/>
                    <a:pt x="37" y="46"/>
                    <a:pt x="37" y="46"/>
                  </a:cubicBezTo>
                  <a:cubicBezTo>
                    <a:pt x="38" y="45"/>
                    <a:pt x="37" y="48"/>
                    <a:pt x="39" y="48"/>
                  </a:cubicBezTo>
                  <a:cubicBezTo>
                    <a:pt x="40" y="48"/>
                    <a:pt x="41" y="48"/>
                    <a:pt x="42" y="47"/>
                  </a:cubicBezTo>
                  <a:cubicBezTo>
                    <a:pt x="43" y="46"/>
                    <a:pt x="43" y="44"/>
                    <a:pt x="43" y="43"/>
                  </a:cubicBezTo>
                  <a:cubicBezTo>
                    <a:pt x="43" y="42"/>
                    <a:pt x="43" y="42"/>
                    <a:pt x="44" y="42"/>
                  </a:cubicBezTo>
                  <a:cubicBezTo>
                    <a:pt x="46" y="42"/>
                    <a:pt x="47" y="42"/>
                    <a:pt x="46" y="40"/>
                  </a:cubicBezTo>
                  <a:cubicBezTo>
                    <a:pt x="46" y="39"/>
                    <a:pt x="45" y="38"/>
                    <a:pt x="47" y="38"/>
                  </a:cubicBezTo>
                  <a:cubicBezTo>
                    <a:pt x="50" y="37"/>
                    <a:pt x="51" y="36"/>
                    <a:pt x="52" y="36"/>
                  </a:cubicBezTo>
                  <a:cubicBezTo>
                    <a:pt x="53" y="36"/>
                    <a:pt x="57" y="36"/>
                    <a:pt x="57" y="36"/>
                  </a:cubicBezTo>
                  <a:cubicBezTo>
                    <a:pt x="58" y="35"/>
                    <a:pt x="59" y="32"/>
                    <a:pt x="61" y="32"/>
                  </a:cubicBezTo>
                  <a:cubicBezTo>
                    <a:pt x="62" y="32"/>
                    <a:pt x="65" y="33"/>
                    <a:pt x="67" y="32"/>
                  </a:cubicBezTo>
                  <a:cubicBezTo>
                    <a:pt x="70" y="32"/>
                    <a:pt x="72" y="30"/>
                    <a:pt x="73" y="30"/>
                  </a:cubicBezTo>
                  <a:cubicBezTo>
                    <a:pt x="74" y="30"/>
                    <a:pt x="76" y="30"/>
                    <a:pt x="76" y="30"/>
                  </a:cubicBezTo>
                  <a:cubicBezTo>
                    <a:pt x="75" y="29"/>
                    <a:pt x="74" y="28"/>
                    <a:pt x="72" y="28"/>
                  </a:cubicBezTo>
                  <a:cubicBezTo>
                    <a:pt x="71" y="28"/>
                    <a:pt x="71" y="25"/>
                    <a:pt x="71" y="25"/>
                  </a:cubicBezTo>
                  <a:cubicBezTo>
                    <a:pt x="72" y="25"/>
                    <a:pt x="75" y="26"/>
                    <a:pt x="75" y="27"/>
                  </a:cubicBezTo>
                  <a:cubicBezTo>
                    <a:pt x="75" y="28"/>
                    <a:pt x="76" y="29"/>
                    <a:pt x="78" y="29"/>
                  </a:cubicBezTo>
                  <a:cubicBezTo>
                    <a:pt x="80" y="29"/>
                    <a:pt x="79" y="27"/>
                    <a:pt x="79" y="27"/>
                  </a:cubicBezTo>
                  <a:cubicBezTo>
                    <a:pt x="78" y="26"/>
                    <a:pt x="78" y="25"/>
                    <a:pt x="78" y="25"/>
                  </a:cubicBezTo>
                  <a:cubicBezTo>
                    <a:pt x="77" y="24"/>
                    <a:pt x="76" y="22"/>
                    <a:pt x="78" y="22"/>
                  </a:cubicBezTo>
                  <a:cubicBezTo>
                    <a:pt x="80" y="22"/>
                    <a:pt x="84" y="24"/>
                    <a:pt x="84" y="22"/>
                  </a:cubicBezTo>
                  <a:cubicBezTo>
                    <a:pt x="84" y="21"/>
                    <a:pt x="84" y="19"/>
                    <a:pt x="85" y="18"/>
                  </a:cubicBezTo>
                  <a:cubicBezTo>
                    <a:pt x="85" y="18"/>
                    <a:pt x="86" y="17"/>
                    <a:pt x="86" y="17"/>
                  </a:cubicBezTo>
                  <a:cubicBezTo>
                    <a:pt x="85" y="17"/>
                    <a:pt x="84" y="17"/>
                    <a:pt x="83" y="16"/>
                  </a:cubicBezTo>
                  <a:cubicBezTo>
                    <a:pt x="83" y="15"/>
                    <a:pt x="84" y="14"/>
                    <a:pt x="85" y="13"/>
                  </a:cubicBezTo>
                  <a:cubicBezTo>
                    <a:pt x="85" y="13"/>
                    <a:pt x="89" y="10"/>
                    <a:pt x="91" y="9"/>
                  </a:cubicBezTo>
                  <a:cubicBezTo>
                    <a:pt x="93" y="9"/>
                    <a:pt x="94" y="7"/>
                    <a:pt x="93" y="7"/>
                  </a:cubicBezTo>
                  <a:cubicBezTo>
                    <a:pt x="91" y="6"/>
                    <a:pt x="88" y="6"/>
                    <a:pt x="87" y="7"/>
                  </a:cubicBezTo>
                  <a:cubicBezTo>
                    <a:pt x="85" y="8"/>
                    <a:pt x="84" y="9"/>
                    <a:pt x="82" y="9"/>
                  </a:cubicBezTo>
                  <a:cubicBezTo>
                    <a:pt x="79" y="8"/>
                    <a:pt x="79" y="6"/>
                    <a:pt x="78" y="5"/>
                  </a:cubicBezTo>
                  <a:cubicBezTo>
                    <a:pt x="76" y="4"/>
                    <a:pt x="77" y="1"/>
                    <a:pt x="75" y="2"/>
                  </a:cubicBezTo>
                  <a:cubicBezTo>
                    <a:pt x="73" y="2"/>
                    <a:pt x="73" y="2"/>
                    <a:pt x="73" y="2"/>
                  </a:cubicBezTo>
                  <a:cubicBezTo>
                    <a:pt x="73" y="2"/>
                    <a:pt x="71" y="2"/>
                    <a:pt x="69" y="2"/>
                  </a:cubicBezTo>
                  <a:cubicBezTo>
                    <a:pt x="68" y="2"/>
                    <a:pt x="66" y="3"/>
                    <a:pt x="65" y="3"/>
                  </a:cubicBezTo>
                  <a:cubicBezTo>
                    <a:pt x="63" y="2"/>
                    <a:pt x="62" y="3"/>
                    <a:pt x="61" y="3"/>
                  </a:cubicBezTo>
                  <a:cubicBezTo>
                    <a:pt x="57" y="4"/>
                    <a:pt x="53" y="3"/>
                    <a:pt x="53" y="3"/>
                  </a:cubicBezTo>
                  <a:cubicBezTo>
                    <a:pt x="52" y="3"/>
                    <a:pt x="56" y="3"/>
                    <a:pt x="58" y="3"/>
                  </a:cubicBezTo>
                  <a:cubicBezTo>
                    <a:pt x="61" y="3"/>
                    <a:pt x="64" y="2"/>
                    <a:pt x="66" y="2"/>
                  </a:cubicBezTo>
                  <a:cubicBezTo>
                    <a:pt x="68" y="2"/>
                    <a:pt x="66" y="1"/>
                    <a:pt x="66" y="1"/>
                  </a:cubicBezTo>
                  <a:cubicBezTo>
                    <a:pt x="64" y="1"/>
                    <a:pt x="61" y="1"/>
                    <a:pt x="58" y="0"/>
                  </a:cubicBezTo>
                  <a:cubicBezTo>
                    <a:pt x="51" y="1"/>
                    <a:pt x="44" y="3"/>
                    <a:pt x="37" y="4"/>
                  </a:cubicBezTo>
                  <a:cubicBezTo>
                    <a:pt x="37" y="5"/>
                    <a:pt x="36" y="5"/>
                    <a:pt x="36" y="5"/>
                  </a:cubicBezTo>
                  <a:cubicBezTo>
                    <a:pt x="35" y="5"/>
                    <a:pt x="35" y="5"/>
                    <a:pt x="35" y="5"/>
                  </a:cubicBezTo>
                  <a:cubicBezTo>
                    <a:pt x="34" y="5"/>
                    <a:pt x="33" y="5"/>
                    <a:pt x="32" y="6"/>
                  </a:cubicBezTo>
                  <a:cubicBezTo>
                    <a:pt x="32" y="6"/>
                    <a:pt x="32" y="6"/>
                    <a:pt x="32" y="7"/>
                  </a:cubicBezTo>
                  <a:cubicBezTo>
                    <a:pt x="31" y="7"/>
                    <a:pt x="28" y="8"/>
                    <a:pt x="27" y="7"/>
                  </a:cubicBezTo>
                  <a:cubicBezTo>
                    <a:pt x="17" y="10"/>
                    <a:pt x="8" y="15"/>
                    <a:pt x="0" y="19"/>
                  </a:cubicBezTo>
                  <a:cubicBezTo>
                    <a:pt x="0" y="20"/>
                    <a:pt x="0" y="21"/>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ṡľíḍè-Freeform: Shape 17"/>
            <p:cNvSpPr>
              <a:spLocks/>
            </p:cNvSpPr>
            <p:nvPr/>
          </p:nvSpPr>
          <p:spPr bwMode="auto">
            <a:xfrm>
              <a:off x="5682026" y="3960207"/>
              <a:ext cx="16358" cy="22901"/>
            </a:xfrm>
            <a:custGeom>
              <a:avLst/>
              <a:gdLst>
                <a:gd name="T0" fmla="*/ 1 w 2"/>
                <a:gd name="T1" fmla="*/ 1 h 3"/>
                <a:gd name="T2" fmla="*/ 1 w 2"/>
                <a:gd name="T3" fmla="*/ 2 h 3"/>
                <a:gd name="T4" fmla="*/ 2 w 2"/>
                <a:gd name="T5" fmla="*/ 2 h 3"/>
                <a:gd name="T6" fmla="*/ 1 w 2"/>
                <a:gd name="T7" fmla="*/ 1 h 3"/>
              </a:gdLst>
              <a:ahLst/>
              <a:cxnLst>
                <a:cxn ang="0">
                  <a:pos x="T0" y="T1"/>
                </a:cxn>
                <a:cxn ang="0">
                  <a:pos x="T2" y="T3"/>
                </a:cxn>
                <a:cxn ang="0">
                  <a:pos x="T4" y="T5"/>
                </a:cxn>
                <a:cxn ang="0">
                  <a:pos x="T6" y="T7"/>
                </a:cxn>
              </a:cxnLst>
              <a:rect l="0" t="0" r="r" b="b"/>
              <a:pathLst>
                <a:path w="2" h="3">
                  <a:moveTo>
                    <a:pt x="1" y="1"/>
                  </a:moveTo>
                  <a:cubicBezTo>
                    <a:pt x="0" y="3"/>
                    <a:pt x="1" y="2"/>
                    <a:pt x="1" y="2"/>
                  </a:cubicBezTo>
                  <a:cubicBezTo>
                    <a:pt x="2" y="2"/>
                    <a:pt x="2" y="2"/>
                    <a:pt x="2" y="2"/>
                  </a:cubicBezTo>
                  <a:cubicBezTo>
                    <a:pt x="2" y="1"/>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ṡľíḍè-Freeform: Shape 18"/>
            <p:cNvSpPr>
              <a:spLocks/>
            </p:cNvSpPr>
            <p:nvPr/>
          </p:nvSpPr>
          <p:spPr bwMode="auto">
            <a:xfrm>
              <a:off x="5240356" y="4750850"/>
              <a:ext cx="124322" cy="61070"/>
            </a:xfrm>
            <a:custGeom>
              <a:avLst/>
              <a:gdLst>
                <a:gd name="T0" fmla="*/ 13 w 16"/>
                <a:gd name="T1" fmla="*/ 4 h 8"/>
                <a:gd name="T2" fmla="*/ 9 w 16"/>
                <a:gd name="T3" fmla="*/ 1 h 8"/>
                <a:gd name="T4" fmla="*/ 4 w 16"/>
                <a:gd name="T5" fmla="*/ 0 h 8"/>
                <a:gd name="T6" fmla="*/ 0 w 16"/>
                <a:gd name="T7" fmla="*/ 1 h 8"/>
                <a:gd name="T8" fmla="*/ 3 w 16"/>
                <a:gd name="T9" fmla="*/ 3 h 8"/>
                <a:gd name="T10" fmla="*/ 9 w 16"/>
                <a:gd name="T11" fmla="*/ 3 h 8"/>
                <a:gd name="T12" fmla="*/ 13 w 16"/>
                <a:gd name="T13" fmla="*/ 7 h 8"/>
                <a:gd name="T14" fmla="*/ 16 w 16"/>
                <a:gd name="T15" fmla="*/ 7 h 8"/>
                <a:gd name="T16" fmla="*/ 13 w 16"/>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3" y="4"/>
                  </a:moveTo>
                  <a:cubicBezTo>
                    <a:pt x="12" y="4"/>
                    <a:pt x="10" y="3"/>
                    <a:pt x="9" y="1"/>
                  </a:cubicBezTo>
                  <a:cubicBezTo>
                    <a:pt x="8" y="0"/>
                    <a:pt x="5" y="0"/>
                    <a:pt x="4" y="0"/>
                  </a:cubicBezTo>
                  <a:cubicBezTo>
                    <a:pt x="3" y="0"/>
                    <a:pt x="0" y="1"/>
                    <a:pt x="0" y="1"/>
                  </a:cubicBezTo>
                  <a:cubicBezTo>
                    <a:pt x="0" y="3"/>
                    <a:pt x="1" y="3"/>
                    <a:pt x="3" y="3"/>
                  </a:cubicBezTo>
                  <a:cubicBezTo>
                    <a:pt x="5" y="3"/>
                    <a:pt x="8" y="2"/>
                    <a:pt x="9" y="3"/>
                  </a:cubicBezTo>
                  <a:cubicBezTo>
                    <a:pt x="9" y="4"/>
                    <a:pt x="12" y="6"/>
                    <a:pt x="13" y="7"/>
                  </a:cubicBezTo>
                  <a:cubicBezTo>
                    <a:pt x="13" y="7"/>
                    <a:pt x="16" y="8"/>
                    <a:pt x="16" y="7"/>
                  </a:cubicBezTo>
                  <a:cubicBezTo>
                    <a:pt x="16" y="6"/>
                    <a:pt x="14" y="4"/>
                    <a:pt x="1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ṡľíḍè-Freeform: Shape 19"/>
            <p:cNvSpPr>
              <a:spLocks/>
            </p:cNvSpPr>
            <p:nvPr/>
          </p:nvSpPr>
          <p:spPr bwMode="auto">
            <a:xfrm>
              <a:off x="5317785" y="4711590"/>
              <a:ext cx="23992" cy="22901"/>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2"/>
                    <a:pt x="2" y="0"/>
                    <a:pt x="1" y="1"/>
                  </a:cubicBezTo>
                  <a:cubicBezTo>
                    <a:pt x="0" y="1"/>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ṡľíḍè-Freeform: Shape 20"/>
            <p:cNvSpPr>
              <a:spLocks/>
            </p:cNvSpPr>
            <p:nvPr/>
          </p:nvSpPr>
          <p:spPr bwMode="auto">
            <a:xfrm>
              <a:off x="5317785" y="4843546"/>
              <a:ext cx="31626"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1"/>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íṡľíḍè-Freeform: Shape 21"/>
            <p:cNvSpPr>
              <a:spLocks/>
            </p:cNvSpPr>
            <p:nvPr/>
          </p:nvSpPr>
          <p:spPr bwMode="auto">
            <a:xfrm>
              <a:off x="5481366" y="4828278"/>
              <a:ext cx="30535"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0"/>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íṡľíḍè-Freeform: Shape 22"/>
            <p:cNvSpPr>
              <a:spLocks/>
            </p:cNvSpPr>
            <p:nvPr/>
          </p:nvSpPr>
          <p:spPr bwMode="auto">
            <a:xfrm>
              <a:off x="5379946" y="4804286"/>
              <a:ext cx="85062" cy="54527"/>
            </a:xfrm>
            <a:custGeom>
              <a:avLst/>
              <a:gdLst>
                <a:gd name="T0" fmla="*/ 7 w 11"/>
                <a:gd name="T1" fmla="*/ 0 h 7"/>
                <a:gd name="T2" fmla="*/ 4 w 11"/>
                <a:gd name="T3" fmla="*/ 1 h 7"/>
                <a:gd name="T4" fmla="*/ 0 w 11"/>
                <a:gd name="T5" fmla="*/ 4 h 7"/>
                <a:gd name="T6" fmla="*/ 3 w 11"/>
                <a:gd name="T7" fmla="*/ 4 h 7"/>
                <a:gd name="T8" fmla="*/ 6 w 11"/>
                <a:gd name="T9" fmla="*/ 6 h 7"/>
                <a:gd name="T10" fmla="*/ 9 w 11"/>
                <a:gd name="T11" fmla="*/ 5 h 7"/>
                <a:gd name="T12" fmla="*/ 11 w 11"/>
                <a:gd name="T13" fmla="*/ 5 h 7"/>
                <a:gd name="T14" fmla="*/ 7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7" y="0"/>
                  </a:moveTo>
                  <a:cubicBezTo>
                    <a:pt x="6" y="0"/>
                    <a:pt x="5" y="0"/>
                    <a:pt x="4" y="1"/>
                  </a:cubicBezTo>
                  <a:cubicBezTo>
                    <a:pt x="3" y="1"/>
                    <a:pt x="0" y="4"/>
                    <a:pt x="0" y="4"/>
                  </a:cubicBezTo>
                  <a:cubicBezTo>
                    <a:pt x="0" y="4"/>
                    <a:pt x="2" y="4"/>
                    <a:pt x="3" y="4"/>
                  </a:cubicBezTo>
                  <a:cubicBezTo>
                    <a:pt x="4" y="4"/>
                    <a:pt x="5" y="5"/>
                    <a:pt x="6" y="6"/>
                  </a:cubicBezTo>
                  <a:cubicBezTo>
                    <a:pt x="7" y="6"/>
                    <a:pt x="8" y="5"/>
                    <a:pt x="9" y="5"/>
                  </a:cubicBezTo>
                  <a:cubicBezTo>
                    <a:pt x="10" y="5"/>
                    <a:pt x="10" y="7"/>
                    <a:pt x="11" y="5"/>
                  </a:cubicBezTo>
                  <a:cubicBezTo>
                    <a:pt x="11" y="2"/>
                    <a:pt x="9"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ṡľíḍè-Freeform: Shape 23"/>
            <p:cNvSpPr>
              <a:spLocks/>
            </p:cNvSpPr>
            <p:nvPr/>
          </p:nvSpPr>
          <p:spPr bwMode="auto">
            <a:xfrm>
              <a:off x="7023392" y="5355010"/>
              <a:ext cx="92696" cy="224652"/>
            </a:xfrm>
            <a:custGeom>
              <a:avLst/>
              <a:gdLst>
                <a:gd name="T0" fmla="*/ 7 w 12"/>
                <a:gd name="T1" fmla="*/ 5 h 29"/>
                <a:gd name="T2" fmla="*/ 4 w 12"/>
                <a:gd name="T3" fmla="*/ 8 h 29"/>
                <a:gd name="T4" fmla="*/ 1 w 12"/>
                <a:gd name="T5" fmla="*/ 13 h 29"/>
                <a:gd name="T6" fmla="*/ 1 w 12"/>
                <a:gd name="T7" fmla="*/ 19 h 29"/>
                <a:gd name="T8" fmla="*/ 1 w 12"/>
                <a:gd name="T9" fmla="*/ 26 h 29"/>
                <a:gd name="T10" fmla="*/ 2 w 12"/>
                <a:gd name="T11" fmla="*/ 29 h 29"/>
                <a:gd name="T12" fmla="*/ 6 w 12"/>
                <a:gd name="T13" fmla="*/ 25 h 29"/>
                <a:gd name="T14" fmla="*/ 8 w 12"/>
                <a:gd name="T15" fmla="*/ 18 h 29"/>
                <a:gd name="T16" fmla="*/ 10 w 12"/>
                <a:gd name="T17" fmla="*/ 11 h 29"/>
                <a:gd name="T18" fmla="*/ 12 w 12"/>
                <a:gd name="T19" fmla="*/ 5 h 29"/>
                <a:gd name="T20" fmla="*/ 11 w 12"/>
                <a:gd name="T21" fmla="*/ 0 h 29"/>
                <a:gd name="T22" fmla="*/ 7 w 12"/>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7" y="5"/>
                  </a:moveTo>
                  <a:cubicBezTo>
                    <a:pt x="6" y="7"/>
                    <a:pt x="5" y="9"/>
                    <a:pt x="4" y="8"/>
                  </a:cubicBezTo>
                  <a:cubicBezTo>
                    <a:pt x="4" y="8"/>
                    <a:pt x="1" y="10"/>
                    <a:pt x="1" y="13"/>
                  </a:cubicBezTo>
                  <a:cubicBezTo>
                    <a:pt x="2" y="15"/>
                    <a:pt x="2" y="18"/>
                    <a:pt x="1" y="19"/>
                  </a:cubicBezTo>
                  <a:cubicBezTo>
                    <a:pt x="0" y="21"/>
                    <a:pt x="1" y="24"/>
                    <a:pt x="1" y="26"/>
                  </a:cubicBezTo>
                  <a:cubicBezTo>
                    <a:pt x="0" y="28"/>
                    <a:pt x="1" y="29"/>
                    <a:pt x="2" y="29"/>
                  </a:cubicBezTo>
                  <a:cubicBezTo>
                    <a:pt x="4" y="28"/>
                    <a:pt x="5" y="27"/>
                    <a:pt x="6" y="25"/>
                  </a:cubicBezTo>
                  <a:cubicBezTo>
                    <a:pt x="7" y="23"/>
                    <a:pt x="7" y="20"/>
                    <a:pt x="8" y="18"/>
                  </a:cubicBezTo>
                  <a:cubicBezTo>
                    <a:pt x="9" y="16"/>
                    <a:pt x="10" y="12"/>
                    <a:pt x="10" y="11"/>
                  </a:cubicBezTo>
                  <a:cubicBezTo>
                    <a:pt x="11" y="10"/>
                    <a:pt x="12" y="6"/>
                    <a:pt x="12" y="5"/>
                  </a:cubicBezTo>
                  <a:cubicBezTo>
                    <a:pt x="12" y="3"/>
                    <a:pt x="11" y="0"/>
                    <a:pt x="11" y="0"/>
                  </a:cubicBezTo>
                  <a:cubicBezTo>
                    <a:pt x="9" y="0"/>
                    <a:pt x="9" y="3"/>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ṡľíḍè-Freeform: Shape 24"/>
            <p:cNvSpPr>
              <a:spLocks/>
            </p:cNvSpPr>
            <p:nvPr/>
          </p:nvSpPr>
          <p:spPr bwMode="auto">
            <a:xfrm>
              <a:off x="6557731" y="4417144"/>
              <a:ext cx="39260" cy="39260"/>
            </a:xfrm>
            <a:custGeom>
              <a:avLst/>
              <a:gdLst>
                <a:gd name="T0" fmla="*/ 4 w 5"/>
                <a:gd name="T1" fmla="*/ 3 h 5"/>
                <a:gd name="T2" fmla="*/ 2 w 5"/>
                <a:gd name="T3" fmla="*/ 0 h 5"/>
                <a:gd name="T4" fmla="*/ 1 w 5"/>
                <a:gd name="T5" fmla="*/ 4 h 5"/>
                <a:gd name="T6" fmla="*/ 4 w 5"/>
                <a:gd name="T7" fmla="*/ 3 h 5"/>
              </a:gdLst>
              <a:ahLst/>
              <a:cxnLst>
                <a:cxn ang="0">
                  <a:pos x="T0" y="T1"/>
                </a:cxn>
                <a:cxn ang="0">
                  <a:pos x="T2" y="T3"/>
                </a:cxn>
                <a:cxn ang="0">
                  <a:pos x="T4" y="T5"/>
                </a:cxn>
                <a:cxn ang="0">
                  <a:pos x="T6" y="T7"/>
                </a:cxn>
              </a:cxnLst>
              <a:rect l="0" t="0" r="r" b="b"/>
              <a:pathLst>
                <a:path w="5" h="5">
                  <a:moveTo>
                    <a:pt x="4" y="3"/>
                  </a:moveTo>
                  <a:cubicBezTo>
                    <a:pt x="5" y="2"/>
                    <a:pt x="3" y="0"/>
                    <a:pt x="2" y="0"/>
                  </a:cubicBezTo>
                  <a:cubicBezTo>
                    <a:pt x="1" y="0"/>
                    <a:pt x="0" y="3"/>
                    <a:pt x="1" y="4"/>
                  </a:cubicBezTo>
                  <a:cubicBezTo>
                    <a:pt x="2" y="5"/>
                    <a:pt x="3"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ṡľíḍè-Freeform: Shape 25"/>
            <p:cNvSpPr>
              <a:spLocks/>
            </p:cNvSpPr>
            <p:nvPr/>
          </p:nvSpPr>
          <p:spPr bwMode="auto">
            <a:xfrm>
              <a:off x="6472669" y="4417144"/>
              <a:ext cx="22901" cy="22901"/>
            </a:xfrm>
            <a:custGeom>
              <a:avLst/>
              <a:gdLst>
                <a:gd name="T0" fmla="*/ 2 w 3"/>
                <a:gd name="T1" fmla="*/ 3 h 3"/>
                <a:gd name="T2" fmla="*/ 1 w 3"/>
                <a:gd name="T3" fmla="*/ 2 h 3"/>
                <a:gd name="T4" fmla="*/ 2 w 3"/>
                <a:gd name="T5" fmla="*/ 3 h 3"/>
              </a:gdLst>
              <a:ahLst/>
              <a:cxnLst>
                <a:cxn ang="0">
                  <a:pos x="T0" y="T1"/>
                </a:cxn>
                <a:cxn ang="0">
                  <a:pos x="T2" y="T3"/>
                </a:cxn>
                <a:cxn ang="0">
                  <a:pos x="T4" y="T5"/>
                </a:cxn>
              </a:cxnLst>
              <a:rect l="0" t="0" r="r" b="b"/>
              <a:pathLst>
                <a:path w="3" h="3">
                  <a:moveTo>
                    <a:pt x="2" y="3"/>
                  </a:moveTo>
                  <a:cubicBezTo>
                    <a:pt x="3" y="2"/>
                    <a:pt x="2" y="0"/>
                    <a:pt x="1" y="2"/>
                  </a:cubicBezTo>
                  <a:cubicBezTo>
                    <a:pt x="0"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ṡľíḍè-Freeform: Shape 26"/>
            <p:cNvSpPr>
              <a:spLocks/>
            </p:cNvSpPr>
            <p:nvPr/>
          </p:nvSpPr>
          <p:spPr bwMode="auto">
            <a:xfrm>
              <a:off x="6627526" y="4464037"/>
              <a:ext cx="54527" cy="38169"/>
            </a:xfrm>
            <a:custGeom>
              <a:avLst/>
              <a:gdLst>
                <a:gd name="T0" fmla="*/ 2 w 7"/>
                <a:gd name="T1" fmla="*/ 3 h 5"/>
                <a:gd name="T2" fmla="*/ 5 w 7"/>
                <a:gd name="T3" fmla="*/ 5 h 5"/>
                <a:gd name="T4" fmla="*/ 7 w 7"/>
                <a:gd name="T5" fmla="*/ 3 h 5"/>
                <a:gd name="T6" fmla="*/ 4 w 7"/>
                <a:gd name="T7" fmla="*/ 1 h 5"/>
                <a:gd name="T8" fmla="*/ 1 w 7"/>
                <a:gd name="T9" fmla="*/ 1 h 5"/>
                <a:gd name="T10" fmla="*/ 2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2" y="3"/>
                  </a:moveTo>
                  <a:cubicBezTo>
                    <a:pt x="3" y="3"/>
                    <a:pt x="4" y="4"/>
                    <a:pt x="5" y="5"/>
                  </a:cubicBezTo>
                  <a:cubicBezTo>
                    <a:pt x="5" y="5"/>
                    <a:pt x="7" y="5"/>
                    <a:pt x="7" y="3"/>
                  </a:cubicBezTo>
                  <a:cubicBezTo>
                    <a:pt x="6" y="1"/>
                    <a:pt x="4" y="1"/>
                    <a:pt x="4" y="1"/>
                  </a:cubicBezTo>
                  <a:cubicBezTo>
                    <a:pt x="3" y="1"/>
                    <a:pt x="1" y="0"/>
                    <a:pt x="1" y="1"/>
                  </a:cubicBezTo>
                  <a:cubicBezTo>
                    <a:pt x="0" y="1"/>
                    <a:pt x="2"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ṡľíḍè-Freeform: Shape 27"/>
            <p:cNvSpPr>
              <a:spLocks/>
            </p:cNvSpPr>
            <p:nvPr/>
          </p:nvSpPr>
          <p:spPr bwMode="auto">
            <a:xfrm>
              <a:off x="6270919" y="4161957"/>
              <a:ext cx="69795" cy="69795"/>
            </a:xfrm>
            <a:custGeom>
              <a:avLst/>
              <a:gdLst>
                <a:gd name="T0" fmla="*/ 1 w 9"/>
                <a:gd name="T1" fmla="*/ 3 h 9"/>
                <a:gd name="T2" fmla="*/ 1 w 9"/>
                <a:gd name="T3" fmla="*/ 6 h 9"/>
                <a:gd name="T4" fmla="*/ 2 w 9"/>
                <a:gd name="T5" fmla="*/ 9 h 9"/>
                <a:gd name="T6" fmla="*/ 6 w 9"/>
                <a:gd name="T7" fmla="*/ 8 h 9"/>
                <a:gd name="T8" fmla="*/ 9 w 9"/>
                <a:gd name="T9" fmla="*/ 5 h 9"/>
                <a:gd name="T10" fmla="*/ 8 w 9"/>
                <a:gd name="T11" fmla="*/ 1 h 9"/>
                <a:gd name="T12" fmla="*/ 5 w 9"/>
                <a:gd name="T13" fmla="*/ 0 h 9"/>
                <a:gd name="T14" fmla="*/ 3 w 9"/>
                <a:gd name="T15" fmla="*/ 2 h 9"/>
                <a:gd name="T16" fmla="*/ 1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1" y="3"/>
                  </a:moveTo>
                  <a:cubicBezTo>
                    <a:pt x="1" y="5"/>
                    <a:pt x="2" y="6"/>
                    <a:pt x="1" y="6"/>
                  </a:cubicBezTo>
                  <a:cubicBezTo>
                    <a:pt x="0" y="7"/>
                    <a:pt x="1" y="9"/>
                    <a:pt x="2" y="9"/>
                  </a:cubicBezTo>
                  <a:cubicBezTo>
                    <a:pt x="4" y="9"/>
                    <a:pt x="5" y="8"/>
                    <a:pt x="6" y="8"/>
                  </a:cubicBezTo>
                  <a:cubicBezTo>
                    <a:pt x="8" y="7"/>
                    <a:pt x="9" y="6"/>
                    <a:pt x="9" y="5"/>
                  </a:cubicBezTo>
                  <a:cubicBezTo>
                    <a:pt x="9" y="3"/>
                    <a:pt x="9" y="1"/>
                    <a:pt x="8" y="1"/>
                  </a:cubicBezTo>
                  <a:cubicBezTo>
                    <a:pt x="7" y="0"/>
                    <a:pt x="6" y="0"/>
                    <a:pt x="5" y="0"/>
                  </a:cubicBezTo>
                  <a:cubicBezTo>
                    <a:pt x="4" y="0"/>
                    <a:pt x="4" y="2"/>
                    <a:pt x="3" y="2"/>
                  </a:cubicBezTo>
                  <a:cubicBezTo>
                    <a:pt x="2" y="2"/>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íṡľíḍè-Freeform: Shape 28"/>
            <p:cNvSpPr>
              <a:spLocks/>
            </p:cNvSpPr>
            <p:nvPr/>
          </p:nvSpPr>
          <p:spPr bwMode="auto">
            <a:xfrm>
              <a:off x="6310178" y="4107430"/>
              <a:ext cx="154857" cy="147223"/>
            </a:xfrm>
            <a:custGeom>
              <a:avLst/>
              <a:gdLst>
                <a:gd name="T0" fmla="*/ 5 w 20"/>
                <a:gd name="T1" fmla="*/ 9 h 19"/>
                <a:gd name="T2" fmla="*/ 9 w 20"/>
                <a:gd name="T3" fmla="*/ 11 h 19"/>
                <a:gd name="T4" fmla="*/ 4 w 20"/>
                <a:gd name="T5" fmla="*/ 16 h 19"/>
                <a:gd name="T6" fmla="*/ 8 w 20"/>
                <a:gd name="T7" fmla="*/ 17 h 19"/>
                <a:gd name="T8" fmla="*/ 8 w 20"/>
                <a:gd name="T9" fmla="*/ 18 h 19"/>
                <a:gd name="T10" fmla="*/ 11 w 20"/>
                <a:gd name="T11" fmla="*/ 17 h 19"/>
                <a:gd name="T12" fmla="*/ 16 w 20"/>
                <a:gd name="T13" fmla="*/ 18 h 19"/>
                <a:gd name="T14" fmla="*/ 19 w 20"/>
                <a:gd name="T15" fmla="*/ 15 h 19"/>
                <a:gd name="T16" fmla="*/ 16 w 20"/>
                <a:gd name="T17" fmla="*/ 11 h 19"/>
                <a:gd name="T18" fmla="*/ 12 w 20"/>
                <a:gd name="T19" fmla="*/ 6 h 19"/>
                <a:gd name="T20" fmla="*/ 14 w 20"/>
                <a:gd name="T21" fmla="*/ 2 h 19"/>
                <a:gd name="T22" fmla="*/ 8 w 20"/>
                <a:gd name="T23" fmla="*/ 1 h 19"/>
                <a:gd name="T24" fmla="*/ 4 w 20"/>
                <a:gd name="T25" fmla="*/ 2 h 19"/>
                <a:gd name="T26" fmla="*/ 2 w 20"/>
                <a:gd name="T27" fmla="*/ 2 h 19"/>
                <a:gd name="T28" fmla="*/ 2 w 20"/>
                <a:gd name="T29" fmla="*/ 5 h 19"/>
                <a:gd name="T30" fmla="*/ 5 w 20"/>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9">
                  <a:moveTo>
                    <a:pt x="5" y="9"/>
                  </a:moveTo>
                  <a:cubicBezTo>
                    <a:pt x="7" y="9"/>
                    <a:pt x="11" y="10"/>
                    <a:pt x="9" y="11"/>
                  </a:cubicBezTo>
                  <a:cubicBezTo>
                    <a:pt x="8" y="11"/>
                    <a:pt x="4" y="15"/>
                    <a:pt x="4" y="16"/>
                  </a:cubicBezTo>
                  <a:cubicBezTo>
                    <a:pt x="4" y="17"/>
                    <a:pt x="8" y="17"/>
                    <a:pt x="8" y="17"/>
                  </a:cubicBezTo>
                  <a:cubicBezTo>
                    <a:pt x="8" y="17"/>
                    <a:pt x="7" y="18"/>
                    <a:pt x="8" y="18"/>
                  </a:cubicBezTo>
                  <a:cubicBezTo>
                    <a:pt x="9" y="19"/>
                    <a:pt x="10" y="17"/>
                    <a:pt x="11" y="17"/>
                  </a:cubicBezTo>
                  <a:cubicBezTo>
                    <a:pt x="12" y="17"/>
                    <a:pt x="15" y="18"/>
                    <a:pt x="16" y="18"/>
                  </a:cubicBezTo>
                  <a:cubicBezTo>
                    <a:pt x="18" y="18"/>
                    <a:pt x="20" y="16"/>
                    <a:pt x="19" y="15"/>
                  </a:cubicBezTo>
                  <a:cubicBezTo>
                    <a:pt x="19" y="14"/>
                    <a:pt x="17" y="12"/>
                    <a:pt x="16" y="11"/>
                  </a:cubicBezTo>
                  <a:cubicBezTo>
                    <a:pt x="14" y="10"/>
                    <a:pt x="13" y="7"/>
                    <a:pt x="12" y="6"/>
                  </a:cubicBezTo>
                  <a:cubicBezTo>
                    <a:pt x="10" y="5"/>
                    <a:pt x="15" y="3"/>
                    <a:pt x="14" y="2"/>
                  </a:cubicBezTo>
                  <a:cubicBezTo>
                    <a:pt x="13" y="1"/>
                    <a:pt x="9" y="1"/>
                    <a:pt x="8" y="1"/>
                  </a:cubicBezTo>
                  <a:cubicBezTo>
                    <a:pt x="6" y="0"/>
                    <a:pt x="5" y="1"/>
                    <a:pt x="4" y="2"/>
                  </a:cubicBezTo>
                  <a:cubicBezTo>
                    <a:pt x="4" y="3"/>
                    <a:pt x="3" y="1"/>
                    <a:pt x="2" y="2"/>
                  </a:cubicBezTo>
                  <a:cubicBezTo>
                    <a:pt x="0" y="2"/>
                    <a:pt x="1" y="4"/>
                    <a:pt x="2" y="5"/>
                  </a:cubicBezTo>
                  <a:cubicBezTo>
                    <a:pt x="2" y="6"/>
                    <a:pt x="4" y="8"/>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íṡľíḍè-Freeform: Shape 30"/>
            <p:cNvSpPr>
              <a:spLocks/>
            </p:cNvSpPr>
            <p:nvPr/>
          </p:nvSpPr>
          <p:spPr bwMode="auto">
            <a:xfrm>
              <a:off x="6604624" y="4184858"/>
              <a:ext cx="22901" cy="30535"/>
            </a:xfrm>
            <a:custGeom>
              <a:avLst/>
              <a:gdLst>
                <a:gd name="T0" fmla="*/ 1 w 3"/>
                <a:gd name="T1" fmla="*/ 4 h 4"/>
                <a:gd name="T2" fmla="*/ 3 w 3"/>
                <a:gd name="T3" fmla="*/ 4 h 4"/>
                <a:gd name="T4" fmla="*/ 1 w 3"/>
                <a:gd name="T5" fmla="*/ 2 h 4"/>
                <a:gd name="T6" fmla="*/ 0 w 3"/>
                <a:gd name="T7" fmla="*/ 0 h 4"/>
                <a:gd name="T8" fmla="*/ 0 w 3"/>
                <a:gd name="T9" fmla="*/ 0 h 4"/>
                <a:gd name="T10" fmla="*/ 0 w 3"/>
                <a:gd name="T11" fmla="*/ 1 h 4"/>
                <a:gd name="T12" fmla="*/ 1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4"/>
                  </a:moveTo>
                  <a:cubicBezTo>
                    <a:pt x="1" y="4"/>
                    <a:pt x="1" y="4"/>
                    <a:pt x="3" y="4"/>
                  </a:cubicBezTo>
                  <a:cubicBezTo>
                    <a:pt x="2" y="4"/>
                    <a:pt x="1" y="2"/>
                    <a:pt x="1" y="2"/>
                  </a:cubicBezTo>
                  <a:cubicBezTo>
                    <a:pt x="1" y="2"/>
                    <a:pt x="1" y="0"/>
                    <a:pt x="0" y="0"/>
                  </a:cubicBezTo>
                  <a:cubicBezTo>
                    <a:pt x="0" y="0"/>
                    <a:pt x="0" y="0"/>
                    <a:pt x="0" y="0"/>
                  </a:cubicBezTo>
                  <a:cubicBezTo>
                    <a:pt x="0" y="1"/>
                    <a:pt x="0" y="1"/>
                    <a:pt x="0" y="1"/>
                  </a:cubicBezTo>
                  <a:cubicBezTo>
                    <a:pt x="1" y="2"/>
                    <a:pt x="1"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ṡľíḍè-Oval 31"/>
            <p:cNvSpPr>
              <a:spLocks noChangeAspect="1"/>
            </p:cNvSpPr>
            <p:nvPr/>
          </p:nvSpPr>
          <p:spPr>
            <a:xfrm>
              <a:off x="4359424" y="4920678"/>
              <a:ext cx="152400" cy="152400"/>
            </a:xfrm>
            <a:prstGeom prst="ellipse">
              <a:avLst/>
            </a:prstGeom>
            <a:solidFill>
              <a:schemeClr val="accent1">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95" name="íṡľíḍè-Oval 32"/>
            <p:cNvSpPr>
              <a:spLocks noChangeAspect="1"/>
            </p:cNvSpPr>
            <p:nvPr/>
          </p:nvSpPr>
          <p:spPr>
            <a:xfrm>
              <a:off x="4875327" y="3692215"/>
              <a:ext cx="152400" cy="152400"/>
            </a:xfrm>
            <a:prstGeom prst="ellipse">
              <a:avLst/>
            </a:prstGeom>
            <a:solidFill>
              <a:schemeClr val="accent2">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96" name="íṡľíḍè-Oval 34"/>
            <p:cNvSpPr>
              <a:spLocks noChangeAspect="1"/>
            </p:cNvSpPr>
            <p:nvPr/>
          </p:nvSpPr>
          <p:spPr>
            <a:xfrm>
              <a:off x="7183969" y="3692215"/>
              <a:ext cx="152400" cy="152400"/>
            </a:xfrm>
            <a:prstGeom prst="ellipse">
              <a:avLst/>
            </a:prstGeom>
            <a:solidFill>
              <a:schemeClr val="accent4">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14" name="íṡľíḍè-Oval 35"/>
          <p:cNvSpPr>
            <a:spLocks noChangeAspect="1"/>
          </p:cNvSpPr>
          <p:nvPr/>
        </p:nvSpPr>
        <p:spPr>
          <a:xfrm>
            <a:off x="5487229" y="4750079"/>
            <a:ext cx="118132" cy="129722"/>
          </a:xfrm>
          <a:prstGeom prst="ellipse">
            <a:avLst/>
          </a:prstGeom>
          <a:solidFill>
            <a:schemeClr val="accent5">
              <a:lumMod val="100000"/>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6">
                    <a:lumMod val="100000"/>
                  </a:schemeClr>
                </a:solidFill>
                <a:prstDash val="solid"/>
                <a:miter lim="800000"/>
                <a:headEnd type="none" w="med" len="med"/>
                <a:tailEnd type="none" w="med" len="me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6" name="íṡľíḍè-Oval 38"/>
          <p:cNvSpPr>
            <a:spLocks/>
          </p:cNvSpPr>
          <p:nvPr/>
        </p:nvSpPr>
        <p:spPr bwMode="auto">
          <a:xfrm>
            <a:off x="5610170" y="4496017"/>
            <a:ext cx="1178234" cy="1180640"/>
          </a:xfrm>
          <a:prstGeom prst="ellipse">
            <a:avLst/>
          </a:prstGeom>
          <a:solidFill>
            <a:schemeClr val="accent5">
              <a:lumMod val="100000"/>
            </a:schemeClr>
          </a:solid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5">
                    <a:lumMod val="100000"/>
                  </a:schemeClr>
                </a:solidFill>
                <a:prstDash val="solid"/>
                <a:round/>
                <a:headEnd type="none" w="med" len="med"/>
                <a:tailEnd type="none" w="med" len="med"/>
              </a14:hiddenLine>
            </a:ext>
          </a:extLst>
        </p:spPr>
        <p:txBody>
          <a:bodyPr anchor="ctr"/>
          <a:lstStyle/>
          <a:p>
            <a:pPr algn="ctr"/>
            <a:r>
              <a:rPr lang="zh-CN" altLang="en-US" dirty="0" smtClean="0">
                <a:solidFill>
                  <a:schemeClr val="bg1"/>
                </a:solidFill>
              </a:rPr>
              <a:t>规则数据</a:t>
            </a:r>
            <a:endParaRPr dirty="0">
              <a:solidFill>
                <a:schemeClr val="bg1"/>
              </a:solidFill>
            </a:endParaRPr>
          </a:p>
        </p:txBody>
      </p:sp>
      <p:sp>
        <p:nvSpPr>
          <p:cNvPr id="55" name="íṡľíḍè-Oval 45"/>
          <p:cNvSpPr>
            <a:spLocks/>
          </p:cNvSpPr>
          <p:nvPr/>
        </p:nvSpPr>
        <p:spPr bwMode="auto">
          <a:xfrm>
            <a:off x="5406381" y="2747219"/>
            <a:ext cx="1123985" cy="1185925"/>
          </a:xfrm>
          <a:prstGeom prst="ellipse">
            <a:avLst/>
          </a:prstGeom>
          <a:solidFill>
            <a:schemeClr val="accent4">
              <a:lumMod val="100000"/>
            </a:schemeClr>
          </a:solidFill>
          <a:ln>
            <a:noFill/>
          </a:ln>
        </p:spPr>
        <p:txBody>
          <a:bodyPr anchor="ctr"/>
          <a:lstStyle/>
          <a:p>
            <a:pPr algn="ctr"/>
            <a:r>
              <a:rPr lang="zh-CN" altLang="en-US" dirty="0">
                <a:solidFill>
                  <a:schemeClr val="bg1"/>
                </a:solidFill>
              </a:rPr>
              <a:t>图</a:t>
            </a:r>
            <a:r>
              <a:rPr lang="zh-CN" altLang="en-US" dirty="0" smtClean="0">
                <a:solidFill>
                  <a:schemeClr val="bg1"/>
                </a:solidFill>
              </a:rPr>
              <a:t>片数据</a:t>
            </a:r>
            <a:endParaRPr dirty="0">
              <a:solidFill>
                <a:schemeClr val="bg1"/>
              </a:solidFill>
            </a:endParaRPr>
          </a:p>
        </p:txBody>
      </p:sp>
      <p:sp>
        <p:nvSpPr>
          <p:cNvPr id="46" name="íṡľíḍè-Oval 53"/>
          <p:cNvSpPr>
            <a:spLocks/>
          </p:cNvSpPr>
          <p:nvPr/>
        </p:nvSpPr>
        <p:spPr bwMode="auto">
          <a:xfrm>
            <a:off x="3829903" y="2138275"/>
            <a:ext cx="1243473" cy="1055682"/>
          </a:xfrm>
          <a:prstGeom prst="ellipse">
            <a:avLst/>
          </a:prstGeom>
          <a:solidFill>
            <a:schemeClr val="accent3">
              <a:lumMod val="100000"/>
            </a:schemeClr>
          </a:solidFill>
          <a:ln>
            <a:noFill/>
          </a:ln>
        </p:spPr>
        <p:txBody>
          <a:bodyPr anchor="ctr"/>
          <a:lstStyle/>
          <a:p>
            <a:pPr algn="ctr"/>
            <a:r>
              <a:rPr lang="zh-CN" altLang="en-US" dirty="0" smtClean="0">
                <a:solidFill>
                  <a:schemeClr val="bg1"/>
                </a:solidFill>
              </a:rPr>
              <a:t>表结构数据</a:t>
            </a:r>
            <a:endParaRPr dirty="0">
              <a:solidFill>
                <a:schemeClr val="bg1"/>
              </a:solidFill>
            </a:endParaRPr>
          </a:p>
        </p:txBody>
      </p:sp>
      <p:sp>
        <p:nvSpPr>
          <p:cNvPr id="41" name="íṡľíḍè-Oval 63"/>
          <p:cNvSpPr>
            <a:spLocks/>
          </p:cNvSpPr>
          <p:nvPr/>
        </p:nvSpPr>
        <p:spPr bwMode="auto">
          <a:xfrm rot="21540000">
            <a:off x="2417789" y="2626586"/>
            <a:ext cx="1153804" cy="1185926"/>
          </a:xfrm>
          <a:prstGeom prst="ellipse">
            <a:avLst/>
          </a:prstGeom>
          <a:solidFill>
            <a:schemeClr val="accent2">
              <a:lumMod val="100000"/>
            </a:schemeClr>
          </a:solidFill>
          <a:ln>
            <a:noFill/>
          </a:ln>
        </p:spPr>
        <p:txBody>
          <a:bodyPr anchor="ctr"/>
          <a:lstStyle/>
          <a:p>
            <a:pPr algn="ctr"/>
            <a:r>
              <a:rPr lang="zh-CN" altLang="en-US" dirty="0" smtClean="0">
                <a:solidFill>
                  <a:schemeClr val="bg1"/>
                </a:solidFill>
              </a:rPr>
              <a:t>文献信息</a:t>
            </a:r>
            <a:endParaRPr dirty="0">
              <a:solidFill>
                <a:schemeClr val="bg1"/>
              </a:solidFill>
            </a:endParaRPr>
          </a:p>
        </p:txBody>
      </p:sp>
      <p:sp>
        <p:nvSpPr>
          <p:cNvPr id="38" name="íṡľíḍè-Oval 71"/>
          <p:cNvSpPr>
            <a:spLocks/>
          </p:cNvSpPr>
          <p:nvPr/>
        </p:nvSpPr>
        <p:spPr bwMode="auto">
          <a:xfrm>
            <a:off x="1841705" y="4182313"/>
            <a:ext cx="1256321" cy="116126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zh-CN" altLang="en-US" dirty="0" smtClean="0">
                <a:solidFill>
                  <a:schemeClr val="bg1"/>
                </a:solidFill>
              </a:rPr>
              <a:t>数据集</a:t>
            </a:r>
            <a:endParaRPr lang="en-US" altLang="zh-CN" dirty="0" smtClean="0">
              <a:solidFill>
                <a:schemeClr val="bg1"/>
              </a:solidFill>
            </a:endParaRPr>
          </a:p>
          <a:p>
            <a:pPr algn="ctr"/>
            <a:r>
              <a:rPr lang="zh-CN" altLang="en-US" dirty="0" smtClean="0">
                <a:solidFill>
                  <a:schemeClr val="bg1"/>
                </a:solidFill>
              </a:rPr>
              <a:t>信息</a:t>
            </a:r>
            <a:endParaRPr dirty="0">
              <a:solidFill>
                <a:schemeClr val="bg1"/>
              </a:solidFill>
            </a:endParaRPr>
          </a:p>
        </p:txBody>
      </p:sp>
      <p:sp>
        <p:nvSpPr>
          <p:cNvPr id="30" name="íṡľíḍè-TextBox 89"/>
          <p:cNvSpPr txBox="1">
            <a:spLocks/>
          </p:cNvSpPr>
          <p:nvPr/>
        </p:nvSpPr>
        <p:spPr bwMode="auto">
          <a:xfrm>
            <a:off x="251520" y="4481598"/>
            <a:ext cx="1977640" cy="190874"/>
          </a:xfrm>
          <a:prstGeom prst="rect">
            <a:avLst/>
          </a:prstGeom>
          <a:noFill/>
          <a:extLst/>
        </p:spPr>
        <p:txBody>
          <a:bodyPr wrap="none" lIns="0" tIns="0" rIns="288000" bIns="0" anchor="b" anchorCtr="0">
            <a:normAutofit fontScale="92500" lnSpcReduction="10000"/>
          </a:bodyPr>
          <a:lstStyle/>
          <a:p>
            <a:pPr algn="r" latinLnBrk="0"/>
            <a:endParaRPr lang="zh-CN" altLang="en-US" sz="1400" dirty="0">
              <a:solidFill>
                <a:schemeClr val="accent1">
                  <a:lumMod val="100000"/>
                </a:schemeClr>
              </a:solidFill>
              <a:effectLst/>
            </a:endParaRPr>
          </a:p>
        </p:txBody>
      </p:sp>
      <p:grpSp>
        <p:nvGrpSpPr>
          <p:cNvPr id="27" name="Group 91"/>
          <p:cNvGrpSpPr/>
          <p:nvPr/>
        </p:nvGrpSpPr>
        <p:grpSpPr>
          <a:xfrm>
            <a:off x="3510604" y="1643974"/>
            <a:ext cx="1936422" cy="776958"/>
            <a:chOff x="4410146" y="3865260"/>
            <a:chExt cx="2475842" cy="1064585"/>
          </a:xfrm>
        </p:grpSpPr>
        <p:sp>
          <p:nvSpPr>
            <p:cNvPr id="28" name="íṡľíḍè-TextBox 92"/>
            <p:cNvSpPr txBox="1">
              <a:spLocks/>
            </p:cNvSpPr>
            <p:nvPr/>
          </p:nvSpPr>
          <p:spPr bwMode="auto">
            <a:xfrm>
              <a:off x="4410146" y="3865260"/>
              <a:ext cx="2475841" cy="270493"/>
            </a:xfrm>
            <a:prstGeom prst="rect">
              <a:avLst/>
            </a:prstGeom>
            <a:noFill/>
            <a:extLst/>
          </p:spPr>
          <p:txBody>
            <a:bodyPr wrap="none" lIns="288000" tIns="0" rIns="288000" bIns="0" anchor="ctr" anchorCtr="1">
              <a:normAutofit fontScale="92500" lnSpcReduction="10000"/>
            </a:bodyPr>
            <a:lstStyle/>
            <a:p>
              <a:pPr latinLnBrk="0"/>
              <a:endParaRPr lang="zh-CN" altLang="en-US" sz="1400" dirty="0">
                <a:solidFill>
                  <a:schemeClr val="accent3">
                    <a:lumMod val="100000"/>
                  </a:schemeClr>
                </a:solidFill>
                <a:effectLst/>
              </a:endParaRPr>
            </a:p>
          </p:txBody>
        </p:sp>
        <p:sp>
          <p:nvSpPr>
            <p:cNvPr id="29" name="íṡľíḍè-TextBox 93"/>
            <p:cNvSpPr txBox="1">
              <a:spLocks/>
            </p:cNvSpPr>
            <p:nvPr/>
          </p:nvSpPr>
          <p:spPr bwMode="auto">
            <a:xfrm>
              <a:off x="4410147" y="4135754"/>
              <a:ext cx="2475841" cy="794091"/>
            </a:xfrm>
            <a:prstGeom prst="rect">
              <a:avLst/>
            </a:prstGeom>
            <a:noFill/>
            <a:extLst/>
          </p:spPr>
          <p:txBody>
            <a:bodyPr wrap="square" lIns="288000" tIns="0" rIns="288000" bIns="0" anchor="t" anchorCtr="1">
              <a:normAutofit/>
            </a:bodyPr>
            <a:lstStyle/>
            <a:p>
              <a:pPr algn="ctr" latinLnBrk="0">
                <a:lnSpc>
                  <a:spcPct val="120000"/>
                </a:lnSpc>
              </a:pPr>
              <a:endParaRPr lang="zh-CN" altLang="en-US" sz="1000" b="0" dirty="0">
                <a:solidFill>
                  <a:schemeClr val="tx1">
                    <a:lumMod val="85000"/>
                    <a:lumOff val="15000"/>
                  </a:schemeClr>
                </a:solidFill>
                <a:effectLst/>
              </a:endParaRPr>
            </a:p>
          </p:txBody>
        </p:sp>
      </p:grpSp>
      <p:sp>
        <p:nvSpPr>
          <p:cNvPr id="9" name="文本框 8"/>
          <p:cNvSpPr txBox="1"/>
          <p:nvPr/>
        </p:nvSpPr>
        <p:spPr>
          <a:xfrm>
            <a:off x="4087728" y="4481600"/>
            <a:ext cx="1394692" cy="646331"/>
          </a:xfrm>
          <a:prstGeom prst="rect">
            <a:avLst/>
          </a:prstGeom>
          <a:noFill/>
        </p:spPr>
        <p:txBody>
          <a:bodyPr wrap="square" rtlCol="0">
            <a:spAutoFit/>
          </a:bodyPr>
          <a:lstStyle/>
          <a:p>
            <a:pPr algn="ctr"/>
            <a:r>
              <a:rPr lang="zh-CN" altLang="en-US" b="1" dirty="0" smtClean="0"/>
              <a:t>王院士团队</a:t>
            </a:r>
            <a:r>
              <a:rPr lang="en-US" altLang="zh-CN" b="1" dirty="0" smtClean="0"/>
              <a:t>49</a:t>
            </a:r>
            <a:r>
              <a:rPr lang="zh-CN" altLang="en-US" b="1" dirty="0" smtClean="0"/>
              <a:t>篇文献</a:t>
            </a:r>
            <a:endParaRPr lang="zh-CN" altLang="en-US" b="1" dirty="0"/>
          </a:p>
        </p:txBody>
      </p:sp>
      <p:sp>
        <p:nvSpPr>
          <p:cNvPr id="175" name="文本框 174"/>
          <p:cNvSpPr txBox="1"/>
          <p:nvPr/>
        </p:nvSpPr>
        <p:spPr>
          <a:xfrm>
            <a:off x="213481" y="4509298"/>
            <a:ext cx="2033370" cy="1477328"/>
          </a:xfrm>
          <a:prstGeom prst="rect">
            <a:avLst/>
          </a:prstGeom>
          <a:noFill/>
          <a:ln>
            <a:solidFill>
              <a:srgbClr val="0070C0"/>
            </a:solidFill>
          </a:ln>
        </p:spPr>
        <p:txBody>
          <a:bodyPr wrap="square" rtlCol="0">
            <a:spAutoFit/>
          </a:bodyPr>
          <a:lstStyle/>
          <a:p>
            <a:pPr marL="400050" indent="-400050">
              <a:buFont typeface="+mj-lt"/>
              <a:buAutoNum type="romanUcPeriod"/>
            </a:pPr>
            <a:r>
              <a:rPr lang="zh-CN" altLang="en-US" dirty="0" smtClean="0"/>
              <a:t>数据集摘要</a:t>
            </a:r>
            <a:endParaRPr lang="en-US" altLang="zh-CN" dirty="0" smtClean="0"/>
          </a:p>
          <a:p>
            <a:pPr marL="400050" indent="-400050">
              <a:buFont typeface="+mj-lt"/>
              <a:buAutoNum type="romanUcPeriod"/>
            </a:pPr>
            <a:r>
              <a:rPr lang="zh-CN" altLang="en-US" dirty="0" smtClean="0"/>
              <a:t>数据生产者</a:t>
            </a:r>
            <a:endParaRPr lang="en-US" altLang="zh-CN" dirty="0" smtClean="0"/>
          </a:p>
          <a:p>
            <a:pPr marL="400050" indent="-400050">
              <a:buFont typeface="+mj-lt"/>
              <a:buAutoNum type="romanUcPeriod"/>
            </a:pPr>
            <a:r>
              <a:rPr lang="zh-CN" altLang="en-US" dirty="0" smtClean="0"/>
              <a:t>数据校对者</a:t>
            </a:r>
            <a:endParaRPr lang="en-US" altLang="zh-CN" dirty="0" smtClean="0"/>
          </a:p>
          <a:p>
            <a:pPr marL="400050" indent="-400050">
              <a:buFont typeface="+mj-lt"/>
              <a:buAutoNum type="romanUcPeriod"/>
            </a:pPr>
            <a:r>
              <a:rPr lang="zh-CN" altLang="en-US" dirty="0"/>
              <a:t>数</a:t>
            </a:r>
            <a:r>
              <a:rPr lang="zh-CN" altLang="en-US" dirty="0" smtClean="0"/>
              <a:t>据来源信息</a:t>
            </a:r>
            <a:endParaRPr lang="en-US" altLang="zh-CN" dirty="0" smtClean="0"/>
          </a:p>
          <a:p>
            <a:pPr marL="400050" indent="-400050">
              <a:buFont typeface="+mj-lt"/>
              <a:buAutoNum type="romanUcPeriod"/>
            </a:pPr>
            <a:r>
              <a:rPr lang="en-US" altLang="zh-CN" dirty="0" smtClean="0"/>
              <a:t>......</a:t>
            </a:r>
          </a:p>
        </p:txBody>
      </p:sp>
      <p:sp>
        <p:nvSpPr>
          <p:cNvPr id="177" name="文本框 176"/>
          <p:cNvSpPr txBox="1"/>
          <p:nvPr/>
        </p:nvSpPr>
        <p:spPr>
          <a:xfrm>
            <a:off x="1194000" y="2318362"/>
            <a:ext cx="1573269" cy="1754326"/>
          </a:xfrm>
          <a:prstGeom prst="rect">
            <a:avLst/>
          </a:prstGeom>
          <a:noFill/>
          <a:ln>
            <a:solidFill>
              <a:schemeClr val="accent2"/>
            </a:solidFill>
          </a:ln>
        </p:spPr>
        <p:txBody>
          <a:bodyPr wrap="square" rtlCol="0">
            <a:spAutoFit/>
          </a:bodyPr>
          <a:lstStyle/>
          <a:p>
            <a:pPr marL="400050" indent="-400050">
              <a:buFont typeface="+mj-lt"/>
              <a:buAutoNum type="romanUcPeriod"/>
            </a:pPr>
            <a:r>
              <a:rPr lang="zh-CN" altLang="en-US" dirty="0" smtClean="0"/>
              <a:t>文章标题</a:t>
            </a:r>
            <a:endParaRPr lang="en-US" altLang="zh-CN" dirty="0" smtClean="0"/>
          </a:p>
          <a:p>
            <a:pPr marL="400050" indent="-400050">
              <a:buFont typeface="+mj-lt"/>
              <a:buAutoNum type="romanUcPeriod"/>
            </a:pPr>
            <a:r>
              <a:rPr lang="zh-CN" altLang="en-US" dirty="0"/>
              <a:t>作</a:t>
            </a:r>
            <a:r>
              <a:rPr lang="zh-CN" altLang="en-US" dirty="0" smtClean="0"/>
              <a:t>者</a:t>
            </a:r>
            <a:endParaRPr lang="en-US" altLang="zh-CN" dirty="0" smtClean="0"/>
          </a:p>
          <a:p>
            <a:pPr marL="400050" indent="-400050">
              <a:buFont typeface="+mj-lt"/>
              <a:buAutoNum type="romanUcPeriod"/>
            </a:pPr>
            <a:r>
              <a:rPr lang="zh-CN" altLang="en-US" dirty="0"/>
              <a:t>年</a:t>
            </a:r>
            <a:r>
              <a:rPr lang="zh-CN" altLang="en-US" dirty="0" smtClean="0"/>
              <a:t>份</a:t>
            </a:r>
            <a:endParaRPr lang="en-US" altLang="zh-CN" dirty="0" smtClean="0"/>
          </a:p>
          <a:p>
            <a:pPr marL="400050" indent="-400050">
              <a:buFont typeface="+mj-lt"/>
              <a:buAutoNum type="romanUcPeriod"/>
            </a:pPr>
            <a:r>
              <a:rPr lang="zh-CN" altLang="en-US" dirty="0"/>
              <a:t>关键</a:t>
            </a:r>
            <a:r>
              <a:rPr lang="zh-CN" altLang="en-US" dirty="0" smtClean="0"/>
              <a:t>字</a:t>
            </a:r>
            <a:endParaRPr lang="en-US" altLang="zh-CN" dirty="0" smtClean="0"/>
          </a:p>
          <a:p>
            <a:pPr marL="400050" indent="-400050">
              <a:buFont typeface="+mj-lt"/>
              <a:buAutoNum type="romanUcPeriod"/>
            </a:pPr>
            <a:r>
              <a:rPr lang="en-US" altLang="zh-CN" dirty="0" smtClean="0"/>
              <a:t>DOI</a:t>
            </a:r>
          </a:p>
          <a:p>
            <a:pPr marL="400050" indent="-400050">
              <a:buFont typeface="+mj-lt"/>
              <a:buAutoNum type="romanUcPeriod"/>
            </a:pPr>
            <a:r>
              <a:rPr lang="en-US" altLang="zh-CN" dirty="0" smtClean="0"/>
              <a:t>......</a:t>
            </a:r>
            <a:endParaRPr lang="zh-CN" altLang="en-US" dirty="0"/>
          </a:p>
        </p:txBody>
      </p:sp>
      <p:pic>
        <p:nvPicPr>
          <p:cNvPr id="180" name="图片 1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760" y="2366979"/>
            <a:ext cx="2459216" cy="1716939"/>
          </a:xfrm>
          <a:prstGeom prst="rect">
            <a:avLst/>
          </a:prstGeom>
        </p:spPr>
      </p:pic>
      <p:pic>
        <p:nvPicPr>
          <p:cNvPr id="181" name="图片 18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769" y="2776717"/>
            <a:ext cx="2194743" cy="1633719"/>
          </a:xfrm>
          <a:prstGeom prst="rect">
            <a:avLst/>
          </a:prstGeom>
        </p:spPr>
      </p:pic>
      <p:pic>
        <p:nvPicPr>
          <p:cNvPr id="182" name="图片 1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5099" y="3165606"/>
            <a:ext cx="1870478" cy="1260841"/>
          </a:xfrm>
          <a:prstGeom prst="rect">
            <a:avLst/>
          </a:prstGeom>
        </p:spPr>
      </p:pic>
      <p:sp>
        <p:nvSpPr>
          <p:cNvPr id="183" name="文本框 182"/>
          <p:cNvSpPr txBox="1"/>
          <p:nvPr/>
        </p:nvSpPr>
        <p:spPr>
          <a:xfrm>
            <a:off x="6822859" y="4451860"/>
            <a:ext cx="2146720" cy="4339650"/>
          </a:xfrm>
          <a:prstGeom prst="rect">
            <a:avLst/>
          </a:prstGeom>
          <a:noFill/>
        </p:spPr>
        <p:txBody>
          <a:bodyPr wrap="square" rtlCol="0">
            <a:spAutoFit/>
          </a:bodyPr>
          <a:lstStyle/>
          <a:p>
            <a:pPr marL="285750" indent="-285750">
              <a:buFont typeface="+mj-lt"/>
              <a:buAutoNum type="romanUcPeriod"/>
            </a:pPr>
            <a:r>
              <a:rPr lang="zh-CN" altLang="en-US" sz="1200" dirty="0" smtClean="0"/>
              <a:t>高</a:t>
            </a:r>
            <a:r>
              <a:rPr lang="zh-CN" altLang="en-US" sz="1200" dirty="0"/>
              <a:t>温合金中原子的扩散现象与结构体系有着密切的关系，这涉及到其相稳定性和均质性以及相的析出和分离</a:t>
            </a:r>
            <a:r>
              <a:rPr lang="en-US" altLang="zh-CN" sz="1200" dirty="0"/>
              <a:t>.</a:t>
            </a:r>
            <a:r>
              <a:rPr lang="zh-CN" altLang="en-US" sz="1200" dirty="0"/>
              <a:t>另外，合金中原子的扩散直接影响高温蠕变行为和热氧化性</a:t>
            </a:r>
            <a:r>
              <a:rPr lang="zh-CN" altLang="en-US" sz="1200" dirty="0" smtClean="0"/>
              <a:t>能</a:t>
            </a:r>
            <a:endParaRPr lang="en-US" altLang="zh-CN" sz="1200" dirty="0" smtClean="0"/>
          </a:p>
          <a:p>
            <a:pPr marL="285750" indent="-285750">
              <a:buFont typeface="+mj-lt"/>
              <a:buAutoNum type="romanUcPeriod"/>
            </a:pPr>
            <a:r>
              <a:rPr lang="en-US" altLang="zh-CN" sz="1200" dirty="0" smtClean="0"/>
              <a:t>“</a:t>
            </a:r>
            <a:r>
              <a:rPr lang="zh-CN" altLang="en-US" sz="1200" dirty="0" smtClean="0"/>
              <a:t>添</a:t>
            </a:r>
            <a:r>
              <a:rPr lang="zh-CN" altLang="en-US" sz="1200" dirty="0"/>
              <a:t>加的</a:t>
            </a:r>
            <a:r>
              <a:rPr lang="en-US" altLang="zh-CN" sz="1200" dirty="0"/>
              <a:t>Re</a:t>
            </a:r>
            <a:r>
              <a:rPr lang="zh-CN" altLang="en-US" sz="1200" dirty="0"/>
              <a:t>原子能够限</a:t>
            </a:r>
            <a:r>
              <a:rPr lang="zh-CN" altLang="en-US" sz="1200" dirty="0" smtClean="0"/>
              <a:t>制</a:t>
            </a:r>
            <a:r>
              <a:rPr lang="en-US" altLang="zh-CN" sz="1200" dirty="0" smtClean="0"/>
              <a:t>Al</a:t>
            </a:r>
            <a:r>
              <a:rPr lang="zh-CN" altLang="en-US" sz="1200" dirty="0" smtClean="0"/>
              <a:t>和</a:t>
            </a:r>
            <a:r>
              <a:rPr lang="en-US" altLang="zh-CN" sz="1200" dirty="0" smtClean="0"/>
              <a:t>Ni</a:t>
            </a:r>
            <a:r>
              <a:rPr lang="zh-CN" altLang="en-US" sz="1200" dirty="0" smtClean="0"/>
              <a:t>原</a:t>
            </a:r>
            <a:r>
              <a:rPr lang="zh-CN" altLang="en-US" sz="1200" dirty="0"/>
              <a:t>子扩散的能力</a:t>
            </a:r>
            <a:r>
              <a:rPr lang="en-US" altLang="zh-CN" sz="1200" dirty="0"/>
              <a:t>,</a:t>
            </a:r>
            <a:r>
              <a:rPr lang="zh-CN" altLang="en-US" sz="1200" dirty="0"/>
              <a:t>并影响合金中其它原子的扩散系</a:t>
            </a:r>
            <a:r>
              <a:rPr lang="zh-CN" altLang="en-US" sz="1200" dirty="0" smtClean="0"/>
              <a:t>数</a:t>
            </a:r>
            <a:endParaRPr lang="en-US" altLang="zh-CN" sz="1200" dirty="0"/>
          </a:p>
          <a:p>
            <a:r>
              <a:rPr lang="zh-CN" altLang="en-US" dirty="0"/>
              <a:t>							</a:t>
            </a:r>
          </a:p>
          <a:p>
            <a:r>
              <a:rPr lang="zh-CN" altLang="en-US" dirty="0"/>
              <a:t>								</a:t>
            </a:r>
          </a:p>
        </p:txBody>
      </p:sp>
      <p:pic>
        <p:nvPicPr>
          <p:cNvPr id="185" name="图片 184"/>
          <p:cNvPicPr>
            <a:picLocks noChangeAspect="1"/>
          </p:cNvPicPr>
          <p:nvPr/>
        </p:nvPicPr>
        <p:blipFill>
          <a:blip r:embed="rId5"/>
          <a:stretch>
            <a:fillRect/>
          </a:stretch>
        </p:blipFill>
        <p:spPr>
          <a:xfrm>
            <a:off x="4478815" y="822221"/>
            <a:ext cx="2613466" cy="1298421"/>
          </a:xfrm>
          <a:prstGeom prst="rect">
            <a:avLst/>
          </a:prstGeom>
        </p:spPr>
      </p:pic>
      <p:pic>
        <p:nvPicPr>
          <p:cNvPr id="186" name="图片 185"/>
          <p:cNvPicPr>
            <a:picLocks noChangeAspect="1"/>
          </p:cNvPicPr>
          <p:nvPr/>
        </p:nvPicPr>
        <p:blipFill>
          <a:blip r:embed="rId6"/>
          <a:stretch>
            <a:fillRect/>
          </a:stretch>
        </p:blipFill>
        <p:spPr>
          <a:xfrm>
            <a:off x="4908692" y="1057798"/>
            <a:ext cx="2516277" cy="1323693"/>
          </a:xfrm>
          <a:prstGeom prst="rect">
            <a:avLst/>
          </a:prstGeom>
        </p:spPr>
      </p:pic>
    </p:spTree>
    <p:extLst>
      <p:ext uri="{BB962C8B-B14F-4D97-AF65-F5344CB8AC3E}">
        <p14:creationId xmlns:p14="http://schemas.microsoft.com/office/powerpoint/2010/main" val="1478508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rmAutofit/>
          </a:bodyPr>
          <a:lstStyle/>
          <a:p>
            <a:r>
              <a:rPr lang="zh-CN" altLang="en-US" sz="2800" dirty="0"/>
              <a:t>高温合金</a:t>
            </a:r>
            <a:r>
              <a:rPr lang="en-US" altLang="zh-CN" sz="2800" dirty="0"/>
              <a:t>-</a:t>
            </a:r>
            <a:r>
              <a:rPr lang="zh-CN" altLang="en-US" sz="2800" dirty="0"/>
              <a:t>机器学习计算平台</a:t>
            </a:r>
            <a:r>
              <a:rPr lang="en-US" altLang="zh-CN" sz="2800" dirty="0" smtClean="0"/>
              <a:t>——</a:t>
            </a:r>
            <a:r>
              <a:rPr lang="zh-CN" altLang="en-US" sz="2800" dirty="0"/>
              <a:t>首页</a:t>
            </a:r>
            <a:endParaRPr lang="zh-CN" altLang="en-US" sz="2800" dirty="0">
              <a:solidFill>
                <a:srgbClr val="FF00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150" y="4815232"/>
            <a:ext cx="5560557"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图片 27"/>
          <p:cNvPicPr>
            <a:picLocks noChangeAspect="1"/>
          </p:cNvPicPr>
          <p:nvPr/>
        </p:nvPicPr>
        <p:blipFill>
          <a:blip r:embed="rId4"/>
          <a:stretch>
            <a:fillRect/>
          </a:stretch>
        </p:blipFill>
        <p:spPr>
          <a:xfrm>
            <a:off x="395536" y="830468"/>
            <a:ext cx="7848872" cy="5118812"/>
          </a:xfrm>
          <a:prstGeom prst="rect">
            <a:avLst/>
          </a:prstGeom>
        </p:spPr>
      </p:pic>
    </p:spTree>
    <p:extLst>
      <p:ext uri="{BB962C8B-B14F-4D97-AF65-F5344CB8AC3E}">
        <p14:creationId xmlns:p14="http://schemas.microsoft.com/office/powerpoint/2010/main" val="3999240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3485" y="4438587"/>
            <a:ext cx="1619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131" y="3872624"/>
            <a:ext cx="1619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827584" y="0"/>
            <a:ext cx="8229600" cy="796950"/>
          </a:xfrm>
        </p:spPr>
        <p:txBody>
          <a:bodyPr>
            <a:normAutofit/>
          </a:bodyPr>
          <a:lstStyle/>
          <a:p>
            <a:r>
              <a:rPr lang="zh-CN" altLang="en-US" sz="2800" dirty="0"/>
              <a:t>高温合金</a:t>
            </a:r>
            <a:r>
              <a:rPr lang="en-US" altLang="zh-CN" sz="2800" dirty="0"/>
              <a:t>-</a:t>
            </a:r>
            <a:r>
              <a:rPr lang="zh-CN" altLang="en-US" sz="2800" dirty="0"/>
              <a:t>机器学习计算平台</a:t>
            </a:r>
            <a:r>
              <a:rPr lang="en-US" altLang="zh-CN" sz="2800" dirty="0" smtClean="0"/>
              <a:t>——</a:t>
            </a:r>
            <a:r>
              <a:rPr lang="zh-CN" altLang="en-US" sz="2800" dirty="0" smtClean="0"/>
              <a:t>数据</a:t>
            </a:r>
            <a:r>
              <a:rPr lang="zh-CN" altLang="en-US" sz="2800" dirty="0"/>
              <a:t>导入</a:t>
            </a:r>
            <a:endParaRPr lang="zh-CN" altLang="en-US" sz="2800" dirty="0">
              <a:solidFill>
                <a:srgbClr val="FF0000"/>
              </a:solidFill>
            </a:endParaRPr>
          </a:p>
        </p:txBody>
      </p:sp>
      <p:sp>
        <p:nvSpPr>
          <p:cNvPr id="17" name="矩形 16"/>
          <p:cNvSpPr/>
          <p:nvPr/>
        </p:nvSpPr>
        <p:spPr>
          <a:xfrm>
            <a:off x="-3107000" y="188640"/>
            <a:ext cx="3107000" cy="2862322"/>
          </a:xfrm>
          <a:prstGeom prst="rect">
            <a:avLst/>
          </a:prstGeom>
        </p:spPr>
        <p:txBody>
          <a:bodyPr wrap="square">
            <a:spAutoFit/>
          </a:bodyPr>
          <a:lstStyle/>
          <a:p>
            <a:r>
              <a:rPr lang="zh-CN" altLang="en-US" dirty="0" smtClean="0">
                <a:solidFill>
                  <a:prstClr val="black"/>
                </a:solidFill>
              </a:rPr>
              <a:t>数据采集与导入：49篇文章分类；</a:t>
            </a:r>
            <a:endParaRPr lang="en-US" altLang="zh-CN" dirty="0" smtClean="0">
              <a:solidFill>
                <a:prstClr val="black"/>
              </a:solidFill>
            </a:endParaRPr>
          </a:p>
          <a:p>
            <a:r>
              <a:rPr lang="zh-CN" altLang="en-US" dirty="0" smtClean="0">
                <a:solidFill>
                  <a:prstClr val="black"/>
                </a:solidFill>
              </a:rPr>
              <a:t>数据存储：计算得到的结构数据，分析得到的规则与图；</a:t>
            </a:r>
            <a:endParaRPr lang="en-US" altLang="zh-CN" dirty="0" smtClean="0">
              <a:solidFill>
                <a:prstClr val="black"/>
              </a:solidFill>
            </a:endParaRPr>
          </a:p>
          <a:p>
            <a:endParaRPr lang="en-US" altLang="zh-CN" dirty="0" smtClean="0">
              <a:solidFill>
                <a:prstClr val="black"/>
              </a:solidFill>
            </a:endParaRPr>
          </a:p>
          <a:p>
            <a:r>
              <a:rPr lang="zh-CN" altLang="en-US" b="1" dirty="0" smtClean="0">
                <a:solidFill>
                  <a:prstClr val="black"/>
                </a:solidFill>
              </a:rPr>
              <a:t>数据预处理：数据清洗，数据标准化，特征选择等；</a:t>
            </a:r>
            <a:endParaRPr lang="en-US" altLang="zh-CN" b="1" dirty="0" smtClean="0">
              <a:solidFill>
                <a:prstClr val="black"/>
              </a:solidFill>
            </a:endParaRPr>
          </a:p>
          <a:p>
            <a:r>
              <a:rPr lang="zh-CN" altLang="en-US" b="1" dirty="0" smtClean="0">
                <a:solidFill>
                  <a:prstClr val="black"/>
                </a:solidFill>
              </a:rPr>
              <a:t>数据分析：各种算法；</a:t>
            </a:r>
            <a:endParaRPr lang="en-US" altLang="zh-CN" b="1" dirty="0" smtClean="0">
              <a:solidFill>
                <a:prstClr val="black"/>
              </a:solidFill>
            </a:endParaRPr>
          </a:p>
          <a:p>
            <a:r>
              <a:rPr lang="zh-CN" altLang="en-US" b="1" dirty="0" smtClean="0">
                <a:solidFill>
                  <a:prstClr val="black"/>
                </a:solidFill>
              </a:rPr>
              <a:t>数据可视化：结果的可视化技术</a:t>
            </a:r>
            <a:r>
              <a:rPr lang="zh-CN" altLang="en-US" dirty="0" smtClean="0">
                <a:solidFill>
                  <a:prstClr val="black"/>
                </a:solidFill>
              </a:rPr>
              <a:t>；</a:t>
            </a:r>
            <a:endParaRPr lang="zh-CN" altLang="en-US" dirty="0">
              <a:solidFill>
                <a:prstClr val="black"/>
              </a:solidFill>
            </a:endParaRPr>
          </a:p>
        </p:txBody>
      </p:sp>
      <p:sp>
        <p:nvSpPr>
          <p:cNvPr id="18" name="矩形 17"/>
          <p:cNvSpPr/>
          <p:nvPr/>
        </p:nvSpPr>
        <p:spPr>
          <a:xfrm>
            <a:off x="-3104912" y="3645024"/>
            <a:ext cx="3185487" cy="369332"/>
          </a:xfrm>
          <a:prstGeom prst="rect">
            <a:avLst/>
          </a:prstGeom>
        </p:spPr>
        <p:txBody>
          <a:bodyPr wrap="none">
            <a:spAutoFit/>
          </a:bodyPr>
          <a:lstStyle/>
          <a:p>
            <a:r>
              <a:rPr lang="zh-CN" altLang="en-US" dirty="0">
                <a:solidFill>
                  <a:prstClr val="black"/>
                </a:solidFill>
              </a:rPr>
              <a:t>这些文字和平台展示结合表示</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3485" y="1772328"/>
            <a:ext cx="1619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图片 23"/>
          <p:cNvPicPr>
            <a:picLocks noChangeAspect="1"/>
          </p:cNvPicPr>
          <p:nvPr/>
        </p:nvPicPr>
        <p:blipFill>
          <a:blip r:embed="rId4"/>
          <a:stretch>
            <a:fillRect/>
          </a:stretch>
        </p:blipFill>
        <p:spPr>
          <a:xfrm>
            <a:off x="330882" y="1258996"/>
            <a:ext cx="8112028" cy="4906307"/>
          </a:xfrm>
          <a:prstGeom prst="rect">
            <a:avLst/>
          </a:prstGeom>
        </p:spPr>
      </p:pic>
    </p:spTree>
    <p:extLst>
      <p:ext uri="{BB962C8B-B14F-4D97-AF65-F5344CB8AC3E}">
        <p14:creationId xmlns:p14="http://schemas.microsoft.com/office/powerpoint/2010/main" val="1513921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3485" y="4438587"/>
            <a:ext cx="1619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131" y="3872624"/>
            <a:ext cx="1619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827584" y="0"/>
            <a:ext cx="8229600" cy="796950"/>
          </a:xfrm>
        </p:spPr>
        <p:txBody>
          <a:bodyPr>
            <a:normAutofit/>
          </a:bodyPr>
          <a:lstStyle/>
          <a:p>
            <a:r>
              <a:rPr lang="zh-CN" altLang="en-US" sz="2800" dirty="0"/>
              <a:t>高温合金</a:t>
            </a:r>
            <a:r>
              <a:rPr lang="en-US" altLang="zh-CN" sz="2800" dirty="0"/>
              <a:t>-</a:t>
            </a:r>
            <a:r>
              <a:rPr lang="zh-CN" altLang="en-US" sz="2800" dirty="0"/>
              <a:t>机器学习计算平台</a:t>
            </a:r>
            <a:r>
              <a:rPr lang="en-US" altLang="zh-CN" sz="2800" dirty="0" smtClean="0"/>
              <a:t>——</a:t>
            </a:r>
            <a:r>
              <a:rPr lang="zh-CN" altLang="en-US" sz="2800" dirty="0" smtClean="0"/>
              <a:t>数据</a:t>
            </a:r>
            <a:r>
              <a:rPr lang="zh-CN" altLang="en-US" sz="2800" dirty="0"/>
              <a:t>导入</a:t>
            </a:r>
            <a:endParaRPr lang="zh-CN" altLang="en-US" sz="2800" dirty="0">
              <a:solidFill>
                <a:srgbClr val="FF0000"/>
              </a:solidFill>
            </a:endParaRPr>
          </a:p>
        </p:txBody>
      </p:sp>
      <p:sp>
        <p:nvSpPr>
          <p:cNvPr id="17" name="矩形 16"/>
          <p:cNvSpPr/>
          <p:nvPr/>
        </p:nvSpPr>
        <p:spPr>
          <a:xfrm>
            <a:off x="-3107000" y="188640"/>
            <a:ext cx="3107000" cy="2862322"/>
          </a:xfrm>
          <a:prstGeom prst="rect">
            <a:avLst/>
          </a:prstGeom>
        </p:spPr>
        <p:txBody>
          <a:bodyPr wrap="square">
            <a:spAutoFit/>
          </a:bodyPr>
          <a:lstStyle/>
          <a:p>
            <a:r>
              <a:rPr lang="zh-CN" altLang="en-US" dirty="0" smtClean="0">
                <a:solidFill>
                  <a:prstClr val="black"/>
                </a:solidFill>
              </a:rPr>
              <a:t>数据采集与导入：49篇文章分类；</a:t>
            </a:r>
            <a:endParaRPr lang="en-US" altLang="zh-CN" dirty="0" smtClean="0">
              <a:solidFill>
                <a:prstClr val="black"/>
              </a:solidFill>
            </a:endParaRPr>
          </a:p>
          <a:p>
            <a:r>
              <a:rPr lang="zh-CN" altLang="en-US" dirty="0" smtClean="0">
                <a:solidFill>
                  <a:prstClr val="black"/>
                </a:solidFill>
              </a:rPr>
              <a:t>数据存储：计算得到的结构数据，分析得到的规则与图；</a:t>
            </a:r>
            <a:endParaRPr lang="en-US" altLang="zh-CN" dirty="0" smtClean="0">
              <a:solidFill>
                <a:prstClr val="black"/>
              </a:solidFill>
            </a:endParaRPr>
          </a:p>
          <a:p>
            <a:endParaRPr lang="en-US" altLang="zh-CN" dirty="0" smtClean="0">
              <a:solidFill>
                <a:prstClr val="black"/>
              </a:solidFill>
            </a:endParaRPr>
          </a:p>
          <a:p>
            <a:r>
              <a:rPr lang="zh-CN" altLang="en-US" b="1" dirty="0" smtClean="0">
                <a:solidFill>
                  <a:prstClr val="black"/>
                </a:solidFill>
              </a:rPr>
              <a:t>数据预处理：数据清洗，数据标准化，特征选择等；</a:t>
            </a:r>
            <a:endParaRPr lang="en-US" altLang="zh-CN" b="1" dirty="0" smtClean="0">
              <a:solidFill>
                <a:prstClr val="black"/>
              </a:solidFill>
            </a:endParaRPr>
          </a:p>
          <a:p>
            <a:r>
              <a:rPr lang="zh-CN" altLang="en-US" b="1" dirty="0" smtClean="0">
                <a:solidFill>
                  <a:prstClr val="black"/>
                </a:solidFill>
              </a:rPr>
              <a:t>数据分析：各种算法；</a:t>
            </a:r>
            <a:endParaRPr lang="en-US" altLang="zh-CN" b="1" dirty="0" smtClean="0">
              <a:solidFill>
                <a:prstClr val="black"/>
              </a:solidFill>
            </a:endParaRPr>
          </a:p>
          <a:p>
            <a:r>
              <a:rPr lang="zh-CN" altLang="en-US" b="1" dirty="0" smtClean="0">
                <a:solidFill>
                  <a:prstClr val="black"/>
                </a:solidFill>
              </a:rPr>
              <a:t>数据可视化：结果的可视化技术</a:t>
            </a:r>
            <a:r>
              <a:rPr lang="zh-CN" altLang="en-US" dirty="0" smtClean="0">
                <a:solidFill>
                  <a:prstClr val="black"/>
                </a:solidFill>
              </a:rPr>
              <a:t>；</a:t>
            </a:r>
            <a:endParaRPr lang="zh-CN" altLang="en-US" dirty="0">
              <a:solidFill>
                <a:prstClr val="black"/>
              </a:solidFill>
            </a:endParaRPr>
          </a:p>
        </p:txBody>
      </p:sp>
      <p:sp>
        <p:nvSpPr>
          <p:cNvPr id="18" name="矩形 17"/>
          <p:cNvSpPr/>
          <p:nvPr/>
        </p:nvSpPr>
        <p:spPr>
          <a:xfrm>
            <a:off x="-3104912" y="3645024"/>
            <a:ext cx="3185487" cy="369332"/>
          </a:xfrm>
          <a:prstGeom prst="rect">
            <a:avLst/>
          </a:prstGeom>
        </p:spPr>
        <p:txBody>
          <a:bodyPr wrap="none">
            <a:spAutoFit/>
          </a:bodyPr>
          <a:lstStyle/>
          <a:p>
            <a:r>
              <a:rPr lang="zh-CN" altLang="en-US" dirty="0">
                <a:solidFill>
                  <a:prstClr val="black"/>
                </a:solidFill>
              </a:rPr>
              <a:t>这些文字和平台展示结合表示</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3485" y="1772328"/>
            <a:ext cx="1619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图片 8"/>
          <p:cNvPicPr>
            <a:picLocks noChangeAspect="1"/>
          </p:cNvPicPr>
          <p:nvPr/>
        </p:nvPicPr>
        <p:blipFill>
          <a:blip r:embed="rId4"/>
          <a:stretch>
            <a:fillRect/>
          </a:stretch>
        </p:blipFill>
        <p:spPr>
          <a:xfrm>
            <a:off x="467543" y="1124743"/>
            <a:ext cx="8041233" cy="4891005"/>
          </a:xfrm>
          <a:prstGeom prst="rect">
            <a:avLst/>
          </a:prstGeom>
        </p:spPr>
      </p:pic>
    </p:spTree>
    <p:extLst>
      <p:ext uri="{BB962C8B-B14F-4D97-AF65-F5344CB8AC3E}">
        <p14:creationId xmlns:p14="http://schemas.microsoft.com/office/powerpoint/2010/main" val="1013691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027" y="-25968"/>
            <a:ext cx="8229600" cy="796950"/>
          </a:xfrm>
        </p:spPr>
        <p:txBody>
          <a:bodyPr>
            <a:normAutofit/>
          </a:bodyPr>
          <a:lstStyle/>
          <a:p>
            <a:r>
              <a:rPr lang="zh-CN" altLang="en-US" sz="2800" dirty="0"/>
              <a:t>高温合金</a:t>
            </a:r>
            <a:r>
              <a:rPr lang="en-US" altLang="zh-CN" sz="2800" dirty="0"/>
              <a:t>-</a:t>
            </a:r>
            <a:r>
              <a:rPr lang="zh-CN" altLang="en-US" sz="2800" dirty="0"/>
              <a:t>机器学习计算平台</a:t>
            </a:r>
            <a:r>
              <a:rPr lang="en-US" altLang="zh-CN" sz="2800" dirty="0"/>
              <a:t>——</a:t>
            </a:r>
            <a:r>
              <a:rPr lang="zh-CN" altLang="en-US" sz="2800" dirty="0"/>
              <a:t>数</a:t>
            </a:r>
            <a:r>
              <a:rPr lang="zh-CN" altLang="en-US" sz="2800" dirty="0" smtClean="0"/>
              <a:t>据</a:t>
            </a:r>
            <a:r>
              <a:rPr lang="zh-CN" altLang="en-US" sz="2800" dirty="0"/>
              <a:t>分析</a:t>
            </a:r>
          </a:p>
        </p:txBody>
      </p:sp>
      <p:sp>
        <p:nvSpPr>
          <p:cNvPr id="10" name="矩形 9"/>
          <p:cNvSpPr/>
          <p:nvPr/>
        </p:nvSpPr>
        <p:spPr>
          <a:xfrm>
            <a:off x="1956931" y="4571270"/>
            <a:ext cx="5861893" cy="19821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nvGrpSpPr>
          <p:cNvPr id="3" name="组合 2"/>
          <p:cNvGrpSpPr/>
          <p:nvPr/>
        </p:nvGrpSpPr>
        <p:grpSpPr>
          <a:xfrm>
            <a:off x="620396" y="785926"/>
            <a:ext cx="7906344" cy="5292621"/>
            <a:chOff x="620396" y="785926"/>
            <a:chExt cx="7906344" cy="5292621"/>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898" y="1952499"/>
              <a:ext cx="1460877" cy="179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97" y="4450492"/>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99" y="3892674"/>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98" y="3326711"/>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b="5569"/>
            <a:stretch/>
          </p:blipFill>
          <p:spPr bwMode="auto">
            <a:xfrm>
              <a:off x="620399" y="1207439"/>
              <a:ext cx="1306453" cy="21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组合 3"/>
            <p:cNvGrpSpPr/>
            <p:nvPr/>
          </p:nvGrpSpPr>
          <p:grpSpPr>
            <a:xfrm>
              <a:off x="1083736" y="1067891"/>
              <a:ext cx="7266744" cy="4971293"/>
              <a:chOff x="1265696" y="1414669"/>
              <a:chExt cx="7266744" cy="4971293"/>
            </a:xfrm>
          </p:grpSpPr>
          <p:pic>
            <p:nvPicPr>
              <p:cNvPr id="42" name="图片 17"/>
              <p:cNvPicPr>
                <a:picLocks noChangeAspect="1"/>
              </p:cNvPicPr>
              <p:nvPr/>
            </p:nvPicPr>
            <p:blipFill>
              <a:blip r:embed="rId6"/>
              <a:srcRect l="18518" t="7465" r="-72" b="-554"/>
              <a:stretch>
                <a:fillRect/>
              </a:stretch>
            </p:blipFill>
            <p:spPr>
              <a:xfrm>
                <a:off x="2108812" y="1414669"/>
                <a:ext cx="5712460" cy="3096260"/>
              </a:xfrm>
              <a:prstGeom prst="rect">
                <a:avLst/>
              </a:prstGeom>
            </p:spPr>
          </p:pic>
          <p:pic>
            <p:nvPicPr>
              <p:cNvPr id="36" name="图片 11"/>
              <p:cNvPicPr>
                <a:picLocks noChangeAspect="1"/>
              </p:cNvPicPr>
              <p:nvPr/>
            </p:nvPicPr>
            <p:blipFill>
              <a:blip r:embed="rId7"/>
              <a:stretch>
                <a:fillRect/>
              </a:stretch>
            </p:blipFill>
            <p:spPr>
              <a:xfrm>
                <a:off x="2145367" y="4492714"/>
                <a:ext cx="5288794" cy="1883559"/>
              </a:xfrm>
              <a:prstGeom prst="rect">
                <a:avLst/>
              </a:prstGeom>
            </p:spPr>
          </p:pic>
          <p:sp>
            <p:nvSpPr>
              <p:cNvPr id="37" name="圆角矩形 12"/>
              <p:cNvSpPr/>
              <p:nvPr/>
            </p:nvSpPr>
            <p:spPr>
              <a:xfrm>
                <a:off x="2165651" y="2212440"/>
                <a:ext cx="4017670" cy="1884208"/>
              </a:xfrm>
              <a:prstGeom prst="roundRect">
                <a:avLst>
                  <a:gd name="adj" fmla="val 5027"/>
                </a:avLst>
              </a:prstGeom>
              <a:noFill/>
              <a:ln w="1270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圆角矩形标注 13"/>
              <p:cNvSpPr/>
              <p:nvPr/>
            </p:nvSpPr>
            <p:spPr>
              <a:xfrm>
                <a:off x="6360395" y="2562877"/>
                <a:ext cx="1143036" cy="244894"/>
              </a:xfrm>
              <a:prstGeom prst="wedgeRoundRectCallout">
                <a:avLst>
                  <a:gd name="adj1" fmla="val -61398"/>
                  <a:gd name="adj2" fmla="val 7826"/>
                  <a:gd name="adj3" fmla="val 16667"/>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prstClr val="black"/>
                    </a:solidFill>
                  </a:rPr>
                  <a:t>算法选择</a:t>
                </a:r>
                <a:endParaRPr lang="zh-CN" altLang="en-US" dirty="0">
                  <a:solidFill>
                    <a:prstClr val="black"/>
                  </a:solidFill>
                </a:endParaRPr>
              </a:p>
            </p:txBody>
          </p:sp>
          <p:sp>
            <p:nvSpPr>
              <p:cNvPr id="39" name="圆角矩形 15"/>
              <p:cNvSpPr/>
              <p:nvPr/>
            </p:nvSpPr>
            <p:spPr>
              <a:xfrm>
                <a:off x="2162594" y="4578535"/>
                <a:ext cx="5365785" cy="1807427"/>
              </a:xfrm>
              <a:prstGeom prst="roundRect">
                <a:avLst>
                  <a:gd name="adj" fmla="val 5027"/>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标注 16"/>
              <p:cNvSpPr/>
              <p:nvPr/>
            </p:nvSpPr>
            <p:spPr>
              <a:xfrm>
                <a:off x="6834461" y="3957363"/>
                <a:ext cx="1697979" cy="432475"/>
              </a:xfrm>
              <a:prstGeom prst="wedgeRoundRectCallout">
                <a:avLst>
                  <a:gd name="adj1" fmla="val -37029"/>
                  <a:gd name="adj2" fmla="val 111002"/>
                  <a:gd name="adj3" fmla="val 16667"/>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prstClr val="black"/>
                    </a:solidFill>
                  </a:rPr>
                  <a:t>结果可视化</a:t>
                </a:r>
                <a:endParaRPr lang="zh-CN" altLang="en-US" dirty="0">
                  <a:solidFill>
                    <a:prstClr val="black"/>
                  </a:solidFill>
                </a:endParaRPr>
              </a:p>
            </p:txBody>
          </p:sp>
          <p:sp>
            <p:nvSpPr>
              <p:cNvPr id="41" name="左弧形箭头 2"/>
              <p:cNvSpPr/>
              <p:nvPr/>
            </p:nvSpPr>
            <p:spPr>
              <a:xfrm>
                <a:off x="1265696" y="3008008"/>
                <a:ext cx="913323" cy="230425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pic>
          <p:nvPicPr>
            <p:cNvPr id="44" name="图片 5" descr="QQ截图20170821230511"/>
            <p:cNvPicPr>
              <a:picLocks noChangeAspect="1"/>
            </p:cNvPicPr>
            <p:nvPr/>
          </p:nvPicPr>
          <p:blipFill>
            <a:blip r:embed="rId8"/>
            <a:stretch>
              <a:fillRect/>
            </a:stretch>
          </p:blipFill>
          <p:spPr>
            <a:xfrm>
              <a:off x="620399" y="785926"/>
              <a:ext cx="7906341" cy="421514"/>
            </a:xfrm>
            <a:prstGeom prst="rect">
              <a:avLst/>
            </a:prstGeom>
          </p:spPr>
        </p:pic>
        <p:pic>
          <p:nvPicPr>
            <p:cNvPr id="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99" y="5020366"/>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96" y="5502932"/>
              <a:ext cx="1306453" cy="57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4793" y="4138456"/>
              <a:ext cx="1161947" cy="176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105497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endParaRPr lang="zh-CN" altLang="en-US" dirty="0"/>
          </a:p>
        </p:txBody>
      </p:sp>
      <p:sp>
        <p:nvSpPr>
          <p:cNvPr id="3" name="内容占位符 2"/>
          <p:cNvSpPr>
            <a:spLocks noGrp="1"/>
          </p:cNvSpPr>
          <p:nvPr>
            <p:ph idx="1"/>
          </p:nvPr>
        </p:nvSpPr>
        <p:spPr>
          <a:xfrm>
            <a:off x="395536" y="796950"/>
            <a:ext cx="8435280" cy="4525963"/>
          </a:xfrm>
        </p:spPr>
        <p:txBody>
          <a:bodyPr>
            <a:normAutofit lnSpcReduction="10000"/>
          </a:bodyPr>
          <a:lstStyle/>
          <a:p>
            <a:pPr marL="0" indent="0">
              <a:buNone/>
            </a:pPr>
            <a:r>
              <a:rPr lang="en-US" altLang="zh-CN" dirty="0" smtClean="0"/>
              <a:t>Spark </a:t>
            </a:r>
            <a:r>
              <a:rPr lang="zh-CN" altLang="en-US" dirty="0" smtClean="0"/>
              <a:t>算法     数据分析 </a:t>
            </a:r>
            <a:r>
              <a:rPr lang="en-US" altLang="zh-CN" dirty="0" smtClean="0"/>
              <a:t>+hadoop</a:t>
            </a:r>
            <a:r>
              <a:rPr lang="zh-CN" altLang="en-US" dirty="0" smtClean="0"/>
              <a:t>封装</a:t>
            </a:r>
            <a:r>
              <a:rPr lang="en-US" altLang="zh-CN" dirty="0" smtClean="0"/>
              <a:t>jar</a:t>
            </a:r>
            <a:r>
              <a:rPr lang="zh-CN" altLang="en-US" dirty="0" smtClean="0"/>
              <a:t>包        </a:t>
            </a:r>
            <a:endParaRPr lang="en-US" altLang="zh-CN" dirty="0" smtClean="0"/>
          </a:p>
          <a:p>
            <a:pPr marL="0" indent="0">
              <a:buNone/>
            </a:pPr>
            <a:r>
              <a:rPr lang="zh-CN" altLang="en-US" dirty="0" smtClean="0"/>
              <a:t>前端用的算法</a:t>
            </a:r>
            <a:endParaRPr lang="en-US" altLang="zh-CN" dirty="0" smtClean="0"/>
          </a:p>
          <a:p>
            <a:pPr marL="0" indent="0">
              <a:buNone/>
            </a:pPr>
            <a:r>
              <a:rPr lang="en-US" altLang="zh-CN" dirty="0" smtClean="0"/>
              <a:t>Hdfs </a:t>
            </a:r>
            <a:r>
              <a:rPr lang="zh-CN" altLang="en-US" dirty="0" smtClean="0"/>
              <a:t>分布式文件系统（物理位置）</a:t>
            </a:r>
            <a:endParaRPr lang="en-US" altLang="zh-CN" dirty="0" smtClean="0"/>
          </a:p>
          <a:p>
            <a:pPr marL="0" indent="0">
              <a:buNone/>
            </a:pPr>
            <a:r>
              <a:rPr lang="en-US" altLang="zh-CN" dirty="0" smtClean="0"/>
              <a:t>Mongodb</a:t>
            </a:r>
          </a:p>
          <a:p>
            <a:pPr marL="0" indent="0">
              <a:buNone/>
            </a:pPr>
            <a:r>
              <a:rPr lang="zh-CN" altLang="en-US" dirty="0"/>
              <a:t>查</a:t>
            </a:r>
            <a:r>
              <a:rPr lang="zh-CN" altLang="en-US" dirty="0" smtClean="0"/>
              <a:t>询算法 写一个接口，接口返回查询结果</a:t>
            </a:r>
            <a:endParaRPr lang="en-US" altLang="zh-CN" dirty="0"/>
          </a:p>
          <a:p>
            <a:pPr marL="0" indent="0">
              <a:buNone/>
            </a:pPr>
            <a:r>
              <a:rPr lang="zh-CN" altLang="en-US" dirty="0" smtClean="0"/>
              <a:t>算法分三次调度</a:t>
            </a:r>
            <a:endParaRPr lang="en-US" altLang="zh-CN" dirty="0" smtClean="0"/>
          </a:p>
          <a:p>
            <a:pPr marL="0" indent="0">
              <a:buNone/>
            </a:pPr>
            <a:r>
              <a:rPr lang="en-US" altLang="zh-CN" dirty="0" smtClean="0"/>
              <a:t>Spark</a:t>
            </a:r>
            <a:r>
              <a:rPr lang="zh-CN" altLang="en-US" dirty="0" smtClean="0"/>
              <a:t>并行算法 （算法调度） </a:t>
            </a:r>
            <a:endParaRPr lang="en-US" altLang="zh-CN" dirty="0" smtClean="0"/>
          </a:p>
          <a:p>
            <a:pPr marL="0" indent="0">
              <a:buNone/>
            </a:pPr>
            <a:endParaRPr lang="en-US" altLang="zh-CN" dirty="0" smtClean="0"/>
          </a:p>
          <a:p>
            <a:pPr marL="0" indent="0">
              <a:buNone/>
            </a:pPr>
            <a:r>
              <a:rPr lang="en-US" altLang="zh-CN" dirty="0" smtClean="0"/>
              <a:t>  </a:t>
            </a:r>
          </a:p>
          <a:p>
            <a:pPr marL="0" indent="0">
              <a:buNone/>
            </a:pPr>
            <a:endParaRPr lang="zh-CN" altLang="en-US" dirty="0"/>
          </a:p>
        </p:txBody>
      </p:sp>
    </p:spTree>
    <p:extLst>
      <p:ext uri="{BB962C8B-B14F-4D97-AF65-F5344CB8AC3E}">
        <p14:creationId xmlns:p14="http://schemas.microsoft.com/office/powerpoint/2010/main" val="262723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10194"/>
            <a:ext cx="8229600" cy="796950"/>
          </a:xfrm>
        </p:spPr>
        <p:txBody>
          <a:bodyPr>
            <a:noAutofit/>
          </a:bodyPr>
          <a:lstStyle/>
          <a:p>
            <a:pPr algn="ctr"/>
            <a:r>
              <a:rPr lang="zh-CN" altLang="en-US" sz="2000" dirty="0">
                <a:solidFill>
                  <a:srgbClr val="FF0000"/>
                </a:solidFill>
              </a:rPr>
              <a:t>基于集成学习的自适应混合式性能预测方法</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486170" y="1202928"/>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a:t>
            </a:r>
            <a:r>
              <a:rPr lang="zh-CN" altLang="en-US" dirty="0"/>
              <a:t>属性</a:t>
            </a:r>
            <a:r>
              <a:rPr lang="zh-CN" altLang="en-US" dirty="0" smtClean="0"/>
              <a:t>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4985144" y="386104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3873181" y="2204864"/>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3915643" y="4797152"/>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4974373" y="1268710"/>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486170" y="3795266"/>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a:t>
            </a:r>
            <a:r>
              <a:rPr lang="zh-CN" altLang="zh-CN" dirty="0" smtClean="0"/>
              <a:t>对</a:t>
            </a:r>
            <a:r>
              <a:rPr lang="zh-CN" altLang="en-US" dirty="0" smtClean="0"/>
              <a:t>合</a:t>
            </a:r>
            <a:r>
              <a:rPr lang="zh-CN" altLang="en-US" dirty="0"/>
              <a:t>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6" y="1052736"/>
            <a:ext cx="376237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24999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983" y="257466"/>
            <a:ext cx="8229600" cy="682302"/>
          </a:xfrm>
        </p:spPr>
        <p:txBody>
          <a:bodyPr>
            <a:noAutofit/>
          </a:bodyPr>
          <a:lstStyle/>
          <a:p>
            <a:r>
              <a:rPr lang="zh-CN" altLang="en-US" sz="2000" dirty="0">
                <a:solidFill>
                  <a:srgbClr val="FF0000"/>
                </a:solidFill>
              </a:rPr>
              <a:t>基于规则抽取的可解释性方法</a:t>
            </a:r>
            <a:r>
              <a:rPr lang="zh-CN" altLang="en-US" dirty="0">
                <a:solidFill>
                  <a:srgbClr val="FF0000"/>
                </a:solidFill>
              </a:rPr>
              <a:t/>
            </a:r>
            <a:br>
              <a:rPr lang="zh-CN" altLang="en-US" dirty="0">
                <a:solidFill>
                  <a:srgbClr val="FF0000"/>
                </a:solidFill>
              </a:rPr>
            </a:br>
            <a:endParaRPr lang="zh-CN" altLang="en-US" dirty="0">
              <a:solidFill>
                <a:schemeClr val="tx2"/>
              </a:solidFill>
            </a:endParaRPr>
          </a:p>
        </p:txBody>
      </p:sp>
      <p:sp>
        <p:nvSpPr>
          <p:cNvPr id="4" name="立方体 3"/>
          <p:cNvSpPr/>
          <p:nvPr/>
        </p:nvSpPr>
        <p:spPr>
          <a:xfrm>
            <a:off x="3679702" y="1172938"/>
            <a:ext cx="1247503" cy="1212612"/>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561990" y="1642932"/>
            <a:ext cx="949918" cy="395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140419" y="1642932"/>
            <a:ext cx="949918" cy="395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2723" y="1660057"/>
            <a:ext cx="456898" cy="57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3784322" y="2483348"/>
            <a:ext cx="761164" cy="702735"/>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188599" y="2651311"/>
            <a:ext cx="2107509" cy="366808"/>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4"/>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0" name="流程图: 数据 9"/>
          <p:cNvSpPr/>
          <p:nvPr/>
        </p:nvSpPr>
        <p:spPr>
          <a:xfrm>
            <a:off x="303692" y="1370513"/>
            <a:ext cx="2356827" cy="89665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a:latin typeface="Calibri" pitchFamily="34" charset="0"/>
              </a:rPr>
              <a:t>合金类别</a:t>
            </a:r>
            <a:r>
              <a:rPr lang="en-US" altLang="zh-CN">
                <a:latin typeface="Calibri" pitchFamily="34" charset="0"/>
              </a:rPr>
              <a:t>1</a:t>
            </a:r>
          </a:p>
          <a:p>
            <a:pPr algn="ctr">
              <a:spcBef>
                <a:spcPct val="0"/>
              </a:spcBef>
            </a:pPr>
            <a:r>
              <a:rPr lang="zh-CN" altLang="en-US">
                <a:latin typeface="Calibri" pitchFamily="34" charset="0"/>
              </a:rPr>
              <a:t>合金类别</a:t>
            </a:r>
            <a:r>
              <a:rPr lang="en-US" altLang="zh-CN">
                <a:latin typeface="Calibri" pitchFamily="34" charset="0"/>
              </a:rPr>
              <a:t>2</a:t>
            </a:r>
          </a:p>
          <a:p>
            <a:pPr algn="ctr">
              <a:spcBef>
                <a:spcPct val="0"/>
              </a:spcBef>
            </a:pPr>
            <a:r>
              <a:rPr lang="en-US" altLang="zh-CN">
                <a:latin typeface="Calibri" pitchFamily="34" charset="0"/>
              </a:rPr>
              <a:t>……</a:t>
            </a:r>
            <a:endParaRPr lang="en-US" altLang="zh-CN" b="1" dirty="0">
              <a:latin typeface="Calibri" pitchFamily="34" charset="0"/>
            </a:endParaRPr>
          </a:p>
        </p:txBody>
      </p:sp>
      <p:sp>
        <p:nvSpPr>
          <p:cNvPr id="15" name="流程图: 数据 14"/>
          <p:cNvSpPr/>
          <p:nvPr/>
        </p:nvSpPr>
        <p:spPr>
          <a:xfrm>
            <a:off x="5905980" y="1322721"/>
            <a:ext cx="2335457" cy="9922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合金性能</a:t>
            </a:r>
            <a:r>
              <a:rPr lang="en-US" altLang="zh-CN" dirty="0" smtClean="0"/>
              <a:t>1</a:t>
            </a:r>
          </a:p>
          <a:p>
            <a:pPr algn="ctr"/>
            <a:r>
              <a:rPr lang="zh-CN" altLang="en-US" dirty="0"/>
              <a:t>合</a:t>
            </a:r>
            <a:r>
              <a:rPr lang="zh-CN" altLang="en-US" dirty="0" smtClean="0"/>
              <a:t>金性能</a:t>
            </a:r>
            <a:r>
              <a:rPr lang="en-US" altLang="zh-CN" dirty="0" smtClean="0"/>
              <a:t>2</a:t>
            </a:r>
          </a:p>
          <a:p>
            <a:pPr algn="ctr"/>
            <a:r>
              <a:rPr lang="en-US" altLang="zh-CN" dirty="0" smtClean="0"/>
              <a:t>......</a:t>
            </a:r>
            <a:endParaRPr lang="zh-CN" altLang="en-US" dirty="0"/>
          </a:p>
        </p:txBody>
      </p:sp>
      <p:sp>
        <p:nvSpPr>
          <p:cNvPr id="38" name="矩形 37"/>
          <p:cNvSpPr/>
          <p:nvPr/>
        </p:nvSpPr>
        <p:spPr>
          <a:xfrm>
            <a:off x="93080" y="3751659"/>
            <a:ext cx="2467613" cy="2308324"/>
          </a:xfrm>
          <a:prstGeom prst="rect">
            <a:avLst/>
          </a:prstGeom>
          <a:solidFill>
            <a:schemeClr val="accent1">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000" dirty="0" smtClean="0"/>
              <a:t>采用面向结构和面向性能两种方法进行对基于集成学习的自适应混合式性能预测模型学习结果进行</a:t>
            </a:r>
            <a:r>
              <a:rPr lang="zh-CN" altLang="en-US" sz="2000" dirty="0" smtClean="0"/>
              <a:t>关系</a:t>
            </a:r>
            <a:r>
              <a:rPr lang="zh-CN" altLang="zh-CN" sz="2000" dirty="0" smtClean="0"/>
              <a:t>规则抽取</a:t>
            </a:r>
            <a:endParaRPr lang="zh-CN" altLang="en-US" sz="2400" dirty="0"/>
          </a:p>
        </p:txBody>
      </p:sp>
      <p:grpSp>
        <p:nvGrpSpPr>
          <p:cNvPr id="51" name="组合 50"/>
          <p:cNvGrpSpPr/>
          <p:nvPr/>
        </p:nvGrpSpPr>
        <p:grpSpPr>
          <a:xfrm>
            <a:off x="2659149" y="2609312"/>
            <a:ext cx="5354719" cy="3716108"/>
            <a:chOff x="3136323" y="2836191"/>
            <a:chExt cx="5354719" cy="3716108"/>
          </a:xfrm>
        </p:grpSpPr>
        <p:sp>
          <p:nvSpPr>
            <p:cNvPr id="13" name="立方体 12"/>
            <p:cNvSpPr/>
            <p:nvPr/>
          </p:nvSpPr>
          <p:spPr bwMode="auto">
            <a:xfrm>
              <a:off x="3136323" y="4303668"/>
              <a:ext cx="1345891" cy="1235012"/>
            </a:xfrm>
            <a:prstGeom prst="cube">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0538" y="4772345"/>
              <a:ext cx="662209" cy="63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流程图: 磁盘 15"/>
            <p:cNvSpPr/>
            <p:nvPr/>
          </p:nvSpPr>
          <p:spPr>
            <a:xfrm>
              <a:off x="5320513" y="2836191"/>
              <a:ext cx="3165082" cy="648072"/>
            </a:xfrm>
            <a:prstGeom prst="flowChartMagneticDisk">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合</a:t>
              </a:r>
              <a:r>
                <a:rPr lang="zh-CN" altLang="en-US" sz="1600" dirty="0" smtClean="0"/>
                <a:t>金性能和合金属性分析结果</a:t>
              </a:r>
              <a:endParaRPr lang="zh-CN" altLang="en-US" sz="1600" dirty="0"/>
            </a:p>
          </p:txBody>
        </p:sp>
        <p:sp>
          <p:nvSpPr>
            <p:cNvPr id="17" name="下箭头 16"/>
            <p:cNvSpPr/>
            <p:nvPr/>
          </p:nvSpPr>
          <p:spPr>
            <a:xfrm>
              <a:off x="6716682" y="3484263"/>
              <a:ext cx="450620" cy="494275"/>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5400957" y="3978539"/>
              <a:ext cx="3090085" cy="331704"/>
            </a:xfrm>
            <a:prstGeom prst="flowChart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抽取合金属性与性能关系的模型</a:t>
              </a:r>
              <a:endParaRPr lang="zh-CN" altLang="en-US" sz="1600" dirty="0"/>
            </a:p>
          </p:txBody>
        </p:sp>
        <p:sp>
          <p:nvSpPr>
            <p:cNvPr id="24" name="流程图: 手动操作 23"/>
            <p:cNvSpPr/>
            <p:nvPr/>
          </p:nvSpPr>
          <p:spPr>
            <a:xfrm>
              <a:off x="5400958" y="4345205"/>
              <a:ext cx="3090084" cy="799460"/>
            </a:xfrm>
            <a:prstGeom prst="flowChartManualOperatio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0"/>
              <a:endCxn id="24" idx="2"/>
            </p:cNvCxnSpPr>
            <p:nvPr/>
          </p:nvCxnSpPr>
          <p:spPr>
            <a:xfrm>
              <a:off x="6946000" y="4345205"/>
              <a:ext cx="0" cy="7994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5962628" y="4465887"/>
              <a:ext cx="829067" cy="461665"/>
            </a:xfrm>
            <a:prstGeom prst="rect">
              <a:avLst/>
            </a:prstGeom>
            <a:solidFill>
              <a:srgbClr val="FFFF00"/>
            </a:solidFill>
            <a:ln>
              <a:solidFill>
                <a:schemeClr val="tx2"/>
              </a:solidFill>
            </a:ln>
          </p:spPr>
          <p:txBody>
            <a:bodyPr wrap="square" rtlCol="0">
              <a:spAutoFit/>
            </a:bodyPr>
            <a:lstStyle/>
            <a:p>
              <a:r>
                <a:rPr lang="zh-CN" altLang="en-US" sz="1200" dirty="0" smtClean="0"/>
                <a:t>基于结构的搜索</a:t>
              </a:r>
              <a:endParaRPr lang="zh-CN" altLang="en-US" sz="1200" dirty="0"/>
            </a:p>
          </p:txBody>
        </p:sp>
        <p:sp>
          <p:nvSpPr>
            <p:cNvPr id="36" name="文本框 35"/>
            <p:cNvSpPr txBox="1"/>
            <p:nvPr/>
          </p:nvSpPr>
          <p:spPr>
            <a:xfrm>
              <a:off x="7053963" y="4465887"/>
              <a:ext cx="872379" cy="461665"/>
            </a:xfrm>
            <a:prstGeom prst="rect">
              <a:avLst/>
            </a:prstGeom>
            <a:solidFill>
              <a:srgbClr val="FFFF00"/>
            </a:solidFill>
            <a:ln>
              <a:solidFill>
                <a:schemeClr val="tx2"/>
              </a:solidFill>
            </a:ln>
          </p:spPr>
          <p:txBody>
            <a:bodyPr wrap="square" rtlCol="0">
              <a:spAutoFit/>
            </a:bodyPr>
            <a:lstStyle/>
            <a:p>
              <a:r>
                <a:rPr lang="zh-CN" altLang="en-US" sz="1200" dirty="0" smtClean="0"/>
                <a:t>基于性能的学习</a:t>
              </a:r>
              <a:endParaRPr lang="zh-CN" altLang="en-US" sz="1200" dirty="0"/>
            </a:p>
          </p:txBody>
        </p:sp>
        <p:sp>
          <p:nvSpPr>
            <p:cNvPr id="32" name="下箭头 31"/>
            <p:cNvSpPr/>
            <p:nvPr/>
          </p:nvSpPr>
          <p:spPr>
            <a:xfrm>
              <a:off x="6377161" y="5144665"/>
              <a:ext cx="299379"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7325744" y="5144665"/>
              <a:ext cx="246555"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81402" y="5555352"/>
              <a:ext cx="3004193" cy="348875"/>
            </a:xfrm>
            <a:prstGeom prst="rect">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合金属性与性能关系融合模型</a:t>
              </a:r>
              <a:endParaRPr lang="zh-CN" altLang="en-US" sz="1600" dirty="0"/>
            </a:p>
          </p:txBody>
        </p:sp>
        <p:sp>
          <p:nvSpPr>
            <p:cNvPr id="35" name="流程图: 磁盘 34"/>
            <p:cNvSpPr/>
            <p:nvPr/>
          </p:nvSpPr>
          <p:spPr>
            <a:xfrm>
              <a:off x="5400957" y="6119576"/>
              <a:ext cx="3084638" cy="432723"/>
            </a:xfrm>
            <a:prstGeom prst="flowChartMagneticDisk">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合金性能与属性之间关系规则库</a:t>
              </a:r>
              <a:endParaRPr lang="zh-CN" altLang="en-US" sz="1600" dirty="0"/>
            </a:p>
          </p:txBody>
        </p:sp>
        <p:sp>
          <p:nvSpPr>
            <p:cNvPr id="37" name="下箭头 36"/>
            <p:cNvSpPr/>
            <p:nvPr/>
          </p:nvSpPr>
          <p:spPr>
            <a:xfrm>
              <a:off x="6892783" y="5904227"/>
              <a:ext cx="234596" cy="360040"/>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13" idx="0"/>
              <a:endCxn id="16" idx="2"/>
            </p:cNvCxnSpPr>
            <p:nvPr/>
          </p:nvCxnSpPr>
          <p:spPr>
            <a:xfrm flipV="1">
              <a:off x="3963645" y="3160227"/>
              <a:ext cx="1356868" cy="11434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3" idx="3"/>
              <a:endCxn id="35" idx="2"/>
            </p:cNvCxnSpPr>
            <p:nvPr/>
          </p:nvCxnSpPr>
          <p:spPr>
            <a:xfrm>
              <a:off x="3654892" y="5538680"/>
              <a:ext cx="1746065" cy="79725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8461593" y="2609312"/>
            <a:ext cx="430887" cy="3716108"/>
          </a:xfrm>
          <a:prstGeom prst="rect">
            <a:avLst/>
          </a:prstGeom>
          <a:solidFill>
            <a:srgbClr val="00B0F0"/>
          </a:solidFill>
        </p:spPr>
        <p:txBody>
          <a:bodyPr vert="eaVert" wrap="square" rtlCol="0">
            <a:spAutoFit/>
          </a:bodyPr>
          <a:lstStyle/>
          <a:p>
            <a:pPr algn="ctr"/>
            <a:r>
              <a:rPr lang="zh-CN" altLang="en-US" sz="1600" dirty="0" smtClean="0"/>
              <a:t>领域专家</a:t>
            </a:r>
            <a:endParaRPr lang="zh-CN" altLang="en-US" sz="1600" dirty="0"/>
          </a:p>
        </p:txBody>
      </p:sp>
      <p:cxnSp>
        <p:nvCxnSpPr>
          <p:cNvPr id="55" name="直接箭头连接符 54"/>
          <p:cNvCxnSpPr/>
          <p:nvPr/>
        </p:nvCxnSpPr>
        <p:spPr>
          <a:xfrm flipH="1">
            <a:off x="6567918" y="3429000"/>
            <a:ext cx="1893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6567918" y="5752207"/>
            <a:ext cx="1872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21" name="直接箭头连接符 5120"/>
          <p:cNvCxnSpPr/>
          <p:nvPr/>
        </p:nvCxnSpPr>
        <p:spPr>
          <a:xfrm flipH="1">
            <a:off x="7073708" y="5118080"/>
            <a:ext cx="1366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23" name="直接箭头连接符 5122"/>
          <p:cNvCxnSpPr>
            <a:stCxn id="34" idx="3"/>
          </p:cNvCxnSpPr>
          <p:nvPr/>
        </p:nvCxnSpPr>
        <p:spPr>
          <a:xfrm flipV="1">
            <a:off x="8008421" y="5502910"/>
            <a:ext cx="4317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4" idx="3"/>
          </p:cNvCxnSpPr>
          <p:nvPr/>
        </p:nvCxnSpPr>
        <p:spPr>
          <a:xfrm>
            <a:off x="7704860" y="4518056"/>
            <a:ext cx="735316" cy="2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321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smtClean="0">
                <a:solidFill>
                  <a:srgbClr val="0033CC"/>
                </a:solidFill>
                <a:latin typeface="Times New Roman" panose="02020603050405020304" pitchFamily="18" charset="0"/>
                <a:cs typeface="Times New Roman" panose="02020603050405020304" pitchFamily="18" charset="0"/>
              </a:rPr>
              <a:t>谢谢！</a:t>
            </a:r>
            <a:endParaRPr lang="zh-CN" altLang="en-US" sz="36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171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smtClean="0"/>
              <a:t>数据标准规范</a:t>
            </a:r>
            <a:endParaRPr lang="zh-CN" altLang="en-US" dirty="0"/>
          </a:p>
        </p:txBody>
      </p:sp>
      <p:sp>
        <p:nvSpPr>
          <p:cNvPr id="7" name="文本框 6"/>
          <p:cNvSpPr txBox="1"/>
          <p:nvPr/>
        </p:nvSpPr>
        <p:spPr>
          <a:xfrm>
            <a:off x="0" y="807634"/>
            <a:ext cx="5004048" cy="369332"/>
          </a:xfrm>
          <a:prstGeom prst="rect">
            <a:avLst/>
          </a:prstGeom>
          <a:noFill/>
          <a:ln>
            <a:solidFill>
              <a:schemeClr val="accent4"/>
            </a:solidFill>
          </a:ln>
        </p:spPr>
        <p:txBody>
          <a:bodyPr wrap="square" rtlCol="0">
            <a:spAutoFit/>
          </a:bodyPr>
          <a:lstStyle/>
          <a:p>
            <a:r>
              <a:rPr lang="zh-CN" altLang="en-US" dirty="0" smtClean="0">
                <a:solidFill>
                  <a:srgbClr val="7030A0"/>
                </a:solidFill>
              </a:rPr>
              <a:t>一</a:t>
            </a:r>
            <a:r>
              <a:rPr lang="en-US" altLang="zh-CN" dirty="0" smtClean="0">
                <a:solidFill>
                  <a:srgbClr val="7030A0"/>
                </a:solidFill>
              </a:rPr>
              <a:t>. </a:t>
            </a:r>
            <a:r>
              <a:rPr lang="zh-CN" altLang="en-US" dirty="0" smtClean="0">
                <a:solidFill>
                  <a:srgbClr val="7030A0"/>
                </a:solidFill>
              </a:rPr>
              <a:t>图片类型数据</a:t>
            </a:r>
            <a:endParaRPr lang="en-US" altLang="zh-CN" dirty="0" smtClean="0">
              <a:solidFill>
                <a:srgbClr val="7030A0"/>
              </a:solidFill>
            </a:endParaRPr>
          </a:p>
        </p:txBody>
      </p:sp>
      <p:sp>
        <p:nvSpPr>
          <p:cNvPr id="8" name="文本框 7"/>
          <p:cNvSpPr txBox="1"/>
          <p:nvPr/>
        </p:nvSpPr>
        <p:spPr>
          <a:xfrm>
            <a:off x="0" y="2328270"/>
            <a:ext cx="5004048" cy="369332"/>
          </a:xfrm>
          <a:prstGeom prst="rect">
            <a:avLst/>
          </a:prstGeom>
          <a:noFill/>
          <a:ln>
            <a:solidFill>
              <a:schemeClr val="accent4"/>
            </a:solidFill>
          </a:ln>
        </p:spPr>
        <p:txBody>
          <a:bodyPr wrap="square" rtlCol="0">
            <a:spAutoFit/>
          </a:bodyPr>
          <a:lstStyle/>
          <a:p>
            <a:r>
              <a:rPr lang="zh-CN" altLang="en-US" dirty="0" smtClean="0">
                <a:solidFill>
                  <a:schemeClr val="accent5"/>
                </a:solidFill>
              </a:rPr>
              <a:t>二</a:t>
            </a:r>
            <a:r>
              <a:rPr lang="en-US" altLang="zh-CN" dirty="0" smtClean="0">
                <a:solidFill>
                  <a:schemeClr val="accent5"/>
                </a:solidFill>
              </a:rPr>
              <a:t>. </a:t>
            </a:r>
            <a:r>
              <a:rPr lang="zh-CN" altLang="en-US" dirty="0" smtClean="0">
                <a:solidFill>
                  <a:schemeClr val="accent5"/>
                </a:solidFill>
              </a:rPr>
              <a:t>规</a:t>
            </a:r>
            <a:r>
              <a:rPr lang="zh-CN" altLang="en-US" dirty="0">
                <a:solidFill>
                  <a:schemeClr val="accent5"/>
                </a:solidFill>
              </a:rPr>
              <a:t>则</a:t>
            </a:r>
            <a:r>
              <a:rPr lang="zh-CN" altLang="en-US" dirty="0" smtClean="0">
                <a:solidFill>
                  <a:schemeClr val="accent5"/>
                </a:solidFill>
              </a:rPr>
              <a:t>类型数据</a:t>
            </a:r>
            <a:endParaRPr lang="en-US" altLang="zh-CN" dirty="0" smtClean="0">
              <a:solidFill>
                <a:schemeClr val="accent5"/>
              </a:solidFill>
            </a:endParaRPr>
          </a:p>
        </p:txBody>
      </p:sp>
      <p:sp>
        <p:nvSpPr>
          <p:cNvPr id="10" name="文本框 9"/>
          <p:cNvSpPr txBox="1"/>
          <p:nvPr/>
        </p:nvSpPr>
        <p:spPr>
          <a:xfrm>
            <a:off x="0" y="3846292"/>
            <a:ext cx="5004048" cy="369332"/>
          </a:xfrm>
          <a:prstGeom prst="rect">
            <a:avLst/>
          </a:prstGeom>
          <a:noFill/>
          <a:ln>
            <a:solidFill>
              <a:schemeClr val="accent4"/>
            </a:solidFill>
          </a:ln>
        </p:spPr>
        <p:txBody>
          <a:bodyPr wrap="square" rtlCol="0">
            <a:spAutoFit/>
          </a:bodyPr>
          <a:lstStyle/>
          <a:p>
            <a:r>
              <a:rPr lang="zh-CN" altLang="en-US" dirty="0" smtClean="0">
                <a:solidFill>
                  <a:schemeClr val="accent6"/>
                </a:solidFill>
              </a:rPr>
              <a:t>三</a:t>
            </a:r>
            <a:r>
              <a:rPr lang="en-US" altLang="zh-CN" dirty="0" smtClean="0">
                <a:solidFill>
                  <a:schemeClr val="accent6"/>
                </a:solidFill>
              </a:rPr>
              <a:t>. </a:t>
            </a:r>
            <a:r>
              <a:rPr lang="zh-CN" altLang="en-US" dirty="0" smtClean="0">
                <a:solidFill>
                  <a:schemeClr val="accent6"/>
                </a:solidFill>
              </a:rPr>
              <a:t>数据</a:t>
            </a:r>
            <a:r>
              <a:rPr lang="zh-CN" altLang="en-US" dirty="0">
                <a:solidFill>
                  <a:schemeClr val="accent6"/>
                </a:solidFill>
              </a:rPr>
              <a:t>集</a:t>
            </a:r>
            <a:r>
              <a:rPr lang="zh-CN" altLang="en-US" dirty="0" smtClean="0">
                <a:solidFill>
                  <a:schemeClr val="accent6"/>
                </a:solidFill>
              </a:rPr>
              <a:t>信息类型数据</a:t>
            </a:r>
            <a:endParaRPr lang="en-US" altLang="zh-CN" dirty="0" smtClean="0">
              <a:solidFill>
                <a:schemeClr val="accent6"/>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2233790305"/>
              </p:ext>
            </p:extLst>
          </p:nvPr>
        </p:nvGraphicFramePr>
        <p:xfrm>
          <a:off x="107505" y="1191210"/>
          <a:ext cx="8208912" cy="1056640"/>
        </p:xfrm>
        <a:graphic>
          <a:graphicData uri="http://schemas.openxmlformats.org/drawingml/2006/table">
            <a:tbl>
              <a:tblPr firstRow="1" bandRow="1">
                <a:tableStyleId>{00A15C55-8517-42AA-B614-E9B94910E393}</a:tableStyleId>
              </a:tblPr>
              <a:tblGrid>
                <a:gridCol w="2736304"/>
                <a:gridCol w="2736304"/>
                <a:gridCol w="2736304"/>
              </a:tblGrid>
              <a:tr h="139040">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字段名</a:t>
                      </a:r>
                    </a:p>
                  </a:txBody>
                  <a:tcPr marL="68580" marR="68580" marT="0" marB="0"/>
                </a:tc>
                <a:tc>
                  <a:txBody>
                    <a:bodyPr/>
                    <a:lstStyle/>
                    <a:p>
                      <a:pPr marL="1566545" indent="-156654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数据类型</a:t>
                      </a:r>
                    </a:p>
                  </a:txBody>
                  <a:tcPr marL="68580" marR="68580" marT="0" marB="0"/>
                </a:tc>
                <a:tc>
                  <a:txBody>
                    <a:bodyPr/>
                    <a:lstStyle/>
                    <a:p>
                      <a:pPr marL="1566545" indent="-156654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字段说明</a:t>
                      </a:r>
                    </a:p>
                  </a:txBody>
                  <a:tcPr marL="68580" marR="68580" marT="0" marB="0"/>
                </a:tc>
              </a:tr>
              <a:tr h="370840">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type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文档类型，此处为</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pic</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27496">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path</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图片路径</a:t>
                      </a:r>
                    </a:p>
                  </a:txBody>
                  <a:tcPr marL="68580" marR="68580" marT="0" marB="0"/>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214615381"/>
              </p:ext>
            </p:extLst>
          </p:nvPr>
        </p:nvGraphicFramePr>
        <p:xfrm>
          <a:off x="107505" y="2697602"/>
          <a:ext cx="8248908" cy="1084580"/>
        </p:xfrm>
        <a:graphic>
          <a:graphicData uri="http://schemas.openxmlformats.org/drawingml/2006/table">
            <a:tbl>
              <a:tblPr firstRow="1" bandRow="1">
                <a:tableStyleId>{7DF18680-E054-41AD-8BC1-D1AEF772440D}</a:tableStyleId>
              </a:tblPr>
              <a:tblGrid>
                <a:gridCol w="2749636"/>
                <a:gridCol w="2749636"/>
                <a:gridCol w="2749636"/>
              </a:tblGrid>
              <a:tr h="139040">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字段名</a:t>
                      </a:r>
                    </a:p>
                  </a:txBody>
                  <a:tcPr marL="68580" marR="68580" marT="0" marB="0"/>
                </a:tc>
                <a:tc>
                  <a:txBody>
                    <a:bodyPr/>
                    <a:lstStyle/>
                    <a:p>
                      <a:pPr marL="1566545" indent="-156654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数据类型</a:t>
                      </a:r>
                    </a:p>
                  </a:txBody>
                  <a:tcPr marL="68580" marR="68580" marT="0" marB="0"/>
                </a:tc>
                <a:tc>
                  <a:txBody>
                    <a:bodyPr/>
                    <a:lstStyle/>
                    <a:p>
                      <a:pPr marL="1566545" indent="-156654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字段说明</a:t>
                      </a:r>
                    </a:p>
                  </a:txBody>
                  <a:tcPr marL="68580" marR="68580" marT="0" marB="0"/>
                </a:tc>
              </a:tr>
              <a:tr h="370840">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type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文档类型，此处为</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rule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0840">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content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规则内容</a:t>
                      </a:r>
                    </a:p>
                  </a:txBody>
                  <a:tcPr marL="68580" marR="68580" marT="0" marB="0"/>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692648898"/>
              </p:ext>
            </p:extLst>
          </p:nvPr>
        </p:nvGraphicFramePr>
        <p:xfrm>
          <a:off x="107504" y="4293097"/>
          <a:ext cx="8208912" cy="2289056"/>
        </p:xfrm>
        <a:graphic>
          <a:graphicData uri="http://schemas.openxmlformats.org/drawingml/2006/table">
            <a:tbl>
              <a:tblPr firstRow="1" bandRow="1">
                <a:tableStyleId>{93296810-A885-4BE3-A3E7-6D5BEEA58F35}</a:tableStyleId>
              </a:tblPr>
              <a:tblGrid>
                <a:gridCol w="2736304"/>
                <a:gridCol w="2736304"/>
                <a:gridCol w="2736304"/>
              </a:tblGrid>
              <a:tr h="331538">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字段名</a:t>
                      </a:r>
                    </a:p>
                  </a:txBody>
                  <a:tcPr marL="68580" marR="68580" marT="0" marB="0"/>
                </a:tc>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数据类型</a:t>
                      </a:r>
                    </a:p>
                  </a:txBody>
                  <a:tcPr marL="68580" marR="68580" marT="0" marB="0"/>
                </a:tc>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字段说明</a:t>
                      </a:r>
                    </a:p>
                  </a:txBody>
                  <a:tcPr marL="68580" marR="68580" marT="0" marB="0"/>
                </a:tc>
              </a:tr>
              <a:tr h="574556">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type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文档类型，此处为</a:t>
                      </a:r>
                      <a:r>
                        <a:rPr lang="en-US" sz="1800" kern="100">
                          <a:effectLst/>
                          <a:latin typeface="Calibri" panose="020F0502020204030204" pitchFamily="34" charset="0"/>
                          <a:ea typeface="宋体" panose="02010600030101010101" pitchFamily="2" charset="-122"/>
                          <a:cs typeface="Times New Roman" panose="02020603050405020304" pitchFamily="18" charset="0"/>
                        </a:rPr>
                        <a:t>datainfo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31538">
                <a:tc>
                  <a:txBody>
                    <a:bodyPr/>
                    <a:lstStyle/>
                    <a:p>
                      <a:pPr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Dabstract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数据集摘要</a:t>
                      </a:r>
                    </a:p>
                  </a:txBody>
                  <a:tcPr marL="68580" marR="68580" marT="0" marB="0"/>
                </a:tc>
              </a:tr>
              <a:tr h="331538">
                <a:tc>
                  <a:txBody>
                    <a:bodyPr/>
                    <a:lstStyle/>
                    <a:p>
                      <a:pPr algn="just">
                        <a:lnSpc>
                          <a:spcPct val="125000"/>
                        </a:lnSpc>
                        <a:spcBef>
                          <a:spcPts val="310"/>
                        </a:spcBef>
                        <a:spcAft>
                          <a:spcPts val="310"/>
                        </a:spcAft>
                      </a:pPr>
                      <a:r>
                        <a:rPr lang="en-US" sz="1800" kern="100" dirty="0">
                          <a:solidFill>
                            <a:srgbClr val="2E3033"/>
                          </a:solidFill>
                          <a:effectLst/>
                          <a:latin typeface="Arial" panose="020B0604020202020204" pitchFamily="34" charset="0"/>
                          <a:ea typeface="宋体" panose="02010600030101010101" pitchFamily="2" charset="-122"/>
                          <a:cs typeface="Times New Roman" panose="02020603050405020304" pitchFamily="18" charset="0"/>
                        </a:rPr>
                        <a:t>Dproducer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数据集生产者</a:t>
                      </a:r>
                    </a:p>
                  </a:txBody>
                  <a:tcPr marL="68580" marR="68580" marT="0" marB="0"/>
                </a:tc>
              </a:tr>
              <a:tr h="331538">
                <a:tc>
                  <a:txBody>
                    <a:bodyPr/>
                    <a:lstStyle/>
                    <a:p>
                      <a:pPr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Dproofreader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数据校对者</a:t>
                      </a:r>
                    </a:p>
                  </a:txBody>
                  <a:tcPr marL="68580" marR="68580" marT="0" marB="0"/>
                </a:tc>
              </a:tr>
              <a:tr h="331538">
                <a:tc>
                  <a:txBody>
                    <a:bodyPr/>
                    <a:lstStyle/>
                    <a:p>
                      <a:pPr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Dsourceinfo</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数据来源信息</a:t>
                      </a:r>
                    </a:p>
                  </a:txBody>
                  <a:tcPr marL="68580" marR="68580" marT="0" marB="0"/>
                </a:tc>
              </a:tr>
            </a:tbl>
          </a:graphicData>
        </a:graphic>
      </p:graphicFrame>
    </p:spTree>
    <p:extLst>
      <p:ext uri="{BB962C8B-B14F-4D97-AF65-F5344CB8AC3E}">
        <p14:creationId xmlns:p14="http://schemas.microsoft.com/office/powerpoint/2010/main" val="2072432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7729"/>
            <a:ext cx="8229600" cy="796950"/>
          </a:xfrm>
        </p:spPr>
        <p:txBody>
          <a:bodyPr/>
          <a:lstStyle/>
          <a:p>
            <a:r>
              <a:rPr lang="zh-CN" altLang="en-US" dirty="0" smtClean="0"/>
              <a:t>数据标准规范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45526096"/>
              </p:ext>
            </p:extLst>
          </p:nvPr>
        </p:nvGraphicFramePr>
        <p:xfrm>
          <a:off x="107504" y="1202416"/>
          <a:ext cx="8533458" cy="5349754"/>
        </p:xfrm>
        <a:graphic>
          <a:graphicData uri="http://schemas.openxmlformats.org/drawingml/2006/table">
            <a:tbl>
              <a:tblPr firstRow="1" bandRow="1">
                <a:tableStyleId>{21E4AEA4-8DFA-4A89-87EB-49C32662AFE0}</a:tableStyleId>
              </a:tblPr>
              <a:tblGrid>
                <a:gridCol w="2844486"/>
                <a:gridCol w="2844486"/>
                <a:gridCol w="2844486"/>
              </a:tblGrid>
              <a:tr h="284187">
                <a:tc>
                  <a:txBody>
                    <a:bodyPr/>
                    <a:lstStyle/>
                    <a:p>
                      <a:pPr marL="1370965" indent="-1370965" algn="just">
                        <a:lnSpc>
                          <a:spcPct val="125000"/>
                        </a:lnSpc>
                        <a:spcBef>
                          <a:spcPts val="310"/>
                        </a:spcBef>
                        <a:spcAft>
                          <a:spcPts val="310"/>
                        </a:spcAft>
                      </a:pPr>
                      <a:r>
                        <a:rPr lang="en-US" sz="1600" kern="100" dirty="0">
                          <a:effectLst/>
                        </a:rPr>
                        <a:t>Id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String</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文档编</a:t>
                      </a:r>
                      <a:r>
                        <a:rPr lang="zh-CN" sz="1600" kern="100" dirty="0" smtClean="0">
                          <a:effectLst/>
                        </a:rPr>
                        <a:t>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dirty="0">
                          <a:effectLst/>
                        </a:rPr>
                        <a:t>Type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文档类型，此处为</a:t>
                      </a:r>
                      <a:r>
                        <a:rPr lang="en-US" sz="1600" kern="100">
                          <a:effectLst/>
                        </a:rPr>
                        <a:t>info</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dirty="0">
                          <a:effectLst/>
                        </a:rPr>
                        <a:t>Title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文献名称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8877">
                <a:tc>
                  <a:txBody>
                    <a:bodyPr/>
                    <a:lstStyle/>
                    <a:p>
                      <a:pPr marL="1370965" indent="-1370965" algn="just">
                        <a:lnSpc>
                          <a:spcPct val="125000"/>
                        </a:lnSpc>
                        <a:spcBef>
                          <a:spcPts val="310"/>
                        </a:spcBef>
                        <a:spcAft>
                          <a:spcPts val="310"/>
                        </a:spcAft>
                      </a:pPr>
                      <a:r>
                        <a:rPr lang="en-US" sz="1600" kern="100" dirty="0">
                          <a:effectLst/>
                        </a:rPr>
                        <a:t>Author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作者名（可能多个，中</a:t>
                      </a:r>
                      <a:r>
                        <a:rPr lang="en-US" sz="1600" kern="100" dirty="0">
                          <a:effectLst/>
                        </a:rPr>
                        <a:t>/</a:t>
                      </a:r>
                      <a:r>
                        <a:rPr lang="zh-CN" sz="1600" kern="100" dirty="0">
                          <a:effectLst/>
                        </a:rPr>
                        <a:t>英文）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dirty="0">
                          <a:effectLst/>
                        </a:rPr>
                        <a:t>Year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Date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发表时间</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dirty="0">
                          <a:effectLst/>
                        </a:rPr>
                        <a:t>Abstract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摘要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dirty="0">
                          <a:effectLst/>
                        </a:rPr>
                        <a:t>Key_Words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String</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关键词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8877">
                <a:tc>
                  <a:txBody>
                    <a:bodyPr/>
                    <a:lstStyle/>
                    <a:p>
                      <a:pPr marL="1370965" indent="-1370965" algn="just">
                        <a:lnSpc>
                          <a:spcPct val="125000"/>
                        </a:lnSpc>
                        <a:spcBef>
                          <a:spcPts val="310"/>
                        </a:spcBef>
                        <a:spcAft>
                          <a:spcPts val="310"/>
                        </a:spcAft>
                      </a:pPr>
                      <a:r>
                        <a:rPr lang="en-US" sz="1600" kern="100" dirty="0">
                          <a:effectLst/>
                        </a:rPr>
                        <a:t>Reference_Type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String</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文章类</a:t>
                      </a:r>
                      <a:r>
                        <a:rPr lang="zh-CN" sz="1600" kern="100" dirty="0" smtClean="0">
                          <a:effectLst/>
                        </a:rPr>
                        <a:t>型</a:t>
                      </a:r>
                      <a:r>
                        <a:rPr lang="en-US" altLang="zh-CN" sz="1600" kern="100" dirty="0" smtClean="0">
                          <a:effectLst/>
                        </a:rPr>
                        <a:t>(</a:t>
                      </a:r>
                      <a:r>
                        <a:rPr lang="zh-CN" sz="1600" kern="100" dirty="0" smtClean="0">
                          <a:effectLst/>
                        </a:rPr>
                        <a:t>期</a:t>
                      </a:r>
                      <a:r>
                        <a:rPr lang="zh-CN" sz="1600" kern="100" dirty="0">
                          <a:effectLst/>
                        </a:rPr>
                        <a:t>刊</a:t>
                      </a:r>
                      <a:r>
                        <a:rPr lang="en-US" sz="1600" kern="100" dirty="0">
                          <a:effectLst/>
                        </a:rPr>
                        <a:t>/</a:t>
                      </a:r>
                      <a:r>
                        <a:rPr lang="zh-CN" sz="1600" kern="100" dirty="0">
                          <a:effectLst/>
                        </a:rPr>
                        <a:t>会议</a:t>
                      </a:r>
                      <a:r>
                        <a:rPr lang="en-US" sz="1600" kern="100" dirty="0">
                          <a:effectLst/>
                        </a:rPr>
                        <a:t>/</a:t>
                      </a:r>
                      <a:r>
                        <a:rPr lang="zh-CN" sz="1600" kern="100" dirty="0">
                          <a:effectLst/>
                        </a:rPr>
                        <a:t>书籍</a:t>
                      </a:r>
                      <a:r>
                        <a:rPr lang="zh-CN" sz="1600" kern="100" dirty="0" smtClean="0">
                          <a:effectLst/>
                        </a:rPr>
                        <a:t>等</a:t>
                      </a:r>
                      <a:r>
                        <a:rPr lang="en-US" altLang="zh-CN" sz="1600" kern="100" dirty="0" smtClean="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Volume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Int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卷号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Issue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Int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期号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Publisher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出版社</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DOI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数字对象标识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Material_Method</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材料学计算方法名称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ML_Method</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机器学习计算方法名称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File_Attachment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String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文章链接</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a:effectLst/>
                        </a:rPr>
                        <a:t>Start_Page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Int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起始页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4187">
                <a:tc>
                  <a:txBody>
                    <a:bodyPr/>
                    <a:lstStyle/>
                    <a:p>
                      <a:pPr marL="1370965" indent="-1370965" algn="just">
                        <a:lnSpc>
                          <a:spcPct val="125000"/>
                        </a:lnSpc>
                        <a:spcBef>
                          <a:spcPts val="310"/>
                        </a:spcBef>
                        <a:spcAft>
                          <a:spcPts val="310"/>
                        </a:spcAft>
                      </a:pPr>
                      <a:r>
                        <a:rPr lang="en-US" sz="1600" kern="100" dirty="0">
                          <a:effectLst/>
                        </a:rPr>
                        <a:t>End_Page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Int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结束页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文本框 4"/>
          <p:cNvSpPr txBox="1"/>
          <p:nvPr/>
        </p:nvSpPr>
        <p:spPr>
          <a:xfrm>
            <a:off x="0" y="814679"/>
            <a:ext cx="4211960" cy="369332"/>
          </a:xfrm>
          <a:prstGeom prst="rect">
            <a:avLst/>
          </a:prstGeom>
          <a:noFill/>
          <a:ln>
            <a:solidFill>
              <a:schemeClr val="accent5">
                <a:lumMod val="75000"/>
              </a:schemeClr>
            </a:solidFill>
          </a:ln>
        </p:spPr>
        <p:txBody>
          <a:bodyPr wrap="square" rtlCol="0">
            <a:spAutoFit/>
          </a:bodyPr>
          <a:lstStyle/>
          <a:p>
            <a:r>
              <a:rPr lang="zh-CN" altLang="en-US" dirty="0" smtClean="0">
                <a:solidFill>
                  <a:schemeClr val="accent2"/>
                </a:solidFill>
              </a:rPr>
              <a:t>四</a:t>
            </a:r>
            <a:r>
              <a:rPr lang="en-US" altLang="zh-CN" dirty="0" smtClean="0">
                <a:solidFill>
                  <a:schemeClr val="accent2"/>
                </a:solidFill>
              </a:rPr>
              <a:t>. </a:t>
            </a:r>
            <a:r>
              <a:rPr lang="zh-CN" altLang="en-US" dirty="0" smtClean="0">
                <a:solidFill>
                  <a:schemeClr val="accent2"/>
                </a:solidFill>
              </a:rPr>
              <a:t>文献信息类型数据</a:t>
            </a:r>
            <a:endParaRPr lang="zh-CN" altLang="en-US" dirty="0">
              <a:solidFill>
                <a:schemeClr val="accent2"/>
              </a:solidFill>
            </a:endParaRPr>
          </a:p>
        </p:txBody>
      </p:sp>
    </p:spTree>
    <p:extLst>
      <p:ext uri="{BB962C8B-B14F-4D97-AF65-F5344CB8AC3E}">
        <p14:creationId xmlns:p14="http://schemas.microsoft.com/office/powerpoint/2010/main" val="1934939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数据标准规范</a:t>
            </a:r>
          </a:p>
        </p:txBody>
      </p:sp>
      <p:sp>
        <p:nvSpPr>
          <p:cNvPr id="5" name="文本框 4"/>
          <p:cNvSpPr txBox="1"/>
          <p:nvPr/>
        </p:nvSpPr>
        <p:spPr>
          <a:xfrm>
            <a:off x="30305" y="796950"/>
            <a:ext cx="3744416" cy="369332"/>
          </a:xfrm>
          <a:prstGeom prst="rect">
            <a:avLst/>
          </a:prstGeom>
          <a:noFill/>
          <a:ln>
            <a:solidFill>
              <a:schemeClr val="accent4"/>
            </a:solidFill>
          </a:ln>
        </p:spPr>
        <p:txBody>
          <a:bodyPr wrap="square" rtlCol="0">
            <a:spAutoFit/>
          </a:bodyPr>
          <a:lstStyle/>
          <a:p>
            <a:r>
              <a:rPr lang="zh-CN" altLang="en-US" dirty="0" smtClean="0">
                <a:solidFill>
                  <a:schemeClr val="accent3"/>
                </a:solidFill>
              </a:rPr>
              <a:t>五</a:t>
            </a:r>
            <a:r>
              <a:rPr lang="en-US" altLang="zh-CN" dirty="0" smtClean="0">
                <a:solidFill>
                  <a:schemeClr val="accent3"/>
                </a:solidFill>
              </a:rPr>
              <a:t>. </a:t>
            </a:r>
            <a:r>
              <a:rPr lang="zh-CN" altLang="en-US" dirty="0" smtClean="0">
                <a:solidFill>
                  <a:schemeClr val="accent3"/>
                </a:solidFill>
              </a:rPr>
              <a:t>表结构类型数据</a:t>
            </a:r>
            <a:endParaRPr lang="zh-CN" altLang="en-US" dirty="0">
              <a:solidFill>
                <a:schemeClr val="accent3"/>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608274504"/>
              </p:ext>
            </p:extLst>
          </p:nvPr>
        </p:nvGraphicFramePr>
        <p:xfrm>
          <a:off x="179512" y="1302961"/>
          <a:ext cx="7612308" cy="2379870"/>
        </p:xfrm>
        <a:graphic>
          <a:graphicData uri="http://schemas.openxmlformats.org/drawingml/2006/table">
            <a:tbl>
              <a:tblPr firstRow="1" bandRow="1">
                <a:tableStyleId>{F5AB1C69-6EDB-4FF4-983F-18BD219EF322}</a:tableStyleId>
              </a:tblPr>
              <a:tblGrid>
                <a:gridCol w="2537436"/>
                <a:gridCol w="2537436"/>
                <a:gridCol w="2537436"/>
              </a:tblGrid>
              <a:tr h="396645">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字段名</a:t>
                      </a:r>
                    </a:p>
                  </a:txBody>
                  <a:tcPr marL="68580" marR="68580" marT="0" marB="0"/>
                </a:tc>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数据类型</a:t>
                      </a:r>
                    </a:p>
                  </a:txBody>
                  <a:tcPr marL="68580" marR="68580" marT="0" marB="0"/>
                </a:tc>
                <a:tc>
                  <a:txBody>
                    <a:bodyPr/>
                    <a:lstStyle/>
                    <a:p>
                      <a:pPr marL="1566545" indent="-156654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字段说明</a:t>
                      </a:r>
                    </a:p>
                  </a:txBody>
                  <a:tcPr marL="68580" marR="68580" marT="0" marB="0"/>
                </a:tc>
              </a:tr>
              <a:tr h="396645">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type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文档类型，此处为</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table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96645">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tabel_id</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表格序号</a:t>
                      </a:r>
                    </a:p>
                  </a:txBody>
                  <a:tcPr marL="68580" marR="68580" marT="0" marB="0"/>
                </a:tc>
              </a:tr>
              <a:tr h="396645">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(row_info)</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行信息</a:t>
                      </a:r>
                    </a:p>
                  </a:txBody>
                  <a:tcPr marL="68580" marR="68580" marT="0" marB="0"/>
                </a:tc>
              </a:tr>
              <a:tr h="396645">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(col_info)</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列信息</a:t>
                      </a:r>
                    </a:p>
                  </a:txBody>
                  <a:tcPr marL="68580" marR="68580" marT="0" marB="0"/>
                </a:tc>
              </a:tr>
              <a:tr h="396645">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related_pic</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document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相关图片</a:t>
                      </a:r>
                    </a:p>
                  </a:txBody>
                  <a:tcPr marL="68580" marR="68580" marT="0" marB="0"/>
                </a:tc>
              </a:tr>
            </a:tbl>
          </a:graphicData>
        </a:graphic>
      </p:graphicFrame>
      <p:sp>
        <p:nvSpPr>
          <p:cNvPr id="8" name="AutoShape 4" descr="https://timgsa.baidu.com/timg?image&amp;quality=80&amp;size=b9999_10000&amp;sec=1503638565069&amp;di=c65cdcafe074dab98a326675f30e513f&amp;imgtype=0&amp;src=http%3A%2F%2Fwww.cailiaoren.com%2Fdata%2Fattachment%2Fportal%2F201311%2F26%2F231037ayy4syzlyall2xy9.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p:cNvSpPr txBox="1"/>
          <p:nvPr/>
        </p:nvSpPr>
        <p:spPr>
          <a:xfrm>
            <a:off x="179512" y="2420888"/>
            <a:ext cx="7560840" cy="936104"/>
          </a:xfrm>
          <a:prstGeom prst="rect">
            <a:avLst/>
          </a:prstGeom>
          <a:noFill/>
          <a:ln w="38100">
            <a:solidFill>
              <a:schemeClr val="accent2"/>
            </a:solidFill>
          </a:ln>
        </p:spPr>
        <p:txBody>
          <a:bodyPr wrap="square" rtlCol="0">
            <a:spAutoFit/>
          </a:bodyPr>
          <a:lstStyle/>
          <a:p>
            <a:endParaRPr lang="zh-CN" altLang="en-US" dirty="0"/>
          </a:p>
        </p:txBody>
      </p:sp>
      <p:sp>
        <p:nvSpPr>
          <p:cNvPr id="15" name="文本框 14"/>
          <p:cNvSpPr txBox="1"/>
          <p:nvPr/>
        </p:nvSpPr>
        <p:spPr>
          <a:xfrm>
            <a:off x="8220743" y="3643945"/>
            <a:ext cx="461665" cy="720080"/>
          </a:xfrm>
          <a:prstGeom prst="rect">
            <a:avLst/>
          </a:prstGeom>
          <a:noFill/>
        </p:spPr>
        <p:txBody>
          <a:bodyPr vert="eaVert" wrap="square" rtlCol="0">
            <a:spAutoFit/>
          </a:bodyPr>
          <a:lstStyle/>
          <a:p>
            <a:r>
              <a:rPr lang="zh-CN" altLang="en-US" dirty="0">
                <a:solidFill>
                  <a:srgbClr val="FF0000"/>
                </a:solidFill>
              </a:rPr>
              <a:t>存储</a:t>
            </a:r>
          </a:p>
        </p:txBody>
      </p:sp>
      <p:sp>
        <p:nvSpPr>
          <p:cNvPr id="16" name="下弧形箭头 15"/>
          <p:cNvSpPr/>
          <p:nvPr/>
        </p:nvSpPr>
        <p:spPr>
          <a:xfrm rot="16200000">
            <a:off x="7362853" y="3653012"/>
            <a:ext cx="2011032" cy="701946"/>
          </a:xfrm>
          <a:prstGeom prst="curved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grpSp>
        <p:nvGrpSpPr>
          <p:cNvPr id="46" name="组合 45"/>
          <p:cNvGrpSpPr/>
          <p:nvPr/>
        </p:nvGrpSpPr>
        <p:grpSpPr>
          <a:xfrm>
            <a:off x="2250371" y="3759356"/>
            <a:ext cx="5767025" cy="2730994"/>
            <a:chOff x="30581" y="3787095"/>
            <a:chExt cx="5532902" cy="2730994"/>
          </a:xfrm>
        </p:grpSpPr>
        <p:grpSp>
          <p:nvGrpSpPr>
            <p:cNvPr id="20" name="组合 19"/>
            <p:cNvGrpSpPr/>
            <p:nvPr/>
          </p:nvGrpSpPr>
          <p:grpSpPr>
            <a:xfrm>
              <a:off x="30581" y="3851677"/>
              <a:ext cx="1372420" cy="2276888"/>
              <a:chOff x="93999" y="1588752"/>
              <a:chExt cx="1575151" cy="3665452"/>
            </a:xfrm>
          </p:grpSpPr>
          <p:sp>
            <p:nvSpPr>
              <p:cNvPr id="31" name="流程图: 多文档 30"/>
              <p:cNvSpPr/>
              <p:nvPr/>
            </p:nvSpPr>
            <p:spPr>
              <a:xfrm>
                <a:off x="93999" y="1588752"/>
                <a:ext cx="1575151" cy="1285887"/>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t>北京科技大学材料科学数据提交规</a:t>
                </a:r>
                <a:r>
                  <a:rPr lang="zh-CN" altLang="en-US" sz="1400" dirty="0" smtClean="0"/>
                  <a:t>范</a:t>
                </a:r>
                <a:endParaRPr lang="zh-CN" altLang="en-US" sz="1400" dirty="0"/>
              </a:p>
            </p:txBody>
          </p:sp>
          <p:sp>
            <p:nvSpPr>
              <p:cNvPr id="32" name="流程图: 资料带 31"/>
              <p:cNvSpPr/>
              <p:nvPr/>
            </p:nvSpPr>
            <p:spPr>
              <a:xfrm>
                <a:off x="93999" y="4376837"/>
                <a:ext cx="1476674" cy="877367"/>
              </a:xfrm>
              <a:prstGeom prst="flowChartPunchedTap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t>王院士团队</a:t>
                </a:r>
                <a:r>
                  <a:rPr lang="en-US" altLang="zh-CN" sz="1200" dirty="0" smtClean="0"/>
                  <a:t>49</a:t>
                </a:r>
                <a:r>
                  <a:rPr lang="zh-CN" altLang="en-US" sz="1200" dirty="0" smtClean="0"/>
                  <a:t>篇文献</a:t>
                </a:r>
                <a:endParaRPr lang="zh-CN" altLang="en-US" sz="1200" dirty="0"/>
              </a:p>
            </p:txBody>
          </p:sp>
          <p:sp>
            <p:nvSpPr>
              <p:cNvPr id="33" name="流程图: 文档 32"/>
              <p:cNvSpPr/>
              <p:nvPr/>
            </p:nvSpPr>
            <p:spPr>
              <a:xfrm>
                <a:off x="135753" y="3098382"/>
                <a:ext cx="1354362" cy="95790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t>国家材料科学数据共享网</a:t>
                </a:r>
                <a:endParaRPr lang="zh-CN" altLang="en-US" sz="1200" dirty="0"/>
              </a:p>
            </p:txBody>
          </p:sp>
        </p:grpSp>
        <p:sp>
          <p:nvSpPr>
            <p:cNvPr id="21" name="文本框 20"/>
            <p:cNvSpPr txBox="1"/>
            <p:nvPr/>
          </p:nvSpPr>
          <p:spPr>
            <a:xfrm>
              <a:off x="2101624" y="3925595"/>
              <a:ext cx="413394" cy="2315495"/>
            </a:xfrm>
            <a:prstGeom prst="rect">
              <a:avLst/>
            </a:prstGeom>
          </p:spPr>
          <p:style>
            <a:lnRef idx="1">
              <a:schemeClr val="accent2"/>
            </a:lnRef>
            <a:fillRef idx="2">
              <a:schemeClr val="accent2"/>
            </a:fillRef>
            <a:effectRef idx="1">
              <a:schemeClr val="accent2"/>
            </a:effectRef>
            <a:fontRef idx="minor">
              <a:schemeClr val="dk1"/>
            </a:fontRef>
          </p:style>
          <p:txBody>
            <a:bodyPr vert="eaVert" wrap="square" rtlCol="0">
              <a:spAutoFit/>
            </a:bodyPr>
            <a:lstStyle/>
            <a:p>
              <a:pPr algn="ctr"/>
              <a:r>
                <a:rPr lang="zh-CN" altLang="en-US" sz="1600" dirty="0" smtClean="0"/>
                <a:t>高温合金性能数据分类</a:t>
              </a:r>
              <a:endParaRPr lang="zh-CN" altLang="en-US" sz="1600" dirty="0"/>
            </a:p>
          </p:txBody>
        </p:sp>
        <p:cxnSp>
          <p:nvCxnSpPr>
            <p:cNvPr id="22" name="直接箭头连接符 9"/>
            <p:cNvCxnSpPr>
              <a:stCxn id="31" idx="3"/>
              <a:endCxn id="21" idx="1"/>
            </p:cNvCxnSpPr>
            <p:nvPr/>
          </p:nvCxnSpPr>
          <p:spPr>
            <a:xfrm>
              <a:off x="1403001" y="4251058"/>
              <a:ext cx="698623" cy="832285"/>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直接箭头连接符 11"/>
            <p:cNvCxnSpPr>
              <a:stCxn id="33" idx="3"/>
              <a:endCxn id="21" idx="1"/>
            </p:cNvCxnSpPr>
            <p:nvPr/>
          </p:nvCxnSpPr>
          <p:spPr>
            <a:xfrm flipV="1">
              <a:off x="1247009" y="5083343"/>
              <a:ext cx="854615" cy="3593"/>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直接箭头连接符 13"/>
            <p:cNvCxnSpPr>
              <a:stCxn id="32" idx="3"/>
              <a:endCxn id="21" idx="1"/>
            </p:cNvCxnSpPr>
            <p:nvPr/>
          </p:nvCxnSpPr>
          <p:spPr>
            <a:xfrm flipV="1">
              <a:off x="1317199" y="5083343"/>
              <a:ext cx="784425" cy="772723"/>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25" name="左大括号 24"/>
            <p:cNvSpPr/>
            <p:nvPr/>
          </p:nvSpPr>
          <p:spPr>
            <a:xfrm>
              <a:off x="2515020" y="3876554"/>
              <a:ext cx="601597" cy="2460128"/>
            </a:xfrm>
            <a:prstGeom prst="leftBrace">
              <a:avLst/>
            </a:prstGeom>
            <a:ln>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3116616" y="3787095"/>
              <a:ext cx="1317544"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sz="1200" dirty="0" smtClean="0"/>
                <a:t>组成成分与结构</a:t>
              </a:r>
              <a:endParaRPr lang="zh-CN" altLang="en-US" sz="1200" dirty="0"/>
            </a:p>
          </p:txBody>
        </p:sp>
        <p:sp>
          <p:nvSpPr>
            <p:cNvPr id="27" name="文本框 26"/>
            <p:cNvSpPr txBox="1"/>
            <p:nvPr/>
          </p:nvSpPr>
          <p:spPr>
            <a:xfrm>
              <a:off x="3116616" y="4598239"/>
              <a:ext cx="1317544"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1200" dirty="0"/>
                <a:t>力</a:t>
              </a:r>
              <a:r>
                <a:rPr lang="zh-CN" altLang="en-US" sz="1200" dirty="0" smtClean="0"/>
                <a:t>学性能</a:t>
              </a:r>
              <a:endParaRPr lang="zh-CN" altLang="en-US" sz="1200" dirty="0"/>
            </a:p>
          </p:txBody>
        </p:sp>
        <p:sp>
          <p:nvSpPr>
            <p:cNvPr id="28" name="文本框 27"/>
            <p:cNvSpPr txBox="1"/>
            <p:nvPr/>
          </p:nvSpPr>
          <p:spPr>
            <a:xfrm>
              <a:off x="3116616" y="5455226"/>
              <a:ext cx="1317544"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1200" dirty="0" smtClean="0"/>
                <a:t>热学性能</a:t>
              </a:r>
              <a:endParaRPr lang="zh-CN" altLang="en-US" sz="1200" dirty="0"/>
            </a:p>
          </p:txBody>
        </p:sp>
        <p:sp>
          <p:nvSpPr>
            <p:cNvPr id="29" name="文本框 28"/>
            <p:cNvSpPr txBox="1"/>
            <p:nvPr/>
          </p:nvSpPr>
          <p:spPr>
            <a:xfrm>
              <a:off x="3116616" y="6241090"/>
              <a:ext cx="1317544"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1200" dirty="0"/>
                <a:t>物理</a:t>
              </a:r>
              <a:r>
                <a:rPr lang="zh-CN" altLang="en-US" sz="1200" dirty="0" smtClean="0"/>
                <a:t>性能</a:t>
              </a:r>
              <a:endParaRPr lang="zh-CN" altLang="en-US" sz="1200" dirty="0"/>
            </a:p>
          </p:txBody>
        </p:sp>
        <p:sp>
          <p:nvSpPr>
            <p:cNvPr id="30" name="文本框 29"/>
            <p:cNvSpPr txBox="1"/>
            <p:nvPr/>
          </p:nvSpPr>
          <p:spPr>
            <a:xfrm>
              <a:off x="4434160" y="6221971"/>
              <a:ext cx="1129323" cy="229420"/>
            </a:xfrm>
            <a:prstGeom prst="rect">
              <a:avLst/>
            </a:prstGeom>
            <a:noFill/>
          </p:spPr>
          <p:txBody>
            <a:bodyPr wrap="square" rtlCol="0">
              <a:spAutoFit/>
            </a:bodyPr>
            <a:lstStyle/>
            <a:p>
              <a:r>
                <a:rPr lang="en-US" altLang="zh-CN" dirty="0" smtClean="0"/>
                <a:t>......</a:t>
              </a:r>
              <a:endParaRPr lang="zh-CN" altLang="en-US" dirty="0"/>
            </a:p>
          </p:txBody>
        </p:sp>
      </p:grpSp>
      <p:sp>
        <p:nvSpPr>
          <p:cNvPr id="48" name="右大括号 47"/>
          <p:cNvSpPr/>
          <p:nvPr/>
        </p:nvSpPr>
        <p:spPr>
          <a:xfrm>
            <a:off x="7470107" y="3897856"/>
            <a:ext cx="416808" cy="2453995"/>
          </a:xfrm>
          <a:prstGeom prst="righ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493949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高</a:t>
            </a:r>
            <a:r>
              <a:rPr lang="zh-CN" altLang="en-US" dirty="0" smtClean="0"/>
              <a:t>温合金性能数据标准</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080675454"/>
              </p:ext>
            </p:extLst>
          </p:nvPr>
        </p:nvGraphicFramePr>
        <p:xfrm>
          <a:off x="29094" y="1146534"/>
          <a:ext cx="8956083" cy="5234790"/>
        </p:xfrm>
        <a:graphic>
          <a:graphicData uri="http://schemas.openxmlformats.org/drawingml/2006/table">
            <a:tbl>
              <a:tblPr firstRow="1" bandRow="1" bandCol="1">
                <a:tableStyleId>{912C8C85-51F0-491E-9774-3900AFEF0FD7}</a:tableStyleId>
              </a:tblPr>
              <a:tblGrid>
                <a:gridCol w="2985361"/>
                <a:gridCol w="2985361"/>
                <a:gridCol w="2985361"/>
              </a:tblGrid>
              <a:tr h="237945">
                <a:tc>
                  <a:txBody>
                    <a:bodyPr/>
                    <a:lstStyle/>
                    <a:p>
                      <a:pPr marL="1566545" indent="-1566545" algn="just">
                        <a:lnSpc>
                          <a:spcPct val="125000"/>
                        </a:lnSpc>
                        <a:spcBef>
                          <a:spcPts val="310"/>
                        </a:spcBef>
                        <a:spcAft>
                          <a:spcPts val="310"/>
                        </a:spcAft>
                      </a:pPr>
                      <a:r>
                        <a:rPr lang="zh-CN" sz="1200" kern="100" dirty="0">
                          <a:effectLst/>
                        </a:rPr>
                        <a:t>字段名</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566545" indent="-1566545" algn="just">
                        <a:lnSpc>
                          <a:spcPct val="125000"/>
                        </a:lnSpc>
                        <a:spcBef>
                          <a:spcPts val="310"/>
                        </a:spcBef>
                        <a:spcAft>
                          <a:spcPts val="310"/>
                        </a:spcAft>
                      </a:pPr>
                      <a:r>
                        <a:rPr lang="zh-CN" sz="1200" kern="100" dirty="0">
                          <a:effectLst/>
                        </a:rPr>
                        <a:t>数据类型</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566545" indent="-1566545" algn="just">
                        <a:lnSpc>
                          <a:spcPct val="125000"/>
                        </a:lnSpc>
                        <a:spcBef>
                          <a:spcPts val="310"/>
                        </a:spcBef>
                        <a:spcAft>
                          <a:spcPts val="310"/>
                        </a:spcAft>
                      </a:pPr>
                      <a:r>
                        <a:rPr lang="zh-CN" sz="1200" kern="100">
                          <a:effectLst/>
                        </a:rPr>
                        <a:t>字段说明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type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String</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文档类型，此处为</a:t>
                      </a:r>
                      <a:r>
                        <a:rPr lang="en-US" sz="1200" kern="100">
                          <a:effectLst/>
                        </a:rPr>
                        <a:t>table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Cons Ni</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Ni</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Al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Al</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Re</a:t>
                      </a:r>
                      <a:r>
                        <a:rPr lang="zh-CN" sz="1200" kern="100" dirty="0">
                          <a:effectLst/>
                        </a:rPr>
                        <a:t>元素的质量分数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Ru</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Ru</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Cons C</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C</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Cons B</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B</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W</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W</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Cons Rh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Rh</a:t>
                      </a:r>
                      <a:r>
                        <a:rPr lang="zh-CN" sz="1200" kern="100" dirty="0">
                          <a:effectLst/>
                        </a:rPr>
                        <a:t>元素的质量分数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Ir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Ir</a:t>
                      </a:r>
                      <a:r>
                        <a:rPr lang="zh-CN" sz="1200" kern="100" dirty="0">
                          <a:effectLst/>
                        </a:rPr>
                        <a:t>元素的质量分数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Cons Co</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Co</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Pd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Pd</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Cons Os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Os</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Cons Pt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Pt</a:t>
                      </a:r>
                      <a:r>
                        <a:rPr lang="zh-CN" sz="1200" kern="100">
                          <a:effectLst/>
                        </a:rPr>
                        <a:t>元素的质量分数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Structure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String</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晶体结构</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a</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晶格参数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dirty="0">
                          <a:effectLst/>
                        </a:rPr>
                        <a:t>b</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晶格参数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en-US" sz="1200" kern="100">
                          <a:effectLst/>
                        </a:rPr>
                        <a:t>c</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晶格参数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zh-CN" sz="1200" kern="100">
                          <a:effectLst/>
                        </a:rPr>
                        <a:t>α</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Int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晶格参数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zh-CN" sz="1200" kern="100">
                          <a:effectLst/>
                        </a:rPr>
                        <a:t>β</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Int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晶格参数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45">
                <a:tc>
                  <a:txBody>
                    <a:bodyPr/>
                    <a:lstStyle/>
                    <a:p>
                      <a:pPr marL="1370965" indent="-1370965" algn="just">
                        <a:lnSpc>
                          <a:spcPct val="125000"/>
                        </a:lnSpc>
                        <a:spcBef>
                          <a:spcPts val="310"/>
                        </a:spcBef>
                        <a:spcAft>
                          <a:spcPts val="310"/>
                        </a:spcAft>
                      </a:pPr>
                      <a:r>
                        <a:rPr lang="zh-CN" sz="1200" kern="100">
                          <a:effectLst/>
                        </a:rPr>
                        <a:t>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Int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晶格参数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7" name="文本框 6"/>
          <p:cNvSpPr txBox="1"/>
          <p:nvPr/>
        </p:nvSpPr>
        <p:spPr>
          <a:xfrm>
            <a:off x="0" y="796950"/>
            <a:ext cx="3275856" cy="369332"/>
          </a:xfrm>
          <a:prstGeom prst="rect">
            <a:avLst/>
          </a:prstGeom>
          <a:noFill/>
          <a:ln>
            <a:solidFill>
              <a:srgbClr val="92D050"/>
            </a:solidFill>
          </a:ln>
        </p:spPr>
        <p:txBody>
          <a:bodyPr wrap="square" rtlCol="0">
            <a:spAutoFit/>
          </a:bodyPr>
          <a:lstStyle/>
          <a:p>
            <a:r>
              <a:rPr lang="zh-CN" altLang="en-US" dirty="0" smtClean="0">
                <a:solidFill>
                  <a:srgbClr val="92D050"/>
                </a:solidFill>
              </a:rPr>
              <a:t>组成成分与结构</a:t>
            </a:r>
            <a:endParaRPr lang="zh-CN" altLang="en-US" dirty="0">
              <a:solidFill>
                <a:srgbClr val="92D050"/>
              </a:solidFill>
            </a:endParaRPr>
          </a:p>
        </p:txBody>
      </p:sp>
    </p:spTree>
    <p:extLst>
      <p:ext uri="{BB962C8B-B14F-4D97-AF65-F5344CB8AC3E}">
        <p14:creationId xmlns:p14="http://schemas.microsoft.com/office/powerpoint/2010/main" val="1097329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高</a:t>
            </a:r>
            <a:r>
              <a:rPr lang="zh-CN" altLang="en-US" dirty="0" smtClean="0"/>
              <a:t>温合金性能数据标准</a:t>
            </a:r>
            <a:endParaRPr lang="zh-CN" altLang="en-US" dirty="0"/>
          </a:p>
        </p:txBody>
      </p:sp>
      <p:sp>
        <p:nvSpPr>
          <p:cNvPr id="7" name="文本框 6"/>
          <p:cNvSpPr txBox="1"/>
          <p:nvPr/>
        </p:nvSpPr>
        <p:spPr>
          <a:xfrm>
            <a:off x="0" y="796950"/>
            <a:ext cx="3275856" cy="369332"/>
          </a:xfrm>
          <a:prstGeom prst="rect">
            <a:avLst/>
          </a:prstGeom>
          <a:noFill/>
          <a:ln>
            <a:solidFill>
              <a:schemeClr val="accent6">
                <a:lumMod val="75000"/>
              </a:schemeClr>
            </a:solidFill>
          </a:ln>
        </p:spPr>
        <p:txBody>
          <a:bodyPr wrap="square" rtlCol="0">
            <a:spAutoFit/>
          </a:bodyPr>
          <a:lstStyle/>
          <a:p>
            <a:r>
              <a:rPr lang="zh-CN" altLang="en-US" dirty="0">
                <a:solidFill>
                  <a:schemeClr val="accent6">
                    <a:lumMod val="75000"/>
                  </a:schemeClr>
                </a:solidFill>
              </a:rPr>
              <a:t>力</a:t>
            </a:r>
            <a:r>
              <a:rPr lang="zh-CN" altLang="en-US" dirty="0" smtClean="0">
                <a:solidFill>
                  <a:schemeClr val="accent6">
                    <a:lumMod val="75000"/>
                  </a:schemeClr>
                </a:solidFill>
              </a:rPr>
              <a:t>学性能</a:t>
            </a:r>
            <a:endParaRPr lang="zh-CN" altLang="en-US" dirty="0">
              <a:solidFill>
                <a:schemeClr val="accent6">
                  <a:lumMod val="75000"/>
                </a:schemeClr>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951239258"/>
              </p:ext>
            </p:extLst>
          </p:nvPr>
        </p:nvGraphicFramePr>
        <p:xfrm>
          <a:off x="107504" y="1268760"/>
          <a:ext cx="8568951" cy="5156880"/>
        </p:xfrm>
        <a:graphic>
          <a:graphicData uri="http://schemas.openxmlformats.org/drawingml/2006/table">
            <a:tbl>
              <a:tblPr firstRow="1" bandRow="1">
                <a:tableStyleId>{21E4AEA4-8DFA-4A89-87EB-49C32662AFE0}</a:tableStyleId>
              </a:tblPr>
              <a:tblGrid>
                <a:gridCol w="2856317"/>
                <a:gridCol w="2856317"/>
                <a:gridCol w="2856317"/>
              </a:tblGrid>
              <a:tr h="321440">
                <a:tc>
                  <a:txBody>
                    <a:bodyPr/>
                    <a:lstStyle/>
                    <a:p>
                      <a:r>
                        <a:rPr lang="zh-CN" altLang="en-US" sz="1600" dirty="0" smtClean="0"/>
                        <a:t>字段名</a:t>
                      </a:r>
                      <a:endParaRPr lang="zh-CN" altLang="en-US" sz="1600" dirty="0"/>
                    </a:p>
                  </a:txBody>
                  <a:tcPr/>
                </a:tc>
                <a:tc>
                  <a:txBody>
                    <a:bodyPr/>
                    <a:lstStyle/>
                    <a:p>
                      <a:r>
                        <a:rPr lang="zh-CN" altLang="en-US" sz="1600" dirty="0" smtClean="0"/>
                        <a:t>数据类型</a:t>
                      </a:r>
                      <a:endParaRPr lang="zh-CN" altLang="en-US" sz="1600" dirty="0"/>
                    </a:p>
                  </a:txBody>
                  <a:tcPr/>
                </a:tc>
                <a:tc>
                  <a:txBody>
                    <a:bodyPr/>
                    <a:lstStyle/>
                    <a:p>
                      <a:r>
                        <a:rPr lang="zh-CN" altLang="en-US" sz="1600" dirty="0" smtClean="0"/>
                        <a:t>字段说明</a:t>
                      </a:r>
                      <a:endParaRPr lang="zh-CN" altLang="en-US" sz="1600" dirty="0"/>
                    </a:p>
                  </a:txBody>
                  <a:tcPr/>
                </a:tc>
              </a:tr>
              <a:tr h="321440">
                <a:tc>
                  <a:txBody>
                    <a:bodyPr/>
                    <a:lstStyle/>
                    <a:p>
                      <a:pPr marL="1370965" indent="-1370965" algn="just">
                        <a:lnSpc>
                          <a:spcPct val="125000"/>
                        </a:lnSpc>
                        <a:spcBef>
                          <a:spcPts val="310"/>
                        </a:spcBef>
                        <a:spcAft>
                          <a:spcPts val="310"/>
                        </a:spcAft>
                      </a:pPr>
                      <a:r>
                        <a:rPr lang="zh-CN" sz="1600" kern="100" dirty="0">
                          <a:effectLst/>
                        </a:rPr>
                        <a:t>δ</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拉伸强度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zh-CN" sz="1600" kern="100">
                          <a:effectLst/>
                        </a:rPr>
                        <a:t>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剪切强度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C11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弹性刚度常数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C12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弹性刚度常数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C22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弹性刚度常数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C33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弹性刚度常数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C44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弹性刚度常数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杨氏模量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剪切模量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zh-CN" sz="1600" kern="100">
                          <a:effectLst/>
                        </a:rPr>
                        <a:t>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泊松比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体积模量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G/B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比模量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fs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断裂应力</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marL="1370965" indent="-1370965" algn="just">
                        <a:lnSpc>
                          <a:spcPct val="125000"/>
                        </a:lnSpc>
                        <a:spcBef>
                          <a:spcPts val="310"/>
                        </a:spcBef>
                        <a:spcAft>
                          <a:spcPts val="310"/>
                        </a:spcAft>
                      </a:pPr>
                      <a:r>
                        <a:rPr lang="en-US" sz="1600" kern="100">
                          <a:effectLst/>
                        </a:rPr>
                        <a:t>se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应变能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1440">
                <a:tc>
                  <a:txBody>
                    <a:bodyPr/>
                    <a:lstStyle/>
                    <a:p>
                      <a:pPr algn="just">
                        <a:lnSpc>
                          <a:spcPct val="125000"/>
                        </a:lnSpc>
                        <a:spcBef>
                          <a:spcPts val="310"/>
                        </a:spcBef>
                        <a:spcAft>
                          <a:spcPts val="310"/>
                        </a:spcAft>
                      </a:pPr>
                      <a:r>
                        <a:rPr lang="en-US" sz="1600" kern="100">
                          <a:effectLst/>
                        </a:rPr>
                        <a:t>sexp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应力指数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28505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高</a:t>
            </a:r>
            <a:r>
              <a:rPr lang="zh-CN" altLang="en-US" dirty="0" smtClean="0"/>
              <a:t>温合金性能数据标准</a:t>
            </a:r>
            <a:endParaRPr lang="zh-CN" altLang="en-US" dirty="0"/>
          </a:p>
        </p:txBody>
      </p:sp>
      <p:sp>
        <p:nvSpPr>
          <p:cNvPr id="7" name="文本框 6"/>
          <p:cNvSpPr txBox="1"/>
          <p:nvPr/>
        </p:nvSpPr>
        <p:spPr>
          <a:xfrm>
            <a:off x="0" y="796950"/>
            <a:ext cx="3275856" cy="369332"/>
          </a:xfrm>
          <a:prstGeom prst="rect">
            <a:avLst/>
          </a:prstGeom>
          <a:noFill/>
          <a:ln>
            <a:solidFill>
              <a:srgbClr val="00B0F0"/>
            </a:solidFill>
          </a:ln>
        </p:spPr>
        <p:txBody>
          <a:bodyPr wrap="square" rtlCol="0">
            <a:spAutoFit/>
          </a:bodyPr>
          <a:lstStyle/>
          <a:p>
            <a:r>
              <a:rPr lang="zh-CN" altLang="en-US" dirty="0">
                <a:solidFill>
                  <a:srgbClr val="00B0F0"/>
                </a:solidFill>
              </a:rPr>
              <a:t>热</a:t>
            </a:r>
            <a:r>
              <a:rPr lang="zh-CN" altLang="en-US" dirty="0" smtClean="0">
                <a:solidFill>
                  <a:srgbClr val="00B0F0"/>
                </a:solidFill>
              </a:rPr>
              <a:t>学性能</a:t>
            </a:r>
            <a:endParaRPr lang="zh-CN" altLang="en-US" dirty="0">
              <a:solidFill>
                <a:srgbClr val="00B0F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374734613"/>
              </p:ext>
            </p:extLst>
          </p:nvPr>
        </p:nvGraphicFramePr>
        <p:xfrm>
          <a:off x="107504" y="1268760"/>
          <a:ext cx="8676456" cy="5040560"/>
        </p:xfrm>
        <a:graphic>
          <a:graphicData uri="http://schemas.openxmlformats.org/drawingml/2006/table">
            <a:tbl>
              <a:tblPr firstRow="1" bandRow="1">
                <a:tableStyleId>{7DF18680-E054-41AD-8BC1-D1AEF772440D}</a:tableStyleId>
              </a:tblPr>
              <a:tblGrid>
                <a:gridCol w="2892152"/>
                <a:gridCol w="2892152"/>
                <a:gridCol w="2892152"/>
              </a:tblGrid>
              <a:tr h="504056">
                <a:tc>
                  <a:txBody>
                    <a:bodyPr/>
                    <a:lstStyle/>
                    <a:p>
                      <a:r>
                        <a:rPr lang="zh-CN" altLang="en-US" sz="1600" dirty="0" smtClean="0"/>
                        <a:t>字段名</a:t>
                      </a:r>
                      <a:endParaRPr lang="zh-CN" altLang="en-US" sz="1600" dirty="0"/>
                    </a:p>
                  </a:txBody>
                  <a:tcPr/>
                </a:tc>
                <a:tc>
                  <a:txBody>
                    <a:bodyPr/>
                    <a:lstStyle/>
                    <a:p>
                      <a:r>
                        <a:rPr lang="zh-CN" altLang="en-US" sz="1600" dirty="0" smtClean="0"/>
                        <a:t>数据类型</a:t>
                      </a:r>
                      <a:endParaRPr lang="zh-CN" altLang="en-US" sz="1600" dirty="0"/>
                    </a:p>
                  </a:txBody>
                  <a:tcPr/>
                </a:tc>
                <a:tc>
                  <a:txBody>
                    <a:bodyPr/>
                    <a:lstStyle/>
                    <a:p>
                      <a:r>
                        <a:rPr lang="zh-CN" altLang="en-US" sz="1600" dirty="0" smtClean="0"/>
                        <a:t>字段说明</a:t>
                      </a:r>
                      <a:endParaRPr lang="zh-CN" altLang="en-US" sz="1600" dirty="0"/>
                    </a:p>
                  </a:txBody>
                  <a:tcPr/>
                </a:tc>
              </a:tr>
              <a:tr h="504056">
                <a:tc>
                  <a:txBody>
                    <a:bodyPr/>
                    <a:lstStyle/>
                    <a:p>
                      <a:pPr marL="1370965" indent="-1370965" algn="just">
                        <a:lnSpc>
                          <a:spcPct val="125000"/>
                        </a:lnSpc>
                        <a:spcBef>
                          <a:spcPts val="310"/>
                        </a:spcBef>
                        <a:spcAft>
                          <a:spcPts val="310"/>
                        </a:spcAft>
                      </a:pPr>
                      <a:r>
                        <a:rPr lang="en-US" sz="1600" kern="100" dirty="0">
                          <a:effectLst/>
                        </a:rPr>
                        <a:t>Ev</a:t>
                      </a:r>
                      <a:endParaRPr lang="zh-CN" sz="16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Double</a:t>
                      </a:r>
                      <a:endParaRPr lang="zh-CN" sz="16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空位形成能</a:t>
                      </a:r>
                      <a:endParaRPr lang="zh-CN" sz="16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dirty="0">
                          <a:effectLst/>
                        </a:rPr>
                        <a:t>Ea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激活能</a:t>
                      </a:r>
                      <a:r>
                        <a:rPr lang="en-US" sz="1600" kern="100">
                          <a:effectLst/>
                        </a:rPr>
                        <a:t>(</a:t>
                      </a:r>
                      <a:r>
                        <a:rPr lang="zh-CN" sz="1600" kern="100">
                          <a:effectLst/>
                        </a:rPr>
                        <a:t>活化能</a:t>
                      </a:r>
                      <a:r>
                        <a:rPr lang="en-US"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a:effectLst/>
                        </a:rPr>
                        <a:t>Em</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原子迁移能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dirty="0">
                          <a:effectLst/>
                        </a:rPr>
                        <a:t>Tr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原子跃迁率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dirty="0">
                          <a:effectLst/>
                        </a:rPr>
                        <a:t>Td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热扩散系数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a:effectLst/>
                        </a:rPr>
                        <a:t>F</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Helmholtz</a:t>
                      </a:r>
                      <a:r>
                        <a:rPr lang="zh-CN" sz="1600" kern="100">
                          <a:effectLst/>
                        </a:rPr>
                        <a:t>自由能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a:effectLst/>
                        </a:rPr>
                        <a:t>Entropy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a:effectLst/>
                        </a:rPr>
                        <a:t>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a:effectLst/>
                        </a:rPr>
                        <a:t>Hc</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a:effectLst/>
                        </a:rPr>
                        <a:t>Double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热容</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4056">
                <a:tc>
                  <a:txBody>
                    <a:bodyPr/>
                    <a:lstStyle/>
                    <a:p>
                      <a:pPr marL="1370965" indent="-1370965" algn="just">
                        <a:lnSpc>
                          <a:spcPct val="125000"/>
                        </a:lnSpc>
                        <a:spcBef>
                          <a:spcPts val="310"/>
                        </a:spcBef>
                        <a:spcAft>
                          <a:spcPts val="310"/>
                        </a:spcAft>
                      </a:pPr>
                      <a:r>
                        <a:rPr lang="en-US" sz="1600" kern="100" dirty="0">
                          <a:effectLst/>
                        </a:rPr>
                        <a:t>Ltec</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600" kern="100" dirty="0">
                          <a:effectLst/>
                        </a:rPr>
                        <a:t>Double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600" kern="100" dirty="0">
                          <a:effectLst/>
                        </a:rPr>
                        <a:t>线性膨胀系数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94037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高</a:t>
            </a:r>
            <a:r>
              <a:rPr lang="zh-CN" altLang="en-US" dirty="0" smtClean="0"/>
              <a:t>温合金性能数据标准</a:t>
            </a:r>
            <a:endParaRPr lang="zh-CN" altLang="en-US" dirty="0"/>
          </a:p>
        </p:txBody>
      </p:sp>
      <p:sp>
        <p:nvSpPr>
          <p:cNvPr id="7" name="文本框 6"/>
          <p:cNvSpPr txBox="1"/>
          <p:nvPr/>
        </p:nvSpPr>
        <p:spPr>
          <a:xfrm>
            <a:off x="0" y="796950"/>
            <a:ext cx="3275856" cy="369332"/>
          </a:xfrm>
          <a:prstGeom prst="rect">
            <a:avLst/>
          </a:prstGeom>
          <a:noFill/>
          <a:ln>
            <a:solidFill>
              <a:srgbClr val="7030A0"/>
            </a:solidFill>
          </a:ln>
        </p:spPr>
        <p:txBody>
          <a:bodyPr wrap="square" rtlCol="0">
            <a:spAutoFit/>
          </a:bodyPr>
          <a:lstStyle/>
          <a:p>
            <a:r>
              <a:rPr lang="zh-CN" altLang="en-US" dirty="0" smtClean="0">
                <a:solidFill>
                  <a:srgbClr val="7030A0"/>
                </a:solidFill>
              </a:rPr>
              <a:t>物理性能</a:t>
            </a:r>
            <a:endParaRPr lang="zh-CN" altLang="en-US" dirty="0">
              <a:solidFill>
                <a:srgbClr val="7030A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012712133"/>
              </p:ext>
            </p:extLst>
          </p:nvPr>
        </p:nvGraphicFramePr>
        <p:xfrm>
          <a:off x="123953" y="1268761"/>
          <a:ext cx="8877672" cy="5260128"/>
        </p:xfrm>
        <a:graphic>
          <a:graphicData uri="http://schemas.openxmlformats.org/drawingml/2006/table">
            <a:tbl>
              <a:tblPr firstRow="1" bandRow="1">
                <a:tableStyleId>{00A15C55-8517-42AA-B614-E9B94910E393}</a:tableStyleId>
              </a:tblPr>
              <a:tblGrid>
                <a:gridCol w="2959224"/>
                <a:gridCol w="2959224"/>
                <a:gridCol w="2959224"/>
              </a:tblGrid>
              <a:tr h="322368">
                <a:tc>
                  <a:txBody>
                    <a:bodyPr/>
                    <a:lstStyle/>
                    <a:p>
                      <a:r>
                        <a:rPr lang="zh-CN" altLang="en-US" sz="1200" dirty="0" smtClean="0"/>
                        <a:t>字段名</a:t>
                      </a:r>
                      <a:endParaRPr lang="zh-CN" altLang="en-US" sz="1200" dirty="0"/>
                    </a:p>
                  </a:txBody>
                  <a:tcPr/>
                </a:tc>
                <a:tc>
                  <a:txBody>
                    <a:bodyPr/>
                    <a:lstStyle/>
                    <a:p>
                      <a:r>
                        <a:rPr lang="zh-CN" altLang="en-US" sz="1200" dirty="0" smtClean="0"/>
                        <a:t>数据类型</a:t>
                      </a:r>
                      <a:endParaRPr lang="zh-CN" altLang="en-US" sz="1200" dirty="0"/>
                    </a:p>
                  </a:txBody>
                  <a:tcPr/>
                </a:tc>
                <a:tc>
                  <a:txBody>
                    <a:bodyPr/>
                    <a:lstStyle/>
                    <a:p>
                      <a:r>
                        <a:rPr lang="zh-CN" altLang="en-US" sz="1200" dirty="0" smtClean="0"/>
                        <a:t>字段说明</a:t>
                      </a:r>
                      <a:endParaRPr lang="zh-CN" altLang="en-US" sz="1200" dirty="0"/>
                    </a:p>
                  </a:txBody>
                  <a:tcPr/>
                </a:tc>
              </a:tr>
              <a:tr h="225102">
                <a:tc>
                  <a:txBody>
                    <a:bodyPr/>
                    <a:lstStyle/>
                    <a:p>
                      <a:pPr marL="1370965" indent="-1370965" algn="just">
                        <a:lnSpc>
                          <a:spcPct val="125000"/>
                        </a:lnSpc>
                        <a:spcBef>
                          <a:spcPts val="310"/>
                        </a:spcBef>
                        <a:spcAft>
                          <a:spcPts val="310"/>
                        </a:spcAft>
                      </a:pPr>
                      <a:r>
                        <a:rPr lang="en-US" sz="1200" kern="100" dirty="0">
                          <a:effectLst/>
                        </a:rPr>
                        <a:t>V0</a:t>
                      </a:r>
                      <a:endParaRPr lang="zh-CN" sz="12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相平衡体积</a:t>
                      </a:r>
                      <a:endParaRPr lang="zh-CN" sz="12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marL="1370965" indent="-1370965" algn="just">
                        <a:lnSpc>
                          <a:spcPct val="125000"/>
                        </a:lnSpc>
                        <a:spcBef>
                          <a:spcPts val="310"/>
                        </a:spcBef>
                        <a:spcAft>
                          <a:spcPts val="310"/>
                        </a:spcAft>
                      </a:pPr>
                      <a:r>
                        <a:rPr lang="en-US" sz="1200" kern="100" dirty="0">
                          <a:effectLst/>
                        </a:rPr>
                        <a:t>E0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相平衡能</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dirty="0">
                          <a:effectLst/>
                        </a:rPr>
                        <a:t>DE</a:t>
                      </a:r>
                      <a:r>
                        <a:rPr lang="en-US" sz="1200" kern="100" baseline="-25000" dirty="0">
                          <a:effectLst/>
                        </a:rPr>
                        <a:t>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平衡能之差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Ltl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晶格捕获极限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zh-CN" sz="1200" kern="100" dirty="0">
                          <a:effectLst/>
                        </a:rPr>
                        <a:t>δ</a:t>
                      </a:r>
                    </a:p>
                    <a:p>
                      <a:pPr algn="just">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晶格错配度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en-US" sz="1200" kern="100" dirty="0">
                          <a:effectLst/>
                        </a:rPr>
                        <a:t>Partition coefficient</a:t>
                      </a:r>
                      <a:endParaRPr lang="zh-CN" sz="1200" kern="100" dirty="0">
                        <a:effectLst/>
                      </a:endParaRPr>
                    </a:p>
                    <a:p>
                      <a:pPr algn="just">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分配系数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en-US" sz="1200" kern="100">
                          <a:effectLst/>
                        </a:rPr>
                        <a:t>Etot</a:t>
                      </a:r>
                      <a:endParaRPr lang="zh-CN" sz="1200" kern="100">
                        <a:effectLst/>
                      </a:endParaRPr>
                    </a:p>
                    <a:p>
                      <a:pPr algn="just">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晶胞总能量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en-US" sz="1200" kern="100" dirty="0">
                          <a:effectLst/>
                        </a:rPr>
                        <a:t>interface energy</a:t>
                      </a:r>
                      <a:endParaRPr lang="zh-CN" sz="1200" kern="100" dirty="0">
                        <a:effectLst/>
                      </a:endParaRPr>
                    </a:p>
                    <a:p>
                      <a:pPr algn="just">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界面能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en-US" sz="1200" kern="100" dirty="0">
                          <a:effectLst/>
                        </a:rPr>
                        <a:t>Wad</a:t>
                      </a:r>
                      <a:endParaRPr lang="zh-CN" sz="1200" kern="100" dirty="0">
                        <a:effectLst/>
                      </a:endParaRPr>
                    </a:p>
                    <a:p>
                      <a:pPr algn="just">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粘附力</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74791">
                <a:tc>
                  <a:txBody>
                    <a:bodyPr/>
                    <a:lstStyle/>
                    <a:p>
                      <a:pPr algn="just">
                        <a:spcAft>
                          <a:spcPts val="0"/>
                        </a:spcAft>
                      </a:pPr>
                      <a:r>
                        <a:rPr lang="en-US" sz="1200" kern="100" dirty="0" smtClean="0">
                          <a:effectLst/>
                        </a:rPr>
                        <a:t>Cpv</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裂纹扩展速率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zh-CN" sz="1200" kern="100" dirty="0">
                          <a:effectLst/>
                        </a:rPr>
                        <a:t>γ</a:t>
                      </a:r>
                      <a:r>
                        <a:rPr lang="en-US" sz="1200" kern="100" dirty="0">
                          <a:effectLst/>
                        </a:rPr>
                        <a:t>us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不稳定堆垛层错能</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zh-CN" sz="1200" kern="100">
                          <a:effectLst/>
                        </a:rPr>
                        <a:t>γ</a:t>
                      </a:r>
                      <a:r>
                        <a:rPr lang="en-US" sz="1200" kern="100">
                          <a:effectLst/>
                        </a:rPr>
                        <a:t>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表面能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Stacking energy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堆垛层错能</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Binding energy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结合能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Esite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择位能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transfer energy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转移能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102">
                <a:tc>
                  <a:txBody>
                    <a:bodyPr/>
                    <a:lstStyle/>
                    <a:p>
                      <a:pPr algn="just">
                        <a:spcAft>
                          <a:spcPts val="0"/>
                        </a:spcAft>
                      </a:pPr>
                      <a:r>
                        <a:rPr lang="en-US" sz="1200" kern="100">
                          <a:effectLst/>
                        </a:rPr>
                        <a:t>interatomic energy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a:effectLst/>
                        </a:rPr>
                        <a:t>Double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a:effectLst/>
                        </a:rPr>
                        <a:t>原子间能量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0164">
                <a:tc>
                  <a:txBody>
                    <a:bodyPr/>
                    <a:lstStyle/>
                    <a:p>
                      <a:pPr algn="just">
                        <a:spcAft>
                          <a:spcPts val="0"/>
                        </a:spcAft>
                      </a:pPr>
                      <a:r>
                        <a:rPr lang="en-US" sz="1200" kern="100" dirty="0">
                          <a:effectLst/>
                        </a:rPr>
                        <a:t>DE</a:t>
                      </a:r>
                      <a:endParaRPr lang="zh-CN" sz="1200" kern="100" dirty="0">
                        <a:effectLst/>
                      </a:endParaRPr>
                    </a:p>
                    <a:p>
                      <a:pPr algn="just">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en-US" sz="1200" kern="100" dirty="0">
                          <a:effectLst/>
                        </a:rPr>
                        <a:t>Double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370965" indent="-1370965" algn="just">
                        <a:lnSpc>
                          <a:spcPct val="125000"/>
                        </a:lnSpc>
                        <a:spcBef>
                          <a:spcPts val="310"/>
                        </a:spcBef>
                        <a:spcAft>
                          <a:spcPts val="310"/>
                        </a:spcAft>
                      </a:pPr>
                      <a:r>
                        <a:rPr lang="zh-CN" sz="1200" kern="100" dirty="0">
                          <a:effectLst/>
                        </a:rPr>
                        <a:t>结合能之差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385512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12191</TotalTime>
  <Words>3821</Words>
  <Application>Microsoft Office PowerPoint</Application>
  <PresentationFormat>全屏显示(4:3)</PresentationFormat>
  <Paragraphs>512</Paragraphs>
  <Slides>27</Slides>
  <Notes>12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方正姚体</vt:lpstr>
      <vt:lpstr>黑体</vt:lpstr>
      <vt:lpstr>华文宋体</vt:lpstr>
      <vt:lpstr>华文新魏</vt:lpstr>
      <vt:lpstr>宋体</vt:lpstr>
      <vt:lpstr>微软雅黑</vt:lpstr>
      <vt:lpstr>Arial</vt:lpstr>
      <vt:lpstr>Calibri</vt:lpstr>
      <vt:lpstr>Monotype Corsiva</vt:lpstr>
      <vt:lpstr>Times New Roman</vt:lpstr>
      <vt:lpstr>仿宋_GB2312</vt:lpstr>
      <vt:lpstr>Office 主题</vt:lpstr>
      <vt:lpstr>默认设计模板</vt:lpstr>
      <vt:lpstr>基于机器学习的合金材料 性能预测</vt:lpstr>
      <vt:lpstr>数据采集与分类</vt:lpstr>
      <vt:lpstr>数据标准规范</vt:lpstr>
      <vt:lpstr>数据标准规范</vt:lpstr>
      <vt:lpstr>数据标准规范</vt:lpstr>
      <vt:lpstr>高温合金性能数据标准</vt:lpstr>
      <vt:lpstr>高温合金性能数据标准</vt:lpstr>
      <vt:lpstr>高温合金性能数据标准</vt:lpstr>
      <vt:lpstr>高温合金性能数据标准</vt:lpstr>
      <vt:lpstr>数据存储</vt:lpstr>
      <vt:lpstr>图片数据存储</vt:lpstr>
      <vt:lpstr>规则数据存储</vt:lpstr>
      <vt:lpstr>数据集信息数据</vt:lpstr>
      <vt:lpstr>文献信息数据</vt:lpstr>
      <vt:lpstr>表结构数据存储</vt:lpstr>
      <vt:lpstr>高温合金性能数据</vt:lpstr>
      <vt:lpstr>高温合金蠕变性能数据</vt:lpstr>
      <vt:lpstr>基于主动学习的多层级交互式特征选择方法 </vt:lpstr>
      <vt:lpstr>特征选择算法实验结果</vt:lpstr>
      <vt:lpstr>高温合金-机器学习计算平台——首页</vt:lpstr>
      <vt:lpstr>高温合金-机器学习计算平台——数据导入</vt:lpstr>
      <vt:lpstr>高温合金-机器学习计算平台——数据导入</vt:lpstr>
      <vt:lpstr>高温合金-机器学习计算平台——数据分析</vt:lpstr>
      <vt:lpstr>PowerPoint 演示文稿</vt:lpstr>
      <vt:lpstr>基于集成学习的自适应混合式性能预测方法</vt:lpstr>
      <vt:lpstr>基于规则抽取的可解释性方法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1019</cp:revision>
  <dcterms:created xsi:type="dcterms:W3CDTF">2014-12-26T05:35:01Z</dcterms:created>
  <dcterms:modified xsi:type="dcterms:W3CDTF">2017-10-09T12:27:32Z</dcterms:modified>
</cp:coreProperties>
</file>